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5"/>
  </p:notesMasterIdLst>
  <p:handoutMasterIdLst>
    <p:handoutMasterId r:id="rId76"/>
  </p:handout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256" r:id="rId29"/>
    <p:sldId id="297" r:id="rId30"/>
    <p:sldId id="259" r:id="rId31"/>
    <p:sldId id="261" r:id="rId32"/>
    <p:sldId id="298" r:id="rId33"/>
    <p:sldId id="305" r:id="rId34"/>
    <p:sldId id="264" r:id="rId35"/>
    <p:sldId id="265" r:id="rId36"/>
    <p:sldId id="279" r:id="rId37"/>
    <p:sldId id="299" r:id="rId38"/>
    <p:sldId id="268" r:id="rId39"/>
    <p:sldId id="301" r:id="rId40"/>
    <p:sldId id="273" r:id="rId41"/>
    <p:sldId id="276" r:id="rId42"/>
    <p:sldId id="287" r:id="rId43"/>
    <p:sldId id="278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49" r:id="rId70"/>
    <p:sldId id="350" r:id="rId71"/>
    <p:sldId id="351" r:id="rId72"/>
    <p:sldId id="352" r:id="rId73"/>
    <p:sldId id="353" r:id="rId7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8700FF"/>
    <a:srgbClr val="8723FF"/>
    <a:srgbClr val="7D29F9"/>
    <a:srgbClr val="9545DD"/>
    <a:srgbClr val="783BE7"/>
    <a:srgbClr val="8C2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6.xml"/><Relationship Id="rId18" Type="http://schemas.openxmlformats.org/officeDocument/2006/relationships/slide" Target="slides/slide25.xml"/><Relationship Id="rId26" Type="http://schemas.openxmlformats.org/officeDocument/2006/relationships/slide" Target="slides/slide70.xml"/><Relationship Id="rId3" Type="http://schemas.openxmlformats.org/officeDocument/2006/relationships/slide" Target="slides/slide4.xml"/><Relationship Id="rId21" Type="http://schemas.openxmlformats.org/officeDocument/2006/relationships/slide" Target="slides/slide41.xml"/><Relationship Id="rId7" Type="http://schemas.openxmlformats.org/officeDocument/2006/relationships/slide" Target="slides/slide8.xml"/><Relationship Id="rId12" Type="http://schemas.openxmlformats.org/officeDocument/2006/relationships/slide" Target="slides/slide15.xml"/><Relationship Id="rId17" Type="http://schemas.openxmlformats.org/officeDocument/2006/relationships/slide" Target="slides/slide24.xml"/><Relationship Id="rId25" Type="http://schemas.openxmlformats.org/officeDocument/2006/relationships/slide" Target="slides/slide59.xml"/><Relationship Id="rId2" Type="http://schemas.openxmlformats.org/officeDocument/2006/relationships/slide" Target="slides/slide2.xml"/><Relationship Id="rId16" Type="http://schemas.openxmlformats.org/officeDocument/2006/relationships/slide" Target="slides/slide23.xml"/><Relationship Id="rId20" Type="http://schemas.openxmlformats.org/officeDocument/2006/relationships/slide" Target="slides/slide28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4.xml"/><Relationship Id="rId24" Type="http://schemas.openxmlformats.org/officeDocument/2006/relationships/slide" Target="slides/slide56.xml"/><Relationship Id="rId5" Type="http://schemas.openxmlformats.org/officeDocument/2006/relationships/slide" Target="slides/slide6.xml"/><Relationship Id="rId15" Type="http://schemas.openxmlformats.org/officeDocument/2006/relationships/slide" Target="slides/slide19.xml"/><Relationship Id="rId23" Type="http://schemas.openxmlformats.org/officeDocument/2006/relationships/slide" Target="slides/slide53.xml"/><Relationship Id="rId10" Type="http://schemas.openxmlformats.org/officeDocument/2006/relationships/slide" Target="slides/slide12.xml"/><Relationship Id="rId19" Type="http://schemas.openxmlformats.org/officeDocument/2006/relationships/slide" Target="slides/slide27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8.xml"/><Relationship Id="rId22" Type="http://schemas.openxmlformats.org/officeDocument/2006/relationships/slide" Target="slides/slide4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Directed Graphs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795BF01C-00C7-3041-86C1-4465026EA236}" type="datetime8">
              <a:rPr lang="en-US" smtClean="0"/>
              <a:t>11/4/2023 10:37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BF3246BD-189F-9B46-A124-2D7373672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96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Directed Graphs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FF9E4FF0-36EF-BA46-8A9A-4EF4AD666A7F}" type="datetime8">
              <a:rPr lang="en-US" smtClean="0"/>
              <a:t>11/4/2023 10:37 AM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58EB4444-7F5E-C142-8DB3-4C95A7DA4C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605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Depth-First Search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B0204A-93D4-2E47-9A90-15B593F59BDB}" type="datetime8">
              <a:rPr lang="en-US" sz="1300"/>
              <a:pPr eaLnBrk="1" hangingPunct="1"/>
              <a:t>11/4/2023 10:37 AM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2294FC8-672A-3046-BC5C-A65F0EAD4D1C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8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Breadth-First Search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91E93B-3E3D-0344-BA37-042EA258640F}" type="datetime8">
              <a:rPr lang="en-US" sz="1300"/>
              <a:pPr eaLnBrk="1" hangingPunct="1"/>
              <a:t>11/4/2023 10:37 AM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6ACC04E-B30B-7048-9880-96EF3F353CE3}" type="slidenum">
              <a:rPr lang="en-US" sz="1300"/>
              <a:pPr eaLnBrk="1" hangingPunct="1"/>
              <a:t>17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3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Directed Graphs</a:t>
            </a:r>
            <a:endParaRPr lang="en-US" sz="130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4DEBC0B-AFCA-A24F-98FA-F67C9EB2FAAB}" type="datetime8">
              <a:rPr lang="en-US" sz="1300" smtClean="0"/>
              <a:t>11/4/2023 10:37 AM</a:t>
            </a:fld>
            <a:endParaRPr lang="en-US" sz="130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27AE51C-2CEA-F045-9D88-F4FA562287EF}" type="slidenum">
              <a:rPr lang="en-US" sz="1300"/>
              <a:pPr eaLnBrk="1" hangingPunct="1"/>
              <a:t>28</a:t>
            </a:fld>
            <a:endParaRPr lang="en-US" sz="130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067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5750032-7057-5C46-9BD9-B0CEA0A10A89}" type="datetime8">
              <a:rPr lang="en-US" sz="1400"/>
              <a:pPr eaLnBrk="1" hangingPunct="1"/>
              <a:t>11/4/2023 10:37 AM</a:t>
            </a:fld>
            <a:endParaRPr lang="en-US" sz="140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FD88F01-BB7F-514B-9735-802A620B44A2}" type="slidenum">
              <a:rPr lang="en-US" sz="1400"/>
              <a:pPr eaLnBrk="1" hangingPunct="1"/>
              <a:t>53</a:t>
            </a:fld>
            <a:endParaRPr lang="en-US" sz="140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50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51ACEB4-84B2-634C-93F4-9F8E136AF5FD}" type="slidenum">
              <a:rPr lang="en-US" sz="1400"/>
              <a:pPr eaLnBrk="1" hangingPunct="1"/>
              <a:t>73</a:t>
            </a:fld>
            <a:endParaRPr lang="en-US" sz="14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53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435075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Directed Graphs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BBCBFA-CDC9-9B49-834A-4C654B273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6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1D7D3E-A527-E649-93A9-B08A209AB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7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77BCBF-E922-2547-90E1-9BF1B7448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4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2DF74E-A7ED-5448-977C-B91FAAC10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5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FB2372-B362-CB4B-AEB2-8F37C9044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1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42C2D9-845E-E348-B0D0-7929AC352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1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77D821-0BB2-7042-A040-241090574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794DE8-15BF-094D-90C7-A68E1DE23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3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5B7905-048C-6F49-8351-A0329D670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9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E76593-FB26-CE46-9CFB-14795ABC5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8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0D938D-FE3D-F642-B42F-129242DA9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6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5DF17D-BE22-7D4D-B5DB-8BAC1FF66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5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8EDB4ED1-60F4-C94D-AEA9-4B82C9548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435075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Depth-First Search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B2D739-512C-3D4B-89E5-49F0E6E7799B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Depth-First Search</a:t>
            </a:r>
          </a:p>
        </p:txBody>
      </p:sp>
      <p:grpSp>
        <p:nvGrpSpPr>
          <p:cNvPr id="15364" name="Group 581"/>
          <p:cNvGrpSpPr>
            <a:grpSpLocks/>
          </p:cNvGrpSpPr>
          <p:nvPr/>
        </p:nvGrpSpPr>
        <p:grpSpPr bwMode="auto">
          <a:xfrm>
            <a:off x="4772025" y="3322638"/>
            <a:ext cx="3081338" cy="1830387"/>
            <a:chOff x="593" y="2600"/>
            <a:chExt cx="1941" cy="1153"/>
          </a:xfrm>
        </p:grpSpPr>
        <p:sp>
          <p:nvSpPr>
            <p:cNvPr id="15365" name="Oval 582"/>
            <p:cNvSpPr>
              <a:spLocks noChangeAspect="1" noChangeArrowheads="1"/>
            </p:cNvSpPr>
            <p:nvPr/>
          </p:nvSpPr>
          <p:spPr bwMode="auto">
            <a:xfrm>
              <a:off x="1515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15366" name="Oval 583"/>
            <p:cNvSpPr>
              <a:spLocks noChangeAspect="1" noChangeArrowheads="1"/>
            </p:cNvSpPr>
            <p:nvPr/>
          </p:nvSpPr>
          <p:spPr bwMode="auto">
            <a:xfrm>
              <a:off x="593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5367" name="Oval 584"/>
            <p:cNvSpPr>
              <a:spLocks noChangeAspect="1" noChangeArrowheads="1"/>
            </p:cNvSpPr>
            <p:nvPr/>
          </p:nvSpPr>
          <p:spPr bwMode="auto">
            <a:xfrm>
              <a:off x="1054" y="260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5368" name="Oval 585"/>
            <p:cNvSpPr>
              <a:spLocks noChangeAspect="1" noChangeArrowheads="1"/>
            </p:cNvSpPr>
            <p:nvPr/>
          </p:nvSpPr>
          <p:spPr bwMode="auto">
            <a:xfrm>
              <a:off x="1054" y="352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15369" name="AutoShape 586"/>
            <p:cNvCxnSpPr>
              <a:cxnSpLocks noChangeAspect="1" noChangeShapeType="1"/>
              <a:stCxn id="15367" idx="3"/>
              <a:endCxn id="15366" idx="7"/>
            </p:cNvCxnSpPr>
            <p:nvPr/>
          </p:nvCxnSpPr>
          <p:spPr bwMode="auto">
            <a:xfrm flipH="1">
              <a:off x="790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0" name="AutoShape 587"/>
            <p:cNvCxnSpPr>
              <a:cxnSpLocks noChangeAspect="1" noChangeShapeType="1"/>
              <a:stCxn id="15368" idx="1"/>
              <a:endCxn id="15366" idx="5"/>
            </p:cNvCxnSpPr>
            <p:nvPr/>
          </p:nvCxnSpPr>
          <p:spPr bwMode="auto">
            <a:xfrm flipH="1" flipV="1">
              <a:off x="790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1" name="AutoShape 588"/>
            <p:cNvCxnSpPr>
              <a:cxnSpLocks noChangeAspect="1" noChangeShapeType="1"/>
              <a:stCxn id="15368" idx="7"/>
              <a:endCxn id="15365" idx="3"/>
            </p:cNvCxnSpPr>
            <p:nvPr/>
          </p:nvCxnSpPr>
          <p:spPr bwMode="auto">
            <a:xfrm flipV="1">
              <a:off x="1251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2" name="AutoShape 589"/>
            <p:cNvCxnSpPr>
              <a:cxnSpLocks noChangeAspect="1" noChangeShapeType="1"/>
              <a:stCxn id="15367" idx="5"/>
              <a:endCxn id="15365" idx="1"/>
            </p:cNvCxnSpPr>
            <p:nvPr/>
          </p:nvCxnSpPr>
          <p:spPr bwMode="auto">
            <a:xfrm>
              <a:off x="1251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3" name="AutoShape 590"/>
            <p:cNvCxnSpPr>
              <a:cxnSpLocks noChangeAspect="1" noChangeShapeType="1"/>
              <a:stCxn id="15367" idx="4"/>
              <a:endCxn id="15368" idx="0"/>
            </p:cNvCxnSpPr>
            <p:nvPr/>
          </p:nvCxnSpPr>
          <p:spPr bwMode="auto">
            <a:xfrm>
              <a:off x="1169" y="2842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374" name="Oval 591"/>
            <p:cNvSpPr>
              <a:spLocks noChangeAspect="1" noChangeArrowheads="1"/>
            </p:cNvSpPr>
            <p:nvPr/>
          </p:nvSpPr>
          <p:spPr bwMode="auto">
            <a:xfrm>
              <a:off x="2303" y="306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5375" name="AutoShape 592"/>
            <p:cNvCxnSpPr>
              <a:cxnSpLocks noChangeAspect="1" noChangeShapeType="1"/>
              <a:stCxn id="15368" idx="6"/>
              <a:endCxn id="15374" idx="3"/>
            </p:cNvCxnSpPr>
            <p:nvPr/>
          </p:nvCxnSpPr>
          <p:spPr bwMode="auto">
            <a:xfrm flipV="1">
              <a:off x="1296" y="3264"/>
              <a:ext cx="1040" cy="3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6" name="AutoShape 593"/>
            <p:cNvCxnSpPr>
              <a:cxnSpLocks noChangeAspect="1" noChangeShapeType="1"/>
              <a:stCxn id="15374" idx="1"/>
              <a:endCxn id="15367" idx="6"/>
            </p:cNvCxnSpPr>
            <p:nvPr/>
          </p:nvCxnSpPr>
          <p:spPr bwMode="auto">
            <a:xfrm flipH="1" flipV="1">
              <a:off x="1296" y="271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254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67F5951-A048-554D-BA92-FFE9BD2B7F44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grpSp>
        <p:nvGrpSpPr>
          <p:cNvPr id="24580" name="Group 1064"/>
          <p:cNvGrpSpPr>
            <a:grpSpLocks/>
          </p:cNvGrpSpPr>
          <p:nvPr/>
        </p:nvGrpSpPr>
        <p:grpSpPr bwMode="auto">
          <a:xfrm>
            <a:off x="892175" y="4341813"/>
            <a:ext cx="3081338" cy="1830387"/>
            <a:chOff x="689" y="1181"/>
            <a:chExt cx="1941" cy="1153"/>
          </a:xfrm>
        </p:grpSpPr>
        <p:sp>
          <p:nvSpPr>
            <p:cNvPr id="24623" name="Oval 1027"/>
            <p:cNvSpPr>
              <a:spLocks noChangeAspect="1" noChangeArrowheads="1"/>
            </p:cNvSpPr>
            <p:nvPr/>
          </p:nvSpPr>
          <p:spPr bwMode="auto">
            <a:xfrm>
              <a:off x="1611" y="164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624" name="Oval 1028"/>
            <p:cNvSpPr>
              <a:spLocks noChangeAspect="1" noChangeArrowheads="1"/>
            </p:cNvSpPr>
            <p:nvPr/>
          </p:nvSpPr>
          <p:spPr bwMode="auto">
            <a:xfrm>
              <a:off x="689" y="164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625" name="Oval 1029"/>
            <p:cNvSpPr>
              <a:spLocks noChangeAspect="1" noChangeArrowheads="1"/>
            </p:cNvSpPr>
            <p:nvPr/>
          </p:nvSpPr>
          <p:spPr bwMode="auto">
            <a:xfrm>
              <a:off x="1150" y="118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626" name="Oval 1030"/>
            <p:cNvSpPr>
              <a:spLocks noChangeAspect="1" noChangeArrowheads="1"/>
            </p:cNvSpPr>
            <p:nvPr/>
          </p:nvSpPr>
          <p:spPr bwMode="auto">
            <a:xfrm>
              <a:off x="1150" y="2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627" name="AutoShape 1031"/>
            <p:cNvCxnSpPr>
              <a:cxnSpLocks noChangeAspect="1" noChangeShapeType="1"/>
              <a:stCxn id="24625" idx="3"/>
              <a:endCxn id="24624" idx="7"/>
            </p:cNvCxnSpPr>
            <p:nvPr/>
          </p:nvCxnSpPr>
          <p:spPr bwMode="auto">
            <a:xfrm flipH="1">
              <a:off x="886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28" name="AutoShape 1032"/>
            <p:cNvCxnSpPr>
              <a:cxnSpLocks noChangeAspect="1" noChangeShapeType="1"/>
              <a:stCxn id="24626" idx="1"/>
              <a:endCxn id="24624" idx="5"/>
            </p:cNvCxnSpPr>
            <p:nvPr/>
          </p:nvCxnSpPr>
          <p:spPr bwMode="auto">
            <a:xfrm flipH="1" flipV="1">
              <a:off x="886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29" name="AutoShape 1033"/>
            <p:cNvCxnSpPr>
              <a:cxnSpLocks noChangeAspect="1" noChangeShapeType="1"/>
              <a:stCxn id="24626" idx="7"/>
              <a:endCxn id="24623" idx="3"/>
            </p:cNvCxnSpPr>
            <p:nvPr/>
          </p:nvCxnSpPr>
          <p:spPr bwMode="auto">
            <a:xfrm flipV="1">
              <a:off x="1347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30" name="AutoShape 1034"/>
            <p:cNvCxnSpPr>
              <a:cxnSpLocks noChangeAspect="1" noChangeShapeType="1"/>
              <a:stCxn id="24625" idx="5"/>
              <a:endCxn id="24623" idx="1"/>
            </p:cNvCxnSpPr>
            <p:nvPr/>
          </p:nvCxnSpPr>
          <p:spPr bwMode="auto">
            <a:xfrm>
              <a:off x="1347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31" name="AutoShape 1035"/>
            <p:cNvCxnSpPr>
              <a:cxnSpLocks noChangeAspect="1" noChangeShapeType="1"/>
              <a:stCxn id="24625" idx="4"/>
              <a:endCxn id="24626" idx="0"/>
            </p:cNvCxnSpPr>
            <p:nvPr/>
          </p:nvCxnSpPr>
          <p:spPr bwMode="auto">
            <a:xfrm>
              <a:off x="1265" y="1423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4632" name="Oval 1036"/>
            <p:cNvSpPr>
              <a:spLocks noChangeAspect="1" noChangeArrowheads="1"/>
            </p:cNvSpPr>
            <p:nvPr/>
          </p:nvSpPr>
          <p:spPr bwMode="auto">
            <a:xfrm>
              <a:off x="2399" y="164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633" name="AutoShape 1037"/>
            <p:cNvCxnSpPr>
              <a:cxnSpLocks noChangeAspect="1" noChangeShapeType="1"/>
              <a:stCxn id="24626" idx="6"/>
              <a:endCxn id="24632" idx="3"/>
            </p:cNvCxnSpPr>
            <p:nvPr/>
          </p:nvCxnSpPr>
          <p:spPr bwMode="auto">
            <a:xfrm flipV="1">
              <a:off x="1392" y="184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34" name="AutoShape 1038"/>
            <p:cNvCxnSpPr>
              <a:cxnSpLocks noChangeAspect="1" noChangeShapeType="1"/>
              <a:stCxn id="24632" idx="1"/>
              <a:endCxn id="24625" idx="6"/>
            </p:cNvCxnSpPr>
            <p:nvPr/>
          </p:nvCxnSpPr>
          <p:spPr bwMode="auto">
            <a:xfrm flipH="1" flipV="1">
              <a:off x="1392" y="129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4581" name="Group 1065"/>
          <p:cNvGrpSpPr>
            <a:grpSpLocks/>
          </p:cNvGrpSpPr>
          <p:nvPr/>
        </p:nvGrpSpPr>
        <p:grpSpPr bwMode="auto">
          <a:xfrm>
            <a:off x="5529263" y="1676400"/>
            <a:ext cx="3081337" cy="1830388"/>
            <a:chOff x="593" y="2600"/>
            <a:chExt cx="1941" cy="1153"/>
          </a:xfrm>
        </p:grpSpPr>
        <p:sp>
          <p:nvSpPr>
            <p:cNvPr id="24611" name="Oval 1039"/>
            <p:cNvSpPr>
              <a:spLocks noChangeAspect="1" noChangeArrowheads="1"/>
            </p:cNvSpPr>
            <p:nvPr/>
          </p:nvSpPr>
          <p:spPr bwMode="auto">
            <a:xfrm>
              <a:off x="1515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612" name="Oval 1040"/>
            <p:cNvSpPr>
              <a:spLocks noChangeAspect="1" noChangeArrowheads="1"/>
            </p:cNvSpPr>
            <p:nvPr/>
          </p:nvSpPr>
          <p:spPr bwMode="auto">
            <a:xfrm>
              <a:off x="593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613" name="Oval 1041"/>
            <p:cNvSpPr>
              <a:spLocks noChangeAspect="1" noChangeArrowheads="1"/>
            </p:cNvSpPr>
            <p:nvPr/>
          </p:nvSpPr>
          <p:spPr bwMode="auto">
            <a:xfrm>
              <a:off x="1054" y="260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614" name="Oval 1042"/>
            <p:cNvSpPr>
              <a:spLocks noChangeAspect="1" noChangeArrowheads="1"/>
            </p:cNvSpPr>
            <p:nvPr/>
          </p:nvSpPr>
          <p:spPr bwMode="auto">
            <a:xfrm>
              <a:off x="1054" y="352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615" name="AutoShape 1043"/>
            <p:cNvCxnSpPr>
              <a:cxnSpLocks noChangeAspect="1" noChangeShapeType="1"/>
              <a:stCxn id="24613" idx="3"/>
              <a:endCxn id="24612" idx="7"/>
            </p:cNvCxnSpPr>
            <p:nvPr/>
          </p:nvCxnSpPr>
          <p:spPr bwMode="auto">
            <a:xfrm flipH="1">
              <a:off x="790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16" name="AutoShape 1044"/>
            <p:cNvCxnSpPr>
              <a:cxnSpLocks noChangeAspect="1" noChangeShapeType="1"/>
              <a:stCxn id="24614" idx="1"/>
              <a:endCxn id="24612" idx="5"/>
            </p:cNvCxnSpPr>
            <p:nvPr/>
          </p:nvCxnSpPr>
          <p:spPr bwMode="auto">
            <a:xfrm flipH="1" flipV="1">
              <a:off x="790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17" name="AutoShape 1045"/>
            <p:cNvCxnSpPr>
              <a:cxnSpLocks noChangeAspect="1" noChangeShapeType="1"/>
              <a:stCxn id="24614" idx="7"/>
              <a:endCxn id="24611" idx="3"/>
            </p:cNvCxnSpPr>
            <p:nvPr/>
          </p:nvCxnSpPr>
          <p:spPr bwMode="auto">
            <a:xfrm flipV="1">
              <a:off x="1251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18" name="AutoShape 1046"/>
            <p:cNvCxnSpPr>
              <a:cxnSpLocks noChangeAspect="1" noChangeShapeType="1"/>
              <a:stCxn id="24613" idx="5"/>
              <a:endCxn id="24611" idx="1"/>
            </p:cNvCxnSpPr>
            <p:nvPr/>
          </p:nvCxnSpPr>
          <p:spPr bwMode="auto">
            <a:xfrm>
              <a:off x="1251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19" name="AutoShape 1047"/>
            <p:cNvCxnSpPr>
              <a:cxnSpLocks noChangeAspect="1" noChangeShapeType="1"/>
              <a:stCxn id="24613" idx="4"/>
              <a:endCxn id="24614" idx="0"/>
            </p:cNvCxnSpPr>
            <p:nvPr/>
          </p:nvCxnSpPr>
          <p:spPr bwMode="auto">
            <a:xfrm>
              <a:off x="1169" y="2842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4620" name="Oval 1048"/>
            <p:cNvSpPr>
              <a:spLocks noChangeAspect="1" noChangeArrowheads="1"/>
            </p:cNvSpPr>
            <p:nvPr/>
          </p:nvSpPr>
          <p:spPr bwMode="auto">
            <a:xfrm>
              <a:off x="2303" y="306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621" name="AutoShape 1049"/>
            <p:cNvCxnSpPr>
              <a:cxnSpLocks noChangeAspect="1" noChangeShapeType="1"/>
              <a:stCxn id="24614" idx="6"/>
              <a:endCxn id="24620" idx="3"/>
            </p:cNvCxnSpPr>
            <p:nvPr/>
          </p:nvCxnSpPr>
          <p:spPr bwMode="auto">
            <a:xfrm flipV="1">
              <a:off x="1296" y="3264"/>
              <a:ext cx="1040" cy="3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22" name="AutoShape 1050"/>
            <p:cNvCxnSpPr>
              <a:cxnSpLocks noChangeAspect="1" noChangeShapeType="1"/>
              <a:stCxn id="24620" idx="1"/>
              <a:endCxn id="24613" idx="6"/>
            </p:cNvCxnSpPr>
            <p:nvPr/>
          </p:nvCxnSpPr>
          <p:spPr bwMode="auto">
            <a:xfrm flipH="1" flipV="1">
              <a:off x="1296" y="271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4582" name="Group 1063"/>
          <p:cNvGrpSpPr>
            <a:grpSpLocks/>
          </p:cNvGrpSpPr>
          <p:nvPr/>
        </p:nvGrpSpPr>
        <p:grpSpPr bwMode="auto">
          <a:xfrm>
            <a:off x="5529263" y="4341813"/>
            <a:ext cx="3081337" cy="1830387"/>
            <a:chOff x="3377" y="1085"/>
            <a:chExt cx="1941" cy="1153"/>
          </a:xfrm>
        </p:grpSpPr>
        <p:sp>
          <p:nvSpPr>
            <p:cNvPr id="24599" name="Oval 1051"/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600" name="Oval 1052"/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601" name="Oval 1053"/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602" name="Oval 1054"/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603" name="AutoShape 1055"/>
            <p:cNvCxnSpPr>
              <a:cxnSpLocks noChangeAspect="1" noChangeShapeType="1"/>
              <a:stCxn id="24601" idx="3"/>
              <a:endCxn id="24600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04" name="AutoShape 1056"/>
            <p:cNvCxnSpPr>
              <a:cxnSpLocks noChangeAspect="1" noChangeShapeType="1"/>
              <a:stCxn id="24602" idx="1"/>
              <a:endCxn id="24600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05" name="AutoShape 1057"/>
            <p:cNvCxnSpPr>
              <a:cxnSpLocks noChangeAspect="1" noChangeShapeType="1"/>
              <a:stCxn id="24602" idx="7"/>
              <a:endCxn id="24599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06" name="AutoShape 1058"/>
            <p:cNvCxnSpPr>
              <a:cxnSpLocks noChangeAspect="1" noChangeShapeType="1"/>
              <a:stCxn id="24601" idx="5"/>
              <a:endCxn id="24599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07" name="AutoShape 1059"/>
            <p:cNvCxnSpPr>
              <a:cxnSpLocks noChangeAspect="1" noChangeShapeType="1"/>
              <a:stCxn id="24601" idx="4"/>
              <a:endCxn id="24602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4608" name="Oval 1060"/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609" name="AutoShape 1061"/>
            <p:cNvCxnSpPr>
              <a:cxnSpLocks noChangeAspect="1" noChangeShapeType="1"/>
              <a:stCxn id="24602" idx="6"/>
              <a:endCxn id="24608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10" name="AutoShape 1062"/>
            <p:cNvCxnSpPr>
              <a:cxnSpLocks noChangeAspect="1" noChangeShapeType="1"/>
              <a:stCxn id="24608" idx="1"/>
              <a:endCxn id="24601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4583" name="Group 1078"/>
          <p:cNvGrpSpPr>
            <a:grpSpLocks/>
          </p:cNvGrpSpPr>
          <p:nvPr/>
        </p:nvGrpSpPr>
        <p:grpSpPr bwMode="auto">
          <a:xfrm>
            <a:off x="890588" y="1676400"/>
            <a:ext cx="3081337" cy="1830388"/>
            <a:chOff x="499" y="1056"/>
            <a:chExt cx="1941" cy="1153"/>
          </a:xfrm>
        </p:grpSpPr>
        <p:sp>
          <p:nvSpPr>
            <p:cNvPr id="24587" name="Oval 1066"/>
            <p:cNvSpPr>
              <a:spLocks noChangeAspect="1" noChangeArrowheads="1"/>
            </p:cNvSpPr>
            <p:nvPr/>
          </p:nvSpPr>
          <p:spPr bwMode="auto">
            <a:xfrm>
              <a:off x="1421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588" name="Oval 1067"/>
            <p:cNvSpPr>
              <a:spLocks noChangeAspect="1" noChangeArrowheads="1"/>
            </p:cNvSpPr>
            <p:nvPr/>
          </p:nvSpPr>
          <p:spPr bwMode="auto">
            <a:xfrm>
              <a:off x="499" y="151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589" name="Oval 1068"/>
            <p:cNvSpPr>
              <a:spLocks noChangeAspect="1" noChangeArrowheads="1"/>
            </p:cNvSpPr>
            <p:nvPr/>
          </p:nvSpPr>
          <p:spPr bwMode="auto">
            <a:xfrm>
              <a:off x="960" y="105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590" name="Oval 1069"/>
            <p:cNvSpPr>
              <a:spLocks noChangeAspect="1" noChangeArrowheads="1"/>
            </p:cNvSpPr>
            <p:nvPr/>
          </p:nvSpPr>
          <p:spPr bwMode="auto">
            <a:xfrm>
              <a:off x="960" y="197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591" name="AutoShape 1070"/>
            <p:cNvCxnSpPr>
              <a:cxnSpLocks noChangeAspect="1" noChangeShapeType="1"/>
              <a:stCxn id="24589" idx="3"/>
              <a:endCxn id="24588" idx="7"/>
            </p:cNvCxnSpPr>
            <p:nvPr/>
          </p:nvCxnSpPr>
          <p:spPr bwMode="auto">
            <a:xfrm flipH="1">
              <a:off x="696" y="126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592" name="AutoShape 1071"/>
            <p:cNvCxnSpPr>
              <a:cxnSpLocks noChangeAspect="1" noChangeShapeType="1"/>
              <a:stCxn id="24590" idx="1"/>
              <a:endCxn id="24588" idx="5"/>
            </p:cNvCxnSpPr>
            <p:nvPr/>
          </p:nvCxnSpPr>
          <p:spPr bwMode="auto">
            <a:xfrm flipH="1" flipV="1">
              <a:off x="696" y="1726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593" name="AutoShape 1072"/>
            <p:cNvCxnSpPr>
              <a:cxnSpLocks noChangeAspect="1" noChangeShapeType="1"/>
              <a:stCxn id="24590" idx="7"/>
              <a:endCxn id="24587" idx="3"/>
            </p:cNvCxnSpPr>
            <p:nvPr/>
          </p:nvCxnSpPr>
          <p:spPr bwMode="auto">
            <a:xfrm flipV="1">
              <a:off x="1157" y="1720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594" name="AutoShape 1073"/>
            <p:cNvCxnSpPr>
              <a:cxnSpLocks noChangeAspect="1" noChangeShapeType="1"/>
              <a:stCxn id="24589" idx="5"/>
              <a:endCxn id="24587" idx="1"/>
            </p:cNvCxnSpPr>
            <p:nvPr/>
          </p:nvCxnSpPr>
          <p:spPr bwMode="auto">
            <a:xfrm>
              <a:off x="1157" y="1265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595" name="AutoShape 1074"/>
            <p:cNvCxnSpPr>
              <a:cxnSpLocks noChangeAspect="1" noChangeShapeType="1"/>
              <a:stCxn id="24589" idx="4"/>
              <a:endCxn id="24590" idx="0"/>
            </p:cNvCxnSpPr>
            <p:nvPr/>
          </p:nvCxnSpPr>
          <p:spPr bwMode="auto">
            <a:xfrm>
              <a:off x="1075" y="1298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4596" name="Oval 1075"/>
            <p:cNvSpPr>
              <a:spLocks noChangeAspect="1" noChangeArrowheads="1"/>
            </p:cNvSpPr>
            <p:nvPr/>
          </p:nvSpPr>
          <p:spPr bwMode="auto">
            <a:xfrm>
              <a:off x="2209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597" name="AutoShape 1076"/>
            <p:cNvCxnSpPr>
              <a:cxnSpLocks noChangeAspect="1" noChangeShapeType="1"/>
              <a:stCxn id="24590" idx="6"/>
              <a:endCxn id="24596" idx="3"/>
            </p:cNvCxnSpPr>
            <p:nvPr/>
          </p:nvCxnSpPr>
          <p:spPr bwMode="auto">
            <a:xfrm flipV="1">
              <a:off x="1202" y="172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598" name="AutoShape 1077"/>
            <p:cNvCxnSpPr>
              <a:cxnSpLocks noChangeAspect="1" noChangeShapeType="1"/>
              <a:stCxn id="24596" idx="1"/>
              <a:endCxn id="24589" idx="6"/>
            </p:cNvCxnSpPr>
            <p:nvPr/>
          </p:nvCxnSpPr>
          <p:spPr bwMode="auto">
            <a:xfrm flipH="1" flipV="1">
              <a:off x="1202" y="1171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4584" name="AutoShape 1079"/>
          <p:cNvSpPr>
            <a:spLocks noChangeArrowheads="1"/>
          </p:cNvSpPr>
          <p:nvPr/>
        </p:nvSpPr>
        <p:spPr bwMode="auto">
          <a:xfrm rot="5400000">
            <a:off x="6840538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AutoShape 1080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AutoShape 1081"/>
          <p:cNvSpPr>
            <a:spLocks noChangeArrowheads="1"/>
          </p:cNvSpPr>
          <p:nvPr/>
        </p:nvSpPr>
        <p:spPr bwMode="auto">
          <a:xfrm rot="5400000">
            <a:off x="2203451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6445C27-4FDE-BC43-BB08-4037FB6361E8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DFS and Maze Traversal 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505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DFS algorithm is similar to a classic strategy for exploring a maze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mark each intersection, corner and dead end (vertex) visited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mark each corridor (edge ) traversed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keep track of the path back to the entrance (start vertex) by means of a rope (recursion stack)</a:t>
            </a:r>
          </a:p>
        </p:txBody>
      </p:sp>
      <p:sp>
        <p:nvSpPr>
          <p:cNvPr id="25605" name="Rectangle 33"/>
          <p:cNvSpPr>
            <a:spLocks noChangeArrowheads="1"/>
          </p:cNvSpPr>
          <p:nvPr/>
        </p:nvSpPr>
        <p:spPr bwMode="auto">
          <a:xfrm>
            <a:off x="4505325" y="2282825"/>
            <a:ext cx="4181475" cy="3584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34"/>
          <p:cNvSpPr>
            <a:spLocks noChangeShapeType="1"/>
          </p:cNvSpPr>
          <p:nvPr/>
        </p:nvSpPr>
        <p:spPr bwMode="auto">
          <a:xfrm>
            <a:off x="4505325" y="2262188"/>
            <a:ext cx="0" cy="358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35"/>
          <p:cNvSpPr>
            <a:spLocks noChangeShapeType="1"/>
          </p:cNvSpPr>
          <p:nvPr/>
        </p:nvSpPr>
        <p:spPr bwMode="auto">
          <a:xfrm>
            <a:off x="8686800" y="2262188"/>
            <a:ext cx="0" cy="358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36"/>
          <p:cNvSpPr>
            <a:spLocks noChangeShapeType="1"/>
          </p:cNvSpPr>
          <p:nvPr/>
        </p:nvSpPr>
        <p:spPr bwMode="auto">
          <a:xfrm flipV="1">
            <a:off x="5102225" y="2262188"/>
            <a:ext cx="3584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37"/>
          <p:cNvSpPr>
            <a:spLocks noChangeShapeType="1"/>
          </p:cNvSpPr>
          <p:nvPr/>
        </p:nvSpPr>
        <p:spPr bwMode="auto">
          <a:xfrm flipV="1">
            <a:off x="4505325" y="5846763"/>
            <a:ext cx="3584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38"/>
          <p:cNvSpPr>
            <a:spLocks noChangeShapeType="1"/>
          </p:cNvSpPr>
          <p:nvPr/>
        </p:nvSpPr>
        <p:spPr bwMode="auto">
          <a:xfrm>
            <a:off x="5102225" y="2859088"/>
            <a:ext cx="0" cy="598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39"/>
          <p:cNvSpPr>
            <a:spLocks noChangeShapeType="1"/>
          </p:cNvSpPr>
          <p:nvPr/>
        </p:nvSpPr>
        <p:spPr bwMode="auto">
          <a:xfrm>
            <a:off x="6297613" y="3457575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40"/>
          <p:cNvSpPr>
            <a:spLocks noChangeShapeType="1"/>
          </p:cNvSpPr>
          <p:nvPr/>
        </p:nvSpPr>
        <p:spPr bwMode="auto">
          <a:xfrm>
            <a:off x="5700713" y="3457575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41"/>
          <p:cNvSpPr>
            <a:spLocks noChangeShapeType="1"/>
          </p:cNvSpPr>
          <p:nvPr/>
        </p:nvSpPr>
        <p:spPr bwMode="auto">
          <a:xfrm flipH="1">
            <a:off x="5102225" y="4054475"/>
            <a:ext cx="598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43"/>
          <p:cNvSpPr>
            <a:spLocks noChangeShapeType="1"/>
          </p:cNvSpPr>
          <p:nvPr/>
        </p:nvSpPr>
        <p:spPr bwMode="auto">
          <a:xfrm flipH="1">
            <a:off x="7491413" y="2859088"/>
            <a:ext cx="598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44"/>
          <p:cNvSpPr>
            <a:spLocks noChangeShapeType="1"/>
          </p:cNvSpPr>
          <p:nvPr/>
        </p:nvSpPr>
        <p:spPr bwMode="auto">
          <a:xfrm>
            <a:off x="6297613" y="4651375"/>
            <a:ext cx="0" cy="1195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45"/>
          <p:cNvSpPr>
            <a:spLocks noChangeShapeType="1"/>
          </p:cNvSpPr>
          <p:nvPr/>
        </p:nvSpPr>
        <p:spPr bwMode="auto">
          <a:xfrm>
            <a:off x="6894513" y="2262188"/>
            <a:ext cx="0" cy="177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46"/>
          <p:cNvSpPr>
            <a:spLocks noChangeShapeType="1"/>
          </p:cNvSpPr>
          <p:nvPr/>
        </p:nvSpPr>
        <p:spPr bwMode="auto">
          <a:xfrm>
            <a:off x="7491413" y="3475038"/>
            <a:ext cx="0" cy="2371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47"/>
          <p:cNvSpPr>
            <a:spLocks noChangeShapeType="1"/>
          </p:cNvSpPr>
          <p:nvPr/>
        </p:nvSpPr>
        <p:spPr bwMode="auto">
          <a:xfrm flipH="1">
            <a:off x="8089900" y="4670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48"/>
          <p:cNvSpPr>
            <a:spLocks noChangeShapeType="1"/>
          </p:cNvSpPr>
          <p:nvPr/>
        </p:nvSpPr>
        <p:spPr bwMode="auto">
          <a:xfrm>
            <a:off x="8089900" y="4651375"/>
            <a:ext cx="0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49"/>
          <p:cNvSpPr>
            <a:spLocks noChangeShapeType="1"/>
          </p:cNvSpPr>
          <p:nvPr/>
        </p:nvSpPr>
        <p:spPr bwMode="auto">
          <a:xfrm flipH="1">
            <a:off x="6297613" y="4035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50"/>
          <p:cNvSpPr>
            <a:spLocks noChangeShapeType="1"/>
          </p:cNvSpPr>
          <p:nvPr/>
        </p:nvSpPr>
        <p:spPr bwMode="auto">
          <a:xfrm flipH="1">
            <a:off x="5111750" y="2868613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51"/>
          <p:cNvSpPr>
            <a:spLocks noChangeShapeType="1"/>
          </p:cNvSpPr>
          <p:nvPr/>
        </p:nvSpPr>
        <p:spPr bwMode="auto">
          <a:xfrm>
            <a:off x="6894513" y="4651375"/>
            <a:ext cx="0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52"/>
          <p:cNvSpPr>
            <a:spLocks noChangeShapeType="1"/>
          </p:cNvSpPr>
          <p:nvPr/>
        </p:nvSpPr>
        <p:spPr bwMode="auto">
          <a:xfrm flipH="1">
            <a:off x="6894513" y="465137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53"/>
          <p:cNvSpPr>
            <a:spLocks noChangeShapeType="1"/>
          </p:cNvSpPr>
          <p:nvPr/>
        </p:nvSpPr>
        <p:spPr bwMode="auto">
          <a:xfrm>
            <a:off x="5700713" y="4073525"/>
            <a:ext cx="0" cy="1176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54"/>
          <p:cNvSpPr>
            <a:spLocks noChangeShapeType="1"/>
          </p:cNvSpPr>
          <p:nvPr/>
        </p:nvSpPr>
        <p:spPr bwMode="auto">
          <a:xfrm flipH="1">
            <a:off x="4524375" y="4670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55"/>
          <p:cNvSpPr>
            <a:spLocks noChangeShapeType="1"/>
          </p:cNvSpPr>
          <p:nvPr/>
        </p:nvSpPr>
        <p:spPr bwMode="auto">
          <a:xfrm>
            <a:off x="5121275" y="4670425"/>
            <a:ext cx="0" cy="579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Line 60"/>
          <p:cNvSpPr>
            <a:spLocks noChangeShapeType="1"/>
          </p:cNvSpPr>
          <p:nvPr/>
        </p:nvSpPr>
        <p:spPr bwMode="auto">
          <a:xfrm>
            <a:off x="6297613" y="2262188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Line 69"/>
          <p:cNvSpPr>
            <a:spLocks noChangeShapeType="1"/>
          </p:cNvSpPr>
          <p:nvPr/>
        </p:nvSpPr>
        <p:spPr bwMode="auto">
          <a:xfrm flipH="1" flipV="1">
            <a:off x="4953000" y="2560638"/>
            <a:ext cx="1046163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Line 70"/>
          <p:cNvSpPr>
            <a:spLocks noChangeShapeType="1"/>
          </p:cNvSpPr>
          <p:nvPr/>
        </p:nvSpPr>
        <p:spPr bwMode="auto">
          <a:xfrm flipH="1">
            <a:off x="4848225" y="2187575"/>
            <a:ext cx="0" cy="1568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Line 71"/>
          <p:cNvSpPr>
            <a:spLocks noChangeShapeType="1"/>
          </p:cNvSpPr>
          <p:nvPr/>
        </p:nvSpPr>
        <p:spPr bwMode="auto">
          <a:xfrm rot="16200000" flipH="1">
            <a:off x="5124450" y="3479800"/>
            <a:ext cx="0" cy="552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Line 72"/>
          <p:cNvSpPr>
            <a:spLocks noChangeShapeType="1"/>
          </p:cNvSpPr>
          <p:nvPr/>
        </p:nvSpPr>
        <p:spPr bwMode="auto">
          <a:xfrm rot="5400000" flipH="1" flipV="1">
            <a:off x="5092700" y="3438525"/>
            <a:ext cx="6159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Line 73"/>
          <p:cNvSpPr>
            <a:spLocks noChangeShapeType="1"/>
          </p:cNvSpPr>
          <p:nvPr/>
        </p:nvSpPr>
        <p:spPr bwMode="auto">
          <a:xfrm rot="5400000" flipH="1" flipV="1">
            <a:off x="5714207" y="2845594"/>
            <a:ext cx="56991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Line 74"/>
          <p:cNvSpPr>
            <a:spLocks noChangeShapeType="1"/>
          </p:cNvSpPr>
          <p:nvPr/>
        </p:nvSpPr>
        <p:spPr bwMode="auto">
          <a:xfrm rot="16200000" flipH="1">
            <a:off x="5699919" y="2831306"/>
            <a:ext cx="0" cy="5984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Line 75"/>
          <p:cNvSpPr>
            <a:spLocks noChangeShapeType="1"/>
          </p:cNvSpPr>
          <p:nvPr/>
        </p:nvSpPr>
        <p:spPr bwMode="auto">
          <a:xfrm rot="16200000" flipH="1">
            <a:off x="6292057" y="2855118"/>
            <a:ext cx="0" cy="5508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Line 77"/>
          <p:cNvSpPr>
            <a:spLocks noChangeShapeType="1"/>
          </p:cNvSpPr>
          <p:nvPr/>
        </p:nvSpPr>
        <p:spPr bwMode="auto">
          <a:xfrm rot="5400000" flipH="1" flipV="1">
            <a:off x="6298407" y="2848769"/>
            <a:ext cx="56991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6" name="Line 78"/>
          <p:cNvSpPr>
            <a:spLocks noChangeShapeType="1"/>
          </p:cNvSpPr>
          <p:nvPr/>
        </p:nvSpPr>
        <p:spPr bwMode="auto">
          <a:xfrm rot="5400000" flipH="1" flipV="1">
            <a:off x="6273800" y="3438525"/>
            <a:ext cx="6159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Line 79"/>
          <p:cNvSpPr>
            <a:spLocks noChangeShapeType="1"/>
          </p:cNvSpPr>
          <p:nvPr/>
        </p:nvSpPr>
        <p:spPr bwMode="auto">
          <a:xfrm rot="5400000" flipH="1" flipV="1">
            <a:off x="5354638" y="3775075"/>
            <a:ext cx="12890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8" name="Line 80"/>
          <p:cNvSpPr>
            <a:spLocks noChangeShapeType="1"/>
          </p:cNvSpPr>
          <p:nvPr/>
        </p:nvSpPr>
        <p:spPr bwMode="auto">
          <a:xfrm>
            <a:off x="8089900" y="2859088"/>
            <a:ext cx="0" cy="1176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CC3D642-DC5F-6048-A1CE-A6C086806534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Properties of DFS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chemeClr val="tx2"/>
                </a:solidFill>
                <a:latin typeface="Tahoma" charset="0"/>
              </a:rPr>
              <a:t>Property 1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Tahoma" charset="0"/>
              </a:rPr>
              <a:t>	</a:t>
            </a:r>
            <a:r>
              <a:rPr lang="en-US" sz="2400" b="1" i="1">
                <a:latin typeface="Times New Roman" charset="0"/>
              </a:rPr>
              <a:t>DFS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G, v</a:t>
            </a:r>
            <a:r>
              <a:rPr lang="en-US" sz="2400">
                <a:latin typeface="Times New Roman" charset="0"/>
              </a:rPr>
              <a:t>) </a:t>
            </a:r>
            <a:r>
              <a:rPr lang="en-US" sz="2400">
                <a:latin typeface="Tahoma" charset="0"/>
              </a:rPr>
              <a:t>visits all the vertices and edges in the connected component of </a:t>
            </a:r>
            <a:r>
              <a:rPr lang="en-US" sz="2400" b="1" i="1">
                <a:latin typeface="Times New Roman" charset="0"/>
              </a:rPr>
              <a:t>v</a:t>
            </a: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chemeClr val="tx2"/>
                </a:solidFill>
                <a:latin typeface="Tahoma" charset="0"/>
              </a:rPr>
              <a:t>Property 2</a:t>
            </a: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Tahoma" charset="0"/>
              </a:rPr>
              <a:t>	The discovery edges labeled by </a:t>
            </a:r>
            <a:r>
              <a:rPr lang="en-US" sz="2400" b="1" i="1">
                <a:latin typeface="Times New Roman" charset="0"/>
              </a:rPr>
              <a:t>DFS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G, v</a:t>
            </a:r>
            <a:r>
              <a:rPr lang="en-US" sz="2400">
                <a:latin typeface="Times New Roman" charset="0"/>
              </a:rPr>
              <a:t>) </a:t>
            </a:r>
            <a:r>
              <a:rPr lang="en-US" sz="2400">
                <a:latin typeface="Tahoma" charset="0"/>
              </a:rPr>
              <a:t>form a spanning tree of the connected component of </a:t>
            </a:r>
            <a:r>
              <a:rPr lang="en-US" sz="2400" b="1" i="1">
                <a:latin typeface="Times New Roman" charset="0"/>
              </a:rPr>
              <a:t>v</a:t>
            </a:r>
            <a:endParaRPr lang="en-US" sz="2400">
              <a:latin typeface="Tahoma" charset="0"/>
            </a:endParaRPr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4648200" y="2743200"/>
            <a:ext cx="4043363" cy="2401888"/>
            <a:chOff x="3377" y="1085"/>
            <a:chExt cx="1941" cy="1153"/>
          </a:xfrm>
        </p:grpSpPr>
        <p:sp>
          <p:nvSpPr>
            <p:cNvPr id="26630" name="Oval 6"/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D</a:t>
              </a:r>
            </a:p>
          </p:txBody>
        </p:sp>
        <p:sp>
          <p:nvSpPr>
            <p:cNvPr id="26631" name="Oval 7"/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26632" name="Oval 8"/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26633" name="Oval 9"/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C</a:t>
              </a:r>
            </a:p>
          </p:txBody>
        </p:sp>
        <p:cxnSp>
          <p:nvCxnSpPr>
            <p:cNvPr id="26634" name="AutoShape 10"/>
            <p:cNvCxnSpPr>
              <a:cxnSpLocks noChangeAspect="1" noChangeShapeType="1"/>
              <a:stCxn id="26632" idx="3"/>
              <a:endCxn id="26631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35" name="AutoShape 11"/>
            <p:cNvCxnSpPr>
              <a:cxnSpLocks noChangeAspect="1" noChangeShapeType="1"/>
              <a:stCxn id="26633" idx="1"/>
              <a:endCxn id="26631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36" name="AutoShape 12"/>
            <p:cNvCxnSpPr>
              <a:cxnSpLocks noChangeAspect="1" noChangeShapeType="1"/>
              <a:stCxn id="26633" idx="7"/>
              <a:endCxn id="26630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37" name="AutoShape 13"/>
            <p:cNvCxnSpPr>
              <a:cxnSpLocks noChangeAspect="1" noChangeShapeType="1"/>
              <a:stCxn id="26632" idx="5"/>
              <a:endCxn id="26630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38" name="AutoShape 14"/>
            <p:cNvCxnSpPr>
              <a:cxnSpLocks noChangeAspect="1" noChangeShapeType="1"/>
              <a:stCxn id="26632" idx="4"/>
              <a:endCxn id="26633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6639" name="Oval 15"/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E</a:t>
              </a:r>
            </a:p>
          </p:txBody>
        </p:sp>
        <p:cxnSp>
          <p:nvCxnSpPr>
            <p:cNvPr id="26640" name="AutoShape 16"/>
            <p:cNvCxnSpPr>
              <a:cxnSpLocks noChangeAspect="1" noChangeShapeType="1"/>
              <a:stCxn id="26633" idx="6"/>
              <a:endCxn id="26639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1" name="AutoShape 17"/>
            <p:cNvCxnSpPr>
              <a:cxnSpLocks noChangeAspect="1" noChangeShapeType="1"/>
              <a:stCxn id="26639" idx="1"/>
              <a:endCxn id="26632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518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DFS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a DFS from each unexplored vertex: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Depth-First 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AA284-9F2B-3743-AAA7-6E2F453962C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0400"/>
            <a:ext cx="7620000" cy="2465294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0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76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2106B18-2E34-6A4B-9A34-FAB7E79B7299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DFS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Setting/getting a vertex/edge label takes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(1)</a:t>
            </a:r>
            <a:r>
              <a:rPr lang="en-US" sz="240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Each vertex is labeled twice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VISITED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Each edge is labeled twice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DISCOVERY</a:t>
            </a:r>
            <a:r>
              <a:rPr lang="en-US" sz="2000">
                <a:latin typeface="Tahoma" charset="0"/>
              </a:rPr>
              <a:t> or </a:t>
            </a:r>
            <a:r>
              <a:rPr lang="en-US" sz="2000">
                <a:solidFill>
                  <a:schemeClr val="accent2"/>
                </a:solidFill>
                <a:latin typeface="Tahoma" charset="0"/>
              </a:rPr>
              <a:t>BACK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Method incidentEdges is called once for each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DFS runs in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 </a:t>
            </a:r>
            <a:r>
              <a:rPr lang="en-US" sz="2400">
                <a:latin typeface="Symbol" charset="0"/>
              </a:rPr>
              <a:t>+</a:t>
            </a:r>
            <a:r>
              <a:rPr lang="en-US" sz="2400" b="1" i="1">
                <a:latin typeface="Times New Roman" charset="0"/>
              </a:rPr>
              <a:t> m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 time provided the graph is represented by the adjacency list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Recall that </a:t>
            </a:r>
            <a:r>
              <a:rPr lang="en-US" sz="2800" b="1">
                <a:latin typeface="Symbol" charset="0"/>
              </a:rPr>
              <a:t>S</a:t>
            </a:r>
            <a:r>
              <a:rPr lang="en-US" sz="2000" b="1" i="1" baseline="-25000">
                <a:latin typeface="Times New Roman" charset="0"/>
              </a:rPr>
              <a:t>v </a:t>
            </a:r>
            <a:r>
              <a:rPr lang="en-US" sz="2000">
                <a:latin typeface="Times New Roman" charset="0"/>
              </a:rPr>
              <a:t>deg(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= 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 b="1" i="1">
                <a:latin typeface="Times New Roman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7502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56EA1D-DFFB-AF4F-B08A-4A633E08209E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Path </a:t>
            </a:r>
            <a:r>
              <a:rPr lang="en-US" dirty="0" smtClean="0">
                <a:latin typeface="Tahoma" charset="0"/>
              </a:rPr>
              <a:t>Finding </a:t>
            </a:r>
            <a:endParaRPr lang="en-US" dirty="0">
              <a:latin typeface="Tahoma" charset="0"/>
            </a:endParaRP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505200" cy="46688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can specialize the DFS algorithm to find a path between two given vertices </a:t>
            </a:r>
            <a:r>
              <a:rPr lang="en-US" sz="2000" b="1" i="1">
                <a:latin typeface="Times New Roman" charset="0"/>
              </a:rPr>
              <a:t>u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 b="1" i="1">
                <a:latin typeface="Times New Roman" charset="0"/>
              </a:rPr>
              <a:t>z</a:t>
            </a:r>
            <a:r>
              <a:rPr lang="en-US" sz="2000">
                <a:latin typeface="Tahoma" charset="0"/>
              </a:rPr>
              <a:t> using the template method pattern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call </a:t>
            </a:r>
            <a:r>
              <a:rPr lang="en-US" sz="2000" b="1" i="1">
                <a:latin typeface="Times New Roman" charset="0"/>
              </a:rPr>
              <a:t>DFS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G, u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with </a:t>
            </a:r>
            <a:r>
              <a:rPr lang="en-US" sz="2000" b="1" i="1">
                <a:latin typeface="Times New Roman" charset="0"/>
              </a:rPr>
              <a:t>u</a:t>
            </a:r>
            <a:r>
              <a:rPr lang="en-US" sz="2000">
                <a:latin typeface="Tahoma" charset="0"/>
              </a:rPr>
              <a:t> as the start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use a stack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to keep track of the path between the start vertex and the current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As soon as destination vertex </a:t>
            </a:r>
            <a:r>
              <a:rPr lang="en-US" sz="2000" b="1" i="1">
                <a:latin typeface="Times New Roman" charset="0"/>
              </a:rPr>
              <a:t>z</a:t>
            </a:r>
            <a:r>
              <a:rPr lang="en-US" sz="2000">
                <a:latin typeface="Tahoma" charset="0"/>
              </a:rPr>
              <a:t> is encountered, we return the path as the contents of the stack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648200" y="1905000"/>
            <a:ext cx="4038600" cy="4440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pathDFS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G, v, z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v, VISITED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S.push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z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return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S.elements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()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G.incidentEdges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UNEXPLORED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w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opposite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v,e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DISCOVERY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S.push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pathDFS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G, w, z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	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BACK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05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670DEEE-CA7E-854F-8501-46B3A7A8DC55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Cycle </a:t>
            </a:r>
            <a:r>
              <a:rPr lang="en-US" dirty="0" smtClean="0">
                <a:latin typeface="Tahoma" charset="0"/>
              </a:rPr>
              <a:t>Finding (not in book)</a:t>
            </a:r>
            <a:endParaRPr lang="en-US" dirty="0">
              <a:latin typeface="Tahoma" charset="0"/>
            </a:endParaRP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3352800" cy="4419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We can specialize the DFS algorithm to find a simple cycle using the template method pattern</a:t>
            </a:r>
          </a:p>
          <a:p>
            <a:pPr eaLnBrk="1" hangingPunct="1"/>
            <a:r>
              <a:rPr lang="en-US" sz="2000">
                <a:latin typeface="Tahoma" charset="0"/>
              </a:rPr>
              <a:t>We use a stack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to keep track of the path between the start vertex and the current vertex</a:t>
            </a:r>
          </a:p>
          <a:p>
            <a:pPr eaLnBrk="1" hangingPunct="1"/>
            <a:r>
              <a:rPr lang="en-US" sz="2000">
                <a:latin typeface="Tahoma" charset="0"/>
              </a:rPr>
              <a:t>As soon as a back edge 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v, w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is encountered, we return the cycle as the portion of the stack from the top to vertex </a:t>
            </a:r>
            <a:r>
              <a:rPr lang="en-US" sz="2400" b="1" i="1">
                <a:latin typeface="Times New Roman" charset="0"/>
              </a:rPr>
              <a:t>w</a:t>
            </a:r>
            <a:endParaRPr lang="en-US" sz="2000">
              <a:latin typeface="Tahoma" charset="0"/>
            </a:endParaRP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4648200" y="1676400"/>
            <a:ext cx="4038600" cy="469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600">
                <a:latin typeface="Times New Roman" charset="0"/>
              </a:rPr>
              <a:t>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cycleDFS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G, v, z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v, VISITED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S.push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16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 G.incidentEdges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6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UNEXPLORED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w </a:t>
            </a:r>
            <a:r>
              <a:rPr lang="en-US" sz="16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opposite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v,e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S.push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e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6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		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e, DISCOVERY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pathDFS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G, w, z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e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T </a:t>
            </a:r>
            <a:r>
              <a:rPr lang="en-US" sz="16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new empty stack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repeat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		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o </a:t>
            </a:r>
            <a:r>
              <a:rPr lang="en-US" sz="16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()</a:t>
            </a:r>
            <a:endParaRPr lang="en-US" sz="16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		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T.push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tx2"/>
                </a:solidFill>
                <a:latin typeface="Times New Roman" charset="0"/>
              </a:rPr>
              <a:t>	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until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w</a:t>
            </a:r>
            <a:endParaRPr lang="en-US" sz="1600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return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T.elements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()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30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E9448B-A16D-284C-8AA7-30517D6AA9E1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Breadth-First Search</a:t>
            </a:r>
          </a:p>
        </p:txBody>
      </p:sp>
      <p:grpSp>
        <p:nvGrpSpPr>
          <p:cNvPr id="15364" name="Group 594"/>
          <p:cNvGrpSpPr>
            <a:grpSpLocks/>
          </p:cNvGrpSpPr>
          <p:nvPr/>
        </p:nvGrpSpPr>
        <p:grpSpPr bwMode="auto">
          <a:xfrm>
            <a:off x="4071938" y="3203575"/>
            <a:ext cx="3649662" cy="2130425"/>
            <a:chOff x="3072" y="950"/>
            <a:chExt cx="2299" cy="1342"/>
          </a:xfrm>
        </p:grpSpPr>
        <p:sp>
          <p:nvSpPr>
            <p:cNvPr id="15365" name="AutoShape 595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AutoShape 596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7" name="AutoShape 597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Oval 598"/>
            <p:cNvSpPr>
              <a:spLocks noChangeAspect="1" noChangeArrowheads="1"/>
            </p:cNvSpPr>
            <p:nvPr/>
          </p:nvSpPr>
          <p:spPr bwMode="auto">
            <a:xfrm>
              <a:off x="429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15369" name="Oval 599"/>
            <p:cNvSpPr>
              <a:spLocks noChangeAspect="1" noChangeArrowheads="1"/>
            </p:cNvSpPr>
            <p:nvPr/>
          </p:nvSpPr>
          <p:spPr bwMode="auto">
            <a:xfrm>
              <a:off x="3528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5370" name="Oval 600"/>
            <p:cNvSpPr>
              <a:spLocks noChangeAspect="1" noChangeArrowheads="1"/>
            </p:cNvSpPr>
            <p:nvPr/>
          </p:nvSpPr>
          <p:spPr bwMode="auto">
            <a:xfrm>
              <a:off x="3924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5371" name="Oval 601"/>
            <p:cNvSpPr>
              <a:spLocks noChangeAspect="1" noChangeArrowheads="1"/>
            </p:cNvSpPr>
            <p:nvPr/>
          </p:nvSpPr>
          <p:spPr bwMode="auto">
            <a:xfrm>
              <a:off x="3912" y="202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5372" name="AutoShape 602"/>
            <p:cNvCxnSpPr>
              <a:cxnSpLocks noChangeAspect="1" noChangeShapeType="1"/>
              <a:stCxn id="15370" idx="3"/>
              <a:endCxn id="15369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3" name="AutoShape 603"/>
            <p:cNvCxnSpPr>
              <a:cxnSpLocks noChangeAspect="1" noChangeShapeType="1"/>
              <a:stCxn id="15371" idx="1"/>
              <a:endCxn id="15369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4" name="AutoShape 604"/>
            <p:cNvCxnSpPr>
              <a:cxnSpLocks noChangeAspect="1" noChangeShapeType="1"/>
              <a:stCxn id="15371" idx="7"/>
              <a:endCxn id="15368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5" name="AutoShape 605"/>
            <p:cNvCxnSpPr>
              <a:cxnSpLocks noChangeAspect="1" noChangeShapeType="1"/>
              <a:stCxn id="15370" idx="5"/>
              <a:endCxn id="15368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6" name="AutoShape 606"/>
            <p:cNvCxnSpPr>
              <a:cxnSpLocks noChangeAspect="1" noChangeShapeType="1"/>
              <a:stCxn id="15369" idx="6"/>
              <a:endCxn id="15368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377" name="Oval 607"/>
            <p:cNvSpPr>
              <a:spLocks noChangeAspect="1" noChangeArrowheads="1"/>
            </p:cNvSpPr>
            <p:nvPr/>
          </p:nvSpPr>
          <p:spPr bwMode="auto">
            <a:xfrm>
              <a:off x="506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15378" name="AutoShape 608"/>
            <p:cNvCxnSpPr>
              <a:cxnSpLocks noChangeAspect="1" noChangeShapeType="1"/>
              <a:stCxn id="15383" idx="7"/>
              <a:endCxn id="15377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9" name="AutoShape 609"/>
            <p:cNvCxnSpPr>
              <a:cxnSpLocks noChangeAspect="1" noChangeShapeType="1"/>
              <a:stCxn id="15377" idx="1"/>
              <a:endCxn id="15370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380" name="Text Box 610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5381" name="Text Box 611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15382" name="AutoShape 612"/>
            <p:cNvCxnSpPr>
              <a:cxnSpLocks noChangeAspect="1" noChangeShapeType="1"/>
              <a:stCxn id="15368" idx="6"/>
              <a:endCxn id="15377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383" name="Oval 613"/>
            <p:cNvSpPr>
              <a:spLocks noChangeAspect="1" noChangeArrowheads="1"/>
            </p:cNvSpPr>
            <p:nvPr/>
          </p:nvSpPr>
          <p:spPr bwMode="auto">
            <a:xfrm>
              <a:off x="4682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15384" name="AutoShape 614"/>
            <p:cNvCxnSpPr>
              <a:cxnSpLocks noChangeAspect="1" noChangeShapeType="1"/>
              <a:stCxn id="15368" idx="5"/>
              <a:endCxn id="15383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385" name="Text Box 615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90A5CE4-55EC-8D4B-A8CC-055B598B21E0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Breadth-First Search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Breadth-first search (BFS) is a general technique for traversing a graph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BFS traversal of a graph 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Visits all the vertices and edges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Determines whether G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Computes the connected components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Computes a spanning forest of G</a:t>
            </a:r>
          </a:p>
        </p:txBody>
      </p:sp>
      <p:sp>
        <p:nvSpPr>
          <p:cNvPr id="1741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4648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BFS on a graph with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ahoma" charset="0"/>
              </a:rPr>
              <a:t> vertices and </a:t>
            </a:r>
            <a:r>
              <a:rPr lang="en-US" sz="2400" b="1" i="1">
                <a:latin typeface="Times New Roman" charset="0"/>
              </a:rPr>
              <a:t>m</a:t>
            </a:r>
            <a:r>
              <a:rPr lang="en-US" sz="2400">
                <a:latin typeface="Tahoma" charset="0"/>
              </a:rPr>
              <a:t> edges takes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Symbol" charset="0"/>
              </a:rPr>
              <a:t> + </a:t>
            </a:r>
            <a:r>
              <a:rPr lang="en-US" sz="2400" b="1" i="1">
                <a:latin typeface="Times New Roman" charset="0"/>
              </a:rPr>
              <a:t>m</a:t>
            </a:r>
            <a:r>
              <a:rPr lang="en-US" sz="2400">
                <a:latin typeface="Times New Roman" charset="0"/>
              </a:rPr>
              <a:t> )</a:t>
            </a:r>
            <a:r>
              <a:rPr lang="en-US" sz="2400">
                <a:latin typeface="Tahoma" charset="0"/>
              </a:rPr>
              <a:t> time</a:t>
            </a:r>
          </a:p>
          <a:p>
            <a:pPr eaLnBrk="1" hangingPunct="1"/>
            <a:r>
              <a:rPr lang="en-US" sz="2400">
                <a:latin typeface="Tahoma" charset="0"/>
              </a:rPr>
              <a:t>BFS can be further extended to solve other graph problems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Find and report a path with the minimum number of edges between two given vertices </a:t>
            </a:r>
          </a:p>
          <a:p>
            <a:pPr lvl="1" eaLnBrk="1" hangingPunct="1"/>
            <a:r>
              <a:rPr lang="en-US" sz="2000">
                <a:latin typeface="Tahoma" charset="0"/>
              </a:rPr>
              <a:t>Find a simple cycle, if there is one</a:t>
            </a:r>
          </a:p>
        </p:txBody>
      </p:sp>
    </p:spTree>
    <p:extLst>
      <p:ext uri="{BB962C8B-B14F-4D97-AF65-F5344CB8AC3E}">
        <p14:creationId xmlns:p14="http://schemas.microsoft.com/office/powerpoint/2010/main" val="223044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3BA0F61-9F66-464A-8CE1-07BE8C793E44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BFS Algorithm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ahoma" charset="0"/>
              </a:rPr>
              <a:t>The </a:t>
            </a:r>
            <a:r>
              <a:rPr lang="en-US" sz="1800" dirty="0">
                <a:latin typeface="Tahoma" charset="0"/>
              </a:rPr>
              <a:t>algorithm </a:t>
            </a:r>
            <a:r>
              <a:rPr lang="en-US" sz="1800" dirty="0" smtClean="0">
                <a:latin typeface="Tahoma" charset="0"/>
              </a:rPr>
              <a:t>uses “levels” L</a:t>
            </a:r>
            <a:r>
              <a:rPr lang="en-US" sz="1800" baseline="-25000" dirty="0" smtClean="0">
                <a:latin typeface="Tahoma" charset="0"/>
              </a:rPr>
              <a:t>i</a:t>
            </a:r>
            <a:r>
              <a:rPr lang="en-US" sz="1800" dirty="0" smtClean="0">
                <a:latin typeface="Tahoma" charset="0"/>
              </a:rPr>
              <a:t> and  </a:t>
            </a:r>
            <a:r>
              <a:rPr lang="en-US" sz="1800" dirty="0">
                <a:latin typeface="Tahoma" charset="0"/>
              </a:rPr>
              <a:t>a mechanism for setting and getting </a:t>
            </a:r>
            <a:r>
              <a:rPr lang="ja-JP" altLang="en-US" sz="1800" dirty="0">
                <a:latin typeface="Tahoma" charset="0"/>
              </a:rPr>
              <a:t>“</a:t>
            </a:r>
            <a:r>
              <a:rPr lang="en-US" altLang="ja-JP" sz="1800" dirty="0">
                <a:latin typeface="Tahoma" charset="0"/>
              </a:rPr>
              <a:t>labels</a:t>
            </a:r>
            <a:r>
              <a:rPr lang="ja-JP" altLang="en-US" sz="1800" dirty="0">
                <a:latin typeface="Tahoma" charset="0"/>
              </a:rPr>
              <a:t>”</a:t>
            </a:r>
            <a:r>
              <a:rPr lang="en-US" altLang="ja-JP" sz="1800" dirty="0">
                <a:latin typeface="Tahoma" charset="0"/>
              </a:rPr>
              <a:t> of vertices and </a:t>
            </a:r>
            <a:r>
              <a:rPr lang="en-US" altLang="ja-JP" sz="1800" dirty="0" smtClean="0">
                <a:latin typeface="Tahoma" charset="0"/>
              </a:rPr>
              <a:t>edges.</a:t>
            </a:r>
            <a:endParaRPr lang="en-US" sz="1800" dirty="0">
              <a:latin typeface="Tahom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93" y="2209800"/>
            <a:ext cx="6425746" cy="4203056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55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499EDB-4D6C-0F47-8E6C-DBCD7689B47B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Subgraphs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4038600" cy="43434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 subgraph S of a graph G is a graph such that 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vertices of S are a subset of the vertices of G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edges of S are a subset of the edges of G</a:t>
            </a:r>
          </a:p>
          <a:p>
            <a:pPr eaLnBrk="1" hangingPunct="1"/>
            <a:r>
              <a:rPr lang="en-US" sz="2400">
                <a:latin typeface="Tahoma" charset="0"/>
              </a:rPr>
              <a:t>A spanning subgraph of G is a subgraph that contains all the vertices of G</a:t>
            </a:r>
          </a:p>
        </p:txBody>
      </p:sp>
      <p:sp>
        <p:nvSpPr>
          <p:cNvPr id="17413" name="Text Box 16"/>
          <p:cNvSpPr txBox="1">
            <a:spLocks noChangeArrowheads="1"/>
          </p:cNvSpPr>
          <p:nvPr/>
        </p:nvSpPr>
        <p:spPr bwMode="auto">
          <a:xfrm>
            <a:off x="5435600" y="31178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Subgraph</a:t>
            </a:r>
          </a:p>
        </p:txBody>
      </p:sp>
      <p:sp>
        <p:nvSpPr>
          <p:cNvPr id="17414" name="Text Box 27"/>
          <p:cNvSpPr txBox="1">
            <a:spLocks noChangeArrowheads="1"/>
          </p:cNvSpPr>
          <p:nvPr/>
        </p:nvSpPr>
        <p:spPr bwMode="auto">
          <a:xfrm>
            <a:off x="5041900" y="56991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Spanning subgraph</a:t>
            </a:r>
          </a:p>
        </p:txBody>
      </p:sp>
      <p:sp>
        <p:nvSpPr>
          <p:cNvPr id="17415" name="Oval 5"/>
          <p:cNvSpPr>
            <a:spLocks noChangeAspect="1" noChangeArrowheads="1"/>
          </p:cNvSpPr>
          <p:nvPr/>
        </p:nvSpPr>
        <p:spPr bwMode="auto">
          <a:xfrm>
            <a:off x="6788150" y="1951038"/>
            <a:ext cx="366713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6"/>
          <p:cNvSpPr>
            <a:spLocks noChangeAspect="1" noChangeArrowheads="1"/>
          </p:cNvSpPr>
          <p:nvPr/>
        </p:nvSpPr>
        <p:spPr bwMode="auto">
          <a:xfrm>
            <a:off x="5324475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7"/>
          <p:cNvSpPr>
            <a:spLocks noChangeAspect="1" noChangeArrowheads="1"/>
          </p:cNvSpPr>
          <p:nvPr/>
        </p:nvSpPr>
        <p:spPr bwMode="auto">
          <a:xfrm>
            <a:off x="6056313" y="1219200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8"/>
          <p:cNvSpPr>
            <a:spLocks noChangeAspect="1" noChangeArrowheads="1"/>
          </p:cNvSpPr>
          <p:nvPr/>
        </p:nvSpPr>
        <p:spPr bwMode="auto">
          <a:xfrm>
            <a:off x="6056313" y="2682875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19" name="AutoShape 9"/>
          <p:cNvCxnSpPr>
            <a:cxnSpLocks noChangeAspect="1" noChangeShapeType="1"/>
            <a:stCxn id="17417" idx="3"/>
            <a:endCxn id="17416" idx="7"/>
          </p:cNvCxnSpPr>
          <p:nvPr/>
        </p:nvCxnSpPr>
        <p:spPr bwMode="auto">
          <a:xfrm flipH="1">
            <a:off x="5635625" y="1538288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0" name="AutoShape 10"/>
          <p:cNvCxnSpPr>
            <a:cxnSpLocks noChangeAspect="1" noChangeShapeType="1"/>
            <a:stCxn id="17418" idx="1"/>
            <a:endCxn id="17416" idx="5"/>
          </p:cNvCxnSpPr>
          <p:nvPr/>
        </p:nvCxnSpPr>
        <p:spPr bwMode="auto">
          <a:xfrm flipH="1" flipV="1">
            <a:off x="5635625" y="2270125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1" name="AutoShape 11"/>
          <p:cNvCxnSpPr>
            <a:cxnSpLocks noChangeAspect="1" noChangeShapeType="1"/>
            <a:stCxn id="17418" idx="7"/>
            <a:endCxn id="17415" idx="3"/>
          </p:cNvCxnSpPr>
          <p:nvPr/>
        </p:nvCxnSpPr>
        <p:spPr bwMode="auto">
          <a:xfrm flipV="1">
            <a:off x="6367463" y="2270125"/>
            <a:ext cx="474662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2" name="AutoShape 12"/>
          <p:cNvCxnSpPr>
            <a:cxnSpLocks noChangeAspect="1" noChangeShapeType="1"/>
            <a:stCxn id="17417" idx="5"/>
            <a:endCxn id="17415" idx="1"/>
          </p:cNvCxnSpPr>
          <p:nvPr/>
        </p:nvCxnSpPr>
        <p:spPr bwMode="auto">
          <a:xfrm>
            <a:off x="6367463" y="1538288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3" name="AutoShape 13"/>
          <p:cNvCxnSpPr>
            <a:cxnSpLocks noChangeAspect="1" noChangeShapeType="1"/>
            <a:stCxn id="17417" idx="4"/>
            <a:endCxn id="17418" idx="0"/>
          </p:cNvCxnSpPr>
          <p:nvPr/>
        </p:nvCxnSpPr>
        <p:spPr bwMode="auto">
          <a:xfrm>
            <a:off x="6237288" y="1592263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24" name="Oval 14"/>
          <p:cNvSpPr>
            <a:spLocks noChangeAspect="1" noChangeArrowheads="1"/>
          </p:cNvSpPr>
          <p:nvPr/>
        </p:nvSpPr>
        <p:spPr bwMode="auto">
          <a:xfrm>
            <a:off x="8039100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5" name="AutoShape 15"/>
          <p:cNvCxnSpPr>
            <a:cxnSpLocks noChangeAspect="1" noChangeShapeType="1"/>
            <a:stCxn id="17415" idx="6"/>
            <a:endCxn id="17424" idx="2"/>
          </p:cNvCxnSpPr>
          <p:nvPr/>
        </p:nvCxnSpPr>
        <p:spPr bwMode="auto">
          <a:xfrm>
            <a:off x="7161213" y="2133600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6" name="AutoShape 28"/>
          <p:cNvCxnSpPr>
            <a:cxnSpLocks noChangeAspect="1" noChangeShapeType="1"/>
            <a:stCxn id="17418" idx="6"/>
            <a:endCxn id="17424" idx="3"/>
          </p:cNvCxnSpPr>
          <p:nvPr/>
        </p:nvCxnSpPr>
        <p:spPr bwMode="auto">
          <a:xfrm flipV="1">
            <a:off x="6430963" y="227330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7" name="AutoShape 29"/>
          <p:cNvCxnSpPr>
            <a:cxnSpLocks noChangeAspect="1" noChangeShapeType="1"/>
            <a:stCxn id="17424" idx="1"/>
            <a:endCxn id="17417" idx="6"/>
          </p:cNvCxnSpPr>
          <p:nvPr/>
        </p:nvCxnSpPr>
        <p:spPr bwMode="auto">
          <a:xfrm flipH="1" flipV="1">
            <a:off x="6430963" y="140176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28" name="Oval 32"/>
          <p:cNvSpPr>
            <a:spLocks noChangeAspect="1" noChangeArrowheads="1"/>
          </p:cNvSpPr>
          <p:nvPr/>
        </p:nvSpPr>
        <p:spPr bwMode="auto">
          <a:xfrm>
            <a:off x="6786563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Oval 33"/>
          <p:cNvSpPr>
            <a:spLocks noChangeAspect="1" noChangeArrowheads="1"/>
          </p:cNvSpPr>
          <p:nvPr/>
        </p:nvSpPr>
        <p:spPr bwMode="auto">
          <a:xfrm>
            <a:off x="5322888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Oval 34"/>
          <p:cNvSpPr>
            <a:spLocks noChangeAspect="1" noChangeArrowheads="1"/>
          </p:cNvSpPr>
          <p:nvPr/>
        </p:nvSpPr>
        <p:spPr bwMode="auto">
          <a:xfrm>
            <a:off x="6054725" y="38004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Oval 35"/>
          <p:cNvSpPr>
            <a:spLocks noChangeAspect="1" noChangeArrowheads="1"/>
          </p:cNvSpPr>
          <p:nvPr/>
        </p:nvSpPr>
        <p:spPr bwMode="auto">
          <a:xfrm>
            <a:off x="6054725" y="526415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2" name="AutoShape 36"/>
          <p:cNvCxnSpPr>
            <a:cxnSpLocks noChangeAspect="1" noChangeShapeType="1"/>
            <a:stCxn id="17430" idx="3"/>
            <a:endCxn id="17429" idx="7"/>
          </p:cNvCxnSpPr>
          <p:nvPr/>
        </p:nvCxnSpPr>
        <p:spPr bwMode="auto">
          <a:xfrm flipH="1">
            <a:off x="5634038" y="4119563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3" name="AutoShape 37"/>
          <p:cNvCxnSpPr>
            <a:cxnSpLocks noChangeAspect="1" noChangeShapeType="1"/>
            <a:stCxn id="17431" idx="1"/>
            <a:endCxn id="17429" idx="5"/>
          </p:cNvCxnSpPr>
          <p:nvPr/>
        </p:nvCxnSpPr>
        <p:spPr bwMode="auto">
          <a:xfrm flipH="1" flipV="1">
            <a:off x="5634038" y="4851400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4" name="AutoShape 38"/>
          <p:cNvCxnSpPr>
            <a:cxnSpLocks noChangeAspect="1" noChangeShapeType="1"/>
            <a:stCxn id="17431" idx="7"/>
            <a:endCxn id="17428" idx="3"/>
          </p:cNvCxnSpPr>
          <p:nvPr/>
        </p:nvCxnSpPr>
        <p:spPr bwMode="auto">
          <a:xfrm flipV="1">
            <a:off x="6365875" y="4851400"/>
            <a:ext cx="474663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5" name="AutoShape 39"/>
          <p:cNvCxnSpPr>
            <a:cxnSpLocks noChangeAspect="1" noChangeShapeType="1"/>
            <a:stCxn id="17430" idx="5"/>
            <a:endCxn id="17428" idx="1"/>
          </p:cNvCxnSpPr>
          <p:nvPr/>
        </p:nvCxnSpPr>
        <p:spPr bwMode="auto">
          <a:xfrm>
            <a:off x="6365875" y="4119563"/>
            <a:ext cx="474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6" name="AutoShape 40"/>
          <p:cNvCxnSpPr>
            <a:cxnSpLocks noChangeAspect="1" noChangeShapeType="1"/>
            <a:stCxn id="17430" idx="4"/>
            <a:endCxn id="17431" idx="0"/>
          </p:cNvCxnSpPr>
          <p:nvPr/>
        </p:nvCxnSpPr>
        <p:spPr bwMode="auto">
          <a:xfrm>
            <a:off x="6235700" y="4173538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37" name="Oval 41"/>
          <p:cNvSpPr>
            <a:spLocks noChangeAspect="1" noChangeArrowheads="1"/>
          </p:cNvSpPr>
          <p:nvPr/>
        </p:nvSpPr>
        <p:spPr bwMode="auto">
          <a:xfrm>
            <a:off x="8037513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8" name="AutoShape 42"/>
          <p:cNvCxnSpPr>
            <a:cxnSpLocks noChangeAspect="1" noChangeShapeType="1"/>
            <a:stCxn id="17428" idx="6"/>
            <a:endCxn id="17437" idx="2"/>
          </p:cNvCxnSpPr>
          <p:nvPr/>
        </p:nvCxnSpPr>
        <p:spPr bwMode="auto">
          <a:xfrm>
            <a:off x="7159625" y="4714875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9" name="AutoShape 43"/>
          <p:cNvCxnSpPr>
            <a:cxnSpLocks noChangeAspect="1" noChangeShapeType="1"/>
            <a:stCxn id="17431" idx="6"/>
            <a:endCxn id="17437" idx="3"/>
          </p:cNvCxnSpPr>
          <p:nvPr/>
        </p:nvCxnSpPr>
        <p:spPr bwMode="auto">
          <a:xfrm flipV="1">
            <a:off x="6429375" y="4854575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40" name="AutoShape 44"/>
          <p:cNvCxnSpPr>
            <a:cxnSpLocks noChangeAspect="1" noChangeShapeType="1"/>
            <a:stCxn id="17437" idx="1"/>
            <a:endCxn id="17430" idx="6"/>
          </p:cNvCxnSpPr>
          <p:nvPr/>
        </p:nvCxnSpPr>
        <p:spPr bwMode="auto">
          <a:xfrm flipH="1" flipV="1">
            <a:off x="6429375" y="3983038"/>
            <a:ext cx="1660525" cy="59213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8986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46C3AB7-A2B5-1646-9754-6CE50B1F16C3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19459" name="AutoShape 86"/>
          <p:cNvSpPr>
            <a:spLocks noChangeArrowheads="1"/>
          </p:cNvSpPr>
          <p:nvPr/>
        </p:nvSpPr>
        <p:spPr bwMode="auto">
          <a:xfrm>
            <a:off x="1111250" y="4935538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AutoShape 81"/>
          <p:cNvSpPr>
            <a:spLocks noChangeArrowheads="1"/>
          </p:cNvSpPr>
          <p:nvPr/>
        </p:nvSpPr>
        <p:spPr bwMode="auto">
          <a:xfrm>
            <a:off x="1716088" y="420370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19462" name="Oval 4"/>
          <p:cNvSpPr>
            <a:spLocks noChangeAspect="1" noChangeArrowheads="1"/>
          </p:cNvSpPr>
          <p:nvPr/>
        </p:nvSpPr>
        <p:spPr bwMode="auto">
          <a:xfrm>
            <a:off x="2554288" y="4997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19463" name="Oval 5"/>
          <p:cNvSpPr>
            <a:spLocks noChangeAspect="1" noChangeArrowheads="1"/>
          </p:cNvSpPr>
          <p:nvPr/>
        </p:nvSpPr>
        <p:spPr bwMode="auto">
          <a:xfrm>
            <a:off x="1333500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9464" name="Oval 6"/>
          <p:cNvSpPr>
            <a:spLocks noChangeAspect="1" noChangeArrowheads="1"/>
          </p:cNvSpPr>
          <p:nvPr/>
        </p:nvSpPr>
        <p:spPr bwMode="auto">
          <a:xfrm>
            <a:off x="1962150" y="426561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65" name="Oval 7"/>
          <p:cNvSpPr>
            <a:spLocks noChangeAspect="1" noChangeArrowheads="1"/>
          </p:cNvSpPr>
          <p:nvPr/>
        </p:nvSpPr>
        <p:spPr bwMode="auto">
          <a:xfrm>
            <a:off x="19431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19466" name="AutoShape 8"/>
          <p:cNvCxnSpPr>
            <a:cxnSpLocks noChangeAspect="1" noChangeShapeType="1"/>
            <a:stCxn id="19464" idx="3"/>
            <a:endCxn id="19463" idx="7"/>
          </p:cNvCxnSpPr>
          <p:nvPr/>
        </p:nvCxnSpPr>
        <p:spPr bwMode="auto">
          <a:xfrm flipH="1">
            <a:off x="1646238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67" name="AutoShape 9"/>
          <p:cNvCxnSpPr>
            <a:cxnSpLocks noChangeAspect="1" noChangeShapeType="1"/>
            <a:stCxn id="19465" idx="1"/>
            <a:endCxn id="19463" idx="5"/>
          </p:cNvCxnSpPr>
          <p:nvPr/>
        </p:nvCxnSpPr>
        <p:spPr bwMode="auto">
          <a:xfrm flipH="1" flipV="1">
            <a:off x="1646238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Aspect="1" noChangeShapeType="1"/>
            <a:stCxn id="19465" idx="7"/>
            <a:endCxn id="19462" idx="3"/>
          </p:cNvCxnSpPr>
          <p:nvPr/>
        </p:nvCxnSpPr>
        <p:spPr bwMode="auto">
          <a:xfrm flipV="1">
            <a:off x="2255838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Aspect="1" noChangeShapeType="1"/>
            <a:stCxn id="19464" idx="5"/>
            <a:endCxn id="19462" idx="1"/>
          </p:cNvCxnSpPr>
          <p:nvPr/>
        </p:nvCxnSpPr>
        <p:spPr bwMode="auto">
          <a:xfrm>
            <a:off x="2274888" y="4597400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Aspect="1" noChangeShapeType="1"/>
            <a:stCxn id="19463" idx="6"/>
            <a:endCxn id="19462" idx="2"/>
          </p:cNvCxnSpPr>
          <p:nvPr/>
        </p:nvCxnSpPr>
        <p:spPr bwMode="auto">
          <a:xfrm>
            <a:off x="1717675" y="5180013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71" name="Oval 13"/>
          <p:cNvSpPr>
            <a:spLocks noChangeAspect="1" noChangeArrowheads="1"/>
          </p:cNvSpPr>
          <p:nvPr/>
        </p:nvSpPr>
        <p:spPr bwMode="auto">
          <a:xfrm>
            <a:off x="3776663" y="4997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19472" name="AutoShape 15"/>
          <p:cNvCxnSpPr>
            <a:cxnSpLocks noChangeAspect="1" noChangeShapeType="1"/>
            <a:stCxn id="19487" idx="7"/>
            <a:endCxn id="19471" idx="3"/>
          </p:cNvCxnSpPr>
          <p:nvPr/>
        </p:nvCxnSpPr>
        <p:spPr bwMode="auto">
          <a:xfrm flipV="1">
            <a:off x="3478213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73" name="AutoShape 16"/>
          <p:cNvCxnSpPr>
            <a:cxnSpLocks noChangeAspect="1" noChangeShapeType="1"/>
            <a:stCxn id="19471" idx="1"/>
            <a:endCxn id="19464" idx="6"/>
          </p:cNvCxnSpPr>
          <p:nvPr/>
        </p:nvCxnSpPr>
        <p:spPr bwMode="auto">
          <a:xfrm flipH="1" flipV="1">
            <a:off x="2346325" y="4448175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74" name="Text Box 58"/>
          <p:cNvSpPr txBox="1">
            <a:spLocks noChangeArrowheads="1"/>
          </p:cNvSpPr>
          <p:nvPr/>
        </p:nvSpPr>
        <p:spPr bwMode="auto">
          <a:xfrm>
            <a:off x="1812925" y="2925763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discovery edge</a:t>
            </a:r>
          </a:p>
        </p:txBody>
      </p:sp>
      <p:sp>
        <p:nvSpPr>
          <p:cNvPr id="19475" name="Text Box 60"/>
          <p:cNvSpPr txBox="1">
            <a:spLocks noChangeArrowheads="1"/>
          </p:cNvSpPr>
          <p:nvPr/>
        </p:nvSpPr>
        <p:spPr bwMode="auto">
          <a:xfrm>
            <a:off x="1779588" y="3352800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cross edge</a:t>
            </a:r>
          </a:p>
        </p:txBody>
      </p:sp>
      <p:sp>
        <p:nvSpPr>
          <p:cNvPr id="19476" name="Oval 61"/>
          <p:cNvSpPr>
            <a:spLocks noChangeAspect="1" noChangeArrowheads="1"/>
          </p:cNvSpPr>
          <p:nvPr/>
        </p:nvSpPr>
        <p:spPr bwMode="auto">
          <a:xfrm>
            <a:off x="1001713" y="211772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77" name="Text Box 62"/>
          <p:cNvSpPr txBox="1">
            <a:spLocks noChangeArrowheads="1"/>
          </p:cNvSpPr>
          <p:nvPr/>
        </p:nvSpPr>
        <p:spPr bwMode="auto">
          <a:xfrm>
            <a:off x="1812925" y="2071688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visited vertex</a:t>
            </a:r>
          </a:p>
        </p:txBody>
      </p:sp>
      <p:sp>
        <p:nvSpPr>
          <p:cNvPr id="19478" name="Oval 63"/>
          <p:cNvSpPr>
            <a:spLocks noChangeAspect="1" noChangeArrowheads="1"/>
          </p:cNvSpPr>
          <p:nvPr/>
        </p:nvSpPr>
        <p:spPr bwMode="auto">
          <a:xfrm>
            <a:off x="1001713" y="16891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79" name="Text Box 64"/>
          <p:cNvSpPr txBox="1">
            <a:spLocks noChangeArrowheads="1"/>
          </p:cNvSpPr>
          <p:nvPr/>
        </p:nvSpPr>
        <p:spPr bwMode="auto">
          <a:xfrm>
            <a:off x="1812925" y="164465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vertex</a:t>
            </a:r>
          </a:p>
        </p:txBody>
      </p:sp>
      <p:sp>
        <p:nvSpPr>
          <p:cNvPr id="19480" name="Text Box 65"/>
          <p:cNvSpPr txBox="1">
            <a:spLocks noChangeArrowheads="1"/>
          </p:cNvSpPr>
          <p:nvPr/>
        </p:nvSpPr>
        <p:spPr bwMode="auto">
          <a:xfrm>
            <a:off x="1812925" y="2498725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edge</a:t>
            </a:r>
          </a:p>
        </p:txBody>
      </p:sp>
      <p:grpSp>
        <p:nvGrpSpPr>
          <p:cNvPr id="19481" name="Group 73"/>
          <p:cNvGrpSpPr>
            <a:grpSpLocks/>
          </p:cNvGrpSpPr>
          <p:nvPr/>
        </p:nvGrpSpPr>
        <p:grpSpPr bwMode="auto">
          <a:xfrm>
            <a:off x="746125" y="2728913"/>
            <a:ext cx="877888" cy="852487"/>
            <a:chOff x="432" y="1691"/>
            <a:chExt cx="937" cy="537"/>
          </a:xfrm>
        </p:grpSpPr>
        <p:sp>
          <p:nvSpPr>
            <p:cNvPr id="19528" name="Line 57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9" name="Line 59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0" name="Line 67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2" name="AutoShape 75"/>
          <p:cNvSpPr>
            <a:spLocks noChangeArrowheads="1"/>
          </p:cNvSpPr>
          <p:nvPr/>
        </p:nvSpPr>
        <p:spPr bwMode="auto">
          <a:xfrm rot="5400000">
            <a:off x="6759576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AutoShape 76"/>
          <p:cNvSpPr>
            <a:spLocks noChangeArrowheads="1"/>
          </p:cNvSpPr>
          <p:nvPr/>
        </p:nvSpPr>
        <p:spPr bwMode="auto">
          <a:xfrm rot="8100000" flipH="1" flipV="1">
            <a:off x="4205288" y="3629025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Text Box 78"/>
          <p:cNvSpPr txBox="1">
            <a:spLocks noChangeArrowheads="1"/>
          </p:cNvSpPr>
          <p:nvPr/>
        </p:nvSpPr>
        <p:spPr bwMode="auto">
          <a:xfrm>
            <a:off x="1219200" y="40227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19485" name="Text Box 82"/>
          <p:cNvSpPr txBox="1">
            <a:spLocks noChangeArrowheads="1"/>
          </p:cNvSpPr>
          <p:nvPr/>
        </p:nvSpPr>
        <p:spPr bwMode="auto">
          <a:xfrm>
            <a:off x="609600" y="47466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9486" name="AutoShape 83"/>
          <p:cNvCxnSpPr>
            <a:cxnSpLocks noChangeAspect="1" noChangeShapeType="1"/>
            <a:stCxn id="19462" idx="6"/>
            <a:endCxn id="19471" idx="2"/>
          </p:cNvCxnSpPr>
          <p:nvPr/>
        </p:nvCxnSpPr>
        <p:spPr bwMode="auto">
          <a:xfrm>
            <a:off x="2928938" y="51800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87" name="Oval 84"/>
          <p:cNvSpPr>
            <a:spLocks noChangeAspect="1" noChangeArrowheads="1"/>
          </p:cNvSpPr>
          <p:nvPr/>
        </p:nvSpPr>
        <p:spPr bwMode="auto">
          <a:xfrm>
            <a:off x="3165475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19488" name="AutoShape 85"/>
          <p:cNvCxnSpPr>
            <a:cxnSpLocks noChangeAspect="1" noChangeShapeType="1"/>
            <a:stCxn id="19462" idx="5"/>
            <a:endCxn id="19487" idx="1"/>
          </p:cNvCxnSpPr>
          <p:nvPr/>
        </p:nvCxnSpPr>
        <p:spPr bwMode="auto">
          <a:xfrm>
            <a:off x="2867025" y="53197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9489" name="Group 106"/>
          <p:cNvGrpSpPr>
            <a:grpSpLocks/>
          </p:cNvGrpSpPr>
          <p:nvPr/>
        </p:nvGrpSpPr>
        <p:grpSpPr bwMode="auto">
          <a:xfrm>
            <a:off x="5191125" y="1289050"/>
            <a:ext cx="3533775" cy="2073275"/>
            <a:chOff x="3264" y="812"/>
            <a:chExt cx="2226" cy="1306"/>
          </a:xfrm>
        </p:grpSpPr>
        <p:sp>
          <p:nvSpPr>
            <p:cNvPr id="19509" name="AutoShape 87"/>
            <p:cNvSpPr>
              <a:spLocks noChangeArrowheads="1"/>
            </p:cNvSpPr>
            <p:nvPr/>
          </p:nvSpPr>
          <p:spPr bwMode="auto">
            <a:xfrm>
              <a:off x="3580" y="1387"/>
              <a:ext cx="1294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AutoShape 88"/>
            <p:cNvSpPr>
              <a:spLocks noChangeArrowheads="1"/>
            </p:cNvSpPr>
            <p:nvPr/>
          </p:nvSpPr>
          <p:spPr bwMode="auto">
            <a:xfrm>
              <a:off x="3961" y="926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Oval 89"/>
            <p:cNvSpPr>
              <a:spLocks noChangeAspect="1" noChangeArrowheads="1"/>
            </p:cNvSpPr>
            <p:nvPr/>
          </p:nvSpPr>
          <p:spPr bwMode="auto">
            <a:xfrm>
              <a:off x="4489" y="142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19512" name="Oval 90"/>
            <p:cNvSpPr>
              <a:spLocks noChangeAspect="1" noChangeArrowheads="1"/>
            </p:cNvSpPr>
            <p:nvPr/>
          </p:nvSpPr>
          <p:spPr bwMode="auto">
            <a:xfrm>
              <a:off x="3720" y="142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9513" name="Oval 91"/>
            <p:cNvSpPr>
              <a:spLocks noChangeAspect="1" noChangeArrowheads="1"/>
            </p:cNvSpPr>
            <p:nvPr/>
          </p:nvSpPr>
          <p:spPr bwMode="auto">
            <a:xfrm>
              <a:off x="4116" y="96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9514" name="Oval 92"/>
            <p:cNvSpPr>
              <a:spLocks noChangeAspect="1" noChangeArrowheads="1"/>
            </p:cNvSpPr>
            <p:nvPr/>
          </p:nvSpPr>
          <p:spPr bwMode="auto">
            <a:xfrm>
              <a:off x="410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9515" name="AutoShape 93"/>
            <p:cNvCxnSpPr>
              <a:cxnSpLocks noChangeAspect="1" noChangeShapeType="1"/>
              <a:stCxn id="19513" idx="3"/>
              <a:endCxn id="19512" idx="7"/>
            </p:cNvCxnSpPr>
            <p:nvPr/>
          </p:nvCxnSpPr>
          <p:spPr bwMode="auto">
            <a:xfrm flipH="1">
              <a:off x="3917" y="1174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16" name="AutoShape 94"/>
            <p:cNvCxnSpPr>
              <a:cxnSpLocks noChangeAspect="1" noChangeShapeType="1"/>
              <a:stCxn id="19514" idx="1"/>
              <a:endCxn id="19512" idx="5"/>
            </p:cNvCxnSpPr>
            <p:nvPr/>
          </p:nvCxnSpPr>
          <p:spPr bwMode="auto">
            <a:xfrm flipH="1" flipV="1">
              <a:off x="3917" y="1635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17" name="AutoShape 95"/>
            <p:cNvCxnSpPr>
              <a:cxnSpLocks noChangeAspect="1" noChangeShapeType="1"/>
              <a:stCxn id="19514" idx="7"/>
              <a:endCxn id="19511" idx="3"/>
            </p:cNvCxnSpPr>
            <p:nvPr/>
          </p:nvCxnSpPr>
          <p:spPr bwMode="auto">
            <a:xfrm flipV="1">
              <a:off x="4301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18" name="AutoShape 96"/>
            <p:cNvCxnSpPr>
              <a:cxnSpLocks noChangeAspect="1" noChangeShapeType="1"/>
              <a:stCxn id="19513" idx="5"/>
              <a:endCxn id="19511" idx="1"/>
            </p:cNvCxnSpPr>
            <p:nvPr/>
          </p:nvCxnSpPr>
          <p:spPr bwMode="auto">
            <a:xfrm>
              <a:off x="4313" y="1174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19" name="AutoShape 97"/>
            <p:cNvCxnSpPr>
              <a:cxnSpLocks noChangeAspect="1" noChangeShapeType="1"/>
              <a:stCxn id="19512" idx="6"/>
              <a:endCxn id="19511" idx="2"/>
            </p:cNvCxnSpPr>
            <p:nvPr/>
          </p:nvCxnSpPr>
          <p:spPr bwMode="auto">
            <a:xfrm>
              <a:off x="3962" y="1541"/>
              <a:ext cx="51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9520" name="Oval 98"/>
            <p:cNvSpPr>
              <a:spLocks noChangeAspect="1" noChangeArrowheads="1"/>
            </p:cNvSpPr>
            <p:nvPr/>
          </p:nvSpPr>
          <p:spPr bwMode="auto">
            <a:xfrm>
              <a:off x="5259" y="142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19521" name="AutoShape 99"/>
            <p:cNvCxnSpPr>
              <a:cxnSpLocks noChangeAspect="1" noChangeShapeType="1"/>
              <a:stCxn id="19526" idx="7"/>
              <a:endCxn id="19520" idx="3"/>
            </p:cNvCxnSpPr>
            <p:nvPr/>
          </p:nvCxnSpPr>
          <p:spPr bwMode="auto">
            <a:xfrm flipV="1">
              <a:off x="5071" y="1629"/>
              <a:ext cx="221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22" name="AutoShape 100"/>
            <p:cNvCxnSpPr>
              <a:cxnSpLocks noChangeAspect="1" noChangeShapeType="1"/>
              <a:stCxn id="19520" idx="1"/>
              <a:endCxn id="19513" idx="6"/>
            </p:cNvCxnSpPr>
            <p:nvPr/>
          </p:nvCxnSpPr>
          <p:spPr bwMode="auto">
            <a:xfrm flipH="1" flipV="1">
              <a:off x="4358" y="1080"/>
              <a:ext cx="934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9523" name="Text Box 101"/>
            <p:cNvSpPr txBox="1">
              <a:spLocks noChangeArrowheads="1"/>
            </p:cNvSpPr>
            <p:nvPr/>
          </p:nvSpPr>
          <p:spPr bwMode="auto">
            <a:xfrm>
              <a:off x="3648" y="81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9524" name="Text Box 102"/>
            <p:cNvSpPr txBox="1">
              <a:spLocks noChangeArrowheads="1"/>
            </p:cNvSpPr>
            <p:nvPr/>
          </p:nvSpPr>
          <p:spPr bwMode="auto">
            <a:xfrm>
              <a:off x="3264" y="126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19525" name="AutoShape 103"/>
            <p:cNvCxnSpPr>
              <a:cxnSpLocks noChangeAspect="1" noChangeShapeType="1"/>
              <a:stCxn id="19511" idx="6"/>
              <a:endCxn id="19520" idx="2"/>
            </p:cNvCxnSpPr>
            <p:nvPr/>
          </p:nvCxnSpPr>
          <p:spPr bwMode="auto">
            <a:xfrm>
              <a:off x="4731" y="1541"/>
              <a:ext cx="52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9526" name="Oval 104"/>
            <p:cNvSpPr>
              <a:spLocks noChangeAspect="1" noChangeArrowheads="1"/>
            </p:cNvSpPr>
            <p:nvPr/>
          </p:nvSpPr>
          <p:spPr bwMode="auto">
            <a:xfrm>
              <a:off x="487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19527" name="AutoShape 105"/>
            <p:cNvCxnSpPr>
              <a:cxnSpLocks noChangeAspect="1" noChangeShapeType="1"/>
              <a:stCxn id="19511" idx="5"/>
              <a:endCxn id="19526" idx="1"/>
            </p:cNvCxnSpPr>
            <p:nvPr/>
          </p:nvCxnSpPr>
          <p:spPr bwMode="auto">
            <a:xfrm>
              <a:off x="4686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9490" name="AutoShape 108"/>
          <p:cNvSpPr>
            <a:spLocks noChangeArrowheads="1"/>
          </p:cNvSpPr>
          <p:nvPr/>
        </p:nvSpPr>
        <p:spPr bwMode="auto">
          <a:xfrm>
            <a:off x="5691188" y="4935538"/>
            <a:ext cx="314801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AutoShape 109"/>
          <p:cNvSpPr>
            <a:spLocks noChangeArrowheads="1"/>
          </p:cNvSpPr>
          <p:nvPr/>
        </p:nvSpPr>
        <p:spPr bwMode="auto">
          <a:xfrm>
            <a:off x="6296025" y="4203700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Oval 110"/>
          <p:cNvSpPr>
            <a:spLocks noChangeAspect="1" noChangeArrowheads="1"/>
          </p:cNvSpPr>
          <p:nvPr/>
        </p:nvSpPr>
        <p:spPr bwMode="auto">
          <a:xfrm>
            <a:off x="7134225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19493" name="Oval 111"/>
          <p:cNvSpPr>
            <a:spLocks noChangeAspect="1" noChangeArrowheads="1"/>
          </p:cNvSpPr>
          <p:nvPr/>
        </p:nvSpPr>
        <p:spPr bwMode="auto">
          <a:xfrm>
            <a:off x="5913438" y="499745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9494" name="Oval 112"/>
          <p:cNvSpPr>
            <a:spLocks noChangeAspect="1" noChangeArrowheads="1"/>
          </p:cNvSpPr>
          <p:nvPr/>
        </p:nvSpPr>
        <p:spPr bwMode="auto">
          <a:xfrm>
            <a:off x="6542088" y="4265613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95" name="Oval 113"/>
          <p:cNvSpPr>
            <a:spLocks noChangeAspect="1" noChangeArrowheads="1"/>
          </p:cNvSpPr>
          <p:nvPr/>
        </p:nvSpPr>
        <p:spPr bwMode="auto">
          <a:xfrm>
            <a:off x="6523038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19496" name="AutoShape 114"/>
          <p:cNvCxnSpPr>
            <a:cxnSpLocks noChangeAspect="1" noChangeShapeType="1"/>
            <a:stCxn id="19494" idx="3"/>
            <a:endCxn id="19493" idx="7"/>
          </p:cNvCxnSpPr>
          <p:nvPr/>
        </p:nvCxnSpPr>
        <p:spPr bwMode="auto">
          <a:xfrm flipH="1">
            <a:off x="6226175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97" name="AutoShape 115"/>
          <p:cNvCxnSpPr>
            <a:cxnSpLocks noChangeAspect="1" noChangeShapeType="1"/>
            <a:stCxn id="19495" idx="1"/>
            <a:endCxn id="19493" idx="5"/>
          </p:cNvCxnSpPr>
          <p:nvPr/>
        </p:nvCxnSpPr>
        <p:spPr bwMode="auto">
          <a:xfrm flipH="1" flipV="1">
            <a:off x="6226175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98" name="AutoShape 116"/>
          <p:cNvCxnSpPr>
            <a:cxnSpLocks noChangeAspect="1" noChangeShapeType="1"/>
            <a:stCxn id="19495" idx="7"/>
            <a:endCxn id="19492" idx="3"/>
          </p:cNvCxnSpPr>
          <p:nvPr/>
        </p:nvCxnSpPr>
        <p:spPr bwMode="auto">
          <a:xfrm flipV="1">
            <a:off x="6835775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99" name="AutoShape 117"/>
          <p:cNvCxnSpPr>
            <a:cxnSpLocks noChangeAspect="1" noChangeShapeType="1"/>
            <a:stCxn id="19494" idx="5"/>
            <a:endCxn id="19492" idx="1"/>
          </p:cNvCxnSpPr>
          <p:nvPr/>
        </p:nvCxnSpPr>
        <p:spPr bwMode="auto">
          <a:xfrm>
            <a:off x="6854825" y="4597400"/>
            <a:ext cx="331788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0" name="AutoShape 118"/>
          <p:cNvCxnSpPr>
            <a:cxnSpLocks noChangeAspect="1" noChangeShapeType="1"/>
            <a:stCxn id="19493" idx="6"/>
            <a:endCxn id="19492" idx="2"/>
          </p:cNvCxnSpPr>
          <p:nvPr/>
        </p:nvCxnSpPr>
        <p:spPr bwMode="auto">
          <a:xfrm>
            <a:off x="6297613" y="5180013"/>
            <a:ext cx="8159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501" name="Oval 119"/>
          <p:cNvSpPr>
            <a:spLocks noChangeAspect="1" noChangeArrowheads="1"/>
          </p:cNvSpPr>
          <p:nvPr/>
        </p:nvSpPr>
        <p:spPr bwMode="auto">
          <a:xfrm>
            <a:off x="8356600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19502" name="AutoShape 120"/>
          <p:cNvCxnSpPr>
            <a:cxnSpLocks noChangeAspect="1" noChangeShapeType="1"/>
            <a:stCxn id="19507" idx="7"/>
            <a:endCxn id="19501" idx="3"/>
          </p:cNvCxnSpPr>
          <p:nvPr/>
        </p:nvCxnSpPr>
        <p:spPr bwMode="auto">
          <a:xfrm flipV="1">
            <a:off x="8058150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3" name="AutoShape 121"/>
          <p:cNvCxnSpPr>
            <a:cxnSpLocks noChangeAspect="1" noChangeShapeType="1"/>
            <a:stCxn id="19501" idx="1"/>
            <a:endCxn id="19494" idx="6"/>
          </p:cNvCxnSpPr>
          <p:nvPr/>
        </p:nvCxnSpPr>
        <p:spPr bwMode="auto">
          <a:xfrm flipH="1" flipV="1">
            <a:off x="6926263" y="444817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504" name="Text Box 122"/>
          <p:cNvSpPr txBox="1">
            <a:spLocks noChangeArrowheads="1"/>
          </p:cNvSpPr>
          <p:nvPr/>
        </p:nvSpPr>
        <p:spPr bwMode="auto">
          <a:xfrm>
            <a:off x="5799138" y="40227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19505" name="Text Box 123"/>
          <p:cNvSpPr txBox="1">
            <a:spLocks noChangeArrowheads="1"/>
          </p:cNvSpPr>
          <p:nvPr/>
        </p:nvSpPr>
        <p:spPr bwMode="auto">
          <a:xfrm>
            <a:off x="5189538" y="47466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9506" name="AutoShape 124"/>
          <p:cNvCxnSpPr>
            <a:cxnSpLocks noChangeAspect="1" noChangeShapeType="1"/>
            <a:stCxn id="19492" idx="6"/>
            <a:endCxn id="19501" idx="2"/>
          </p:cNvCxnSpPr>
          <p:nvPr/>
        </p:nvCxnSpPr>
        <p:spPr bwMode="auto">
          <a:xfrm>
            <a:off x="7518400" y="5180013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507" name="Oval 125"/>
          <p:cNvSpPr>
            <a:spLocks noChangeAspect="1" noChangeArrowheads="1"/>
          </p:cNvSpPr>
          <p:nvPr/>
        </p:nvSpPr>
        <p:spPr bwMode="auto">
          <a:xfrm>
            <a:off x="7745413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19508" name="AutoShape 126"/>
          <p:cNvCxnSpPr>
            <a:cxnSpLocks noChangeAspect="1" noChangeShapeType="1"/>
            <a:stCxn id="19492" idx="5"/>
            <a:endCxn id="19507" idx="1"/>
          </p:cNvCxnSpPr>
          <p:nvPr/>
        </p:nvCxnSpPr>
        <p:spPr bwMode="auto">
          <a:xfrm>
            <a:off x="7446963" y="5329238"/>
            <a:ext cx="350837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027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B255C4-9D5D-9043-B6C0-A3356346F1B4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sp>
        <p:nvSpPr>
          <p:cNvPr id="20484" name="AutoShape 1079"/>
          <p:cNvSpPr>
            <a:spLocks noChangeArrowheads="1"/>
          </p:cNvSpPr>
          <p:nvPr/>
        </p:nvSpPr>
        <p:spPr bwMode="auto">
          <a:xfrm rot="5400000">
            <a:off x="6710363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AutoShape 1080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1081"/>
          <p:cNvSpPr>
            <a:spLocks noChangeArrowheads="1"/>
          </p:cNvSpPr>
          <p:nvPr/>
        </p:nvSpPr>
        <p:spPr bwMode="auto">
          <a:xfrm rot="5400000">
            <a:off x="2290763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87" name="Group 1101"/>
          <p:cNvGrpSpPr>
            <a:grpSpLocks/>
          </p:cNvGrpSpPr>
          <p:nvPr/>
        </p:nvGrpSpPr>
        <p:grpSpPr bwMode="auto">
          <a:xfrm>
            <a:off x="695325" y="1508125"/>
            <a:ext cx="3649663" cy="2073275"/>
            <a:chOff x="384" y="950"/>
            <a:chExt cx="2299" cy="1306"/>
          </a:xfrm>
        </p:grpSpPr>
        <p:sp>
          <p:nvSpPr>
            <p:cNvPr id="20554" name="AutoShape 1082"/>
            <p:cNvSpPr>
              <a:spLocks noChangeArrowheads="1"/>
            </p:cNvSpPr>
            <p:nvPr/>
          </p:nvSpPr>
          <p:spPr bwMode="auto">
            <a:xfrm>
              <a:off x="700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5" name="AutoShape 1083"/>
            <p:cNvSpPr>
              <a:spLocks noChangeArrowheads="1"/>
            </p:cNvSpPr>
            <p:nvPr/>
          </p:nvSpPr>
          <p:spPr bwMode="auto">
            <a:xfrm>
              <a:off x="1081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6" name="Oval 1084"/>
            <p:cNvSpPr>
              <a:spLocks noChangeAspect="1" noChangeArrowheads="1"/>
            </p:cNvSpPr>
            <p:nvPr/>
          </p:nvSpPr>
          <p:spPr bwMode="auto">
            <a:xfrm>
              <a:off x="1609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557" name="Oval 1085"/>
            <p:cNvSpPr>
              <a:spLocks noChangeAspect="1" noChangeArrowheads="1"/>
            </p:cNvSpPr>
            <p:nvPr/>
          </p:nvSpPr>
          <p:spPr bwMode="auto">
            <a:xfrm>
              <a:off x="840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558" name="Oval 1086"/>
            <p:cNvSpPr>
              <a:spLocks noChangeAspect="1" noChangeArrowheads="1"/>
            </p:cNvSpPr>
            <p:nvPr/>
          </p:nvSpPr>
          <p:spPr bwMode="auto">
            <a:xfrm>
              <a:off x="1236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559" name="Oval 1087"/>
            <p:cNvSpPr>
              <a:spLocks noChangeAspect="1" noChangeArrowheads="1"/>
            </p:cNvSpPr>
            <p:nvPr/>
          </p:nvSpPr>
          <p:spPr bwMode="auto">
            <a:xfrm>
              <a:off x="122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560" name="AutoShape 1088"/>
            <p:cNvCxnSpPr>
              <a:cxnSpLocks noChangeAspect="1" noChangeShapeType="1"/>
              <a:stCxn id="20558" idx="3"/>
              <a:endCxn id="20557" idx="7"/>
            </p:cNvCxnSpPr>
            <p:nvPr/>
          </p:nvCxnSpPr>
          <p:spPr bwMode="auto">
            <a:xfrm flipH="1">
              <a:off x="1037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61" name="AutoShape 1089"/>
            <p:cNvCxnSpPr>
              <a:cxnSpLocks noChangeAspect="1" noChangeShapeType="1"/>
              <a:stCxn id="20559" idx="1"/>
              <a:endCxn id="20557" idx="5"/>
            </p:cNvCxnSpPr>
            <p:nvPr/>
          </p:nvCxnSpPr>
          <p:spPr bwMode="auto">
            <a:xfrm flipH="1" flipV="1">
              <a:off x="1037" y="1773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62" name="AutoShape 1090"/>
            <p:cNvCxnSpPr>
              <a:cxnSpLocks noChangeAspect="1" noChangeShapeType="1"/>
              <a:stCxn id="20559" idx="7"/>
              <a:endCxn id="20556" idx="3"/>
            </p:cNvCxnSpPr>
            <p:nvPr/>
          </p:nvCxnSpPr>
          <p:spPr bwMode="auto">
            <a:xfrm flipV="1">
              <a:off x="142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63" name="AutoShape 1091"/>
            <p:cNvCxnSpPr>
              <a:cxnSpLocks noChangeAspect="1" noChangeShapeType="1"/>
              <a:stCxn id="20558" idx="5"/>
              <a:endCxn id="20556" idx="1"/>
            </p:cNvCxnSpPr>
            <p:nvPr/>
          </p:nvCxnSpPr>
          <p:spPr bwMode="auto">
            <a:xfrm>
              <a:off x="1433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64" name="AutoShape 1092"/>
            <p:cNvCxnSpPr>
              <a:cxnSpLocks noChangeAspect="1" noChangeShapeType="1"/>
              <a:stCxn id="20557" idx="6"/>
              <a:endCxn id="20556" idx="2"/>
            </p:cNvCxnSpPr>
            <p:nvPr/>
          </p:nvCxnSpPr>
          <p:spPr bwMode="auto">
            <a:xfrm>
              <a:off x="1082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65" name="Oval 1093"/>
            <p:cNvSpPr>
              <a:spLocks noChangeAspect="1" noChangeArrowheads="1"/>
            </p:cNvSpPr>
            <p:nvPr/>
          </p:nvSpPr>
          <p:spPr bwMode="auto">
            <a:xfrm>
              <a:off x="2379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66" name="AutoShape 1094"/>
            <p:cNvCxnSpPr>
              <a:cxnSpLocks noChangeAspect="1" noChangeShapeType="1"/>
              <a:stCxn id="20571" idx="7"/>
              <a:endCxn id="20565" idx="3"/>
            </p:cNvCxnSpPr>
            <p:nvPr/>
          </p:nvCxnSpPr>
          <p:spPr bwMode="auto">
            <a:xfrm flipV="1">
              <a:off x="219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67" name="AutoShape 1095"/>
            <p:cNvCxnSpPr>
              <a:cxnSpLocks noChangeAspect="1" noChangeShapeType="1"/>
              <a:stCxn id="20565" idx="1"/>
              <a:endCxn id="20558" idx="6"/>
            </p:cNvCxnSpPr>
            <p:nvPr/>
          </p:nvCxnSpPr>
          <p:spPr bwMode="auto">
            <a:xfrm flipH="1" flipV="1">
              <a:off x="1478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68" name="Text Box 1096"/>
            <p:cNvSpPr txBox="1">
              <a:spLocks noChangeArrowheads="1"/>
            </p:cNvSpPr>
            <p:nvPr/>
          </p:nvSpPr>
          <p:spPr bwMode="auto">
            <a:xfrm>
              <a:off x="768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69" name="Text Box 1097"/>
            <p:cNvSpPr txBox="1">
              <a:spLocks noChangeArrowheads="1"/>
            </p:cNvSpPr>
            <p:nvPr/>
          </p:nvSpPr>
          <p:spPr bwMode="auto">
            <a:xfrm>
              <a:off x="384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70" name="AutoShape 1098"/>
            <p:cNvCxnSpPr>
              <a:cxnSpLocks noChangeAspect="1" noChangeShapeType="1"/>
              <a:stCxn id="20556" idx="6"/>
              <a:endCxn id="20565" idx="2"/>
            </p:cNvCxnSpPr>
            <p:nvPr/>
          </p:nvCxnSpPr>
          <p:spPr bwMode="auto">
            <a:xfrm>
              <a:off x="1851" y="1679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71" name="Oval 1099"/>
            <p:cNvSpPr>
              <a:spLocks noChangeAspect="1" noChangeArrowheads="1"/>
            </p:cNvSpPr>
            <p:nvPr/>
          </p:nvSpPr>
          <p:spPr bwMode="auto">
            <a:xfrm>
              <a:off x="199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72" name="AutoShape 1100"/>
            <p:cNvCxnSpPr>
              <a:cxnSpLocks noChangeAspect="1" noChangeShapeType="1"/>
              <a:stCxn id="20556" idx="5"/>
              <a:endCxn id="20571" idx="1"/>
            </p:cNvCxnSpPr>
            <p:nvPr/>
          </p:nvCxnSpPr>
          <p:spPr bwMode="auto">
            <a:xfrm>
              <a:off x="1806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0488" name="Group 1125"/>
          <p:cNvGrpSpPr>
            <a:grpSpLocks/>
          </p:cNvGrpSpPr>
          <p:nvPr/>
        </p:nvGrpSpPr>
        <p:grpSpPr bwMode="auto">
          <a:xfrm>
            <a:off x="695325" y="4151313"/>
            <a:ext cx="3649663" cy="2130425"/>
            <a:chOff x="438" y="2616"/>
            <a:chExt cx="2299" cy="1342"/>
          </a:xfrm>
        </p:grpSpPr>
        <p:sp>
          <p:nvSpPr>
            <p:cNvPr id="20533" name="AutoShape 1123"/>
            <p:cNvSpPr>
              <a:spLocks noChangeArrowheads="1"/>
            </p:cNvSpPr>
            <p:nvPr/>
          </p:nvSpPr>
          <p:spPr bwMode="auto">
            <a:xfrm>
              <a:off x="1129" y="365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AutoShape 1103"/>
            <p:cNvSpPr>
              <a:spLocks noChangeArrowheads="1"/>
            </p:cNvSpPr>
            <p:nvPr/>
          </p:nvSpPr>
          <p:spPr bwMode="auto">
            <a:xfrm>
              <a:off x="754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AutoShape 1104"/>
            <p:cNvSpPr>
              <a:spLocks noChangeArrowheads="1"/>
            </p:cNvSpPr>
            <p:nvPr/>
          </p:nvSpPr>
          <p:spPr bwMode="auto">
            <a:xfrm>
              <a:off x="1135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Oval 1105"/>
            <p:cNvSpPr>
              <a:spLocks noChangeAspect="1" noChangeArrowheads="1"/>
            </p:cNvSpPr>
            <p:nvPr/>
          </p:nvSpPr>
          <p:spPr bwMode="auto">
            <a:xfrm>
              <a:off x="1663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537" name="Oval 1106"/>
            <p:cNvSpPr>
              <a:spLocks noChangeAspect="1" noChangeArrowheads="1"/>
            </p:cNvSpPr>
            <p:nvPr/>
          </p:nvSpPr>
          <p:spPr bwMode="auto">
            <a:xfrm>
              <a:off x="894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538" name="Oval 1107"/>
            <p:cNvSpPr>
              <a:spLocks noChangeAspect="1" noChangeArrowheads="1"/>
            </p:cNvSpPr>
            <p:nvPr/>
          </p:nvSpPr>
          <p:spPr bwMode="auto">
            <a:xfrm>
              <a:off x="1290" y="276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539" name="Oval 1108"/>
            <p:cNvSpPr>
              <a:spLocks noChangeAspect="1" noChangeArrowheads="1"/>
            </p:cNvSpPr>
            <p:nvPr/>
          </p:nvSpPr>
          <p:spPr bwMode="auto">
            <a:xfrm>
              <a:off x="1278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540" name="AutoShape 1109"/>
            <p:cNvCxnSpPr>
              <a:cxnSpLocks noChangeAspect="1" noChangeShapeType="1"/>
              <a:stCxn id="20538" idx="3"/>
              <a:endCxn id="20537" idx="7"/>
            </p:cNvCxnSpPr>
            <p:nvPr/>
          </p:nvCxnSpPr>
          <p:spPr bwMode="auto">
            <a:xfrm flipH="1">
              <a:off x="1091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41" name="AutoShape 1110"/>
            <p:cNvCxnSpPr>
              <a:cxnSpLocks noChangeAspect="1" noChangeShapeType="1"/>
              <a:stCxn id="20539" idx="1"/>
              <a:endCxn id="20537" idx="5"/>
            </p:cNvCxnSpPr>
            <p:nvPr/>
          </p:nvCxnSpPr>
          <p:spPr bwMode="auto">
            <a:xfrm flipH="1" flipV="1">
              <a:off x="1091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42" name="AutoShape 1111"/>
            <p:cNvCxnSpPr>
              <a:cxnSpLocks noChangeAspect="1" noChangeShapeType="1"/>
              <a:stCxn id="20539" idx="7"/>
              <a:endCxn id="20536" idx="3"/>
            </p:cNvCxnSpPr>
            <p:nvPr/>
          </p:nvCxnSpPr>
          <p:spPr bwMode="auto">
            <a:xfrm flipV="1">
              <a:off x="1475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43" name="AutoShape 1112"/>
            <p:cNvCxnSpPr>
              <a:cxnSpLocks noChangeAspect="1" noChangeShapeType="1"/>
              <a:stCxn id="20538" idx="5"/>
              <a:endCxn id="20536" idx="1"/>
            </p:cNvCxnSpPr>
            <p:nvPr/>
          </p:nvCxnSpPr>
          <p:spPr bwMode="auto">
            <a:xfrm>
              <a:off x="1487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44" name="AutoShape 1113"/>
            <p:cNvCxnSpPr>
              <a:cxnSpLocks noChangeAspect="1" noChangeShapeType="1"/>
              <a:stCxn id="20537" idx="6"/>
              <a:endCxn id="20536" idx="2"/>
            </p:cNvCxnSpPr>
            <p:nvPr/>
          </p:nvCxnSpPr>
          <p:spPr bwMode="auto">
            <a:xfrm>
              <a:off x="1136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45" name="Oval 1114"/>
            <p:cNvSpPr>
              <a:spLocks noChangeAspect="1" noChangeArrowheads="1"/>
            </p:cNvSpPr>
            <p:nvPr/>
          </p:nvSpPr>
          <p:spPr bwMode="auto">
            <a:xfrm>
              <a:off x="2433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46" name="AutoShape 1115"/>
            <p:cNvCxnSpPr>
              <a:cxnSpLocks noChangeAspect="1" noChangeShapeType="1"/>
              <a:stCxn id="20551" idx="7"/>
              <a:endCxn id="20545" idx="3"/>
            </p:cNvCxnSpPr>
            <p:nvPr/>
          </p:nvCxnSpPr>
          <p:spPr bwMode="auto">
            <a:xfrm flipV="1">
              <a:off x="2245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47" name="AutoShape 1116"/>
            <p:cNvCxnSpPr>
              <a:cxnSpLocks noChangeAspect="1" noChangeShapeType="1"/>
              <a:stCxn id="20545" idx="1"/>
              <a:endCxn id="20538" idx="6"/>
            </p:cNvCxnSpPr>
            <p:nvPr/>
          </p:nvCxnSpPr>
          <p:spPr bwMode="auto">
            <a:xfrm flipH="1" flipV="1">
              <a:off x="1532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48" name="Text Box 1117"/>
            <p:cNvSpPr txBox="1">
              <a:spLocks noChangeArrowheads="1"/>
            </p:cNvSpPr>
            <p:nvPr/>
          </p:nvSpPr>
          <p:spPr bwMode="auto">
            <a:xfrm>
              <a:off x="822" y="2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49" name="Text Box 1118"/>
            <p:cNvSpPr txBox="1">
              <a:spLocks noChangeArrowheads="1"/>
            </p:cNvSpPr>
            <p:nvPr/>
          </p:nvSpPr>
          <p:spPr bwMode="auto">
            <a:xfrm>
              <a:off x="438" y="307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50" name="AutoShape 1119"/>
            <p:cNvCxnSpPr>
              <a:cxnSpLocks noChangeAspect="1" noChangeShapeType="1"/>
              <a:stCxn id="20536" idx="6"/>
              <a:endCxn id="20545" idx="2"/>
            </p:cNvCxnSpPr>
            <p:nvPr/>
          </p:nvCxnSpPr>
          <p:spPr bwMode="auto">
            <a:xfrm>
              <a:off x="1905" y="3345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51" name="Oval 1120"/>
            <p:cNvSpPr>
              <a:spLocks noChangeAspect="1" noChangeArrowheads="1"/>
            </p:cNvSpPr>
            <p:nvPr/>
          </p:nvSpPr>
          <p:spPr bwMode="auto">
            <a:xfrm>
              <a:off x="2048" y="369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52" name="AutoShape 1121"/>
            <p:cNvCxnSpPr>
              <a:cxnSpLocks noChangeAspect="1" noChangeShapeType="1"/>
              <a:stCxn id="20536" idx="5"/>
              <a:endCxn id="20551" idx="1"/>
            </p:cNvCxnSpPr>
            <p:nvPr/>
          </p:nvCxnSpPr>
          <p:spPr bwMode="auto">
            <a:xfrm>
              <a:off x="1860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53" name="Text Box 1124"/>
            <p:cNvSpPr txBox="1">
              <a:spLocks noChangeArrowheads="1"/>
            </p:cNvSpPr>
            <p:nvPr/>
          </p:nvSpPr>
          <p:spPr bwMode="auto">
            <a:xfrm>
              <a:off x="810" y="352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20489" name="Group 1170"/>
          <p:cNvGrpSpPr>
            <a:grpSpLocks/>
          </p:cNvGrpSpPr>
          <p:nvPr/>
        </p:nvGrpSpPr>
        <p:grpSpPr bwMode="auto">
          <a:xfrm>
            <a:off x="5113338" y="1508125"/>
            <a:ext cx="3649662" cy="2130425"/>
            <a:chOff x="3072" y="950"/>
            <a:chExt cx="2299" cy="1342"/>
          </a:xfrm>
        </p:grpSpPr>
        <p:sp>
          <p:nvSpPr>
            <p:cNvPr id="20512" name="AutoShape 1127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AutoShape 1128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AutoShape 1129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Oval 1130"/>
            <p:cNvSpPr>
              <a:spLocks noChangeAspect="1" noChangeArrowheads="1"/>
            </p:cNvSpPr>
            <p:nvPr/>
          </p:nvSpPr>
          <p:spPr bwMode="auto">
            <a:xfrm>
              <a:off x="429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516" name="Oval 1131"/>
            <p:cNvSpPr>
              <a:spLocks noChangeAspect="1" noChangeArrowheads="1"/>
            </p:cNvSpPr>
            <p:nvPr/>
          </p:nvSpPr>
          <p:spPr bwMode="auto">
            <a:xfrm>
              <a:off x="3528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517" name="Oval 1132"/>
            <p:cNvSpPr>
              <a:spLocks noChangeAspect="1" noChangeArrowheads="1"/>
            </p:cNvSpPr>
            <p:nvPr/>
          </p:nvSpPr>
          <p:spPr bwMode="auto">
            <a:xfrm>
              <a:off x="3924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518" name="Oval 1133"/>
            <p:cNvSpPr>
              <a:spLocks noChangeAspect="1" noChangeArrowheads="1"/>
            </p:cNvSpPr>
            <p:nvPr/>
          </p:nvSpPr>
          <p:spPr bwMode="auto">
            <a:xfrm>
              <a:off x="3912" y="202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519" name="AutoShape 1134"/>
            <p:cNvCxnSpPr>
              <a:cxnSpLocks noChangeAspect="1" noChangeShapeType="1"/>
              <a:stCxn id="20517" idx="3"/>
              <a:endCxn id="20516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0" name="AutoShape 1135"/>
            <p:cNvCxnSpPr>
              <a:cxnSpLocks noChangeAspect="1" noChangeShapeType="1"/>
              <a:stCxn id="20518" idx="1"/>
              <a:endCxn id="20516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1" name="AutoShape 1136"/>
            <p:cNvCxnSpPr>
              <a:cxnSpLocks noChangeAspect="1" noChangeShapeType="1"/>
              <a:stCxn id="20518" idx="7"/>
              <a:endCxn id="20515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2" name="AutoShape 1137"/>
            <p:cNvCxnSpPr>
              <a:cxnSpLocks noChangeAspect="1" noChangeShapeType="1"/>
              <a:stCxn id="20517" idx="5"/>
              <a:endCxn id="20515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3" name="AutoShape 1138"/>
            <p:cNvCxnSpPr>
              <a:cxnSpLocks noChangeAspect="1" noChangeShapeType="1"/>
              <a:stCxn id="20516" idx="6"/>
              <a:endCxn id="20515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24" name="Oval 1139"/>
            <p:cNvSpPr>
              <a:spLocks noChangeAspect="1" noChangeArrowheads="1"/>
            </p:cNvSpPr>
            <p:nvPr/>
          </p:nvSpPr>
          <p:spPr bwMode="auto">
            <a:xfrm>
              <a:off x="506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25" name="AutoShape 1140"/>
            <p:cNvCxnSpPr>
              <a:cxnSpLocks noChangeAspect="1" noChangeShapeType="1"/>
              <a:stCxn id="20530" idx="7"/>
              <a:endCxn id="20524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6" name="AutoShape 1141"/>
            <p:cNvCxnSpPr>
              <a:cxnSpLocks noChangeAspect="1" noChangeShapeType="1"/>
              <a:stCxn id="20524" idx="1"/>
              <a:endCxn id="20517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27" name="Text Box 1142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28" name="Text Box 1143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29" name="AutoShape 1144"/>
            <p:cNvCxnSpPr>
              <a:cxnSpLocks noChangeAspect="1" noChangeShapeType="1"/>
              <a:stCxn id="20515" idx="6"/>
              <a:endCxn id="20524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30" name="Oval 1145"/>
            <p:cNvSpPr>
              <a:spLocks noChangeAspect="1" noChangeArrowheads="1"/>
            </p:cNvSpPr>
            <p:nvPr/>
          </p:nvSpPr>
          <p:spPr bwMode="auto">
            <a:xfrm>
              <a:off x="4682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31" name="AutoShape 1146"/>
            <p:cNvCxnSpPr>
              <a:cxnSpLocks noChangeAspect="1" noChangeShapeType="1"/>
              <a:stCxn id="20515" idx="5"/>
              <a:endCxn id="20530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32" name="Text Box 1147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20490" name="Group 1171"/>
          <p:cNvGrpSpPr>
            <a:grpSpLocks/>
          </p:cNvGrpSpPr>
          <p:nvPr/>
        </p:nvGrpSpPr>
        <p:grpSpPr bwMode="auto">
          <a:xfrm>
            <a:off x="5113338" y="4151313"/>
            <a:ext cx="3649662" cy="2130425"/>
            <a:chOff x="3221" y="2615"/>
            <a:chExt cx="2299" cy="1342"/>
          </a:xfrm>
        </p:grpSpPr>
        <p:sp>
          <p:nvSpPr>
            <p:cNvPr id="20491" name="AutoShape 1148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AutoShape 1149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AutoShape 1150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Oval 1151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495" name="Oval 1152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496" name="Oval 1153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497" name="Oval 1154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498" name="AutoShape 1155"/>
            <p:cNvCxnSpPr>
              <a:cxnSpLocks noChangeAspect="1" noChangeShapeType="1"/>
              <a:stCxn id="20496" idx="3"/>
              <a:endCxn id="20495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499" name="AutoShape 1156"/>
            <p:cNvCxnSpPr>
              <a:cxnSpLocks noChangeAspect="1" noChangeShapeType="1"/>
              <a:stCxn id="20497" idx="1"/>
              <a:endCxn id="20495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00" name="AutoShape 1157"/>
            <p:cNvCxnSpPr>
              <a:cxnSpLocks noChangeAspect="1" noChangeShapeType="1"/>
              <a:stCxn id="20497" idx="7"/>
              <a:endCxn id="20494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01" name="AutoShape 1158"/>
            <p:cNvCxnSpPr>
              <a:cxnSpLocks noChangeAspect="1" noChangeShapeType="1"/>
              <a:stCxn id="20496" idx="5"/>
              <a:endCxn id="20494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02" name="AutoShape 1159"/>
            <p:cNvCxnSpPr>
              <a:cxnSpLocks noChangeAspect="1" noChangeShapeType="1"/>
              <a:stCxn id="20495" idx="6"/>
              <a:endCxn id="20494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03" name="Oval 1160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04" name="AutoShape 1161"/>
            <p:cNvCxnSpPr>
              <a:cxnSpLocks noChangeAspect="1" noChangeShapeType="1"/>
              <a:stCxn id="20509" idx="7"/>
              <a:endCxn id="20503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05" name="AutoShape 1162"/>
            <p:cNvCxnSpPr>
              <a:cxnSpLocks noChangeAspect="1" noChangeShapeType="1"/>
              <a:stCxn id="20503" idx="1"/>
              <a:endCxn id="20496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06" name="Text Box 1163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07" name="Text Box 1164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08" name="AutoShape 1165"/>
            <p:cNvCxnSpPr>
              <a:cxnSpLocks noChangeAspect="1" noChangeShapeType="1"/>
              <a:stCxn id="20494" idx="6"/>
              <a:endCxn id="20503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09" name="Oval 1166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10" name="AutoShape 1167"/>
            <p:cNvCxnSpPr>
              <a:cxnSpLocks noChangeAspect="1" noChangeShapeType="1"/>
              <a:stCxn id="20494" idx="5"/>
              <a:endCxn id="20509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11" name="Text Box 1168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5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47F2A51-5DBD-9441-A244-0EA5B44A4F3F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09600" y="1450975"/>
            <a:ext cx="3649663" cy="2130425"/>
            <a:chOff x="3221" y="2615"/>
            <a:chExt cx="2299" cy="1342"/>
          </a:xfrm>
        </p:grpSpPr>
        <p:sp>
          <p:nvSpPr>
            <p:cNvPr id="21554" name="AutoShape 4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AutoShape 5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6" name="AutoShape 6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Oval 7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1558" name="Oval 8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1559" name="Oval 9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1560" name="Oval 10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1561" name="AutoShape 11"/>
            <p:cNvCxnSpPr>
              <a:cxnSpLocks noChangeAspect="1" noChangeShapeType="1"/>
              <a:stCxn id="21559" idx="3"/>
              <a:endCxn id="21558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62" name="AutoShape 12"/>
            <p:cNvCxnSpPr>
              <a:cxnSpLocks noChangeAspect="1" noChangeShapeType="1"/>
              <a:stCxn id="21560" idx="1"/>
              <a:endCxn id="21558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63" name="AutoShape 13"/>
            <p:cNvCxnSpPr>
              <a:cxnSpLocks noChangeAspect="1" noChangeShapeType="1"/>
              <a:stCxn id="21560" idx="7"/>
              <a:endCxn id="21557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64" name="AutoShape 14"/>
            <p:cNvCxnSpPr>
              <a:cxnSpLocks noChangeAspect="1" noChangeShapeType="1"/>
              <a:stCxn id="21559" idx="5"/>
              <a:endCxn id="21557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65" name="AutoShape 15"/>
            <p:cNvCxnSpPr>
              <a:cxnSpLocks noChangeAspect="1" noChangeShapeType="1"/>
              <a:stCxn id="21558" idx="6"/>
              <a:endCxn id="21557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66" name="Oval 16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1567" name="AutoShape 17"/>
            <p:cNvCxnSpPr>
              <a:cxnSpLocks noChangeAspect="1" noChangeShapeType="1"/>
              <a:stCxn id="21572" idx="7"/>
              <a:endCxn id="21566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68" name="AutoShape 18"/>
            <p:cNvCxnSpPr>
              <a:cxnSpLocks noChangeAspect="1" noChangeShapeType="1"/>
              <a:stCxn id="21566" idx="1"/>
              <a:endCxn id="21559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69" name="Text Box 19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1570" name="Text Box 20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1571" name="AutoShape 21"/>
            <p:cNvCxnSpPr>
              <a:cxnSpLocks noChangeAspect="1" noChangeShapeType="1"/>
              <a:stCxn id="21557" idx="6"/>
              <a:endCxn id="21566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72" name="Oval 22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1573" name="AutoShape 23"/>
            <p:cNvCxnSpPr>
              <a:cxnSpLocks noChangeAspect="1" noChangeShapeType="1"/>
              <a:stCxn id="21557" idx="5"/>
              <a:endCxn id="21572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74" name="Text Box 24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1509" name="AutoShape 26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27"/>
          <p:cNvSpPr>
            <a:spLocks noChangeArrowheads="1"/>
          </p:cNvSpPr>
          <p:nvPr/>
        </p:nvSpPr>
        <p:spPr bwMode="auto">
          <a:xfrm rot="5400000">
            <a:off x="2206626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1" name="Group 50"/>
          <p:cNvGrpSpPr>
            <a:grpSpLocks/>
          </p:cNvGrpSpPr>
          <p:nvPr/>
        </p:nvGrpSpPr>
        <p:grpSpPr bwMode="auto">
          <a:xfrm>
            <a:off x="609600" y="4152900"/>
            <a:ext cx="3649663" cy="2130425"/>
            <a:chOff x="384" y="2616"/>
            <a:chExt cx="2299" cy="1342"/>
          </a:xfrm>
        </p:grpSpPr>
        <p:sp>
          <p:nvSpPr>
            <p:cNvPr id="21533" name="AutoShape 29"/>
            <p:cNvSpPr>
              <a:spLocks noChangeArrowheads="1"/>
            </p:cNvSpPr>
            <p:nvPr/>
          </p:nvSpPr>
          <p:spPr bwMode="auto">
            <a:xfrm>
              <a:off x="1075" y="365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AutoShape 30"/>
            <p:cNvSpPr>
              <a:spLocks noChangeArrowheads="1"/>
            </p:cNvSpPr>
            <p:nvPr/>
          </p:nvSpPr>
          <p:spPr bwMode="auto">
            <a:xfrm>
              <a:off x="700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AutoShape 31"/>
            <p:cNvSpPr>
              <a:spLocks noChangeArrowheads="1"/>
            </p:cNvSpPr>
            <p:nvPr/>
          </p:nvSpPr>
          <p:spPr bwMode="auto">
            <a:xfrm>
              <a:off x="1081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Oval 32"/>
            <p:cNvSpPr>
              <a:spLocks noChangeAspect="1" noChangeArrowheads="1"/>
            </p:cNvSpPr>
            <p:nvPr/>
          </p:nvSpPr>
          <p:spPr bwMode="auto">
            <a:xfrm>
              <a:off x="1609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1537" name="Oval 33"/>
            <p:cNvSpPr>
              <a:spLocks noChangeAspect="1" noChangeArrowheads="1"/>
            </p:cNvSpPr>
            <p:nvPr/>
          </p:nvSpPr>
          <p:spPr bwMode="auto">
            <a:xfrm>
              <a:off x="840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1538" name="Oval 34"/>
            <p:cNvSpPr>
              <a:spLocks noChangeAspect="1" noChangeArrowheads="1"/>
            </p:cNvSpPr>
            <p:nvPr/>
          </p:nvSpPr>
          <p:spPr bwMode="auto">
            <a:xfrm>
              <a:off x="1236" y="276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1539" name="Oval 35"/>
            <p:cNvSpPr>
              <a:spLocks noChangeAspect="1" noChangeArrowheads="1"/>
            </p:cNvSpPr>
            <p:nvPr/>
          </p:nvSpPr>
          <p:spPr bwMode="auto">
            <a:xfrm>
              <a:off x="1224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1540" name="AutoShape 36"/>
            <p:cNvCxnSpPr>
              <a:cxnSpLocks noChangeAspect="1" noChangeShapeType="1"/>
              <a:stCxn id="21538" idx="3"/>
              <a:endCxn id="21537" idx="7"/>
            </p:cNvCxnSpPr>
            <p:nvPr/>
          </p:nvCxnSpPr>
          <p:spPr bwMode="auto">
            <a:xfrm flipH="1">
              <a:off x="1037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1" name="AutoShape 37"/>
            <p:cNvCxnSpPr>
              <a:cxnSpLocks noChangeAspect="1" noChangeShapeType="1"/>
              <a:stCxn id="21539" idx="1"/>
              <a:endCxn id="21537" idx="5"/>
            </p:cNvCxnSpPr>
            <p:nvPr/>
          </p:nvCxnSpPr>
          <p:spPr bwMode="auto">
            <a:xfrm flipH="1" flipV="1">
              <a:off x="1037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2" name="AutoShape 38"/>
            <p:cNvCxnSpPr>
              <a:cxnSpLocks noChangeAspect="1" noChangeShapeType="1"/>
              <a:stCxn id="21539" idx="7"/>
              <a:endCxn id="21536" idx="3"/>
            </p:cNvCxnSpPr>
            <p:nvPr/>
          </p:nvCxnSpPr>
          <p:spPr bwMode="auto">
            <a:xfrm flipV="1">
              <a:off x="1421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3" name="AutoShape 39"/>
            <p:cNvCxnSpPr>
              <a:cxnSpLocks noChangeAspect="1" noChangeShapeType="1"/>
              <a:stCxn id="21538" idx="5"/>
              <a:endCxn id="21536" idx="1"/>
            </p:cNvCxnSpPr>
            <p:nvPr/>
          </p:nvCxnSpPr>
          <p:spPr bwMode="auto">
            <a:xfrm>
              <a:off x="1433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4" name="AutoShape 40"/>
            <p:cNvCxnSpPr>
              <a:cxnSpLocks noChangeAspect="1" noChangeShapeType="1"/>
              <a:stCxn id="21537" idx="6"/>
              <a:endCxn id="21536" idx="2"/>
            </p:cNvCxnSpPr>
            <p:nvPr/>
          </p:nvCxnSpPr>
          <p:spPr bwMode="auto">
            <a:xfrm>
              <a:off x="1082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45" name="Oval 41"/>
            <p:cNvSpPr>
              <a:spLocks noChangeAspect="1" noChangeArrowheads="1"/>
            </p:cNvSpPr>
            <p:nvPr/>
          </p:nvSpPr>
          <p:spPr bwMode="auto">
            <a:xfrm>
              <a:off x="2379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1546" name="AutoShape 42"/>
            <p:cNvCxnSpPr>
              <a:cxnSpLocks noChangeAspect="1" noChangeShapeType="1"/>
              <a:stCxn id="21551" idx="7"/>
              <a:endCxn id="21545" idx="3"/>
            </p:cNvCxnSpPr>
            <p:nvPr/>
          </p:nvCxnSpPr>
          <p:spPr bwMode="auto">
            <a:xfrm flipV="1">
              <a:off x="2191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7" name="AutoShape 43"/>
            <p:cNvCxnSpPr>
              <a:cxnSpLocks noChangeAspect="1" noChangeShapeType="1"/>
              <a:stCxn id="21545" idx="1"/>
              <a:endCxn id="21538" idx="6"/>
            </p:cNvCxnSpPr>
            <p:nvPr/>
          </p:nvCxnSpPr>
          <p:spPr bwMode="auto">
            <a:xfrm flipH="1" flipV="1">
              <a:off x="1478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48" name="Text Box 44"/>
            <p:cNvSpPr txBox="1">
              <a:spLocks noChangeArrowheads="1"/>
            </p:cNvSpPr>
            <p:nvPr/>
          </p:nvSpPr>
          <p:spPr bwMode="auto">
            <a:xfrm>
              <a:off x="768" y="2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1549" name="Text Box 45"/>
            <p:cNvSpPr txBox="1">
              <a:spLocks noChangeArrowheads="1"/>
            </p:cNvSpPr>
            <p:nvPr/>
          </p:nvSpPr>
          <p:spPr bwMode="auto">
            <a:xfrm>
              <a:off x="384" y="307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1550" name="AutoShape 46"/>
            <p:cNvCxnSpPr>
              <a:cxnSpLocks noChangeAspect="1" noChangeShapeType="1"/>
              <a:stCxn id="21536" idx="6"/>
              <a:endCxn id="21545" idx="2"/>
            </p:cNvCxnSpPr>
            <p:nvPr/>
          </p:nvCxnSpPr>
          <p:spPr bwMode="auto">
            <a:xfrm>
              <a:off x="1851" y="334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51" name="Oval 47"/>
            <p:cNvSpPr>
              <a:spLocks noChangeAspect="1" noChangeArrowheads="1"/>
            </p:cNvSpPr>
            <p:nvPr/>
          </p:nvSpPr>
          <p:spPr bwMode="auto">
            <a:xfrm>
              <a:off x="1994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1552" name="AutoShape 48"/>
            <p:cNvCxnSpPr>
              <a:cxnSpLocks noChangeAspect="1" noChangeShapeType="1"/>
              <a:stCxn id="21536" idx="5"/>
              <a:endCxn id="21551" idx="1"/>
            </p:cNvCxnSpPr>
            <p:nvPr/>
          </p:nvCxnSpPr>
          <p:spPr bwMode="auto">
            <a:xfrm>
              <a:off x="1806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53" name="Text Box 49"/>
            <p:cNvSpPr txBox="1">
              <a:spLocks noChangeArrowheads="1"/>
            </p:cNvSpPr>
            <p:nvPr/>
          </p:nvSpPr>
          <p:spPr bwMode="auto">
            <a:xfrm>
              <a:off x="756" y="352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1512" name="AutoShape 52"/>
          <p:cNvSpPr>
            <a:spLocks noChangeArrowheads="1"/>
          </p:cNvSpPr>
          <p:nvPr/>
        </p:nvSpPr>
        <p:spPr bwMode="auto">
          <a:xfrm>
            <a:off x="6043613" y="30924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AutoShape 53"/>
          <p:cNvSpPr>
            <a:spLocks noChangeArrowheads="1"/>
          </p:cNvSpPr>
          <p:nvPr/>
        </p:nvSpPr>
        <p:spPr bwMode="auto">
          <a:xfrm>
            <a:off x="5448300" y="23637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AutoShape 54"/>
          <p:cNvSpPr>
            <a:spLocks noChangeArrowheads="1"/>
          </p:cNvSpPr>
          <p:nvPr/>
        </p:nvSpPr>
        <p:spPr bwMode="auto">
          <a:xfrm>
            <a:off x="6053138" y="16319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55"/>
          <p:cNvSpPr>
            <a:spLocks noChangeAspect="1" noChangeArrowheads="1"/>
          </p:cNvSpPr>
          <p:nvPr/>
        </p:nvSpPr>
        <p:spPr bwMode="auto">
          <a:xfrm>
            <a:off x="6891338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1516" name="Oval 56"/>
          <p:cNvSpPr>
            <a:spLocks noChangeAspect="1" noChangeArrowheads="1"/>
          </p:cNvSpPr>
          <p:nvPr/>
        </p:nvSpPr>
        <p:spPr bwMode="auto">
          <a:xfrm>
            <a:off x="5670550" y="24257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1517" name="Oval 57"/>
          <p:cNvSpPr>
            <a:spLocks noChangeAspect="1" noChangeArrowheads="1"/>
          </p:cNvSpPr>
          <p:nvPr/>
        </p:nvSpPr>
        <p:spPr bwMode="auto">
          <a:xfrm>
            <a:off x="6299200" y="16938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1518" name="Oval 58"/>
          <p:cNvSpPr>
            <a:spLocks noChangeAspect="1" noChangeArrowheads="1"/>
          </p:cNvSpPr>
          <p:nvPr/>
        </p:nvSpPr>
        <p:spPr bwMode="auto">
          <a:xfrm>
            <a:off x="6280150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1519" name="AutoShape 59"/>
          <p:cNvCxnSpPr>
            <a:cxnSpLocks noChangeAspect="1" noChangeShapeType="1"/>
            <a:stCxn id="21517" idx="3"/>
            <a:endCxn id="21516" idx="7"/>
          </p:cNvCxnSpPr>
          <p:nvPr/>
        </p:nvCxnSpPr>
        <p:spPr bwMode="auto">
          <a:xfrm flipH="1">
            <a:off x="5983288" y="20256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0" name="AutoShape 60"/>
          <p:cNvCxnSpPr>
            <a:cxnSpLocks noChangeAspect="1" noChangeShapeType="1"/>
            <a:stCxn id="21518" idx="1"/>
            <a:endCxn id="21516" idx="5"/>
          </p:cNvCxnSpPr>
          <p:nvPr/>
        </p:nvCxnSpPr>
        <p:spPr bwMode="auto">
          <a:xfrm flipH="1" flipV="1">
            <a:off x="5983288" y="2757488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1" name="AutoShape 61"/>
          <p:cNvCxnSpPr>
            <a:cxnSpLocks noChangeAspect="1" noChangeShapeType="1"/>
            <a:stCxn id="21518" idx="7"/>
            <a:endCxn id="21515" idx="3"/>
          </p:cNvCxnSpPr>
          <p:nvPr/>
        </p:nvCxnSpPr>
        <p:spPr bwMode="auto">
          <a:xfrm flipV="1">
            <a:off x="6592888" y="27574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2" name="AutoShape 62"/>
          <p:cNvCxnSpPr>
            <a:cxnSpLocks noChangeAspect="1" noChangeShapeType="1"/>
            <a:stCxn id="21517" idx="5"/>
            <a:endCxn id="21515" idx="1"/>
          </p:cNvCxnSpPr>
          <p:nvPr/>
        </p:nvCxnSpPr>
        <p:spPr bwMode="auto">
          <a:xfrm>
            <a:off x="6611938" y="20256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3" name="AutoShape 63"/>
          <p:cNvCxnSpPr>
            <a:cxnSpLocks noChangeAspect="1" noChangeShapeType="1"/>
            <a:stCxn id="21516" idx="6"/>
            <a:endCxn id="21515" idx="2"/>
          </p:cNvCxnSpPr>
          <p:nvPr/>
        </p:nvCxnSpPr>
        <p:spPr bwMode="auto">
          <a:xfrm>
            <a:off x="6054725" y="26082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4" name="Oval 64"/>
          <p:cNvSpPr>
            <a:spLocks noChangeAspect="1" noChangeArrowheads="1"/>
          </p:cNvSpPr>
          <p:nvPr/>
        </p:nvSpPr>
        <p:spPr bwMode="auto">
          <a:xfrm>
            <a:off x="8113713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1525" name="AutoShape 65"/>
          <p:cNvCxnSpPr>
            <a:cxnSpLocks noChangeAspect="1" noChangeShapeType="1"/>
            <a:stCxn id="21530" idx="7"/>
            <a:endCxn id="21524" idx="3"/>
          </p:cNvCxnSpPr>
          <p:nvPr/>
        </p:nvCxnSpPr>
        <p:spPr bwMode="auto">
          <a:xfrm flipV="1">
            <a:off x="7815263" y="27574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6" name="AutoShape 66"/>
          <p:cNvCxnSpPr>
            <a:cxnSpLocks noChangeAspect="1" noChangeShapeType="1"/>
            <a:stCxn id="21524" idx="1"/>
            <a:endCxn id="21517" idx="6"/>
          </p:cNvCxnSpPr>
          <p:nvPr/>
        </p:nvCxnSpPr>
        <p:spPr bwMode="auto">
          <a:xfrm flipH="1" flipV="1">
            <a:off x="6683375" y="187642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7" name="Text Box 67"/>
          <p:cNvSpPr txBox="1">
            <a:spLocks noChangeArrowheads="1"/>
          </p:cNvSpPr>
          <p:nvPr/>
        </p:nvSpPr>
        <p:spPr bwMode="auto">
          <a:xfrm>
            <a:off x="5556250" y="14509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1528" name="Text Box 68"/>
          <p:cNvSpPr txBox="1">
            <a:spLocks noChangeArrowheads="1"/>
          </p:cNvSpPr>
          <p:nvPr/>
        </p:nvSpPr>
        <p:spPr bwMode="auto">
          <a:xfrm>
            <a:off x="4946650" y="21748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21529" name="AutoShape 69"/>
          <p:cNvCxnSpPr>
            <a:cxnSpLocks noChangeAspect="1" noChangeShapeType="1"/>
            <a:stCxn id="21515" idx="6"/>
            <a:endCxn id="21524" idx="2"/>
          </p:cNvCxnSpPr>
          <p:nvPr/>
        </p:nvCxnSpPr>
        <p:spPr bwMode="auto">
          <a:xfrm>
            <a:off x="7275513" y="26082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30" name="Oval 70"/>
          <p:cNvSpPr>
            <a:spLocks noChangeAspect="1" noChangeArrowheads="1"/>
          </p:cNvSpPr>
          <p:nvPr/>
        </p:nvSpPr>
        <p:spPr bwMode="auto">
          <a:xfrm>
            <a:off x="7502525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1531" name="AutoShape 71"/>
          <p:cNvCxnSpPr>
            <a:cxnSpLocks noChangeAspect="1" noChangeShapeType="1"/>
            <a:stCxn id="21515" idx="5"/>
            <a:endCxn id="21530" idx="1"/>
          </p:cNvCxnSpPr>
          <p:nvPr/>
        </p:nvCxnSpPr>
        <p:spPr bwMode="auto">
          <a:xfrm>
            <a:off x="7204075" y="2757488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32" name="Text Box 72"/>
          <p:cNvSpPr txBox="1">
            <a:spLocks noChangeArrowheads="1"/>
          </p:cNvSpPr>
          <p:nvPr/>
        </p:nvSpPr>
        <p:spPr bwMode="auto">
          <a:xfrm>
            <a:off x="5537200" y="28892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752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6C8F3D-7365-184F-9256-EADBEA2B2E26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Properties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45751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>
                <a:solidFill>
                  <a:schemeClr val="tx2"/>
                </a:solidFill>
                <a:latin typeface="Tahoma" charset="0"/>
              </a:rPr>
              <a:t>Notation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G</a:t>
            </a:r>
            <a:r>
              <a:rPr lang="en-US" sz="2000" b="1" i="1" baseline="-25000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: connected component of </a:t>
            </a:r>
            <a:r>
              <a:rPr lang="en-US" sz="2000" b="1" i="1">
                <a:latin typeface="Times New Roman" charset="0"/>
              </a:rPr>
              <a:t>s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>
                <a:solidFill>
                  <a:schemeClr val="tx2"/>
                </a:solidFill>
                <a:latin typeface="Tahoma" charset="0"/>
              </a:rPr>
              <a:t>Property 1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>
                <a:latin typeface="Tahoma" charset="0"/>
              </a:rPr>
              <a:t>	</a:t>
            </a:r>
            <a:r>
              <a:rPr lang="en-US" sz="2000" b="1" i="1">
                <a:latin typeface="Times New Roman" charset="0"/>
              </a:rPr>
              <a:t>BFS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G, s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visits all the vertices and edges of </a:t>
            </a:r>
            <a:r>
              <a:rPr lang="en-US" sz="2000" b="1" i="1">
                <a:latin typeface="Times New Roman" charset="0"/>
              </a:rPr>
              <a:t>G</a:t>
            </a:r>
            <a:r>
              <a:rPr lang="en-US" sz="2000" b="1" i="1" baseline="-25000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>
                <a:solidFill>
                  <a:schemeClr val="tx2"/>
                </a:solidFill>
                <a:latin typeface="Tahoma" charset="0"/>
              </a:rPr>
              <a:t>Property 2</a:t>
            </a: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>
                <a:latin typeface="Tahoma" charset="0"/>
              </a:rPr>
              <a:t>	The discovery edges labeled by </a:t>
            </a:r>
            <a:r>
              <a:rPr lang="en-US" sz="2000" b="1" i="1">
                <a:latin typeface="Times New Roman" charset="0"/>
              </a:rPr>
              <a:t>BFS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G, s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form a spanning tree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 b="1" i="1" baseline="-25000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of </a:t>
            </a:r>
            <a:r>
              <a:rPr lang="en-US" sz="2000" b="1" i="1">
                <a:latin typeface="Times New Roman" charset="0"/>
              </a:rPr>
              <a:t>G</a:t>
            </a:r>
            <a:r>
              <a:rPr lang="en-US" sz="2000" b="1" i="1" baseline="-25000">
                <a:latin typeface="Times New Roman" charset="0"/>
              </a:rPr>
              <a:t>s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>
                <a:solidFill>
                  <a:schemeClr val="tx2"/>
                </a:solidFill>
                <a:latin typeface="Tahoma" charset="0"/>
              </a:rPr>
              <a:t>Property 3</a:t>
            </a: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>
                <a:latin typeface="Tahoma" charset="0"/>
              </a:rPr>
              <a:t>	For each vertex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in </a:t>
            </a:r>
            <a:r>
              <a:rPr lang="en-US" sz="2000" b="1" i="1">
                <a:latin typeface="Times New Roman" charset="0"/>
              </a:rPr>
              <a:t>L</a:t>
            </a:r>
            <a:r>
              <a:rPr lang="en-US" sz="2000" b="1" i="1" baseline="-25000">
                <a:latin typeface="Times New Roman" charset="0"/>
              </a:rPr>
              <a:t>i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z="1800">
                <a:latin typeface="Tahoma" charset="0"/>
              </a:rPr>
              <a:t>The path of  </a:t>
            </a:r>
            <a:r>
              <a:rPr lang="en-US" sz="1800" b="1" i="1">
                <a:latin typeface="Times New Roman" charset="0"/>
              </a:rPr>
              <a:t>T</a:t>
            </a:r>
            <a:r>
              <a:rPr lang="en-US" sz="1800" b="1" i="1" baseline="-25000">
                <a:latin typeface="Times New Roman" charset="0"/>
              </a:rPr>
              <a:t>s</a:t>
            </a:r>
            <a:r>
              <a:rPr lang="en-US" sz="1800">
                <a:latin typeface="Tahoma" charset="0"/>
              </a:rPr>
              <a:t> from </a:t>
            </a:r>
            <a:r>
              <a:rPr lang="en-US" sz="1800" b="1" i="1">
                <a:latin typeface="Times New Roman" charset="0"/>
              </a:rPr>
              <a:t>s </a:t>
            </a:r>
            <a:r>
              <a:rPr lang="en-US" sz="1800">
                <a:latin typeface="Tahoma" charset="0"/>
              </a:rPr>
              <a:t>to </a:t>
            </a:r>
            <a:r>
              <a:rPr lang="en-US" sz="1800" b="1" i="1">
                <a:latin typeface="Times New Roman" charset="0"/>
              </a:rPr>
              <a:t>v </a:t>
            </a:r>
            <a:r>
              <a:rPr lang="en-US" sz="1800">
                <a:latin typeface="Tahoma" charset="0"/>
              </a:rPr>
              <a:t>has 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edges 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z="1800">
                <a:latin typeface="Tahoma" charset="0"/>
              </a:rPr>
              <a:t>Every path from </a:t>
            </a:r>
            <a:r>
              <a:rPr lang="en-US" sz="1800" b="1" i="1">
                <a:latin typeface="Times New Roman" charset="0"/>
              </a:rPr>
              <a:t>s </a:t>
            </a:r>
            <a:r>
              <a:rPr lang="en-US" sz="1800">
                <a:latin typeface="Tahoma" charset="0"/>
              </a:rPr>
              <a:t>to </a:t>
            </a:r>
            <a:r>
              <a:rPr lang="en-US" sz="1800" b="1" i="1">
                <a:latin typeface="Times New Roman" charset="0"/>
              </a:rPr>
              <a:t>v </a:t>
            </a:r>
            <a:r>
              <a:rPr lang="en-US" sz="1800">
                <a:latin typeface="Tahoma" charset="0"/>
              </a:rPr>
              <a:t>in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 b="1" i="1" baseline="-25000">
                <a:latin typeface="Times New Roman" charset="0"/>
              </a:rPr>
              <a:t>s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has at least 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edges</a:t>
            </a:r>
          </a:p>
        </p:txBody>
      </p:sp>
      <p:sp>
        <p:nvSpPr>
          <p:cNvPr id="22533" name="AutoShape 18"/>
          <p:cNvSpPr>
            <a:spLocks noChangeArrowheads="1"/>
          </p:cNvSpPr>
          <p:nvPr/>
        </p:nvSpPr>
        <p:spPr bwMode="auto">
          <a:xfrm>
            <a:off x="6043613" y="56832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19"/>
          <p:cNvSpPr>
            <a:spLocks noChangeArrowheads="1"/>
          </p:cNvSpPr>
          <p:nvPr/>
        </p:nvSpPr>
        <p:spPr bwMode="auto">
          <a:xfrm>
            <a:off x="5448300" y="49545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AutoShape 20"/>
          <p:cNvSpPr>
            <a:spLocks noChangeArrowheads="1"/>
          </p:cNvSpPr>
          <p:nvPr/>
        </p:nvSpPr>
        <p:spPr bwMode="auto">
          <a:xfrm>
            <a:off x="6053138" y="42227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Oval 21"/>
          <p:cNvSpPr>
            <a:spLocks noChangeAspect="1" noChangeArrowheads="1"/>
          </p:cNvSpPr>
          <p:nvPr/>
        </p:nvSpPr>
        <p:spPr bwMode="auto">
          <a:xfrm>
            <a:off x="6891338" y="50165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37" name="Oval 22"/>
          <p:cNvSpPr>
            <a:spLocks noChangeAspect="1" noChangeArrowheads="1"/>
          </p:cNvSpPr>
          <p:nvPr/>
        </p:nvSpPr>
        <p:spPr bwMode="auto">
          <a:xfrm>
            <a:off x="5670550" y="50165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38" name="Oval 23"/>
          <p:cNvSpPr>
            <a:spLocks noChangeAspect="1" noChangeArrowheads="1"/>
          </p:cNvSpPr>
          <p:nvPr/>
        </p:nvSpPr>
        <p:spPr bwMode="auto">
          <a:xfrm>
            <a:off x="6299200" y="42846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2539" name="Oval 24"/>
          <p:cNvSpPr>
            <a:spLocks noChangeAspect="1" noChangeArrowheads="1"/>
          </p:cNvSpPr>
          <p:nvPr/>
        </p:nvSpPr>
        <p:spPr bwMode="auto">
          <a:xfrm>
            <a:off x="6280150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40" name="AutoShape 25"/>
          <p:cNvCxnSpPr>
            <a:cxnSpLocks noChangeAspect="1" noChangeShapeType="1"/>
            <a:stCxn id="22538" idx="3"/>
            <a:endCxn id="22537" idx="7"/>
          </p:cNvCxnSpPr>
          <p:nvPr/>
        </p:nvCxnSpPr>
        <p:spPr bwMode="auto">
          <a:xfrm flipH="1">
            <a:off x="5983288" y="46164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1" name="AutoShape 26"/>
          <p:cNvCxnSpPr>
            <a:cxnSpLocks noChangeAspect="1" noChangeShapeType="1"/>
            <a:stCxn id="22539" idx="1"/>
            <a:endCxn id="22537" idx="5"/>
          </p:cNvCxnSpPr>
          <p:nvPr/>
        </p:nvCxnSpPr>
        <p:spPr bwMode="auto">
          <a:xfrm flipH="1" flipV="1">
            <a:off x="5983288" y="5348288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2" name="AutoShape 27"/>
          <p:cNvCxnSpPr>
            <a:cxnSpLocks noChangeAspect="1" noChangeShapeType="1"/>
            <a:stCxn id="22539" idx="7"/>
            <a:endCxn id="22536" idx="3"/>
          </p:cNvCxnSpPr>
          <p:nvPr/>
        </p:nvCxnSpPr>
        <p:spPr bwMode="auto">
          <a:xfrm flipV="1">
            <a:off x="6592888" y="53482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3" name="AutoShape 28"/>
          <p:cNvCxnSpPr>
            <a:cxnSpLocks noChangeAspect="1" noChangeShapeType="1"/>
            <a:stCxn id="22538" idx="5"/>
            <a:endCxn id="22536" idx="1"/>
          </p:cNvCxnSpPr>
          <p:nvPr/>
        </p:nvCxnSpPr>
        <p:spPr bwMode="auto">
          <a:xfrm>
            <a:off x="6611938" y="46164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4" name="AutoShape 29"/>
          <p:cNvCxnSpPr>
            <a:cxnSpLocks noChangeAspect="1" noChangeShapeType="1"/>
            <a:stCxn id="22537" idx="6"/>
            <a:endCxn id="22536" idx="2"/>
          </p:cNvCxnSpPr>
          <p:nvPr/>
        </p:nvCxnSpPr>
        <p:spPr bwMode="auto">
          <a:xfrm>
            <a:off x="6054725" y="51990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45" name="Oval 30"/>
          <p:cNvSpPr>
            <a:spLocks noChangeAspect="1" noChangeArrowheads="1"/>
          </p:cNvSpPr>
          <p:nvPr/>
        </p:nvSpPr>
        <p:spPr bwMode="auto">
          <a:xfrm>
            <a:off x="8113713" y="50165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46" name="AutoShape 31"/>
          <p:cNvCxnSpPr>
            <a:cxnSpLocks noChangeAspect="1" noChangeShapeType="1"/>
            <a:stCxn id="22551" idx="7"/>
            <a:endCxn id="22545" idx="3"/>
          </p:cNvCxnSpPr>
          <p:nvPr/>
        </p:nvCxnSpPr>
        <p:spPr bwMode="auto">
          <a:xfrm flipV="1">
            <a:off x="7815263" y="53482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7" name="AutoShape 32"/>
          <p:cNvCxnSpPr>
            <a:cxnSpLocks noChangeAspect="1" noChangeShapeType="1"/>
            <a:stCxn id="22545" idx="1"/>
            <a:endCxn id="22538" idx="6"/>
          </p:cNvCxnSpPr>
          <p:nvPr/>
        </p:nvCxnSpPr>
        <p:spPr bwMode="auto">
          <a:xfrm flipH="1" flipV="1">
            <a:off x="6683375" y="446722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48" name="Text Box 33"/>
          <p:cNvSpPr txBox="1">
            <a:spLocks noChangeArrowheads="1"/>
          </p:cNvSpPr>
          <p:nvPr/>
        </p:nvSpPr>
        <p:spPr bwMode="auto">
          <a:xfrm>
            <a:off x="5556250" y="40417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2549" name="Text Box 34"/>
          <p:cNvSpPr txBox="1">
            <a:spLocks noChangeArrowheads="1"/>
          </p:cNvSpPr>
          <p:nvPr/>
        </p:nvSpPr>
        <p:spPr bwMode="auto">
          <a:xfrm>
            <a:off x="4946650" y="47656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22550" name="AutoShape 35"/>
          <p:cNvCxnSpPr>
            <a:cxnSpLocks noChangeAspect="1" noChangeShapeType="1"/>
            <a:stCxn id="22536" idx="6"/>
            <a:endCxn id="22545" idx="2"/>
          </p:cNvCxnSpPr>
          <p:nvPr/>
        </p:nvCxnSpPr>
        <p:spPr bwMode="auto">
          <a:xfrm>
            <a:off x="7275513" y="51990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51" name="Oval 36"/>
          <p:cNvSpPr>
            <a:spLocks noChangeAspect="1" noChangeArrowheads="1"/>
          </p:cNvSpPr>
          <p:nvPr/>
        </p:nvSpPr>
        <p:spPr bwMode="auto">
          <a:xfrm>
            <a:off x="7502525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52" name="AutoShape 37"/>
          <p:cNvCxnSpPr>
            <a:cxnSpLocks noChangeAspect="1" noChangeShapeType="1"/>
            <a:stCxn id="22536" idx="5"/>
            <a:endCxn id="22551" idx="1"/>
          </p:cNvCxnSpPr>
          <p:nvPr/>
        </p:nvCxnSpPr>
        <p:spPr bwMode="auto">
          <a:xfrm>
            <a:off x="7204075" y="5348288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53" name="Text Box 38"/>
          <p:cNvSpPr txBox="1">
            <a:spLocks noChangeArrowheads="1"/>
          </p:cNvSpPr>
          <p:nvPr/>
        </p:nvSpPr>
        <p:spPr bwMode="auto">
          <a:xfrm>
            <a:off x="5537200" y="54800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2554" name="Oval 40"/>
          <p:cNvSpPr>
            <a:spLocks noChangeAspect="1" noChangeArrowheads="1"/>
          </p:cNvSpPr>
          <p:nvPr/>
        </p:nvSpPr>
        <p:spPr bwMode="auto">
          <a:xfrm>
            <a:off x="6869113" y="24066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55" name="Oval 41"/>
          <p:cNvSpPr>
            <a:spLocks noChangeAspect="1" noChangeArrowheads="1"/>
          </p:cNvSpPr>
          <p:nvPr/>
        </p:nvSpPr>
        <p:spPr bwMode="auto">
          <a:xfrm>
            <a:off x="5648325" y="24066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56" name="Oval 42"/>
          <p:cNvSpPr>
            <a:spLocks noChangeAspect="1" noChangeArrowheads="1"/>
          </p:cNvSpPr>
          <p:nvPr/>
        </p:nvSpPr>
        <p:spPr bwMode="auto">
          <a:xfrm>
            <a:off x="6276975" y="167481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2557" name="Oval 43"/>
          <p:cNvSpPr>
            <a:spLocks noChangeAspect="1" noChangeArrowheads="1"/>
          </p:cNvSpPr>
          <p:nvPr/>
        </p:nvSpPr>
        <p:spPr bwMode="auto">
          <a:xfrm>
            <a:off x="6257925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58" name="AutoShape 44"/>
          <p:cNvCxnSpPr>
            <a:cxnSpLocks noChangeAspect="1" noChangeShapeType="1"/>
            <a:stCxn id="22556" idx="3"/>
            <a:endCxn id="22555" idx="7"/>
          </p:cNvCxnSpPr>
          <p:nvPr/>
        </p:nvCxnSpPr>
        <p:spPr bwMode="auto">
          <a:xfrm flipH="1">
            <a:off x="5961063" y="1997075"/>
            <a:ext cx="368300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9" name="AutoShape 45"/>
          <p:cNvCxnSpPr>
            <a:cxnSpLocks noChangeAspect="1" noChangeShapeType="1"/>
            <a:stCxn id="22557" idx="1"/>
            <a:endCxn id="22555" idx="5"/>
          </p:cNvCxnSpPr>
          <p:nvPr/>
        </p:nvCxnSpPr>
        <p:spPr bwMode="auto">
          <a:xfrm flipH="1" flipV="1">
            <a:off x="5961063" y="2728913"/>
            <a:ext cx="349250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60" name="AutoShape 46"/>
          <p:cNvCxnSpPr>
            <a:cxnSpLocks noChangeAspect="1" noChangeShapeType="1"/>
            <a:stCxn id="22557" idx="7"/>
            <a:endCxn id="22554" idx="3"/>
          </p:cNvCxnSpPr>
          <p:nvPr/>
        </p:nvCxnSpPr>
        <p:spPr bwMode="auto">
          <a:xfrm flipV="1">
            <a:off x="6570663" y="27289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61" name="AutoShape 47"/>
          <p:cNvCxnSpPr>
            <a:cxnSpLocks noChangeAspect="1" noChangeShapeType="1"/>
            <a:stCxn id="22556" idx="5"/>
            <a:endCxn id="22554" idx="1"/>
          </p:cNvCxnSpPr>
          <p:nvPr/>
        </p:nvCxnSpPr>
        <p:spPr bwMode="auto">
          <a:xfrm>
            <a:off x="6589713" y="1997075"/>
            <a:ext cx="331787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62" name="AutoShape 48"/>
          <p:cNvCxnSpPr>
            <a:cxnSpLocks noChangeAspect="1" noChangeShapeType="1"/>
            <a:stCxn id="22555" idx="6"/>
            <a:endCxn id="22554" idx="2"/>
          </p:cNvCxnSpPr>
          <p:nvPr/>
        </p:nvCxnSpPr>
        <p:spPr bwMode="auto">
          <a:xfrm>
            <a:off x="6022975" y="2589213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63" name="Oval 49"/>
          <p:cNvSpPr>
            <a:spLocks noChangeAspect="1" noChangeArrowheads="1"/>
          </p:cNvSpPr>
          <p:nvPr/>
        </p:nvSpPr>
        <p:spPr bwMode="auto">
          <a:xfrm>
            <a:off x="8091488" y="24066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64" name="AutoShape 50"/>
          <p:cNvCxnSpPr>
            <a:cxnSpLocks noChangeAspect="1" noChangeShapeType="1"/>
            <a:stCxn id="22567" idx="7"/>
            <a:endCxn id="22563" idx="3"/>
          </p:cNvCxnSpPr>
          <p:nvPr/>
        </p:nvCxnSpPr>
        <p:spPr bwMode="auto">
          <a:xfrm flipV="1">
            <a:off x="7793038" y="27289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65" name="AutoShape 51"/>
          <p:cNvCxnSpPr>
            <a:cxnSpLocks noChangeAspect="1" noChangeShapeType="1"/>
            <a:stCxn id="22563" idx="1"/>
            <a:endCxn id="22556" idx="6"/>
          </p:cNvCxnSpPr>
          <p:nvPr/>
        </p:nvCxnSpPr>
        <p:spPr bwMode="auto">
          <a:xfrm flipH="1" flipV="1">
            <a:off x="6651625" y="1857375"/>
            <a:ext cx="149225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66" name="AutoShape 52"/>
          <p:cNvCxnSpPr>
            <a:cxnSpLocks noChangeAspect="1" noChangeShapeType="1"/>
            <a:stCxn id="22554" idx="6"/>
            <a:endCxn id="22563" idx="2"/>
          </p:cNvCxnSpPr>
          <p:nvPr/>
        </p:nvCxnSpPr>
        <p:spPr bwMode="auto">
          <a:xfrm>
            <a:off x="7243763" y="25892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67" name="Oval 53"/>
          <p:cNvSpPr>
            <a:spLocks noChangeAspect="1" noChangeArrowheads="1"/>
          </p:cNvSpPr>
          <p:nvPr/>
        </p:nvSpPr>
        <p:spPr bwMode="auto">
          <a:xfrm>
            <a:off x="7480300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68" name="AutoShape 54"/>
          <p:cNvCxnSpPr>
            <a:cxnSpLocks noChangeAspect="1" noChangeShapeType="1"/>
            <a:stCxn id="22554" idx="5"/>
            <a:endCxn id="22567" idx="1"/>
          </p:cNvCxnSpPr>
          <p:nvPr/>
        </p:nvCxnSpPr>
        <p:spPr bwMode="auto">
          <a:xfrm>
            <a:off x="7181850" y="27289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0172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B82F5A8-F335-914E-8A80-1587997F5500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Setting/getting a vertex/edge label takes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(1)</a:t>
            </a:r>
            <a:r>
              <a:rPr lang="en-US" sz="240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Each vertex is labeled twice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VISITED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Each edge is labeled twice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DISCOVERY</a:t>
            </a:r>
            <a:r>
              <a:rPr lang="en-US" sz="2000">
                <a:latin typeface="Tahoma" charset="0"/>
              </a:rPr>
              <a:t> or </a:t>
            </a:r>
            <a:r>
              <a:rPr lang="en-US" sz="2000">
                <a:solidFill>
                  <a:schemeClr val="accent2"/>
                </a:solidFill>
                <a:latin typeface="Tahoma" charset="0"/>
              </a:rPr>
              <a:t>CROSS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Each vertex is inserted once into a sequence </a:t>
            </a:r>
            <a:r>
              <a:rPr lang="en-US" sz="2400" b="1" i="1">
                <a:latin typeface="Times New Roman" charset="0"/>
              </a:rPr>
              <a:t>L</a:t>
            </a:r>
            <a:r>
              <a:rPr lang="en-US" sz="2400" b="1" i="1" baseline="-25000">
                <a:latin typeface="Times New Roman" charset="0"/>
              </a:rPr>
              <a:t>i</a:t>
            </a:r>
            <a:r>
              <a:rPr lang="en-US" sz="2400">
                <a:latin typeface="Tahoma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Method incidentEdges is called once for each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BFS runs in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 </a:t>
            </a:r>
            <a:r>
              <a:rPr lang="en-US" sz="2400">
                <a:latin typeface="Symbol" charset="0"/>
              </a:rPr>
              <a:t>+</a:t>
            </a:r>
            <a:r>
              <a:rPr lang="en-US" sz="2400" b="1" i="1">
                <a:latin typeface="Times New Roman" charset="0"/>
              </a:rPr>
              <a:t> m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 time provided the graph is represented by the adjacency list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Recall that </a:t>
            </a:r>
            <a:r>
              <a:rPr lang="en-US" sz="2800" b="1">
                <a:latin typeface="Symbol" charset="0"/>
              </a:rPr>
              <a:t>S</a:t>
            </a:r>
            <a:r>
              <a:rPr lang="en-US" sz="2000" b="1" i="1" baseline="-25000">
                <a:latin typeface="Times New Roman" charset="0"/>
              </a:rPr>
              <a:t>v </a:t>
            </a:r>
            <a:r>
              <a:rPr lang="en-US" sz="2000">
                <a:latin typeface="Times New Roman" charset="0"/>
              </a:rPr>
              <a:t>deg(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= 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 b="1" i="1">
                <a:latin typeface="Times New Roman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9676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0BEFD8E-758C-084B-844F-664F4C333583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Applications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Tahoma" charset="0"/>
              </a:rPr>
              <a:t>We can use the </a:t>
            </a:r>
            <a:r>
              <a:rPr lang="en-US" sz="2800" dirty="0">
                <a:latin typeface="Tahoma" charset="0"/>
              </a:rPr>
              <a:t>BFS </a:t>
            </a:r>
            <a:r>
              <a:rPr lang="en-US" sz="2800" dirty="0" smtClean="0">
                <a:latin typeface="Tahoma" charset="0"/>
              </a:rPr>
              <a:t>traversal algorithm, for a </a:t>
            </a:r>
            <a:r>
              <a:rPr lang="en-US" sz="2800" dirty="0">
                <a:latin typeface="Tahoma" charset="0"/>
              </a:rPr>
              <a:t>graph </a:t>
            </a:r>
            <a:r>
              <a:rPr lang="en-US" sz="2800" b="1" i="1" dirty="0" smtClean="0">
                <a:latin typeface="Times New Roman" charset="0"/>
              </a:rPr>
              <a:t>G</a:t>
            </a:r>
            <a:r>
              <a:rPr lang="en-US" sz="2800" b="1" i="1" dirty="0" smtClean="0">
                <a:latin typeface="Tahoma" charset="0"/>
              </a:rPr>
              <a:t>, </a:t>
            </a:r>
            <a:r>
              <a:rPr lang="en-US" sz="2800" dirty="0" smtClean="0">
                <a:latin typeface="Tahoma" charset="0"/>
              </a:rPr>
              <a:t>to </a:t>
            </a:r>
            <a:r>
              <a:rPr lang="en-US" sz="2800" dirty="0">
                <a:latin typeface="Tahoma" charset="0"/>
              </a:rPr>
              <a:t>solve the following problems in </a:t>
            </a:r>
            <a:r>
              <a:rPr lang="en-US" sz="2800" b="1" i="1" dirty="0">
                <a:latin typeface="Times New Roman" charset="0"/>
              </a:rPr>
              <a:t>O</a:t>
            </a:r>
            <a:r>
              <a:rPr lang="en-US" sz="2800" dirty="0">
                <a:latin typeface="Times New Roman" charset="0"/>
              </a:rPr>
              <a:t>(</a:t>
            </a:r>
            <a:r>
              <a:rPr lang="en-US" sz="2800" b="1" i="1" dirty="0">
                <a:latin typeface="Times New Roman" charset="0"/>
              </a:rPr>
              <a:t>n </a:t>
            </a:r>
            <a:r>
              <a:rPr lang="en-US" sz="2800" dirty="0">
                <a:latin typeface="Symbol" charset="0"/>
              </a:rPr>
              <a:t>+</a:t>
            </a:r>
            <a:r>
              <a:rPr lang="en-US" sz="2800" b="1" i="1" dirty="0">
                <a:latin typeface="Times New Roman" charset="0"/>
              </a:rPr>
              <a:t> m</a:t>
            </a:r>
            <a:r>
              <a:rPr lang="en-US" sz="2800" dirty="0">
                <a:latin typeface="Times New Roman" charset="0"/>
              </a:rPr>
              <a:t>)</a:t>
            </a:r>
            <a:r>
              <a:rPr lang="en-US" sz="2800" dirty="0">
                <a:latin typeface="Tahoma" charset="0"/>
              </a:rPr>
              <a:t> time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Compute the connected components of </a:t>
            </a:r>
            <a:r>
              <a:rPr lang="en-US" sz="2400" b="1" i="1" dirty="0">
                <a:latin typeface="Times New Roman" charset="0"/>
              </a:rPr>
              <a:t>G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400" dirty="0">
                <a:latin typeface="Tahoma" charset="0"/>
              </a:rPr>
              <a:t>Compute a spanning forest of </a:t>
            </a:r>
            <a:r>
              <a:rPr lang="en-US" sz="2400" b="1" i="1" dirty="0">
                <a:latin typeface="Times New Roman" charset="0"/>
              </a:rPr>
              <a:t>G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400" dirty="0">
                <a:latin typeface="Tahoma" charset="0"/>
              </a:rPr>
              <a:t>Find a simple cycle in </a:t>
            </a:r>
            <a:r>
              <a:rPr lang="en-US" sz="2400" b="1" i="1" dirty="0">
                <a:latin typeface="Times New Roman" charset="0"/>
              </a:rPr>
              <a:t>G</a:t>
            </a:r>
            <a:r>
              <a:rPr lang="en-US" sz="2400" dirty="0">
                <a:latin typeface="Tahoma" charset="0"/>
              </a:rPr>
              <a:t>, or report that </a:t>
            </a:r>
            <a:r>
              <a:rPr lang="en-US" sz="2400" b="1" i="1" dirty="0">
                <a:latin typeface="Times New Roman" charset="0"/>
              </a:rPr>
              <a:t>G</a:t>
            </a:r>
            <a:r>
              <a:rPr lang="en-US" sz="2400" dirty="0">
                <a:latin typeface="Tahoma" charset="0"/>
              </a:rPr>
              <a:t> is a forest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Given two vertices of </a:t>
            </a:r>
            <a:r>
              <a:rPr lang="en-US" sz="2400" b="1" i="1" dirty="0">
                <a:latin typeface="Times New Roman" charset="0"/>
              </a:rPr>
              <a:t>G</a:t>
            </a:r>
            <a:r>
              <a:rPr lang="en-US" sz="2400" dirty="0">
                <a:latin typeface="Tahoma" charset="0"/>
              </a:rPr>
              <a:t>, find a path in </a:t>
            </a:r>
            <a:r>
              <a:rPr lang="en-US" sz="2400" b="1" i="1" dirty="0">
                <a:latin typeface="Times New Roman" charset="0"/>
              </a:rPr>
              <a:t>G</a:t>
            </a:r>
            <a:r>
              <a:rPr lang="en-US" sz="2400" dirty="0">
                <a:latin typeface="Tahoma" charset="0"/>
              </a:rPr>
              <a:t> between them with the minimum number of edges, or report that no such path exists</a:t>
            </a:r>
          </a:p>
        </p:txBody>
      </p:sp>
    </p:spTree>
    <p:extLst>
      <p:ext uri="{BB962C8B-B14F-4D97-AF65-F5344CB8AC3E}">
        <p14:creationId xmlns:p14="http://schemas.microsoft.com/office/powerpoint/2010/main" val="3671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3D1FC4F-6C0D-544E-80FA-7048CBF2480A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DFS vs. BFS</a:t>
            </a:r>
          </a:p>
        </p:txBody>
      </p:sp>
      <p:grpSp>
        <p:nvGrpSpPr>
          <p:cNvPr id="25604" name="Group 41"/>
          <p:cNvGrpSpPr>
            <a:grpSpLocks/>
          </p:cNvGrpSpPr>
          <p:nvPr/>
        </p:nvGrpSpPr>
        <p:grpSpPr bwMode="auto">
          <a:xfrm>
            <a:off x="4708525" y="3841750"/>
            <a:ext cx="3649663" cy="2130425"/>
            <a:chOff x="3116" y="2546"/>
            <a:chExt cx="2299" cy="1342"/>
          </a:xfrm>
        </p:grpSpPr>
        <p:sp>
          <p:nvSpPr>
            <p:cNvPr id="25644" name="AutoShape 4"/>
            <p:cNvSpPr>
              <a:spLocks noChangeArrowheads="1"/>
            </p:cNvSpPr>
            <p:nvPr/>
          </p:nvSpPr>
          <p:spPr bwMode="auto">
            <a:xfrm>
              <a:off x="3807" y="358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AutoShape 5"/>
            <p:cNvSpPr>
              <a:spLocks noChangeArrowheads="1"/>
            </p:cNvSpPr>
            <p:nvPr/>
          </p:nvSpPr>
          <p:spPr bwMode="auto">
            <a:xfrm>
              <a:off x="3432" y="312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AutoShape 6"/>
            <p:cNvSpPr>
              <a:spLocks noChangeArrowheads="1"/>
            </p:cNvSpPr>
            <p:nvPr/>
          </p:nvSpPr>
          <p:spPr bwMode="auto">
            <a:xfrm>
              <a:off x="3813" y="266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7" name="Oval 7"/>
            <p:cNvSpPr>
              <a:spLocks noChangeAspect="1" noChangeArrowheads="1"/>
            </p:cNvSpPr>
            <p:nvPr/>
          </p:nvSpPr>
          <p:spPr bwMode="auto">
            <a:xfrm>
              <a:off x="434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5648" name="Oval 8"/>
            <p:cNvSpPr>
              <a:spLocks noChangeAspect="1" noChangeArrowheads="1"/>
            </p:cNvSpPr>
            <p:nvPr/>
          </p:nvSpPr>
          <p:spPr bwMode="auto">
            <a:xfrm>
              <a:off x="3572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5649" name="Oval 9"/>
            <p:cNvSpPr>
              <a:spLocks noChangeAspect="1" noChangeArrowheads="1"/>
            </p:cNvSpPr>
            <p:nvPr/>
          </p:nvSpPr>
          <p:spPr bwMode="auto">
            <a:xfrm>
              <a:off x="3968" y="269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5650" name="Oval 10"/>
            <p:cNvSpPr>
              <a:spLocks noChangeAspect="1" noChangeArrowheads="1"/>
            </p:cNvSpPr>
            <p:nvPr/>
          </p:nvSpPr>
          <p:spPr bwMode="auto">
            <a:xfrm>
              <a:off x="395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5651" name="AutoShape 11"/>
            <p:cNvCxnSpPr>
              <a:cxnSpLocks noChangeAspect="1" noChangeShapeType="1"/>
              <a:stCxn id="25649" idx="3"/>
              <a:endCxn id="25648" idx="7"/>
            </p:cNvCxnSpPr>
            <p:nvPr/>
          </p:nvCxnSpPr>
          <p:spPr bwMode="auto">
            <a:xfrm flipH="1">
              <a:off x="3769" y="290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52" name="AutoShape 12"/>
            <p:cNvCxnSpPr>
              <a:cxnSpLocks noChangeAspect="1" noChangeShapeType="1"/>
              <a:stCxn id="25650" idx="1"/>
              <a:endCxn id="25648" idx="5"/>
            </p:cNvCxnSpPr>
            <p:nvPr/>
          </p:nvCxnSpPr>
          <p:spPr bwMode="auto">
            <a:xfrm flipH="1" flipV="1">
              <a:off x="3769" y="336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53" name="AutoShape 13"/>
            <p:cNvCxnSpPr>
              <a:cxnSpLocks noChangeAspect="1" noChangeShapeType="1"/>
              <a:stCxn id="25650" idx="7"/>
              <a:endCxn id="25647" idx="3"/>
            </p:cNvCxnSpPr>
            <p:nvPr/>
          </p:nvCxnSpPr>
          <p:spPr bwMode="auto">
            <a:xfrm flipV="1">
              <a:off x="415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54" name="AutoShape 14"/>
            <p:cNvCxnSpPr>
              <a:cxnSpLocks noChangeAspect="1" noChangeShapeType="1"/>
              <a:stCxn id="25649" idx="5"/>
              <a:endCxn id="25647" idx="1"/>
            </p:cNvCxnSpPr>
            <p:nvPr/>
          </p:nvCxnSpPr>
          <p:spPr bwMode="auto">
            <a:xfrm>
              <a:off x="4165" y="290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55" name="AutoShape 15"/>
            <p:cNvCxnSpPr>
              <a:cxnSpLocks noChangeAspect="1" noChangeShapeType="1"/>
              <a:stCxn id="25648" idx="6"/>
              <a:endCxn id="25647" idx="2"/>
            </p:cNvCxnSpPr>
            <p:nvPr/>
          </p:nvCxnSpPr>
          <p:spPr bwMode="auto">
            <a:xfrm>
              <a:off x="3814" y="327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5656" name="Oval 16"/>
            <p:cNvSpPr>
              <a:spLocks noChangeAspect="1" noChangeArrowheads="1"/>
            </p:cNvSpPr>
            <p:nvPr/>
          </p:nvSpPr>
          <p:spPr bwMode="auto">
            <a:xfrm>
              <a:off x="511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5657" name="AutoShape 17"/>
            <p:cNvCxnSpPr>
              <a:cxnSpLocks noChangeAspect="1" noChangeShapeType="1"/>
              <a:stCxn id="25662" idx="7"/>
              <a:endCxn id="25656" idx="3"/>
            </p:cNvCxnSpPr>
            <p:nvPr/>
          </p:nvCxnSpPr>
          <p:spPr bwMode="auto">
            <a:xfrm flipV="1">
              <a:off x="492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58" name="AutoShape 18"/>
            <p:cNvCxnSpPr>
              <a:cxnSpLocks noChangeAspect="1" noChangeShapeType="1"/>
              <a:stCxn id="25656" idx="1"/>
              <a:endCxn id="25649" idx="6"/>
            </p:cNvCxnSpPr>
            <p:nvPr/>
          </p:nvCxnSpPr>
          <p:spPr bwMode="auto">
            <a:xfrm flipH="1" flipV="1">
              <a:off x="4210" y="281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5659" name="Text Box 19"/>
            <p:cNvSpPr txBox="1">
              <a:spLocks noChangeArrowheads="1"/>
            </p:cNvSpPr>
            <p:nvPr/>
          </p:nvSpPr>
          <p:spPr bwMode="auto">
            <a:xfrm>
              <a:off x="3500" y="254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5660" name="Text Box 20"/>
            <p:cNvSpPr txBox="1">
              <a:spLocks noChangeArrowheads="1"/>
            </p:cNvSpPr>
            <p:nvPr/>
          </p:nvSpPr>
          <p:spPr bwMode="auto">
            <a:xfrm>
              <a:off x="3116" y="300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5661" name="AutoShape 21"/>
            <p:cNvCxnSpPr>
              <a:cxnSpLocks noChangeAspect="1" noChangeShapeType="1"/>
              <a:stCxn id="25647" idx="6"/>
              <a:endCxn id="25656" idx="2"/>
            </p:cNvCxnSpPr>
            <p:nvPr/>
          </p:nvCxnSpPr>
          <p:spPr bwMode="auto">
            <a:xfrm>
              <a:off x="4583" y="327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5662" name="Oval 22"/>
            <p:cNvSpPr>
              <a:spLocks noChangeAspect="1" noChangeArrowheads="1"/>
            </p:cNvSpPr>
            <p:nvPr/>
          </p:nvSpPr>
          <p:spPr bwMode="auto">
            <a:xfrm>
              <a:off x="472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5663" name="AutoShape 23"/>
            <p:cNvCxnSpPr>
              <a:cxnSpLocks noChangeAspect="1" noChangeShapeType="1"/>
              <a:stCxn id="25647" idx="5"/>
              <a:endCxn id="25662" idx="1"/>
            </p:cNvCxnSpPr>
            <p:nvPr/>
          </p:nvCxnSpPr>
          <p:spPr bwMode="auto">
            <a:xfrm>
              <a:off x="4538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5664" name="Text Box 24"/>
            <p:cNvSpPr txBox="1">
              <a:spLocks noChangeArrowheads="1"/>
            </p:cNvSpPr>
            <p:nvPr/>
          </p:nvSpPr>
          <p:spPr bwMode="auto">
            <a:xfrm>
              <a:off x="3488" y="345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5605" name="Oval 25"/>
          <p:cNvSpPr>
            <a:spLocks noChangeAspect="1" noChangeArrowheads="1"/>
          </p:cNvSpPr>
          <p:nvPr/>
        </p:nvSpPr>
        <p:spPr bwMode="auto">
          <a:xfrm>
            <a:off x="2439988" y="481488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5606" name="Oval 26"/>
          <p:cNvSpPr>
            <a:spLocks noChangeAspect="1" noChangeArrowheads="1"/>
          </p:cNvSpPr>
          <p:nvPr/>
        </p:nvSpPr>
        <p:spPr bwMode="auto">
          <a:xfrm>
            <a:off x="1219200" y="481488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5607" name="Oval 27"/>
          <p:cNvSpPr>
            <a:spLocks noChangeAspect="1" noChangeArrowheads="1"/>
          </p:cNvSpPr>
          <p:nvPr/>
        </p:nvSpPr>
        <p:spPr bwMode="auto">
          <a:xfrm>
            <a:off x="1847850" y="40830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608" name="Oval 28"/>
          <p:cNvSpPr>
            <a:spLocks noChangeAspect="1" noChangeArrowheads="1"/>
          </p:cNvSpPr>
          <p:nvPr/>
        </p:nvSpPr>
        <p:spPr bwMode="auto">
          <a:xfrm>
            <a:off x="1828800" y="554672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5609" name="AutoShape 29"/>
          <p:cNvCxnSpPr>
            <a:cxnSpLocks noChangeAspect="1" noChangeShapeType="1"/>
            <a:stCxn id="25607" idx="3"/>
            <a:endCxn id="25606" idx="7"/>
          </p:cNvCxnSpPr>
          <p:nvPr/>
        </p:nvCxnSpPr>
        <p:spPr bwMode="auto">
          <a:xfrm flipH="1">
            <a:off x="1531938" y="4414838"/>
            <a:ext cx="36830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0" name="AutoShape 30"/>
          <p:cNvCxnSpPr>
            <a:cxnSpLocks noChangeAspect="1" noChangeShapeType="1"/>
            <a:stCxn id="25608" idx="1"/>
            <a:endCxn id="25606" idx="5"/>
          </p:cNvCxnSpPr>
          <p:nvPr/>
        </p:nvCxnSpPr>
        <p:spPr bwMode="auto">
          <a:xfrm flipH="1" flipV="1">
            <a:off x="1531938" y="5146675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1" name="AutoShape 31"/>
          <p:cNvCxnSpPr>
            <a:cxnSpLocks noChangeAspect="1" noChangeShapeType="1"/>
            <a:stCxn id="25608" idx="7"/>
            <a:endCxn id="25605" idx="3"/>
          </p:cNvCxnSpPr>
          <p:nvPr/>
        </p:nvCxnSpPr>
        <p:spPr bwMode="auto">
          <a:xfrm flipV="1">
            <a:off x="2141538" y="514667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2" name="AutoShape 32"/>
          <p:cNvCxnSpPr>
            <a:cxnSpLocks noChangeAspect="1" noChangeShapeType="1"/>
            <a:stCxn id="25607" idx="5"/>
            <a:endCxn id="25605" idx="1"/>
          </p:cNvCxnSpPr>
          <p:nvPr/>
        </p:nvCxnSpPr>
        <p:spPr bwMode="auto">
          <a:xfrm>
            <a:off x="2160588" y="4414838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3" name="AutoShape 33"/>
          <p:cNvCxnSpPr>
            <a:cxnSpLocks noChangeAspect="1" noChangeShapeType="1"/>
            <a:stCxn id="25606" idx="6"/>
            <a:endCxn id="25605" idx="2"/>
          </p:cNvCxnSpPr>
          <p:nvPr/>
        </p:nvCxnSpPr>
        <p:spPr bwMode="auto">
          <a:xfrm>
            <a:off x="1603375" y="4997450"/>
            <a:ext cx="8159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14" name="Oval 34"/>
          <p:cNvSpPr>
            <a:spLocks noChangeAspect="1" noChangeArrowheads="1"/>
          </p:cNvSpPr>
          <p:nvPr/>
        </p:nvSpPr>
        <p:spPr bwMode="auto">
          <a:xfrm>
            <a:off x="3662363" y="481488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5615" name="AutoShape 35"/>
          <p:cNvCxnSpPr>
            <a:cxnSpLocks noChangeAspect="1" noChangeShapeType="1"/>
            <a:stCxn id="25618" idx="7"/>
            <a:endCxn id="25614" idx="3"/>
          </p:cNvCxnSpPr>
          <p:nvPr/>
        </p:nvCxnSpPr>
        <p:spPr bwMode="auto">
          <a:xfrm flipV="1">
            <a:off x="3363913" y="514667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6" name="AutoShape 36"/>
          <p:cNvCxnSpPr>
            <a:cxnSpLocks noChangeAspect="1" noChangeShapeType="1"/>
            <a:stCxn id="25614" idx="1"/>
            <a:endCxn id="25607" idx="6"/>
          </p:cNvCxnSpPr>
          <p:nvPr/>
        </p:nvCxnSpPr>
        <p:spPr bwMode="auto">
          <a:xfrm flipH="1" flipV="1">
            <a:off x="2232025" y="4265613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7" name="AutoShape 37"/>
          <p:cNvCxnSpPr>
            <a:cxnSpLocks noChangeAspect="1" noChangeShapeType="1"/>
            <a:stCxn id="25605" idx="6"/>
            <a:endCxn id="25614" idx="2"/>
          </p:cNvCxnSpPr>
          <p:nvPr/>
        </p:nvCxnSpPr>
        <p:spPr bwMode="auto">
          <a:xfrm>
            <a:off x="2824163" y="4997450"/>
            <a:ext cx="817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18" name="Oval 38"/>
          <p:cNvSpPr>
            <a:spLocks noChangeAspect="1" noChangeArrowheads="1"/>
          </p:cNvSpPr>
          <p:nvPr/>
        </p:nvSpPr>
        <p:spPr bwMode="auto">
          <a:xfrm>
            <a:off x="3051175" y="554672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5619" name="AutoShape 39"/>
          <p:cNvCxnSpPr>
            <a:cxnSpLocks noChangeAspect="1" noChangeShapeType="1"/>
            <a:stCxn id="25605" idx="5"/>
            <a:endCxn id="25618" idx="1"/>
          </p:cNvCxnSpPr>
          <p:nvPr/>
        </p:nvCxnSpPr>
        <p:spPr bwMode="auto">
          <a:xfrm>
            <a:off x="2752725" y="5146675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20" name="Text Box 43"/>
          <p:cNvSpPr txBox="1">
            <a:spLocks noChangeArrowheads="1"/>
          </p:cNvSpPr>
          <p:nvPr/>
        </p:nvSpPr>
        <p:spPr bwMode="auto">
          <a:xfrm>
            <a:off x="1828800" y="597217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DFS</a:t>
            </a:r>
          </a:p>
        </p:txBody>
      </p:sp>
      <p:sp>
        <p:nvSpPr>
          <p:cNvPr id="25621" name="Text Box 44"/>
          <p:cNvSpPr txBox="1">
            <a:spLocks noChangeArrowheads="1"/>
          </p:cNvSpPr>
          <p:nvPr/>
        </p:nvSpPr>
        <p:spPr bwMode="auto">
          <a:xfrm>
            <a:off x="5738813" y="597217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BFS</a:t>
            </a:r>
          </a:p>
        </p:txBody>
      </p:sp>
      <p:graphicFrame>
        <p:nvGraphicFramePr>
          <p:cNvPr id="238678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97943"/>
              </p:ext>
            </p:extLst>
          </p:nvPr>
        </p:nvGraphicFramePr>
        <p:xfrm>
          <a:off x="1828800" y="1671637"/>
          <a:ext cx="5203825" cy="1698612"/>
        </p:xfrm>
        <a:graphic>
          <a:graphicData uri="http://schemas.openxmlformats.org/drawingml/2006/table">
            <a:tbl>
              <a:tblPr/>
              <a:tblGrid>
                <a:gridCol w="3489325"/>
                <a:gridCol w="874713"/>
                <a:gridCol w="839787"/>
              </a:tblGrid>
              <a:tr h="4843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Applications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DFS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BFS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Spanning forest, connected components, paths, cycles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Shortest paths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50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FBBC598-2990-A948-B034-A88005725790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DFS vs. BFS (cont.)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211772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chemeClr val="accent2"/>
                </a:solidFill>
                <a:latin typeface="Tahoma" charset="0"/>
              </a:rPr>
              <a:t>Back edge</a:t>
            </a:r>
            <a:r>
              <a:rPr lang="en-US" sz="2400">
                <a:latin typeface="Tahoma" charset="0"/>
              </a:rPr>
              <a:t> 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v,w</a:t>
            </a:r>
            <a:r>
              <a:rPr lang="en-US" sz="2400">
                <a:latin typeface="Times New Roman" charset="0"/>
              </a:rPr>
              <a:t>)</a:t>
            </a:r>
          </a:p>
          <a:p>
            <a:pPr lvl="1" eaLnBrk="1" hangingPunct="1"/>
            <a:r>
              <a:rPr lang="en-US" sz="2000" b="1" i="1">
                <a:latin typeface="Times New Roman" charset="0"/>
              </a:rPr>
              <a:t>w </a:t>
            </a:r>
            <a:r>
              <a:rPr lang="en-US" sz="2000">
                <a:latin typeface="Tahoma" charset="0"/>
              </a:rPr>
              <a:t>is an ancestor of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in the tree of discovery edges</a:t>
            </a:r>
          </a:p>
        </p:txBody>
      </p:sp>
      <p:sp>
        <p:nvSpPr>
          <p:cNvPr id="2662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193357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chemeClr val="accent2"/>
                </a:solidFill>
                <a:latin typeface="Tahoma" charset="0"/>
              </a:rPr>
              <a:t>Cross edge</a:t>
            </a:r>
            <a:r>
              <a:rPr lang="en-US" sz="2400">
                <a:latin typeface="Tahoma" charset="0"/>
              </a:rPr>
              <a:t> 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v,w</a:t>
            </a:r>
            <a:r>
              <a:rPr lang="en-US" sz="2400">
                <a:latin typeface="Times New Roman" charset="0"/>
              </a:rPr>
              <a:t>)</a:t>
            </a:r>
          </a:p>
          <a:p>
            <a:pPr lvl="1" eaLnBrk="1" hangingPunct="1"/>
            <a:r>
              <a:rPr lang="en-US" sz="2000" b="1" i="1">
                <a:latin typeface="Times New Roman" charset="0"/>
              </a:rPr>
              <a:t>w</a:t>
            </a:r>
            <a:r>
              <a:rPr lang="en-US" sz="2000">
                <a:latin typeface="Tahoma" charset="0"/>
              </a:rPr>
              <a:t> is in the same level as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or in the next level</a:t>
            </a:r>
          </a:p>
          <a:p>
            <a:pPr lvl="1" eaLnBrk="1" hangingPunct="1"/>
            <a:endParaRPr lang="en-US" sz="2000">
              <a:latin typeface="Tahoma" charset="0"/>
            </a:endParaRPr>
          </a:p>
        </p:txBody>
      </p:sp>
      <p:grpSp>
        <p:nvGrpSpPr>
          <p:cNvPr id="26630" name="Group 5"/>
          <p:cNvGrpSpPr>
            <a:grpSpLocks/>
          </p:cNvGrpSpPr>
          <p:nvPr/>
        </p:nvGrpSpPr>
        <p:grpSpPr bwMode="auto">
          <a:xfrm>
            <a:off x="4708525" y="3657600"/>
            <a:ext cx="3649663" cy="2130425"/>
            <a:chOff x="3116" y="2546"/>
            <a:chExt cx="2299" cy="1342"/>
          </a:xfrm>
        </p:grpSpPr>
        <p:sp>
          <p:nvSpPr>
            <p:cNvPr id="26648" name="AutoShape 6"/>
            <p:cNvSpPr>
              <a:spLocks noChangeArrowheads="1"/>
            </p:cNvSpPr>
            <p:nvPr/>
          </p:nvSpPr>
          <p:spPr bwMode="auto">
            <a:xfrm>
              <a:off x="3807" y="358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AutoShape 7"/>
            <p:cNvSpPr>
              <a:spLocks noChangeArrowheads="1"/>
            </p:cNvSpPr>
            <p:nvPr/>
          </p:nvSpPr>
          <p:spPr bwMode="auto">
            <a:xfrm>
              <a:off x="3432" y="312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AutoShape 8"/>
            <p:cNvSpPr>
              <a:spLocks noChangeArrowheads="1"/>
            </p:cNvSpPr>
            <p:nvPr/>
          </p:nvSpPr>
          <p:spPr bwMode="auto">
            <a:xfrm>
              <a:off x="3813" y="266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Oval 9"/>
            <p:cNvSpPr>
              <a:spLocks noChangeAspect="1" noChangeArrowheads="1"/>
            </p:cNvSpPr>
            <p:nvPr/>
          </p:nvSpPr>
          <p:spPr bwMode="auto">
            <a:xfrm>
              <a:off x="434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6652" name="Oval 10"/>
            <p:cNvSpPr>
              <a:spLocks noChangeAspect="1" noChangeArrowheads="1"/>
            </p:cNvSpPr>
            <p:nvPr/>
          </p:nvSpPr>
          <p:spPr bwMode="auto">
            <a:xfrm>
              <a:off x="3572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6653" name="Oval 11"/>
            <p:cNvSpPr>
              <a:spLocks noChangeAspect="1" noChangeArrowheads="1"/>
            </p:cNvSpPr>
            <p:nvPr/>
          </p:nvSpPr>
          <p:spPr bwMode="auto">
            <a:xfrm>
              <a:off x="3968" y="269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6654" name="Oval 12"/>
            <p:cNvSpPr>
              <a:spLocks noChangeAspect="1" noChangeArrowheads="1"/>
            </p:cNvSpPr>
            <p:nvPr/>
          </p:nvSpPr>
          <p:spPr bwMode="auto">
            <a:xfrm>
              <a:off x="395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6655" name="AutoShape 13"/>
            <p:cNvCxnSpPr>
              <a:cxnSpLocks noChangeAspect="1" noChangeShapeType="1"/>
              <a:stCxn id="26653" idx="3"/>
              <a:endCxn id="26652" idx="7"/>
            </p:cNvCxnSpPr>
            <p:nvPr/>
          </p:nvCxnSpPr>
          <p:spPr bwMode="auto">
            <a:xfrm flipH="1">
              <a:off x="3769" y="290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56" name="AutoShape 14"/>
            <p:cNvCxnSpPr>
              <a:cxnSpLocks noChangeAspect="1" noChangeShapeType="1"/>
              <a:stCxn id="26654" idx="1"/>
              <a:endCxn id="26652" idx="5"/>
            </p:cNvCxnSpPr>
            <p:nvPr/>
          </p:nvCxnSpPr>
          <p:spPr bwMode="auto">
            <a:xfrm flipH="1" flipV="1">
              <a:off x="3769" y="336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57" name="AutoShape 15"/>
            <p:cNvCxnSpPr>
              <a:cxnSpLocks noChangeAspect="1" noChangeShapeType="1"/>
              <a:stCxn id="26654" idx="7"/>
              <a:endCxn id="26651" idx="3"/>
            </p:cNvCxnSpPr>
            <p:nvPr/>
          </p:nvCxnSpPr>
          <p:spPr bwMode="auto">
            <a:xfrm flipV="1">
              <a:off x="415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58" name="AutoShape 16"/>
            <p:cNvCxnSpPr>
              <a:cxnSpLocks noChangeAspect="1" noChangeShapeType="1"/>
              <a:stCxn id="26653" idx="5"/>
              <a:endCxn id="26651" idx="1"/>
            </p:cNvCxnSpPr>
            <p:nvPr/>
          </p:nvCxnSpPr>
          <p:spPr bwMode="auto">
            <a:xfrm>
              <a:off x="4165" y="290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59" name="AutoShape 17"/>
            <p:cNvCxnSpPr>
              <a:cxnSpLocks noChangeAspect="1" noChangeShapeType="1"/>
              <a:stCxn id="26652" idx="6"/>
              <a:endCxn id="26651" idx="2"/>
            </p:cNvCxnSpPr>
            <p:nvPr/>
          </p:nvCxnSpPr>
          <p:spPr bwMode="auto">
            <a:xfrm>
              <a:off x="3814" y="327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6660" name="Oval 18"/>
            <p:cNvSpPr>
              <a:spLocks noChangeAspect="1" noChangeArrowheads="1"/>
            </p:cNvSpPr>
            <p:nvPr/>
          </p:nvSpPr>
          <p:spPr bwMode="auto">
            <a:xfrm>
              <a:off x="511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6661" name="AutoShape 19"/>
            <p:cNvCxnSpPr>
              <a:cxnSpLocks noChangeAspect="1" noChangeShapeType="1"/>
              <a:stCxn id="26666" idx="7"/>
              <a:endCxn id="26660" idx="3"/>
            </p:cNvCxnSpPr>
            <p:nvPr/>
          </p:nvCxnSpPr>
          <p:spPr bwMode="auto">
            <a:xfrm flipV="1">
              <a:off x="492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2" name="AutoShape 20"/>
            <p:cNvCxnSpPr>
              <a:cxnSpLocks noChangeAspect="1" noChangeShapeType="1"/>
              <a:stCxn id="26660" idx="1"/>
              <a:endCxn id="26653" idx="6"/>
            </p:cNvCxnSpPr>
            <p:nvPr/>
          </p:nvCxnSpPr>
          <p:spPr bwMode="auto">
            <a:xfrm flipH="1" flipV="1">
              <a:off x="4210" y="281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6663" name="Text Box 21"/>
            <p:cNvSpPr txBox="1">
              <a:spLocks noChangeArrowheads="1"/>
            </p:cNvSpPr>
            <p:nvPr/>
          </p:nvSpPr>
          <p:spPr bwMode="auto">
            <a:xfrm>
              <a:off x="3500" y="254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6664" name="Text Box 22"/>
            <p:cNvSpPr txBox="1">
              <a:spLocks noChangeArrowheads="1"/>
            </p:cNvSpPr>
            <p:nvPr/>
          </p:nvSpPr>
          <p:spPr bwMode="auto">
            <a:xfrm>
              <a:off x="3116" y="300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6665" name="AutoShape 23"/>
            <p:cNvCxnSpPr>
              <a:cxnSpLocks noChangeAspect="1" noChangeShapeType="1"/>
              <a:stCxn id="26651" idx="6"/>
              <a:endCxn id="26660" idx="2"/>
            </p:cNvCxnSpPr>
            <p:nvPr/>
          </p:nvCxnSpPr>
          <p:spPr bwMode="auto">
            <a:xfrm>
              <a:off x="4583" y="327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6666" name="Oval 24"/>
            <p:cNvSpPr>
              <a:spLocks noChangeAspect="1" noChangeArrowheads="1"/>
            </p:cNvSpPr>
            <p:nvPr/>
          </p:nvSpPr>
          <p:spPr bwMode="auto">
            <a:xfrm>
              <a:off x="472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6667" name="AutoShape 25"/>
            <p:cNvCxnSpPr>
              <a:cxnSpLocks noChangeAspect="1" noChangeShapeType="1"/>
              <a:stCxn id="26651" idx="5"/>
              <a:endCxn id="26666" idx="1"/>
            </p:cNvCxnSpPr>
            <p:nvPr/>
          </p:nvCxnSpPr>
          <p:spPr bwMode="auto">
            <a:xfrm>
              <a:off x="4538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6668" name="Text Box 26"/>
            <p:cNvSpPr txBox="1">
              <a:spLocks noChangeArrowheads="1"/>
            </p:cNvSpPr>
            <p:nvPr/>
          </p:nvSpPr>
          <p:spPr bwMode="auto">
            <a:xfrm>
              <a:off x="3488" y="345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6631" name="Oval 28"/>
          <p:cNvSpPr>
            <a:spLocks noChangeAspect="1" noChangeArrowheads="1"/>
          </p:cNvSpPr>
          <p:nvPr/>
        </p:nvSpPr>
        <p:spPr bwMode="auto">
          <a:xfrm>
            <a:off x="2439988" y="46307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6632" name="Oval 29"/>
          <p:cNvSpPr>
            <a:spLocks noChangeAspect="1" noChangeArrowheads="1"/>
          </p:cNvSpPr>
          <p:nvPr/>
        </p:nvSpPr>
        <p:spPr bwMode="auto">
          <a:xfrm>
            <a:off x="1219200" y="46307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6633" name="Oval 30"/>
          <p:cNvSpPr>
            <a:spLocks noChangeAspect="1" noChangeArrowheads="1"/>
          </p:cNvSpPr>
          <p:nvPr/>
        </p:nvSpPr>
        <p:spPr bwMode="auto">
          <a:xfrm>
            <a:off x="1847850" y="38989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6634" name="Oval 31"/>
          <p:cNvSpPr>
            <a:spLocks noChangeAspect="1" noChangeArrowheads="1"/>
          </p:cNvSpPr>
          <p:nvPr/>
        </p:nvSpPr>
        <p:spPr bwMode="auto">
          <a:xfrm>
            <a:off x="1828800" y="536257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6635" name="AutoShape 32"/>
          <p:cNvCxnSpPr>
            <a:cxnSpLocks noChangeAspect="1" noChangeShapeType="1"/>
            <a:stCxn id="26633" idx="3"/>
            <a:endCxn id="26632" idx="7"/>
          </p:cNvCxnSpPr>
          <p:nvPr/>
        </p:nvCxnSpPr>
        <p:spPr bwMode="auto">
          <a:xfrm flipH="1">
            <a:off x="1531938" y="4230688"/>
            <a:ext cx="36830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6" name="AutoShape 33"/>
          <p:cNvCxnSpPr>
            <a:cxnSpLocks noChangeAspect="1" noChangeShapeType="1"/>
            <a:stCxn id="26634" idx="1"/>
            <a:endCxn id="26632" idx="5"/>
          </p:cNvCxnSpPr>
          <p:nvPr/>
        </p:nvCxnSpPr>
        <p:spPr bwMode="auto">
          <a:xfrm flipH="1" flipV="1">
            <a:off x="1531938" y="4962525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7" name="AutoShape 34"/>
          <p:cNvCxnSpPr>
            <a:cxnSpLocks noChangeAspect="1" noChangeShapeType="1"/>
            <a:stCxn id="26634" idx="7"/>
            <a:endCxn id="26631" idx="3"/>
          </p:cNvCxnSpPr>
          <p:nvPr/>
        </p:nvCxnSpPr>
        <p:spPr bwMode="auto">
          <a:xfrm flipV="1">
            <a:off x="2141538" y="496252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8" name="AutoShape 35"/>
          <p:cNvCxnSpPr>
            <a:cxnSpLocks noChangeAspect="1" noChangeShapeType="1"/>
            <a:stCxn id="26633" idx="5"/>
            <a:endCxn id="26631" idx="1"/>
          </p:cNvCxnSpPr>
          <p:nvPr/>
        </p:nvCxnSpPr>
        <p:spPr bwMode="auto">
          <a:xfrm>
            <a:off x="2160588" y="4230688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9" name="AutoShape 36"/>
          <p:cNvCxnSpPr>
            <a:cxnSpLocks noChangeAspect="1" noChangeShapeType="1"/>
            <a:stCxn id="26632" idx="6"/>
            <a:endCxn id="26631" idx="2"/>
          </p:cNvCxnSpPr>
          <p:nvPr/>
        </p:nvCxnSpPr>
        <p:spPr bwMode="auto">
          <a:xfrm>
            <a:off x="1603375" y="4813300"/>
            <a:ext cx="8159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0" name="Oval 37"/>
          <p:cNvSpPr>
            <a:spLocks noChangeAspect="1" noChangeArrowheads="1"/>
          </p:cNvSpPr>
          <p:nvPr/>
        </p:nvSpPr>
        <p:spPr bwMode="auto">
          <a:xfrm>
            <a:off x="3662363" y="46307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6641" name="AutoShape 38"/>
          <p:cNvCxnSpPr>
            <a:cxnSpLocks noChangeAspect="1" noChangeShapeType="1"/>
            <a:stCxn id="26644" idx="7"/>
            <a:endCxn id="26640" idx="3"/>
          </p:cNvCxnSpPr>
          <p:nvPr/>
        </p:nvCxnSpPr>
        <p:spPr bwMode="auto">
          <a:xfrm flipV="1">
            <a:off x="3363913" y="496252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42" name="AutoShape 39"/>
          <p:cNvCxnSpPr>
            <a:cxnSpLocks noChangeAspect="1" noChangeShapeType="1"/>
            <a:stCxn id="26640" idx="1"/>
            <a:endCxn id="26633" idx="6"/>
          </p:cNvCxnSpPr>
          <p:nvPr/>
        </p:nvCxnSpPr>
        <p:spPr bwMode="auto">
          <a:xfrm flipH="1" flipV="1">
            <a:off x="2232025" y="4081463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43" name="AutoShape 40"/>
          <p:cNvCxnSpPr>
            <a:cxnSpLocks noChangeAspect="1" noChangeShapeType="1"/>
            <a:stCxn id="26631" idx="6"/>
            <a:endCxn id="26640" idx="2"/>
          </p:cNvCxnSpPr>
          <p:nvPr/>
        </p:nvCxnSpPr>
        <p:spPr bwMode="auto">
          <a:xfrm>
            <a:off x="2824163" y="4813300"/>
            <a:ext cx="817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4" name="Oval 41"/>
          <p:cNvSpPr>
            <a:spLocks noChangeAspect="1" noChangeArrowheads="1"/>
          </p:cNvSpPr>
          <p:nvPr/>
        </p:nvSpPr>
        <p:spPr bwMode="auto">
          <a:xfrm>
            <a:off x="3051175" y="536257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645" name="AutoShape 42"/>
          <p:cNvCxnSpPr>
            <a:cxnSpLocks noChangeAspect="1" noChangeShapeType="1"/>
            <a:stCxn id="26631" idx="5"/>
            <a:endCxn id="26644" idx="1"/>
          </p:cNvCxnSpPr>
          <p:nvPr/>
        </p:nvCxnSpPr>
        <p:spPr bwMode="auto">
          <a:xfrm>
            <a:off x="2752725" y="4962525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6" name="Text Box 43"/>
          <p:cNvSpPr txBox="1">
            <a:spLocks noChangeArrowheads="1"/>
          </p:cNvSpPr>
          <p:nvPr/>
        </p:nvSpPr>
        <p:spPr bwMode="auto">
          <a:xfrm>
            <a:off x="1828800" y="578802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DFS</a:t>
            </a:r>
          </a:p>
        </p:txBody>
      </p:sp>
      <p:sp>
        <p:nvSpPr>
          <p:cNvPr id="26647" name="Text Box 44"/>
          <p:cNvSpPr txBox="1">
            <a:spLocks noChangeArrowheads="1"/>
          </p:cNvSpPr>
          <p:nvPr/>
        </p:nvSpPr>
        <p:spPr bwMode="auto">
          <a:xfrm>
            <a:off x="5738813" y="578802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15250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16386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B8A69F6-B99F-1E4E-83C6-A4FB4278EFAF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Directed Graphs</a:t>
            </a:r>
          </a:p>
        </p:txBody>
      </p:sp>
      <p:sp>
        <p:nvSpPr>
          <p:cNvPr id="16388" name="Freeform 680"/>
          <p:cNvSpPr>
            <a:spLocks/>
          </p:cNvSpPr>
          <p:nvPr/>
        </p:nvSpPr>
        <p:spPr bwMode="auto">
          <a:xfrm>
            <a:off x="6127750" y="3163888"/>
            <a:ext cx="19050" cy="19050"/>
          </a:xfrm>
          <a:custGeom>
            <a:avLst/>
            <a:gdLst>
              <a:gd name="T0" fmla="*/ 19050 w 18"/>
              <a:gd name="T1" fmla="*/ 9525 h 18"/>
              <a:gd name="T2" fmla="*/ 19050 w 18"/>
              <a:gd name="T3" fmla="*/ 0 h 18"/>
              <a:gd name="T4" fmla="*/ 9525 w 18"/>
              <a:gd name="T5" fmla="*/ 0 h 18"/>
              <a:gd name="T6" fmla="*/ 0 w 18"/>
              <a:gd name="T7" fmla="*/ 9525 h 18"/>
              <a:gd name="T8" fmla="*/ 0 w 18"/>
              <a:gd name="T9" fmla="*/ 19050 h 18"/>
              <a:gd name="T10" fmla="*/ 9525 w 18"/>
              <a:gd name="T11" fmla="*/ 19050 h 18"/>
              <a:gd name="T12" fmla="*/ 19050 w 18"/>
              <a:gd name="T13" fmla="*/ 19050 h 18"/>
              <a:gd name="T14" fmla="*/ 19050 w 18"/>
              <a:gd name="T15" fmla="*/ 19050 h 18"/>
              <a:gd name="T16" fmla="*/ 19050 w 18"/>
              <a:gd name="T17" fmla="*/ 9525 h 18"/>
              <a:gd name="T18" fmla="*/ 19050 w 18"/>
              <a:gd name="T19" fmla="*/ 9525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18" y="9"/>
                </a:move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Freeform 681"/>
          <p:cNvSpPr>
            <a:spLocks/>
          </p:cNvSpPr>
          <p:nvPr/>
        </p:nvSpPr>
        <p:spPr bwMode="auto">
          <a:xfrm>
            <a:off x="6127750" y="3114675"/>
            <a:ext cx="152400" cy="98425"/>
          </a:xfrm>
          <a:custGeom>
            <a:avLst/>
            <a:gdLst>
              <a:gd name="T0" fmla="*/ 19455 w 141"/>
              <a:gd name="T1" fmla="*/ 58841 h 92"/>
              <a:gd name="T2" fmla="*/ 0 w 141"/>
              <a:gd name="T3" fmla="*/ 20327 h 92"/>
              <a:gd name="T4" fmla="*/ 152400 w 141"/>
              <a:gd name="T5" fmla="*/ 0 h 92"/>
              <a:gd name="T6" fmla="*/ 29183 w 141"/>
              <a:gd name="T7" fmla="*/ 98425 h 92"/>
              <a:gd name="T8" fmla="*/ 19455 w 141"/>
              <a:gd name="T9" fmla="*/ 58841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92"/>
              <a:gd name="T17" fmla="*/ 141 w 141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92">
                <a:moveTo>
                  <a:pt x="18" y="55"/>
                </a:moveTo>
                <a:lnTo>
                  <a:pt x="0" y="19"/>
                </a:lnTo>
                <a:lnTo>
                  <a:pt x="141" y="0"/>
                </a:lnTo>
                <a:lnTo>
                  <a:pt x="27" y="92"/>
                </a:lnTo>
                <a:lnTo>
                  <a:pt x="18" y="55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Freeform 682"/>
          <p:cNvSpPr>
            <a:spLocks/>
          </p:cNvSpPr>
          <p:nvPr/>
        </p:nvSpPr>
        <p:spPr bwMode="auto">
          <a:xfrm>
            <a:off x="6127750" y="3114675"/>
            <a:ext cx="152400" cy="98425"/>
          </a:xfrm>
          <a:custGeom>
            <a:avLst/>
            <a:gdLst>
              <a:gd name="T0" fmla="*/ 19455 w 141"/>
              <a:gd name="T1" fmla="*/ 58841 h 92"/>
              <a:gd name="T2" fmla="*/ 0 w 141"/>
              <a:gd name="T3" fmla="*/ 20327 h 92"/>
              <a:gd name="T4" fmla="*/ 152400 w 141"/>
              <a:gd name="T5" fmla="*/ 0 h 92"/>
              <a:gd name="T6" fmla="*/ 29183 w 141"/>
              <a:gd name="T7" fmla="*/ 98425 h 92"/>
              <a:gd name="T8" fmla="*/ 19455 w 141"/>
              <a:gd name="T9" fmla="*/ 58841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92"/>
              <a:gd name="T17" fmla="*/ 141 w 141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92">
                <a:moveTo>
                  <a:pt x="18" y="55"/>
                </a:moveTo>
                <a:lnTo>
                  <a:pt x="0" y="19"/>
                </a:lnTo>
                <a:lnTo>
                  <a:pt x="141" y="0"/>
                </a:lnTo>
                <a:lnTo>
                  <a:pt x="27" y="92"/>
                </a:lnTo>
                <a:lnTo>
                  <a:pt x="18" y="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Freeform 683"/>
          <p:cNvSpPr>
            <a:spLocks/>
          </p:cNvSpPr>
          <p:nvPr/>
        </p:nvSpPr>
        <p:spPr bwMode="auto">
          <a:xfrm>
            <a:off x="4754563" y="4367213"/>
            <a:ext cx="125412" cy="204787"/>
          </a:xfrm>
          <a:custGeom>
            <a:avLst/>
            <a:gdLst>
              <a:gd name="T0" fmla="*/ 0 w 115"/>
              <a:gd name="T1" fmla="*/ 195237 h 193"/>
              <a:gd name="T2" fmla="*/ 19630 w 115"/>
              <a:gd name="T3" fmla="*/ 204787 h 193"/>
              <a:gd name="T4" fmla="*/ 125412 w 115"/>
              <a:gd name="T5" fmla="*/ 10611 h 193"/>
              <a:gd name="T6" fmla="*/ 125412 w 115"/>
              <a:gd name="T7" fmla="*/ 10611 h 193"/>
              <a:gd name="T8" fmla="*/ 105782 w 115"/>
              <a:gd name="T9" fmla="*/ 0 h 193"/>
              <a:gd name="T10" fmla="*/ 105782 w 115"/>
              <a:gd name="T11" fmla="*/ 0 h 193"/>
              <a:gd name="T12" fmla="*/ 0 w 115"/>
              <a:gd name="T13" fmla="*/ 195237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"/>
              <a:gd name="T22" fmla="*/ 0 h 193"/>
              <a:gd name="T23" fmla="*/ 115 w 115"/>
              <a:gd name="T24" fmla="*/ 193 h 1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" h="193">
                <a:moveTo>
                  <a:pt x="0" y="184"/>
                </a:moveTo>
                <a:lnTo>
                  <a:pt x="18" y="193"/>
                </a:lnTo>
                <a:lnTo>
                  <a:pt x="115" y="10"/>
                </a:lnTo>
                <a:lnTo>
                  <a:pt x="97" y="0"/>
                </a:lnTo>
                <a:lnTo>
                  <a:pt x="0" y="1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Freeform 684"/>
          <p:cNvSpPr>
            <a:spLocks/>
          </p:cNvSpPr>
          <p:nvPr/>
        </p:nvSpPr>
        <p:spPr bwMode="auto">
          <a:xfrm>
            <a:off x="4860925" y="4164013"/>
            <a:ext cx="152400" cy="214312"/>
          </a:xfrm>
          <a:custGeom>
            <a:avLst/>
            <a:gdLst>
              <a:gd name="T0" fmla="*/ 0 w 141"/>
              <a:gd name="T1" fmla="*/ 203702 h 202"/>
              <a:gd name="T2" fmla="*/ 19455 w 141"/>
              <a:gd name="T3" fmla="*/ 214312 h 202"/>
              <a:gd name="T4" fmla="*/ 152400 w 141"/>
              <a:gd name="T5" fmla="*/ 9549 h 202"/>
              <a:gd name="T6" fmla="*/ 152400 w 141"/>
              <a:gd name="T7" fmla="*/ 9549 h 202"/>
              <a:gd name="T8" fmla="*/ 134026 w 141"/>
              <a:gd name="T9" fmla="*/ 0 h 202"/>
              <a:gd name="T10" fmla="*/ 134026 w 141"/>
              <a:gd name="T11" fmla="*/ 0 h 202"/>
              <a:gd name="T12" fmla="*/ 0 w 141"/>
              <a:gd name="T13" fmla="*/ 203702 h 2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202"/>
              <a:gd name="T23" fmla="*/ 141 w 141"/>
              <a:gd name="T24" fmla="*/ 202 h 2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202">
                <a:moveTo>
                  <a:pt x="0" y="192"/>
                </a:moveTo>
                <a:lnTo>
                  <a:pt x="18" y="202"/>
                </a:lnTo>
                <a:lnTo>
                  <a:pt x="141" y="9"/>
                </a:lnTo>
                <a:lnTo>
                  <a:pt x="12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Freeform 685"/>
          <p:cNvSpPr>
            <a:spLocks/>
          </p:cNvSpPr>
          <p:nvPr/>
        </p:nvSpPr>
        <p:spPr bwMode="auto">
          <a:xfrm>
            <a:off x="4995863" y="3970338"/>
            <a:ext cx="161925" cy="203200"/>
          </a:xfrm>
          <a:custGeom>
            <a:avLst/>
            <a:gdLst>
              <a:gd name="T0" fmla="*/ 0 w 150"/>
              <a:gd name="T1" fmla="*/ 193675 h 192"/>
              <a:gd name="T2" fmla="*/ 18352 w 150"/>
              <a:gd name="T3" fmla="*/ 203200 h 192"/>
              <a:gd name="T4" fmla="*/ 161925 w 150"/>
              <a:gd name="T5" fmla="*/ 9525 h 192"/>
              <a:gd name="T6" fmla="*/ 161925 w 150"/>
              <a:gd name="T7" fmla="*/ 9525 h 192"/>
              <a:gd name="T8" fmla="*/ 142494 w 150"/>
              <a:gd name="T9" fmla="*/ 0 h 192"/>
              <a:gd name="T10" fmla="*/ 142494 w 150"/>
              <a:gd name="T11" fmla="*/ 0 h 192"/>
              <a:gd name="T12" fmla="*/ 0 w 150"/>
              <a:gd name="T13" fmla="*/ 193675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192"/>
              <a:gd name="T23" fmla="*/ 150 w 150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192">
                <a:moveTo>
                  <a:pt x="0" y="183"/>
                </a:moveTo>
                <a:lnTo>
                  <a:pt x="17" y="192"/>
                </a:lnTo>
                <a:lnTo>
                  <a:pt x="150" y="9"/>
                </a:lnTo>
                <a:lnTo>
                  <a:pt x="132" y="0"/>
                </a:lnTo>
                <a:lnTo>
                  <a:pt x="0" y="1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Freeform 686"/>
          <p:cNvSpPr>
            <a:spLocks/>
          </p:cNvSpPr>
          <p:nvPr/>
        </p:nvSpPr>
        <p:spPr bwMode="auto">
          <a:xfrm>
            <a:off x="5138738" y="3765550"/>
            <a:ext cx="192087" cy="214313"/>
          </a:xfrm>
          <a:custGeom>
            <a:avLst/>
            <a:gdLst>
              <a:gd name="T0" fmla="*/ 0 w 177"/>
              <a:gd name="T1" fmla="*/ 204764 h 202"/>
              <a:gd name="T2" fmla="*/ 19534 w 177"/>
              <a:gd name="T3" fmla="*/ 214313 h 202"/>
              <a:gd name="T4" fmla="*/ 192087 w 177"/>
              <a:gd name="T5" fmla="*/ 20158 h 202"/>
              <a:gd name="T6" fmla="*/ 192087 w 177"/>
              <a:gd name="T7" fmla="*/ 20158 h 202"/>
              <a:gd name="T8" fmla="*/ 182320 w 177"/>
              <a:gd name="T9" fmla="*/ 0 h 202"/>
              <a:gd name="T10" fmla="*/ 172553 w 177"/>
              <a:gd name="T11" fmla="*/ 9549 h 202"/>
              <a:gd name="T12" fmla="*/ 0 w 177"/>
              <a:gd name="T13" fmla="*/ 204764 h 2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7"/>
              <a:gd name="T22" fmla="*/ 0 h 202"/>
              <a:gd name="T23" fmla="*/ 177 w 177"/>
              <a:gd name="T24" fmla="*/ 202 h 2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7" h="202">
                <a:moveTo>
                  <a:pt x="0" y="193"/>
                </a:moveTo>
                <a:lnTo>
                  <a:pt x="18" y="202"/>
                </a:lnTo>
                <a:lnTo>
                  <a:pt x="177" y="19"/>
                </a:lnTo>
                <a:lnTo>
                  <a:pt x="168" y="0"/>
                </a:lnTo>
                <a:lnTo>
                  <a:pt x="159" y="9"/>
                </a:lnTo>
                <a:lnTo>
                  <a:pt x="0" y="1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Freeform 687"/>
          <p:cNvSpPr>
            <a:spLocks/>
          </p:cNvSpPr>
          <p:nvPr/>
        </p:nvSpPr>
        <p:spPr bwMode="auto">
          <a:xfrm>
            <a:off x="5321300" y="3581400"/>
            <a:ext cx="201613" cy="204788"/>
          </a:xfrm>
          <a:custGeom>
            <a:avLst/>
            <a:gdLst>
              <a:gd name="T0" fmla="*/ 0 w 186"/>
              <a:gd name="T1" fmla="*/ 184628 h 193"/>
              <a:gd name="T2" fmla="*/ 9755 w 186"/>
              <a:gd name="T3" fmla="*/ 204788 h 193"/>
              <a:gd name="T4" fmla="*/ 201613 w 186"/>
              <a:gd name="T5" fmla="*/ 19099 h 193"/>
              <a:gd name="T6" fmla="*/ 201613 w 186"/>
              <a:gd name="T7" fmla="*/ 19099 h 193"/>
              <a:gd name="T8" fmla="*/ 191858 w 186"/>
              <a:gd name="T9" fmla="*/ 0 h 193"/>
              <a:gd name="T10" fmla="*/ 191858 w 186"/>
              <a:gd name="T11" fmla="*/ 0 h 193"/>
              <a:gd name="T12" fmla="*/ 0 w 186"/>
              <a:gd name="T13" fmla="*/ 184628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6"/>
              <a:gd name="T22" fmla="*/ 0 h 193"/>
              <a:gd name="T23" fmla="*/ 186 w 186"/>
              <a:gd name="T24" fmla="*/ 193 h 1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6" h="193">
                <a:moveTo>
                  <a:pt x="0" y="174"/>
                </a:moveTo>
                <a:lnTo>
                  <a:pt x="9" y="193"/>
                </a:lnTo>
                <a:lnTo>
                  <a:pt x="186" y="18"/>
                </a:lnTo>
                <a:lnTo>
                  <a:pt x="177" y="0"/>
                </a:lnTo>
                <a:lnTo>
                  <a:pt x="0" y="1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Freeform 688"/>
          <p:cNvSpPr>
            <a:spLocks/>
          </p:cNvSpPr>
          <p:nvPr/>
        </p:nvSpPr>
        <p:spPr bwMode="auto">
          <a:xfrm>
            <a:off x="5513388" y="3416300"/>
            <a:ext cx="201612" cy="184150"/>
          </a:xfrm>
          <a:custGeom>
            <a:avLst/>
            <a:gdLst>
              <a:gd name="T0" fmla="*/ 0 w 185"/>
              <a:gd name="T1" fmla="*/ 165100 h 174"/>
              <a:gd name="T2" fmla="*/ 9808 w 185"/>
              <a:gd name="T3" fmla="*/ 184150 h 174"/>
              <a:gd name="T4" fmla="*/ 201612 w 185"/>
              <a:gd name="T5" fmla="*/ 20108 h 174"/>
              <a:gd name="T6" fmla="*/ 201612 w 185"/>
              <a:gd name="T7" fmla="*/ 20108 h 174"/>
              <a:gd name="T8" fmla="*/ 191804 w 185"/>
              <a:gd name="T9" fmla="*/ 0 h 174"/>
              <a:gd name="T10" fmla="*/ 191804 w 185"/>
              <a:gd name="T11" fmla="*/ 0 h 174"/>
              <a:gd name="T12" fmla="*/ 0 w 185"/>
              <a:gd name="T13" fmla="*/ 165100 h 1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5"/>
              <a:gd name="T22" fmla="*/ 0 h 174"/>
              <a:gd name="T23" fmla="*/ 185 w 185"/>
              <a:gd name="T24" fmla="*/ 174 h 1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5" h="174">
                <a:moveTo>
                  <a:pt x="0" y="156"/>
                </a:moveTo>
                <a:lnTo>
                  <a:pt x="9" y="174"/>
                </a:lnTo>
                <a:lnTo>
                  <a:pt x="185" y="19"/>
                </a:lnTo>
                <a:lnTo>
                  <a:pt x="176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Freeform 689"/>
          <p:cNvSpPr>
            <a:spLocks/>
          </p:cNvSpPr>
          <p:nvPr/>
        </p:nvSpPr>
        <p:spPr bwMode="auto">
          <a:xfrm>
            <a:off x="5705475" y="3270250"/>
            <a:ext cx="220663" cy="166688"/>
          </a:xfrm>
          <a:custGeom>
            <a:avLst/>
            <a:gdLst>
              <a:gd name="T0" fmla="*/ 0 w 204"/>
              <a:gd name="T1" fmla="*/ 146386 h 156"/>
              <a:gd name="T2" fmla="*/ 9735 w 204"/>
              <a:gd name="T3" fmla="*/ 166688 h 156"/>
              <a:gd name="T4" fmla="*/ 220663 w 204"/>
              <a:gd name="T5" fmla="*/ 19233 h 156"/>
              <a:gd name="T6" fmla="*/ 220663 w 204"/>
              <a:gd name="T7" fmla="*/ 19233 h 156"/>
              <a:gd name="T8" fmla="*/ 210928 w 204"/>
              <a:gd name="T9" fmla="*/ 0 h 156"/>
              <a:gd name="T10" fmla="*/ 210928 w 204"/>
              <a:gd name="T11" fmla="*/ 0 h 156"/>
              <a:gd name="T12" fmla="*/ 0 w 204"/>
              <a:gd name="T13" fmla="*/ 146386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4"/>
              <a:gd name="T22" fmla="*/ 0 h 156"/>
              <a:gd name="T23" fmla="*/ 204 w 204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4" h="156">
                <a:moveTo>
                  <a:pt x="0" y="137"/>
                </a:moveTo>
                <a:lnTo>
                  <a:pt x="9" y="156"/>
                </a:lnTo>
                <a:lnTo>
                  <a:pt x="204" y="18"/>
                </a:lnTo>
                <a:lnTo>
                  <a:pt x="195" y="0"/>
                </a:lnTo>
                <a:lnTo>
                  <a:pt x="0" y="1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Freeform 690"/>
          <p:cNvSpPr>
            <a:spLocks/>
          </p:cNvSpPr>
          <p:nvPr/>
        </p:nvSpPr>
        <p:spPr bwMode="auto">
          <a:xfrm>
            <a:off x="5916613" y="3163888"/>
            <a:ext cx="230187" cy="127000"/>
          </a:xfrm>
          <a:custGeom>
            <a:avLst/>
            <a:gdLst>
              <a:gd name="T0" fmla="*/ 0 w 212"/>
              <a:gd name="T1" fmla="*/ 107790 h 119"/>
              <a:gd name="T2" fmla="*/ 9772 w 212"/>
              <a:gd name="T3" fmla="*/ 127000 h 119"/>
              <a:gd name="T4" fmla="*/ 230187 w 212"/>
              <a:gd name="T5" fmla="*/ 19210 h 119"/>
              <a:gd name="T6" fmla="*/ 220415 w 212"/>
              <a:gd name="T7" fmla="*/ 0 h 119"/>
              <a:gd name="T8" fmla="*/ 0 w 212"/>
              <a:gd name="T9" fmla="*/ 10779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119"/>
              <a:gd name="T17" fmla="*/ 212 w 212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119">
                <a:moveTo>
                  <a:pt x="0" y="101"/>
                </a:moveTo>
                <a:lnTo>
                  <a:pt x="9" y="119"/>
                </a:lnTo>
                <a:lnTo>
                  <a:pt x="212" y="18"/>
                </a:lnTo>
                <a:lnTo>
                  <a:pt x="203" y="0"/>
                </a:lnTo>
                <a:lnTo>
                  <a:pt x="0" y="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Freeform 691"/>
          <p:cNvSpPr>
            <a:spLocks/>
          </p:cNvSpPr>
          <p:nvPr/>
        </p:nvSpPr>
        <p:spPr bwMode="auto">
          <a:xfrm>
            <a:off x="4851400" y="4814888"/>
            <a:ext cx="19050" cy="19050"/>
          </a:xfrm>
          <a:custGeom>
            <a:avLst/>
            <a:gdLst>
              <a:gd name="T0" fmla="*/ 9525 w 18"/>
              <a:gd name="T1" fmla="*/ 0 h 18"/>
              <a:gd name="T2" fmla="*/ 0 w 18"/>
              <a:gd name="T3" fmla="*/ 0 h 18"/>
              <a:gd name="T4" fmla="*/ 0 w 18"/>
              <a:gd name="T5" fmla="*/ 9525 h 18"/>
              <a:gd name="T6" fmla="*/ 9525 w 18"/>
              <a:gd name="T7" fmla="*/ 19050 h 18"/>
              <a:gd name="T8" fmla="*/ 19050 w 18"/>
              <a:gd name="T9" fmla="*/ 9525 h 18"/>
              <a:gd name="T10" fmla="*/ 19050 w 18"/>
              <a:gd name="T11" fmla="*/ 9525 h 18"/>
              <a:gd name="T12" fmla="*/ 19050 w 18"/>
              <a:gd name="T13" fmla="*/ 0 h 18"/>
              <a:gd name="T14" fmla="*/ 9525 w 18"/>
              <a:gd name="T15" fmla="*/ 0 h 18"/>
              <a:gd name="T16" fmla="*/ 9525 w 18"/>
              <a:gd name="T17" fmla="*/ 0 h 18"/>
              <a:gd name="T18" fmla="*/ 9525 w 18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0"/>
                </a:moveTo>
                <a:lnTo>
                  <a:pt x="0" y="0"/>
                </a:lnTo>
                <a:lnTo>
                  <a:pt x="0" y="9"/>
                </a:lnTo>
                <a:lnTo>
                  <a:pt x="9" y="18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Freeform 692"/>
          <p:cNvSpPr>
            <a:spLocks/>
          </p:cNvSpPr>
          <p:nvPr/>
        </p:nvSpPr>
        <p:spPr bwMode="auto">
          <a:xfrm>
            <a:off x="4775200" y="4699000"/>
            <a:ext cx="123825" cy="144463"/>
          </a:xfrm>
          <a:custGeom>
            <a:avLst/>
            <a:gdLst>
              <a:gd name="T0" fmla="*/ 85809 w 114"/>
              <a:gd name="T1" fmla="*/ 115992 h 137"/>
              <a:gd name="T2" fmla="*/ 47792 w 114"/>
              <a:gd name="T3" fmla="*/ 144463 h 137"/>
              <a:gd name="T4" fmla="*/ 0 w 114"/>
              <a:gd name="T5" fmla="*/ 0 h 137"/>
              <a:gd name="T6" fmla="*/ 123825 w 114"/>
              <a:gd name="T7" fmla="*/ 97012 h 137"/>
              <a:gd name="T8" fmla="*/ 85809 w 114"/>
              <a:gd name="T9" fmla="*/ 115992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137"/>
              <a:gd name="T17" fmla="*/ 114 w 114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137">
                <a:moveTo>
                  <a:pt x="79" y="110"/>
                </a:moveTo>
                <a:lnTo>
                  <a:pt x="44" y="137"/>
                </a:lnTo>
                <a:lnTo>
                  <a:pt x="0" y="0"/>
                </a:lnTo>
                <a:lnTo>
                  <a:pt x="114" y="92"/>
                </a:lnTo>
                <a:lnTo>
                  <a:pt x="79" y="11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Freeform 693"/>
          <p:cNvSpPr>
            <a:spLocks/>
          </p:cNvSpPr>
          <p:nvPr/>
        </p:nvSpPr>
        <p:spPr bwMode="auto">
          <a:xfrm>
            <a:off x="4775200" y="4699000"/>
            <a:ext cx="123825" cy="144463"/>
          </a:xfrm>
          <a:custGeom>
            <a:avLst/>
            <a:gdLst>
              <a:gd name="T0" fmla="*/ 85809 w 114"/>
              <a:gd name="T1" fmla="*/ 115992 h 137"/>
              <a:gd name="T2" fmla="*/ 47792 w 114"/>
              <a:gd name="T3" fmla="*/ 144463 h 137"/>
              <a:gd name="T4" fmla="*/ 0 w 114"/>
              <a:gd name="T5" fmla="*/ 0 h 137"/>
              <a:gd name="T6" fmla="*/ 123825 w 114"/>
              <a:gd name="T7" fmla="*/ 97012 h 137"/>
              <a:gd name="T8" fmla="*/ 85809 w 114"/>
              <a:gd name="T9" fmla="*/ 115992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137"/>
              <a:gd name="T17" fmla="*/ 114 w 114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137">
                <a:moveTo>
                  <a:pt x="79" y="110"/>
                </a:moveTo>
                <a:lnTo>
                  <a:pt x="44" y="137"/>
                </a:lnTo>
                <a:lnTo>
                  <a:pt x="0" y="0"/>
                </a:lnTo>
                <a:lnTo>
                  <a:pt x="114" y="92"/>
                </a:lnTo>
                <a:lnTo>
                  <a:pt x="79" y="1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Freeform 694"/>
          <p:cNvSpPr>
            <a:spLocks/>
          </p:cNvSpPr>
          <p:nvPr/>
        </p:nvSpPr>
        <p:spPr bwMode="auto">
          <a:xfrm>
            <a:off x="7316788" y="4970463"/>
            <a:ext cx="153987" cy="106362"/>
          </a:xfrm>
          <a:custGeom>
            <a:avLst/>
            <a:gdLst>
              <a:gd name="T0" fmla="*/ 153987 w 142"/>
              <a:gd name="T1" fmla="*/ 19145 h 100"/>
              <a:gd name="T2" fmla="*/ 144227 w 142"/>
              <a:gd name="T3" fmla="*/ 0 h 100"/>
              <a:gd name="T4" fmla="*/ 0 w 142"/>
              <a:gd name="T5" fmla="*/ 87217 h 100"/>
              <a:gd name="T6" fmla="*/ 0 w 142"/>
              <a:gd name="T7" fmla="*/ 87217 h 100"/>
              <a:gd name="T8" fmla="*/ 9760 w 142"/>
              <a:gd name="T9" fmla="*/ 106362 h 100"/>
              <a:gd name="T10" fmla="*/ 9760 w 142"/>
              <a:gd name="T11" fmla="*/ 106362 h 100"/>
              <a:gd name="T12" fmla="*/ 153987 w 142"/>
              <a:gd name="T13" fmla="*/ 19145 h 1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"/>
              <a:gd name="T22" fmla="*/ 0 h 100"/>
              <a:gd name="T23" fmla="*/ 142 w 142"/>
              <a:gd name="T24" fmla="*/ 100 h 1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" h="100">
                <a:moveTo>
                  <a:pt x="142" y="18"/>
                </a:moveTo>
                <a:lnTo>
                  <a:pt x="133" y="0"/>
                </a:lnTo>
                <a:lnTo>
                  <a:pt x="0" y="82"/>
                </a:lnTo>
                <a:lnTo>
                  <a:pt x="9" y="100"/>
                </a:lnTo>
                <a:lnTo>
                  <a:pt x="142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Freeform 695"/>
          <p:cNvSpPr>
            <a:spLocks/>
          </p:cNvSpPr>
          <p:nvPr/>
        </p:nvSpPr>
        <p:spPr bwMode="auto">
          <a:xfrm>
            <a:off x="7154863" y="5057775"/>
            <a:ext cx="171450" cy="87313"/>
          </a:xfrm>
          <a:custGeom>
            <a:avLst/>
            <a:gdLst>
              <a:gd name="T0" fmla="*/ 171450 w 159"/>
              <a:gd name="T1" fmla="*/ 18935 h 83"/>
              <a:gd name="T2" fmla="*/ 161745 w 159"/>
              <a:gd name="T3" fmla="*/ 0 h 83"/>
              <a:gd name="T4" fmla="*/ 0 w 159"/>
              <a:gd name="T5" fmla="*/ 67326 h 83"/>
              <a:gd name="T6" fmla="*/ 0 w 159"/>
              <a:gd name="T7" fmla="*/ 67326 h 83"/>
              <a:gd name="T8" fmla="*/ 9705 w 159"/>
              <a:gd name="T9" fmla="*/ 87313 h 83"/>
              <a:gd name="T10" fmla="*/ 9705 w 159"/>
              <a:gd name="T11" fmla="*/ 87313 h 83"/>
              <a:gd name="T12" fmla="*/ 171450 w 159"/>
              <a:gd name="T13" fmla="*/ 18935 h 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83"/>
              <a:gd name="T23" fmla="*/ 159 w 159"/>
              <a:gd name="T24" fmla="*/ 83 h 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83">
                <a:moveTo>
                  <a:pt x="159" y="18"/>
                </a:moveTo>
                <a:lnTo>
                  <a:pt x="150" y="0"/>
                </a:lnTo>
                <a:lnTo>
                  <a:pt x="0" y="64"/>
                </a:lnTo>
                <a:lnTo>
                  <a:pt x="9" y="83"/>
                </a:lnTo>
                <a:lnTo>
                  <a:pt x="159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Freeform 696"/>
          <p:cNvSpPr>
            <a:spLocks/>
          </p:cNvSpPr>
          <p:nvPr/>
        </p:nvSpPr>
        <p:spPr bwMode="auto">
          <a:xfrm>
            <a:off x="6808788" y="5124450"/>
            <a:ext cx="355600" cy="127000"/>
          </a:xfrm>
          <a:custGeom>
            <a:avLst/>
            <a:gdLst>
              <a:gd name="T0" fmla="*/ 355600 w 327"/>
              <a:gd name="T1" fmla="*/ 20277 h 119"/>
              <a:gd name="T2" fmla="*/ 345813 w 327"/>
              <a:gd name="T3" fmla="*/ 0 h 119"/>
              <a:gd name="T4" fmla="*/ 0 w 327"/>
              <a:gd name="T5" fmla="*/ 107790 h 119"/>
              <a:gd name="T6" fmla="*/ 0 w 327"/>
              <a:gd name="T7" fmla="*/ 107790 h 119"/>
              <a:gd name="T8" fmla="*/ 0 w 327"/>
              <a:gd name="T9" fmla="*/ 127000 h 119"/>
              <a:gd name="T10" fmla="*/ 9787 w 327"/>
              <a:gd name="T11" fmla="*/ 127000 h 119"/>
              <a:gd name="T12" fmla="*/ 355600 w 327"/>
              <a:gd name="T13" fmla="*/ 20277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7"/>
              <a:gd name="T22" fmla="*/ 0 h 119"/>
              <a:gd name="T23" fmla="*/ 327 w 327"/>
              <a:gd name="T24" fmla="*/ 119 h 1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7" h="119">
                <a:moveTo>
                  <a:pt x="327" y="19"/>
                </a:moveTo>
                <a:lnTo>
                  <a:pt x="318" y="0"/>
                </a:lnTo>
                <a:lnTo>
                  <a:pt x="0" y="101"/>
                </a:lnTo>
                <a:lnTo>
                  <a:pt x="0" y="119"/>
                </a:lnTo>
                <a:lnTo>
                  <a:pt x="9" y="119"/>
                </a:lnTo>
                <a:lnTo>
                  <a:pt x="327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Freeform 697"/>
          <p:cNvSpPr>
            <a:spLocks/>
          </p:cNvSpPr>
          <p:nvPr/>
        </p:nvSpPr>
        <p:spPr bwMode="auto">
          <a:xfrm>
            <a:off x="6415088" y="5232400"/>
            <a:ext cx="393700" cy="58738"/>
          </a:xfrm>
          <a:custGeom>
            <a:avLst/>
            <a:gdLst>
              <a:gd name="T0" fmla="*/ 393700 w 362"/>
              <a:gd name="T1" fmla="*/ 19223 h 55"/>
              <a:gd name="T2" fmla="*/ 393700 w 362"/>
              <a:gd name="T3" fmla="*/ 0 h 55"/>
              <a:gd name="T4" fmla="*/ 0 w 362"/>
              <a:gd name="T5" fmla="*/ 39515 h 55"/>
              <a:gd name="T6" fmla="*/ 0 w 362"/>
              <a:gd name="T7" fmla="*/ 39515 h 55"/>
              <a:gd name="T8" fmla="*/ 0 w 362"/>
              <a:gd name="T9" fmla="*/ 58738 h 55"/>
              <a:gd name="T10" fmla="*/ 0 w 362"/>
              <a:gd name="T11" fmla="*/ 58738 h 55"/>
              <a:gd name="T12" fmla="*/ 393700 w 362"/>
              <a:gd name="T13" fmla="*/ 19223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55"/>
              <a:gd name="T23" fmla="*/ 362 w 362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55">
                <a:moveTo>
                  <a:pt x="362" y="18"/>
                </a:moveTo>
                <a:lnTo>
                  <a:pt x="362" y="0"/>
                </a:lnTo>
                <a:lnTo>
                  <a:pt x="0" y="37"/>
                </a:lnTo>
                <a:lnTo>
                  <a:pt x="0" y="55"/>
                </a:lnTo>
                <a:lnTo>
                  <a:pt x="362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Freeform 698"/>
          <p:cNvSpPr>
            <a:spLocks/>
          </p:cNvSpPr>
          <p:nvPr/>
        </p:nvSpPr>
        <p:spPr bwMode="auto">
          <a:xfrm>
            <a:off x="6021388" y="5272088"/>
            <a:ext cx="393700" cy="19050"/>
          </a:xfrm>
          <a:custGeom>
            <a:avLst/>
            <a:gdLst>
              <a:gd name="T0" fmla="*/ 393700 w 362"/>
              <a:gd name="T1" fmla="*/ 19050 h 18"/>
              <a:gd name="T2" fmla="*/ 393700 w 362"/>
              <a:gd name="T3" fmla="*/ 0 h 18"/>
              <a:gd name="T4" fmla="*/ 0 w 362"/>
              <a:gd name="T5" fmla="*/ 0 h 18"/>
              <a:gd name="T6" fmla="*/ 0 w 362"/>
              <a:gd name="T7" fmla="*/ 0 h 18"/>
              <a:gd name="T8" fmla="*/ 0 w 362"/>
              <a:gd name="T9" fmla="*/ 19050 h 18"/>
              <a:gd name="T10" fmla="*/ 0 w 362"/>
              <a:gd name="T11" fmla="*/ 19050 h 18"/>
              <a:gd name="T12" fmla="*/ 393700 w 362"/>
              <a:gd name="T13" fmla="*/ 19050 h 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18"/>
              <a:gd name="T23" fmla="*/ 362 w 362"/>
              <a:gd name="T24" fmla="*/ 18 h 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18">
                <a:moveTo>
                  <a:pt x="362" y="18"/>
                </a:moveTo>
                <a:lnTo>
                  <a:pt x="362" y="0"/>
                </a:lnTo>
                <a:lnTo>
                  <a:pt x="0" y="0"/>
                </a:lnTo>
                <a:lnTo>
                  <a:pt x="0" y="18"/>
                </a:lnTo>
                <a:lnTo>
                  <a:pt x="362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Freeform 699"/>
          <p:cNvSpPr>
            <a:spLocks/>
          </p:cNvSpPr>
          <p:nvPr/>
        </p:nvSpPr>
        <p:spPr bwMode="auto">
          <a:xfrm>
            <a:off x="5646738" y="5213350"/>
            <a:ext cx="374650" cy="77788"/>
          </a:xfrm>
          <a:custGeom>
            <a:avLst/>
            <a:gdLst>
              <a:gd name="T0" fmla="*/ 374650 w 345"/>
              <a:gd name="T1" fmla="*/ 77788 h 73"/>
              <a:gd name="T2" fmla="*/ 374650 w 345"/>
              <a:gd name="T3" fmla="*/ 58607 h 73"/>
              <a:gd name="T4" fmla="*/ 0 w 345"/>
              <a:gd name="T5" fmla="*/ 0 h 73"/>
              <a:gd name="T6" fmla="*/ 9773 w 345"/>
              <a:gd name="T7" fmla="*/ 0 h 73"/>
              <a:gd name="T8" fmla="*/ 0 w 345"/>
              <a:gd name="T9" fmla="*/ 19181 h 73"/>
              <a:gd name="T10" fmla="*/ 0 w 345"/>
              <a:gd name="T11" fmla="*/ 19181 h 73"/>
              <a:gd name="T12" fmla="*/ 374650 w 345"/>
              <a:gd name="T13" fmla="*/ 77788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5"/>
              <a:gd name="T22" fmla="*/ 0 h 73"/>
              <a:gd name="T23" fmla="*/ 345 w 34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5" h="73">
                <a:moveTo>
                  <a:pt x="345" y="73"/>
                </a:moveTo>
                <a:lnTo>
                  <a:pt x="345" y="55"/>
                </a:lnTo>
                <a:lnTo>
                  <a:pt x="0" y="0"/>
                </a:lnTo>
                <a:lnTo>
                  <a:pt x="9" y="0"/>
                </a:lnTo>
                <a:lnTo>
                  <a:pt x="0" y="18"/>
                </a:lnTo>
                <a:lnTo>
                  <a:pt x="345" y="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Freeform 700"/>
          <p:cNvSpPr>
            <a:spLocks/>
          </p:cNvSpPr>
          <p:nvPr/>
        </p:nvSpPr>
        <p:spPr bwMode="auto">
          <a:xfrm>
            <a:off x="5311775" y="5114925"/>
            <a:ext cx="346075" cy="117475"/>
          </a:xfrm>
          <a:custGeom>
            <a:avLst/>
            <a:gdLst>
              <a:gd name="T0" fmla="*/ 336280 w 318"/>
              <a:gd name="T1" fmla="*/ 117475 h 110"/>
              <a:gd name="T2" fmla="*/ 346075 w 318"/>
              <a:gd name="T3" fmla="*/ 98252 h 110"/>
              <a:gd name="T4" fmla="*/ 9795 w 318"/>
              <a:gd name="T5" fmla="*/ 0 h 110"/>
              <a:gd name="T6" fmla="*/ 9795 w 318"/>
              <a:gd name="T7" fmla="*/ 0 h 110"/>
              <a:gd name="T8" fmla="*/ 0 w 318"/>
              <a:gd name="T9" fmla="*/ 19223 h 110"/>
              <a:gd name="T10" fmla="*/ 0 w 318"/>
              <a:gd name="T11" fmla="*/ 19223 h 110"/>
              <a:gd name="T12" fmla="*/ 336280 w 318"/>
              <a:gd name="T13" fmla="*/ 117475 h 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8"/>
              <a:gd name="T22" fmla="*/ 0 h 110"/>
              <a:gd name="T23" fmla="*/ 318 w 318"/>
              <a:gd name="T24" fmla="*/ 110 h 1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8" h="110">
                <a:moveTo>
                  <a:pt x="309" y="110"/>
                </a:moveTo>
                <a:lnTo>
                  <a:pt x="318" y="92"/>
                </a:lnTo>
                <a:lnTo>
                  <a:pt x="9" y="0"/>
                </a:lnTo>
                <a:lnTo>
                  <a:pt x="0" y="18"/>
                </a:lnTo>
                <a:lnTo>
                  <a:pt x="309" y="1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Freeform 701"/>
          <p:cNvSpPr>
            <a:spLocks/>
          </p:cNvSpPr>
          <p:nvPr/>
        </p:nvSpPr>
        <p:spPr bwMode="auto">
          <a:xfrm>
            <a:off x="5043488" y="4979988"/>
            <a:ext cx="277812" cy="153987"/>
          </a:xfrm>
          <a:custGeom>
            <a:avLst/>
            <a:gdLst>
              <a:gd name="T0" fmla="*/ 268045 w 256"/>
              <a:gd name="T1" fmla="*/ 153987 h 146"/>
              <a:gd name="T2" fmla="*/ 277812 w 256"/>
              <a:gd name="T3" fmla="*/ 135002 h 146"/>
              <a:gd name="T4" fmla="*/ 9767 w 256"/>
              <a:gd name="T5" fmla="*/ 0 h 146"/>
              <a:gd name="T6" fmla="*/ 9767 w 256"/>
              <a:gd name="T7" fmla="*/ 0 h 146"/>
              <a:gd name="T8" fmla="*/ 0 w 256"/>
              <a:gd name="T9" fmla="*/ 18985 h 146"/>
              <a:gd name="T10" fmla="*/ 0 w 256"/>
              <a:gd name="T11" fmla="*/ 18985 h 146"/>
              <a:gd name="T12" fmla="*/ 268045 w 256"/>
              <a:gd name="T13" fmla="*/ 15398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6"/>
              <a:gd name="T22" fmla="*/ 0 h 146"/>
              <a:gd name="T23" fmla="*/ 256 w 256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6" h="146">
                <a:moveTo>
                  <a:pt x="247" y="146"/>
                </a:moveTo>
                <a:lnTo>
                  <a:pt x="256" y="128"/>
                </a:lnTo>
                <a:lnTo>
                  <a:pt x="9" y="0"/>
                </a:lnTo>
                <a:lnTo>
                  <a:pt x="0" y="18"/>
                </a:lnTo>
                <a:lnTo>
                  <a:pt x="247" y="1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Freeform 702"/>
          <p:cNvSpPr>
            <a:spLocks/>
          </p:cNvSpPr>
          <p:nvPr/>
        </p:nvSpPr>
        <p:spPr bwMode="auto">
          <a:xfrm>
            <a:off x="4927600" y="4902200"/>
            <a:ext cx="125413" cy="96838"/>
          </a:xfrm>
          <a:custGeom>
            <a:avLst/>
            <a:gdLst>
              <a:gd name="T0" fmla="*/ 115598 w 115"/>
              <a:gd name="T1" fmla="*/ 96838 h 92"/>
              <a:gd name="T2" fmla="*/ 125413 w 115"/>
              <a:gd name="T3" fmla="*/ 77891 h 92"/>
              <a:gd name="T4" fmla="*/ 19630 w 115"/>
              <a:gd name="T5" fmla="*/ 0 h 92"/>
              <a:gd name="T6" fmla="*/ 19630 w 115"/>
              <a:gd name="T7" fmla="*/ 10526 h 92"/>
              <a:gd name="T8" fmla="*/ 0 w 115"/>
              <a:gd name="T9" fmla="*/ 19999 h 92"/>
              <a:gd name="T10" fmla="*/ 9815 w 115"/>
              <a:gd name="T11" fmla="*/ 19999 h 92"/>
              <a:gd name="T12" fmla="*/ 115598 w 115"/>
              <a:gd name="T13" fmla="*/ 96838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"/>
              <a:gd name="T22" fmla="*/ 0 h 92"/>
              <a:gd name="T23" fmla="*/ 115 w 115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" h="92">
                <a:moveTo>
                  <a:pt x="106" y="92"/>
                </a:moveTo>
                <a:lnTo>
                  <a:pt x="115" y="74"/>
                </a:lnTo>
                <a:lnTo>
                  <a:pt x="18" y="0"/>
                </a:lnTo>
                <a:lnTo>
                  <a:pt x="18" y="10"/>
                </a:lnTo>
                <a:lnTo>
                  <a:pt x="0" y="19"/>
                </a:lnTo>
                <a:lnTo>
                  <a:pt x="9" y="19"/>
                </a:lnTo>
                <a:lnTo>
                  <a:pt x="106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Freeform 703"/>
          <p:cNvSpPr>
            <a:spLocks/>
          </p:cNvSpPr>
          <p:nvPr/>
        </p:nvSpPr>
        <p:spPr bwMode="auto">
          <a:xfrm>
            <a:off x="4851400" y="4814888"/>
            <a:ext cx="96838" cy="106362"/>
          </a:xfrm>
          <a:custGeom>
            <a:avLst/>
            <a:gdLst>
              <a:gd name="T0" fmla="*/ 77253 w 89"/>
              <a:gd name="T1" fmla="*/ 106362 h 101"/>
              <a:gd name="T2" fmla="*/ 96838 w 89"/>
              <a:gd name="T3" fmla="*/ 96884 h 101"/>
              <a:gd name="T4" fmla="*/ 19585 w 89"/>
              <a:gd name="T5" fmla="*/ 0 h 101"/>
              <a:gd name="T6" fmla="*/ 0 w 89"/>
              <a:gd name="T7" fmla="*/ 9478 h 101"/>
              <a:gd name="T8" fmla="*/ 77253 w 89"/>
              <a:gd name="T9" fmla="*/ 106362 h 1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101"/>
              <a:gd name="T17" fmla="*/ 89 w 89"/>
              <a:gd name="T18" fmla="*/ 101 h 1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101">
                <a:moveTo>
                  <a:pt x="71" y="101"/>
                </a:moveTo>
                <a:lnTo>
                  <a:pt x="89" y="92"/>
                </a:lnTo>
                <a:lnTo>
                  <a:pt x="18" y="0"/>
                </a:lnTo>
                <a:lnTo>
                  <a:pt x="0" y="9"/>
                </a:lnTo>
                <a:lnTo>
                  <a:pt x="71" y="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Freeform 704"/>
          <p:cNvSpPr>
            <a:spLocks/>
          </p:cNvSpPr>
          <p:nvPr/>
        </p:nvSpPr>
        <p:spPr bwMode="auto">
          <a:xfrm>
            <a:off x="7700963" y="4756150"/>
            <a:ext cx="19050" cy="19050"/>
          </a:xfrm>
          <a:custGeom>
            <a:avLst/>
            <a:gdLst>
              <a:gd name="T0" fmla="*/ 10085 w 17"/>
              <a:gd name="T1" fmla="*/ 19050 h 18"/>
              <a:gd name="T2" fmla="*/ 10085 w 17"/>
              <a:gd name="T3" fmla="*/ 19050 h 18"/>
              <a:gd name="T4" fmla="*/ 19050 w 17"/>
              <a:gd name="T5" fmla="*/ 19050 h 18"/>
              <a:gd name="T6" fmla="*/ 19050 w 17"/>
              <a:gd name="T7" fmla="*/ 9525 h 18"/>
              <a:gd name="T8" fmla="*/ 19050 w 17"/>
              <a:gd name="T9" fmla="*/ 0 h 18"/>
              <a:gd name="T10" fmla="*/ 10085 w 17"/>
              <a:gd name="T11" fmla="*/ 0 h 18"/>
              <a:gd name="T12" fmla="*/ 10085 w 17"/>
              <a:gd name="T13" fmla="*/ 0 h 18"/>
              <a:gd name="T14" fmla="*/ 0 w 17"/>
              <a:gd name="T15" fmla="*/ 9525 h 18"/>
              <a:gd name="T16" fmla="*/ 10085 w 17"/>
              <a:gd name="T17" fmla="*/ 19050 h 18"/>
              <a:gd name="T18" fmla="*/ 10085 w 17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9" y="18"/>
                </a:move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9" y="0"/>
                </a:lnTo>
                <a:lnTo>
                  <a:pt x="0" y="9"/>
                </a:lnTo>
                <a:lnTo>
                  <a:pt x="9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Freeform 705"/>
          <p:cNvSpPr>
            <a:spLocks/>
          </p:cNvSpPr>
          <p:nvPr/>
        </p:nvSpPr>
        <p:spPr bwMode="auto">
          <a:xfrm>
            <a:off x="7615238" y="4746625"/>
            <a:ext cx="123825" cy="136525"/>
          </a:xfrm>
          <a:custGeom>
            <a:avLst/>
            <a:gdLst>
              <a:gd name="T0" fmla="*/ 95830 w 115"/>
              <a:gd name="T1" fmla="*/ 19199 h 128"/>
              <a:gd name="T2" fmla="*/ 123825 w 115"/>
              <a:gd name="T3" fmla="*/ 49064 h 128"/>
              <a:gd name="T4" fmla="*/ 0 w 115"/>
              <a:gd name="T5" fmla="*/ 136525 h 128"/>
              <a:gd name="T6" fmla="*/ 66758 w 115"/>
              <a:gd name="T7" fmla="*/ 0 h 128"/>
              <a:gd name="T8" fmla="*/ 95830 w 115"/>
              <a:gd name="T9" fmla="*/ 19199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28"/>
              <a:gd name="T17" fmla="*/ 115 w 115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28">
                <a:moveTo>
                  <a:pt x="89" y="18"/>
                </a:moveTo>
                <a:lnTo>
                  <a:pt x="115" y="46"/>
                </a:lnTo>
                <a:lnTo>
                  <a:pt x="0" y="128"/>
                </a:lnTo>
                <a:lnTo>
                  <a:pt x="62" y="0"/>
                </a:lnTo>
                <a:lnTo>
                  <a:pt x="89" y="1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Freeform 706"/>
          <p:cNvSpPr>
            <a:spLocks/>
          </p:cNvSpPr>
          <p:nvPr/>
        </p:nvSpPr>
        <p:spPr bwMode="auto">
          <a:xfrm>
            <a:off x="7615238" y="4746625"/>
            <a:ext cx="123825" cy="136525"/>
          </a:xfrm>
          <a:custGeom>
            <a:avLst/>
            <a:gdLst>
              <a:gd name="T0" fmla="*/ 95830 w 115"/>
              <a:gd name="T1" fmla="*/ 19199 h 128"/>
              <a:gd name="T2" fmla="*/ 123825 w 115"/>
              <a:gd name="T3" fmla="*/ 49064 h 128"/>
              <a:gd name="T4" fmla="*/ 0 w 115"/>
              <a:gd name="T5" fmla="*/ 136525 h 128"/>
              <a:gd name="T6" fmla="*/ 66758 w 115"/>
              <a:gd name="T7" fmla="*/ 0 h 128"/>
              <a:gd name="T8" fmla="*/ 95830 w 115"/>
              <a:gd name="T9" fmla="*/ 19199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28"/>
              <a:gd name="T17" fmla="*/ 115 w 115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28">
                <a:moveTo>
                  <a:pt x="89" y="18"/>
                </a:moveTo>
                <a:lnTo>
                  <a:pt x="115" y="46"/>
                </a:lnTo>
                <a:lnTo>
                  <a:pt x="0" y="128"/>
                </a:lnTo>
                <a:lnTo>
                  <a:pt x="62" y="0"/>
                </a:lnTo>
                <a:lnTo>
                  <a:pt x="89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5" name="Freeform 707"/>
          <p:cNvSpPr>
            <a:spLocks/>
          </p:cNvSpPr>
          <p:nvPr/>
        </p:nvSpPr>
        <p:spPr bwMode="auto">
          <a:xfrm>
            <a:off x="7826375" y="2765425"/>
            <a:ext cx="115888" cy="146050"/>
          </a:xfrm>
          <a:custGeom>
            <a:avLst/>
            <a:gdLst>
              <a:gd name="T0" fmla="*/ 18586 w 106"/>
              <a:gd name="T1" fmla="*/ 0 h 138"/>
              <a:gd name="T2" fmla="*/ 0 w 106"/>
              <a:gd name="T3" fmla="*/ 10583 h 138"/>
              <a:gd name="T4" fmla="*/ 96209 w 106"/>
              <a:gd name="T5" fmla="*/ 146050 h 138"/>
              <a:gd name="T6" fmla="*/ 96209 w 106"/>
              <a:gd name="T7" fmla="*/ 146050 h 138"/>
              <a:gd name="T8" fmla="*/ 115888 w 106"/>
              <a:gd name="T9" fmla="*/ 136525 h 138"/>
              <a:gd name="T10" fmla="*/ 115888 w 106"/>
              <a:gd name="T11" fmla="*/ 136525 h 138"/>
              <a:gd name="T12" fmla="*/ 18586 w 106"/>
              <a:gd name="T13" fmla="*/ 0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"/>
              <a:gd name="T22" fmla="*/ 0 h 138"/>
              <a:gd name="T23" fmla="*/ 106 w 106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" h="138">
                <a:moveTo>
                  <a:pt x="17" y="0"/>
                </a:moveTo>
                <a:lnTo>
                  <a:pt x="0" y="10"/>
                </a:lnTo>
                <a:lnTo>
                  <a:pt x="88" y="138"/>
                </a:lnTo>
                <a:lnTo>
                  <a:pt x="106" y="129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6" name="Freeform 708"/>
          <p:cNvSpPr>
            <a:spLocks/>
          </p:cNvSpPr>
          <p:nvPr/>
        </p:nvSpPr>
        <p:spPr bwMode="auto">
          <a:xfrm>
            <a:off x="7921625" y="2901950"/>
            <a:ext cx="96838" cy="136525"/>
          </a:xfrm>
          <a:custGeom>
            <a:avLst/>
            <a:gdLst>
              <a:gd name="T0" fmla="*/ 19808 w 88"/>
              <a:gd name="T1" fmla="*/ 0 h 128"/>
              <a:gd name="T2" fmla="*/ 0 w 88"/>
              <a:gd name="T3" fmla="*/ 9599 h 128"/>
              <a:gd name="T4" fmla="*/ 78131 w 88"/>
              <a:gd name="T5" fmla="*/ 136525 h 128"/>
              <a:gd name="T6" fmla="*/ 78131 w 88"/>
              <a:gd name="T7" fmla="*/ 136525 h 128"/>
              <a:gd name="T8" fmla="*/ 96838 w 88"/>
              <a:gd name="T9" fmla="*/ 126926 h 128"/>
              <a:gd name="T10" fmla="*/ 96838 w 88"/>
              <a:gd name="T11" fmla="*/ 126926 h 128"/>
              <a:gd name="T12" fmla="*/ 19808 w 88"/>
              <a:gd name="T13" fmla="*/ 0 h 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8"/>
              <a:gd name="T22" fmla="*/ 0 h 128"/>
              <a:gd name="T23" fmla="*/ 88 w 88"/>
              <a:gd name="T24" fmla="*/ 128 h 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8" h="128">
                <a:moveTo>
                  <a:pt x="18" y="0"/>
                </a:moveTo>
                <a:lnTo>
                  <a:pt x="0" y="9"/>
                </a:lnTo>
                <a:lnTo>
                  <a:pt x="71" y="128"/>
                </a:lnTo>
                <a:lnTo>
                  <a:pt x="88" y="119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7" name="Freeform 709"/>
          <p:cNvSpPr>
            <a:spLocks/>
          </p:cNvSpPr>
          <p:nvPr/>
        </p:nvSpPr>
        <p:spPr bwMode="auto">
          <a:xfrm>
            <a:off x="7999413" y="3028950"/>
            <a:ext cx="123825" cy="280988"/>
          </a:xfrm>
          <a:custGeom>
            <a:avLst/>
            <a:gdLst>
              <a:gd name="T0" fmla="*/ 18465 w 114"/>
              <a:gd name="T1" fmla="*/ 0 h 266"/>
              <a:gd name="T2" fmla="*/ 0 w 114"/>
              <a:gd name="T3" fmla="*/ 9507 h 266"/>
              <a:gd name="T4" fmla="*/ 105360 w 114"/>
              <a:gd name="T5" fmla="*/ 280988 h 266"/>
              <a:gd name="T6" fmla="*/ 105360 w 114"/>
              <a:gd name="T7" fmla="*/ 270425 h 266"/>
              <a:gd name="T8" fmla="*/ 123825 w 114"/>
              <a:gd name="T9" fmla="*/ 270425 h 266"/>
              <a:gd name="T10" fmla="*/ 123825 w 114"/>
              <a:gd name="T11" fmla="*/ 270425 h 266"/>
              <a:gd name="T12" fmla="*/ 18465 w 114"/>
              <a:gd name="T13" fmla="*/ 0 h 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"/>
              <a:gd name="T22" fmla="*/ 0 h 266"/>
              <a:gd name="T23" fmla="*/ 114 w 114"/>
              <a:gd name="T24" fmla="*/ 266 h 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" h="266">
                <a:moveTo>
                  <a:pt x="17" y="0"/>
                </a:moveTo>
                <a:lnTo>
                  <a:pt x="0" y="9"/>
                </a:lnTo>
                <a:lnTo>
                  <a:pt x="97" y="266"/>
                </a:lnTo>
                <a:lnTo>
                  <a:pt x="97" y="256"/>
                </a:lnTo>
                <a:lnTo>
                  <a:pt x="114" y="256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8" name="Freeform 710"/>
          <p:cNvSpPr>
            <a:spLocks/>
          </p:cNvSpPr>
          <p:nvPr/>
        </p:nvSpPr>
        <p:spPr bwMode="auto">
          <a:xfrm>
            <a:off x="8104188" y="3300413"/>
            <a:ext cx="58737" cy="271462"/>
          </a:xfrm>
          <a:custGeom>
            <a:avLst/>
            <a:gdLst>
              <a:gd name="T0" fmla="*/ 18840 w 53"/>
              <a:gd name="T1" fmla="*/ 0 h 257"/>
              <a:gd name="T2" fmla="*/ 0 w 53"/>
              <a:gd name="T3" fmla="*/ 0 h 257"/>
              <a:gd name="T4" fmla="*/ 38789 w 53"/>
              <a:gd name="T5" fmla="*/ 271462 h 257"/>
              <a:gd name="T6" fmla="*/ 38789 w 53"/>
              <a:gd name="T7" fmla="*/ 271462 h 257"/>
              <a:gd name="T8" fmla="*/ 58737 w 53"/>
              <a:gd name="T9" fmla="*/ 271462 h 257"/>
              <a:gd name="T10" fmla="*/ 58737 w 53"/>
              <a:gd name="T11" fmla="*/ 271462 h 257"/>
              <a:gd name="T12" fmla="*/ 18840 w 53"/>
              <a:gd name="T13" fmla="*/ 0 h 2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"/>
              <a:gd name="T22" fmla="*/ 0 h 257"/>
              <a:gd name="T23" fmla="*/ 53 w 53"/>
              <a:gd name="T24" fmla="*/ 257 h 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" h="257">
                <a:moveTo>
                  <a:pt x="17" y="0"/>
                </a:moveTo>
                <a:lnTo>
                  <a:pt x="0" y="0"/>
                </a:lnTo>
                <a:lnTo>
                  <a:pt x="35" y="257"/>
                </a:lnTo>
                <a:lnTo>
                  <a:pt x="53" y="257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9" name="Freeform 711"/>
          <p:cNvSpPr>
            <a:spLocks/>
          </p:cNvSpPr>
          <p:nvPr/>
        </p:nvSpPr>
        <p:spPr bwMode="auto">
          <a:xfrm>
            <a:off x="8123238" y="3571875"/>
            <a:ext cx="39687" cy="273050"/>
          </a:xfrm>
          <a:custGeom>
            <a:avLst/>
            <a:gdLst>
              <a:gd name="T0" fmla="*/ 39687 w 36"/>
              <a:gd name="T1" fmla="*/ 0 h 257"/>
              <a:gd name="T2" fmla="*/ 19844 w 36"/>
              <a:gd name="T3" fmla="*/ 0 h 257"/>
              <a:gd name="T4" fmla="*/ 0 w 36"/>
              <a:gd name="T5" fmla="*/ 273050 h 257"/>
              <a:gd name="T6" fmla="*/ 0 w 36"/>
              <a:gd name="T7" fmla="*/ 273050 h 257"/>
              <a:gd name="T8" fmla="*/ 19844 w 36"/>
              <a:gd name="T9" fmla="*/ 273050 h 257"/>
              <a:gd name="T10" fmla="*/ 19844 w 36"/>
              <a:gd name="T11" fmla="*/ 273050 h 257"/>
              <a:gd name="T12" fmla="*/ 39687 w 36"/>
              <a:gd name="T13" fmla="*/ 0 h 2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257"/>
              <a:gd name="T23" fmla="*/ 36 w 36"/>
              <a:gd name="T24" fmla="*/ 257 h 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257">
                <a:moveTo>
                  <a:pt x="36" y="0"/>
                </a:moveTo>
                <a:lnTo>
                  <a:pt x="18" y="0"/>
                </a:lnTo>
                <a:lnTo>
                  <a:pt x="0" y="257"/>
                </a:lnTo>
                <a:lnTo>
                  <a:pt x="18" y="257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Freeform 712"/>
          <p:cNvSpPr>
            <a:spLocks/>
          </p:cNvSpPr>
          <p:nvPr/>
        </p:nvSpPr>
        <p:spPr bwMode="auto">
          <a:xfrm>
            <a:off x="8075613" y="3844925"/>
            <a:ext cx="66675" cy="222250"/>
          </a:xfrm>
          <a:custGeom>
            <a:avLst/>
            <a:gdLst>
              <a:gd name="T0" fmla="*/ 66675 w 62"/>
              <a:gd name="T1" fmla="*/ 0 h 210"/>
              <a:gd name="T2" fmla="*/ 47318 w 62"/>
              <a:gd name="T3" fmla="*/ 0 h 210"/>
              <a:gd name="T4" fmla="*/ 0 w 62"/>
              <a:gd name="T5" fmla="*/ 212725 h 210"/>
              <a:gd name="T6" fmla="*/ 0 w 62"/>
              <a:gd name="T7" fmla="*/ 212725 h 210"/>
              <a:gd name="T8" fmla="*/ 19357 w 62"/>
              <a:gd name="T9" fmla="*/ 222250 h 210"/>
              <a:gd name="T10" fmla="*/ 19357 w 62"/>
              <a:gd name="T11" fmla="*/ 212725 h 210"/>
              <a:gd name="T12" fmla="*/ 66675 w 62"/>
              <a:gd name="T13" fmla="*/ 0 h 2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210"/>
              <a:gd name="T23" fmla="*/ 62 w 62"/>
              <a:gd name="T24" fmla="*/ 210 h 2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210">
                <a:moveTo>
                  <a:pt x="62" y="0"/>
                </a:moveTo>
                <a:lnTo>
                  <a:pt x="44" y="0"/>
                </a:lnTo>
                <a:lnTo>
                  <a:pt x="0" y="201"/>
                </a:lnTo>
                <a:lnTo>
                  <a:pt x="18" y="210"/>
                </a:lnTo>
                <a:lnTo>
                  <a:pt x="18" y="201"/>
                </a:ln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1" name="Freeform 713"/>
          <p:cNvSpPr>
            <a:spLocks/>
          </p:cNvSpPr>
          <p:nvPr/>
        </p:nvSpPr>
        <p:spPr bwMode="auto">
          <a:xfrm>
            <a:off x="7989888" y="4057650"/>
            <a:ext cx="104775" cy="252413"/>
          </a:xfrm>
          <a:custGeom>
            <a:avLst/>
            <a:gdLst>
              <a:gd name="T0" fmla="*/ 104775 w 97"/>
              <a:gd name="T1" fmla="*/ 9545 h 238"/>
              <a:gd name="T2" fmla="*/ 85332 w 97"/>
              <a:gd name="T3" fmla="*/ 0 h 238"/>
              <a:gd name="T4" fmla="*/ 0 w 97"/>
              <a:gd name="T5" fmla="*/ 242868 h 238"/>
              <a:gd name="T6" fmla="*/ 0 w 97"/>
              <a:gd name="T7" fmla="*/ 242868 h 238"/>
              <a:gd name="T8" fmla="*/ 18363 w 97"/>
              <a:gd name="T9" fmla="*/ 252413 h 238"/>
              <a:gd name="T10" fmla="*/ 18363 w 97"/>
              <a:gd name="T11" fmla="*/ 252413 h 238"/>
              <a:gd name="T12" fmla="*/ 104775 w 97"/>
              <a:gd name="T13" fmla="*/ 9545 h 2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238"/>
              <a:gd name="T23" fmla="*/ 97 w 97"/>
              <a:gd name="T24" fmla="*/ 238 h 2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238">
                <a:moveTo>
                  <a:pt x="97" y="9"/>
                </a:moveTo>
                <a:lnTo>
                  <a:pt x="79" y="0"/>
                </a:lnTo>
                <a:lnTo>
                  <a:pt x="0" y="229"/>
                </a:lnTo>
                <a:lnTo>
                  <a:pt x="17" y="238"/>
                </a:lnTo>
                <a:lnTo>
                  <a:pt x="97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Freeform 714"/>
          <p:cNvSpPr>
            <a:spLocks/>
          </p:cNvSpPr>
          <p:nvPr/>
        </p:nvSpPr>
        <p:spPr bwMode="auto">
          <a:xfrm>
            <a:off x="7864475" y="4300538"/>
            <a:ext cx="142875" cy="252412"/>
          </a:xfrm>
          <a:custGeom>
            <a:avLst/>
            <a:gdLst>
              <a:gd name="T0" fmla="*/ 142875 w 132"/>
              <a:gd name="T1" fmla="*/ 9505 h 239"/>
              <a:gd name="T2" fmla="*/ 124474 w 132"/>
              <a:gd name="T3" fmla="*/ 0 h 239"/>
              <a:gd name="T4" fmla="*/ 0 w 132"/>
              <a:gd name="T5" fmla="*/ 241851 h 239"/>
              <a:gd name="T6" fmla="*/ 0 w 132"/>
              <a:gd name="T7" fmla="*/ 241851 h 239"/>
              <a:gd name="T8" fmla="*/ 19483 w 132"/>
              <a:gd name="T9" fmla="*/ 252412 h 239"/>
              <a:gd name="T10" fmla="*/ 19483 w 132"/>
              <a:gd name="T11" fmla="*/ 252412 h 239"/>
              <a:gd name="T12" fmla="*/ 142875 w 132"/>
              <a:gd name="T13" fmla="*/ 9505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239"/>
              <a:gd name="T23" fmla="*/ 132 w 132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239">
                <a:moveTo>
                  <a:pt x="132" y="9"/>
                </a:moveTo>
                <a:lnTo>
                  <a:pt x="115" y="0"/>
                </a:lnTo>
                <a:lnTo>
                  <a:pt x="0" y="229"/>
                </a:lnTo>
                <a:lnTo>
                  <a:pt x="18" y="239"/>
                </a:lnTo>
                <a:lnTo>
                  <a:pt x="132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Freeform 715"/>
          <p:cNvSpPr>
            <a:spLocks/>
          </p:cNvSpPr>
          <p:nvPr/>
        </p:nvSpPr>
        <p:spPr bwMode="auto">
          <a:xfrm>
            <a:off x="7700963" y="4541838"/>
            <a:ext cx="182562" cy="233362"/>
          </a:xfrm>
          <a:custGeom>
            <a:avLst/>
            <a:gdLst>
              <a:gd name="T0" fmla="*/ 182562 w 168"/>
              <a:gd name="T1" fmla="*/ 10607 h 220"/>
              <a:gd name="T2" fmla="*/ 163002 w 168"/>
              <a:gd name="T3" fmla="*/ 0 h 220"/>
              <a:gd name="T4" fmla="*/ 0 w 168"/>
              <a:gd name="T5" fmla="*/ 223815 h 220"/>
              <a:gd name="T6" fmla="*/ 18474 w 168"/>
              <a:gd name="T7" fmla="*/ 233362 h 220"/>
              <a:gd name="T8" fmla="*/ 182562 w 168"/>
              <a:gd name="T9" fmla="*/ 10607 h 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220"/>
              <a:gd name="T17" fmla="*/ 168 w 168"/>
              <a:gd name="T18" fmla="*/ 220 h 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220">
                <a:moveTo>
                  <a:pt x="168" y="10"/>
                </a:moveTo>
                <a:lnTo>
                  <a:pt x="150" y="0"/>
                </a:lnTo>
                <a:lnTo>
                  <a:pt x="0" y="211"/>
                </a:lnTo>
                <a:lnTo>
                  <a:pt x="17" y="220"/>
                </a:lnTo>
                <a:lnTo>
                  <a:pt x="168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4" name="Freeform 716"/>
          <p:cNvSpPr>
            <a:spLocks/>
          </p:cNvSpPr>
          <p:nvPr/>
        </p:nvSpPr>
        <p:spPr bwMode="auto">
          <a:xfrm>
            <a:off x="4783138" y="3552825"/>
            <a:ext cx="20637" cy="19050"/>
          </a:xfrm>
          <a:custGeom>
            <a:avLst/>
            <a:gdLst>
              <a:gd name="T0" fmla="*/ 0 w 18"/>
              <a:gd name="T1" fmla="*/ 19050 h 18"/>
              <a:gd name="T2" fmla="*/ 10319 w 18"/>
              <a:gd name="T3" fmla="*/ 19050 h 18"/>
              <a:gd name="T4" fmla="*/ 20637 w 18"/>
              <a:gd name="T5" fmla="*/ 19050 h 18"/>
              <a:gd name="T6" fmla="*/ 20637 w 18"/>
              <a:gd name="T7" fmla="*/ 9525 h 18"/>
              <a:gd name="T8" fmla="*/ 10319 w 18"/>
              <a:gd name="T9" fmla="*/ 0 h 18"/>
              <a:gd name="T10" fmla="*/ 0 w 18"/>
              <a:gd name="T11" fmla="*/ 0 h 18"/>
              <a:gd name="T12" fmla="*/ 0 w 18"/>
              <a:gd name="T13" fmla="*/ 9525 h 18"/>
              <a:gd name="T14" fmla="*/ 0 w 18"/>
              <a:gd name="T15" fmla="*/ 9525 h 18"/>
              <a:gd name="T16" fmla="*/ 0 w 18"/>
              <a:gd name="T17" fmla="*/ 19050 h 18"/>
              <a:gd name="T18" fmla="*/ 0 w 18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0" y="18"/>
                </a:move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5" name="Freeform 717"/>
          <p:cNvSpPr>
            <a:spLocks/>
          </p:cNvSpPr>
          <p:nvPr/>
        </p:nvSpPr>
        <p:spPr bwMode="auto">
          <a:xfrm>
            <a:off x="4718050" y="3543300"/>
            <a:ext cx="104775" cy="144463"/>
          </a:xfrm>
          <a:custGeom>
            <a:avLst/>
            <a:gdLst>
              <a:gd name="T0" fmla="*/ 65889 w 97"/>
              <a:gd name="T1" fmla="*/ 28471 h 137"/>
              <a:gd name="T2" fmla="*/ 104775 w 97"/>
              <a:gd name="T3" fmla="*/ 47451 h 137"/>
              <a:gd name="T4" fmla="*/ 0 w 97"/>
              <a:gd name="T5" fmla="*/ 144463 h 137"/>
              <a:gd name="T6" fmla="*/ 37805 w 97"/>
              <a:gd name="T7" fmla="*/ 0 h 137"/>
              <a:gd name="T8" fmla="*/ 65889 w 97"/>
              <a:gd name="T9" fmla="*/ 28471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37"/>
              <a:gd name="T17" fmla="*/ 97 w 97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37">
                <a:moveTo>
                  <a:pt x="61" y="27"/>
                </a:moveTo>
                <a:lnTo>
                  <a:pt x="97" y="45"/>
                </a:lnTo>
                <a:lnTo>
                  <a:pt x="0" y="137"/>
                </a:lnTo>
                <a:lnTo>
                  <a:pt x="35" y="0"/>
                </a:lnTo>
                <a:lnTo>
                  <a:pt x="61" y="2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6" name="Freeform 718"/>
          <p:cNvSpPr>
            <a:spLocks/>
          </p:cNvSpPr>
          <p:nvPr/>
        </p:nvSpPr>
        <p:spPr bwMode="auto">
          <a:xfrm>
            <a:off x="4718050" y="3543300"/>
            <a:ext cx="104775" cy="144463"/>
          </a:xfrm>
          <a:custGeom>
            <a:avLst/>
            <a:gdLst>
              <a:gd name="T0" fmla="*/ 65889 w 97"/>
              <a:gd name="T1" fmla="*/ 28471 h 137"/>
              <a:gd name="T2" fmla="*/ 104775 w 97"/>
              <a:gd name="T3" fmla="*/ 47451 h 137"/>
              <a:gd name="T4" fmla="*/ 0 w 97"/>
              <a:gd name="T5" fmla="*/ 144463 h 137"/>
              <a:gd name="T6" fmla="*/ 37805 w 97"/>
              <a:gd name="T7" fmla="*/ 0 h 137"/>
              <a:gd name="T8" fmla="*/ 65889 w 97"/>
              <a:gd name="T9" fmla="*/ 28471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37"/>
              <a:gd name="T17" fmla="*/ 97 w 97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37">
                <a:moveTo>
                  <a:pt x="61" y="27"/>
                </a:moveTo>
                <a:lnTo>
                  <a:pt x="97" y="45"/>
                </a:lnTo>
                <a:lnTo>
                  <a:pt x="0" y="137"/>
                </a:lnTo>
                <a:lnTo>
                  <a:pt x="35" y="0"/>
                </a:lnTo>
                <a:lnTo>
                  <a:pt x="61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7" name="Freeform 719"/>
          <p:cNvSpPr>
            <a:spLocks/>
          </p:cNvSpPr>
          <p:nvPr/>
        </p:nvSpPr>
        <p:spPr bwMode="auto">
          <a:xfrm>
            <a:off x="7394575" y="3213100"/>
            <a:ext cx="152400" cy="193675"/>
          </a:xfrm>
          <a:custGeom>
            <a:avLst/>
            <a:gdLst>
              <a:gd name="T0" fmla="*/ 134026 w 141"/>
              <a:gd name="T1" fmla="*/ 193675 h 183"/>
              <a:gd name="T2" fmla="*/ 152400 w 141"/>
              <a:gd name="T3" fmla="*/ 184150 h 183"/>
              <a:gd name="T4" fmla="*/ 19455 w 141"/>
              <a:gd name="T5" fmla="*/ 9525 h 183"/>
              <a:gd name="T6" fmla="*/ 19455 w 141"/>
              <a:gd name="T7" fmla="*/ 0 h 183"/>
              <a:gd name="T8" fmla="*/ 0 w 141"/>
              <a:gd name="T9" fmla="*/ 19050 h 183"/>
              <a:gd name="T10" fmla="*/ 0 w 141"/>
              <a:gd name="T11" fmla="*/ 19050 h 183"/>
              <a:gd name="T12" fmla="*/ 134026 w 141"/>
              <a:gd name="T13" fmla="*/ 193675 h 1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183"/>
              <a:gd name="T23" fmla="*/ 141 w 141"/>
              <a:gd name="T24" fmla="*/ 183 h 1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183">
                <a:moveTo>
                  <a:pt x="124" y="183"/>
                </a:moveTo>
                <a:lnTo>
                  <a:pt x="141" y="174"/>
                </a:lnTo>
                <a:lnTo>
                  <a:pt x="18" y="9"/>
                </a:lnTo>
                <a:lnTo>
                  <a:pt x="18" y="0"/>
                </a:lnTo>
                <a:lnTo>
                  <a:pt x="0" y="18"/>
                </a:lnTo>
                <a:lnTo>
                  <a:pt x="124" y="1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8" name="Freeform 720"/>
          <p:cNvSpPr>
            <a:spLocks/>
          </p:cNvSpPr>
          <p:nvPr/>
        </p:nvSpPr>
        <p:spPr bwMode="auto">
          <a:xfrm>
            <a:off x="7250113" y="3067050"/>
            <a:ext cx="163512" cy="165100"/>
          </a:xfrm>
          <a:custGeom>
            <a:avLst/>
            <a:gdLst>
              <a:gd name="T0" fmla="*/ 143891 w 150"/>
              <a:gd name="T1" fmla="*/ 165100 h 156"/>
              <a:gd name="T2" fmla="*/ 163512 w 150"/>
              <a:gd name="T3" fmla="*/ 146050 h 156"/>
              <a:gd name="T4" fmla="*/ 18531 w 150"/>
              <a:gd name="T5" fmla="*/ 0 h 156"/>
              <a:gd name="T6" fmla="*/ 18531 w 150"/>
              <a:gd name="T7" fmla="*/ 0 h 156"/>
              <a:gd name="T8" fmla="*/ 8721 w 150"/>
              <a:gd name="T9" fmla="*/ 20108 h 156"/>
              <a:gd name="T10" fmla="*/ 0 w 150"/>
              <a:gd name="T11" fmla="*/ 20108 h 156"/>
              <a:gd name="T12" fmla="*/ 143891 w 150"/>
              <a:gd name="T13" fmla="*/ 16510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156"/>
              <a:gd name="T23" fmla="*/ 150 w 15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156">
                <a:moveTo>
                  <a:pt x="132" y="156"/>
                </a:moveTo>
                <a:lnTo>
                  <a:pt x="150" y="138"/>
                </a:lnTo>
                <a:lnTo>
                  <a:pt x="17" y="0"/>
                </a:lnTo>
                <a:lnTo>
                  <a:pt x="8" y="19"/>
                </a:lnTo>
                <a:lnTo>
                  <a:pt x="0" y="19"/>
                </a:lnTo>
                <a:lnTo>
                  <a:pt x="132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9" name="Freeform 721"/>
          <p:cNvSpPr>
            <a:spLocks/>
          </p:cNvSpPr>
          <p:nvPr/>
        </p:nvSpPr>
        <p:spPr bwMode="auto">
          <a:xfrm>
            <a:off x="7096125" y="2940050"/>
            <a:ext cx="173038" cy="146050"/>
          </a:xfrm>
          <a:custGeom>
            <a:avLst/>
            <a:gdLst>
              <a:gd name="T0" fmla="*/ 163243 w 159"/>
              <a:gd name="T1" fmla="*/ 146050 h 138"/>
              <a:gd name="T2" fmla="*/ 173038 w 159"/>
              <a:gd name="T3" fmla="*/ 125942 h 138"/>
              <a:gd name="T4" fmla="*/ 9795 w 159"/>
              <a:gd name="T5" fmla="*/ 0 h 138"/>
              <a:gd name="T6" fmla="*/ 9795 w 159"/>
              <a:gd name="T7" fmla="*/ 0 h 138"/>
              <a:gd name="T8" fmla="*/ 0 w 159"/>
              <a:gd name="T9" fmla="*/ 20108 h 138"/>
              <a:gd name="T10" fmla="*/ 0 w 159"/>
              <a:gd name="T11" fmla="*/ 20108 h 138"/>
              <a:gd name="T12" fmla="*/ 163243 w 159"/>
              <a:gd name="T13" fmla="*/ 146050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138"/>
              <a:gd name="T23" fmla="*/ 159 w 159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138">
                <a:moveTo>
                  <a:pt x="150" y="138"/>
                </a:moveTo>
                <a:lnTo>
                  <a:pt x="159" y="119"/>
                </a:lnTo>
                <a:lnTo>
                  <a:pt x="9" y="0"/>
                </a:lnTo>
                <a:lnTo>
                  <a:pt x="0" y="19"/>
                </a:lnTo>
                <a:lnTo>
                  <a:pt x="15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0" name="Freeform 722"/>
          <p:cNvSpPr>
            <a:spLocks/>
          </p:cNvSpPr>
          <p:nvPr/>
        </p:nvSpPr>
        <p:spPr bwMode="auto">
          <a:xfrm>
            <a:off x="6923088" y="2844800"/>
            <a:ext cx="182562" cy="115888"/>
          </a:xfrm>
          <a:custGeom>
            <a:avLst/>
            <a:gdLst>
              <a:gd name="T0" fmla="*/ 172782 w 168"/>
              <a:gd name="T1" fmla="*/ 115888 h 110"/>
              <a:gd name="T2" fmla="*/ 182562 w 168"/>
              <a:gd name="T3" fmla="*/ 95871 h 110"/>
              <a:gd name="T4" fmla="*/ 9780 w 168"/>
              <a:gd name="T5" fmla="*/ 0 h 110"/>
              <a:gd name="T6" fmla="*/ 9780 w 168"/>
              <a:gd name="T7" fmla="*/ 0 h 110"/>
              <a:gd name="T8" fmla="*/ 0 w 168"/>
              <a:gd name="T9" fmla="*/ 18963 h 110"/>
              <a:gd name="T10" fmla="*/ 0 w 168"/>
              <a:gd name="T11" fmla="*/ 18963 h 110"/>
              <a:gd name="T12" fmla="*/ 172782 w 168"/>
              <a:gd name="T13" fmla="*/ 115888 h 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8"/>
              <a:gd name="T22" fmla="*/ 0 h 110"/>
              <a:gd name="T23" fmla="*/ 168 w 168"/>
              <a:gd name="T24" fmla="*/ 110 h 1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8" h="110">
                <a:moveTo>
                  <a:pt x="159" y="110"/>
                </a:moveTo>
                <a:lnTo>
                  <a:pt x="168" y="91"/>
                </a:lnTo>
                <a:lnTo>
                  <a:pt x="9" y="0"/>
                </a:lnTo>
                <a:lnTo>
                  <a:pt x="0" y="18"/>
                </a:lnTo>
                <a:lnTo>
                  <a:pt x="159" y="1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1" name="Freeform 723"/>
          <p:cNvSpPr>
            <a:spLocks/>
          </p:cNvSpPr>
          <p:nvPr/>
        </p:nvSpPr>
        <p:spPr bwMode="auto">
          <a:xfrm>
            <a:off x="6732588" y="2776538"/>
            <a:ext cx="201612" cy="87312"/>
          </a:xfrm>
          <a:custGeom>
            <a:avLst/>
            <a:gdLst>
              <a:gd name="T0" fmla="*/ 191804 w 185"/>
              <a:gd name="T1" fmla="*/ 87312 h 82"/>
              <a:gd name="T2" fmla="*/ 201612 w 185"/>
              <a:gd name="T3" fmla="*/ 68146 h 82"/>
              <a:gd name="T4" fmla="*/ 8718 w 185"/>
              <a:gd name="T5" fmla="*/ 0 h 82"/>
              <a:gd name="T6" fmla="*/ 0 w 185"/>
              <a:gd name="T7" fmla="*/ 0 h 82"/>
              <a:gd name="T8" fmla="*/ 0 w 185"/>
              <a:gd name="T9" fmla="*/ 19166 h 82"/>
              <a:gd name="T10" fmla="*/ 0 w 185"/>
              <a:gd name="T11" fmla="*/ 19166 h 82"/>
              <a:gd name="T12" fmla="*/ 191804 w 185"/>
              <a:gd name="T13" fmla="*/ 8731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5"/>
              <a:gd name="T22" fmla="*/ 0 h 82"/>
              <a:gd name="T23" fmla="*/ 185 w 185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5" h="82">
                <a:moveTo>
                  <a:pt x="176" y="82"/>
                </a:moveTo>
                <a:lnTo>
                  <a:pt x="185" y="64"/>
                </a:lnTo>
                <a:lnTo>
                  <a:pt x="8" y="0"/>
                </a:lnTo>
                <a:lnTo>
                  <a:pt x="0" y="0"/>
                </a:lnTo>
                <a:lnTo>
                  <a:pt x="0" y="18"/>
                </a:lnTo>
                <a:lnTo>
                  <a:pt x="176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2" name="Freeform 724"/>
          <p:cNvSpPr>
            <a:spLocks/>
          </p:cNvSpPr>
          <p:nvPr/>
        </p:nvSpPr>
        <p:spPr bwMode="auto">
          <a:xfrm>
            <a:off x="6521450" y="2736850"/>
            <a:ext cx="211138" cy="58738"/>
          </a:xfrm>
          <a:custGeom>
            <a:avLst/>
            <a:gdLst>
              <a:gd name="T0" fmla="*/ 211138 w 195"/>
              <a:gd name="T1" fmla="*/ 58738 h 55"/>
              <a:gd name="T2" fmla="*/ 211138 w 195"/>
              <a:gd name="T3" fmla="*/ 39515 h 55"/>
              <a:gd name="T4" fmla="*/ 0 w 195"/>
              <a:gd name="T5" fmla="*/ 0 h 55"/>
              <a:gd name="T6" fmla="*/ 0 w 195"/>
              <a:gd name="T7" fmla="*/ 0 h 55"/>
              <a:gd name="T8" fmla="*/ 0 w 195"/>
              <a:gd name="T9" fmla="*/ 19223 h 55"/>
              <a:gd name="T10" fmla="*/ 0 w 195"/>
              <a:gd name="T11" fmla="*/ 19223 h 55"/>
              <a:gd name="T12" fmla="*/ 211138 w 195"/>
              <a:gd name="T13" fmla="*/ 58738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5"/>
              <a:gd name="T22" fmla="*/ 0 h 55"/>
              <a:gd name="T23" fmla="*/ 195 w 195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5" h="55">
                <a:moveTo>
                  <a:pt x="195" y="55"/>
                </a:moveTo>
                <a:lnTo>
                  <a:pt x="195" y="37"/>
                </a:lnTo>
                <a:lnTo>
                  <a:pt x="0" y="0"/>
                </a:lnTo>
                <a:lnTo>
                  <a:pt x="0" y="18"/>
                </a:lnTo>
                <a:lnTo>
                  <a:pt x="195" y="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3" name="Freeform 725"/>
          <p:cNvSpPr>
            <a:spLocks/>
          </p:cNvSpPr>
          <p:nvPr/>
        </p:nvSpPr>
        <p:spPr bwMode="auto">
          <a:xfrm>
            <a:off x="6300788" y="2727325"/>
            <a:ext cx="220662" cy="28575"/>
          </a:xfrm>
          <a:custGeom>
            <a:avLst/>
            <a:gdLst>
              <a:gd name="T0" fmla="*/ 220662 w 203"/>
              <a:gd name="T1" fmla="*/ 28575 h 27"/>
              <a:gd name="T2" fmla="*/ 220662 w 203"/>
              <a:gd name="T3" fmla="*/ 9525 h 27"/>
              <a:gd name="T4" fmla="*/ 0 w 203"/>
              <a:gd name="T5" fmla="*/ 0 h 27"/>
              <a:gd name="T6" fmla="*/ 0 w 203"/>
              <a:gd name="T7" fmla="*/ 0 h 27"/>
              <a:gd name="T8" fmla="*/ 0 w 203"/>
              <a:gd name="T9" fmla="*/ 19050 h 27"/>
              <a:gd name="T10" fmla="*/ 0 w 203"/>
              <a:gd name="T11" fmla="*/ 19050 h 27"/>
              <a:gd name="T12" fmla="*/ 220662 w 203"/>
              <a:gd name="T13" fmla="*/ 28575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3"/>
              <a:gd name="T22" fmla="*/ 0 h 27"/>
              <a:gd name="T23" fmla="*/ 203 w 203"/>
              <a:gd name="T24" fmla="*/ 27 h 2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3" h="27">
                <a:moveTo>
                  <a:pt x="203" y="27"/>
                </a:moveTo>
                <a:lnTo>
                  <a:pt x="203" y="9"/>
                </a:lnTo>
                <a:lnTo>
                  <a:pt x="0" y="0"/>
                </a:lnTo>
                <a:lnTo>
                  <a:pt x="0" y="18"/>
                </a:lnTo>
                <a:lnTo>
                  <a:pt x="203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4" name="Freeform 726"/>
          <p:cNvSpPr>
            <a:spLocks/>
          </p:cNvSpPr>
          <p:nvPr/>
        </p:nvSpPr>
        <p:spPr bwMode="auto">
          <a:xfrm>
            <a:off x="6070600" y="2727325"/>
            <a:ext cx="230188" cy="38100"/>
          </a:xfrm>
          <a:custGeom>
            <a:avLst/>
            <a:gdLst>
              <a:gd name="T0" fmla="*/ 230188 w 212"/>
              <a:gd name="T1" fmla="*/ 19050 h 36"/>
              <a:gd name="T2" fmla="*/ 230188 w 212"/>
              <a:gd name="T3" fmla="*/ 0 h 36"/>
              <a:gd name="T4" fmla="*/ 0 w 212"/>
              <a:gd name="T5" fmla="*/ 19050 h 36"/>
              <a:gd name="T6" fmla="*/ 0 w 212"/>
              <a:gd name="T7" fmla="*/ 19050 h 36"/>
              <a:gd name="T8" fmla="*/ 0 w 212"/>
              <a:gd name="T9" fmla="*/ 38100 h 36"/>
              <a:gd name="T10" fmla="*/ 0 w 212"/>
              <a:gd name="T11" fmla="*/ 38100 h 36"/>
              <a:gd name="T12" fmla="*/ 230188 w 212"/>
              <a:gd name="T13" fmla="*/ 1905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36"/>
              <a:gd name="T23" fmla="*/ 212 w 212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36">
                <a:moveTo>
                  <a:pt x="212" y="18"/>
                </a:moveTo>
                <a:lnTo>
                  <a:pt x="212" y="0"/>
                </a:lnTo>
                <a:lnTo>
                  <a:pt x="0" y="18"/>
                </a:lnTo>
                <a:lnTo>
                  <a:pt x="0" y="36"/>
                </a:lnTo>
                <a:lnTo>
                  <a:pt x="212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Freeform 727"/>
          <p:cNvSpPr>
            <a:spLocks/>
          </p:cNvSpPr>
          <p:nvPr/>
        </p:nvSpPr>
        <p:spPr bwMode="auto">
          <a:xfrm>
            <a:off x="5838825" y="2746375"/>
            <a:ext cx="231775" cy="58738"/>
          </a:xfrm>
          <a:custGeom>
            <a:avLst/>
            <a:gdLst>
              <a:gd name="T0" fmla="*/ 231775 w 212"/>
              <a:gd name="T1" fmla="*/ 19223 h 55"/>
              <a:gd name="T2" fmla="*/ 231775 w 212"/>
              <a:gd name="T3" fmla="*/ 0 h 55"/>
              <a:gd name="T4" fmla="*/ 0 w 212"/>
              <a:gd name="T5" fmla="*/ 39515 h 55"/>
              <a:gd name="T6" fmla="*/ 0 w 212"/>
              <a:gd name="T7" fmla="*/ 39515 h 55"/>
              <a:gd name="T8" fmla="*/ 9840 w 212"/>
              <a:gd name="T9" fmla="*/ 58738 h 55"/>
              <a:gd name="T10" fmla="*/ 0 w 212"/>
              <a:gd name="T11" fmla="*/ 58738 h 55"/>
              <a:gd name="T12" fmla="*/ 231775 w 212"/>
              <a:gd name="T13" fmla="*/ 19223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55"/>
              <a:gd name="T23" fmla="*/ 212 w 212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55">
                <a:moveTo>
                  <a:pt x="212" y="18"/>
                </a:moveTo>
                <a:lnTo>
                  <a:pt x="212" y="0"/>
                </a:lnTo>
                <a:lnTo>
                  <a:pt x="0" y="37"/>
                </a:lnTo>
                <a:lnTo>
                  <a:pt x="9" y="55"/>
                </a:lnTo>
                <a:lnTo>
                  <a:pt x="0" y="55"/>
                </a:lnTo>
                <a:lnTo>
                  <a:pt x="212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6" name="Freeform 728"/>
          <p:cNvSpPr>
            <a:spLocks/>
          </p:cNvSpPr>
          <p:nvPr/>
        </p:nvSpPr>
        <p:spPr bwMode="auto">
          <a:xfrm>
            <a:off x="5638800" y="2786063"/>
            <a:ext cx="211138" cy="87312"/>
          </a:xfrm>
          <a:custGeom>
            <a:avLst/>
            <a:gdLst>
              <a:gd name="T0" fmla="*/ 211138 w 194"/>
              <a:gd name="T1" fmla="*/ 19166 h 82"/>
              <a:gd name="T2" fmla="*/ 201343 w 194"/>
              <a:gd name="T3" fmla="*/ 0 h 82"/>
              <a:gd name="T4" fmla="*/ 0 w 194"/>
              <a:gd name="T5" fmla="*/ 68146 h 82"/>
              <a:gd name="T6" fmla="*/ 0 w 194"/>
              <a:gd name="T7" fmla="*/ 68146 h 82"/>
              <a:gd name="T8" fmla="*/ 8707 w 194"/>
              <a:gd name="T9" fmla="*/ 87312 h 82"/>
              <a:gd name="T10" fmla="*/ 8707 w 194"/>
              <a:gd name="T11" fmla="*/ 87312 h 82"/>
              <a:gd name="T12" fmla="*/ 211138 w 194"/>
              <a:gd name="T13" fmla="*/ 19166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4"/>
              <a:gd name="T22" fmla="*/ 0 h 82"/>
              <a:gd name="T23" fmla="*/ 194 w 194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4" h="82">
                <a:moveTo>
                  <a:pt x="194" y="18"/>
                </a:moveTo>
                <a:lnTo>
                  <a:pt x="185" y="0"/>
                </a:lnTo>
                <a:lnTo>
                  <a:pt x="0" y="64"/>
                </a:lnTo>
                <a:lnTo>
                  <a:pt x="8" y="82"/>
                </a:lnTo>
                <a:lnTo>
                  <a:pt x="194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Freeform 729"/>
          <p:cNvSpPr>
            <a:spLocks/>
          </p:cNvSpPr>
          <p:nvPr/>
        </p:nvSpPr>
        <p:spPr bwMode="auto">
          <a:xfrm>
            <a:off x="5446713" y="2854325"/>
            <a:ext cx="200025" cy="85725"/>
          </a:xfrm>
          <a:custGeom>
            <a:avLst/>
            <a:gdLst>
              <a:gd name="T0" fmla="*/ 200025 w 185"/>
              <a:gd name="T1" fmla="*/ 18818 h 82"/>
              <a:gd name="T2" fmla="*/ 191375 w 185"/>
              <a:gd name="T3" fmla="*/ 0 h 82"/>
              <a:gd name="T4" fmla="*/ 0 w 185"/>
              <a:gd name="T5" fmla="*/ 66907 h 82"/>
              <a:gd name="T6" fmla="*/ 0 w 185"/>
              <a:gd name="T7" fmla="*/ 66907 h 82"/>
              <a:gd name="T8" fmla="*/ 9731 w 185"/>
              <a:gd name="T9" fmla="*/ 85725 h 82"/>
              <a:gd name="T10" fmla="*/ 9731 w 185"/>
              <a:gd name="T11" fmla="*/ 85725 h 82"/>
              <a:gd name="T12" fmla="*/ 200025 w 185"/>
              <a:gd name="T13" fmla="*/ 18818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5"/>
              <a:gd name="T22" fmla="*/ 0 h 82"/>
              <a:gd name="T23" fmla="*/ 185 w 185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5" h="82">
                <a:moveTo>
                  <a:pt x="185" y="18"/>
                </a:moveTo>
                <a:lnTo>
                  <a:pt x="177" y="0"/>
                </a:lnTo>
                <a:lnTo>
                  <a:pt x="0" y="64"/>
                </a:lnTo>
                <a:lnTo>
                  <a:pt x="9" y="82"/>
                </a:lnTo>
                <a:lnTo>
                  <a:pt x="185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8" name="Freeform 730"/>
          <p:cNvSpPr>
            <a:spLocks/>
          </p:cNvSpPr>
          <p:nvPr/>
        </p:nvSpPr>
        <p:spPr bwMode="auto">
          <a:xfrm>
            <a:off x="5283200" y="2921000"/>
            <a:ext cx="173038" cy="117475"/>
          </a:xfrm>
          <a:custGeom>
            <a:avLst/>
            <a:gdLst>
              <a:gd name="T0" fmla="*/ 173038 w 159"/>
              <a:gd name="T1" fmla="*/ 19223 h 110"/>
              <a:gd name="T2" fmla="*/ 163243 w 159"/>
              <a:gd name="T3" fmla="*/ 0 h 110"/>
              <a:gd name="T4" fmla="*/ 0 w 159"/>
              <a:gd name="T5" fmla="*/ 98252 h 110"/>
              <a:gd name="T6" fmla="*/ 0 w 159"/>
              <a:gd name="T7" fmla="*/ 98252 h 110"/>
              <a:gd name="T8" fmla="*/ 9795 w 159"/>
              <a:gd name="T9" fmla="*/ 117475 h 110"/>
              <a:gd name="T10" fmla="*/ 9795 w 159"/>
              <a:gd name="T11" fmla="*/ 117475 h 110"/>
              <a:gd name="T12" fmla="*/ 173038 w 159"/>
              <a:gd name="T13" fmla="*/ 19223 h 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110"/>
              <a:gd name="T23" fmla="*/ 159 w 159"/>
              <a:gd name="T24" fmla="*/ 110 h 1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110">
                <a:moveTo>
                  <a:pt x="159" y="18"/>
                </a:moveTo>
                <a:lnTo>
                  <a:pt x="150" y="0"/>
                </a:lnTo>
                <a:lnTo>
                  <a:pt x="0" y="92"/>
                </a:lnTo>
                <a:lnTo>
                  <a:pt x="9" y="110"/>
                </a:lnTo>
                <a:lnTo>
                  <a:pt x="159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9" name="Freeform 731"/>
          <p:cNvSpPr>
            <a:spLocks/>
          </p:cNvSpPr>
          <p:nvPr/>
        </p:nvSpPr>
        <p:spPr bwMode="auto">
          <a:xfrm>
            <a:off x="5129213" y="3019425"/>
            <a:ext cx="163512" cy="125413"/>
          </a:xfrm>
          <a:custGeom>
            <a:avLst/>
            <a:gdLst>
              <a:gd name="T0" fmla="*/ 163512 w 151"/>
              <a:gd name="T1" fmla="*/ 18970 h 119"/>
              <a:gd name="T2" fmla="*/ 153766 w 151"/>
              <a:gd name="T3" fmla="*/ 0 h 119"/>
              <a:gd name="T4" fmla="*/ 9746 w 151"/>
              <a:gd name="T5" fmla="*/ 105389 h 119"/>
              <a:gd name="T6" fmla="*/ 0 w 151"/>
              <a:gd name="T7" fmla="*/ 105389 h 119"/>
              <a:gd name="T8" fmla="*/ 19491 w 151"/>
              <a:gd name="T9" fmla="*/ 125413 h 119"/>
              <a:gd name="T10" fmla="*/ 19491 w 151"/>
              <a:gd name="T11" fmla="*/ 125413 h 119"/>
              <a:gd name="T12" fmla="*/ 163512 w 151"/>
              <a:gd name="T13" fmla="*/ 18970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1"/>
              <a:gd name="T22" fmla="*/ 0 h 119"/>
              <a:gd name="T23" fmla="*/ 151 w 151"/>
              <a:gd name="T24" fmla="*/ 119 h 1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1" h="119">
                <a:moveTo>
                  <a:pt x="151" y="18"/>
                </a:moveTo>
                <a:lnTo>
                  <a:pt x="142" y="0"/>
                </a:lnTo>
                <a:lnTo>
                  <a:pt x="9" y="100"/>
                </a:lnTo>
                <a:lnTo>
                  <a:pt x="0" y="100"/>
                </a:lnTo>
                <a:lnTo>
                  <a:pt x="18" y="119"/>
                </a:lnTo>
                <a:lnTo>
                  <a:pt x="15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0" name="Freeform 732"/>
          <p:cNvSpPr>
            <a:spLocks/>
          </p:cNvSpPr>
          <p:nvPr/>
        </p:nvSpPr>
        <p:spPr bwMode="auto">
          <a:xfrm>
            <a:off x="5005388" y="3124200"/>
            <a:ext cx="142875" cy="146050"/>
          </a:xfrm>
          <a:custGeom>
            <a:avLst/>
            <a:gdLst>
              <a:gd name="T0" fmla="*/ 142875 w 132"/>
              <a:gd name="T1" fmla="*/ 20108 h 138"/>
              <a:gd name="T2" fmla="*/ 123392 w 132"/>
              <a:gd name="T3" fmla="*/ 0 h 138"/>
              <a:gd name="T4" fmla="*/ 0 w 132"/>
              <a:gd name="T5" fmla="*/ 127000 h 138"/>
              <a:gd name="T6" fmla="*/ 0 w 132"/>
              <a:gd name="T7" fmla="*/ 136525 h 138"/>
              <a:gd name="T8" fmla="*/ 18401 w 132"/>
              <a:gd name="T9" fmla="*/ 146050 h 138"/>
              <a:gd name="T10" fmla="*/ 18401 w 132"/>
              <a:gd name="T11" fmla="*/ 146050 h 138"/>
              <a:gd name="T12" fmla="*/ 142875 w 132"/>
              <a:gd name="T13" fmla="*/ 20108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138"/>
              <a:gd name="T23" fmla="*/ 132 w 132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138">
                <a:moveTo>
                  <a:pt x="132" y="19"/>
                </a:moveTo>
                <a:lnTo>
                  <a:pt x="114" y="0"/>
                </a:lnTo>
                <a:lnTo>
                  <a:pt x="0" y="120"/>
                </a:lnTo>
                <a:lnTo>
                  <a:pt x="0" y="129"/>
                </a:lnTo>
                <a:lnTo>
                  <a:pt x="17" y="138"/>
                </a:lnTo>
                <a:lnTo>
                  <a:pt x="132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1" name="Freeform 733"/>
          <p:cNvSpPr>
            <a:spLocks/>
          </p:cNvSpPr>
          <p:nvPr/>
        </p:nvSpPr>
        <p:spPr bwMode="auto">
          <a:xfrm>
            <a:off x="4879975" y="3260725"/>
            <a:ext cx="144463" cy="146050"/>
          </a:xfrm>
          <a:custGeom>
            <a:avLst/>
            <a:gdLst>
              <a:gd name="T0" fmla="*/ 144463 w 132"/>
              <a:gd name="T1" fmla="*/ 9595 h 137"/>
              <a:gd name="T2" fmla="*/ 125858 w 132"/>
              <a:gd name="T3" fmla="*/ 0 h 137"/>
              <a:gd name="T4" fmla="*/ 0 w 132"/>
              <a:gd name="T5" fmla="*/ 136455 h 137"/>
              <a:gd name="T6" fmla="*/ 0 w 132"/>
              <a:gd name="T7" fmla="*/ 136455 h 137"/>
              <a:gd name="T8" fmla="*/ 18605 w 132"/>
              <a:gd name="T9" fmla="*/ 146050 h 137"/>
              <a:gd name="T10" fmla="*/ 18605 w 132"/>
              <a:gd name="T11" fmla="*/ 146050 h 137"/>
              <a:gd name="T12" fmla="*/ 144463 w 132"/>
              <a:gd name="T13" fmla="*/ 9595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137"/>
              <a:gd name="T23" fmla="*/ 132 w 132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137">
                <a:moveTo>
                  <a:pt x="132" y="9"/>
                </a:moveTo>
                <a:lnTo>
                  <a:pt x="115" y="0"/>
                </a:lnTo>
                <a:lnTo>
                  <a:pt x="0" y="128"/>
                </a:lnTo>
                <a:lnTo>
                  <a:pt x="17" y="137"/>
                </a:lnTo>
                <a:lnTo>
                  <a:pt x="132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2" name="Freeform 734"/>
          <p:cNvSpPr>
            <a:spLocks/>
          </p:cNvSpPr>
          <p:nvPr/>
        </p:nvSpPr>
        <p:spPr bwMode="auto">
          <a:xfrm>
            <a:off x="4775200" y="3397250"/>
            <a:ext cx="123825" cy="174625"/>
          </a:xfrm>
          <a:custGeom>
            <a:avLst/>
            <a:gdLst>
              <a:gd name="T0" fmla="*/ 123825 w 114"/>
              <a:gd name="T1" fmla="*/ 9525 h 165"/>
              <a:gd name="T2" fmla="*/ 105360 w 114"/>
              <a:gd name="T3" fmla="*/ 0 h 165"/>
              <a:gd name="T4" fmla="*/ 0 w 114"/>
              <a:gd name="T5" fmla="*/ 165100 h 165"/>
              <a:gd name="T6" fmla="*/ 18465 w 114"/>
              <a:gd name="T7" fmla="*/ 174625 h 165"/>
              <a:gd name="T8" fmla="*/ 123825 w 114"/>
              <a:gd name="T9" fmla="*/ 9525 h 1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165"/>
              <a:gd name="T17" fmla="*/ 114 w 114"/>
              <a:gd name="T18" fmla="*/ 165 h 1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165">
                <a:moveTo>
                  <a:pt x="114" y="9"/>
                </a:moveTo>
                <a:lnTo>
                  <a:pt x="97" y="0"/>
                </a:lnTo>
                <a:lnTo>
                  <a:pt x="0" y="156"/>
                </a:lnTo>
                <a:lnTo>
                  <a:pt x="17" y="165"/>
                </a:lnTo>
                <a:lnTo>
                  <a:pt x="114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3" name="Freeform 735"/>
          <p:cNvSpPr>
            <a:spLocks/>
          </p:cNvSpPr>
          <p:nvPr/>
        </p:nvSpPr>
        <p:spPr bwMode="auto">
          <a:xfrm>
            <a:off x="7788275" y="3048000"/>
            <a:ext cx="19050" cy="19050"/>
          </a:xfrm>
          <a:custGeom>
            <a:avLst/>
            <a:gdLst>
              <a:gd name="T0" fmla="*/ 9525 w 18"/>
              <a:gd name="T1" fmla="*/ 0 h 18"/>
              <a:gd name="T2" fmla="*/ 9525 w 18"/>
              <a:gd name="T3" fmla="*/ 0 h 18"/>
              <a:gd name="T4" fmla="*/ 0 w 18"/>
              <a:gd name="T5" fmla="*/ 9525 h 18"/>
              <a:gd name="T6" fmla="*/ 9525 w 18"/>
              <a:gd name="T7" fmla="*/ 19050 h 18"/>
              <a:gd name="T8" fmla="*/ 9525 w 18"/>
              <a:gd name="T9" fmla="*/ 19050 h 18"/>
              <a:gd name="T10" fmla="*/ 19050 w 18"/>
              <a:gd name="T11" fmla="*/ 19050 h 18"/>
              <a:gd name="T12" fmla="*/ 19050 w 18"/>
              <a:gd name="T13" fmla="*/ 9525 h 18"/>
              <a:gd name="T14" fmla="*/ 19050 w 18"/>
              <a:gd name="T15" fmla="*/ 9525 h 18"/>
              <a:gd name="T16" fmla="*/ 9525 w 18"/>
              <a:gd name="T17" fmla="*/ 0 h 18"/>
              <a:gd name="T18" fmla="*/ 9525 w 18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0"/>
                </a:moveTo>
                <a:lnTo>
                  <a:pt x="9" y="0"/>
                </a:lnTo>
                <a:lnTo>
                  <a:pt x="0" y="9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4" name="Freeform 736"/>
          <p:cNvSpPr>
            <a:spLocks/>
          </p:cNvSpPr>
          <p:nvPr/>
        </p:nvSpPr>
        <p:spPr bwMode="auto">
          <a:xfrm>
            <a:off x="7759700" y="2911475"/>
            <a:ext cx="85725" cy="146050"/>
          </a:xfrm>
          <a:custGeom>
            <a:avLst/>
            <a:gdLst>
              <a:gd name="T0" fmla="*/ 37979 w 79"/>
              <a:gd name="T1" fmla="*/ 146050 h 137"/>
              <a:gd name="T2" fmla="*/ 0 w 79"/>
              <a:gd name="T3" fmla="*/ 146050 h 137"/>
              <a:gd name="T4" fmla="*/ 47746 w 79"/>
              <a:gd name="T5" fmla="*/ 0 h 137"/>
              <a:gd name="T6" fmla="*/ 85725 w 79"/>
              <a:gd name="T7" fmla="*/ 146050 h 137"/>
              <a:gd name="T8" fmla="*/ 37979 w 79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35" y="137"/>
                </a:moveTo>
                <a:lnTo>
                  <a:pt x="0" y="137"/>
                </a:lnTo>
                <a:lnTo>
                  <a:pt x="44" y="0"/>
                </a:lnTo>
                <a:lnTo>
                  <a:pt x="79" y="137"/>
                </a:lnTo>
                <a:lnTo>
                  <a:pt x="35" y="13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5" name="Freeform 737"/>
          <p:cNvSpPr>
            <a:spLocks/>
          </p:cNvSpPr>
          <p:nvPr/>
        </p:nvSpPr>
        <p:spPr bwMode="auto">
          <a:xfrm>
            <a:off x="7759700" y="2911475"/>
            <a:ext cx="85725" cy="146050"/>
          </a:xfrm>
          <a:custGeom>
            <a:avLst/>
            <a:gdLst>
              <a:gd name="T0" fmla="*/ 37979 w 79"/>
              <a:gd name="T1" fmla="*/ 146050 h 137"/>
              <a:gd name="T2" fmla="*/ 0 w 79"/>
              <a:gd name="T3" fmla="*/ 146050 h 137"/>
              <a:gd name="T4" fmla="*/ 47746 w 79"/>
              <a:gd name="T5" fmla="*/ 0 h 137"/>
              <a:gd name="T6" fmla="*/ 85725 w 79"/>
              <a:gd name="T7" fmla="*/ 146050 h 137"/>
              <a:gd name="T8" fmla="*/ 37979 w 79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35" y="137"/>
                </a:moveTo>
                <a:lnTo>
                  <a:pt x="0" y="137"/>
                </a:lnTo>
                <a:lnTo>
                  <a:pt x="44" y="0"/>
                </a:lnTo>
                <a:lnTo>
                  <a:pt x="79" y="137"/>
                </a:lnTo>
                <a:lnTo>
                  <a:pt x="35" y="1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6" name="Freeform 738"/>
          <p:cNvSpPr>
            <a:spLocks/>
          </p:cNvSpPr>
          <p:nvPr/>
        </p:nvSpPr>
        <p:spPr bwMode="auto">
          <a:xfrm>
            <a:off x="7567613" y="3319463"/>
            <a:ext cx="104775" cy="107950"/>
          </a:xfrm>
          <a:custGeom>
            <a:avLst/>
            <a:gdLst>
              <a:gd name="T0" fmla="*/ 0 w 97"/>
              <a:gd name="T1" fmla="*/ 87643 h 101"/>
              <a:gd name="T2" fmla="*/ 19443 w 97"/>
              <a:gd name="T3" fmla="*/ 107950 h 101"/>
              <a:gd name="T4" fmla="*/ 104775 w 97"/>
              <a:gd name="T5" fmla="*/ 19239 h 101"/>
              <a:gd name="T6" fmla="*/ 104775 w 97"/>
              <a:gd name="T7" fmla="*/ 19239 h 101"/>
              <a:gd name="T8" fmla="*/ 86412 w 97"/>
              <a:gd name="T9" fmla="*/ 9619 h 101"/>
              <a:gd name="T10" fmla="*/ 86412 w 97"/>
              <a:gd name="T11" fmla="*/ 0 h 101"/>
              <a:gd name="T12" fmla="*/ 0 w 97"/>
              <a:gd name="T13" fmla="*/ 87643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101"/>
              <a:gd name="T23" fmla="*/ 97 w 97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101">
                <a:moveTo>
                  <a:pt x="0" y="82"/>
                </a:moveTo>
                <a:lnTo>
                  <a:pt x="18" y="101"/>
                </a:lnTo>
                <a:lnTo>
                  <a:pt x="97" y="18"/>
                </a:lnTo>
                <a:lnTo>
                  <a:pt x="80" y="9"/>
                </a:lnTo>
                <a:lnTo>
                  <a:pt x="80" y="0"/>
                </a:lnTo>
                <a:lnTo>
                  <a:pt x="0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7" name="Freeform 739"/>
          <p:cNvSpPr>
            <a:spLocks/>
          </p:cNvSpPr>
          <p:nvPr/>
        </p:nvSpPr>
        <p:spPr bwMode="auto">
          <a:xfrm>
            <a:off x="7653338" y="3241675"/>
            <a:ext cx="85725" cy="96838"/>
          </a:xfrm>
          <a:custGeom>
            <a:avLst/>
            <a:gdLst>
              <a:gd name="T0" fmla="*/ 0 w 79"/>
              <a:gd name="T1" fmla="*/ 87365 h 92"/>
              <a:gd name="T2" fmla="*/ 18447 w 79"/>
              <a:gd name="T3" fmla="*/ 96838 h 92"/>
              <a:gd name="T4" fmla="*/ 85725 w 79"/>
              <a:gd name="T5" fmla="*/ 10526 h 92"/>
              <a:gd name="T6" fmla="*/ 85725 w 79"/>
              <a:gd name="T7" fmla="*/ 10526 h 92"/>
              <a:gd name="T8" fmla="*/ 66193 w 79"/>
              <a:gd name="T9" fmla="*/ 0 h 92"/>
              <a:gd name="T10" fmla="*/ 66193 w 79"/>
              <a:gd name="T11" fmla="*/ 0 h 92"/>
              <a:gd name="T12" fmla="*/ 0 w 79"/>
              <a:gd name="T13" fmla="*/ 87365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"/>
              <a:gd name="T22" fmla="*/ 0 h 92"/>
              <a:gd name="T23" fmla="*/ 79 w 79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" h="92">
                <a:moveTo>
                  <a:pt x="0" y="83"/>
                </a:moveTo>
                <a:lnTo>
                  <a:pt x="17" y="92"/>
                </a:lnTo>
                <a:lnTo>
                  <a:pt x="79" y="10"/>
                </a:lnTo>
                <a:lnTo>
                  <a:pt x="61" y="0"/>
                </a:lnTo>
                <a:lnTo>
                  <a:pt x="0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8" name="Freeform 740"/>
          <p:cNvSpPr>
            <a:spLocks/>
          </p:cNvSpPr>
          <p:nvPr/>
        </p:nvSpPr>
        <p:spPr bwMode="auto">
          <a:xfrm>
            <a:off x="7720013" y="3154363"/>
            <a:ext cx="68262" cy="96837"/>
          </a:xfrm>
          <a:custGeom>
            <a:avLst/>
            <a:gdLst>
              <a:gd name="T0" fmla="*/ 0 w 62"/>
              <a:gd name="T1" fmla="*/ 86311 h 92"/>
              <a:gd name="T2" fmla="*/ 19818 w 62"/>
              <a:gd name="T3" fmla="*/ 96837 h 92"/>
              <a:gd name="T4" fmla="*/ 68262 w 62"/>
              <a:gd name="T5" fmla="*/ 9473 h 92"/>
              <a:gd name="T6" fmla="*/ 68262 w 62"/>
              <a:gd name="T7" fmla="*/ 0 h 92"/>
              <a:gd name="T8" fmla="*/ 49545 w 62"/>
              <a:gd name="T9" fmla="*/ 0 h 92"/>
              <a:gd name="T10" fmla="*/ 49545 w 62"/>
              <a:gd name="T11" fmla="*/ 0 h 92"/>
              <a:gd name="T12" fmla="*/ 0 w 62"/>
              <a:gd name="T13" fmla="*/ 86311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92"/>
              <a:gd name="T23" fmla="*/ 62 w 62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92">
                <a:moveTo>
                  <a:pt x="0" y="82"/>
                </a:moveTo>
                <a:lnTo>
                  <a:pt x="18" y="92"/>
                </a:lnTo>
                <a:lnTo>
                  <a:pt x="62" y="9"/>
                </a:lnTo>
                <a:lnTo>
                  <a:pt x="62" y="0"/>
                </a:lnTo>
                <a:lnTo>
                  <a:pt x="45" y="0"/>
                </a:lnTo>
                <a:lnTo>
                  <a:pt x="0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9" name="Freeform 741"/>
          <p:cNvSpPr>
            <a:spLocks/>
          </p:cNvSpPr>
          <p:nvPr/>
        </p:nvSpPr>
        <p:spPr bwMode="auto">
          <a:xfrm>
            <a:off x="7769225" y="3057525"/>
            <a:ext cx="38100" cy="96838"/>
          </a:xfrm>
          <a:custGeom>
            <a:avLst/>
            <a:gdLst>
              <a:gd name="T0" fmla="*/ 0 w 35"/>
              <a:gd name="T1" fmla="*/ 96838 h 92"/>
              <a:gd name="T2" fmla="*/ 18506 w 35"/>
              <a:gd name="T3" fmla="*/ 96838 h 92"/>
              <a:gd name="T4" fmla="*/ 38100 w 35"/>
              <a:gd name="T5" fmla="*/ 0 h 92"/>
              <a:gd name="T6" fmla="*/ 18506 w 35"/>
              <a:gd name="T7" fmla="*/ 0 h 92"/>
              <a:gd name="T8" fmla="*/ 0 w 35"/>
              <a:gd name="T9" fmla="*/ 96838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92"/>
              <a:gd name="T17" fmla="*/ 35 w 35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92">
                <a:moveTo>
                  <a:pt x="0" y="92"/>
                </a:moveTo>
                <a:lnTo>
                  <a:pt x="17" y="92"/>
                </a:lnTo>
                <a:lnTo>
                  <a:pt x="35" y="0"/>
                </a:lnTo>
                <a:lnTo>
                  <a:pt x="17" y="0"/>
                </a:lnTo>
                <a:lnTo>
                  <a:pt x="0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0" name="Freeform 742"/>
          <p:cNvSpPr>
            <a:spLocks/>
          </p:cNvSpPr>
          <p:nvPr/>
        </p:nvSpPr>
        <p:spPr bwMode="auto">
          <a:xfrm>
            <a:off x="7539038" y="3095625"/>
            <a:ext cx="17462" cy="19050"/>
          </a:xfrm>
          <a:custGeom>
            <a:avLst/>
            <a:gdLst>
              <a:gd name="T0" fmla="*/ 8217 w 17"/>
              <a:gd name="T1" fmla="*/ 19050 h 18"/>
              <a:gd name="T2" fmla="*/ 17462 w 17"/>
              <a:gd name="T3" fmla="*/ 19050 h 18"/>
              <a:gd name="T4" fmla="*/ 17462 w 17"/>
              <a:gd name="T5" fmla="*/ 9525 h 18"/>
              <a:gd name="T6" fmla="*/ 17462 w 17"/>
              <a:gd name="T7" fmla="*/ 0 h 18"/>
              <a:gd name="T8" fmla="*/ 8217 w 17"/>
              <a:gd name="T9" fmla="*/ 0 h 18"/>
              <a:gd name="T10" fmla="*/ 0 w 17"/>
              <a:gd name="T11" fmla="*/ 0 h 18"/>
              <a:gd name="T12" fmla="*/ 0 w 17"/>
              <a:gd name="T13" fmla="*/ 9525 h 18"/>
              <a:gd name="T14" fmla="*/ 0 w 17"/>
              <a:gd name="T15" fmla="*/ 19050 h 18"/>
              <a:gd name="T16" fmla="*/ 8217 w 17"/>
              <a:gd name="T17" fmla="*/ 19050 h 18"/>
              <a:gd name="T18" fmla="*/ 8217 w 17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8" y="18"/>
                </a:move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lnTo>
                  <a:pt x="8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1" name="Freeform 743"/>
          <p:cNvSpPr>
            <a:spLocks/>
          </p:cNvSpPr>
          <p:nvPr/>
        </p:nvSpPr>
        <p:spPr bwMode="auto">
          <a:xfrm>
            <a:off x="7508875" y="3105150"/>
            <a:ext cx="77788" cy="146050"/>
          </a:xfrm>
          <a:custGeom>
            <a:avLst/>
            <a:gdLst>
              <a:gd name="T0" fmla="*/ 38346 w 71"/>
              <a:gd name="T1" fmla="*/ 0 h 138"/>
              <a:gd name="T2" fmla="*/ 77788 w 71"/>
              <a:gd name="T3" fmla="*/ 9525 h 138"/>
              <a:gd name="T4" fmla="*/ 29581 w 71"/>
              <a:gd name="T5" fmla="*/ 146050 h 138"/>
              <a:gd name="T6" fmla="*/ 0 w 71"/>
              <a:gd name="T7" fmla="*/ 0 h 138"/>
              <a:gd name="T8" fmla="*/ 38346 w 71"/>
              <a:gd name="T9" fmla="*/ 0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38"/>
              <a:gd name="T17" fmla="*/ 71 w 71"/>
              <a:gd name="T18" fmla="*/ 138 h 1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38">
                <a:moveTo>
                  <a:pt x="35" y="0"/>
                </a:moveTo>
                <a:lnTo>
                  <a:pt x="71" y="9"/>
                </a:lnTo>
                <a:lnTo>
                  <a:pt x="27" y="138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2" name="Freeform 744"/>
          <p:cNvSpPr>
            <a:spLocks/>
          </p:cNvSpPr>
          <p:nvPr/>
        </p:nvSpPr>
        <p:spPr bwMode="auto">
          <a:xfrm>
            <a:off x="7508875" y="3105150"/>
            <a:ext cx="77788" cy="146050"/>
          </a:xfrm>
          <a:custGeom>
            <a:avLst/>
            <a:gdLst>
              <a:gd name="T0" fmla="*/ 38346 w 71"/>
              <a:gd name="T1" fmla="*/ 0 h 138"/>
              <a:gd name="T2" fmla="*/ 77788 w 71"/>
              <a:gd name="T3" fmla="*/ 9525 h 138"/>
              <a:gd name="T4" fmla="*/ 29581 w 71"/>
              <a:gd name="T5" fmla="*/ 146050 h 138"/>
              <a:gd name="T6" fmla="*/ 0 w 71"/>
              <a:gd name="T7" fmla="*/ 0 h 138"/>
              <a:gd name="T8" fmla="*/ 38346 w 71"/>
              <a:gd name="T9" fmla="*/ 0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38"/>
              <a:gd name="T17" fmla="*/ 71 w 71"/>
              <a:gd name="T18" fmla="*/ 138 h 1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38">
                <a:moveTo>
                  <a:pt x="35" y="0"/>
                </a:moveTo>
                <a:lnTo>
                  <a:pt x="71" y="9"/>
                </a:lnTo>
                <a:lnTo>
                  <a:pt x="27" y="138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3" name="Freeform 745"/>
          <p:cNvSpPr>
            <a:spLocks/>
          </p:cNvSpPr>
          <p:nvPr/>
        </p:nvSpPr>
        <p:spPr bwMode="auto">
          <a:xfrm>
            <a:off x="7672388" y="2727325"/>
            <a:ext cx="104775" cy="107950"/>
          </a:xfrm>
          <a:custGeom>
            <a:avLst/>
            <a:gdLst>
              <a:gd name="T0" fmla="*/ 104775 w 97"/>
              <a:gd name="T1" fmla="*/ 19239 h 101"/>
              <a:gd name="T2" fmla="*/ 86412 w 97"/>
              <a:gd name="T3" fmla="*/ 0 h 101"/>
              <a:gd name="T4" fmla="*/ 0 w 97"/>
              <a:gd name="T5" fmla="*/ 87643 h 101"/>
              <a:gd name="T6" fmla="*/ 0 w 97"/>
              <a:gd name="T7" fmla="*/ 97262 h 101"/>
              <a:gd name="T8" fmla="*/ 19443 w 97"/>
              <a:gd name="T9" fmla="*/ 107950 h 101"/>
              <a:gd name="T10" fmla="*/ 19443 w 97"/>
              <a:gd name="T11" fmla="*/ 107950 h 101"/>
              <a:gd name="T12" fmla="*/ 104775 w 97"/>
              <a:gd name="T13" fmla="*/ 19239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101"/>
              <a:gd name="T23" fmla="*/ 97 w 97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101">
                <a:moveTo>
                  <a:pt x="97" y="18"/>
                </a:moveTo>
                <a:lnTo>
                  <a:pt x="80" y="0"/>
                </a:lnTo>
                <a:lnTo>
                  <a:pt x="0" y="82"/>
                </a:lnTo>
                <a:lnTo>
                  <a:pt x="0" y="91"/>
                </a:lnTo>
                <a:lnTo>
                  <a:pt x="18" y="101"/>
                </a:lnTo>
                <a:lnTo>
                  <a:pt x="97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4" name="Freeform 746"/>
          <p:cNvSpPr>
            <a:spLocks/>
          </p:cNvSpPr>
          <p:nvPr/>
        </p:nvSpPr>
        <p:spPr bwMode="auto">
          <a:xfrm>
            <a:off x="7605713" y="2824163"/>
            <a:ext cx="85725" cy="96837"/>
          </a:xfrm>
          <a:custGeom>
            <a:avLst/>
            <a:gdLst>
              <a:gd name="T0" fmla="*/ 85725 w 80"/>
              <a:gd name="T1" fmla="*/ 10526 h 92"/>
              <a:gd name="T2" fmla="*/ 66437 w 80"/>
              <a:gd name="T3" fmla="*/ 0 h 92"/>
              <a:gd name="T4" fmla="*/ 0 w 80"/>
              <a:gd name="T5" fmla="*/ 87364 h 92"/>
              <a:gd name="T6" fmla="*/ 0 w 80"/>
              <a:gd name="T7" fmla="*/ 87364 h 92"/>
              <a:gd name="T8" fmla="*/ 19288 w 80"/>
              <a:gd name="T9" fmla="*/ 96837 h 92"/>
              <a:gd name="T10" fmla="*/ 19288 w 80"/>
              <a:gd name="T11" fmla="*/ 96837 h 92"/>
              <a:gd name="T12" fmla="*/ 85725 w 80"/>
              <a:gd name="T13" fmla="*/ 10526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"/>
              <a:gd name="T22" fmla="*/ 0 h 92"/>
              <a:gd name="T23" fmla="*/ 80 w 80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" h="92">
                <a:moveTo>
                  <a:pt x="80" y="10"/>
                </a:moveTo>
                <a:lnTo>
                  <a:pt x="62" y="0"/>
                </a:lnTo>
                <a:lnTo>
                  <a:pt x="0" y="83"/>
                </a:lnTo>
                <a:lnTo>
                  <a:pt x="18" y="92"/>
                </a:lnTo>
                <a:lnTo>
                  <a:pt x="8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5" name="Freeform 747"/>
          <p:cNvSpPr>
            <a:spLocks/>
          </p:cNvSpPr>
          <p:nvPr/>
        </p:nvSpPr>
        <p:spPr bwMode="auto">
          <a:xfrm>
            <a:off x="7556500" y="2911475"/>
            <a:ext cx="68263" cy="107950"/>
          </a:xfrm>
          <a:custGeom>
            <a:avLst/>
            <a:gdLst>
              <a:gd name="T0" fmla="*/ 68263 w 62"/>
              <a:gd name="T1" fmla="*/ 9619 h 101"/>
              <a:gd name="T2" fmla="*/ 48445 w 62"/>
              <a:gd name="T3" fmla="*/ 0 h 101"/>
              <a:gd name="T4" fmla="*/ 0 w 62"/>
              <a:gd name="T5" fmla="*/ 98331 h 101"/>
              <a:gd name="T6" fmla="*/ 0 w 62"/>
              <a:gd name="T7" fmla="*/ 98331 h 101"/>
              <a:gd name="T8" fmla="*/ 19818 w 62"/>
              <a:gd name="T9" fmla="*/ 98331 h 101"/>
              <a:gd name="T10" fmla="*/ 19818 w 62"/>
              <a:gd name="T11" fmla="*/ 107950 h 101"/>
              <a:gd name="T12" fmla="*/ 68263 w 62"/>
              <a:gd name="T13" fmla="*/ 9619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101"/>
              <a:gd name="T23" fmla="*/ 62 w 62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101">
                <a:moveTo>
                  <a:pt x="62" y="9"/>
                </a:moveTo>
                <a:lnTo>
                  <a:pt x="44" y="0"/>
                </a:lnTo>
                <a:lnTo>
                  <a:pt x="0" y="92"/>
                </a:lnTo>
                <a:lnTo>
                  <a:pt x="18" y="92"/>
                </a:lnTo>
                <a:lnTo>
                  <a:pt x="18" y="101"/>
                </a:lnTo>
                <a:lnTo>
                  <a:pt x="62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6" name="Freeform 748"/>
          <p:cNvSpPr>
            <a:spLocks/>
          </p:cNvSpPr>
          <p:nvPr/>
        </p:nvSpPr>
        <p:spPr bwMode="auto">
          <a:xfrm>
            <a:off x="7539038" y="3009900"/>
            <a:ext cx="38100" cy="95250"/>
          </a:xfrm>
          <a:custGeom>
            <a:avLst/>
            <a:gdLst>
              <a:gd name="T0" fmla="*/ 38100 w 35"/>
              <a:gd name="T1" fmla="*/ 0 h 91"/>
              <a:gd name="T2" fmla="*/ 18506 w 35"/>
              <a:gd name="T3" fmla="*/ 0 h 91"/>
              <a:gd name="T4" fmla="*/ 0 w 35"/>
              <a:gd name="T5" fmla="*/ 95250 h 91"/>
              <a:gd name="T6" fmla="*/ 18506 w 35"/>
              <a:gd name="T7" fmla="*/ 95250 h 91"/>
              <a:gd name="T8" fmla="*/ 38100 w 35"/>
              <a:gd name="T9" fmla="*/ 0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91"/>
              <a:gd name="T17" fmla="*/ 35 w 35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91">
                <a:moveTo>
                  <a:pt x="35" y="0"/>
                </a:moveTo>
                <a:lnTo>
                  <a:pt x="17" y="0"/>
                </a:lnTo>
                <a:lnTo>
                  <a:pt x="0" y="91"/>
                </a:lnTo>
                <a:lnTo>
                  <a:pt x="17" y="91"/>
                </a:lnTo>
                <a:lnTo>
                  <a:pt x="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7" name="Freeform 749"/>
          <p:cNvSpPr>
            <a:spLocks/>
          </p:cNvSpPr>
          <p:nvPr/>
        </p:nvSpPr>
        <p:spPr bwMode="auto">
          <a:xfrm>
            <a:off x="6367463" y="4357688"/>
            <a:ext cx="19050" cy="9525"/>
          </a:xfrm>
          <a:custGeom>
            <a:avLst/>
            <a:gdLst>
              <a:gd name="T0" fmla="*/ 0 w 18"/>
              <a:gd name="T1" fmla="*/ 9525 h 9"/>
              <a:gd name="T2" fmla="*/ 0 w 18"/>
              <a:gd name="T3" fmla="*/ 9525 h 9"/>
              <a:gd name="T4" fmla="*/ 9525 w 18"/>
              <a:gd name="T5" fmla="*/ 9525 h 9"/>
              <a:gd name="T6" fmla="*/ 19050 w 18"/>
              <a:gd name="T7" fmla="*/ 9525 h 9"/>
              <a:gd name="T8" fmla="*/ 19050 w 18"/>
              <a:gd name="T9" fmla="*/ 0 h 9"/>
              <a:gd name="T10" fmla="*/ 9525 w 18"/>
              <a:gd name="T11" fmla="*/ 0 h 9"/>
              <a:gd name="T12" fmla="*/ 0 w 18"/>
              <a:gd name="T13" fmla="*/ 0 h 9"/>
              <a:gd name="T14" fmla="*/ 0 w 18"/>
              <a:gd name="T15" fmla="*/ 0 h 9"/>
              <a:gd name="T16" fmla="*/ 0 w 18"/>
              <a:gd name="T17" fmla="*/ 9525 h 9"/>
              <a:gd name="T18" fmla="*/ 0 w 18"/>
              <a:gd name="T19" fmla="*/ 9525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9"/>
              <a:gd name="T32" fmla="*/ 18 w 18"/>
              <a:gd name="T33" fmla="*/ 9 h 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9">
                <a:moveTo>
                  <a:pt x="0" y="9"/>
                </a:moveTo>
                <a:lnTo>
                  <a:pt x="0" y="9"/>
                </a:lnTo>
                <a:lnTo>
                  <a:pt x="9" y="9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8" name="Freeform 750"/>
          <p:cNvSpPr>
            <a:spLocks/>
          </p:cNvSpPr>
          <p:nvPr/>
        </p:nvSpPr>
        <p:spPr bwMode="auto">
          <a:xfrm>
            <a:off x="6232525" y="4329113"/>
            <a:ext cx="153988" cy="87312"/>
          </a:xfrm>
          <a:custGeom>
            <a:avLst/>
            <a:gdLst>
              <a:gd name="T0" fmla="*/ 134468 w 142"/>
              <a:gd name="T1" fmla="*/ 38332 h 82"/>
              <a:gd name="T2" fmla="*/ 153988 w 142"/>
              <a:gd name="T3" fmla="*/ 77729 h 82"/>
              <a:gd name="T4" fmla="*/ 0 w 142"/>
              <a:gd name="T5" fmla="*/ 87312 h 82"/>
              <a:gd name="T6" fmla="*/ 124709 w 142"/>
              <a:gd name="T7" fmla="*/ 0 h 82"/>
              <a:gd name="T8" fmla="*/ 134468 w 142"/>
              <a:gd name="T9" fmla="*/ 38332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"/>
              <a:gd name="T16" fmla="*/ 0 h 82"/>
              <a:gd name="T17" fmla="*/ 142 w 142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" h="82">
                <a:moveTo>
                  <a:pt x="124" y="36"/>
                </a:moveTo>
                <a:lnTo>
                  <a:pt x="142" y="73"/>
                </a:lnTo>
                <a:lnTo>
                  <a:pt x="0" y="82"/>
                </a:lnTo>
                <a:lnTo>
                  <a:pt x="115" y="0"/>
                </a:lnTo>
                <a:lnTo>
                  <a:pt x="124" y="36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9" name="Freeform 751"/>
          <p:cNvSpPr>
            <a:spLocks/>
          </p:cNvSpPr>
          <p:nvPr/>
        </p:nvSpPr>
        <p:spPr bwMode="auto">
          <a:xfrm>
            <a:off x="6232525" y="4329113"/>
            <a:ext cx="153988" cy="87312"/>
          </a:xfrm>
          <a:custGeom>
            <a:avLst/>
            <a:gdLst>
              <a:gd name="T0" fmla="*/ 134468 w 142"/>
              <a:gd name="T1" fmla="*/ 38332 h 82"/>
              <a:gd name="T2" fmla="*/ 153988 w 142"/>
              <a:gd name="T3" fmla="*/ 77729 h 82"/>
              <a:gd name="T4" fmla="*/ 0 w 142"/>
              <a:gd name="T5" fmla="*/ 87312 h 82"/>
              <a:gd name="T6" fmla="*/ 124709 w 142"/>
              <a:gd name="T7" fmla="*/ 0 h 82"/>
              <a:gd name="T8" fmla="*/ 134468 w 142"/>
              <a:gd name="T9" fmla="*/ 38332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"/>
              <a:gd name="T16" fmla="*/ 0 h 82"/>
              <a:gd name="T17" fmla="*/ 142 w 142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" h="82">
                <a:moveTo>
                  <a:pt x="124" y="36"/>
                </a:moveTo>
                <a:lnTo>
                  <a:pt x="142" y="73"/>
                </a:lnTo>
                <a:lnTo>
                  <a:pt x="0" y="82"/>
                </a:lnTo>
                <a:lnTo>
                  <a:pt x="115" y="0"/>
                </a:lnTo>
                <a:lnTo>
                  <a:pt x="124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0" name="Freeform 752"/>
          <p:cNvSpPr>
            <a:spLocks/>
          </p:cNvSpPr>
          <p:nvPr/>
        </p:nvSpPr>
        <p:spPr bwMode="auto">
          <a:xfrm>
            <a:off x="7432675" y="3397250"/>
            <a:ext cx="114300" cy="155575"/>
          </a:xfrm>
          <a:custGeom>
            <a:avLst/>
            <a:gdLst>
              <a:gd name="T0" fmla="*/ 114300 w 106"/>
              <a:gd name="T1" fmla="*/ 9525 h 147"/>
              <a:gd name="T2" fmla="*/ 95969 w 106"/>
              <a:gd name="T3" fmla="*/ 0 h 147"/>
              <a:gd name="T4" fmla="*/ 0 w 106"/>
              <a:gd name="T5" fmla="*/ 146050 h 147"/>
              <a:gd name="T6" fmla="*/ 0 w 106"/>
              <a:gd name="T7" fmla="*/ 146050 h 147"/>
              <a:gd name="T8" fmla="*/ 19409 w 106"/>
              <a:gd name="T9" fmla="*/ 155575 h 147"/>
              <a:gd name="T10" fmla="*/ 19409 w 106"/>
              <a:gd name="T11" fmla="*/ 155575 h 147"/>
              <a:gd name="T12" fmla="*/ 114300 w 106"/>
              <a:gd name="T13" fmla="*/ 952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"/>
              <a:gd name="T22" fmla="*/ 0 h 147"/>
              <a:gd name="T23" fmla="*/ 106 w 10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" h="147">
                <a:moveTo>
                  <a:pt x="106" y="9"/>
                </a:moveTo>
                <a:lnTo>
                  <a:pt x="89" y="0"/>
                </a:lnTo>
                <a:lnTo>
                  <a:pt x="0" y="138"/>
                </a:lnTo>
                <a:lnTo>
                  <a:pt x="18" y="147"/>
                </a:lnTo>
                <a:lnTo>
                  <a:pt x="106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1" name="Freeform 753"/>
          <p:cNvSpPr>
            <a:spLocks/>
          </p:cNvSpPr>
          <p:nvPr/>
        </p:nvSpPr>
        <p:spPr bwMode="auto">
          <a:xfrm>
            <a:off x="7326313" y="3543300"/>
            <a:ext cx="125412" cy="144463"/>
          </a:xfrm>
          <a:custGeom>
            <a:avLst/>
            <a:gdLst>
              <a:gd name="T0" fmla="*/ 125412 w 115"/>
              <a:gd name="T1" fmla="*/ 9490 h 137"/>
              <a:gd name="T2" fmla="*/ 105782 w 115"/>
              <a:gd name="T3" fmla="*/ 0 h 137"/>
              <a:gd name="T4" fmla="*/ 0 w 115"/>
              <a:gd name="T5" fmla="*/ 134973 h 137"/>
              <a:gd name="T6" fmla="*/ 0 w 115"/>
              <a:gd name="T7" fmla="*/ 125482 h 137"/>
              <a:gd name="T8" fmla="*/ 19630 w 115"/>
              <a:gd name="T9" fmla="*/ 144463 h 137"/>
              <a:gd name="T10" fmla="*/ 19630 w 115"/>
              <a:gd name="T11" fmla="*/ 144463 h 137"/>
              <a:gd name="T12" fmla="*/ 125412 w 115"/>
              <a:gd name="T13" fmla="*/ 9490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"/>
              <a:gd name="T22" fmla="*/ 0 h 137"/>
              <a:gd name="T23" fmla="*/ 115 w 115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" h="137">
                <a:moveTo>
                  <a:pt x="115" y="9"/>
                </a:moveTo>
                <a:lnTo>
                  <a:pt x="97" y="0"/>
                </a:lnTo>
                <a:lnTo>
                  <a:pt x="0" y="128"/>
                </a:lnTo>
                <a:lnTo>
                  <a:pt x="0" y="119"/>
                </a:lnTo>
                <a:lnTo>
                  <a:pt x="18" y="137"/>
                </a:lnTo>
                <a:lnTo>
                  <a:pt x="115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2" name="Freeform 754"/>
          <p:cNvSpPr>
            <a:spLocks/>
          </p:cNvSpPr>
          <p:nvPr/>
        </p:nvSpPr>
        <p:spPr bwMode="auto">
          <a:xfrm>
            <a:off x="7192963" y="3668713"/>
            <a:ext cx="153987" cy="155575"/>
          </a:xfrm>
          <a:custGeom>
            <a:avLst/>
            <a:gdLst>
              <a:gd name="T0" fmla="*/ 153987 w 141"/>
              <a:gd name="T1" fmla="*/ 19180 h 146"/>
              <a:gd name="T2" fmla="*/ 134329 w 141"/>
              <a:gd name="T3" fmla="*/ 0 h 146"/>
              <a:gd name="T4" fmla="*/ 0 w 141"/>
              <a:gd name="T5" fmla="*/ 136395 h 146"/>
              <a:gd name="T6" fmla="*/ 8737 w 141"/>
              <a:gd name="T7" fmla="*/ 136395 h 146"/>
              <a:gd name="T8" fmla="*/ 18566 w 141"/>
              <a:gd name="T9" fmla="*/ 155575 h 146"/>
              <a:gd name="T10" fmla="*/ 18566 w 141"/>
              <a:gd name="T11" fmla="*/ 155575 h 146"/>
              <a:gd name="T12" fmla="*/ 153987 w 141"/>
              <a:gd name="T13" fmla="*/ 19180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146"/>
              <a:gd name="T23" fmla="*/ 141 w 141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146">
                <a:moveTo>
                  <a:pt x="141" y="18"/>
                </a:moveTo>
                <a:lnTo>
                  <a:pt x="123" y="0"/>
                </a:lnTo>
                <a:lnTo>
                  <a:pt x="0" y="128"/>
                </a:lnTo>
                <a:lnTo>
                  <a:pt x="8" y="128"/>
                </a:lnTo>
                <a:lnTo>
                  <a:pt x="17" y="146"/>
                </a:lnTo>
                <a:lnTo>
                  <a:pt x="14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3" name="Freeform 755"/>
          <p:cNvSpPr>
            <a:spLocks/>
          </p:cNvSpPr>
          <p:nvPr/>
        </p:nvSpPr>
        <p:spPr bwMode="auto">
          <a:xfrm>
            <a:off x="7058025" y="3805238"/>
            <a:ext cx="153988" cy="155575"/>
          </a:xfrm>
          <a:custGeom>
            <a:avLst/>
            <a:gdLst>
              <a:gd name="T0" fmla="*/ 153988 w 141"/>
              <a:gd name="T1" fmla="*/ 19050 h 147"/>
              <a:gd name="T2" fmla="*/ 144159 w 141"/>
              <a:gd name="T3" fmla="*/ 0 h 147"/>
              <a:gd name="T4" fmla="*/ 0 w 141"/>
              <a:gd name="T5" fmla="*/ 135467 h 147"/>
              <a:gd name="T6" fmla="*/ 0 w 141"/>
              <a:gd name="T7" fmla="*/ 135467 h 147"/>
              <a:gd name="T8" fmla="*/ 9829 w 141"/>
              <a:gd name="T9" fmla="*/ 155575 h 147"/>
              <a:gd name="T10" fmla="*/ 9829 w 141"/>
              <a:gd name="T11" fmla="*/ 155575 h 147"/>
              <a:gd name="T12" fmla="*/ 153988 w 141"/>
              <a:gd name="T13" fmla="*/ 1905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147"/>
              <a:gd name="T23" fmla="*/ 141 w 141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147">
                <a:moveTo>
                  <a:pt x="141" y="18"/>
                </a:moveTo>
                <a:lnTo>
                  <a:pt x="132" y="0"/>
                </a:lnTo>
                <a:lnTo>
                  <a:pt x="0" y="128"/>
                </a:lnTo>
                <a:lnTo>
                  <a:pt x="9" y="147"/>
                </a:lnTo>
                <a:lnTo>
                  <a:pt x="14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4" name="Freeform 756"/>
          <p:cNvSpPr>
            <a:spLocks/>
          </p:cNvSpPr>
          <p:nvPr/>
        </p:nvSpPr>
        <p:spPr bwMode="auto">
          <a:xfrm>
            <a:off x="6732588" y="3940175"/>
            <a:ext cx="334962" cy="252413"/>
          </a:xfrm>
          <a:custGeom>
            <a:avLst/>
            <a:gdLst>
              <a:gd name="T0" fmla="*/ 334962 w 309"/>
              <a:gd name="T1" fmla="*/ 20151 h 238"/>
              <a:gd name="T2" fmla="*/ 325206 w 309"/>
              <a:gd name="T3" fmla="*/ 0 h 238"/>
              <a:gd name="T4" fmla="*/ 0 w 309"/>
              <a:gd name="T5" fmla="*/ 233323 h 238"/>
              <a:gd name="T6" fmla="*/ 0 w 309"/>
              <a:gd name="T7" fmla="*/ 233323 h 238"/>
              <a:gd name="T8" fmla="*/ 8672 w 309"/>
              <a:gd name="T9" fmla="*/ 252413 h 238"/>
              <a:gd name="T10" fmla="*/ 8672 w 309"/>
              <a:gd name="T11" fmla="*/ 252413 h 238"/>
              <a:gd name="T12" fmla="*/ 334962 w 309"/>
              <a:gd name="T13" fmla="*/ 20151 h 2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9"/>
              <a:gd name="T22" fmla="*/ 0 h 238"/>
              <a:gd name="T23" fmla="*/ 309 w 309"/>
              <a:gd name="T24" fmla="*/ 238 h 2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9" h="238">
                <a:moveTo>
                  <a:pt x="309" y="19"/>
                </a:moveTo>
                <a:lnTo>
                  <a:pt x="300" y="0"/>
                </a:lnTo>
                <a:lnTo>
                  <a:pt x="0" y="220"/>
                </a:lnTo>
                <a:lnTo>
                  <a:pt x="8" y="238"/>
                </a:lnTo>
                <a:lnTo>
                  <a:pt x="309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5" name="Freeform 757"/>
          <p:cNvSpPr>
            <a:spLocks/>
          </p:cNvSpPr>
          <p:nvPr/>
        </p:nvSpPr>
        <p:spPr bwMode="auto">
          <a:xfrm>
            <a:off x="6367463" y="4173538"/>
            <a:ext cx="374650" cy="193675"/>
          </a:xfrm>
          <a:custGeom>
            <a:avLst/>
            <a:gdLst>
              <a:gd name="T0" fmla="*/ 374650 w 344"/>
              <a:gd name="T1" fmla="*/ 19050 h 183"/>
              <a:gd name="T2" fmla="*/ 365937 w 344"/>
              <a:gd name="T3" fmla="*/ 0 h 183"/>
              <a:gd name="T4" fmla="*/ 0 w 344"/>
              <a:gd name="T5" fmla="*/ 174625 h 183"/>
              <a:gd name="T6" fmla="*/ 9802 w 344"/>
              <a:gd name="T7" fmla="*/ 193675 h 183"/>
              <a:gd name="T8" fmla="*/ 374650 w 344"/>
              <a:gd name="T9" fmla="*/ 19050 h 1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83"/>
              <a:gd name="T17" fmla="*/ 344 w 344"/>
              <a:gd name="T18" fmla="*/ 183 h 1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83">
                <a:moveTo>
                  <a:pt x="344" y="18"/>
                </a:moveTo>
                <a:lnTo>
                  <a:pt x="336" y="0"/>
                </a:lnTo>
                <a:lnTo>
                  <a:pt x="0" y="165"/>
                </a:lnTo>
                <a:lnTo>
                  <a:pt x="9" y="183"/>
                </a:lnTo>
                <a:lnTo>
                  <a:pt x="344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6" name="Freeform 758"/>
          <p:cNvSpPr>
            <a:spLocks/>
          </p:cNvSpPr>
          <p:nvPr/>
        </p:nvSpPr>
        <p:spPr bwMode="auto">
          <a:xfrm>
            <a:off x="5119688" y="4591050"/>
            <a:ext cx="19050" cy="9525"/>
          </a:xfrm>
          <a:custGeom>
            <a:avLst/>
            <a:gdLst>
              <a:gd name="T0" fmla="*/ 0 w 17"/>
              <a:gd name="T1" fmla="*/ 0 h 9"/>
              <a:gd name="T2" fmla="*/ 0 w 17"/>
              <a:gd name="T3" fmla="*/ 9525 h 9"/>
              <a:gd name="T4" fmla="*/ 8965 w 17"/>
              <a:gd name="T5" fmla="*/ 9525 h 9"/>
              <a:gd name="T6" fmla="*/ 19050 w 17"/>
              <a:gd name="T7" fmla="*/ 9525 h 9"/>
              <a:gd name="T8" fmla="*/ 19050 w 17"/>
              <a:gd name="T9" fmla="*/ 9525 h 9"/>
              <a:gd name="T10" fmla="*/ 19050 w 17"/>
              <a:gd name="T11" fmla="*/ 0 h 9"/>
              <a:gd name="T12" fmla="*/ 19050 w 17"/>
              <a:gd name="T13" fmla="*/ 0 h 9"/>
              <a:gd name="T14" fmla="*/ 8965 w 17"/>
              <a:gd name="T15" fmla="*/ 0 h 9"/>
              <a:gd name="T16" fmla="*/ 0 w 17"/>
              <a:gd name="T17" fmla="*/ 0 h 9"/>
              <a:gd name="T18" fmla="*/ 0 w 17"/>
              <a:gd name="T19" fmla="*/ 0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9"/>
              <a:gd name="T32" fmla="*/ 17 w 17"/>
              <a:gd name="T33" fmla="*/ 9 h 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9">
                <a:moveTo>
                  <a:pt x="0" y="0"/>
                </a:moveTo>
                <a:lnTo>
                  <a:pt x="0" y="9"/>
                </a:lnTo>
                <a:lnTo>
                  <a:pt x="8" y="9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7" name="Freeform 759"/>
          <p:cNvSpPr>
            <a:spLocks/>
          </p:cNvSpPr>
          <p:nvPr/>
        </p:nvSpPr>
        <p:spPr bwMode="auto">
          <a:xfrm>
            <a:off x="4986338" y="4552950"/>
            <a:ext cx="152400" cy="87313"/>
          </a:xfrm>
          <a:custGeom>
            <a:avLst/>
            <a:gdLst>
              <a:gd name="T0" fmla="*/ 142672 w 141"/>
              <a:gd name="T1" fmla="*/ 38333 h 82"/>
              <a:gd name="T2" fmla="*/ 134026 w 141"/>
              <a:gd name="T3" fmla="*/ 87313 h 82"/>
              <a:gd name="T4" fmla="*/ 0 w 141"/>
              <a:gd name="T5" fmla="*/ 9583 h 82"/>
              <a:gd name="T6" fmla="*/ 152400 w 141"/>
              <a:gd name="T7" fmla="*/ 0 h 82"/>
              <a:gd name="T8" fmla="*/ 142672 w 141"/>
              <a:gd name="T9" fmla="*/ 38333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82"/>
              <a:gd name="T17" fmla="*/ 141 w 141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82">
                <a:moveTo>
                  <a:pt x="132" y="36"/>
                </a:moveTo>
                <a:lnTo>
                  <a:pt x="124" y="82"/>
                </a:lnTo>
                <a:lnTo>
                  <a:pt x="0" y="9"/>
                </a:lnTo>
                <a:lnTo>
                  <a:pt x="141" y="0"/>
                </a:lnTo>
                <a:lnTo>
                  <a:pt x="132" y="36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8" name="Freeform 760"/>
          <p:cNvSpPr>
            <a:spLocks/>
          </p:cNvSpPr>
          <p:nvPr/>
        </p:nvSpPr>
        <p:spPr bwMode="auto">
          <a:xfrm>
            <a:off x="4986338" y="4552950"/>
            <a:ext cx="152400" cy="87313"/>
          </a:xfrm>
          <a:custGeom>
            <a:avLst/>
            <a:gdLst>
              <a:gd name="T0" fmla="*/ 142672 w 141"/>
              <a:gd name="T1" fmla="*/ 38333 h 82"/>
              <a:gd name="T2" fmla="*/ 134026 w 141"/>
              <a:gd name="T3" fmla="*/ 87313 h 82"/>
              <a:gd name="T4" fmla="*/ 0 w 141"/>
              <a:gd name="T5" fmla="*/ 9583 h 82"/>
              <a:gd name="T6" fmla="*/ 152400 w 141"/>
              <a:gd name="T7" fmla="*/ 0 h 82"/>
              <a:gd name="T8" fmla="*/ 142672 w 141"/>
              <a:gd name="T9" fmla="*/ 38333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82"/>
              <a:gd name="T17" fmla="*/ 141 w 141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82">
                <a:moveTo>
                  <a:pt x="132" y="36"/>
                </a:moveTo>
                <a:lnTo>
                  <a:pt x="124" y="82"/>
                </a:lnTo>
                <a:lnTo>
                  <a:pt x="0" y="9"/>
                </a:lnTo>
                <a:lnTo>
                  <a:pt x="141" y="0"/>
                </a:lnTo>
                <a:lnTo>
                  <a:pt x="132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9" name="Freeform 761"/>
          <p:cNvSpPr>
            <a:spLocks/>
          </p:cNvSpPr>
          <p:nvPr/>
        </p:nvSpPr>
        <p:spPr bwMode="auto">
          <a:xfrm>
            <a:off x="5935663" y="4406900"/>
            <a:ext cx="85725" cy="87313"/>
          </a:xfrm>
          <a:custGeom>
            <a:avLst/>
            <a:gdLst>
              <a:gd name="T0" fmla="*/ 85725 w 80"/>
              <a:gd name="T1" fmla="*/ 18935 h 83"/>
              <a:gd name="T2" fmla="*/ 76081 w 80"/>
              <a:gd name="T3" fmla="*/ 0 h 83"/>
              <a:gd name="T4" fmla="*/ 0 w 80"/>
              <a:gd name="T5" fmla="*/ 67326 h 83"/>
              <a:gd name="T6" fmla="*/ 0 w 80"/>
              <a:gd name="T7" fmla="*/ 67326 h 83"/>
              <a:gd name="T8" fmla="*/ 9644 w 80"/>
              <a:gd name="T9" fmla="*/ 87313 h 83"/>
              <a:gd name="T10" fmla="*/ 9644 w 80"/>
              <a:gd name="T11" fmla="*/ 87313 h 83"/>
              <a:gd name="T12" fmla="*/ 85725 w 80"/>
              <a:gd name="T13" fmla="*/ 18935 h 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"/>
              <a:gd name="T22" fmla="*/ 0 h 83"/>
              <a:gd name="T23" fmla="*/ 80 w 80"/>
              <a:gd name="T24" fmla="*/ 83 h 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" h="83">
                <a:moveTo>
                  <a:pt x="80" y="18"/>
                </a:moveTo>
                <a:lnTo>
                  <a:pt x="71" y="0"/>
                </a:lnTo>
                <a:lnTo>
                  <a:pt x="0" y="64"/>
                </a:lnTo>
                <a:lnTo>
                  <a:pt x="9" y="83"/>
                </a:lnTo>
                <a:lnTo>
                  <a:pt x="80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0" name="Freeform 762"/>
          <p:cNvSpPr>
            <a:spLocks/>
          </p:cNvSpPr>
          <p:nvPr/>
        </p:nvSpPr>
        <p:spPr bwMode="auto">
          <a:xfrm>
            <a:off x="5838825" y="4475163"/>
            <a:ext cx="106363" cy="66675"/>
          </a:xfrm>
          <a:custGeom>
            <a:avLst/>
            <a:gdLst>
              <a:gd name="T0" fmla="*/ 106363 w 97"/>
              <a:gd name="T1" fmla="*/ 19794 h 64"/>
              <a:gd name="T2" fmla="*/ 96494 w 97"/>
              <a:gd name="T3" fmla="*/ 0 h 64"/>
              <a:gd name="T4" fmla="*/ 0 w 97"/>
              <a:gd name="T5" fmla="*/ 47923 h 64"/>
              <a:gd name="T6" fmla="*/ 0 w 97"/>
              <a:gd name="T7" fmla="*/ 47923 h 64"/>
              <a:gd name="T8" fmla="*/ 9869 w 97"/>
              <a:gd name="T9" fmla="*/ 66675 h 64"/>
              <a:gd name="T10" fmla="*/ 9869 w 97"/>
              <a:gd name="T11" fmla="*/ 66675 h 64"/>
              <a:gd name="T12" fmla="*/ 106363 w 97"/>
              <a:gd name="T13" fmla="*/ 19794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64"/>
              <a:gd name="T23" fmla="*/ 97 w 97"/>
              <a:gd name="T24" fmla="*/ 64 h 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64">
                <a:moveTo>
                  <a:pt x="97" y="19"/>
                </a:moveTo>
                <a:lnTo>
                  <a:pt x="88" y="0"/>
                </a:lnTo>
                <a:lnTo>
                  <a:pt x="0" y="46"/>
                </a:lnTo>
                <a:lnTo>
                  <a:pt x="9" y="64"/>
                </a:lnTo>
                <a:lnTo>
                  <a:pt x="97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1" name="Freeform 763"/>
          <p:cNvSpPr>
            <a:spLocks/>
          </p:cNvSpPr>
          <p:nvPr/>
        </p:nvSpPr>
        <p:spPr bwMode="auto">
          <a:xfrm>
            <a:off x="5629275" y="4522788"/>
            <a:ext cx="220663" cy="88900"/>
          </a:xfrm>
          <a:custGeom>
            <a:avLst/>
            <a:gdLst>
              <a:gd name="T0" fmla="*/ 220663 w 203"/>
              <a:gd name="T1" fmla="*/ 19280 h 83"/>
              <a:gd name="T2" fmla="*/ 210880 w 203"/>
              <a:gd name="T3" fmla="*/ 0 h 83"/>
              <a:gd name="T4" fmla="*/ 0 w 203"/>
              <a:gd name="T5" fmla="*/ 68549 h 83"/>
              <a:gd name="T6" fmla="*/ 0 w 203"/>
              <a:gd name="T7" fmla="*/ 68549 h 83"/>
              <a:gd name="T8" fmla="*/ 0 w 203"/>
              <a:gd name="T9" fmla="*/ 88900 h 83"/>
              <a:gd name="T10" fmla="*/ 9783 w 203"/>
              <a:gd name="T11" fmla="*/ 88900 h 83"/>
              <a:gd name="T12" fmla="*/ 220663 w 203"/>
              <a:gd name="T13" fmla="*/ 19280 h 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3"/>
              <a:gd name="T22" fmla="*/ 0 h 83"/>
              <a:gd name="T23" fmla="*/ 203 w 203"/>
              <a:gd name="T24" fmla="*/ 83 h 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3" h="83">
                <a:moveTo>
                  <a:pt x="203" y="18"/>
                </a:moveTo>
                <a:lnTo>
                  <a:pt x="194" y="0"/>
                </a:lnTo>
                <a:lnTo>
                  <a:pt x="0" y="64"/>
                </a:lnTo>
                <a:lnTo>
                  <a:pt x="0" y="83"/>
                </a:lnTo>
                <a:lnTo>
                  <a:pt x="9" y="83"/>
                </a:lnTo>
                <a:lnTo>
                  <a:pt x="203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2" name="Freeform 764"/>
          <p:cNvSpPr>
            <a:spLocks/>
          </p:cNvSpPr>
          <p:nvPr/>
        </p:nvSpPr>
        <p:spPr bwMode="auto">
          <a:xfrm>
            <a:off x="5378450" y="4591050"/>
            <a:ext cx="250825" cy="39688"/>
          </a:xfrm>
          <a:custGeom>
            <a:avLst/>
            <a:gdLst>
              <a:gd name="T0" fmla="*/ 250825 w 230"/>
              <a:gd name="T1" fmla="*/ 20380 h 37"/>
              <a:gd name="T2" fmla="*/ 250825 w 230"/>
              <a:gd name="T3" fmla="*/ 0 h 37"/>
              <a:gd name="T4" fmla="*/ 0 w 230"/>
              <a:gd name="T5" fmla="*/ 20380 h 37"/>
              <a:gd name="T6" fmla="*/ 0 w 230"/>
              <a:gd name="T7" fmla="*/ 20380 h 37"/>
              <a:gd name="T8" fmla="*/ 0 w 230"/>
              <a:gd name="T9" fmla="*/ 39688 h 37"/>
              <a:gd name="T10" fmla="*/ 0 w 230"/>
              <a:gd name="T11" fmla="*/ 39688 h 37"/>
              <a:gd name="T12" fmla="*/ 250825 w 230"/>
              <a:gd name="T13" fmla="*/ 20380 h 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"/>
              <a:gd name="T22" fmla="*/ 0 h 37"/>
              <a:gd name="T23" fmla="*/ 230 w 230"/>
              <a:gd name="T24" fmla="*/ 37 h 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" h="37">
                <a:moveTo>
                  <a:pt x="230" y="19"/>
                </a:moveTo>
                <a:lnTo>
                  <a:pt x="230" y="0"/>
                </a:lnTo>
                <a:lnTo>
                  <a:pt x="0" y="19"/>
                </a:lnTo>
                <a:lnTo>
                  <a:pt x="0" y="37"/>
                </a:lnTo>
                <a:lnTo>
                  <a:pt x="230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3" name="Freeform 765"/>
          <p:cNvSpPr>
            <a:spLocks/>
          </p:cNvSpPr>
          <p:nvPr/>
        </p:nvSpPr>
        <p:spPr bwMode="auto">
          <a:xfrm>
            <a:off x="5129213" y="4581525"/>
            <a:ext cx="249237" cy="49213"/>
          </a:xfrm>
          <a:custGeom>
            <a:avLst/>
            <a:gdLst>
              <a:gd name="T0" fmla="*/ 249237 w 230"/>
              <a:gd name="T1" fmla="*/ 49213 h 46"/>
              <a:gd name="T2" fmla="*/ 249237 w 230"/>
              <a:gd name="T3" fmla="*/ 29956 h 46"/>
              <a:gd name="T4" fmla="*/ 0 w 230"/>
              <a:gd name="T5" fmla="*/ 0 h 46"/>
              <a:gd name="T6" fmla="*/ 0 w 230"/>
              <a:gd name="T7" fmla="*/ 19257 h 46"/>
              <a:gd name="T8" fmla="*/ 249237 w 230"/>
              <a:gd name="T9" fmla="*/ 49213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0"/>
              <a:gd name="T16" fmla="*/ 0 h 46"/>
              <a:gd name="T17" fmla="*/ 230 w 230"/>
              <a:gd name="T18" fmla="*/ 46 h 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0" h="46">
                <a:moveTo>
                  <a:pt x="230" y="46"/>
                </a:moveTo>
                <a:lnTo>
                  <a:pt x="230" y="28"/>
                </a:lnTo>
                <a:lnTo>
                  <a:pt x="0" y="0"/>
                </a:lnTo>
                <a:lnTo>
                  <a:pt x="0" y="18"/>
                </a:lnTo>
                <a:lnTo>
                  <a:pt x="230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4" name="Freeform 766"/>
          <p:cNvSpPr>
            <a:spLocks/>
          </p:cNvSpPr>
          <p:nvPr/>
        </p:nvSpPr>
        <p:spPr bwMode="auto">
          <a:xfrm>
            <a:off x="5983288" y="4114800"/>
            <a:ext cx="19050" cy="19050"/>
          </a:xfrm>
          <a:custGeom>
            <a:avLst/>
            <a:gdLst>
              <a:gd name="T0" fmla="*/ 8965 w 17"/>
              <a:gd name="T1" fmla="*/ 19050 h 18"/>
              <a:gd name="T2" fmla="*/ 19050 w 17"/>
              <a:gd name="T3" fmla="*/ 19050 h 18"/>
              <a:gd name="T4" fmla="*/ 19050 w 17"/>
              <a:gd name="T5" fmla="*/ 9525 h 18"/>
              <a:gd name="T6" fmla="*/ 19050 w 17"/>
              <a:gd name="T7" fmla="*/ 0 h 18"/>
              <a:gd name="T8" fmla="*/ 8965 w 17"/>
              <a:gd name="T9" fmla="*/ 0 h 18"/>
              <a:gd name="T10" fmla="*/ 0 w 17"/>
              <a:gd name="T11" fmla="*/ 0 h 18"/>
              <a:gd name="T12" fmla="*/ 0 w 17"/>
              <a:gd name="T13" fmla="*/ 9525 h 18"/>
              <a:gd name="T14" fmla="*/ 0 w 17"/>
              <a:gd name="T15" fmla="*/ 19050 h 18"/>
              <a:gd name="T16" fmla="*/ 8965 w 17"/>
              <a:gd name="T17" fmla="*/ 19050 h 18"/>
              <a:gd name="T18" fmla="*/ 8965 w 17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8" y="18"/>
                </a:move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lnTo>
                  <a:pt x="8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5" name="Freeform 767"/>
          <p:cNvSpPr>
            <a:spLocks/>
          </p:cNvSpPr>
          <p:nvPr/>
        </p:nvSpPr>
        <p:spPr bwMode="auto">
          <a:xfrm>
            <a:off x="5954713" y="4124325"/>
            <a:ext cx="77787" cy="157163"/>
          </a:xfrm>
          <a:custGeom>
            <a:avLst/>
            <a:gdLst>
              <a:gd name="T0" fmla="*/ 38346 w 71"/>
              <a:gd name="T1" fmla="*/ 9622 h 147"/>
              <a:gd name="T2" fmla="*/ 77787 w 71"/>
              <a:gd name="T3" fmla="*/ 0 h 147"/>
              <a:gd name="T4" fmla="*/ 48206 w 71"/>
              <a:gd name="T5" fmla="*/ 157163 h 147"/>
              <a:gd name="T6" fmla="*/ 0 w 71"/>
              <a:gd name="T7" fmla="*/ 9622 h 147"/>
              <a:gd name="T8" fmla="*/ 38346 w 71"/>
              <a:gd name="T9" fmla="*/ 9622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47"/>
              <a:gd name="T17" fmla="*/ 71 w 71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47">
                <a:moveTo>
                  <a:pt x="35" y="9"/>
                </a:moveTo>
                <a:lnTo>
                  <a:pt x="71" y="0"/>
                </a:lnTo>
                <a:lnTo>
                  <a:pt x="44" y="147"/>
                </a:lnTo>
                <a:lnTo>
                  <a:pt x="0" y="9"/>
                </a:lnTo>
                <a:lnTo>
                  <a:pt x="35" y="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6" name="Freeform 768"/>
          <p:cNvSpPr>
            <a:spLocks/>
          </p:cNvSpPr>
          <p:nvPr/>
        </p:nvSpPr>
        <p:spPr bwMode="auto">
          <a:xfrm>
            <a:off x="5954713" y="4124325"/>
            <a:ext cx="77787" cy="157163"/>
          </a:xfrm>
          <a:custGeom>
            <a:avLst/>
            <a:gdLst>
              <a:gd name="T0" fmla="*/ 38346 w 71"/>
              <a:gd name="T1" fmla="*/ 9622 h 147"/>
              <a:gd name="T2" fmla="*/ 77787 w 71"/>
              <a:gd name="T3" fmla="*/ 0 h 147"/>
              <a:gd name="T4" fmla="*/ 48206 w 71"/>
              <a:gd name="T5" fmla="*/ 157163 h 147"/>
              <a:gd name="T6" fmla="*/ 0 w 71"/>
              <a:gd name="T7" fmla="*/ 9622 h 147"/>
              <a:gd name="T8" fmla="*/ 38346 w 71"/>
              <a:gd name="T9" fmla="*/ 9622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47"/>
              <a:gd name="T17" fmla="*/ 71 w 71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47">
                <a:moveTo>
                  <a:pt x="35" y="9"/>
                </a:moveTo>
                <a:lnTo>
                  <a:pt x="71" y="0"/>
                </a:lnTo>
                <a:lnTo>
                  <a:pt x="44" y="147"/>
                </a:lnTo>
                <a:lnTo>
                  <a:pt x="0" y="9"/>
                </a:lnTo>
                <a:lnTo>
                  <a:pt x="35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7" name="Freeform 769"/>
          <p:cNvSpPr>
            <a:spLocks/>
          </p:cNvSpPr>
          <p:nvPr/>
        </p:nvSpPr>
        <p:spPr bwMode="auto">
          <a:xfrm>
            <a:off x="6253163" y="3105150"/>
            <a:ext cx="230187" cy="242888"/>
          </a:xfrm>
          <a:custGeom>
            <a:avLst/>
            <a:gdLst>
              <a:gd name="T0" fmla="*/ 230187 w 212"/>
              <a:gd name="T1" fmla="*/ 9546 h 229"/>
              <a:gd name="T2" fmla="*/ 210643 w 212"/>
              <a:gd name="T3" fmla="*/ 0 h 229"/>
              <a:gd name="T4" fmla="*/ 0 w 212"/>
              <a:gd name="T5" fmla="*/ 233342 h 229"/>
              <a:gd name="T6" fmla="*/ 0 w 212"/>
              <a:gd name="T7" fmla="*/ 233342 h 229"/>
              <a:gd name="T8" fmla="*/ 19544 w 212"/>
              <a:gd name="T9" fmla="*/ 242888 h 229"/>
              <a:gd name="T10" fmla="*/ 19544 w 212"/>
              <a:gd name="T11" fmla="*/ 242888 h 229"/>
              <a:gd name="T12" fmla="*/ 230187 w 212"/>
              <a:gd name="T13" fmla="*/ 9546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229"/>
              <a:gd name="T23" fmla="*/ 212 w 212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229">
                <a:moveTo>
                  <a:pt x="212" y="9"/>
                </a:moveTo>
                <a:lnTo>
                  <a:pt x="194" y="0"/>
                </a:lnTo>
                <a:lnTo>
                  <a:pt x="0" y="220"/>
                </a:lnTo>
                <a:lnTo>
                  <a:pt x="18" y="229"/>
                </a:lnTo>
                <a:lnTo>
                  <a:pt x="212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8" name="Freeform 770"/>
          <p:cNvSpPr>
            <a:spLocks/>
          </p:cNvSpPr>
          <p:nvPr/>
        </p:nvSpPr>
        <p:spPr bwMode="auto">
          <a:xfrm>
            <a:off x="6099175" y="3338513"/>
            <a:ext cx="173038" cy="261937"/>
          </a:xfrm>
          <a:custGeom>
            <a:avLst/>
            <a:gdLst>
              <a:gd name="T0" fmla="*/ 173038 w 159"/>
              <a:gd name="T1" fmla="*/ 9544 h 247"/>
              <a:gd name="T2" fmla="*/ 153449 w 159"/>
              <a:gd name="T3" fmla="*/ 0 h 247"/>
              <a:gd name="T4" fmla="*/ 0 w 159"/>
              <a:gd name="T5" fmla="*/ 252393 h 247"/>
              <a:gd name="T6" fmla="*/ 0 w 159"/>
              <a:gd name="T7" fmla="*/ 252393 h 247"/>
              <a:gd name="T8" fmla="*/ 18501 w 159"/>
              <a:gd name="T9" fmla="*/ 261937 h 247"/>
              <a:gd name="T10" fmla="*/ 18501 w 159"/>
              <a:gd name="T11" fmla="*/ 261937 h 247"/>
              <a:gd name="T12" fmla="*/ 173038 w 159"/>
              <a:gd name="T13" fmla="*/ 9544 h 2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247"/>
              <a:gd name="T23" fmla="*/ 159 w 159"/>
              <a:gd name="T24" fmla="*/ 247 h 2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247">
                <a:moveTo>
                  <a:pt x="159" y="9"/>
                </a:moveTo>
                <a:lnTo>
                  <a:pt x="141" y="0"/>
                </a:lnTo>
                <a:lnTo>
                  <a:pt x="0" y="238"/>
                </a:lnTo>
                <a:lnTo>
                  <a:pt x="17" y="247"/>
                </a:lnTo>
                <a:lnTo>
                  <a:pt x="159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9" name="Freeform 771"/>
          <p:cNvSpPr>
            <a:spLocks/>
          </p:cNvSpPr>
          <p:nvPr/>
        </p:nvSpPr>
        <p:spPr bwMode="auto">
          <a:xfrm>
            <a:off x="6011863" y="3590925"/>
            <a:ext cx="106362" cy="273050"/>
          </a:xfrm>
          <a:custGeom>
            <a:avLst/>
            <a:gdLst>
              <a:gd name="T0" fmla="*/ 106362 w 97"/>
              <a:gd name="T1" fmla="*/ 9562 h 257"/>
              <a:gd name="T2" fmla="*/ 87721 w 97"/>
              <a:gd name="T3" fmla="*/ 0 h 257"/>
              <a:gd name="T4" fmla="*/ 0 w 97"/>
              <a:gd name="T5" fmla="*/ 263488 h 257"/>
              <a:gd name="T6" fmla="*/ 0 w 97"/>
              <a:gd name="T7" fmla="*/ 263488 h 257"/>
              <a:gd name="T8" fmla="*/ 19737 w 97"/>
              <a:gd name="T9" fmla="*/ 263488 h 257"/>
              <a:gd name="T10" fmla="*/ 19737 w 97"/>
              <a:gd name="T11" fmla="*/ 273050 h 257"/>
              <a:gd name="T12" fmla="*/ 106362 w 97"/>
              <a:gd name="T13" fmla="*/ 9562 h 2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257"/>
              <a:gd name="T23" fmla="*/ 97 w 97"/>
              <a:gd name="T24" fmla="*/ 257 h 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257">
                <a:moveTo>
                  <a:pt x="97" y="9"/>
                </a:moveTo>
                <a:lnTo>
                  <a:pt x="80" y="0"/>
                </a:lnTo>
                <a:lnTo>
                  <a:pt x="0" y="248"/>
                </a:lnTo>
                <a:lnTo>
                  <a:pt x="18" y="248"/>
                </a:lnTo>
                <a:lnTo>
                  <a:pt x="18" y="257"/>
                </a:lnTo>
                <a:lnTo>
                  <a:pt x="97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0" name="Freeform 772"/>
          <p:cNvSpPr>
            <a:spLocks/>
          </p:cNvSpPr>
          <p:nvPr/>
        </p:nvSpPr>
        <p:spPr bwMode="auto">
          <a:xfrm>
            <a:off x="5983288" y="3854450"/>
            <a:ext cx="49212" cy="269875"/>
          </a:xfrm>
          <a:custGeom>
            <a:avLst/>
            <a:gdLst>
              <a:gd name="T0" fmla="*/ 49212 w 44"/>
              <a:gd name="T1" fmla="*/ 0 h 256"/>
              <a:gd name="T2" fmla="*/ 29080 w 44"/>
              <a:gd name="T3" fmla="*/ 0 h 256"/>
              <a:gd name="T4" fmla="*/ 0 w 44"/>
              <a:gd name="T5" fmla="*/ 269875 h 256"/>
              <a:gd name="T6" fmla="*/ 19014 w 44"/>
              <a:gd name="T7" fmla="*/ 269875 h 256"/>
              <a:gd name="T8" fmla="*/ 49212 w 44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56"/>
              <a:gd name="T17" fmla="*/ 44 w 44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56">
                <a:moveTo>
                  <a:pt x="44" y="0"/>
                </a:moveTo>
                <a:lnTo>
                  <a:pt x="26" y="0"/>
                </a:lnTo>
                <a:lnTo>
                  <a:pt x="0" y="256"/>
                </a:lnTo>
                <a:lnTo>
                  <a:pt x="17" y="256"/>
                </a:lnTo>
                <a:lnTo>
                  <a:pt x="4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1" name="Freeform 773"/>
          <p:cNvSpPr>
            <a:spLocks/>
          </p:cNvSpPr>
          <p:nvPr/>
        </p:nvSpPr>
        <p:spPr bwMode="auto">
          <a:xfrm>
            <a:off x="5053013" y="3873500"/>
            <a:ext cx="19050" cy="19050"/>
          </a:xfrm>
          <a:custGeom>
            <a:avLst/>
            <a:gdLst>
              <a:gd name="T0" fmla="*/ 0 w 17"/>
              <a:gd name="T1" fmla="*/ 9525 h 18"/>
              <a:gd name="T2" fmla="*/ 0 w 17"/>
              <a:gd name="T3" fmla="*/ 9525 h 18"/>
              <a:gd name="T4" fmla="*/ 10085 w 17"/>
              <a:gd name="T5" fmla="*/ 19050 h 18"/>
              <a:gd name="T6" fmla="*/ 19050 w 17"/>
              <a:gd name="T7" fmla="*/ 19050 h 18"/>
              <a:gd name="T8" fmla="*/ 19050 w 17"/>
              <a:gd name="T9" fmla="*/ 9525 h 18"/>
              <a:gd name="T10" fmla="*/ 19050 w 17"/>
              <a:gd name="T11" fmla="*/ 0 h 18"/>
              <a:gd name="T12" fmla="*/ 19050 w 17"/>
              <a:gd name="T13" fmla="*/ 0 h 18"/>
              <a:gd name="T14" fmla="*/ 10085 w 17"/>
              <a:gd name="T15" fmla="*/ 0 h 18"/>
              <a:gd name="T16" fmla="*/ 0 w 17"/>
              <a:gd name="T17" fmla="*/ 9525 h 18"/>
              <a:gd name="T18" fmla="*/ 0 w 17"/>
              <a:gd name="T19" fmla="*/ 9525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0" y="9"/>
                </a:moveTo>
                <a:lnTo>
                  <a:pt x="0" y="9"/>
                </a:ln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2" name="Freeform 774"/>
          <p:cNvSpPr>
            <a:spLocks/>
          </p:cNvSpPr>
          <p:nvPr/>
        </p:nvSpPr>
        <p:spPr bwMode="auto">
          <a:xfrm>
            <a:off x="4927600" y="3833813"/>
            <a:ext cx="144463" cy="87312"/>
          </a:xfrm>
          <a:custGeom>
            <a:avLst/>
            <a:gdLst>
              <a:gd name="T0" fmla="*/ 135708 w 132"/>
              <a:gd name="T1" fmla="*/ 48390 h 83"/>
              <a:gd name="T2" fmla="*/ 125858 w 132"/>
              <a:gd name="T3" fmla="*/ 87312 h 83"/>
              <a:gd name="T4" fmla="*/ 0 w 132"/>
              <a:gd name="T5" fmla="*/ 0 h 83"/>
              <a:gd name="T6" fmla="*/ 144463 w 132"/>
              <a:gd name="T7" fmla="*/ 10520 h 83"/>
              <a:gd name="T8" fmla="*/ 135708 w 132"/>
              <a:gd name="T9" fmla="*/ 48390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83"/>
              <a:gd name="T17" fmla="*/ 132 w 132"/>
              <a:gd name="T18" fmla="*/ 83 h 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83">
                <a:moveTo>
                  <a:pt x="124" y="46"/>
                </a:moveTo>
                <a:lnTo>
                  <a:pt x="115" y="83"/>
                </a:lnTo>
                <a:lnTo>
                  <a:pt x="0" y="0"/>
                </a:lnTo>
                <a:lnTo>
                  <a:pt x="132" y="10"/>
                </a:lnTo>
                <a:lnTo>
                  <a:pt x="124" y="46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3" name="Freeform 775"/>
          <p:cNvSpPr>
            <a:spLocks/>
          </p:cNvSpPr>
          <p:nvPr/>
        </p:nvSpPr>
        <p:spPr bwMode="auto">
          <a:xfrm>
            <a:off x="4927600" y="3833813"/>
            <a:ext cx="144463" cy="87312"/>
          </a:xfrm>
          <a:custGeom>
            <a:avLst/>
            <a:gdLst>
              <a:gd name="T0" fmla="*/ 135708 w 132"/>
              <a:gd name="T1" fmla="*/ 48390 h 83"/>
              <a:gd name="T2" fmla="*/ 125858 w 132"/>
              <a:gd name="T3" fmla="*/ 87312 h 83"/>
              <a:gd name="T4" fmla="*/ 0 w 132"/>
              <a:gd name="T5" fmla="*/ 0 h 83"/>
              <a:gd name="T6" fmla="*/ 144463 w 132"/>
              <a:gd name="T7" fmla="*/ 10520 h 83"/>
              <a:gd name="T8" fmla="*/ 135708 w 132"/>
              <a:gd name="T9" fmla="*/ 48390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83"/>
              <a:gd name="T17" fmla="*/ 132 w 132"/>
              <a:gd name="T18" fmla="*/ 83 h 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83">
                <a:moveTo>
                  <a:pt x="124" y="46"/>
                </a:moveTo>
                <a:lnTo>
                  <a:pt x="115" y="83"/>
                </a:lnTo>
                <a:lnTo>
                  <a:pt x="0" y="0"/>
                </a:lnTo>
                <a:lnTo>
                  <a:pt x="132" y="10"/>
                </a:lnTo>
                <a:lnTo>
                  <a:pt x="124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4" name="Freeform 776"/>
          <p:cNvSpPr>
            <a:spLocks/>
          </p:cNvSpPr>
          <p:nvPr/>
        </p:nvSpPr>
        <p:spPr bwMode="auto">
          <a:xfrm>
            <a:off x="5791200" y="4232275"/>
            <a:ext cx="230188" cy="204788"/>
          </a:xfrm>
          <a:custGeom>
            <a:avLst/>
            <a:gdLst>
              <a:gd name="T0" fmla="*/ 220416 w 212"/>
              <a:gd name="T1" fmla="*/ 204788 h 193"/>
              <a:gd name="T2" fmla="*/ 230188 w 212"/>
              <a:gd name="T3" fmla="*/ 184628 h 193"/>
              <a:gd name="T4" fmla="*/ 9772 w 212"/>
              <a:gd name="T5" fmla="*/ 0 h 193"/>
              <a:gd name="T6" fmla="*/ 9772 w 212"/>
              <a:gd name="T7" fmla="*/ 0 h 193"/>
              <a:gd name="T8" fmla="*/ 0 w 212"/>
              <a:gd name="T9" fmla="*/ 19099 h 193"/>
              <a:gd name="T10" fmla="*/ 0 w 212"/>
              <a:gd name="T11" fmla="*/ 19099 h 193"/>
              <a:gd name="T12" fmla="*/ 220416 w 212"/>
              <a:gd name="T13" fmla="*/ 204788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193"/>
              <a:gd name="T23" fmla="*/ 212 w 212"/>
              <a:gd name="T24" fmla="*/ 193 h 1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193">
                <a:moveTo>
                  <a:pt x="203" y="193"/>
                </a:moveTo>
                <a:lnTo>
                  <a:pt x="212" y="174"/>
                </a:lnTo>
                <a:lnTo>
                  <a:pt x="9" y="0"/>
                </a:lnTo>
                <a:lnTo>
                  <a:pt x="0" y="18"/>
                </a:lnTo>
                <a:lnTo>
                  <a:pt x="203" y="1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5" name="Freeform 777"/>
          <p:cNvSpPr>
            <a:spLocks/>
          </p:cNvSpPr>
          <p:nvPr/>
        </p:nvSpPr>
        <p:spPr bwMode="auto">
          <a:xfrm>
            <a:off x="5561013" y="4086225"/>
            <a:ext cx="241300" cy="165100"/>
          </a:xfrm>
          <a:custGeom>
            <a:avLst/>
            <a:gdLst>
              <a:gd name="T0" fmla="*/ 231473 w 221"/>
              <a:gd name="T1" fmla="*/ 165100 h 155"/>
              <a:gd name="T2" fmla="*/ 241300 w 221"/>
              <a:gd name="T3" fmla="*/ 145927 h 155"/>
              <a:gd name="T4" fmla="*/ 9827 w 221"/>
              <a:gd name="T5" fmla="*/ 0 h 155"/>
              <a:gd name="T6" fmla="*/ 9827 w 221"/>
              <a:gd name="T7" fmla="*/ 0 h 155"/>
              <a:gd name="T8" fmla="*/ 0 w 221"/>
              <a:gd name="T9" fmla="*/ 19173 h 155"/>
              <a:gd name="T10" fmla="*/ 0 w 221"/>
              <a:gd name="T11" fmla="*/ 19173 h 155"/>
              <a:gd name="T12" fmla="*/ 231473 w 221"/>
              <a:gd name="T13" fmla="*/ 1651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1"/>
              <a:gd name="T22" fmla="*/ 0 h 155"/>
              <a:gd name="T23" fmla="*/ 221 w 22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1" h="155">
                <a:moveTo>
                  <a:pt x="212" y="155"/>
                </a:moveTo>
                <a:lnTo>
                  <a:pt x="221" y="137"/>
                </a:lnTo>
                <a:lnTo>
                  <a:pt x="9" y="0"/>
                </a:lnTo>
                <a:lnTo>
                  <a:pt x="0" y="18"/>
                </a:lnTo>
                <a:lnTo>
                  <a:pt x="212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6" name="Freeform 778"/>
          <p:cNvSpPr>
            <a:spLocks/>
          </p:cNvSpPr>
          <p:nvPr/>
        </p:nvSpPr>
        <p:spPr bwMode="auto">
          <a:xfrm>
            <a:off x="5311775" y="3960813"/>
            <a:ext cx="258763" cy="144462"/>
          </a:xfrm>
          <a:custGeom>
            <a:avLst/>
            <a:gdLst>
              <a:gd name="T0" fmla="*/ 249019 w 239"/>
              <a:gd name="T1" fmla="*/ 144462 h 137"/>
              <a:gd name="T2" fmla="*/ 258763 w 239"/>
              <a:gd name="T3" fmla="*/ 125482 h 137"/>
              <a:gd name="T4" fmla="*/ 9744 w 239"/>
              <a:gd name="T5" fmla="*/ 0 h 137"/>
              <a:gd name="T6" fmla="*/ 9744 w 239"/>
              <a:gd name="T7" fmla="*/ 0 h 137"/>
              <a:gd name="T8" fmla="*/ 0 w 239"/>
              <a:gd name="T9" fmla="*/ 18980 h 137"/>
              <a:gd name="T10" fmla="*/ 0 w 239"/>
              <a:gd name="T11" fmla="*/ 18980 h 137"/>
              <a:gd name="T12" fmla="*/ 249019 w 239"/>
              <a:gd name="T13" fmla="*/ 144462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9"/>
              <a:gd name="T22" fmla="*/ 0 h 137"/>
              <a:gd name="T23" fmla="*/ 239 w 239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9" h="137">
                <a:moveTo>
                  <a:pt x="230" y="137"/>
                </a:moveTo>
                <a:lnTo>
                  <a:pt x="239" y="119"/>
                </a:lnTo>
                <a:lnTo>
                  <a:pt x="9" y="0"/>
                </a:lnTo>
                <a:lnTo>
                  <a:pt x="0" y="18"/>
                </a:lnTo>
                <a:lnTo>
                  <a:pt x="230" y="1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" name="Freeform 779"/>
          <p:cNvSpPr>
            <a:spLocks/>
          </p:cNvSpPr>
          <p:nvPr/>
        </p:nvSpPr>
        <p:spPr bwMode="auto">
          <a:xfrm>
            <a:off x="5062538" y="3873500"/>
            <a:ext cx="258762" cy="106363"/>
          </a:xfrm>
          <a:custGeom>
            <a:avLst/>
            <a:gdLst>
              <a:gd name="T0" fmla="*/ 248977 w 238"/>
              <a:gd name="T1" fmla="*/ 106363 h 101"/>
              <a:gd name="T2" fmla="*/ 258762 w 238"/>
              <a:gd name="T3" fmla="*/ 87407 h 101"/>
              <a:gd name="T4" fmla="*/ 8698 w 238"/>
              <a:gd name="T5" fmla="*/ 0 h 101"/>
              <a:gd name="T6" fmla="*/ 0 w 238"/>
              <a:gd name="T7" fmla="*/ 18956 h 101"/>
              <a:gd name="T8" fmla="*/ 248977 w 238"/>
              <a:gd name="T9" fmla="*/ 106363 h 1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8"/>
              <a:gd name="T16" fmla="*/ 0 h 101"/>
              <a:gd name="T17" fmla="*/ 238 w 238"/>
              <a:gd name="T18" fmla="*/ 101 h 1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8" h="101">
                <a:moveTo>
                  <a:pt x="229" y="101"/>
                </a:moveTo>
                <a:lnTo>
                  <a:pt x="238" y="83"/>
                </a:lnTo>
                <a:lnTo>
                  <a:pt x="8" y="0"/>
                </a:lnTo>
                <a:lnTo>
                  <a:pt x="0" y="18"/>
                </a:lnTo>
                <a:lnTo>
                  <a:pt x="229" y="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8" name="Freeform 780"/>
          <p:cNvSpPr>
            <a:spLocks/>
          </p:cNvSpPr>
          <p:nvPr/>
        </p:nvSpPr>
        <p:spPr bwMode="auto">
          <a:xfrm>
            <a:off x="6492875" y="3387725"/>
            <a:ext cx="17463" cy="19050"/>
          </a:xfrm>
          <a:custGeom>
            <a:avLst/>
            <a:gdLst>
              <a:gd name="T0" fmla="*/ 9245 w 17"/>
              <a:gd name="T1" fmla="*/ 0 h 18"/>
              <a:gd name="T2" fmla="*/ 0 w 17"/>
              <a:gd name="T3" fmla="*/ 9525 h 18"/>
              <a:gd name="T4" fmla="*/ 0 w 17"/>
              <a:gd name="T5" fmla="*/ 19050 h 18"/>
              <a:gd name="T6" fmla="*/ 0 w 17"/>
              <a:gd name="T7" fmla="*/ 19050 h 18"/>
              <a:gd name="T8" fmla="*/ 9245 w 17"/>
              <a:gd name="T9" fmla="*/ 19050 h 18"/>
              <a:gd name="T10" fmla="*/ 17463 w 17"/>
              <a:gd name="T11" fmla="*/ 19050 h 18"/>
              <a:gd name="T12" fmla="*/ 17463 w 17"/>
              <a:gd name="T13" fmla="*/ 9525 h 18"/>
              <a:gd name="T14" fmla="*/ 9245 w 17"/>
              <a:gd name="T15" fmla="*/ 9525 h 18"/>
              <a:gd name="T16" fmla="*/ 9245 w 17"/>
              <a:gd name="T17" fmla="*/ 0 h 18"/>
              <a:gd name="T18" fmla="*/ 9245 w 17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9" y="0"/>
                </a:move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9" y="9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9" name="Freeform 781"/>
          <p:cNvSpPr>
            <a:spLocks/>
          </p:cNvSpPr>
          <p:nvPr/>
        </p:nvSpPr>
        <p:spPr bwMode="auto">
          <a:xfrm>
            <a:off x="6453188" y="3251200"/>
            <a:ext cx="87312" cy="146050"/>
          </a:xfrm>
          <a:custGeom>
            <a:avLst/>
            <a:gdLst>
              <a:gd name="T0" fmla="*/ 49113 w 80"/>
              <a:gd name="T1" fmla="*/ 146050 h 137"/>
              <a:gd name="T2" fmla="*/ 0 w 80"/>
              <a:gd name="T3" fmla="*/ 146050 h 137"/>
              <a:gd name="T4" fmla="*/ 39290 w 80"/>
              <a:gd name="T5" fmla="*/ 0 h 137"/>
              <a:gd name="T6" fmla="*/ 87312 w 80"/>
              <a:gd name="T7" fmla="*/ 146050 h 137"/>
              <a:gd name="T8" fmla="*/ 49113 w 80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"/>
              <a:gd name="T16" fmla="*/ 0 h 137"/>
              <a:gd name="T17" fmla="*/ 80 w 80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" h="137">
                <a:moveTo>
                  <a:pt x="45" y="137"/>
                </a:moveTo>
                <a:lnTo>
                  <a:pt x="0" y="137"/>
                </a:lnTo>
                <a:lnTo>
                  <a:pt x="36" y="0"/>
                </a:lnTo>
                <a:lnTo>
                  <a:pt x="80" y="137"/>
                </a:lnTo>
                <a:lnTo>
                  <a:pt x="45" y="13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0" name="Freeform 782"/>
          <p:cNvSpPr>
            <a:spLocks/>
          </p:cNvSpPr>
          <p:nvPr/>
        </p:nvSpPr>
        <p:spPr bwMode="auto">
          <a:xfrm>
            <a:off x="6453188" y="3251200"/>
            <a:ext cx="87312" cy="146050"/>
          </a:xfrm>
          <a:custGeom>
            <a:avLst/>
            <a:gdLst>
              <a:gd name="T0" fmla="*/ 49113 w 80"/>
              <a:gd name="T1" fmla="*/ 146050 h 137"/>
              <a:gd name="T2" fmla="*/ 0 w 80"/>
              <a:gd name="T3" fmla="*/ 146050 h 137"/>
              <a:gd name="T4" fmla="*/ 39290 w 80"/>
              <a:gd name="T5" fmla="*/ 0 h 137"/>
              <a:gd name="T6" fmla="*/ 87312 w 80"/>
              <a:gd name="T7" fmla="*/ 146050 h 137"/>
              <a:gd name="T8" fmla="*/ 49113 w 80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"/>
              <a:gd name="T16" fmla="*/ 0 h 137"/>
              <a:gd name="T17" fmla="*/ 80 w 80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" h="137">
                <a:moveTo>
                  <a:pt x="45" y="137"/>
                </a:moveTo>
                <a:lnTo>
                  <a:pt x="0" y="137"/>
                </a:lnTo>
                <a:lnTo>
                  <a:pt x="36" y="0"/>
                </a:lnTo>
                <a:lnTo>
                  <a:pt x="80" y="137"/>
                </a:lnTo>
                <a:lnTo>
                  <a:pt x="45" y="1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1" name="Freeform 783"/>
          <p:cNvSpPr>
            <a:spLocks/>
          </p:cNvSpPr>
          <p:nvPr/>
        </p:nvSpPr>
        <p:spPr bwMode="auto">
          <a:xfrm>
            <a:off x="6002338" y="4183063"/>
            <a:ext cx="230187" cy="242887"/>
          </a:xfrm>
          <a:custGeom>
            <a:avLst/>
            <a:gdLst>
              <a:gd name="T0" fmla="*/ 0 w 212"/>
              <a:gd name="T1" fmla="*/ 233341 h 229"/>
              <a:gd name="T2" fmla="*/ 19544 w 212"/>
              <a:gd name="T3" fmla="*/ 242887 h 229"/>
              <a:gd name="T4" fmla="*/ 230187 w 212"/>
              <a:gd name="T5" fmla="*/ 9546 h 229"/>
              <a:gd name="T6" fmla="*/ 230187 w 212"/>
              <a:gd name="T7" fmla="*/ 9546 h 229"/>
              <a:gd name="T8" fmla="*/ 211729 w 212"/>
              <a:gd name="T9" fmla="*/ 0 h 229"/>
              <a:gd name="T10" fmla="*/ 211729 w 212"/>
              <a:gd name="T11" fmla="*/ 0 h 229"/>
              <a:gd name="T12" fmla="*/ 0 w 212"/>
              <a:gd name="T13" fmla="*/ 233341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229"/>
              <a:gd name="T23" fmla="*/ 212 w 212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229">
                <a:moveTo>
                  <a:pt x="0" y="220"/>
                </a:moveTo>
                <a:lnTo>
                  <a:pt x="18" y="229"/>
                </a:lnTo>
                <a:lnTo>
                  <a:pt x="212" y="9"/>
                </a:lnTo>
                <a:lnTo>
                  <a:pt x="195" y="0"/>
                </a:lnTo>
                <a:lnTo>
                  <a:pt x="0" y="2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2" name="Freeform 784"/>
          <p:cNvSpPr>
            <a:spLocks/>
          </p:cNvSpPr>
          <p:nvPr/>
        </p:nvSpPr>
        <p:spPr bwMode="auto">
          <a:xfrm>
            <a:off x="6215063" y="3930650"/>
            <a:ext cx="171450" cy="261938"/>
          </a:xfrm>
          <a:custGeom>
            <a:avLst/>
            <a:gdLst>
              <a:gd name="T0" fmla="*/ 0 w 159"/>
              <a:gd name="T1" fmla="*/ 252394 h 247"/>
              <a:gd name="T2" fmla="*/ 18331 w 159"/>
              <a:gd name="T3" fmla="*/ 261938 h 247"/>
              <a:gd name="T4" fmla="*/ 171450 w 159"/>
              <a:gd name="T5" fmla="*/ 9544 h 247"/>
              <a:gd name="T6" fmla="*/ 171450 w 159"/>
              <a:gd name="T7" fmla="*/ 9544 h 247"/>
              <a:gd name="T8" fmla="*/ 152041 w 159"/>
              <a:gd name="T9" fmla="*/ 0 h 247"/>
              <a:gd name="T10" fmla="*/ 152041 w 159"/>
              <a:gd name="T11" fmla="*/ 0 h 247"/>
              <a:gd name="T12" fmla="*/ 0 w 159"/>
              <a:gd name="T13" fmla="*/ 252394 h 2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247"/>
              <a:gd name="T23" fmla="*/ 159 w 159"/>
              <a:gd name="T24" fmla="*/ 247 h 2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247">
                <a:moveTo>
                  <a:pt x="0" y="238"/>
                </a:moveTo>
                <a:lnTo>
                  <a:pt x="17" y="247"/>
                </a:lnTo>
                <a:lnTo>
                  <a:pt x="159" y="9"/>
                </a:lnTo>
                <a:lnTo>
                  <a:pt x="141" y="0"/>
                </a:lnTo>
                <a:lnTo>
                  <a:pt x="0" y="2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3" name="Freeform 785"/>
          <p:cNvSpPr>
            <a:spLocks/>
          </p:cNvSpPr>
          <p:nvPr/>
        </p:nvSpPr>
        <p:spPr bwMode="auto">
          <a:xfrm>
            <a:off x="6367463" y="3668713"/>
            <a:ext cx="115887" cy="271462"/>
          </a:xfrm>
          <a:custGeom>
            <a:avLst/>
            <a:gdLst>
              <a:gd name="T0" fmla="*/ 0 w 106"/>
              <a:gd name="T1" fmla="*/ 261918 h 256"/>
              <a:gd name="T2" fmla="*/ 19679 w 106"/>
              <a:gd name="T3" fmla="*/ 271462 h 256"/>
              <a:gd name="T4" fmla="*/ 115887 w 106"/>
              <a:gd name="T5" fmla="*/ 9544 h 256"/>
              <a:gd name="T6" fmla="*/ 115887 w 106"/>
              <a:gd name="T7" fmla="*/ 0 h 256"/>
              <a:gd name="T8" fmla="*/ 96208 w 106"/>
              <a:gd name="T9" fmla="*/ 0 h 256"/>
              <a:gd name="T10" fmla="*/ 96208 w 106"/>
              <a:gd name="T11" fmla="*/ 0 h 256"/>
              <a:gd name="T12" fmla="*/ 0 w 106"/>
              <a:gd name="T13" fmla="*/ 261918 h 2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"/>
              <a:gd name="T22" fmla="*/ 0 h 256"/>
              <a:gd name="T23" fmla="*/ 106 w 106"/>
              <a:gd name="T24" fmla="*/ 256 h 2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" h="256">
                <a:moveTo>
                  <a:pt x="0" y="247"/>
                </a:moveTo>
                <a:lnTo>
                  <a:pt x="18" y="256"/>
                </a:lnTo>
                <a:lnTo>
                  <a:pt x="106" y="9"/>
                </a:lnTo>
                <a:lnTo>
                  <a:pt x="106" y="0"/>
                </a:lnTo>
                <a:lnTo>
                  <a:pt x="88" y="0"/>
                </a:lnTo>
                <a:lnTo>
                  <a:pt x="0" y="2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4" name="Freeform 786"/>
          <p:cNvSpPr>
            <a:spLocks/>
          </p:cNvSpPr>
          <p:nvPr/>
        </p:nvSpPr>
        <p:spPr bwMode="auto">
          <a:xfrm>
            <a:off x="6462713" y="3397250"/>
            <a:ext cx="47625" cy="271463"/>
          </a:xfrm>
          <a:custGeom>
            <a:avLst/>
            <a:gdLst>
              <a:gd name="T0" fmla="*/ 0 w 44"/>
              <a:gd name="T1" fmla="*/ 271463 h 257"/>
              <a:gd name="T2" fmla="*/ 19483 w 44"/>
              <a:gd name="T3" fmla="*/ 271463 h 257"/>
              <a:gd name="T4" fmla="*/ 47625 w 44"/>
              <a:gd name="T5" fmla="*/ 0 h 257"/>
              <a:gd name="T6" fmla="*/ 29224 w 44"/>
              <a:gd name="T7" fmla="*/ 0 h 257"/>
              <a:gd name="T8" fmla="*/ 0 w 44"/>
              <a:gd name="T9" fmla="*/ 271463 h 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57"/>
              <a:gd name="T17" fmla="*/ 44 w 44"/>
              <a:gd name="T18" fmla="*/ 257 h 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57">
                <a:moveTo>
                  <a:pt x="0" y="257"/>
                </a:moveTo>
                <a:lnTo>
                  <a:pt x="18" y="257"/>
                </a:lnTo>
                <a:lnTo>
                  <a:pt x="44" y="0"/>
                </a:lnTo>
                <a:lnTo>
                  <a:pt x="27" y="0"/>
                </a:lnTo>
                <a:lnTo>
                  <a:pt x="0" y="2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5" name="Freeform 787"/>
          <p:cNvSpPr>
            <a:spLocks/>
          </p:cNvSpPr>
          <p:nvPr/>
        </p:nvSpPr>
        <p:spPr bwMode="auto">
          <a:xfrm>
            <a:off x="7499350" y="4689475"/>
            <a:ext cx="20638" cy="19050"/>
          </a:xfrm>
          <a:custGeom>
            <a:avLst/>
            <a:gdLst>
              <a:gd name="T0" fmla="*/ 10319 w 18"/>
              <a:gd name="T1" fmla="*/ 19050 h 18"/>
              <a:gd name="T2" fmla="*/ 20638 w 18"/>
              <a:gd name="T3" fmla="*/ 19050 h 18"/>
              <a:gd name="T4" fmla="*/ 20638 w 18"/>
              <a:gd name="T5" fmla="*/ 9525 h 18"/>
              <a:gd name="T6" fmla="*/ 20638 w 18"/>
              <a:gd name="T7" fmla="*/ 0 h 18"/>
              <a:gd name="T8" fmla="*/ 10319 w 18"/>
              <a:gd name="T9" fmla="*/ 0 h 18"/>
              <a:gd name="T10" fmla="*/ 10319 w 18"/>
              <a:gd name="T11" fmla="*/ 0 h 18"/>
              <a:gd name="T12" fmla="*/ 0 w 18"/>
              <a:gd name="T13" fmla="*/ 0 h 18"/>
              <a:gd name="T14" fmla="*/ 0 w 18"/>
              <a:gd name="T15" fmla="*/ 9525 h 18"/>
              <a:gd name="T16" fmla="*/ 10319 w 18"/>
              <a:gd name="T17" fmla="*/ 19050 h 18"/>
              <a:gd name="T18" fmla="*/ 10319 w 18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18"/>
                </a:moveTo>
                <a:lnTo>
                  <a:pt x="18" y="18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9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6" name="Freeform 788"/>
          <p:cNvSpPr>
            <a:spLocks/>
          </p:cNvSpPr>
          <p:nvPr/>
        </p:nvSpPr>
        <p:spPr bwMode="auto">
          <a:xfrm>
            <a:off x="7461250" y="4689475"/>
            <a:ext cx="85725" cy="144463"/>
          </a:xfrm>
          <a:custGeom>
            <a:avLst/>
            <a:gdLst>
              <a:gd name="T0" fmla="*/ 47746 w 79"/>
              <a:gd name="T1" fmla="*/ 9490 h 137"/>
              <a:gd name="T2" fmla="*/ 85725 w 79"/>
              <a:gd name="T3" fmla="*/ 18981 h 137"/>
              <a:gd name="T4" fmla="*/ 0 w 79"/>
              <a:gd name="T5" fmla="*/ 144463 h 137"/>
              <a:gd name="T6" fmla="*/ 9766 w 79"/>
              <a:gd name="T7" fmla="*/ 0 h 137"/>
              <a:gd name="T8" fmla="*/ 47746 w 79"/>
              <a:gd name="T9" fmla="*/ 949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44" y="9"/>
                </a:moveTo>
                <a:lnTo>
                  <a:pt x="79" y="18"/>
                </a:lnTo>
                <a:lnTo>
                  <a:pt x="0" y="137"/>
                </a:lnTo>
                <a:lnTo>
                  <a:pt x="9" y="0"/>
                </a:lnTo>
                <a:lnTo>
                  <a:pt x="44" y="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7" name="Freeform 789"/>
          <p:cNvSpPr>
            <a:spLocks/>
          </p:cNvSpPr>
          <p:nvPr/>
        </p:nvSpPr>
        <p:spPr bwMode="auto">
          <a:xfrm>
            <a:off x="7461250" y="4689475"/>
            <a:ext cx="85725" cy="144463"/>
          </a:xfrm>
          <a:custGeom>
            <a:avLst/>
            <a:gdLst>
              <a:gd name="T0" fmla="*/ 47746 w 79"/>
              <a:gd name="T1" fmla="*/ 9490 h 137"/>
              <a:gd name="T2" fmla="*/ 85725 w 79"/>
              <a:gd name="T3" fmla="*/ 18981 h 137"/>
              <a:gd name="T4" fmla="*/ 0 w 79"/>
              <a:gd name="T5" fmla="*/ 144463 h 137"/>
              <a:gd name="T6" fmla="*/ 9766 w 79"/>
              <a:gd name="T7" fmla="*/ 0 h 137"/>
              <a:gd name="T8" fmla="*/ 47746 w 79"/>
              <a:gd name="T9" fmla="*/ 949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44" y="9"/>
                </a:moveTo>
                <a:lnTo>
                  <a:pt x="79" y="18"/>
                </a:lnTo>
                <a:lnTo>
                  <a:pt x="0" y="137"/>
                </a:lnTo>
                <a:lnTo>
                  <a:pt x="9" y="0"/>
                </a:lnTo>
                <a:lnTo>
                  <a:pt x="44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8" name="Freeform 790"/>
          <p:cNvSpPr>
            <a:spLocks/>
          </p:cNvSpPr>
          <p:nvPr/>
        </p:nvSpPr>
        <p:spPr bwMode="auto">
          <a:xfrm>
            <a:off x="7529513" y="3397250"/>
            <a:ext cx="85725" cy="330200"/>
          </a:xfrm>
          <a:custGeom>
            <a:avLst/>
            <a:gdLst>
              <a:gd name="T0" fmla="*/ 18447 w 79"/>
              <a:gd name="T1" fmla="*/ 0 h 312"/>
              <a:gd name="T2" fmla="*/ 0 w 79"/>
              <a:gd name="T3" fmla="*/ 0 h 312"/>
              <a:gd name="T4" fmla="*/ 67278 w 79"/>
              <a:gd name="T5" fmla="*/ 330200 h 312"/>
              <a:gd name="T6" fmla="*/ 67278 w 79"/>
              <a:gd name="T7" fmla="*/ 330200 h 312"/>
              <a:gd name="T8" fmla="*/ 85725 w 79"/>
              <a:gd name="T9" fmla="*/ 330200 h 312"/>
              <a:gd name="T10" fmla="*/ 85725 w 79"/>
              <a:gd name="T11" fmla="*/ 330200 h 312"/>
              <a:gd name="T12" fmla="*/ 18447 w 79"/>
              <a:gd name="T13" fmla="*/ 0 h 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"/>
              <a:gd name="T22" fmla="*/ 0 h 312"/>
              <a:gd name="T23" fmla="*/ 79 w 79"/>
              <a:gd name="T24" fmla="*/ 312 h 3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" h="312">
                <a:moveTo>
                  <a:pt x="17" y="0"/>
                </a:moveTo>
                <a:lnTo>
                  <a:pt x="0" y="0"/>
                </a:lnTo>
                <a:lnTo>
                  <a:pt x="62" y="312"/>
                </a:lnTo>
                <a:lnTo>
                  <a:pt x="79" y="312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9" name="Freeform 791"/>
          <p:cNvSpPr>
            <a:spLocks/>
          </p:cNvSpPr>
          <p:nvPr/>
        </p:nvSpPr>
        <p:spPr bwMode="auto">
          <a:xfrm>
            <a:off x="7596188" y="3727450"/>
            <a:ext cx="38100" cy="320675"/>
          </a:xfrm>
          <a:custGeom>
            <a:avLst/>
            <a:gdLst>
              <a:gd name="T0" fmla="*/ 18506 w 35"/>
              <a:gd name="T1" fmla="*/ 0 h 302"/>
              <a:gd name="T2" fmla="*/ 0 w 35"/>
              <a:gd name="T3" fmla="*/ 0 h 302"/>
              <a:gd name="T4" fmla="*/ 18506 w 35"/>
              <a:gd name="T5" fmla="*/ 320675 h 302"/>
              <a:gd name="T6" fmla="*/ 18506 w 35"/>
              <a:gd name="T7" fmla="*/ 320675 h 302"/>
              <a:gd name="T8" fmla="*/ 38100 w 35"/>
              <a:gd name="T9" fmla="*/ 320675 h 302"/>
              <a:gd name="T10" fmla="*/ 38100 w 35"/>
              <a:gd name="T11" fmla="*/ 320675 h 302"/>
              <a:gd name="T12" fmla="*/ 18506 w 3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302"/>
              <a:gd name="T23" fmla="*/ 35 w 3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302">
                <a:moveTo>
                  <a:pt x="17" y="0"/>
                </a:moveTo>
                <a:lnTo>
                  <a:pt x="0" y="0"/>
                </a:lnTo>
                <a:lnTo>
                  <a:pt x="17" y="302"/>
                </a:lnTo>
                <a:lnTo>
                  <a:pt x="35" y="302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0" name="Freeform 792"/>
          <p:cNvSpPr>
            <a:spLocks/>
          </p:cNvSpPr>
          <p:nvPr/>
        </p:nvSpPr>
        <p:spPr bwMode="auto">
          <a:xfrm>
            <a:off x="7577138" y="4048125"/>
            <a:ext cx="57150" cy="330200"/>
          </a:xfrm>
          <a:custGeom>
            <a:avLst/>
            <a:gdLst>
              <a:gd name="T0" fmla="*/ 57150 w 53"/>
              <a:gd name="T1" fmla="*/ 0 h 312"/>
              <a:gd name="T2" fmla="*/ 37741 w 53"/>
              <a:gd name="T3" fmla="*/ 0 h 312"/>
              <a:gd name="T4" fmla="*/ 0 w 53"/>
              <a:gd name="T5" fmla="*/ 319617 h 312"/>
              <a:gd name="T6" fmla="*/ 0 w 53"/>
              <a:gd name="T7" fmla="*/ 319617 h 312"/>
              <a:gd name="T8" fmla="*/ 19409 w 53"/>
              <a:gd name="T9" fmla="*/ 330200 h 312"/>
              <a:gd name="T10" fmla="*/ 19409 w 53"/>
              <a:gd name="T11" fmla="*/ 319617 h 312"/>
              <a:gd name="T12" fmla="*/ 57150 w 53"/>
              <a:gd name="T13" fmla="*/ 0 h 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"/>
              <a:gd name="T22" fmla="*/ 0 h 312"/>
              <a:gd name="T23" fmla="*/ 53 w 53"/>
              <a:gd name="T24" fmla="*/ 312 h 3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" h="312">
                <a:moveTo>
                  <a:pt x="53" y="0"/>
                </a:moveTo>
                <a:lnTo>
                  <a:pt x="35" y="0"/>
                </a:lnTo>
                <a:lnTo>
                  <a:pt x="0" y="302"/>
                </a:lnTo>
                <a:lnTo>
                  <a:pt x="18" y="312"/>
                </a:lnTo>
                <a:lnTo>
                  <a:pt x="18" y="302"/>
                </a:lnTo>
                <a:lnTo>
                  <a:pt x="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1" name="Freeform 793"/>
          <p:cNvSpPr>
            <a:spLocks/>
          </p:cNvSpPr>
          <p:nvPr/>
        </p:nvSpPr>
        <p:spPr bwMode="auto">
          <a:xfrm>
            <a:off x="7499350" y="4367213"/>
            <a:ext cx="96838" cy="331787"/>
          </a:xfrm>
          <a:custGeom>
            <a:avLst/>
            <a:gdLst>
              <a:gd name="T0" fmla="*/ 96838 w 89"/>
              <a:gd name="T1" fmla="*/ 10634 h 312"/>
              <a:gd name="T2" fmla="*/ 77253 w 89"/>
              <a:gd name="T3" fmla="*/ 0 h 312"/>
              <a:gd name="T4" fmla="*/ 0 w 89"/>
              <a:gd name="T5" fmla="*/ 322216 h 312"/>
              <a:gd name="T6" fmla="*/ 19585 w 89"/>
              <a:gd name="T7" fmla="*/ 331787 h 312"/>
              <a:gd name="T8" fmla="*/ 96838 w 89"/>
              <a:gd name="T9" fmla="*/ 10634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312"/>
              <a:gd name="T17" fmla="*/ 89 w 89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312">
                <a:moveTo>
                  <a:pt x="89" y="10"/>
                </a:moveTo>
                <a:lnTo>
                  <a:pt x="71" y="0"/>
                </a:lnTo>
                <a:lnTo>
                  <a:pt x="0" y="303"/>
                </a:lnTo>
                <a:lnTo>
                  <a:pt x="18" y="312"/>
                </a:lnTo>
                <a:lnTo>
                  <a:pt x="89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2" name="Oval 794"/>
          <p:cNvSpPr>
            <a:spLocks noChangeArrowheads="1"/>
          </p:cNvSpPr>
          <p:nvPr/>
        </p:nvSpPr>
        <p:spPr bwMode="auto">
          <a:xfrm>
            <a:off x="7337425" y="3270250"/>
            <a:ext cx="401638" cy="2524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3" name="Oval 795"/>
          <p:cNvSpPr>
            <a:spLocks noChangeArrowheads="1"/>
          </p:cNvSpPr>
          <p:nvPr/>
        </p:nvSpPr>
        <p:spPr bwMode="auto">
          <a:xfrm>
            <a:off x="7335838" y="3270250"/>
            <a:ext cx="404812" cy="2555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4" name="Rectangle 796"/>
          <p:cNvSpPr>
            <a:spLocks noChangeArrowheads="1"/>
          </p:cNvSpPr>
          <p:nvPr/>
        </p:nvSpPr>
        <p:spPr bwMode="auto">
          <a:xfrm>
            <a:off x="7421563" y="3328988"/>
            <a:ext cx="2111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sz="1000" b="1">
              <a:latin typeface="Times" charset="0"/>
            </a:endParaRPr>
          </a:p>
        </p:txBody>
      </p:sp>
      <p:sp>
        <p:nvSpPr>
          <p:cNvPr id="16505" name="Freeform 797"/>
          <p:cNvSpPr>
            <a:spLocks/>
          </p:cNvSpPr>
          <p:nvPr/>
        </p:nvSpPr>
        <p:spPr bwMode="auto">
          <a:xfrm>
            <a:off x="6262688" y="4630738"/>
            <a:ext cx="17462" cy="19050"/>
          </a:xfrm>
          <a:custGeom>
            <a:avLst/>
            <a:gdLst>
              <a:gd name="T0" fmla="*/ 0 w 17"/>
              <a:gd name="T1" fmla="*/ 0 h 18"/>
              <a:gd name="T2" fmla="*/ 0 w 17"/>
              <a:gd name="T3" fmla="*/ 9525 h 18"/>
              <a:gd name="T4" fmla="*/ 0 w 17"/>
              <a:gd name="T5" fmla="*/ 9525 h 18"/>
              <a:gd name="T6" fmla="*/ 9245 w 17"/>
              <a:gd name="T7" fmla="*/ 19050 h 18"/>
              <a:gd name="T8" fmla="*/ 9245 w 17"/>
              <a:gd name="T9" fmla="*/ 9525 h 18"/>
              <a:gd name="T10" fmla="*/ 17462 w 17"/>
              <a:gd name="T11" fmla="*/ 9525 h 18"/>
              <a:gd name="T12" fmla="*/ 9245 w 17"/>
              <a:gd name="T13" fmla="*/ 0 h 18"/>
              <a:gd name="T14" fmla="*/ 9245 w 17"/>
              <a:gd name="T15" fmla="*/ 0 h 18"/>
              <a:gd name="T16" fmla="*/ 0 w 17"/>
              <a:gd name="T17" fmla="*/ 0 h 18"/>
              <a:gd name="T18" fmla="*/ 0 w 17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0" y="0"/>
                </a:moveTo>
                <a:lnTo>
                  <a:pt x="0" y="9"/>
                </a:lnTo>
                <a:lnTo>
                  <a:pt x="9" y="18"/>
                </a:lnTo>
                <a:lnTo>
                  <a:pt x="9" y="9"/>
                </a:lnTo>
                <a:lnTo>
                  <a:pt x="17" y="9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6" name="Freeform 798"/>
          <p:cNvSpPr>
            <a:spLocks/>
          </p:cNvSpPr>
          <p:nvPr/>
        </p:nvSpPr>
        <p:spPr bwMode="auto">
          <a:xfrm>
            <a:off x="6165850" y="4522788"/>
            <a:ext cx="134938" cy="136525"/>
          </a:xfrm>
          <a:custGeom>
            <a:avLst/>
            <a:gdLst>
              <a:gd name="T0" fmla="*/ 96851 w 124"/>
              <a:gd name="T1" fmla="*/ 107727 h 128"/>
              <a:gd name="T2" fmla="*/ 67469 w 124"/>
              <a:gd name="T3" fmla="*/ 136525 h 128"/>
              <a:gd name="T4" fmla="*/ 0 w 124"/>
              <a:gd name="T5" fmla="*/ 0 h 128"/>
              <a:gd name="T6" fmla="*/ 134938 w 124"/>
              <a:gd name="T7" fmla="*/ 77862 h 128"/>
              <a:gd name="T8" fmla="*/ 96851 w 124"/>
              <a:gd name="T9" fmla="*/ 107727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128"/>
              <a:gd name="T17" fmla="*/ 124 w 124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128">
                <a:moveTo>
                  <a:pt x="89" y="101"/>
                </a:moveTo>
                <a:lnTo>
                  <a:pt x="62" y="128"/>
                </a:lnTo>
                <a:lnTo>
                  <a:pt x="0" y="0"/>
                </a:lnTo>
                <a:lnTo>
                  <a:pt x="124" y="73"/>
                </a:lnTo>
                <a:lnTo>
                  <a:pt x="89" y="101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7" name="Freeform 799"/>
          <p:cNvSpPr>
            <a:spLocks/>
          </p:cNvSpPr>
          <p:nvPr/>
        </p:nvSpPr>
        <p:spPr bwMode="auto">
          <a:xfrm>
            <a:off x="6165850" y="4522788"/>
            <a:ext cx="134938" cy="136525"/>
          </a:xfrm>
          <a:custGeom>
            <a:avLst/>
            <a:gdLst>
              <a:gd name="T0" fmla="*/ 96851 w 124"/>
              <a:gd name="T1" fmla="*/ 107727 h 128"/>
              <a:gd name="T2" fmla="*/ 67469 w 124"/>
              <a:gd name="T3" fmla="*/ 136525 h 128"/>
              <a:gd name="T4" fmla="*/ 0 w 124"/>
              <a:gd name="T5" fmla="*/ 0 h 128"/>
              <a:gd name="T6" fmla="*/ 134938 w 124"/>
              <a:gd name="T7" fmla="*/ 77862 h 128"/>
              <a:gd name="T8" fmla="*/ 96851 w 124"/>
              <a:gd name="T9" fmla="*/ 107727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128"/>
              <a:gd name="T17" fmla="*/ 124 w 124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128">
                <a:moveTo>
                  <a:pt x="89" y="101"/>
                </a:moveTo>
                <a:lnTo>
                  <a:pt x="62" y="128"/>
                </a:lnTo>
                <a:lnTo>
                  <a:pt x="0" y="0"/>
                </a:lnTo>
                <a:lnTo>
                  <a:pt x="124" y="73"/>
                </a:lnTo>
                <a:lnTo>
                  <a:pt x="89" y="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8" name="Freeform 800"/>
          <p:cNvSpPr>
            <a:spLocks/>
          </p:cNvSpPr>
          <p:nvPr/>
        </p:nvSpPr>
        <p:spPr bwMode="auto">
          <a:xfrm>
            <a:off x="7105650" y="4970463"/>
            <a:ext cx="355600" cy="47625"/>
          </a:xfrm>
          <a:custGeom>
            <a:avLst/>
            <a:gdLst>
              <a:gd name="T0" fmla="*/ 355600 w 327"/>
              <a:gd name="T1" fmla="*/ 19050 h 45"/>
              <a:gd name="T2" fmla="*/ 355600 w 327"/>
              <a:gd name="T3" fmla="*/ 0 h 45"/>
              <a:gd name="T4" fmla="*/ 0 w 327"/>
              <a:gd name="T5" fmla="*/ 28575 h 45"/>
              <a:gd name="T6" fmla="*/ 0 w 327"/>
              <a:gd name="T7" fmla="*/ 28575 h 45"/>
              <a:gd name="T8" fmla="*/ 0 w 327"/>
              <a:gd name="T9" fmla="*/ 47625 h 45"/>
              <a:gd name="T10" fmla="*/ 0 w 327"/>
              <a:gd name="T11" fmla="*/ 47625 h 45"/>
              <a:gd name="T12" fmla="*/ 355600 w 327"/>
              <a:gd name="T13" fmla="*/ 19050 h 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7"/>
              <a:gd name="T22" fmla="*/ 0 h 45"/>
              <a:gd name="T23" fmla="*/ 327 w 327"/>
              <a:gd name="T24" fmla="*/ 45 h 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7" h="45">
                <a:moveTo>
                  <a:pt x="327" y="18"/>
                </a:moveTo>
                <a:lnTo>
                  <a:pt x="327" y="0"/>
                </a:lnTo>
                <a:lnTo>
                  <a:pt x="0" y="27"/>
                </a:lnTo>
                <a:lnTo>
                  <a:pt x="0" y="45"/>
                </a:lnTo>
                <a:lnTo>
                  <a:pt x="327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9" name="Freeform 801"/>
          <p:cNvSpPr>
            <a:spLocks/>
          </p:cNvSpPr>
          <p:nvPr/>
        </p:nvSpPr>
        <p:spPr bwMode="auto">
          <a:xfrm>
            <a:off x="6943725" y="4979988"/>
            <a:ext cx="161925" cy="38100"/>
          </a:xfrm>
          <a:custGeom>
            <a:avLst/>
            <a:gdLst>
              <a:gd name="T0" fmla="*/ 161925 w 150"/>
              <a:gd name="T1" fmla="*/ 38100 h 36"/>
              <a:gd name="T2" fmla="*/ 161925 w 150"/>
              <a:gd name="T3" fmla="*/ 19050 h 36"/>
              <a:gd name="T4" fmla="*/ 0 w 150"/>
              <a:gd name="T5" fmla="*/ 0 h 36"/>
              <a:gd name="T6" fmla="*/ 0 w 150"/>
              <a:gd name="T7" fmla="*/ 0 h 36"/>
              <a:gd name="T8" fmla="*/ 0 w 150"/>
              <a:gd name="T9" fmla="*/ 19050 h 36"/>
              <a:gd name="T10" fmla="*/ 0 w 150"/>
              <a:gd name="T11" fmla="*/ 19050 h 36"/>
              <a:gd name="T12" fmla="*/ 161925 w 150"/>
              <a:gd name="T13" fmla="*/ 3810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36"/>
              <a:gd name="T23" fmla="*/ 150 w 150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36">
                <a:moveTo>
                  <a:pt x="150" y="36"/>
                </a:moveTo>
                <a:lnTo>
                  <a:pt x="150" y="18"/>
                </a:lnTo>
                <a:lnTo>
                  <a:pt x="0" y="0"/>
                </a:lnTo>
                <a:lnTo>
                  <a:pt x="0" y="18"/>
                </a:lnTo>
                <a:lnTo>
                  <a:pt x="150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0" name="Freeform 802"/>
          <p:cNvSpPr>
            <a:spLocks/>
          </p:cNvSpPr>
          <p:nvPr/>
        </p:nvSpPr>
        <p:spPr bwMode="auto">
          <a:xfrm>
            <a:off x="6780213" y="4940300"/>
            <a:ext cx="163512" cy="58738"/>
          </a:xfrm>
          <a:custGeom>
            <a:avLst/>
            <a:gdLst>
              <a:gd name="T0" fmla="*/ 163512 w 150"/>
              <a:gd name="T1" fmla="*/ 58738 h 55"/>
              <a:gd name="T2" fmla="*/ 163512 w 150"/>
              <a:gd name="T3" fmla="*/ 39515 h 55"/>
              <a:gd name="T4" fmla="*/ 0 w 150"/>
              <a:gd name="T5" fmla="*/ 0 h 55"/>
              <a:gd name="T6" fmla="*/ 9811 w 150"/>
              <a:gd name="T7" fmla="*/ 0 h 55"/>
              <a:gd name="T8" fmla="*/ 0 w 150"/>
              <a:gd name="T9" fmla="*/ 19223 h 55"/>
              <a:gd name="T10" fmla="*/ 0 w 150"/>
              <a:gd name="T11" fmla="*/ 19223 h 55"/>
              <a:gd name="T12" fmla="*/ 163512 w 150"/>
              <a:gd name="T13" fmla="*/ 58738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55"/>
              <a:gd name="T23" fmla="*/ 150 w 150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55">
                <a:moveTo>
                  <a:pt x="150" y="55"/>
                </a:moveTo>
                <a:lnTo>
                  <a:pt x="150" y="37"/>
                </a:lnTo>
                <a:lnTo>
                  <a:pt x="0" y="0"/>
                </a:lnTo>
                <a:lnTo>
                  <a:pt x="9" y="0"/>
                </a:lnTo>
                <a:lnTo>
                  <a:pt x="0" y="18"/>
                </a:lnTo>
                <a:lnTo>
                  <a:pt x="150" y="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1" name="Freeform 803"/>
          <p:cNvSpPr>
            <a:spLocks/>
          </p:cNvSpPr>
          <p:nvPr/>
        </p:nvSpPr>
        <p:spPr bwMode="auto">
          <a:xfrm>
            <a:off x="6635750" y="4892675"/>
            <a:ext cx="153988" cy="66675"/>
          </a:xfrm>
          <a:custGeom>
            <a:avLst/>
            <a:gdLst>
              <a:gd name="T0" fmla="*/ 144228 w 142"/>
              <a:gd name="T1" fmla="*/ 66675 h 64"/>
              <a:gd name="T2" fmla="*/ 153988 w 142"/>
              <a:gd name="T3" fmla="*/ 47923 h 64"/>
              <a:gd name="T4" fmla="*/ 9760 w 142"/>
              <a:gd name="T5" fmla="*/ 0 h 64"/>
              <a:gd name="T6" fmla="*/ 9760 w 142"/>
              <a:gd name="T7" fmla="*/ 0 h 64"/>
              <a:gd name="T8" fmla="*/ 0 w 142"/>
              <a:gd name="T9" fmla="*/ 19794 h 64"/>
              <a:gd name="T10" fmla="*/ 0 w 142"/>
              <a:gd name="T11" fmla="*/ 19794 h 64"/>
              <a:gd name="T12" fmla="*/ 144228 w 142"/>
              <a:gd name="T13" fmla="*/ 66675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"/>
              <a:gd name="T22" fmla="*/ 0 h 64"/>
              <a:gd name="T23" fmla="*/ 142 w 142"/>
              <a:gd name="T24" fmla="*/ 64 h 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" h="64">
                <a:moveTo>
                  <a:pt x="133" y="64"/>
                </a:moveTo>
                <a:lnTo>
                  <a:pt x="142" y="46"/>
                </a:lnTo>
                <a:lnTo>
                  <a:pt x="9" y="0"/>
                </a:lnTo>
                <a:lnTo>
                  <a:pt x="0" y="19"/>
                </a:lnTo>
                <a:lnTo>
                  <a:pt x="133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2" name="Freeform 804"/>
          <p:cNvSpPr>
            <a:spLocks/>
          </p:cNvSpPr>
          <p:nvPr/>
        </p:nvSpPr>
        <p:spPr bwMode="auto">
          <a:xfrm>
            <a:off x="6492875" y="4814888"/>
            <a:ext cx="152400" cy="96837"/>
          </a:xfrm>
          <a:custGeom>
            <a:avLst/>
            <a:gdLst>
              <a:gd name="T0" fmla="*/ 142672 w 141"/>
              <a:gd name="T1" fmla="*/ 96837 h 92"/>
              <a:gd name="T2" fmla="*/ 152400 w 141"/>
              <a:gd name="T3" fmla="*/ 76838 h 92"/>
              <a:gd name="T4" fmla="*/ 9728 w 141"/>
              <a:gd name="T5" fmla="*/ 0 h 92"/>
              <a:gd name="T6" fmla="*/ 9728 w 141"/>
              <a:gd name="T7" fmla="*/ 0 h 92"/>
              <a:gd name="T8" fmla="*/ 0 w 141"/>
              <a:gd name="T9" fmla="*/ 18946 h 92"/>
              <a:gd name="T10" fmla="*/ 0 w 141"/>
              <a:gd name="T11" fmla="*/ 18946 h 92"/>
              <a:gd name="T12" fmla="*/ 142672 w 141"/>
              <a:gd name="T13" fmla="*/ 96837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92"/>
              <a:gd name="T23" fmla="*/ 141 w 141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92">
                <a:moveTo>
                  <a:pt x="132" y="92"/>
                </a:moveTo>
                <a:lnTo>
                  <a:pt x="141" y="73"/>
                </a:lnTo>
                <a:lnTo>
                  <a:pt x="9" y="0"/>
                </a:lnTo>
                <a:lnTo>
                  <a:pt x="0" y="18"/>
                </a:lnTo>
                <a:lnTo>
                  <a:pt x="132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3" name="Freeform 805"/>
          <p:cNvSpPr>
            <a:spLocks/>
          </p:cNvSpPr>
          <p:nvPr/>
        </p:nvSpPr>
        <p:spPr bwMode="auto">
          <a:xfrm>
            <a:off x="6357938" y="4727575"/>
            <a:ext cx="144462" cy="106363"/>
          </a:xfrm>
          <a:custGeom>
            <a:avLst/>
            <a:gdLst>
              <a:gd name="T0" fmla="*/ 134686 w 133"/>
              <a:gd name="T1" fmla="*/ 106363 h 101"/>
              <a:gd name="T2" fmla="*/ 144462 w 133"/>
              <a:gd name="T3" fmla="*/ 87407 h 101"/>
              <a:gd name="T4" fmla="*/ 19551 w 133"/>
              <a:gd name="T5" fmla="*/ 0 h 101"/>
              <a:gd name="T6" fmla="*/ 19551 w 133"/>
              <a:gd name="T7" fmla="*/ 0 h 101"/>
              <a:gd name="T8" fmla="*/ 0 w 133"/>
              <a:gd name="T9" fmla="*/ 20009 h 101"/>
              <a:gd name="T10" fmla="*/ 9776 w 133"/>
              <a:gd name="T11" fmla="*/ 20009 h 101"/>
              <a:gd name="T12" fmla="*/ 134686 w 133"/>
              <a:gd name="T13" fmla="*/ 106363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3"/>
              <a:gd name="T22" fmla="*/ 0 h 101"/>
              <a:gd name="T23" fmla="*/ 133 w 133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3" h="101">
                <a:moveTo>
                  <a:pt x="124" y="101"/>
                </a:moveTo>
                <a:lnTo>
                  <a:pt x="133" y="83"/>
                </a:lnTo>
                <a:lnTo>
                  <a:pt x="18" y="0"/>
                </a:lnTo>
                <a:lnTo>
                  <a:pt x="0" y="19"/>
                </a:lnTo>
                <a:lnTo>
                  <a:pt x="9" y="19"/>
                </a:lnTo>
                <a:lnTo>
                  <a:pt x="124" y="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4" name="Freeform 806"/>
          <p:cNvSpPr>
            <a:spLocks/>
          </p:cNvSpPr>
          <p:nvPr/>
        </p:nvSpPr>
        <p:spPr bwMode="auto">
          <a:xfrm>
            <a:off x="6253163" y="4621213"/>
            <a:ext cx="123825" cy="125412"/>
          </a:xfrm>
          <a:custGeom>
            <a:avLst/>
            <a:gdLst>
              <a:gd name="T0" fmla="*/ 104444 w 115"/>
              <a:gd name="T1" fmla="*/ 125412 h 119"/>
              <a:gd name="T2" fmla="*/ 123825 w 115"/>
              <a:gd name="T3" fmla="*/ 105388 h 119"/>
              <a:gd name="T4" fmla="*/ 19381 w 115"/>
              <a:gd name="T5" fmla="*/ 0 h 119"/>
              <a:gd name="T6" fmla="*/ 0 w 115"/>
              <a:gd name="T7" fmla="*/ 18970 h 119"/>
              <a:gd name="T8" fmla="*/ 104444 w 115"/>
              <a:gd name="T9" fmla="*/ 125412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19"/>
              <a:gd name="T17" fmla="*/ 115 w 115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19">
                <a:moveTo>
                  <a:pt x="97" y="119"/>
                </a:moveTo>
                <a:lnTo>
                  <a:pt x="115" y="100"/>
                </a:lnTo>
                <a:lnTo>
                  <a:pt x="18" y="0"/>
                </a:lnTo>
                <a:lnTo>
                  <a:pt x="0" y="18"/>
                </a:lnTo>
                <a:lnTo>
                  <a:pt x="97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5" name="Oval 807"/>
          <p:cNvSpPr>
            <a:spLocks noChangeArrowheads="1"/>
          </p:cNvSpPr>
          <p:nvPr/>
        </p:nvSpPr>
        <p:spPr bwMode="auto">
          <a:xfrm>
            <a:off x="7634288" y="2659063"/>
            <a:ext cx="403225" cy="24288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6" name="Oval 808"/>
          <p:cNvSpPr>
            <a:spLocks noChangeArrowheads="1"/>
          </p:cNvSpPr>
          <p:nvPr/>
        </p:nvSpPr>
        <p:spPr bwMode="auto">
          <a:xfrm>
            <a:off x="7632700" y="2657475"/>
            <a:ext cx="406400" cy="2460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7" name="Rectangle 809"/>
          <p:cNvSpPr>
            <a:spLocks noChangeArrowheads="1"/>
          </p:cNvSpPr>
          <p:nvPr/>
        </p:nvSpPr>
        <p:spPr bwMode="auto">
          <a:xfrm>
            <a:off x="7704138" y="2716213"/>
            <a:ext cx="246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BOS</a:t>
            </a:r>
            <a:endParaRPr lang="en-US" sz="1000" b="1">
              <a:latin typeface="Times" charset="0"/>
            </a:endParaRPr>
          </a:p>
        </p:txBody>
      </p:sp>
      <p:sp>
        <p:nvSpPr>
          <p:cNvPr id="16518" name="Oval 810"/>
          <p:cNvSpPr>
            <a:spLocks noChangeArrowheads="1"/>
          </p:cNvSpPr>
          <p:nvPr/>
        </p:nvSpPr>
        <p:spPr bwMode="auto">
          <a:xfrm>
            <a:off x="7259638" y="4854575"/>
            <a:ext cx="403225" cy="2508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9" name="Oval 811"/>
          <p:cNvSpPr>
            <a:spLocks noChangeArrowheads="1"/>
          </p:cNvSpPr>
          <p:nvPr/>
        </p:nvSpPr>
        <p:spPr bwMode="auto">
          <a:xfrm>
            <a:off x="7259638" y="4851400"/>
            <a:ext cx="404812" cy="2555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0" name="Rectangle 812"/>
          <p:cNvSpPr>
            <a:spLocks noChangeArrowheads="1"/>
          </p:cNvSpPr>
          <p:nvPr/>
        </p:nvSpPr>
        <p:spPr bwMode="auto">
          <a:xfrm>
            <a:off x="7327900" y="4914900"/>
            <a:ext cx="2476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sz="1000" b="1">
              <a:latin typeface="Times" charset="0"/>
            </a:endParaRPr>
          </a:p>
        </p:txBody>
      </p:sp>
      <p:sp>
        <p:nvSpPr>
          <p:cNvPr id="16521" name="Oval 813"/>
          <p:cNvSpPr>
            <a:spLocks noChangeArrowheads="1"/>
          </p:cNvSpPr>
          <p:nvPr/>
        </p:nvSpPr>
        <p:spPr bwMode="auto">
          <a:xfrm>
            <a:off x="6289675" y="2989263"/>
            <a:ext cx="403225" cy="24288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2" name="Oval 814"/>
          <p:cNvSpPr>
            <a:spLocks noChangeArrowheads="1"/>
          </p:cNvSpPr>
          <p:nvPr/>
        </p:nvSpPr>
        <p:spPr bwMode="auto">
          <a:xfrm>
            <a:off x="6289675" y="2987675"/>
            <a:ext cx="404813" cy="2460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3" name="Rectangle 815"/>
          <p:cNvSpPr>
            <a:spLocks noChangeArrowheads="1"/>
          </p:cNvSpPr>
          <p:nvPr/>
        </p:nvSpPr>
        <p:spPr bwMode="auto">
          <a:xfrm>
            <a:off x="6348413" y="3036888"/>
            <a:ext cx="2682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sz="1000" b="1">
              <a:latin typeface="Times" charset="0"/>
            </a:endParaRPr>
          </a:p>
        </p:txBody>
      </p:sp>
      <p:sp>
        <p:nvSpPr>
          <p:cNvPr id="16524" name="Oval 816"/>
          <p:cNvSpPr>
            <a:spLocks noChangeArrowheads="1"/>
          </p:cNvSpPr>
          <p:nvPr/>
        </p:nvSpPr>
        <p:spPr bwMode="auto">
          <a:xfrm>
            <a:off x="4562475" y="4437063"/>
            <a:ext cx="403225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5" name="Oval 817"/>
          <p:cNvSpPr>
            <a:spLocks noChangeArrowheads="1"/>
          </p:cNvSpPr>
          <p:nvPr/>
        </p:nvSpPr>
        <p:spPr bwMode="auto">
          <a:xfrm>
            <a:off x="4562475" y="4433888"/>
            <a:ext cx="404813" cy="2460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6" name="Rectangle 818"/>
          <p:cNvSpPr>
            <a:spLocks noChangeArrowheads="1"/>
          </p:cNvSpPr>
          <p:nvPr/>
        </p:nvSpPr>
        <p:spPr bwMode="auto">
          <a:xfrm>
            <a:off x="4632325" y="4495800"/>
            <a:ext cx="261938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sz="1000" b="1">
              <a:latin typeface="Times" charset="0"/>
            </a:endParaRPr>
          </a:p>
        </p:txBody>
      </p:sp>
      <p:sp>
        <p:nvSpPr>
          <p:cNvPr id="16527" name="Oval 819"/>
          <p:cNvSpPr>
            <a:spLocks noChangeArrowheads="1"/>
          </p:cNvSpPr>
          <p:nvPr/>
        </p:nvSpPr>
        <p:spPr bwMode="auto">
          <a:xfrm>
            <a:off x="5811838" y="4300538"/>
            <a:ext cx="403225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8" name="Oval 820"/>
          <p:cNvSpPr>
            <a:spLocks noChangeArrowheads="1"/>
          </p:cNvSpPr>
          <p:nvPr/>
        </p:nvSpPr>
        <p:spPr bwMode="auto">
          <a:xfrm>
            <a:off x="5810250" y="4298950"/>
            <a:ext cx="404813" cy="2460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9" name="Rectangle 821"/>
          <p:cNvSpPr>
            <a:spLocks noChangeArrowheads="1"/>
          </p:cNvSpPr>
          <p:nvPr/>
        </p:nvSpPr>
        <p:spPr bwMode="auto">
          <a:xfrm>
            <a:off x="5868988" y="4356100"/>
            <a:ext cx="282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sz="1000" b="1">
              <a:latin typeface="Times" charset="0"/>
            </a:endParaRPr>
          </a:p>
        </p:txBody>
      </p:sp>
      <p:sp>
        <p:nvSpPr>
          <p:cNvPr id="16530" name="Oval 822"/>
          <p:cNvSpPr>
            <a:spLocks noChangeArrowheads="1"/>
          </p:cNvSpPr>
          <p:nvPr/>
        </p:nvSpPr>
        <p:spPr bwMode="auto">
          <a:xfrm>
            <a:off x="4467225" y="3706813"/>
            <a:ext cx="403225" cy="24288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31" name="Oval 823"/>
          <p:cNvSpPr>
            <a:spLocks noChangeArrowheads="1"/>
          </p:cNvSpPr>
          <p:nvPr/>
        </p:nvSpPr>
        <p:spPr bwMode="auto">
          <a:xfrm>
            <a:off x="4465638" y="3706813"/>
            <a:ext cx="406400" cy="2460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32" name="Rectangle 824"/>
          <p:cNvSpPr>
            <a:spLocks noChangeArrowheads="1"/>
          </p:cNvSpPr>
          <p:nvPr/>
        </p:nvSpPr>
        <p:spPr bwMode="auto">
          <a:xfrm>
            <a:off x="4545013" y="3765550"/>
            <a:ext cx="231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sz="1000" b="1">
              <a:latin typeface="Times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9C65E4-9DC5-3B47-A29A-DD7B00DFC44A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Digraphs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962400" cy="43434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A </a:t>
            </a:r>
            <a:r>
              <a:rPr lang="en-US" sz="2800">
                <a:solidFill>
                  <a:schemeClr val="tx2"/>
                </a:solidFill>
                <a:latin typeface="Tahoma" charset="0"/>
              </a:rPr>
              <a:t>digraph</a:t>
            </a:r>
            <a:r>
              <a:rPr lang="en-US" sz="2800">
                <a:latin typeface="Tahoma" charset="0"/>
              </a:rPr>
              <a:t> is a graph whose edges are all directed</a:t>
            </a:r>
          </a:p>
          <a:p>
            <a:pPr lvl="1" eaLnBrk="1" hangingPunct="1"/>
            <a:r>
              <a:rPr lang="en-US" sz="2000">
                <a:latin typeface="Tahoma" charset="0"/>
              </a:rPr>
              <a:t>Short for </a:t>
            </a:r>
            <a:r>
              <a:rPr lang="ja-JP" altLang="en-US" sz="2000">
                <a:latin typeface="Tahoma" charset="0"/>
              </a:rPr>
              <a:t>“</a:t>
            </a:r>
            <a:r>
              <a:rPr lang="en-US" altLang="ja-JP" sz="2000">
                <a:latin typeface="Tahoma" charset="0"/>
              </a:rPr>
              <a:t>directed graph</a:t>
            </a:r>
            <a:r>
              <a:rPr lang="ja-JP" altLang="en-US" sz="2000">
                <a:latin typeface="Tahoma" charset="0"/>
              </a:rPr>
              <a:t>”</a:t>
            </a:r>
            <a:endParaRPr lang="en-US" altLang="ja-JP" sz="2000">
              <a:latin typeface="Tahoma" charset="0"/>
            </a:endParaRPr>
          </a:p>
          <a:p>
            <a:pPr eaLnBrk="1" hangingPunct="1"/>
            <a:r>
              <a:rPr lang="en-US" sz="2800">
                <a:latin typeface="Tahoma" charset="0"/>
              </a:rPr>
              <a:t>Applications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one-way streets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flights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task scheduling</a:t>
            </a:r>
          </a:p>
        </p:txBody>
      </p:sp>
      <p:grpSp>
        <p:nvGrpSpPr>
          <p:cNvPr id="18437" name="Group 17"/>
          <p:cNvGrpSpPr>
            <a:grpSpLocks/>
          </p:cNvGrpSpPr>
          <p:nvPr/>
        </p:nvGrpSpPr>
        <p:grpSpPr bwMode="auto">
          <a:xfrm>
            <a:off x="5715000" y="2095500"/>
            <a:ext cx="2828925" cy="3352800"/>
            <a:chOff x="3600" y="1320"/>
            <a:chExt cx="1782" cy="2112"/>
          </a:xfrm>
        </p:grpSpPr>
        <p:sp>
          <p:nvSpPr>
            <p:cNvPr id="18438" name="Oval 4"/>
            <p:cNvSpPr>
              <a:spLocks noChangeArrowheads="1"/>
            </p:cNvSpPr>
            <p:nvPr/>
          </p:nvSpPr>
          <p:spPr bwMode="auto">
            <a:xfrm>
              <a:off x="4038" y="314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8439" name="Oval 5"/>
            <p:cNvSpPr>
              <a:spLocks noChangeArrowheads="1"/>
            </p:cNvSpPr>
            <p:nvPr/>
          </p:nvSpPr>
          <p:spPr bwMode="auto">
            <a:xfrm>
              <a:off x="3600" y="22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18440" name="Oval 6"/>
            <p:cNvSpPr>
              <a:spLocks noChangeArrowheads="1"/>
            </p:cNvSpPr>
            <p:nvPr/>
          </p:nvSpPr>
          <p:spPr bwMode="auto">
            <a:xfrm>
              <a:off x="3846" y="132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sp>
          <p:nvSpPr>
            <p:cNvPr id="18441" name="Oval 7"/>
            <p:cNvSpPr>
              <a:spLocks noChangeArrowheads="1"/>
            </p:cNvSpPr>
            <p:nvPr/>
          </p:nvSpPr>
          <p:spPr bwMode="auto">
            <a:xfrm>
              <a:off x="5094" y="267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18442" name="Oval 8"/>
            <p:cNvSpPr>
              <a:spLocks noChangeArrowheads="1"/>
            </p:cNvSpPr>
            <p:nvPr/>
          </p:nvSpPr>
          <p:spPr bwMode="auto">
            <a:xfrm>
              <a:off x="4806" y="180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cxnSp>
          <p:nvCxnSpPr>
            <p:cNvPr id="18443" name="AutoShape 9"/>
            <p:cNvCxnSpPr>
              <a:cxnSpLocks noChangeShapeType="1"/>
              <a:stCxn id="18438" idx="1"/>
              <a:endCxn id="18439" idx="4"/>
            </p:cNvCxnSpPr>
            <p:nvPr/>
          </p:nvCxnSpPr>
          <p:spPr bwMode="auto">
            <a:xfrm flipH="1" flipV="1">
              <a:off x="3744" y="2574"/>
              <a:ext cx="336" cy="6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4" name="AutoShape 10"/>
            <p:cNvCxnSpPr>
              <a:cxnSpLocks noChangeShapeType="1"/>
              <a:stCxn id="18438" idx="7"/>
              <a:endCxn id="18441" idx="3"/>
            </p:cNvCxnSpPr>
            <p:nvPr/>
          </p:nvCxnSpPr>
          <p:spPr bwMode="auto">
            <a:xfrm flipV="1">
              <a:off x="4284" y="2928"/>
              <a:ext cx="852" cy="2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5" name="AutoShape 11"/>
            <p:cNvCxnSpPr>
              <a:cxnSpLocks noChangeShapeType="1"/>
              <a:stCxn id="18439" idx="0"/>
              <a:endCxn id="18440" idx="3"/>
            </p:cNvCxnSpPr>
            <p:nvPr/>
          </p:nvCxnSpPr>
          <p:spPr bwMode="auto">
            <a:xfrm flipV="1">
              <a:off x="3744" y="1572"/>
              <a:ext cx="144" cy="7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6" name="AutoShape 12"/>
            <p:cNvCxnSpPr>
              <a:cxnSpLocks noChangeShapeType="1"/>
              <a:stCxn id="18442" idx="1"/>
              <a:endCxn id="18440" idx="6"/>
            </p:cNvCxnSpPr>
            <p:nvPr/>
          </p:nvCxnSpPr>
          <p:spPr bwMode="auto">
            <a:xfrm flipH="1" flipV="1">
              <a:off x="4140" y="1464"/>
              <a:ext cx="708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7" name="AutoShape 13"/>
            <p:cNvCxnSpPr>
              <a:cxnSpLocks noChangeShapeType="1"/>
              <a:stCxn id="18441" idx="0"/>
              <a:endCxn id="18442" idx="4"/>
            </p:cNvCxnSpPr>
            <p:nvPr/>
          </p:nvCxnSpPr>
          <p:spPr bwMode="auto">
            <a:xfrm flipH="1" flipV="1">
              <a:off x="4950" y="2094"/>
              <a:ext cx="288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8" name="AutoShape 14"/>
            <p:cNvCxnSpPr>
              <a:cxnSpLocks noChangeShapeType="1"/>
              <a:stCxn id="18438" idx="0"/>
              <a:endCxn id="18442" idx="3"/>
            </p:cNvCxnSpPr>
            <p:nvPr/>
          </p:nvCxnSpPr>
          <p:spPr bwMode="auto">
            <a:xfrm flipV="1">
              <a:off x="4182" y="2052"/>
              <a:ext cx="666" cy="10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9" name="AutoShape 15"/>
            <p:cNvCxnSpPr>
              <a:cxnSpLocks noChangeShapeType="1"/>
              <a:stCxn id="18439" idx="7"/>
              <a:endCxn id="18442" idx="2"/>
            </p:cNvCxnSpPr>
            <p:nvPr/>
          </p:nvCxnSpPr>
          <p:spPr bwMode="auto">
            <a:xfrm flipV="1">
              <a:off x="3846" y="1944"/>
              <a:ext cx="954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0" name="AutoShape 16"/>
            <p:cNvCxnSpPr>
              <a:cxnSpLocks noChangeShapeType="1"/>
              <a:stCxn id="18438" idx="2"/>
              <a:endCxn id="18440" idx="2"/>
            </p:cNvCxnSpPr>
            <p:nvPr/>
          </p:nvCxnSpPr>
          <p:spPr bwMode="auto">
            <a:xfrm rot="10800000">
              <a:off x="3840" y="1464"/>
              <a:ext cx="192" cy="1824"/>
            </a:xfrm>
            <a:prstGeom prst="curvedConnector3">
              <a:avLst>
                <a:gd name="adj1" fmla="val 501560"/>
              </a:avLst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Web Crawlers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400" dirty="0" smtClean="0"/>
              <a:t>A fundamental </a:t>
            </a:r>
            <a:r>
              <a:rPr lang="en-US" sz="2400" dirty="0"/>
              <a:t>kind of algorithmic operation that </a:t>
            </a:r>
            <a:r>
              <a:rPr lang="en-US" sz="2400" dirty="0" smtClean="0"/>
              <a:t>we might </a:t>
            </a:r>
            <a:r>
              <a:rPr lang="en-US" sz="2400" dirty="0"/>
              <a:t>wish to perform on a </a:t>
            </a:r>
            <a:r>
              <a:rPr lang="en-US" sz="2400" dirty="0" smtClean="0"/>
              <a:t>graph is </a:t>
            </a:r>
            <a:r>
              <a:rPr lang="en-US" sz="2400" b="1" dirty="0" smtClean="0">
                <a:solidFill>
                  <a:srgbClr val="FF0000"/>
                </a:solidFill>
              </a:rPr>
              <a:t>traversing </a:t>
            </a:r>
            <a:r>
              <a:rPr lang="en-US" sz="2400" b="1" dirty="0">
                <a:solidFill>
                  <a:srgbClr val="FF0000"/>
                </a:solidFill>
              </a:rPr>
              <a:t>the edges and the vertices</a:t>
            </a:r>
            <a:r>
              <a:rPr lang="en-US" sz="2400" dirty="0"/>
              <a:t> of </a:t>
            </a:r>
            <a:r>
              <a:rPr lang="en-US" sz="2400" dirty="0" smtClean="0"/>
              <a:t>that graph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traversal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a systematic procedure for exploring a graph </a:t>
            </a:r>
            <a:r>
              <a:rPr lang="en-US" sz="2400" dirty="0" smtClean="0"/>
              <a:t>by examining </a:t>
            </a:r>
            <a:r>
              <a:rPr lang="en-US" sz="2400" dirty="0"/>
              <a:t>all of its vertices and edges.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a </a:t>
            </a:r>
            <a:r>
              <a:rPr lang="en-US" sz="2400" b="1" dirty="0">
                <a:solidFill>
                  <a:srgbClr val="FF0000"/>
                </a:solidFill>
              </a:rPr>
              <a:t>web </a:t>
            </a:r>
            <a:r>
              <a:rPr lang="en-US" sz="2400" b="1" dirty="0" smtClean="0">
                <a:solidFill>
                  <a:srgbClr val="FF0000"/>
                </a:solidFill>
              </a:rPr>
              <a:t>crawler</a:t>
            </a:r>
            <a:r>
              <a:rPr lang="en-US" sz="2400" dirty="0" smtClean="0"/>
              <a:t>, which </a:t>
            </a:r>
            <a:r>
              <a:rPr lang="en-US" sz="2400" dirty="0"/>
              <a:t>is the data collecting part of a search engine, must explore a graph of </a:t>
            </a:r>
            <a:r>
              <a:rPr lang="en-US" sz="2400" dirty="0" smtClean="0"/>
              <a:t>hypertext documents </a:t>
            </a:r>
            <a:r>
              <a:rPr lang="en-US" sz="2400" dirty="0"/>
              <a:t>by examining its vertices, which are the documents, and its edges</a:t>
            </a:r>
            <a:r>
              <a:rPr lang="en-US" sz="2400" dirty="0" smtClean="0"/>
              <a:t>, which </a:t>
            </a:r>
            <a:r>
              <a:rPr lang="en-US" sz="2400" dirty="0"/>
              <a:t>are the hyperlinks between documents.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traversal is efficient if it visits </a:t>
            </a:r>
            <a:r>
              <a:rPr lang="en-US" sz="2400" dirty="0" smtClean="0"/>
              <a:t>all the </a:t>
            </a:r>
            <a:r>
              <a:rPr lang="en-US" sz="2400" dirty="0"/>
              <a:t>vertices and edges </a:t>
            </a:r>
            <a:r>
              <a:rPr lang="en-US" sz="2400" dirty="0" smtClean="0"/>
              <a:t>in </a:t>
            </a:r>
            <a:r>
              <a:rPr lang="en-US" sz="2400" dirty="0"/>
              <a:t>linear time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Depth-First 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AA284-9F2B-3743-AAA7-6E2F453962C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3F61C23-B240-F14A-AB1E-B8BAF9957690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Digraph Properties</a:t>
            </a:r>
          </a:p>
        </p:txBody>
      </p:sp>
      <p:sp>
        <p:nvSpPr>
          <p:cNvPr id="254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82613" y="2103438"/>
            <a:ext cx="7875587" cy="40005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altLang="en-US" sz="2800" dirty="0" smtClean="0">
                <a:ea typeface="+mn-ea"/>
                <a:cs typeface="+mn-cs"/>
              </a:rPr>
              <a:t>A graph G=(V,E) such that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altLang="en-US" sz="2400" dirty="0" smtClean="0"/>
              <a:t>Each edge goes in </a:t>
            </a:r>
            <a:r>
              <a:rPr lang="en-US" altLang="en-US" sz="2400" dirty="0" smtClean="0">
                <a:solidFill>
                  <a:schemeClr val="tx2"/>
                </a:solidFill>
              </a:rPr>
              <a:t>one direction</a:t>
            </a:r>
            <a:r>
              <a:rPr lang="en-US" altLang="en-US" sz="2400" dirty="0" smtClean="0"/>
              <a:t>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altLang="en-US" sz="2400" dirty="0" smtClean="0">
                <a:solidFill>
                  <a:schemeClr val="bg2">
                    <a:lumMod val="50000"/>
                  </a:schemeClr>
                </a:solidFill>
              </a:rPr>
              <a:t>Edge (</a:t>
            </a:r>
            <a:r>
              <a:rPr lang="en-US" altLang="en-US" sz="2400" dirty="0" err="1" smtClean="0">
                <a:solidFill>
                  <a:schemeClr val="bg2">
                    <a:lumMod val="50000"/>
                  </a:schemeClr>
                </a:solidFill>
              </a:rPr>
              <a:t>a,b</a:t>
            </a:r>
            <a:r>
              <a:rPr lang="en-US" altLang="en-US" sz="2400" dirty="0" smtClean="0">
                <a:solidFill>
                  <a:schemeClr val="bg2">
                    <a:lumMod val="50000"/>
                  </a:schemeClr>
                </a:solidFill>
              </a:rPr>
              <a:t>) goes from a to b, but not b to a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altLang="en-US" sz="2800" dirty="0" smtClean="0">
                <a:ea typeface="+mn-ea"/>
                <a:cs typeface="+mn-cs"/>
              </a:rPr>
              <a:t>If G is simple, </a:t>
            </a:r>
            <a:r>
              <a:rPr lang="en-US" altLang="en-US" sz="2800" b="1" i="1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en-US" sz="2800" dirty="0" smtClean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altLang="en-US" sz="2800" u="sng" dirty="0" smtClean="0">
                <a:solidFill>
                  <a:schemeClr val="tx2"/>
                </a:solidFill>
                <a:latin typeface="Symbol" pitchFamily="18" charset="2"/>
                <a:ea typeface="+mn-ea"/>
                <a:cs typeface="+mn-cs"/>
              </a:rPr>
              <a:t>&lt;</a:t>
            </a:r>
            <a:r>
              <a:rPr lang="en-US" altLang="en-US" sz="2800" dirty="0" smtClean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altLang="en-US" sz="2800" b="1" i="1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en-US" sz="2800" dirty="0" smtClean="0">
                <a:solidFill>
                  <a:schemeClr val="tx2"/>
                </a:solidFill>
                <a:ea typeface="+mn-ea"/>
                <a:cs typeface="+mn-cs"/>
                <a:sym typeface="Symbol"/>
              </a:rPr>
              <a:t>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en-US" sz="2800" b="1" i="1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lang="en-US" altLang="en-US" sz="2800" dirty="0" smtClean="0">
                <a:solidFill>
                  <a:schemeClr val="tx2"/>
                </a:solidFill>
                <a:latin typeface="Symbol" pitchFamily="18" charset="2"/>
                <a:ea typeface="+mn-ea"/>
                <a:cs typeface="+mn-cs"/>
                <a:sym typeface="Symbol"/>
              </a:rPr>
              <a:t>-</a:t>
            </a:r>
            <a:r>
              <a:rPr lang="en-US" altLang="en-US" sz="2800" dirty="0" smtClean="0">
                <a:solidFill>
                  <a:schemeClr val="tx2"/>
                </a:solidFill>
                <a:ea typeface="+mn-ea"/>
                <a:cs typeface="+mn-cs"/>
                <a:sym typeface="Symbol"/>
              </a:rPr>
              <a:t> 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1)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altLang="en-US" sz="2800" dirty="0" smtClean="0">
                <a:ea typeface="+mn-ea"/>
                <a:cs typeface="+mn-cs"/>
              </a:rPr>
              <a:t>If we keep in-edges and out-edges in separate adjacency lists, we can perform listing of incoming edges and outgoing edges in time proportional to their size</a:t>
            </a:r>
            <a:endParaRPr lang="en-US" altLang="en-US" dirty="0" smtClean="0">
              <a:ea typeface="+mn-ea"/>
              <a:cs typeface="+mn-cs"/>
            </a:endParaRPr>
          </a:p>
        </p:txBody>
      </p:sp>
      <p:grpSp>
        <p:nvGrpSpPr>
          <p:cNvPr id="19461" name="Group 71"/>
          <p:cNvGrpSpPr>
            <a:grpSpLocks/>
          </p:cNvGrpSpPr>
          <p:nvPr/>
        </p:nvGrpSpPr>
        <p:grpSpPr bwMode="auto">
          <a:xfrm>
            <a:off x="6400800" y="296863"/>
            <a:ext cx="2233613" cy="2827337"/>
            <a:chOff x="3600" y="1320"/>
            <a:chExt cx="1782" cy="2112"/>
          </a:xfrm>
        </p:grpSpPr>
        <p:sp>
          <p:nvSpPr>
            <p:cNvPr id="19462" name="Oval 72"/>
            <p:cNvSpPr>
              <a:spLocks noChangeArrowheads="1"/>
            </p:cNvSpPr>
            <p:nvPr/>
          </p:nvSpPr>
          <p:spPr bwMode="auto">
            <a:xfrm>
              <a:off x="4038" y="314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9463" name="Oval 73"/>
            <p:cNvSpPr>
              <a:spLocks noChangeArrowheads="1"/>
            </p:cNvSpPr>
            <p:nvPr/>
          </p:nvSpPr>
          <p:spPr bwMode="auto">
            <a:xfrm>
              <a:off x="3600" y="22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19464" name="Oval 74"/>
            <p:cNvSpPr>
              <a:spLocks noChangeArrowheads="1"/>
            </p:cNvSpPr>
            <p:nvPr/>
          </p:nvSpPr>
          <p:spPr bwMode="auto">
            <a:xfrm>
              <a:off x="3846" y="132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sp>
          <p:nvSpPr>
            <p:cNvPr id="19465" name="Oval 75"/>
            <p:cNvSpPr>
              <a:spLocks noChangeArrowheads="1"/>
            </p:cNvSpPr>
            <p:nvPr/>
          </p:nvSpPr>
          <p:spPr bwMode="auto">
            <a:xfrm>
              <a:off x="5094" y="267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19466" name="Oval 76"/>
            <p:cNvSpPr>
              <a:spLocks noChangeArrowheads="1"/>
            </p:cNvSpPr>
            <p:nvPr/>
          </p:nvSpPr>
          <p:spPr bwMode="auto">
            <a:xfrm>
              <a:off x="4806" y="180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cxnSp>
          <p:nvCxnSpPr>
            <p:cNvPr id="19467" name="AutoShape 77"/>
            <p:cNvCxnSpPr>
              <a:cxnSpLocks noChangeShapeType="1"/>
              <a:stCxn id="19462" idx="1"/>
              <a:endCxn id="19463" idx="4"/>
            </p:cNvCxnSpPr>
            <p:nvPr/>
          </p:nvCxnSpPr>
          <p:spPr bwMode="auto">
            <a:xfrm flipH="1" flipV="1">
              <a:off x="3744" y="2574"/>
              <a:ext cx="336" cy="6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8" name="AutoShape 78"/>
            <p:cNvCxnSpPr>
              <a:cxnSpLocks noChangeShapeType="1"/>
              <a:stCxn id="19462" idx="7"/>
              <a:endCxn id="19465" idx="3"/>
            </p:cNvCxnSpPr>
            <p:nvPr/>
          </p:nvCxnSpPr>
          <p:spPr bwMode="auto">
            <a:xfrm flipV="1">
              <a:off x="4284" y="2928"/>
              <a:ext cx="852" cy="2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9" name="AutoShape 79"/>
            <p:cNvCxnSpPr>
              <a:cxnSpLocks noChangeShapeType="1"/>
              <a:stCxn id="19463" idx="0"/>
              <a:endCxn id="19464" idx="3"/>
            </p:cNvCxnSpPr>
            <p:nvPr/>
          </p:nvCxnSpPr>
          <p:spPr bwMode="auto">
            <a:xfrm flipV="1">
              <a:off x="3744" y="1572"/>
              <a:ext cx="144" cy="7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0" name="AutoShape 80"/>
            <p:cNvCxnSpPr>
              <a:cxnSpLocks noChangeShapeType="1"/>
              <a:stCxn id="19466" idx="1"/>
              <a:endCxn id="19464" idx="6"/>
            </p:cNvCxnSpPr>
            <p:nvPr/>
          </p:nvCxnSpPr>
          <p:spPr bwMode="auto">
            <a:xfrm flipH="1" flipV="1">
              <a:off x="4140" y="1464"/>
              <a:ext cx="708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1" name="AutoShape 81"/>
            <p:cNvCxnSpPr>
              <a:cxnSpLocks noChangeShapeType="1"/>
              <a:stCxn id="19465" idx="0"/>
              <a:endCxn id="19466" idx="4"/>
            </p:cNvCxnSpPr>
            <p:nvPr/>
          </p:nvCxnSpPr>
          <p:spPr bwMode="auto">
            <a:xfrm flipH="1" flipV="1">
              <a:off x="4950" y="2094"/>
              <a:ext cx="288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2" name="AutoShape 82"/>
            <p:cNvCxnSpPr>
              <a:cxnSpLocks noChangeShapeType="1"/>
              <a:stCxn id="19462" idx="0"/>
              <a:endCxn id="19466" idx="3"/>
            </p:cNvCxnSpPr>
            <p:nvPr/>
          </p:nvCxnSpPr>
          <p:spPr bwMode="auto">
            <a:xfrm flipV="1">
              <a:off x="4182" y="2052"/>
              <a:ext cx="666" cy="10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AutoShape 83"/>
            <p:cNvCxnSpPr>
              <a:cxnSpLocks noChangeShapeType="1"/>
              <a:stCxn id="19463" idx="7"/>
              <a:endCxn id="19466" idx="2"/>
            </p:cNvCxnSpPr>
            <p:nvPr/>
          </p:nvCxnSpPr>
          <p:spPr bwMode="auto">
            <a:xfrm flipV="1">
              <a:off x="3846" y="1944"/>
              <a:ext cx="954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AutoShape 84"/>
            <p:cNvCxnSpPr>
              <a:cxnSpLocks noChangeShapeType="1"/>
              <a:stCxn id="19462" idx="2"/>
              <a:endCxn id="19464" idx="2"/>
            </p:cNvCxnSpPr>
            <p:nvPr/>
          </p:nvCxnSpPr>
          <p:spPr bwMode="auto">
            <a:xfrm rot="10800000">
              <a:off x="3840" y="1464"/>
              <a:ext cx="192" cy="1824"/>
            </a:xfrm>
            <a:prstGeom prst="curvedConnector3">
              <a:avLst>
                <a:gd name="adj1" fmla="val 501560"/>
              </a:avLst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A44F35-6B40-D04B-934A-1BFBB21E7B55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Digraph Application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54050" y="1524000"/>
            <a:ext cx="8108950" cy="1143000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chemeClr val="tx2"/>
                </a:solidFill>
                <a:latin typeface="Tahoma" charset="0"/>
              </a:rPr>
              <a:t>Scheduling</a:t>
            </a:r>
            <a:r>
              <a:rPr lang="en-US" sz="2800">
                <a:latin typeface="Tahoma" charset="0"/>
              </a:rPr>
              <a:t>: edge (a,b) means task a must be completed before b can be started</a:t>
            </a:r>
          </a:p>
        </p:txBody>
      </p:sp>
      <p:sp>
        <p:nvSpPr>
          <p:cNvPr id="20485" name="Oval 153"/>
          <p:cNvSpPr>
            <a:spLocks noChangeArrowheads="1"/>
          </p:cNvSpPr>
          <p:nvPr/>
        </p:nvSpPr>
        <p:spPr bwMode="auto">
          <a:xfrm>
            <a:off x="6781800" y="5302250"/>
            <a:ext cx="1676400" cy="10223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/>
              <a:t>The good life</a:t>
            </a:r>
          </a:p>
        </p:txBody>
      </p:sp>
      <p:sp>
        <p:nvSpPr>
          <p:cNvPr id="20486" name="Oval 155"/>
          <p:cNvSpPr>
            <a:spLocks noChangeArrowheads="1"/>
          </p:cNvSpPr>
          <p:nvPr/>
        </p:nvSpPr>
        <p:spPr bwMode="auto">
          <a:xfrm>
            <a:off x="2986088" y="4724400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cs141</a:t>
            </a:r>
            <a:endParaRPr lang="en-US" sz="1600" dirty="0"/>
          </a:p>
        </p:txBody>
      </p:sp>
      <p:sp>
        <p:nvSpPr>
          <p:cNvPr id="20487" name="Oval 156"/>
          <p:cNvSpPr>
            <a:spLocks noChangeArrowheads="1"/>
          </p:cNvSpPr>
          <p:nvPr/>
        </p:nvSpPr>
        <p:spPr bwMode="auto">
          <a:xfrm>
            <a:off x="1527175" y="4710113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cs131</a:t>
            </a:r>
            <a:endParaRPr lang="en-US" sz="1600" dirty="0"/>
          </a:p>
        </p:txBody>
      </p:sp>
      <p:sp>
        <p:nvSpPr>
          <p:cNvPr id="20488" name="Oval 157"/>
          <p:cNvSpPr>
            <a:spLocks noChangeArrowheads="1"/>
          </p:cNvSpPr>
          <p:nvPr/>
        </p:nvSpPr>
        <p:spPr bwMode="auto">
          <a:xfrm>
            <a:off x="4405313" y="4724400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cs121</a:t>
            </a:r>
            <a:endParaRPr lang="en-US" sz="1600" dirty="0"/>
          </a:p>
        </p:txBody>
      </p:sp>
      <p:sp>
        <p:nvSpPr>
          <p:cNvPr id="20489" name="Oval 158"/>
          <p:cNvSpPr>
            <a:spLocks noChangeArrowheads="1"/>
          </p:cNvSpPr>
          <p:nvPr/>
        </p:nvSpPr>
        <p:spPr bwMode="auto">
          <a:xfrm>
            <a:off x="2957513" y="3751263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cs53</a:t>
            </a:r>
            <a:endParaRPr lang="en-US" sz="1600" dirty="0"/>
          </a:p>
        </p:txBody>
      </p:sp>
      <p:sp>
        <p:nvSpPr>
          <p:cNvPr id="20490" name="Oval 159"/>
          <p:cNvSpPr>
            <a:spLocks noChangeArrowheads="1"/>
          </p:cNvSpPr>
          <p:nvPr/>
        </p:nvSpPr>
        <p:spPr bwMode="auto">
          <a:xfrm>
            <a:off x="4405313" y="3808413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cs52</a:t>
            </a:r>
            <a:endParaRPr lang="en-US" sz="1600" dirty="0"/>
          </a:p>
        </p:txBody>
      </p:sp>
      <p:sp>
        <p:nvSpPr>
          <p:cNvPr id="20491" name="Oval 160"/>
          <p:cNvSpPr>
            <a:spLocks noChangeArrowheads="1"/>
          </p:cNvSpPr>
          <p:nvPr/>
        </p:nvSpPr>
        <p:spPr bwMode="auto">
          <a:xfrm>
            <a:off x="1527175" y="3751263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cs51</a:t>
            </a:r>
            <a:endParaRPr lang="en-US" sz="1600" dirty="0"/>
          </a:p>
        </p:txBody>
      </p:sp>
      <p:sp>
        <p:nvSpPr>
          <p:cNvPr id="20492" name="Oval 161"/>
          <p:cNvSpPr>
            <a:spLocks noChangeArrowheads="1"/>
          </p:cNvSpPr>
          <p:nvPr/>
        </p:nvSpPr>
        <p:spPr bwMode="auto">
          <a:xfrm>
            <a:off x="4419600" y="2708275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cs46</a:t>
            </a:r>
            <a:endParaRPr lang="en-US" sz="1600" dirty="0"/>
          </a:p>
        </p:txBody>
      </p:sp>
      <p:sp>
        <p:nvSpPr>
          <p:cNvPr id="20493" name="Oval 162"/>
          <p:cNvSpPr>
            <a:spLocks noChangeArrowheads="1"/>
          </p:cNvSpPr>
          <p:nvPr/>
        </p:nvSpPr>
        <p:spPr bwMode="auto">
          <a:xfrm>
            <a:off x="2971800" y="2708275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cs22</a:t>
            </a:r>
            <a:endParaRPr lang="en-US" sz="1600" dirty="0"/>
          </a:p>
        </p:txBody>
      </p:sp>
      <p:sp>
        <p:nvSpPr>
          <p:cNvPr id="20494" name="Oval 163"/>
          <p:cNvSpPr>
            <a:spLocks noChangeArrowheads="1"/>
          </p:cNvSpPr>
          <p:nvPr/>
        </p:nvSpPr>
        <p:spPr bwMode="auto">
          <a:xfrm>
            <a:off x="1527175" y="2708275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cs21</a:t>
            </a:r>
            <a:endParaRPr lang="en-US" sz="1600" dirty="0"/>
          </a:p>
        </p:txBody>
      </p:sp>
      <p:cxnSp>
        <p:nvCxnSpPr>
          <p:cNvPr id="20495" name="AutoShape 164"/>
          <p:cNvCxnSpPr>
            <a:cxnSpLocks noChangeShapeType="1"/>
            <a:stCxn id="20494" idx="6"/>
            <a:endCxn id="20493" idx="2"/>
          </p:cNvCxnSpPr>
          <p:nvPr/>
        </p:nvCxnSpPr>
        <p:spPr bwMode="auto">
          <a:xfrm>
            <a:off x="2608263" y="2954338"/>
            <a:ext cx="3492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165"/>
          <p:cNvCxnSpPr>
            <a:cxnSpLocks noChangeShapeType="1"/>
            <a:stCxn id="20493" idx="6"/>
            <a:endCxn id="20492" idx="2"/>
          </p:cNvCxnSpPr>
          <p:nvPr/>
        </p:nvCxnSpPr>
        <p:spPr bwMode="auto">
          <a:xfrm>
            <a:off x="4052888" y="2954338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166"/>
          <p:cNvCxnSpPr>
            <a:cxnSpLocks noChangeShapeType="1"/>
            <a:stCxn id="20494" idx="4"/>
            <a:endCxn id="20491" idx="0"/>
          </p:cNvCxnSpPr>
          <p:nvPr/>
        </p:nvCxnSpPr>
        <p:spPr bwMode="auto">
          <a:xfrm>
            <a:off x="2060575" y="3214688"/>
            <a:ext cx="0" cy="5222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AutoShape 167"/>
          <p:cNvCxnSpPr>
            <a:cxnSpLocks noChangeShapeType="1"/>
            <a:stCxn id="20492" idx="4"/>
            <a:endCxn id="20490" idx="0"/>
          </p:cNvCxnSpPr>
          <p:nvPr/>
        </p:nvCxnSpPr>
        <p:spPr bwMode="auto">
          <a:xfrm flipH="1">
            <a:off x="4938713" y="3214688"/>
            <a:ext cx="14287" cy="579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AutoShape 168"/>
          <p:cNvCxnSpPr>
            <a:cxnSpLocks noChangeShapeType="1"/>
            <a:stCxn id="20491" idx="6"/>
            <a:endCxn id="20489" idx="2"/>
          </p:cNvCxnSpPr>
          <p:nvPr/>
        </p:nvCxnSpPr>
        <p:spPr bwMode="auto">
          <a:xfrm>
            <a:off x="2608263" y="3997325"/>
            <a:ext cx="3349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AutoShape 169"/>
          <p:cNvCxnSpPr>
            <a:cxnSpLocks noChangeShapeType="1"/>
            <a:stCxn id="20494" idx="5"/>
            <a:endCxn id="20489" idx="1"/>
          </p:cNvCxnSpPr>
          <p:nvPr/>
        </p:nvCxnSpPr>
        <p:spPr bwMode="auto">
          <a:xfrm>
            <a:off x="2438400" y="3143250"/>
            <a:ext cx="674688" cy="665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AutoShape 170"/>
          <p:cNvCxnSpPr>
            <a:cxnSpLocks noChangeShapeType="1"/>
            <a:stCxn id="20493" idx="4"/>
            <a:endCxn id="20489" idx="0"/>
          </p:cNvCxnSpPr>
          <p:nvPr/>
        </p:nvCxnSpPr>
        <p:spPr bwMode="auto">
          <a:xfrm flipH="1">
            <a:off x="3490913" y="3214688"/>
            <a:ext cx="14287" cy="5222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AutoShape 171"/>
          <p:cNvCxnSpPr>
            <a:cxnSpLocks noChangeShapeType="1"/>
            <a:stCxn id="20492" idx="3"/>
            <a:endCxn id="20489" idx="7"/>
          </p:cNvCxnSpPr>
          <p:nvPr/>
        </p:nvCxnSpPr>
        <p:spPr bwMode="auto">
          <a:xfrm flipH="1">
            <a:off x="3868738" y="3143250"/>
            <a:ext cx="706437" cy="665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172"/>
          <p:cNvCxnSpPr>
            <a:cxnSpLocks noChangeShapeType="1"/>
            <a:stCxn id="20490" idx="4"/>
            <a:endCxn id="20488" idx="0"/>
          </p:cNvCxnSpPr>
          <p:nvPr/>
        </p:nvCxnSpPr>
        <p:spPr bwMode="auto">
          <a:xfrm>
            <a:off x="4938713" y="4314825"/>
            <a:ext cx="0" cy="395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AutoShape 173"/>
          <p:cNvCxnSpPr>
            <a:cxnSpLocks noChangeShapeType="1"/>
            <a:stCxn id="20494" idx="2"/>
            <a:endCxn id="20487" idx="2"/>
          </p:cNvCxnSpPr>
          <p:nvPr/>
        </p:nvCxnSpPr>
        <p:spPr bwMode="auto">
          <a:xfrm rot="10800000" flipH="1" flipV="1">
            <a:off x="1512888" y="2954338"/>
            <a:ext cx="1587" cy="2001837"/>
          </a:xfrm>
          <a:prstGeom prst="curvedConnector3">
            <a:avLst>
              <a:gd name="adj1" fmla="val -135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AutoShape 174"/>
          <p:cNvCxnSpPr>
            <a:cxnSpLocks noChangeShapeType="1"/>
            <a:stCxn id="20491" idx="5"/>
            <a:endCxn id="20486" idx="1"/>
          </p:cNvCxnSpPr>
          <p:nvPr/>
        </p:nvCxnSpPr>
        <p:spPr bwMode="auto">
          <a:xfrm>
            <a:off x="2438400" y="4186238"/>
            <a:ext cx="703263" cy="5953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06" name="Oval 175"/>
          <p:cNvSpPr>
            <a:spLocks noChangeArrowheads="1"/>
          </p:cNvSpPr>
          <p:nvPr/>
        </p:nvSpPr>
        <p:spPr bwMode="auto">
          <a:xfrm>
            <a:off x="7086600" y="4132263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cs161</a:t>
            </a:r>
            <a:endParaRPr lang="en-US" sz="1600" dirty="0"/>
          </a:p>
        </p:txBody>
      </p:sp>
      <p:sp>
        <p:nvSpPr>
          <p:cNvPr id="20507" name="Oval 176"/>
          <p:cNvSpPr>
            <a:spLocks noChangeArrowheads="1"/>
          </p:cNvSpPr>
          <p:nvPr/>
        </p:nvSpPr>
        <p:spPr bwMode="auto">
          <a:xfrm>
            <a:off x="2514600" y="5638800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cs151</a:t>
            </a:r>
            <a:endParaRPr lang="en-US" sz="1600" dirty="0"/>
          </a:p>
        </p:txBody>
      </p:sp>
      <p:cxnSp>
        <p:nvCxnSpPr>
          <p:cNvPr id="20508" name="AutoShape 177"/>
          <p:cNvCxnSpPr>
            <a:cxnSpLocks noChangeShapeType="1"/>
            <a:stCxn id="20491" idx="4"/>
            <a:endCxn id="20507" idx="0"/>
          </p:cNvCxnSpPr>
          <p:nvPr/>
        </p:nvCxnSpPr>
        <p:spPr bwMode="auto">
          <a:xfrm rot="16200000" flipH="1">
            <a:off x="1870869" y="4447381"/>
            <a:ext cx="1366838" cy="987425"/>
          </a:xfrm>
          <a:prstGeom prst="curvedConnector3">
            <a:avLst>
              <a:gd name="adj1" fmla="val 3402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9" name="AutoShape 178"/>
          <p:cNvCxnSpPr>
            <a:cxnSpLocks noChangeShapeType="1"/>
            <a:stCxn id="20492" idx="6"/>
            <a:endCxn id="20507" idx="6"/>
          </p:cNvCxnSpPr>
          <p:nvPr/>
        </p:nvCxnSpPr>
        <p:spPr bwMode="auto">
          <a:xfrm flipH="1">
            <a:off x="3595688" y="2954338"/>
            <a:ext cx="1905000" cy="2930525"/>
          </a:xfrm>
          <a:prstGeom prst="curvedConnector3">
            <a:avLst>
              <a:gd name="adj1" fmla="val -2516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10" name="AutoShape 179"/>
          <p:cNvCxnSpPr>
            <a:cxnSpLocks noChangeShapeType="1"/>
            <a:stCxn id="20492" idx="6"/>
            <a:endCxn id="20506" idx="0"/>
          </p:cNvCxnSpPr>
          <p:nvPr/>
        </p:nvCxnSpPr>
        <p:spPr bwMode="auto">
          <a:xfrm>
            <a:off x="5500688" y="2954338"/>
            <a:ext cx="2119312" cy="1163637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11" name="AutoShape 180"/>
          <p:cNvCxnSpPr>
            <a:cxnSpLocks noChangeShapeType="1"/>
            <a:stCxn id="20506" idx="4"/>
            <a:endCxn id="20485" idx="0"/>
          </p:cNvCxnSpPr>
          <p:nvPr/>
        </p:nvCxnSpPr>
        <p:spPr bwMode="auto">
          <a:xfrm>
            <a:off x="7620000" y="4638675"/>
            <a:ext cx="0" cy="649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12" name="Oval 181"/>
          <p:cNvSpPr>
            <a:spLocks noChangeArrowheads="1"/>
          </p:cNvSpPr>
          <p:nvPr/>
        </p:nvSpPr>
        <p:spPr bwMode="auto">
          <a:xfrm>
            <a:off x="5867400" y="4733925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cs171</a:t>
            </a:r>
            <a:endParaRPr lang="en-US" sz="1600" dirty="0"/>
          </a:p>
        </p:txBody>
      </p:sp>
      <p:cxnSp>
        <p:nvCxnSpPr>
          <p:cNvPr id="20513" name="AutoShape 182"/>
          <p:cNvCxnSpPr>
            <a:cxnSpLocks noChangeShapeType="1"/>
            <a:stCxn id="20490" idx="6"/>
            <a:endCxn id="20512" idx="0"/>
          </p:cNvCxnSpPr>
          <p:nvPr/>
        </p:nvCxnSpPr>
        <p:spPr bwMode="auto">
          <a:xfrm>
            <a:off x="5486400" y="4054475"/>
            <a:ext cx="914400" cy="66516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ED46E3E-483B-D24D-87CB-F09BEF8DB1D8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Directed DFS</a:t>
            </a:r>
          </a:p>
        </p:txBody>
      </p:sp>
      <p:sp>
        <p:nvSpPr>
          <p:cNvPr id="294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41910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  <a:cs typeface="+mn-cs"/>
              </a:rPr>
              <a:t>We can specialize the traversal algorithms (DFS and BFS) to digraphs by traversing edges only along their direction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  <a:cs typeface="+mn-cs"/>
              </a:rPr>
              <a:t>In the directed DFS algorithm, we have four types of edges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>
                <a:solidFill>
                  <a:schemeClr val="tx2"/>
                </a:solidFill>
              </a:rPr>
              <a:t>discovery edges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>
                <a:solidFill>
                  <a:schemeClr val="accent6"/>
                </a:solidFill>
              </a:rPr>
              <a:t>back edges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forward edges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cross edges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  <a:cs typeface="+mn-cs"/>
              </a:rPr>
              <a:t>A directed DFS starting at a vertex </a:t>
            </a:r>
            <a:r>
              <a:rPr lang="en-US" sz="2000" b="1" i="1" dirty="0" smtClean="0">
                <a:latin typeface="Times New Roman" pitchFamily="18" charset="0"/>
                <a:ea typeface="+mn-ea"/>
                <a:cs typeface="+mn-cs"/>
              </a:rPr>
              <a:t>s</a:t>
            </a:r>
            <a:r>
              <a:rPr lang="en-US" sz="2000" dirty="0" smtClean="0">
                <a:ea typeface="+mn-ea"/>
                <a:cs typeface="+mn-cs"/>
              </a:rPr>
              <a:t> determines the vertices </a:t>
            </a:r>
            <a:r>
              <a:rPr lang="en-US" sz="2000" dirty="0" smtClean="0">
                <a:solidFill>
                  <a:schemeClr val="tx2"/>
                </a:solidFill>
                <a:ea typeface="+mn-ea"/>
                <a:cs typeface="+mn-cs"/>
              </a:rPr>
              <a:t>reachable</a:t>
            </a:r>
            <a:r>
              <a:rPr lang="en-US" sz="2000" dirty="0" smtClean="0">
                <a:ea typeface="+mn-ea"/>
                <a:cs typeface="+mn-cs"/>
              </a:rPr>
              <a:t> from </a:t>
            </a:r>
            <a:r>
              <a:rPr lang="en-US" sz="2000" b="1" i="1" dirty="0" smtClean="0">
                <a:latin typeface="Times New Roman" pitchFamily="18" charset="0"/>
                <a:ea typeface="+mn-ea"/>
                <a:cs typeface="+mn-cs"/>
              </a:rPr>
              <a:t>s</a:t>
            </a:r>
          </a:p>
        </p:txBody>
      </p:sp>
      <p:sp>
        <p:nvSpPr>
          <p:cNvPr id="294916" name="Oval 4"/>
          <p:cNvSpPr>
            <a:spLocks noChangeArrowheads="1"/>
          </p:cNvSpPr>
          <p:nvPr/>
        </p:nvSpPr>
        <p:spPr bwMode="auto">
          <a:xfrm>
            <a:off x="6410325" y="49911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294917" name="Oval 5"/>
          <p:cNvSpPr>
            <a:spLocks noChangeArrowheads="1"/>
          </p:cNvSpPr>
          <p:nvPr/>
        </p:nvSpPr>
        <p:spPr bwMode="auto">
          <a:xfrm>
            <a:off x="5715000" y="36195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3C428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C</a:t>
            </a:r>
          </a:p>
        </p:txBody>
      </p:sp>
      <p:sp>
        <p:nvSpPr>
          <p:cNvPr id="294918" name="Oval 6"/>
          <p:cNvSpPr>
            <a:spLocks noChangeArrowheads="1"/>
          </p:cNvSpPr>
          <p:nvPr/>
        </p:nvSpPr>
        <p:spPr bwMode="auto">
          <a:xfrm>
            <a:off x="6105525" y="20955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3C428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</a:t>
            </a:r>
          </a:p>
        </p:txBody>
      </p:sp>
      <p:sp>
        <p:nvSpPr>
          <p:cNvPr id="294919" name="Oval 7"/>
          <p:cNvSpPr>
            <a:spLocks noChangeArrowheads="1"/>
          </p:cNvSpPr>
          <p:nvPr/>
        </p:nvSpPr>
        <p:spPr bwMode="auto">
          <a:xfrm>
            <a:off x="8086725" y="42481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3C428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B</a:t>
            </a:r>
          </a:p>
        </p:txBody>
      </p:sp>
      <p:sp>
        <p:nvSpPr>
          <p:cNvPr id="294920" name="Oval 8"/>
          <p:cNvSpPr>
            <a:spLocks noChangeArrowheads="1"/>
          </p:cNvSpPr>
          <p:nvPr/>
        </p:nvSpPr>
        <p:spPr bwMode="auto">
          <a:xfrm>
            <a:off x="7629525" y="28575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3C428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D</a:t>
            </a:r>
          </a:p>
        </p:txBody>
      </p:sp>
      <p:cxnSp>
        <p:nvCxnSpPr>
          <p:cNvPr id="21514" name="AutoShape 9"/>
          <p:cNvCxnSpPr>
            <a:cxnSpLocks noChangeShapeType="1"/>
            <a:stCxn id="294916" idx="1"/>
            <a:endCxn id="294917" idx="4"/>
          </p:cNvCxnSpPr>
          <p:nvPr/>
        </p:nvCxnSpPr>
        <p:spPr bwMode="auto">
          <a:xfrm flipH="1" flipV="1">
            <a:off x="5943600" y="4086225"/>
            <a:ext cx="533400" cy="962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0"/>
          <p:cNvCxnSpPr>
            <a:cxnSpLocks noChangeShapeType="1"/>
            <a:stCxn id="294916" idx="6"/>
            <a:endCxn id="294919" idx="3"/>
          </p:cNvCxnSpPr>
          <p:nvPr/>
        </p:nvCxnSpPr>
        <p:spPr bwMode="auto">
          <a:xfrm flipV="1">
            <a:off x="6867525" y="4638675"/>
            <a:ext cx="1285875" cy="581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11"/>
          <p:cNvCxnSpPr>
            <a:cxnSpLocks noChangeShapeType="1"/>
            <a:stCxn id="294917" idx="0"/>
            <a:endCxn id="294918" idx="4"/>
          </p:cNvCxnSpPr>
          <p:nvPr/>
        </p:nvCxnSpPr>
        <p:spPr bwMode="auto">
          <a:xfrm rot="5400000" flipH="1" flipV="1">
            <a:off x="5605463" y="2890837"/>
            <a:ext cx="1066800" cy="3905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4924" name="AutoShape 12"/>
          <p:cNvCxnSpPr>
            <a:cxnSpLocks noChangeShapeType="1"/>
            <a:stCxn id="294920" idx="1"/>
            <a:endCxn id="294918" idx="6"/>
          </p:cNvCxnSpPr>
          <p:nvPr/>
        </p:nvCxnSpPr>
        <p:spPr bwMode="auto">
          <a:xfrm flipH="1" flipV="1">
            <a:off x="6572250" y="2324100"/>
            <a:ext cx="1123950" cy="590550"/>
          </a:xfrm>
          <a:prstGeom prst="straightConnector1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</p:spPr>
      </p:cxnSp>
      <p:cxnSp>
        <p:nvCxnSpPr>
          <p:cNvPr id="294925" name="AutoShape 13"/>
          <p:cNvCxnSpPr>
            <a:cxnSpLocks noChangeShapeType="1"/>
            <a:endCxn id="294920" idx="5"/>
          </p:cNvCxnSpPr>
          <p:nvPr/>
        </p:nvCxnSpPr>
        <p:spPr bwMode="auto">
          <a:xfrm rot="16200000" flipV="1">
            <a:off x="7672388" y="3595687"/>
            <a:ext cx="990600" cy="295275"/>
          </a:xfrm>
          <a:prstGeom prst="straightConnector1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</p:spPr>
      </p:cxnSp>
      <p:cxnSp>
        <p:nvCxnSpPr>
          <p:cNvPr id="294926" name="AutoShape 14"/>
          <p:cNvCxnSpPr>
            <a:cxnSpLocks noChangeShapeType="1"/>
            <a:stCxn id="294916" idx="7"/>
            <a:endCxn id="294920" idx="3"/>
          </p:cNvCxnSpPr>
          <p:nvPr/>
        </p:nvCxnSpPr>
        <p:spPr bwMode="auto">
          <a:xfrm rot="5400000" flipH="1" flipV="1">
            <a:off x="6343650" y="3705225"/>
            <a:ext cx="1809750" cy="895350"/>
          </a:xfrm>
          <a:prstGeom prst="straightConnector1">
            <a:avLst/>
          </a:prstGeom>
          <a:noFill/>
          <a:ln w="38100">
            <a:solidFill>
              <a:schemeClr val="accent5">
                <a:lumMod val="50000"/>
              </a:schemeClr>
            </a:solidFill>
            <a:prstDash val="dashDot"/>
            <a:round/>
            <a:headEnd/>
            <a:tailEnd type="triangle" w="med" len="lg"/>
          </a:ln>
          <a:effectLst/>
        </p:spPr>
      </p:cxnSp>
      <p:cxnSp>
        <p:nvCxnSpPr>
          <p:cNvPr id="21520" name="AutoShape 15"/>
          <p:cNvCxnSpPr>
            <a:cxnSpLocks noChangeShapeType="1"/>
            <a:stCxn id="294917" idx="7"/>
            <a:endCxn id="294920" idx="2"/>
          </p:cNvCxnSpPr>
          <p:nvPr/>
        </p:nvCxnSpPr>
        <p:spPr bwMode="auto">
          <a:xfrm flipV="1">
            <a:off x="6105525" y="3086100"/>
            <a:ext cx="1514475" cy="590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16"/>
          <p:cNvCxnSpPr>
            <a:cxnSpLocks noChangeShapeType="1"/>
            <a:stCxn id="294916" idx="2"/>
            <a:endCxn id="294918" idx="2"/>
          </p:cNvCxnSpPr>
          <p:nvPr/>
        </p:nvCxnSpPr>
        <p:spPr bwMode="auto">
          <a:xfrm rot="10800000">
            <a:off x="6096000" y="2324100"/>
            <a:ext cx="304800" cy="2895600"/>
          </a:xfrm>
          <a:prstGeom prst="curvedConnector3">
            <a:avLst>
              <a:gd name="adj1" fmla="val 501560"/>
            </a:avLst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Directed DFS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Directed 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B2372-B362-CB4B-AEB2-8F37C904414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6946900" cy="4131213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5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08B5C19-BC9A-CD45-9374-6089D16FEDFA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4759325" cy="8382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Reachability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0"/>
            <a:ext cx="8229600" cy="1501775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DFS </a:t>
            </a:r>
            <a:r>
              <a:rPr lang="en-US">
                <a:solidFill>
                  <a:schemeClr val="tx2"/>
                </a:solidFill>
                <a:latin typeface="Tahoma" charset="0"/>
              </a:rPr>
              <a:t>tree</a:t>
            </a:r>
            <a:r>
              <a:rPr lang="en-US">
                <a:latin typeface="Tahoma" charset="0"/>
              </a:rPr>
              <a:t> rooted at v: vertices reachable from v via directed paths</a:t>
            </a:r>
            <a:endParaRPr lang="en-US" sz="2800">
              <a:latin typeface="Tahoma" charset="0"/>
            </a:endParaRPr>
          </a:p>
        </p:txBody>
      </p:sp>
      <p:sp>
        <p:nvSpPr>
          <p:cNvPr id="22534" name="Oval 167"/>
          <p:cNvSpPr>
            <a:spLocks noChangeArrowheads="1"/>
          </p:cNvSpPr>
          <p:nvPr/>
        </p:nvSpPr>
        <p:spPr bwMode="auto">
          <a:xfrm>
            <a:off x="1011238" y="5100638"/>
            <a:ext cx="360362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22535" name="Oval 168"/>
          <p:cNvSpPr>
            <a:spLocks noChangeArrowheads="1"/>
          </p:cNvSpPr>
          <p:nvPr/>
        </p:nvSpPr>
        <p:spPr bwMode="auto">
          <a:xfrm>
            <a:off x="1981200" y="4338638"/>
            <a:ext cx="360363" cy="3841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22536" name="Oval 169"/>
          <p:cNvSpPr>
            <a:spLocks noChangeArrowheads="1"/>
          </p:cNvSpPr>
          <p:nvPr/>
        </p:nvSpPr>
        <p:spPr bwMode="auto">
          <a:xfrm>
            <a:off x="1009650" y="3500438"/>
            <a:ext cx="361950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22537" name="Oval 170"/>
          <p:cNvSpPr>
            <a:spLocks noChangeArrowheads="1"/>
          </p:cNvSpPr>
          <p:nvPr/>
        </p:nvSpPr>
        <p:spPr bwMode="auto">
          <a:xfrm>
            <a:off x="2971800" y="5100638"/>
            <a:ext cx="360363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22538" name="Oval 171"/>
          <p:cNvSpPr>
            <a:spLocks noChangeArrowheads="1"/>
          </p:cNvSpPr>
          <p:nvPr/>
        </p:nvSpPr>
        <p:spPr bwMode="auto">
          <a:xfrm>
            <a:off x="2971800" y="3500438"/>
            <a:ext cx="361950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cxnSp>
        <p:nvCxnSpPr>
          <p:cNvPr id="22539" name="AutoShape 172"/>
          <p:cNvCxnSpPr>
            <a:cxnSpLocks noChangeShapeType="1"/>
            <a:stCxn id="22546" idx="1"/>
            <a:endCxn id="22538" idx="5"/>
          </p:cNvCxnSpPr>
          <p:nvPr/>
        </p:nvCxnSpPr>
        <p:spPr bwMode="auto">
          <a:xfrm flipH="1" flipV="1">
            <a:off x="3281363" y="3843338"/>
            <a:ext cx="9810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173"/>
          <p:cNvCxnSpPr>
            <a:cxnSpLocks noChangeShapeType="1"/>
            <a:stCxn id="22534" idx="6"/>
            <a:endCxn id="22537" idx="2"/>
          </p:cNvCxnSpPr>
          <p:nvPr/>
        </p:nvCxnSpPr>
        <p:spPr bwMode="auto">
          <a:xfrm>
            <a:off x="1385888" y="5294313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74"/>
          <p:cNvCxnSpPr>
            <a:cxnSpLocks noChangeShapeType="1"/>
            <a:stCxn id="22535" idx="1"/>
            <a:endCxn id="22536" idx="5"/>
          </p:cNvCxnSpPr>
          <p:nvPr/>
        </p:nvCxnSpPr>
        <p:spPr bwMode="auto">
          <a:xfrm flipH="1" flipV="1">
            <a:off x="1319213" y="3843338"/>
            <a:ext cx="714375" cy="536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75"/>
          <p:cNvCxnSpPr>
            <a:cxnSpLocks noChangeShapeType="1"/>
            <a:stCxn id="22538" idx="2"/>
            <a:endCxn id="22536" idx="6"/>
          </p:cNvCxnSpPr>
          <p:nvPr/>
        </p:nvCxnSpPr>
        <p:spPr bwMode="auto">
          <a:xfrm flipH="1">
            <a:off x="1385888" y="3694113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76"/>
          <p:cNvCxnSpPr>
            <a:cxnSpLocks noChangeShapeType="1"/>
            <a:stCxn id="22537" idx="0"/>
            <a:endCxn id="22538" idx="4"/>
          </p:cNvCxnSpPr>
          <p:nvPr/>
        </p:nvCxnSpPr>
        <p:spPr bwMode="auto">
          <a:xfrm flipV="1">
            <a:off x="3152775" y="3900488"/>
            <a:ext cx="0" cy="11858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77"/>
          <p:cNvCxnSpPr>
            <a:cxnSpLocks noChangeShapeType="1"/>
            <a:stCxn id="22534" idx="7"/>
            <a:endCxn id="22535" idx="3"/>
          </p:cNvCxnSpPr>
          <p:nvPr/>
        </p:nvCxnSpPr>
        <p:spPr bwMode="auto">
          <a:xfrm flipV="1">
            <a:off x="1319213" y="4681538"/>
            <a:ext cx="714375" cy="461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78"/>
          <p:cNvCxnSpPr>
            <a:cxnSpLocks noChangeShapeType="1"/>
            <a:stCxn id="22535" idx="7"/>
            <a:endCxn id="22538" idx="3"/>
          </p:cNvCxnSpPr>
          <p:nvPr/>
        </p:nvCxnSpPr>
        <p:spPr bwMode="auto">
          <a:xfrm flipV="1">
            <a:off x="2289175" y="3843338"/>
            <a:ext cx="735013" cy="536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46" name="Oval 180"/>
          <p:cNvSpPr>
            <a:spLocks noChangeArrowheads="1"/>
          </p:cNvSpPr>
          <p:nvPr/>
        </p:nvSpPr>
        <p:spPr bwMode="auto">
          <a:xfrm>
            <a:off x="4210050" y="4387850"/>
            <a:ext cx="361950" cy="3857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cxnSp>
        <p:nvCxnSpPr>
          <p:cNvPr id="22547" name="AutoShape 181"/>
          <p:cNvCxnSpPr>
            <a:cxnSpLocks noChangeShapeType="1"/>
            <a:stCxn id="22536" idx="4"/>
            <a:endCxn id="22534" idx="0"/>
          </p:cNvCxnSpPr>
          <p:nvPr/>
        </p:nvCxnSpPr>
        <p:spPr bwMode="auto">
          <a:xfrm>
            <a:off x="1190625" y="3900488"/>
            <a:ext cx="1588" cy="11858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182"/>
          <p:cNvCxnSpPr>
            <a:cxnSpLocks noChangeShapeType="1"/>
            <a:stCxn id="22537" idx="7"/>
            <a:endCxn id="22546" idx="3"/>
          </p:cNvCxnSpPr>
          <p:nvPr/>
        </p:nvCxnSpPr>
        <p:spPr bwMode="auto">
          <a:xfrm flipV="1">
            <a:off x="3279775" y="4730750"/>
            <a:ext cx="982663" cy="412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184"/>
          <p:cNvCxnSpPr>
            <a:cxnSpLocks noChangeShapeType="1"/>
            <a:stCxn id="22537" idx="1"/>
            <a:endCxn id="22535" idx="5"/>
          </p:cNvCxnSpPr>
          <p:nvPr/>
        </p:nvCxnSpPr>
        <p:spPr bwMode="auto">
          <a:xfrm flipH="1" flipV="1">
            <a:off x="2289175" y="4681538"/>
            <a:ext cx="735013" cy="461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50" name="Oval 205"/>
          <p:cNvSpPr>
            <a:spLocks noChangeArrowheads="1"/>
          </p:cNvSpPr>
          <p:nvPr/>
        </p:nvSpPr>
        <p:spPr bwMode="auto">
          <a:xfrm>
            <a:off x="5370513" y="4176713"/>
            <a:ext cx="296862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A</a:t>
            </a:r>
          </a:p>
        </p:txBody>
      </p:sp>
      <p:sp>
        <p:nvSpPr>
          <p:cNvPr id="22551" name="Oval 206"/>
          <p:cNvSpPr>
            <a:spLocks noChangeArrowheads="1"/>
          </p:cNvSpPr>
          <p:nvPr/>
        </p:nvSpPr>
        <p:spPr bwMode="auto">
          <a:xfrm>
            <a:off x="6170613" y="3546475"/>
            <a:ext cx="296862" cy="317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C</a:t>
            </a:r>
          </a:p>
        </p:txBody>
      </p:sp>
      <p:sp>
        <p:nvSpPr>
          <p:cNvPr id="22552" name="Oval 207"/>
          <p:cNvSpPr>
            <a:spLocks noChangeArrowheads="1"/>
          </p:cNvSpPr>
          <p:nvPr/>
        </p:nvSpPr>
        <p:spPr bwMode="auto">
          <a:xfrm>
            <a:off x="5368925" y="2852738"/>
            <a:ext cx="298450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E</a:t>
            </a:r>
          </a:p>
        </p:txBody>
      </p:sp>
      <p:sp>
        <p:nvSpPr>
          <p:cNvPr id="22553" name="Oval 209"/>
          <p:cNvSpPr>
            <a:spLocks noChangeArrowheads="1"/>
          </p:cNvSpPr>
          <p:nvPr/>
        </p:nvSpPr>
        <p:spPr bwMode="auto">
          <a:xfrm>
            <a:off x="6986588" y="2852738"/>
            <a:ext cx="298450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D</a:t>
            </a:r>
          </a:p>
        </p:txBody>
      </p:sp>
      <p:cxnSp>
        <p:nvCxnSpPr>
          <p:cNvPr id="22554" name="AutoShape 212"/>
          <p:cNvCxnSpPr>
            <a:cxnSpLocks noChangeShapeType="1"/>
            <a:stCxn id="22551" idx="1"/>
            <a:endCxn id="22552" idx="5"/>
          </p:cNvCxnSpPr>
          <p:nvPr/>
        </p:nvCxnSpPr>
        <p:spPr bwMode="auto">
          <a:xfrm flipH="1" flipV="1">
            <a:off x="5624513" y="3136900"/>
            <a:ext cx="588962" cy="4429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213"/>
          <p:cNvCxnSpPr>
            <a:cxnSpLocks noChangeShapeType="1"/>
            <a:stCxn id="22553" idx="2"/>
            <a:endCxn id="22552" idx="6"/>
          </p:cNvCxnSpPr>
          <p:nvPr/>
        </p:nvCxnSpPr>
        <p:spPr bwMode="auto">
          <a:xfrm flipH="1">
            <a:off x="5678488" y="3013075"/>
            <a:ext cx="12969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218"/>
          <p:cNvCxnSpPr>
            <a:cxnSpLocks noChangeShapeType="1"/>
            <a:stCxn id="22552" idx="4"/>
            <a:endCxn id="22550" idx="0"/>
          </p:cNvCxnSpPr>
          <p:nvPr/>
        </p:nvCxnSpPr>
        <p:spPr bwMode="auto">
          <a:xfrm>
            <a:off x="5518150" y="3182938"/>
            <a:ext cx="1588" cy="982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57" name="Oval 240"/>
          <p:cNvSpPr>
            <a:spLocks noChangeArrowheads="1"/>
          </p:cNvSpPr>
          <p:nvPr/>
        </p:nvSpPr>
        <p:spPr bwMode="auto">
          <a:xfrm>
            <a:off x="5370513" y="6081713"/>
            <a:ext cx="296862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A</a:t>
            </a:r>
          </a:p>
        </p:txBody>
      </p:sp>
      <p:sp>
        <p:nvSpPr>
          <p:cNvPr id="22558" name="Oval 241"/>
          <p:cNvSpPr>
            <a:spLocks noChangeArrowheads="1"/>
          </p:cNvSpPr>
          <p:nvPr/>
        </p:nvSpPr>
        <p:spPr bwMode="auto">
          <a:xfrm>
            <a:off x="6170613" y="5451475"/>
            <a:ext cx="296862" cy="317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C</a:t>
            </a:r>
          </a:p>
        </p:txBody>
      </p:sp>
      <p:sp>
        <p:nvSpPr>
          <p:cNvPr id="22559" name="Oval 242"/>
          <p:cNvSpPr>
            <a:spLocks noChangeArrowheads="1"/>
          </p:cNvSpPr>
          <p:nvPr/>
        </p:nvSpPr>
        <p:spPr bwMode="auto">
          <a:xfrm>
            <a:off x="5368925" y="4757738"/>
            <a:ext cx="298450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E</a:t>
            </a:r>
          </a:p>
        </p:txBody>
      </p:sp>
      <p:sp>
        <p:nvSpPr>
          <p:cNvPr id="22560" name="Oval 243"/>
          <p:cNvSpPr>
            <a:spLocks noChangeArrowheads="1"/>
          </p:cNvSpPr>
          <p:nvPr/>
        </p:nvSpPr>
        <p:spPr bwMode="auto">
          <a:xfrm>
            <a:off x="6986588" y="6081713"/>
            <a:ext cx="296862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B</a:t>
            </a:r>
          </a:p>
        </p:txBody>
      </p:sp>
      <p:sp>
        <p:nvSpPr>
          <p:cNvPr id="22561" name="Oval 244"/>
          <p:cNvSpPr>
            <a:spLocks noChangeArrowheads="1"/>
          </p:cNvSpPr>
          <p:nvPr/>
        </p:nvSpPr>
        <p:spPr bwMode="auto">
          <a:xfrm>
            <a:off x="6986588" y="4757738"/>
            <a:ext cx="298450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D</a:t>
            </a:r>
          </a:p>
        </p:txBody>
      </p:sp>
      <p:cxnSp>
        <p:nvCxnSpPr>
          <p:cNvPr id="22562" name="AutoShape 246"/>
          <p:cNvCxnSpPr>
            <a:cxnSpLocks noChangeShapeType="1"/>
            <a:stCxn id="22557" idx="6"/>
            <a:endCxn id="22560" idx="2"/>
          </p:cNvCxnSpPr>
          <p:nvPr/>
        </p:nvCxnSpPr>
        <p:spPr bwMode="auto">
          <a:xfrm>
            <a:off x="5678488" y="6242050"/>
            <a:ext cx="12969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63" name="AutoShape 247"/>
          <p:cNvCxnSpPr>
            <a:cxnSpLocks noChangeShapeType="1"/>
            <a:stCxn id="22558" idx="1"/>
            <a:endCxn id="22559" idx="5"/>
          </p:cNvCxnSpPr>
          <p:nvPr/>
        </p:nvCxnSpPr>
        <p:spPr bwMode="auto">
          <a:xfrm flipH="1" flipV="1">
            <a:off x="5624513" y="5041900"/>
            <a:ext cx="588962" cy="4429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64" name="AutoShape 249"/>
          <p:cNvCxnSpPr>
            <a:cxnSpLocks noChangeShapeType="1"/>
            <a:stCxn id="22560" idx="0"/>
            <a:endCxn id="22561" idx="4"/>
          </p:cNvCxnSpPr>
          <p:nvPr/>
        </p:nvCxnSpPr>
        <p:spPr bwMode="auto">
          <a:xfrm flipV="1">
            <a:off x="7135813" y="5087938"/>
            <a:ext cx="0" cy="982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65" name="Oval 252"/>
          <p:cNvSpPr>
            <a:spLocks noChangeArrowheads="1"/>
          </p:cNvSpPr>
          <p:nvPr/>
        </p:nvSpPr>
        <p:spPr bwMode="auto">
          <a:xfrm>
            <a:off x="8007350" y="5491163"/>
            <a:ext cx="298450" cy="3206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F</a:t>
            </a:r>
          </a:p>
        </p:txBody>
      </p:sp>
      <p:cxnSp>
        <p:nvCxnSpPr>
          <p:cNvPr id="22566" name="AutoShape 254"/>
          <p:cNvCxnSpPr>
            <a:cxnSpLocks noChangeShapeType="1"/>
            <a:stCxn id="22560" idx="7"/>
            <a:endCxn id="22565" idx="3"/>
          </p:cNvCxnSpPr>
          <p:nvPr/>
        </p:nvCxnSpPr>
        <p:spPr bwMode="auto">
          <a:xfrm flipV="1">
            <a:off x="7240588" y="5775325"/>
            <a:ext cx="809625" cy="3413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67" name="AutoShape 255"/>
          <p:cNvCxnSpPr>
            <a:cxnSpLocks noChangeShapeType="1"/>
            <a:stCxn id="22560" idx="1"/>
            <a:endCxn id="22558" idx="5"/>
          </p:cNvCxnSpPr>
          <p:nvPr/>
        </p:nvCxnSpPr>
        <p:spPr bwMode="auto">
          <a:xfrm flipH="1" flipV="1">
            <a:off x="6423025" y="5735638"/>
            <a:ext cx="606425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BA0463-632F-0541-937D-3378A368CBC3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Strong Connectivity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30363"/>
            <a:ext cx="7620000" cy="1185862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Each vertex can reach all other vertices</a:t>
            </a:r>
            <a:endParaRPr lang="en-US" sz="2800">
              <a:latin typeface="Tahoma" charset="0"/>
            </a:endParaRPr>
          </a:p>
        </p:txBody>
      </p:sp>
      <p:grpSp>
        <p:nvGrpSpPr>
          <p:cNvPr id="23558" name="Group 112"/>
          <p:cNvGrpSpPr>
            <a:grpSpLocks/>
          </p:cNvGrpSpPr>
          <p:nvPr/>
        </p:nvGrpSpPr>
        <p:grpSpPr bwMode="auto">
          <a:xfrm>
            <a:off x="2514600" y="2525713"/>
            <a:ext cx="4953000" cy="3646487"/>
            <a:chOff x="1584" y="1591"/>
            <a:chExt cx="3120" cy="2297"/>
          </a:xfrm>
        </p:grpSpPr>
        <p:sp>
          <p:nvSpPr>
            <p:cNvPr id="23559" name="Oval 92"/>
            <p:cNvSpPr>
              <a:spLocks noChangeArrowheads="1"/>
            </p:cNvSpPr>
            <p:nvPr/>
          </p:nvSpPr>
          <p:spPr bwMode="auto">
            <a:xfrm>
              <a:off x="1680" y="159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3560" name="Oval 93"/>
            <p:cNvSpPr>
              <a:spLocks noChangeArrowheads="1"/>
            </p:cNvSpPr>
            <p:nvPr/>
          </p:nvSpPr>
          <p:spPr bwMode="auto">
            <a:xfrm>
              <a:off x="2552" y="268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3561" name="Oval 94"/>
            <p:cNvSpPr>
              <a:spLocks noChangeArrowheads="1"/>
            </p:cNvSpPr>
            <p:nvPr/>
          </p:nvSpPr>
          <p:spPr bwMode="auto">
            <a:xfrm>
              <a:off x="3153" y="20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3562" name="Oval 95"/>
            <p:cNvSpPr>
              <a:spLocks noChangeArrowheads="1"/>
            </p:cNvSpPr>
            <p:nvPr/>
          </p:nvSpPr>
          <p:spPr bwMode="auto">
            <a:xfrm>
              <a:off x="4318" y="34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23563" name="Oval 96"/>
            <p:cNvSpPr>
              <a:spLocks noChangeArrowheads="1"/>
            </p:cNvSpPr>
            <p:nvPr/>
          </p:nvSpPr>
          <p:spPr bwMode="auto">
            <a:xfrm>
              <a:off x="3530" y="2933"/>
              <a:ext cx="385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sp>
          <p:nvSpPr>
            <p:cNvPr id="23564" name="Oval 97"/>
            <p:cNvSpPr>
              <a:spLocks noChangeArrowheads="1"/>
            </p:cNvSpPr>
            <p:nvPr/>
          </p:nvSpPr>
          <p:spPr bwMode="auto">
            <a:xfrm>
              <a:off x="1584" y="3509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f</a:t>
              </a:r>
            </a:p>
          </p:txBody>
        </p:sp>
        <p:sp>
          <p:nvSpPr>
            <p:cNvPr id="23565" name="Oval 98"/>
            <p:cNvSpPr>
              <a:spLocks noChangeArrowheads="1"/>
            </p:cNvSpPr>
            <p:nvPr/>
          </p:nvSpPr>
          <p:spPr bwMode="auto">
            <a:xfrm>
              <a:off x="4286" y="1855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g</a:t>
              </a:r>
            </a:p>
          </p:txBody>
        </p:sp>
        <p:cxnSp>
          <p:nvCxnSpPr>
            <p:cNvPr id="23566" name="AutoShape 99"/>
            <p:cNvCxnSpPr>
              <a:cxnSpLocks noChangeShapeType="1"/>
              <a:stCxn id="23559" idx="4"/>
              <a:endCxn id="23564" idx="0"/>
            </p:cNvCxnSpPr>
            <p:nvPr/>
          </p:nvCxnSpPr>
          <p:spPr bwMode="auto">
            <a:xfrm flipH="1">
              <a:off x="1777" y="1994"/>
              <a:ext cx="96" cy="149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7" name="AutoShape 100"/>
            <p:cNvCxnSpPr>
              <a:cxnSpLocks noChangeShapeType="1"/>
              <a:stCxn id="23559" idx="5"/>
              <a:endCxn id="23560" idx="1"/>
            </p:cNvCxnSpPr>
            <p:nvPr/>
          </p:nvCxnSpPr>
          <p:spPr bwMode="auto">
            <a:xfrm>
              <a:off x="2009" y="1938"/>
              <a:ext cx="600" cy="7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8" name="AutoShape 101"/>
            <p:cNvCxnSpPr>
              <a:cxnSpLocks noChangeShapeType="1"/>
              <a:stCxn id="23559" idx="6"/>
              <a:endCxn id="23561" idx="2"/>
            </p:cNvCxnSpPr>
            <p:nvPr/>
          </p:nvCxnSpPr>
          <p:spPr bwMode="auto">
            <a:xfrm>
              <a:off x="2089" y="1782"/>
              <a:ext cx="1042" cy="4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9" name="AutoShape 102"/>
            <p:cNvCxnSpPr>
              <a:cxnSpLocks noChangeShapeType="1"/>
              <a:stCxn id="23565" idx="1"/>
              <a:endCxn id="23559" idx="7"/>
            </p:cNvCxnSpPr>
            <p:nvPr/>
          </p:nvCxnSpPr>
          <p:spPr bwMode="auto">
            <a:xfrm flipH="1" flipV="1">
              <a:off x="2009" y="1623"/>
              <a:ext cx="2334" cy="26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0" name="AutoShape 103"/>
            <p:cNvCxnSpPr>
              <a:cxnSpLocks noChangeShapeType="1"/>
              <a:stCxn id="23561" idx="6"/>
              <a:endCxn id="23565" idx="2"/>
            </p:cNvCxnSpPr>
            <p:nvPr/>
          </p:nvCxnSpPr>
          <p:spPr bwMode="auto">
            <a:xfrm flipV="1">
              <a:off x="3562" y="2046"/>
              <a:ext cx="701" cy="14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04"/>
            <p:cNvCxnSpPr>
              <a:cxnSpLocks noChangeShapeType="1"/>
              <a:stCxn id="23565" idx="4"/>
              <a:endCxn id="23562" idx="0"/>
            </p:cNvCxnSpPr>
            <p:nvPr/>
          </p:nvCxnSpPr>
          <p:spPr bwMode="auto">
            <a:xfrm>
              <a:off x="4479" y="2258"/>
              <a:ext cx="32" cy="11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105"/>
            <p:cNvCxnSpPr>
              <a:cxnSpLocks noChangeShapeType="1"/>
              <a:stCxn id="23560" idx="6"/>
              <a:endCxn id="23563" idx="2"/>
            </p:cNvCxnSpPr>
            <p:nvPr/>
          </p:nvCxnSpPr>
          <p:spPr bwMode="auto">
            <a:xfrm>
              <a:off x="2961" y="2872"/>
              <a:ext cx="546" cy="2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106"/>
            <p:cNvCxnSpPr>
              <a:cxnSpLocks noChangeShapeType="1"/>
              <a:stCxn id="23563" idx="5"/>
              <a:endCxn id="23562" idx="1"/>
            </p:cNvCxnSpPr>
            <p:nvPr/>
          </p:nvCxnSpPr>
          <p:spPr bwMode="auto">
            <a:xfrm>
              <a:off x="3859" y="3280"/>
              <a:ext cx="516" cy="15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4" name="AutoShape 107"/>
            <p:cNvCxnSpPr>
              <a:cxnSpLocks noChangeShapeType="1"/>
              <a:stCxn id="23564" idx="7"/>
              <a:endCxn id="23560" idx="3"/>
            </p:cNvCxnSpPr>
            <p:nvPr/>
          </p:nvCxnSpPr>
          <p:spPr bwMode="auto">
            <a:xfrm flipV="1">
              <a:off x="1913" y="3028"/>
              <a:ext cx="696" cy="5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5" name="AutoShape 108"/>
            <p:cNvCxnSpPr>
              <a:cxnSpLocks noChangeShapeType="1"/>
              <a:stCxn id="23564" idx="6"/>
              <a:endCxn id="23563" idx="3"/>
            </p:cNvCxnSpPr>
            <p:nvPr/>
          </p:nvCxnSpPr>
          <p:spPr bwMode="auto">
            <a:xfrm flipV="1">
              <a:off x="1992" y="3280"/>
              <a:ext cx="1594" cy="4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6" name="AutoShape 109"/>
            <p:cNvCxnSpPr>
              <a:cxnSpLocks noChangeShapeType="1"/>
              <a:stCxn id="23562" idx="2"/>
              <a:endCxn id="23564" idx="5"/>
            </p:cNvCxnSpPr>
            <p:nvPr/>
          </p:nvCxnSpPr>
          <p:spPr bwMode="auto">
            <a:xfrm flipH="1">
              <a:off x="1913" y="3590"/>
              <a:ext cx="2383" cy="2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7" name="AutoShape 110"/>
            <p:cNvCxnSpPr>
              <a:cxnSpLocks noChangeShapeType="1"/>
              <a:stCxn id="23560" idx="7"/>
              <a:endCxn id="23565" idx="3"/>
            </p:cNvCxnSpPr>
            <p:nvPr/>
          </p:nvCxnSpPr>
          <p:spPr bwMode="auto">
            <a:xfrm flipV="1">
              <a:off x="2881" y="2202"/>
              <a:ext cx="1462" cy="5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1CC8969-E863-8849-B15E-9988DC2F0439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2457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30363"/>
            <a:ext cx="5029200" cy="4465637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Pick a vertex v in G</a:t>
            </a:r>
          </a:p>
          <a:p>
            <a:pPr eaLnBrk="1" hangingPunct="1"/>
            <a:r>
              <a:rPr lang="en-US" sz="2400">
                <a:latin typeface="Tahoma" charset="0"/>
              </a:rPr>
              <a:t>Perform a DFS from v in G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If there’s a w not visited, print “no”</a:t>
            </a:r>
          </a:p>
          <a:p>
            <a:pPr eaLnBrk="1" hangingPunct="1"/>
            <a:r>
              <a:rPr lang="en-US" sz="2400">
                <a:latin typeface="Tahoma" charset="0"/>
              </a:rPr>
              <a:t>Let G’ be G with edges reversed</a:t>
            </a:r>
          </a:p>
          <a:p>
            <a:pPr eaLnBrk="1" hangingPunct="1"/>
            <a:r>
              <a:rPr lang="en-US" sz="2400">
                <a:latin typeface="Tahoma" charset="0"/>
              </a:rPr>
              <a:t>Perform a DFS from v in G’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If there’s a w not visited, print “no”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Else, print “yes”</a:t>
            </a:r>
          </a:p>
          <a:p>
            <a:pPr eaLnBrk="1" hangingPunct="1"/>
            <a:r>
              <a:rPr lang="en-US" sz="2400">
                <a:latin typeface="Tahoma" charset="0"/>
              </a:rPr>
              <a:t>Running time: O(n+m)</a:t>
            </a:r>
          </a:p>
          <a:p>
            <a:pPr eaLnBrk="1" hangingPunct="1"/>
            <a:endParaRPr lang="en-US" sz="2400">
              <a:latin typeface="Tahoma" charset="0"/>
            </a:endParaRPr>
          </a:p>
        </p:txBody>
      </p:sp>
      <p:sp>
        <p:nvSpPr>
          <p:cNvPr id="275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43401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+mj-ea"/>
                <a:cs typeface="+mj-cs"/>
              </a:rPr>
              <a:t>Strong Connectivity Algorithm</a:t>
            </a:r>
          </a:p>
        </p:txBody>
      </p:sp>
      <p:sp>
        <p:nvSpPr>
          <p:cNvPr id="24582" name="Text Box 1205"/>
          <p:cNvSpPr txBox="1">
            <a:spLocks noChangeArrowheads="1"/>
          </p:cNvSpPr>
          <p:nvPr/>
        </p:nvSpPr>
        <p:spPr bwMode="auto">
          <a:xfrm>
            <a:off x="5656263" y="20716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G:</a:t>
            </a:r>
          </a:p>
        </p:txBody>
      </p:sp>
      <p:sp>
        <p:nvSpPr>
          <p:cNvPr id="24583" name="Text Box 1206"/>
          <p:cNvSpPr txBox="1">
            <a:spLocks noChangeArrowheads="1"/>
          </p:cNvSpPr>
          <p:nvPr/>
        </p:nvSpPr>
        <p:spPr bwMode="auto">
          <a:xfrm>
            <a:off x="5638800" y="44958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</a:t>
            </a:r>
            <a:r>
              <a:rPr lang="ja-JP" altLang="en-US"/>
              <a:t>’</a:t>
            </a:r>
            <a:r>
              <a:rPr lang="en-US" altLang="ja-JP"/>
              <a:t>:</a:t>
            </a:r>
            <a:endParaRPr lang="en-US"/>
          </a:p>
        </p:txBody>
      </p:sp>
      <p:sp>
        <p:nvSpPr>
          <p:cNvPr id="24584" name="Oval 1207"/>
          <p:cNvSpPr>
            <a:spLocks noChangeArrowheads="1"/>
          </p:cNvSpPr>
          <p:nvPr/>
        </p:nvSpPr>
        <p:spPr bwMode="auto">
          <a:xfrm>
            <a:off x="6232525" y="1973263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a</a:t>
            </a:r>
          </a:p>
        </p:txBody>
      </p:sp>
      <p:sp>
        <p:nvSpPr>
          <p:cNvPr id="24585" name="Oval 1209"/>
          <p:cNvSpPr>
            <a:spLocks noChangeArrowheads="1"/>
          </p:cNvSpPr>
          <p:nvPr/>
        </p:nvSpPr>
        <p:spPr bwMode="auto">
          <a:xfrm>
            <a:off x="6964363" y="2844800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d</a:t>
            </a:r>
          </a:p>
        </p:txBody>
      </p:sp>
      <p:sp>
        <p:nvSpPr>
          <p:cNvPr id="24586" name="Oval 1210"/>
          <p:cNvSpPr>
            <a:spLocks noChangeArrowheads="1"/>
          </p:cNvSpPr>
          <p:nvPr/>
        </p:nvSpPr>
        <p:spPr bwMode="auto">
          <a:xfrm>
            <a:off x="7469188" y="2300288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c</a:t>
            </a:r>
          </a:p>
        </p:txBody>
      </p:sp>
      <p:sp>
        <p:nvSpPr>
          <p:cNvPr id="24587" name="Oval 1211"/>
          <p:cNvSpPr>
            <a:spLocks noChangeArrowheads="1"/>
          </p:cNvSpPr>
          <p:nvPr/>
        </p:nvSpPr>
        <p:spPr bwMode="auto">
          <a:xfrm>
            <a:off x="8447088" y="3419475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b</a:t>
            </a:r>
          </a:p>
        </p:txBody>
      </p:sp>
      <p:sp>
        <p:nvSpPr>
          <p:cNvPr id="24588" name="Oval 1212"/>
          <p:cNvSpPr>
            <a:spLocks noChangeArrowheads="1"/>
          </p:cNvSpPr>
          <p:nvPr/>
        </p:nvSpPr>
        <p:spPr bwMode="auto">
          <a:xfrm>
            <a:off x="7785100" y="3046413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e</a:t>
            </a:r>
          </a:p>
        </p:txBody>
      </p:sp>
      <p:sp>
        <p:nvSpPr>
          <p:cNvPr id="24589" name="Oval 1213"/>
          <p:cNvSpPr>
            <a:spLocks noChangeArrowheads="1"/>
          </p:cNvSpPr>
          <p:nvPr/>
        </p:nvSpPr>
        <p:spPr bwMode="auto">
          <a:xfrm>
            <a:off x="6151563" y="3506788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f</a:t>
            </a:r>
          </a:p>
        </p:txBody>
      </p:sp>
      <p:sp>
        <p:nvSpPr>
          <p:cNvPr id="24590" name="Oval 1214"/>
          <p:cNvSpPr>
            <a:spLocks noChangeArrowheads="1"/>
          </p:cNvSpPr>
          <p:nvPr/>
        </p:nvSpPr>
        <p:spPr bwMode="auto">
          <a:xfrm>
            <a:off x="8420100" y="2184400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g</a:t>
            </a:r>
          </a:p>
        </p:txBody>
      </p:sp>
      <p:cxnSp>
        <p:nvCxnSpPr>
          <p:cNvPr id="24591" name="AutoShape 1215"/>
          <p:cNvCxnSpPr>
            <a:cxnSpLocks noChangeShapeType="1"/>
            <a:stCxn id="24584" idx="4"/>
            <a:endCxn id="24589" idx="0"/>
          </p:cNvCxnSpPr>
          <p:nvPr/>
        </p:nvCxnSpPr>
        <p:spPr bwMode="auto">
          <a:xfrm flipH="1">
            <a:off x="6313488" y="2295525"/>
            <a:ext cx="80962" cy="11922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1216"/>
          <p:cNvCxnSpPr>
            <a:cxnSpLocks noChangeShapeType="1"/>
            <a:stCxn id="24584" idx="5"/>
            <a:endCxn id="24585" idx="1"/>
          </p:cNvCxnSpPr>
          <p:nvPr/>
        </p:nvCxnSpPr>
        <p:spPr bwMode="auto">
          <a:xfrm>
            <a:off x="6508750" y="2251075"/>
            <a:ext cx="503238" cy="6191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AutoShape 1217"/>
          <p:cNvCxnSpPr>
            <a:cxnSpLocks noChangeShapeType="1"/>
            <a:stCxn id="24584" idx="6"/>
            <a:endCxn id="24586" idx="2"/>
          </p:cNvCxnSpPr>
          <p:nvPr/>
        </p:nvCxnSpPr>
        <p:spPr bwMode="auto">
          <a:xfrm>
            <a:off x="6575425" y="2125663"/>
            <a:ext cx="874713" cy="3270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AutoShape 1218"/>
          <p:cNvCxnSpPr>
            <a:cxnSpLocks noChangeShapeType="1"/>
            <a:stCxn id="24590" idx="1"/>
            <a:endCxn id="24584" idx="7"/>
          </p:cNvCxnSpPr>
          <p:nvPr/>
        </p:nvCxnSpPr>
        <p:spPr bwMode="auto">
          <a:xfrm flipH="1" flipV="1">
            <a:off x="6508750" y="1998663"/>
            <a:ext cx="19589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1219"/>
          <p:cNvCxnSpPr>
            <a:cxnSpLocks noChangeShapeType="1"/>
            <a:stCxn id="24586" idx="6"/>
            <a:endCxn id="24590" idx="2"/>
          </p:cNvCxnSpPr>
          <p:nvPr/>
        </p:nvCxnSpPr>
        <p:spPr bwMode="auto">
          <a:xfrm flipV="1">
            <a:off x="7812088" y="2336800"/>
            <a:ext cx="588962" cy="1158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AutoShape 1220"/>
          <p:cNvCxnSpPr>
            <a:cxnSpLocks noChangeShapeType="1"/>
            <a:stCxn id="24590" idx="4"/>
            <a:endCxn id="24587" idx="0"/>
          </p:cNvCxnSpPr>
          <p:nvPr/>
        </p:nvCxnSpPr>
        <p:spPr bwMode="auto">
          <a:xfrm>
            <a:off x="8582025" y="2506663"/>
            <a:ext cx="26988" cy="89376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AutoShape 1221"/>
          <p:cNvCxnSpPr>
            <a:cxnSpLocks noChangeShapeType="1"/>
            <a:stCxn id="24585" idx="6"/>
            <a:endCxn id="24588" idx="2"/>
          </p:cNvCxnSpPr>
          <p:nvPr/>
        </p:nvCxnSpPr>
        <p:spPr bwMode="auto">
          <a:xfrm>
            <a:off x="7307263" y="2997200"/>
            <a:ext cx="458787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AutoShape 1222"/>
          <p:cNvCxnSpPr>
            <a:cxnSpLocks noChangeShapeType="1"/>
            <a:stCxn id="24588" idx="5"/>
            <a:endCxn id="24587" idx="1"/>
          </p:cNvCxnSpPr>
          <p:nvPr/>
        </p:nvCxnSpPr>
        <p:spPr bwMode="auto">
          <a:xfrm>
            <a:off x="8061325" y="3324225"/>
            <a:ext cx="433388" cy="120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1223"/>
          <p:cNvCxnSpPr>
            <a:cxnSpLocks noChangeShapeType="1"/>
            <a:stCxn id="24589" idx="7"/>
            <a:endCxn id="24585" idx="3"/>
          </p:cNvCxnSpPr>
          <p:nvPr/>
        </p:nvCxnSpPr>
        <p:spPr bwMode="auto">
          <a:xfrm flipV="1">
            <a:off x="6427788" y="3122613"/>
            <a:ext cx="584200" cy="409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AutoShape 1224"/>
          <p:cNvCxnSpPr>
            <a:cxnSpLocks noChangeShapeType="1"/>
            <a:stCxn id="24589" idx="6"/>
            <a:endCxn id="24588" idx="3"/>
          </p:cNvCxnSpPr>
          <p:nvPr/>
        </p:nvCxnSpPr>
        <p:spPr bwMode="auto">
          <a:xfrm flipV="1">
            <a:off x="6494463" y="3324225"/>
            <a:ext cx="1338262" cy="33496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AutoShape 1225"/>
          <p:cNvCxnSpPr>
            <a:cxnSpLocks noChangeShapeType="1"/>
            <a:stCxn id="24587" idx="2"/>
            <a:endCxn id="24589" idx="5"/>
          </p:cNvCxnSpPr>
          <p:nvPr/>
        </p:nvCxnSpPr>
        <p:spPr bwMode="auto">
          <a:xfrm flipH="1">
            <a:off x="6427788" y="3571875"/>
            <a:ext cx="2000250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602" name="Oval 1228"/>
          <p:cNvSpPr>
            <a:spLocks noChangeArrowheads="1"/>
          </p:cNvSpPr>
          <p:nvPr/>
        </p:nvSpPr>
        <p:spPr bwMode="auto">
          <a:xfrm>
            <a:off x="6221413" y="4259263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a</a:t>
            </a:r>
          </a:p>
        </p:txBody>
      </p:sp>
      <p:sp>
        <p:nvSpPr>
          <p:cNvPr id="24603" name="Oval 1229"/>
          <p:cNvSpPr>
            <a:spLocks noChangeArrowheads="1"/>
          </p:cNvSpPr>
          <p:nvPr/>
        </p:nvSpPr>
        <p:spPr bwMode="auto">
          <a:xfrm>
            <a:off x="6953250" y="5130800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d</a:t>
            </a:r>
          </a:p>
        </p:txBody>
      </p:sp>
      <p:sp>
        <p:nvSpPr>
          <p:cNvPr id="24604" name="Oval 1230"/>
          <p:cNvSpPr>
            <a:spLocks noChangeArrowheads="1"/>
          </p:cNvSpPr>
          <p:nvPr/>
        </p:nvSpPr>
        <p:spPr bwMode="auto">
          <a:xfrm>
            <a:off x="7458075" y="4586288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c</a:t>
            </a:r>
          </a:p>
        </p:txBody>
      </p:sp>
      <p:sp>
        <p:nvSpPr>
          <p:cNvPr id="24605" name="Oval 1231"/>
          <p:cNvSpPr>
            <a:spLocks noChangeArrowheads="1"/>
          </p:cNvSpPr>
          <p:nvPr/>
        </p:nvSpPr>
        <p:spPr bwMode="auto">
          <a:xfrm>
            <a:off x="8435975" y="5705475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b</a:t>
            </a:r>
          </a:p>
        </p:txBody>
      </p:sp>
      <p:sp>
        <p:nvSpPr>
          <p:cNvPr id="24606" name="Oval 1232"/>
          <p:cNvSpPr>
            <a:spLocks noChangeArrowheads="1"/>
          </p:cNvSpPr>
          <p:nvPr/>
        </p:nvSpPr>
        <p:spPr bwMode="auto">
          <a:xfrm>
            <a:off x="7773988" y="5332413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e</a:t>
            </a:r>
          </a:p>
        </p:txBody>
      </p:sp>
      <p:sp>
        <p:nvSpPr>
          <p:cNvPr id="24607" name="Oval 1233"/>
          <p:cNvSpPr>
            <a:spLocks noChangeArrowheads="1"/>
          </p:cNvSpPr>
          <p:nvPr/>
        </p:nvSpPr>
        <p:spPr bwMode="auto">
          <a:xfrm>
            <a:off x="6140450" y="5792788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f</a:t>
            </a:r>
          </a:p>
        </p:txBody>
      </p:sp>
      <p:sp>
        <p:nvSpPr>
          <p:cNvPr id="24608" name="Oval 1234"/>
          <p:cNvSpPr>
            <a:spLocks noChangeArrowheads="1"/>
          </p:cNvSpPr>
          <p:nvPr/>
        </p:nvSpPr>
        <p:spPr bwMode="auto">
          <a:xfrm>
            <a:off x="8408988" y="4470400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g</a:t>
            </a:r>
          </a:p>
        </p:txBody>
      </p:sp>
      <p:cxnSp>
        <p:nvCxnSpPr>
          <p:cNvPr id="24609" name="AutoShape 1235"/>
          <p:cNvCxnSpPr>
            <a:cxnSpLocks noChangeShapeType="1"/>
            <a:stCxn id="24602" idx="4"/>
            <a:endCxn id="24607" idx="0"/>
          </p:cNvCxnSpPr>
          <p:nvPr/>
        </p:nvCxnSpPr>
        <p:spPr bwMode="auto">
          <a:xfrm flipH="1">
            <a:off x="6302375" y="4581525"/>
            <a:ext cx="80963" cy="1192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10" name="AutoShape 1236"/>
          <p:cNvCxnSpPr>
            <a:cxnSpLocks noChangeShapeType="1"/>
            <a:stCxn id="24602" idx="5"/>
            <a:endCxn id="24603" idx="1"/>
          </p:cNvCxnSpPr>
          <p:nvPr/>
        </p:nvCxnSpPr>
        <p:spPr bwMode="auto">
          <a:xfrm>
            <a:off x="6497638" y="4537075"/>
            <a:ext cx="503237" cy="619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11" name="AutoShape 1237"/>
          <p:cNvCxnSpPr>
            <a:cxnSpLocks noChangeShapeType="1"/>
            <a:stCxn id="24602" idx="6"/>
            <a:endCxn id="24604" idx="2"/>
          </p:cNvCxnSpPr>
          <p:nvPr/>
        </p:nvCxnSpPr>
        <p:spPr bwMode="auto">
          <a:xfrm>
            <a:off x="6564313" y="4411663"/>
            <a:ext cx="874712" cy="327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12" name="AutoShape 1238"/>
          <p:cNvCxnSpPr>
            <a:cxnSpLocks noChangeShapeType="1"/>
            <a:stCxn id="24608" idx="1"/>
            <a:endCxn id="24602" idx="7"/>
          </p:cNvCxnSpPr>
          <p:nvPr/>
        </p:nvCxnSpPr>
        <p:spPr bwMode="auto">
          <a:xfrm flipH="1" flipV="1">
            <a:off x="6497638" y="4284663"/>
            <a:ext cx="1958975" cy="2111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13" name="AutoShape 1239"/>
          <p:cNvCxnSpPr>
            <a:cxnSpLocks noChangeShapeType="1"/>
            <a:stCxn id="24604" idx="6"/>
            <a:endCxn id="24608" idx="2"/>
          </p:cNvCxnSpPr>
          <p:nvPr/>
        </p:nvCxnSpPr>
        <p:spPr bwMode="auto">
          <a:xfrm flipV="1">
            <a:off x="7800975" y="4622800"/>
            <a:ext cx="588963" cy="1158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14" name="AutoShape 1240"/>
          <p:cNvCxnSpPr>
            <a:cxnSpLocks noChangeShapeType="1"/>
            <a:stCxn id="24608" idx="4"/>
            <a:endCxn id="24605" idx="0"/>
          </p:cNvCxnSpPr>
          <p:nvPr/>
        </p:nvCxnSpPr>
        <p:spPr bwMode="auto">
          <a:xfrm>
            <a:off x="8570913" y="4792663"/>
            <a:ext cx="26987" cy="893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15" name="AutoShape 1241"/>
          <p:cNvCxnSpPr>
            <a:cxnSpLocks noChangeShapeType="1"/>
            <a:stCxn id="24603" idx="6"/>
            <a:endCxn id="24606" idx="2"/>
          </p:cNvCxnSpPr>
          <p:nvPr/>
        </p:nvCxnSpPr>
        <p:spPr bwMode="auto">
          <a:xfrm>
            <a:off x="7296150" y="5283200"/>
            <a:ext cx="458788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16" name="AutoShape 1242"/>
          <p:cNvCxnSpPr>
            <a:cxnSpLocks noChangeShapeType="1"/>
            <a:stCxn id="24606" idx="5"/>
            <a:endCxn id="24605" idx="1"/>
          </p:cNvCxnSpPr>
          <p:nvPr/>
        </p:nvCxnSpPr>
        <p:spPr bwMode="auto">
          <a:xfrm>
            <a:off x="8050213" y="5610225"/>
            <a:ext cx="433387" cy="1206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17" name="AutoShape 1243"/>
          <p:cNvCxnSpPr>
            <a:cxnSpLocks noChangeShapeType="1"/>
            <a:stCxn id="24607" idx="7"/>
            <a:endCxn id="24603" idx="3"/>
          </p:cNvCxnSpPr>
          <p:nvPr/>
        </p:nvCxnSpPr>
        <p:spPr bwMode="auto">
          <a:xfrm flipV="1">
            <a:off x="6416675" y="5408613"/>
            <a:ext cx="584200" cy="4095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18" name="AutoShape 1244"/>
          <p:cNvCxnSpPr>
            <a:cxnSpLocks noChangeShapeType="1"/>
            <a:stCxn id="24607" idx="6"/>
            <a:endCxn id="24606" idx="3"/>
          </p:cNvCxnSpPr>
          <p:nvPr/>
        </p:nvCxnSpPr>
        <p:spPr bwMode="auto">
          <a:xfrm flipV="1">
            <a:off x="6483350" y="5610225"/>
            <a:ext cx="1338263" cy="334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19" name="AutoShape 1245"/>
          <p:cNvCxnSpPr>
            <a:cxnSpLocks noChangeShapeType="1"/>
            <a:stCxn id="24605" idx="2"/>
            <a:endCxn id="24607" idx="5"/>
          </p:cNvCxnSpPr>
          <p:nvPr/>
        </p:nvCxnSpPr>
        <p:spPr bwMode="auto">
          <a:xfrm flipH="1">
            <a:off x="6416675" y="5857875"/>
            <a:ext cx="2000250" cy="2127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20" name="AutoShape 1246"/>
          <p:cNvCxnSpPr>
            <a:cxnSpLocks noChangeShapeType="1"/>
            <a:stCxn id="24585" idx="7"/>
            <a:endCxn id="24590" idx="3"/>
          </p:cNvCxnSpPr>
          <p:nvPr/>
        </p:nvCxnSpPr>
        <p:spPr bwMode="auto">
          <a:xfrm flipV="1">
            <a:off x="7240588" y="2462213"/>
            <a:ext cx="1227137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21" name="AutoShape 1247"/>
          <p:cNvCxnSpPr>
            <a:cxnSpLocks noChangeShapeType="1"/>
            <a:stCxn id="24608" idx="3"/>
            <a:endCxn id="24603" idx="7"/>
          </p:cNvCxnSpPr>
          <p:nvPr/>
        </p:nvCxnSpPr>
        <p:spPr bwMode="auto">
          <a:xfrm flipH="1">
            <a:off x="7229475" y="4748213"/>
            <a:ext cx="1227138" cy="40798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0017E0C-FC1B-184C-9EEB-A06DEE043414}" type="slidenum">
              <a:rPr lang="en-US" sz="1400"/>
              <a:pPr eaLnBrk="1" hangingPunct="1"/>
              <a:t>37</a:t>
            </a:fld>
            <a:endParaRPr lang="en-US" sz="1400"/>
          </a:p>
        </p:txBody>
      </p:sp>
      <p:sp>
        <p:nvSpPr>
          <p:cNvPr id="26627" name="Freeform 2"/>
          <p:cNvSpPr>
            <a:spLocks/>
          </p:cNvSpPr>
          <p:nvPr/>
        </p:nvSpPr>
        <p:spPr bwMode="auto">
          <a:xfrm>
            <a:off x="5791200" y="4495800"/>
            <a:ext cx="1854200" cy="1714500"/>
          </a:xfrm>
          <a:custGeom>
            <a:avLst/>
            <a:gdLst>
              <a:gd name="T0" fmla="*/ 0 w 1168"/>
              <a:gd name="T1" fmla="*/ 1600200 h 1080"/>
              <a:gd name="T2" fmla="*/ 1219200 w 1168"/>
              <a:gd name="T3" fmla="*/ 1600200 h 1080"/>
              <a:gd name="T4" fmla="*/ 1828800 w 1168"/>
              <a:gd name="T5" fmla="*/ 914400 h 1080"/>
              <a:gd name="T6" fmla="*/ 1371600 w 1168"/>
              <a:gd name="T7" fmla="*/ 0 h 1080"/>
              <a:gd name="T8" fmla="*/ 0 60000 65536"/>
              <a:gd name="T9" fmla="*/ 0 60000 65536"/>
              <a:gd name="T10" fmla="*/ 0 60000 65536"/>
              <a:gd name="T11" fmla="*/ 0 60000 65536"/>
              <a:gd name="T12" fmla="*/ 0 w 1168"/>
              <a:gd name="T13" fmla="*/ 0 h 1080"/>
              <a:gd name="T14" fmla="*/ 1168 w 1168"/>
              <a:gd name="T15" fmla="*/ 1080 h 10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8" h="1080">
                <a:moveTo>
                  <a:pt x="0" y="1008"/>
                </a:moveTo>
                <a:cubicBezTo>
                  <a:pt x="288" y="1044"/>
                  <a:pt x="576" y="1080"/>
                  <a:pt x="768" y="1008"/>
                </a:cubicBezTo>
                <a:cubicBezTo>
                  <a:pt x="960" y="936"/>
                  <a:pt x="1136" y="744"/>
                  <a:pt x="1152" y="576"/>
                </a:cubicBezTo>
                <a:cubicBezTo>
                  <a:pt x="1168" y="408"/>
                  <a:pt x="1016" y="204"/>
                  <a:pt x="864" y="0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Transitive Closure</a:t>
            </a:r>
          </a:p>
        </p:txBody>
      </p:sp>
      <p:sp>
        <p:nvSpPr>
          <p:cNvPr id="2662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41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Given a digraph </a:t>
            </a:r>
            <a:r>
              <a:rPr lang="en-US" sz="2400" b="1" i="1">
                <a:latin typeface="Times New Roman" charset="0"/>
              </a:rPr>
              <a:t>G</a:t>
            </a:r>
            <a:r>
              <a:rPr lang="en-US" sz="2400">
                <a:latin typeface="Tahoma" charset="0"/>
              </a:rPr>
              <a:t>, the transitive closure of </a:t>
            </a:r>
            <a:r>
              <a:rPr lang="en-US" sz="2400" b="1" i="1">
                <a:latin typeface="Times New Roman" charset="0"/>
              </a:rPr>
              <a:t>G</a:t>
            </a:r>
            <a:r>
              <a:rPr lang="en-US" sz="2400">
                <a:latin typeface="Tahoma" charset="0"/>
              </a:rPr>
              <a:t> is the digraph </a:t>
            </a:r>
            <a:r>
              <a:rPr lang="en-US" sz="2400" b="1" i="1">
                <a:latin typeface="Times New Roman" charset="0"/>
              </a:rPr>
              <a:t>G*</a:t>
            </a:r>
            <a:r>
              <a:rPr lang="en-US" sz="2400">
                <a:latin typeface="Tahoma" charset="0"/>
              </a:rPr>
              <a:t>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>
                <a:latin typeface="Times New Roman" charset="0"/>
              </a:rPr>
              <a:t>G*</a:t>
            </a:r>
            <a:r>
              <a:rPr lang="en-US" sz="2400">
                <a:latin typeface="Tahoma" charset="0"/>
              </a:rPr>
              <a:t> has the same vertices as </a:t>
            </a:r>
            <a:r>
              <a:rPr lang="en-US" sz="2400" b="1" i="1">
                <a:latin typeface="Times New Roman" charset="0"/>
              </a:rPr>
              <a:t>G</a:t>
            </a: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if </a:t>
            </a:r>
            <a:r>
              <a:rPr lang="en-US" sz="2400" b="1" i="1">
                <a:latin typeface="Times New Roman" charset="0"/>
              </a:rPr>
              <a:t>G</a:t>
            </a:r>
            <a:r>
              <a:rPr lang="en-US" sz="2400">
                <a:latin typeface="Tahoma" charset="0"/>
              </a:rPr>
              <a:t> has a directed path from </a:t>
            </a:r>
            <a:r>
              <a:rPr lang="en-US" sz="2400" b="1" i="1">
                <a:latin typeface="Times New Roman" charset="0"/>
              </a:rPr>
              <a:t>u</a:t>
            </a:r>
            <a:r>
              <a:rPr lang="en-US" sz="2400">
                <a:latin typeface="Tahoma" charset="0"/>
              </a:rPr>
              <a:t> to </a:t>
            </a:r>
            <a:r>
              <a:rPr lang="en-US" sz="2400" b="1" i="1">
                <a:latin typeface="Times New Roman" charset="0"/>
              </a:rPr>
              <a:t>v </a:t>
            </a:r>
            <a:r>
              <a:rPr lang="en-US" sz="2400">
                <a:latin typeface="Tahoma" charset="0"/>
              </a:rPr>
              <a:t>(</a:t>
            </a:r>
            <a:r>
              <a:rPr lang="en-US" sz="2400" b="1" i="1">
                <a:latin typeface="Times New Roman" charset="0"/>
              </a:rPr>
              <a:t>u </a:t>
            </a:r>
            <a:r>
              <a:rPr lang="en-US" sz="2400" b="1" i="1">
                <a:latin typeface="Times New Roman" charset="0"/>
                <a:sym typeface="Symbol" charset="0"/>
              </a:rPr>
              <a:t> </a:t>
            </a:r>
            <a:r>
              <a:rPr lang="en-US" sz="2400" b="1" i="1">
                <a:latin typeface="Times New Roman" charset="0"/>
              </a:rPr>
              <a:t>v</a:t>
            </a:r>
            <a:r>
              <a:rPr lang="en-US" sz="2400">
                <a:latin typeface="Tahoma" charset="0"/>
              </a:rPr>
              <a:t>), </a:t>
            </a:r>
            <a:r>
              <a:rPr lang="en-US" sz="2400" b="1" i="1">
                <a:latin typeface="Times New Roman" charset="0"/>
              </a:rPr>
              <a:t>G*</a:t>
            </a:r>
            <a:r>
              <a:rPr lang="en-US" sz="2400">
                <a:latin typeface="Tahoma" charset="0"/>
              </a:rPr>
              <a:t> has a directed edge from </a:t>
            </a:r>
            <a:r>
              <a:rPr lang="en-US" sz="2400" b="1" i="1">
                <a:latin typeface="Times New Roman" charset="0"/>
              </a:rPr>
              <a:t>u</a:t>
            </a:r>
            <a:r>
              <a:rPr lang="en-US" sz="2400">
                <a:latin typeface="Tahoma" charset="0"/>
              </a:rPr>
              <a:t> to </a:t>
            </a:r>
            <a:r>
              <a:rPr lang="en-US" sz="2400" b="1" i="1">
                <a:latin typeface="Times New Roman" charset="0"/>
              </a:rPr>
              <a:t>v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transitive closure provides reachability information about a digraph</a:t>
            </a:r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5410200" y="22098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5410200" y="3200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6705600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26633" name="Oval 8"/>
          <p:cNvSpPr>
            <a:spLocks noChangeArrowheads="1"/>
          </p:cNvSpPr>
          <p:nvPr/>
        </p:nvSpPr>
        <p:spPr bwMode="auto">
          <a:xfrm>
            <a:off x="6705600" y="2743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7991475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26635" name="AutoShape 10"/>
          <p:cNvCxnSpPr>
            <a:cxnSpLocks noChangeShapeType="1"/>
            <a:stCxn id="26630" idx="7"/>
            <a:endCxn id="26632" idx="2"/>
          </p:cNvCxnSpPr>
          <p:nvPr/>
        </p:nvCxnSpPr>
        <p:spPr bwMode="auto">
          <a:xfrm flipV="1">
            <a:off x="5800725" y="182880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11"/>
          <p:cNvCxnSpPr>
            <a:cxnSpLocks noChangeShapeType="1"/>
            <a:stCxn id="26630" idx="5"/>
            <a:endCxn id="26633" idx="2"/>
          </p:cNvCxnSpPr>
          <p:nvPr/>
        </p:nvCxnSpPr>
        <p:spPr bwMode="auto">
          <a:xfrm>
            <a:off x="5800725" y="260985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12"/>
          <p:cNvCxnSpPr>
            <a:cxnSpLocks noChangeShapeType="1"/>
            <a:stCxn id="26632" idx="6"/>
            <a:endCxn id="26634" idx="2"/>
          </p:cNvCxnSpPr>
          <p:nvPr/>
        </p:nvCxnSpPr>
        <p:spPr bwMode="auto">
          <a:xfrm>
            <a:off x="7172325" y="182880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13"/>
          <p:cNvCxnSpPr>
            <a:cxnSpLocks noChangeShapeType="1"/>
            <a:stCxn id="26633" idx="0"/>
            <a:endCxn id="26632" idx="4"/>
          </p:cNvCxnSpPr>
          <p:nvPr/>
        </p:nvCxnSpPr>
        <p:spPr bwMode="auto">
          <a:xfrm flipV="1">
            <a:off x="6934200" y="206692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14"/>
          <p:cNvCxnSpPr>
            <a:cxnSpLocks noChangeShapeType="1"/>
            <a:stCxn id="26631" idx="6"/>
            <a:endCxn id="26633" idx="3"/>
          </p:cNvCxnSpPr>
          <p:nvPr/>
        </p:nvCxnSpPr>
        <p:spPr bwMode="auto">
          <a:xfrm flipV="1">
            <a:off x="5876925" y="314325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40" name="Oval 15"/>
          <p:cNvSpPr>
            <a:spLocks noChangeArrowheads="1"/>
          </p:cNvSpPr>
          <p:nvPr/>
        </p:nvSpPr>
        <p:spPr bwMode="auto">
          <a:xfrm>
            <a:off x="5410200" y="4800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26641" name="Oval 16"/>
          <p:cNvSpPr>
            <a:spLocks noChangeArrowheads="1"/>
          </p:cNvSpPr>
          <p:nvPr/>
        </p:nvSpPr>
        <p:spPr bwMode="auto">
          <a:xfrm>
            <a:off x="5410200" y="5791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26642" name="Oval 17"/>
          <p:cNvSpPr>
            <a:spLocks noChangeArrowheads="1"/>
          </p:cNvSpPr>
          <p:nvPr/>
        </p:nvSpPr>
        <p:spPr bwMode="auto">
          <a:xfrm>
            <a:off x="67056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26643" name="Oval 18"/>
          <p:cNvSpPr>
            <a:spLocks noChangeArrowheads="1"/>
          </p:cNvSpPr>
          <p:nvPr/>
        </p:nvSpPr>
        <p:spPr bwMode="auto">
          <a:xfrm>
            <a:off x="6705600" y="5334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26644" name="Oval 19"/>
          <p:cNvSpPr>
            <a:spLocks noChangeArrowheads="1"/>
          </p:cNvSpPr>
          <p:nvPr/>
        </p:nvSpPr>
        <p:spPr bwMode="auto">
          <a:xfrm>
            <a:off x="7991475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26645" name="AutoShape 20"/>
          <p:cNvCxnSpPr>
            <a:cxnSpLocks noChangeShapeType="1"/>
            <a:stCxn id="26640" idx="7"/>
            <a:endCxn id="26642" idx="2"/>
          </p:cNvCxnSpPr>
          <p:nvPr/>
        </p:nvCxnSpPr>
        <p:spPr bwMode="auto">
          <a:xfrm flipV="1">
            <a:off x="5800725" y="441960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AutoShape 21"/>
          <p:cNvCxnSpPr>
            <a:cxnSpLocks noChangeShapeType="1"/>
            <a:stCxn id="26640" idx="5"/>
            <a:endCxn id="26643" idx="2"/>
          </p:cNvCxnSpPr>
          <p:nvPr/>
        </p:nvCxnSpPr>
        <p:spPr bwMode="auto">
          <a:xfrm>
            <a:off x="5800725" y="520065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47" name="AutoShape 22"/>
          <p:cNvCxnSpPr>
            <a:cxnSpLocks noChangeShapeType="1"/>
            <a:stCxn id="26642" idx="6"/>
            <a:endCxn id="26644" idx="2"/>
          </p:cNvCxnSpPr>
          <p:nvPr/>
        </p:nvCxnSpPr>
        <p:spPr bwMode="auto">
          <a:xfrm>
            <a:off x="7172325" y="441960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48" name="AutoShape 23"/>
          <p:cNvCxnSpPr>
            <a:cxnSpLocks noChangeShapeType="1"/>
            <a:stCxn id="26643" idx="0"/>
            <a:endCxn id="26642" idx="4"/>
          </p:cNvCxnSpPr>
          <p:nvPr/>
        </p:nvCxnSpPr>
        <p:spPr bwMode="auto">
          <a:xfrm flipV="1">
            <a:off x="6934200" y="465772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49" name="AutoShape 24"/>
          <p:cNvCxnSpPr>
            <a:cxnSpLocks noChangeShapeType="1"/>
            <a:stCxn id="26641" idx="6"/>
            <a:endCxn id="26643" idx="3"/>
          </p:cNvCxnSpPr>
          <p:nvPr/>
        </p:nvCxnSpPr>
        <p:spPr bwMode="auto">
          <a:xfrm flipV="1">
            <a:off x="5876925" y="573405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0" name="AutoShape 25"/>
          <p:cNvCxnSpPr>
            <a:cxnSpLocks noChangeShapeType="1"/>
            <a:stCxn id="26640" idx="0"/>
            <a:endCxn id="26644" idx="1"/>
          </p:cNvCxnSpPr>
          <p:nvPr/>
        </p:nvCxnSpPr>
        <p:spPr bwMode="auto">
          <a:xfrm rot="-5400000">
            <a:off x="6577012" y="3309938"/>
            <a:ext cx="542925" cy="2419350"/>
          </a:xfrm>
          <a:prstGeom prst="curvedConnector3">
            <a:avLst>
              <a:gd name="adj1" fmla="val 180699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1" name="AutoShape 26"/>
          <p:cNvCxnSpPr>
            <a:cxnSpLocks noChangeShapeType="1"/>
            <a:stCxn id="26641" idx="5"/>
            <a:endCxn id="26644" idx="4"/>
          </p:cNvCxnSpPr>
          <p:nvPr/>
        </p:nvCxnSpPr>
        <p:spPr bwMode="auto">
          <a:xfrm rot="5400000" flipH="1" flipV="1">
            <a:off x="6243637" y="4214813"/>
            <a:ext cx="1533525" cy="2419350"/>
          </a:xfrm>
          <a:prstGeom prst="curvedConnector3">
            <a:avLst>
              <a:gd name="adj1" fmla="val -18634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2" name="AutoShape 27"/>
          <p:cNvCxnSpPr>
            <a:cxnSpLocks noChangeShapeType="1"/>
            <a:stCxn id="26643" idx="7"/>
            <a:endCxn id="26644" idx="3"/>
          </p:cNvCxnSpPr>
          <p:nvPr/>
        </p:nvCxnSpPr>
        <p:spPr bwMode="auto">
          <a:xfrm flipV="1">
            <a:off x="7096125" y="4591050"/>
            <a:ext cx="962025" cy="8001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53" name="Text Box 28"/>
          <p:cNvSpPr txBox="1">
            <a:spLocks noChangeArrowheads="1"/>
          </p:cNvSpPr>
          <p:nvPr/>
        </p:nvSpPr>
        <p:spPr bwMode="auto">
          <a:xfrm>
            <a:off x="7875588" y="25558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G</a:t>
            </a:r>
          </a:p>
        </p:txBody>
      </p:sp>
      <p:sp>
        <p:nvSpPr>
          <p:cNvPr id="26654" name="Text Box 29"/>
          <p:cNvSpPr txBox="1">
            <a:spLocks noChangeArrowheads="1"/>
          </p:cNvSpPr>
          <p:nvPr/>
        </p:nvSpPr>
        <p:spPr bwMode="auto">
          <a:xfrm>
            <a:off x="7900988" y="58674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G*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76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EF427E-B109-8144-ADE8-D935F5D6C17E}" type="slidenum">
              <a:rPr lang="en-US" sz="1400"/>
              <a:pPr eaLnBrk="1" hangingPunct="1"/>
              <a:t>38</a:t>
            </a:fld>
            <a:endParaRPr lang="en-US" sz="1400"/>
          </a:p>
        </p:txBody>
      </p:sp>
      <p:sp>
        <p:nvSpPr>
          <p:cNvPr id="276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172200" cy="12954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the Transitive Closure</a:t>
            </a:r>
          </a:p>
        </p:txBody>
      </p:sp>
      <p:sp>
        <p:nvSpPr>
          <p:cNvPr id="27652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96913" y="1600200"/>
            <a:ext cx="3417887" cy="25146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We can perform DFS starting at each vertex</a:t>
            </a:r>
          </a:p>
          <a:p>
            <a:pPr lvl="1" eaLnBrk="1" hangingPunct="1"/>
            <a:r>
              <a:rPr lang="en-US" sz="2400">
                <a:latin typeface="Tahoma" charset="0"/>
              </a:rPr>
              <a:t>O(n(n+m))</a:t>
            </a:r>
          </a:p>
        </p:txBody>
      </p:sp>
      <p:grpSp>
        <p:nvGrpSpPr>
          <p:cNvPr id="27654" name="Group 1090"/>
          <p:cNvGrpSpPr>
            <a:grpSpLocks/>
          </p:cNvGrpSpPr>
          <p:nvPr/>
        </p:nvGrpSpPr>
        <p:grpSpPr bwMode="auto">
          <a:xfrm>
            <a:off x="4495800" y="1066800"/>
            <a:ext cx="4343400" cy="2133600"/>
            <a:chOff x="2400" y="1872"/>
            <a:chExt cx="2736" cy="1344"/>
          </a:xfrm>
        </p:grpSpPr>
        <p:sp>
          <p:nvSpPr>
            <p:cNvPr id="27656" name="Rectangle 1067"/>
            <p:cNvSpPr>
              <a:spLocks noChangeArrowheads="1"/>
            </p:cNvSpPr>
            <p:nvPr/>
          </p:nvSpPr>
          <p:spPr bwMode="auto">
            <a:xfrm>
              <a:off x="2832" y="2016"/>
              <a:ext cx="2160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If there's a way to get  from 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A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to 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B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and from        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B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to 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C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, then there's a        way to get from 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A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to 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C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.</a:t>
              </a:r>
              <a:endParaRPr lang="en-US" b="1">
                <a:latin typeface="Times" charset="0"/>
              </a:endParaRPr>
            </a:p>
          </p:txBody>
        </p:sp>
        <p:sp>
          <p:nvSpPr>
            <p:cNvPr id="27657" name="AutoShape 1089"/>
            <p:cNvSpPr>
              <a:spLocks noChangeArrowheads="1"/>
            </p:cNvSpPr>
            <p:nvPr/>
          </p:nvSpPr>
          <p:spPr bwMode="auto">
            <a:xfrm>
              <a:off x="2400" y="1872"/>
              <a:ext cx="2736" cy="1344"/>
            </a:xfrm>
            <a:prstGeom prst="cloudCallout">
              <a:avLst>
                <a:gd name="adj1" fmla="val -46273"/>
                <a:gd name="adj2" fmla="val 7410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7655" name="Text Box 1092"/>
          <p:cNvSpPr txBox="1">
            <a:spLocks noChangeArrowheads="1"/>
          </p:cNvSpPr>
          <p:nvPr/>
        </p:nvSpPr>
        <p:spPr bwMode="auto">
          <a:xfrm>
            <a:off x="4876800" y="4038600"/>
            <a:ext cx="411480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800"/>
              <a:t>Alternatively ... Use dynamic programming: The Floyd-Warshall Algorithm</a:t>
            </a:r>
          </a:p>
          <a:p>
            <a:pPr algn="l"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CEB29F7-E370-934F-A6EA-A77D9223B78A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DAGs and Topological Ordering</a:t>
            </a:r>
          </a:p>
        </p:txBody>
      </p:sp>
      <p:sp>
        <p:nvSpPr>
          <p:cNvPr id="389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4114800" cy="4343400"/>
          </a:xfrm>
        </p:spPr>
        <p:txBody>
          <a:bodyPr/>
          <a:lstStyle/>
          <a:p>
            <a:pPr eaLnBrk="1" hangingPunct="1"/>
            <a:r>
              <a:rPr lang="en-US" sz="1800">
                <a:latin typeface="Tahoma" charset="0"/>
              </a:rPr>
              <a:t>A directed acyclic graph (DAG) is a digraph that has no directed cycles</a:t>
            </a:r>
          </a:p>
          <a:p>
            <a:pPr eaLnBrk="1" hangingPunct="1"/>
            <a:r>
              <a:rPr lang="en-US" sz="1800">
                <a:latin typeface="Tahoma" charset="0"/>
              </a:rPr>
              <a:t>A topological ordering of a digraph is a numbering </a:t>
            </a:r>
          </a:p>
          <a:p>
            <a:pPr algn="ctr" eaLnBrk="1" hangingPunct="1">
              <a:buFont typeface="Wingdings" charset="0"/>
              <a:buNone/>
            </a:pPr>
            <a:r>
              <a:rPr lang="en-US" sz="1800" b="1" i="1">
                <a:latin typeface="Times New Roman" charset="0"/>
              </a:rPr>
              <a:t>	v</a:t>
            </a:r>
            <a:r>
              <a:rPr lang="en-US" sz="1800" baseline="-25000">
                <a:latin typeface="Times New Roman" charset="0"/>
              </a:rPr>
              <a:t>1 </a:t>
            </a:r>
            <a:r>
              <a:rPr lang="en-US" sz="1800" b="1" i="1">
                <a:latin typeface="Times New Roman" charset="0"/>
              </a:rPr>
              <a:t>, …, v</a:t>
            </a:r>
            <a:r>
              <a:rPr lang="en-US" sz="1800" b="1" i="1" baseline="-25000">
                <a:latin typeface="Times New Roman" charset="0"/>
              </a:rPr>
              <a:t>n</a:t>
            </a:r>
            <a:r>
              <a:rPr lang="en-US" sz="1800">
                <a:latin typeface="Tahoma" charset="0"/>
              </a:rPr>
              <a:t> </a:t>
            </a:r>
          </a:p>
          <a:p>
            <a:pPr eaLnBrk="1" hangingPunct="1">
              <a:buFont typeface="Wingdings" charset="0"/>
              <a:buNone/>
            </a:pPr>
            <a:r>
              <a:rPr lang="en-US" sz="1800">
                <a:latin typeface="Tahoma" charset="0"/>
              </a:rPr>
              <a:t>	of the vertices such that for every edge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 b="1" i="1" baseline="-25000">
                <a:latin typeface="Times New Roman" charset="0"/>
              </a:rPr>
              <a:t>i </a:t>
            </a:r>
            <a:r>
              <a:rPr lang="en-US" sz="1800" b="1" i="1">
                <a:latin typeface="Times New Roman" charset="0"/>
              </a:rPr>
              <a:t>, v</a:t>
            </a:r>
            <a:r>
              <a:rPr lang="en-US" sz="1800" b="1" i="1" baseline="-25000">
                <a:latin typeface="Times New Roman" charset="0"/>
              </a:rPr>
              <a:t>j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, we have </a:t>
            </a:r>
            <a:r>
              <a:rPr lang="en-US" sz="1800" b="1" i="1">
                <a:latin typeface="Times New Roman" charset="0"/>
              </a:rPr>
              <a:t>i </a:t>
            </a:r>
            <a:r>
              <a:rPr lang="en-US" sz="1800">
                <a:latin typeface="Symbol" charset="0"/>
              </a:rPr>
              <a:t>&lt;</a:t>
            </a:r>
            <a:r>
              <a:rPr lang="en-US" sz="1800" b="1" i="1">
                <a:latin typeface="Times New Roman" charset="0"/>
              </a:rPr>
              <a:t> j</a:t>
            </a:r>
          </a:p>
          <a:p>
            <a:pPr eaLnBrk="1" hangingPunct="1"/>
            <a:r>
              <a:rPr lang="en-US" sz="1800">
                <a:latin typeface="Tahoma" charset="0"/>
              </a:rPr>
              <a:t>Example: in a task scheduling digraph, a topological ordering a task sequence that satisfies the precedence constraints</a:t>
            </a:r>
          </a:p>
          <a:p>
            <a:pPr eaLnBrk="1" hangingPunct="1"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Theorem</a:t>
            </a:r>
          </a:p>
          <a:p>
            <a:pPr eaLnBrk="1" hangingPunct="1">
              <a:buFont typeface="Wingdings" charset="0"/>
              <a:buNone/>
            </a:pPr>
            <a:r>
              <a:rPr lang="en-US" sz="1800">
                <a:latin typeface="Tahoma" charset="0"/>
              </a:rPr>
              <a:t>	A digraph admits a topological ordering if and only if it is a DAG</a:t>
            </a:r>
          </a:p>
        </p:txBody>
      </p:sp>
      <p:sp>
        <p:nvSpPr>
          <p:cNvPr id="38917" name="Oval 4"/>
          <p:cNvSpPr>
            <a:spLocks noChangeArrowheads="1"/>
          </p:cNvSpPr>
          <p:nvPr/>
        </p:nvSpPr>
        <p:spPr bwMode="auto">
          <a:xfrm>
            <a:off x="5105400" y="22098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38918" name="Oval 5"/>
          <p:cNvSpPr>
            <a:spLocks noChangeArrowheads="1"/>
          </p:cNvSpPr>
          <p:nvPr/>
        </p:nvSpPr>
        <p:spPr bwMode="auto">
          <a:xfrm>
            <a:off x="5105400" y="3200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38919" name="Oval 6"/>
          <p:cNvSpPr>
            <a:spLocks noChangeArrowheads="1"/>
          </p:cNvSpPr>
          <p:nvPr/>
        </p:nvSpPr>
        <p:spPr bwMode="auto">
          <a:xfrm>
            <a:off x="6400800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38920" name="Oval 7"/>
          <p:cNvSpPr>
            <a:spLocks noChangeArrowheads="1"/>
          </p:cNvSpPr>
          <p:nvPr/>
        </p:nvSpPr>
        <p:spPr bwMode="auto">
          <a:xfrm>
            <a:off x="6400800" y="2743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38921" name="Oval 8"/>
          <p:cNvSpPr>
            <a:spLocks noChangeArrowheads="1"/>
          </p:cNvSpPr>
          <p:nvPr/>
        </p:nvSpPr>
        <p:spPr bwMode="auto">
          <a:xfrm>
            <a:off x="7686675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38922" name="AutoShape 9"/>
          <p:cNvCxnSpPr>
            <a:cxnSpLocks noChangeShapeType="1"/>
            <a:stCxn id="38917" idx="7"/>
            <a:endCxn id="38919" idx="2"/>
          </p:cNvCxnSpPr>
          <p:nvPr/>
        </p:nvCxnSpPr>
        <p:spPr bwMode="auto">
          <a:xfrm flipV="1">
            <a:off x="5495925" y="182880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923" name="AutoShape 10"/>
          <p:cNvCxnSpPr>
            <a:cxnSpLocks noChangeShapeType="1"/>
            <a:stCxn id="38917" idx="5"/>
            <a:endCxn id="38920" idx="2"/>
          </p:cNvCxnSpPr>
          <p:nvPr/>
        </p:nvCxnSpPr>
        <p:spPr bwMode="auto">
          <a:xfrm>
            <a:off x="5495925" y="260985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924" name="AutoShape 11"/>
          <p:cNvCxnSpPr>
            <a:cxnSpLocks noChangeShapeType="1"/>
            <a:stCxn id="38919" idx="6"/>
            <a:endCxn id="38921" idx="2"/>
          </p:cNvCxnSpPr>
          <p:nvPr/>
        </p:nvCxnSpPr>
        <p:spPr bwMode="auto">
          <a:xfrm>
            <a:off x="6867525" y="182880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AutoShape 12"/>
          <p:cNvCxnSpPr>
            <a:cxnSpLocks noChangeShapeType="1"/>
            <a:stCxn id="38920" idx="0"/>
            <a:endCxn id="38919" idx="4"/>
          </p:cNvCxnSpPr>
          <p:nvPr/>
        </p:nvCxnSpPr>
        <p:spPr bwMode="auto">
          <a:xfrm flipV="1">
            <a:off x="6629400" y="206692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AutoShape 13"/>
          <p:cNvCxnSpPr>
            <a:cxnSpLocks noChangeShapeType="1"/>
            <a:stCxn id="38918" idx="6"/>
            <a:endCxn id="38920" idx="3"/>
          </p:cNvCxnSpPr>
          <p:nvPr/>
        </p:nvCxnSpPr>
        <p:spPr bwMode="auto">
          <a:xfrm flipV="1">
            <a:off x="5572125" y="314325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7226300" y="3200400"/>
            <a:ext cx="109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DAG </a:t>
            </a:r>
            <a:r>
              <a:rPr lang="en-US" b="1" i="1">
                <a:latin typeface="Times New Roman" charset="0"/>
              </a:rPr>
              <a:t>G</a:t>
            </a:r>
          </a:p>
        </p:txBody>
      </p:sp>
      <p:sp>
        <p:nvSpPr>
          <p:cNvPr id="38928" name="Oval 15"/>
          <p:cNvSpPr>
            <a:spLocks noChangeArrowheads="1"/>
          </p:cNvSpPr>
          <p:nvPr/>
        </p:nvSpPr>
        <p:spPr bwMode="auto">
          <a:xfrm>
            <a:off x="5105400" y="47974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38929" name="Oval 16"/>
          <p:cNvSpPr>
            <a:spLocks noChangeArrowheads="1"/>
          </p:cNvSpPr>
          <p:nvPr/>
        </p:nvSpPr>
        <p:spPr bwMode="auto">
          <a:xfrm>
            <a:off x="5105400" y="57880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38930" name="Oval 17"/>
          <p:cNvSpPr>
            <a:spLocks noChangeArrowheads="1"/>
          </p:cNvSpPr>
          <p:nvPr/>
        </p:nvSpPr>
        <p:spPr bwMode="auto">
          <a:xfrm>
            <a:off x="6400800" y="41878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38931" name="Oval 18"/>
          <p:cNvSpPr>
            <a:spLocks noChangeArrowheads="1"/>
          </p:cNvSpPr>
          <p:nvPr/>
        </p:nvSpPr>
        <p:spPr bwMode="auto">
          <a:xfrm>
            <a:off x="6400800" y="53308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38932" name="Oval 19"/>
          <p:cNvSpPr>
            <a:spLocks noChangeArrowheads="1"/>
          </p:cNvSpPr>
          <p:nvPr/>
        </p:nvSpPr>
        <p:spPr bwMode="auto">
          <a:xfrm>
            <a:off x="7686675" y="41878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38933" name="AutoShape 20"/>
          <p:cNvCxnSpPr>
            <a:cxnSpLocks noChangeShapeType="1"/>
            <a:stCxn id="38928" idx="7"/>
            <a:endCxn id="38930" idx="2"/>
          </p:cNvCxnSpPr>
          <p:nvPr/>
        </p:nvCxnSpPr>
        <p:spPr bwMode="auto">
          <a:xfrm flipV="1">
            <a:off x="5495925" y="4416425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934" name="AutoShape 21"/>
          <p:cNvCxnSpPr>
            <a:cxnSpLocks noChangeShapeType="1"/>
            <a:stCxn id="38928" idx="5"/>
            <a:endCxn id="38931" idx="2"/>
          </p:cNvCxnSpPr>
          <p:nvPr/>
        </p:nvCxnSpPr>
        <p:spPr bwMode="auto">
          <a:xfrm>
            <a:off x="5495925" y="5197475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935" name="AutoShape 22"/>
          <p:cNvCxnSpPr>
            <a:cxnSpLocks noChangeShapeType="1"/>
            <a:stCxn id="38930" idx="6"/>
            <a:endCxn id="38932" idx="2"/>
          </p:cNvCxnSpPr>
          <p:nvPr/>
        </p:nvCxnSpPr>
        <p:spPr bwMode="auto">
          <a:xfrm>
            <a:off x="6867525" y="4416425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936" name="AutoShape 23"/>
          <p:cNvCxnSpPr>
            <a:cxnSpLocks noChangeShapeType="1"/>
            <a:stCxn id="38931" idx="0"/>
            <a:endCxn id="38930" idx="4"/>
          </p:cNvCxnSpPr>
          <p:nvPr/>
        </p:nvCxnSpPr>
        <p:spPr bwMode="auto">
          <a:xfrm flipV="1">
            <a:off x="6629400" y="4654550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937" name="AutoShape 24"/>
          <p:cNvCxnSpPr>
            <a:cxnSpLocks noChangeShapeType="1"/>
            <a:stCxn id="38929" idx="6"/>
            <a:endCxn id="38931" idx="3"/>
          </p:cNvCxnSpPr>
          <p:nvPr/>
        </p:nvCxnSpPr>
        <p:spPr bwMode="auto">
          <a:xfrm flipV="1">
            <a:off x="5572125" y="5730875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938" name="Text Box 25"/>
          <p:cNvSpPr txBox="1">
            <a:spLocks noChangeArrowheads="1"/>
          </p:cNvSpPr>
          <p:nvPr/>
        </p:nvSpPr>
        <p:spPr bwMode="auto">
          <a:xfrm>
            <a:off x="6781800" y="5562600"/>
            <a:ext cx="2082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Topological ordering of </a:t>
            </a:r>
            <a:r>
              <a:rPr lang="en-US" b="1" i="1">
                <a:latin typeface="Times New Roman" charset="0"/>
              </a:rPr>
              <a:t>G</a:t>
            </a:r>
          </a:p>
        </p:txBody>
      </p:sp>
      <p:sp>
        <p:nvSpPr>
          <p:cNvPr id="38939" name="Text Box 26"/>
          <p:cNvSpPr txBox="1">
            <a:spLocks noChangeArrowheads="1"/>
          </p:cNvSpPr>
          <p:nvPr/>
        </p:nvSpPr>
        <p:spPr bwMode="auto">
          <a:xfrm>
            <a:off x="4800600" y="54102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1</a:t>
            </a:r>
          </a:p>
        </p:txBody>
      </p:sp>
      <p:sp>
        <p:nvSpPr>
          <p:cNvPr id="38940" name="Text Box 27"/>
          <p:cNvSpPr txBox="1">
            <a:spLocks noChangeArrowheads="1"/>
          </p:cNvSpPr>
          <p:nvPr/>
        </p:nvSpPr>
        <p:spPr bwMode="auto">
          <a:xfrm>
            <a:off x="4800600" y="44196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2</a:t>
            </a:r>
          </a:p>
        </p:txBody>
      </p:sp>
      <p:sp>
        <p:nvSpPr>
          <p:cNvPr id="38941" name="Text Box 28"/>
          <p:cNvSpPr txBox="1">
            <a:spLocks noChangeArrowheads="1"/>
          </p:cNvSpPr>
          <p:nvPr/>
        </p:nvSpPr>
        <p:spPr bwMode="auto">
          <a:xfrm>
            <a:off x="6781800" y="50292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3</a:t>
            </a:r>
          </a:p>
        </p:txBody>
      </p:sp>
      <p:sp>
        <p:nvSpPr>
          <p:cNvPr id="38942" name="Text Box 29"/>
          <p:cNvSpPr txBox="1">
            <a:spLocks noChangeArrowheads="1"/>
          </p:cNvSpPr>
          <p:nvPr/>
        </p:nvSpPr>
        <p:spPr bwMode="auto">
          <a:xfrm>
            <a:off x="6705600" y="38100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4</a:t>
            </a:r>
          </a:p>
        </p:txBody>
      </p:sp>
      <p:sp>
        <p:nvSpPr>
          <p:cNvPr id="38943" name="Text Box 30"/>
          <p:cNvSpPr txBox="1">
            <a:spLocks noChangeArrowheads="1"/>
          </p:cNvSpPr>
          <p:nvPr/>
        </p:nvSpPr>
        <p:spPr bwMode="auto">
          <a:xfrm>
            <a:off x="7924800" y="38100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864A557-D386-2A4A-ACC6-39106BC730CF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Connectivity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A graph is connected if there is a path between every pair of vertices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A connected component of a graph G is a maximal connected subgraph of G</a:t>
            </a:r>
          </a:p>
        </p:txBody>
      </p:sp>
      <p:grpSp>
        <p:nvGrpSpPr>
          <p:cNvPr id="18437" name="Group 34"/>
          <p:cNvGrpSpPr>
            <a:grpSpLocks noChangeAspect="1"/>
          </p:cNvGrpSpPr>
          <p:nvPr/>
        </p:nvGrpSpPr>
        <p:grpSpPr bwMode="auto">
          <a:xfrm>
            <a:off x="5324475" y="1219200"/>
            <a:ext cx="3081338" cy="1830388"/>
            <a:chOff x="2855" y="994"/>
            <a:chExt cx="2425" cy="1440"/>
          </a:xfrm>
        </p:grpSpPr>
        <p:sp>
          <p:nvSpPr>
            <p:cNvPr id="18450" name="Oval 6"/>
            <p:cNvSpPr>
              <a:spLocks noChangeAspect="1" noChangeArrowheads="1"/>
            </p:cNvSpPr>
            <p:nvPr/>
          </p:nvSpPr>
          <p:spPr bwMode="auto">
            <a:xfrm>
              <a:off x="4007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Oval 7"/>
            <p:cNvSpPr>
              <a:spLocks noChangeAspect="1" noChangeArrowheads="1"/>
            </p:cNvSpPr>
            <p:nvPr/>
          </p:nvSpPr>
          <p:spPr bwMode="auto">
            <a:xfrm>
              <a:off x="2855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Oval 8"/>
            <p:cNvSpPr>
              <a:spLocks noChangeAspect="1" noChangeArrowheads="1"/>
            </p:cNvSpPr>
            <p:nvPr/>
          </p:nvSpPr>
          <p:spPr bwMode="auto">
            <a:xfrm>
              <a:off x="3431" y="99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Oval 9"/>
            <p:cNvSpPr>
              <a:spLocks noChangeAspect="1" noChangeArrowheads="1"/>
            </p:cNvSpPr>
            <p:nvPr/>
          </p:nvSpPr>
          <p:spPr bwMode="auto">
            <a:xfrm>
              <a:off x="3431" y="214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54" name="AutoShape 11"/>
            <p:cNvCxnSpPr>
              <a:cxnSpLocks noChangeAspect="1" noChangeShapeType="1"/>
              <a:stCxn id="18452" idx="3"/>
              <a:endCxn id="18451" idx="7"/>
            </p:cNvCxnSpPr>
            <p:nvPr/>
          </p:nvCxnSpPr>
          <p:spPr bwMode="auto">
            <a:xfrm flipH="1">
              <a:off x="3100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55" name="AutoShape 12"/>
            <p:cNvCxnSpPr>
              <a:cxnSpLocks noChangeAspect="1" noChangeShapeType="1"/>
              <a:stCxn id="18453" idx="1"/>
              <a:endCxn id="18451" idx="5"/>
            </p:cNvCxnSpPr>
            <p:nvPr/>
          </p:nvCxnSpPr>
          <p:spPr bwMode="auto">
            <a:xfrm flipH="1" flipV="1">
              <a:off x="3100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56" name="AutoShape 13"/>
            <p:cNvCxnSpPr>
              <a:cxnSpLocks noChangeAspect="1" noChangeShapeType="1"/>
              <a:stCxn id="18453" idx="7"/>
              <a:endCxn id="18450" idx="3"/>
            </p:cNvCxnSpPr>
            <p:nvPr/>
          </p:nvCxnSpPr>
          <p:spPr bwMode="auto">
            <a:xfrm flipV="1">
              <a:off x="3676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57" name="AutoShape 14"/>
            <p:cNvCxnSpPr>
              <a:cxnSpLocks noChangeAspect="1" noChangeShapeType="1"/>
              <a:stCxn id="18452" idx="5"/>
              <a:endCxn id="18450" idx="1"/>
            </p:cNvCxnSpPr>
            <p:nvPr/>
          </p:nvCxnSpPr>
          <p:spPr bwMode="auto">
            <a:xfrm>
              <a:off x="3676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58" name="AutoShape 15"/>
            <p:cNvCxnSpPr>
              <a:cxnSpLocks noChangeAspect="1" noChangeShapeType="1"/>
              <a:stCxn id="18452" idx="4"/>
              <a:endCxn id="18453" idx="0"/>
            </p:cNvCxnSpPr>
            <p:nvPr/>
          </p:nvCxnSpPr>
          <p:spPr bwMode="auto">
            <a:xfrm>
              <a:off x="3574" y="1287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459" name="Oval 32"/>
            <p:cNvSpPr>
              <a:spLocks noChangeAspect="1" noChangeArrowheads="1"/>
            </p:cNvSpPr>
            <p:nvPr/>
          </p:nvSpPr>
          <p:spPr bwMode="auto">
            <a:xfrm>
              <a:off x="4992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60" name="AutoShape 33"/>
            <p:cNvCxnSpPr>
              <a:cxnSpLocks noChangeAspect="1" noChangeShapeType="1"/>
              <a:stCxn id="18450" idx="6"/>
              <a:endCxn id="18459" idx="2"/>
            </p:cNvCxnSpPr>
            <p:nvPr/>
          </p:nvCxnSpPr>
          <p:spPr bwMode="auto">
            <a:xfrm>
              <a:off x="4300" y="1713"/>
              <a:ext cx="68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438" name="Text Box 35"/>
          <p:cNvSpPr txBox="1">
            <a:spLocks noChangeArrowheads="1"/>
          </p:cNvSpPr>
          <p:nvPr/>
        </p:nvSpPr>
        <p:spPr bwMode="auto">
          <a:xfrm>
            <a:off x="5435600" y="304800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Connected graph</a:t>
            </a:r>
          </a:p>
        </p:txBody>
      </p:sp>
      <p:grpSp>
        <p:nvGrpSpPr>
          <p:cNvPr id="18439" name="Group 49"/>
          <p:cNvGrpSpPr>
            <a:grpSpLocks/>
          </p:cNvGrpSpPr>
          <p:nvPr/>
        </p:nvGrpSpPr>
        <p:grpSpPr bwMode="auto">
          <a:xfrm>
            <a:off x="5324475" y="3651250"/>
            <a:ext cx="3081338" cy="1830388"/>
            <a:chOff x="3353" y="2543"/>
            <a:chExt cx="1941" cy="1153"/>
          </a:xfrm>
        </p:grpSpPr>
        <p:sp>
          <p:nvSpPr>
            <p:cNvPr id="18441" name="Oval 37"/>
            <p:cNvSpPr>
              <a:spLocks noChangeAspect="1" noChangeArrowheads="1"/>
            </p:cNvSpPr>
            <p:nvPr/>
          </p:nvSpPr>
          <p:spPr bwMode="auto">
            <a:xfrm>
              <a:off x="4275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Oval 38"/>
            <p:cNvSpPr>
              <a:spLocks noChangeAspect="1" noChangeArrowheads="1"/>
            </p:cNvSpPr>
            <p:nvPr/>
          </p:nvSpPr>
          <p:spPr bwMode="auto">
            <a:xfrm>
              <a:off x="335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Oval 39"/>
            <p:cNvSpPr>
              <a:spLocks noChangeAspect="1" noChangeArrowheads="1"/>
            </p:cNvSpPr>
            <p:nvPr/>
          </p:nvSpPr>
          <p:spPr bwMode="auto">
            <a:xfrm>
              <a:off x="3814" y="254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Oval 40"/>
            <p:cNvSpPr>
              <a:spLocks noChangeAspect="1" noChangeArrowheads="1"/>
            </p:cNvSpPr>
            <p:nvPr/>
          </p:nvSpPr>
          <p:spPr bwMode="auto">
            <a:xfrm>
              <a:off x="3814" y="346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45" name="AutoShape 41"/>
            <p:cNvCxnSpPr>
              <a:cxnSpLocks noChangeAspect="1" noChangeShapeType="1"/>
              <a:stCxn id="18443" idx="3"/>
              <a:endCxn id="18442" idx="7"/>
            </p:cNvCxnSpPr>
            <p:nvPr/>
          </p:nvCxnSpPr>
          <p:spPr bwMode="auto">
            <a:xfrm flipH="1">
              <a:off x="3549" y="274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46" name="AutoShape 42"/>
            <p:cNvCxnSpPr>
              <a:cxnSpLocks noChangeAspect="1" noChangeShapeType="1"/>
              <a:stCxn id="18444" idx="1"/>
              <a:endCxn id="18442" idx="5"/>
            </p:cNvCxnSpPr>
            <p:nvPr/>
          </p:nvCxnSpPr>
          <p:spPr bwMode="auto">
            <a:xfrm flipH="1" flipV="1">
              <a:off x="3549" y="3205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47" name="AutoShape 45"/>
            <p:cNvCxnSpPr>
              <a:cxnSpLocks noChangeAspect="1" noChangeShapeType="1"/>
              <a:stCxn id="18443" idx="4"/>
              <a:endCxn id="18444" idx="0"/>
            </p:cNvCxnSpPr>
            <p:nvPr/>
          </p:nvCxnSpPr>
          <p:spPr bwMode="auto">
            <a:xfrm>
              <a:off x="3928" y="2778"/>
              <a:ext cx="0" cy="6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448" name="Oval 46"/>
            <p:cNvSpPr>
              <a:spLocks noChangeAspect="1" noChangeArrowheads="1"/>
            </p:cNvSpPr>
            <p:nvPr/>
          </p:nvSpPr>
          <p:spPr bwMode="auto">
            <a:xfrm>
              <a:off x="506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49" name="AutoShape 47"/>
            <p:cNvCxnSpPr>
              <a:cxnSpLocks noChangeAspect="1" noChangeShapeType="1"/>
              <a:stCxn id="18441" idx="6"/>
              <a:endCxn id="18448" idx="2"/>
            </p:cNvCxnSpPr>
            <p:nvPr/>
          </p:nvCxnSpPr>
          <p:spPr bwMode="auto">
            <a:xfrm>
              <a:off x="4510" y="3119"/>
              <a:ext cx="5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440" name="Text Box 48"/>
          <p:cNvSpPr txBox="1">
            <a:spLocks noChangeArrowheads="1"/>
          </p:cNvSpPr>
          <p:nvPr/>
        </p:nvSpPr>
        <p:spPr bwMode="auto">
          <a:xfrm>
            <a:off x="5041900" y="5481638"/>
            <a:ext cx="3644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Non connected graph with two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2681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99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2ACB8F-AB19-AA45-A859-820C8F9BD9B0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269571" name="Oval 259"/>
          <p:cNvSpPr>
            <a:spLocks noChangeArrowheads="1"/>
          </p:cNvSpPr>
          <p:nvPr/>
        </p:nvSpPr>
        <p:spPr bwMode="auto">
          <a:xfrm>
            <a:off x="1995488" y="2251075"/>
            <a:ext cx="9302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2" name="Oval 260"/>
          <p:cNvSpPr>
            <a:spLocks noChangeArrowheads="1"/>
          </p:cNvSpPr>
          <p:nvPr/>
        </p:nvSpPr>
        <p:spPr bwMode="auto">
          <a:xfrm>
            <a:off x="2046288" y="2767013"/>
            <a:ext cx="2073275" cy="5143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3" name="Oval 261"/>
          <p:cNvSpPr>
            <a:spLocks noChangeArrowheads="1"/>
          </p:cNvSpPr>
          <p:nvPr/>
        </p:nvSpPr>
        <p:spPr bwMode="auto">
          <a:xfrm>
            <a:off x="4478338" y="2724150"/>
            <a:ext cx="714375" cy="2444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4" name="Oval 262"/>
          <p:cNvSpPr>
            <a:spLocks noChangeArrowheads="1"/>
          </p:cNvSpPr>
          <p:nvPr/>
        </p:nvSpPr>
        <p:spPr bwMode="auto">
          <a:xfrm>
            <a:off x="3733800" y="3541713"/>
            <a:ext cx="527050" cy="2444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5" name="Oval 263"/>
          <p:cNvSpPr>
            <a:spLocks noChangeArrowheads="1"/>
          </p:cNvSpPr>
          <p:nvPr/>
        </p:nvSpPr>
        <p:spPr bwMode="auto">
          <a:xfrm>
            <a:off x="4953000" y="3505200"/>
            <a:ext cx="1131888" cy="4302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6" name="Oval 264"/>
          <p:cNvSpPr>
            <a:spLocks noChangeArrowheads="1"/>
          </p:cNvSpPr>
          <p:nvPr/>
        </p:nvSpPr>
        <p:spPr bwMode="auto">
          <a:xfrm>
            <a:off x="2189163" y="3886200"/>
            <a:ext cx="638175" cy="4032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7" name="Oval 265"/>
          <p:cNvSpPr>
            <a:spLocks noChangeArrowheads="1"/>
          </p:cNvSpPr>
          <p:nvPr/>
        </p:nvSpPr>
        <p:spPr bwMode="auto">
          <a:xfrm>
            <a:off x="3200400" y="4324350"/>
            <a:ext cx="1887538" cy="4000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8" name="Oval 266"/>
          <p:cNvSpPr>
            <a:spLocks noChangeArrowheads="1"/>
          </p:cNvSpPr>
          <p:nvPr/>
        </p:nvSpPr>
        <p:spPr bwMode="auto">
          <a:xfrm>
            <a:off x="5383213" y="4719638"/>
            <a:ext cx="1246187" cy="3238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9" name="Oval 267"/>
          <p:cNvSpPr>
            <a:spLocks noChangeArrowheads="1"/>
          </p:cNvSpPr>
          <p:nvPr/>
        </p:nvSpPr>
        <p:spPr bwMode="auto">
          <a:xfrm>
            <a:off x="1995488" y="4953000"/>
            <a:ext cx="1738312" cy="520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80" name="Oval 268"/>
          <p:cNvSpPr>
            <a:spLocks noChangeArrowheads="1"/>
          </p:cNvSpPr>
          <p:nvPr/>
        </p:nvSpPr>
        <p:spPr bwMode="auto">
          <a:xfrm>
            <a:off x="3581400" y="5715000"/>
            <a:ext cx="671513" cy="3111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81" name="Oval 269"/>
          <p:cNvSpPr>
            <a:spLocks noChangeArrowheads="1"/>
          </p:cNvSpPr>
          <p:nvPr/>
        </p:nvSpPr>
        <p:spPr bwMode="auto">
          <a:xfrm>
            <a:off x="4953000" y="5943600"/>
            <a:ext cx="2163763" cy="5270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cxnSp>
        <p:nvCxnSpPr>
          <p:cNvPr id="39950" name="AutoShape 270"/>
          <p:cNvCxnSpPr>
            <a:cxnSpLocks noChangeShapeType="1"/>
            <a:stCxn id="269571" idx="5"/>
            <a:endCxn id="269572" idx="0"/>
          </p:cNvCxnSpPr>
          <p:nvPr/>
        </p:nvCxnSpPr>
        <p:spPr bwMode="auto">
          <a:xfrm>
            <a:off x="2789238" y="2543175"/>
            <a:ext cx="293687" cy="2047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1" name="AutoShape 271"/>
          <p:cNvCxnSpPr>
            <a:cxnSpLocks noChangeShapeType="1"/>
            <a:stCxn id="269572" idx="7"/>
            <a:endCxn id="269573" idx="2"/>
          </p:cNvCxnSpPr>
          <p:nvPr/>
        </p:nvCxnSpPr>
        <p:spPr bwMode="auto">
          <a:xfrm>
            <a:off x="3816350" y="2822575"/>
            <a:ext cx="642938" cy="238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AutoShape 272"/>
          <p:cNvCxnSpPr>
            <a:cxnSpLocks noChangeShapeType="1"/>
            <a:stCxn id="269572" idx="4"/>
            <a:endCxn id="269574" idx="1"/>
          </p:cNvCxnSpPr>
          <p:nvPr/>
        </p:nvCxnSpPr>
        <p:spPr bwMode="auto">
          <a:xfrm>
            <a:off x="3082925" y="3300413"/>
            <a:ext cx="728663" cy="258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AutoShape 273"/>
          <p:cNvCxnSpPr>
            <a:cxnSpLocks noChangeShapeType="1"/>
            <a:stCxn id="269573" idx="5"/>
            <a:endCxn id="269575" idx="0"/>
          </p:cNvCxnSpPr>
          <p:nvPr/>
        </p:nvCxnSpPr>
        <p:spPr bwMode="auto">
          <a:xfrm>
            <a:off x="5087938" y="2951163"/>
            <a:ext cx="431800" cy="534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274"/>
          <p:cNvCxnSpPr>
            <a:cxnSpLocks noChangeShapeType="1"/>
            <a:stCxn id="269574" idx="6"/>
            <a:endCxn id="269575" idx="2"/>
          </p:cNvCxnSpPr>
          <p:nvPr/>
        </p:nvCxnSpPr>
        <p:spPr bwMode="auto">
          <a:xfrm>
            <a:off x="4279900" y="3663950"/>
            <a:ext cx="654050" cy="57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AutoShape 275"/>
          <p:cNvCxnSpPr>
            <a:cxnSpLocks noChangeShapeType="1"/>
            <a:stCxn id="269575" idx="4"/>
            <a:endCxn id="269577" idx="7"/>
          </p:cNvCxnSpPr>
          <p:nvPr/>
        </p:nvCxnSpPr>
        <p:spPr bwMode="auto">
          <a:xfrm flipH="1">
            <a:off x="4811713" y="3954463"/>
            <a:ext cx="708025" cy="409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6" name="AutoShape 276"/>
          <p:cNvCxnSpPr>
            <a:cxnSpLocks noChangeShapeType="1"/>
            <a:stCxn id="269575" idx="3"/>
            <a:endCxn id="269576" idx="6"/>
          </p:cNvCxnSpPr>
          <p:nvPr/>
        </p:nvCxnSpPr>
        <p:spPr bwMode="auto">
          <a:xfrm flipH="1">
            <a:off x="2846388" y="3890963"/>
            <a:ext cx="2271712" cy="196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7" name="AutoShape 277"/>
          <p:cNvCxnSpPr>
            <a:cxnSpLocks noChangeShapeType="1"/>
            <a:stCxn id="269575" idx="5"/>
            <a:endCxn id="269578" idx="0"/>
          </p:cNvCxnSpPr>
          <p:nvPr/>
        </p:nvCxnSpPr>
        <p:spPr bwMode="auto">
          <a:xfrm>
            <a:off x="5919788" y="3890963"/>
            <a:ext cx="87312" cy="809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AutoShape 278"/>
          <p:cNvCxnSpPr>
            <a:cxnSpLocks noChangeShapeType="1"/>
            <a:stCxn id="269578" idx="1"/>
            <a:endCxn id="269577" idx="6"/>
          </p:cNvCxnSpPr>
          <p:nvPr/>
        </p:nvCxnSpPr>
        <p:spPr bwMode="auto">
          <a:xfrm flipH="1" flipV="1">
            <a:off x="5106988" y="4524375"/>
            <a:ext cx="458787" cy="223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9" name="AutoShape 279"/>
          <p:cNvCxnSpPr>
            <a:cxnSpLocks noChangeShapeType="1"/>
            <a:stCxn id="269576" idx="5"/>
            <a:endCxn id="269577" idx="1"/>
          </p:cNvCxnSpPr>
          <p:nvPr/>
        </p:nvCxnSpPr>
        <p:spPr bwMode="auto">
          <a:xfrm>
            <a:off x="2733675" y="4249738"/>
            <a:ext cx="742950" cy="114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60" name="AutoShape 280"/>
          <p:cNvCxnSpPr>
            <a:cxnSpLocks noChangeShapeType="1"/>
            <a:stCxn id="269577" idx="4"/>
            <a:endCxn id="269579" idx="7"/>
          </p:cNvCxnSpPr>
          <p:nvPr/>
        </p:nvCxnSpPr>
        <p:spPr bwMode="auto">
          <a:xfrm rot="5400000">
            <a:off x="3659982" y="4544218"/>
            <a:ext cx="304800" cy="665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61" name="AutoShape 281"/>
          <p:cNvCxnSpPr>
            <a:cxnSpLocks noChangeShapeType="1"/>
            <a:stCxn id="269579" idx="5"/>
            <a:endCxn id="269580" idx="1"/>
          </p:cNvCxnSpPr>
          <p:nvPr/>
        </p:nvCxnSpPr>
        <p:spPr bwMode="auto">
          <a:xfrm rot="16200000" flipH="1">
            <a:off x="3398044" y="5479256"/>
            <a:ext cx="363538" cy="200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62" name="AutoShape 282"/>
          <p:cNvCxnSpPr>
            <a:cxnSpLocks noChangeShapeType="1"/>
            <a:stCxn id="269580" idx="6"/>
            <a:endCxn id="269581" idx="2"/>
          </p:cNvCxnSpPr>
          <p:nvPr/>
        </p:nvCxnSpPr>
        <p:spPr bwMode="auto">
          <a:xfrm>
            <a:off x="4271963" y="5870575"/>
            <a:ext cx="661987" cy="336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9556" name="Rectangle 244"/>
          <p:cNvSpPr>
            <a:spLocks noChangeArrowheads="1"/>
          </p:cNvSpPr>
          <p:nvPr/>
        </p:nvSpPr>
        <p:spPr bwMode="auto">
          <a:xfrm>
            <a:off x="3302000" y="4402138"/>
            <a:ext cx="1651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 dirty="0">
                <a:latin typeface="+mn-lt"/>
                <a:ea typeface="+mn-ea"/>
                <a:cs typeface="+mn-cs"/>
              </a:rPr>
              <a:t>write </a:t>
            </a:r>
            <a:r>
              <a:rPr lang="en-US" altLang="en-US" sz="1600" dirty="0" err="1">
                <a:latin typeface="+mn-lt"/>
                <a:ea typeface="+mn-ea"/>
                <a:cs typeface="+mn-cs"/>
              </a:rPr>
              <a:t>c.s</a:t>
            </a:r>
            <a:r>
              <a:rPr lang="en-US" altLang="en-US" sz="1600" dirty="0">
                <a:latin typeface="+mn-lt"/>
                <a:ea typeface="+mn-ea"/>
                <a:cs typeface="+mn-cs"/>
              </a:rPr>
              <a:t>. program</a:t>
            </a:r>
          </a:p>
        </p:txBody>
      </p:sp>
      <p:sp>
        <p:nvSpPr>
          <p:cNvPr id="269551" name="Rectangle 239"/>
          <p:cNvSpPr>
            <a:spLocks noChangeArrowheads="1"/>
          </p:cNvSpPr>
          <p:nvPr/>
        </p:nvSpPr>
        <p:spPr bwMode="auto">
          <a:xfrm>
            <a:off x="2362200" y="3962400"/>
            <a:ext cx="368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play</a:t>
            </a:r>
          </a:p>
        </p:txBody>
      </p:sp>
      <p:sp>
        <p:nvSpPr>
          <p:cNvPr id="39965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</a:t>
            </a:r>
          </a:p>
        </p:txBody>
      </p:sp>
      <p:sp>
        <p:nvSpPr>
          <p:cNvPr id="399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22300" y="1547813"/>
            <a:ext cx="8140700" cy="7620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Number vertices, so that (u,v) in E implies u &lt; v</a:t>
            </a:r>
          </a:p>
        </p:txBody>
      </p:sp>
      <p:sp>
        <p:nvSpPr>
          <p:cNvPr id="269546" name="Rectangle 234"/>
          <p:cNvSpPr>
            <a:spLocks noChangeArrowheads="1"/>
          </p:cNvSpPr>
          <p:nvPr/>
        </p:nvSpPr>
        <p:spPr bwMode="auto">
          <a:xfrm>
            <a:off x="2095500" y="2251075"/>
            <a:ext cx="7572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wake up</a:t>
            </a:r>
          </a:p>
        </p:txBody>
      </p:sp>
      <p:sp>
        <p:nvSpPr>
          <p:cNvPr id="269547" name="Rectangle 235"/>
          <p:cNvSpPr>
            <a:spLocks noChangeArrowheads="1"/>
          </p:cNvSpPr>
          <p:nvPr/>
        </p:nvSpPr>
        <p:spPr bwMode="auto">
          <a:xfrm>
            <a:off x="4724400" y="2724150"/>
            <a:ext cx="2841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 dirty="0">
                <a:latin typeface="+mn-lt"/>
                <a:ea typeface="+mn-ea"/>
                <a:cs typeface="+mn-cs"/>
              </a:rPr>
              <a:t>eat</a:t>
            </a:r>
          </a:p>
        </p:txBody>
      </p:sp>
      <p:sp>
        <p:nvSpPr>
          <p:cNvPr id="269548" name="Rectangle 236"/>
          <p:cNvSpPr>
            <a:spLocks noChangeArrowheads="1"/>
          </p:cNvSpPr>
          <p:nvPr/>
        </p:nvSpPr>
        <p:spPr bwMode="auto">
          <a:xfrm>
            <a:off x="3854450" y="3524250"/>
            <a:ext cx="623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nap</a:t>
            </a:r>
          </a:p>
        </p:txBody>
      </p:sp>
      <p:sp>
        <p:nvSpPr>
          <p:cNvPr id="269549" name="Rectangle 237"/>
          <p:cNvSpPr>
            <a:spLocks noChangeArrowheads="1"/>
          </p:cNvSpPr>
          <p:nvPr/>
        </p:nvSpPr>
        <p:spPr bwMode="auto">
          <a:xfrm>
            <a:off x="2239963" y="2867025"/>
            <a:ext cx="17716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study computer sci.</a:t>
            </a:r>
          </a:p>
        </p:txBody>
      </p:sp>
      <p:sp>
        <p:nvSpPr>
          <p:cNvPr id="269550" name="Rectangle 238"/>
          <p:cNvSpPr>
            <a:spLocks noChangeArrowheads="1"/>
          </p:cNvSpPr>
          <p:nvPr/>
        </p:nvSpPr>
        <p:spPr bwMode="auto">
          <a:xfrm>
            <a:off x="5103813" y="3586163"/>
            <a:ext cx="83978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 dirty="0">
                <a:latin typeface="+mn-lt"/>
                <a:ea typeface="+mn-ea"/>
                <a:cs typeface="+mn-cs"/>
              </a:rPr>
              <a:t>more </a:t>
            </a:r>
            <a:r>
              <a:rPr lang="en-US" altLang="en-US" sz="1600" dirty="0" err="1">
                <a:latin typeface="+mn-lt"/>
                <a:ea typeface="+mn-ea"/>
                <a:cs typeface="+mn-cs"/>
              </a:rPr>
              <a:t>c.s</a:t>
            </a:r>
            <a:r>
              <a:rPr lang="en-US" altLang="en-US" sz="1600" dirty="0"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69552" name="Rectangle 240"/>
          <p:cNvSpPr>
            <a:spLocks noChangeArrowheads="1"/>
          </p:cNvSpPr>
          <p:nvPr/>
        </p:nvSpPr>
        <p:spPr bwMode="auto">
          <a:xfrm>
            <a:off x="5659438" y="4741863"/>
            <a:ext cx="8001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work out</a:t>
            </a:r>
          </a:p>
        </p:txBody>
      </p:sp>
      <p:sp>
        <p:nvSpPr>
          <p:cNvPr id="269553" name="Rectangle 241"/>
          <p:cNvSpPr>
            <a:spLocks noChangeArrowheads="1"/>
          </p:cNvSpPr>
          <p:nvPr/>
        </p:nvSpPr>
        <p:spPr bwMode="auto">
          <a:xfrm>
            <a:off x="1995488" y="5043488"/>
            <a:ext cx="63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69554" name="Rectangle 242"/>
          <p:cNvSpPr>
            <a:spLocks noChangeArrowheads="1"/>
          </p:cNvSpPr>
          <p:nvPr/>
        </p:nvSpPr>
        <p:spPr bwMode="auto">
          <a:xfrm>
            <a:off x="3700463" y="5737225"/>
            <a:ext cx="466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sleep</a:t>
            </a:r>
          </a:p>
        </p:txBody>
      </p:sp>
      <p:sp>
        <p:nvSpPr>
          <p:cNvPr id="269555" name="Rectangle 243"/>
          <p:cNvSpPr>
            <a:spLocks noChangeArrowheads="1"/>
          </p:cNvSpPr>
          <p:nvPr/>
        </p:nvSpPr>
        <p:spPr bwMode="auto">
          <a:xfrm>
            <a:off x="5008563" y="6081713"/>
            <a:ext cx="2057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en-US" sz="1600" dirty="0">
                <a:latin typeface="+mn-lt"/>
                <a:ea typeface="+mn-ea"/>
                <a:cs typeface="+mn-cs"/>
              </a:rPr>
              <a:t>dream about graphs</a:t>
            </a:r>
          </a:p>
        </p:txBody>
      </p:sp>
      <p:sp>
        <p:nvSpPr>
          <p:cNvPr id="269557" name="Rectangle 245"/>
          <p:cNvSpPr>
            <a:spLocks noChangeArrowheads="1"/>
          </p:cNvSpPr>
          <p:nvPr/>
        </p:nvSpPr>
        <p:spPr bwMode="auto">
          <a:xfrm>
            <a:off x="4430713" y="2176463"/>
            <a:ext cx="23701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2000">
                <a:latin typeface="+mn-lt"/>
                <a:ea typeface="+mn-ea"/>
                <a:cs typeface="+mn-cs"/>
              </a:rPr>
              <a:t>A typical student day</a:t>
            </a:r>
          </a:p>
        </p:txBody>
      </p:sp>
      <p:sp>
        <p:nvSpPr>
          <p:cNvPr id="269558" name="Rectangle 246"/>
          <p:cNvSpPr>
            <a:spLocks noChangeArrowheads="1"/>
          </p:cNvSpPr>
          <p:nvPr/>
        </p:nvSpPr>
        <p:spPr bwMode="auto">
          <a:xfrm>
            <a:off x="2925763" y="2133600"/>
            <a:ext cx="1127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69559" name="Rectangle 247"/>
          <p:cNvSpPr>
            <a:spLocks noChangeArrowheads="1"/>
          </p:cNvSpPr>
          <p:nvPr/>
        </p:nvSpPr>
        <p:spPr bwMode="auto">
          <a:xfrm>
            <a:off x="3589338" y="2571750"/>
            <a:ext cx="1127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9560" name="Rectangle 248"/>
          <p:cNvSpPr>
            <a:spLocks noChangeArrowheads="1"/>
          </p:cNvSpPr>
          <p:nvPr/>
        </p:nvSpPr>
        <p:spPr bwMode="auto">
          <a:xfrm>
            <a:off x="5270500" y="2522538"/>
            <a:ext cx="112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69561" name="Rectangle 249"/>
          <p:cNvSpPr>
            <a:spLocks noChangeArrowheads="1"/>
          </p:cNvSpPr>
          <p:nvPr/>
        </p:nvSpPr>
        <p:spPr bwMode="auto">
          <a:xfrm>
            <a:off x="4286250" y="3297238"/>
            <a:ext cx="112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269562" name="Rectangle 250"/>
          <p:cNvSpPr>
            <a:spLocks noChangeArrowheads="1"/>
          </p:cNvSpPr>
          <p:nvPr/>
        </p:nvSpPr>
        <p:spPr bwMode="auto">
          <a:xfrm>
            <a:off x="5713413" y="3281363"/>
            <a:ext cx="1127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5</a:t>
            </a:r>
          </a:p>
        </p:txBody>
      </p:sp>
      <p:sp>
        <p:nvSpPr>
          <p:cNvPr id="269563" name="Rectangle 251"/>
          <p:cNvSpPr>
            <a:spLocks noChangeArrowheads="1"/>
          </p:cNvSpPr>
          <p:nvPr/>
        </p:nvSpPr>
        <p:spPr bwMode="auto">
          <a:xfrm>
            <a:off x="6119813" y="4445000"/>
            <a:ext cx="1127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6</a:t>
            </a:r>
          </a:p>
        </p:txBody>
      </p:sp>
      <p:sp>
        <p:nvSpPr>
          <p:cNvPr id="269564" name="Rectangle 252"/>
          <p:cNvSpPr>
            <a:spLocks noChangeArrowheads="1"/>
          </p:cNvSpPr>
          <p:nvPr/>
        </p:nvSpPr>
        <p:spPr bwMode="auto">
          <a:xfrm>
            <a:off x="2714625" y="3709988"/>
            <a:ext cx="112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7</a:t>
            </a:r>
          </a:p>
        </p:txBody>
      </p:sp>
      <p:sp>
        <p:nvSpPr>
          <p:cNvPr id="269565" name="Rectangle 253"/>
          <p:cNvSpPr>
            <a:spLocks noChangeArrowheads="1"/>
          </p:cNvSpPr>
          <p:nvPr/>
        </p:nvSpPr>
        <p:spPr bwMode="auto">
          <a:xfrm>
            <a:off x="4383088" y="4114800"/>
            <a:ext cx="1127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8</a:t>
            </a:r>
          </a:p>
        </p:txBody>
      </p:sp>
      <p:sp>
        <p:nvSpPr>
          <p:cNvPr id="269566" name="Rectangle 254"/>
          <p:cNvSpPr>
            <a:spLocks noChangeArrowheads="1"/>
          </p:cNvSpPr>
          <p:nvPr/>
        </p:nvSpPr>
        <p:spPr bwMode="auto">
          <a:xfrm>
            <a:off x="2590800" y="4724400"/>
            <a:ext cx="1127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9</a:t>
            </a:r>
          </a:p>
        </p:txBody>
      </p:sp>
      <p:sp>
        <p:nvSpPr>
          <p:cNvPr id="269567" name="Rectangle 255"/>
          <p:cNvSpPr>
            <a:spLocks noChangeArrowheads="1"/>
          </p:cNvSpPr>
          <p:nvPr/>
        </p:nvSpPr>
        <p:spPr bwMode="auto">
          <a:xfrm>
            <a:off x="4130675" y="5473700"/>
            <a:ext cx="2238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10</a:t>
            </a:r>
          </a:p>
        </p:txBody>
      </p:sp>
      <p:sp>
        <p:nvSpPr>
          <p:cNvPr id="269568" name="Rectangle 256"/>
          <p:cNvSpPr>
            <a:spLocks noChangeArrowheads="1"/>
          </p:cNvSpPr>
          <p:nvPr/>
        </p:nvSpPr>
        <p:spPr bwMode="auto">
          <a:xfrm>
            <a:off x="6251575" y="5715000"/>
            <a:ext cx="2238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11</a:t>
            </a:r>
          </a:p>
        </p:txBody>
      </p:sp>
      <p:sp>
        <p:nvSpPr>
          <p:cNvPr id="269569" name="Text Box 257"/>
          <p:cNvSpPr txBox="1">
            <a:spLocks noChangeArrowheads="1"/>
          </p:cNvSpPr>
          <p:nvPr/>
        </p:nvSpPr>
        <p:spPr bwMode="auto">
          <a:xfrm>
            <a:off x="2068513" y="5029200"/>
            <a:ext cx="15700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US" sz="1600" dirty="0">
                <a:latin typeface="+mn-lt"/>
                <a:ea typeface="+mn-ea"/>
                <a:cs typeface="+mn-cs"/>
              </a:rPr>
              <a:t>bake cookies</a:t>
            </a:r>
          </a:p>
        </p:txBody>
      </p:sp>
      <p:pic>
        <p:nvPicPr>
          <p:cNvPr id="39989" name="Picture 258" descr="j021205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217488"/>
            <a:ext cx="16351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17F8DFA-0D47-A545-B5E3-D41AD0AE11FC}" type="slidenum">
              <a:rPr lang="en-US" sz="1400"/>
              <a:pPr eaLnBrk="1" hangingPunct="1"/>
              <a:t>41</a:t>
            </a:fld>
            <a:endParaRPr lang="en-US" sz="1400"/>
          </a:p>
        </p:txBody>
      </p:sp>
      <p:sp>
        <p:nvSpPr>
          <p:cNvPr id="40963" name="Rectangle 110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7620000" cy="4648200"/>
          </a:xfrm>
          <a:noFill/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Note: This algorithm is different than the one in the book</a:t>
            </a:r>
          </a:p>
          <a:p>
            <a:pPr eaLnBrk="1" hangingPunct="1"/>
            <a:endParaRPr lang="en-US" sz="2800">
              <a:latin typeface="Tahoma" charset="0"/>
            </a:endParaRPr>
          </a:p>
          <a:p>
            <a:pPr eaLnBrk="1" hangingPunct="1"/>
            <a:endParaRPr lang="en-US" sz="2800">
              <a:latin typeface="Tahoma" charset="0"/>
            </a:endParaRPr>
          </a:p>
          <a:p>
            <a:pPr eaLnBrk="1" hangingPunct="1"/>
            <a:endParaRPr lang="en-US" sz="2800">
              <a:latin typeface="Tahoma" charset="0"/>
            </a:endParaRPr>
          </a:p>
          <a:p>
            <a:pPr eaLnBrk="1" hangingPunct="1"/>
            <a:endParaRPr lang="en-US" sz="2800">
              <a:latin typeface="Tahoma" charset="0"/>
            </a:endParaRPr>
          </a:p>
          <a:p>
            <a:pPr eaLnBrk="1" hangingPunct="1"/>
            <a:endParaRPr lang="en-US" sz="280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sz="2800">
              <a:latin typeface="Tahoma" charset="0"/>
            </a:endParaRPr>
          </a:p>
          <a:p>
            <a:pPr eaLnBrk="1" hangingPunct="1"/>
            <a:r>
              <a:rPr lang="en-US" sz="2800">
                <a:latin typeface="Tahoma" charset="0"/>
              </a:rPr>
              <a:t>Running time: O(n + m)</a:t>
            </a:r>
          </a:p>
        </p:txBody>
      </p:sp>
      <p:sp>
        <p:nvSpPr>
          <p:cNvPr id="4096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82600" y="495300"/>
            <a:ext cx="8382000" cy="10287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Algorithm for Topological Sorting</a:t>
            </a:r>
          </a:p>
        </p:txBody>
      </p:sp>
      <p:sp>
        <p:nvSpPr>
          <p:cNvPr id="40965" name="Text Box 1105"/>
          <p:cNvSpPr txBox="1">
            <a:spLocks noChangeArrowheads="1"/>
          </p:cNvSpPr>
          <p:nvPr/>
        </p:nvSpPr>
        <p:spPr bwMode="auto">
          <a:xfrm>
            <a:off x="1676400" y="2906713"/>
            <a:ext cx="5257800" cy="25495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 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TopologicalSort(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     H</a:t>
            </a:r>
            <a:r>
              <a:rPr lang="en-US" sz="2000" b="1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G</a:t>
            </a:r>
            <a:r>
              <a:rPr lang="en-US" sz="2000">
                <a:latin typeface="Times New Roman" charset="0"/>
                <a:sym typeface="Symbol" charset="0"/>
              </a:rPr>
              <a:t>	// Temporary copy of </a:t>
            </a:r>
            <a:r>
              <a:rPr lang="en-US" sz="2000" b="1" i="1">
                <a:latin typeface="Times New Roman" charset="0"/>
                <a:sym typeface="Symbol" charset="0"/>
              </a:rPr>
              <a:t>G</a:t>
            </a:r>
          </a:p>
          <a:p>
            <a:pPr algn="l"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     n</a:t>
            </a:r>
            <a:r>
              <a:rPr lang="en-US" sz="2000" b="1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G.numVertices</a:t>
            </a:r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()</a:t>
            </a:r>
            <a:endParaRPr lang="en-US" sz="2000" i="1">
              <a:solidFill>
                <a:schemeClr val="tx2"/>
              </a:solidFill>
              <a:latin typeface="Times New Roman" charset="0"/>
              <a:sym typeface="Symbol" charset="0"/>
            </a:endParaRPr>
          </a:p>
          <a:p>
            <a:pPr algn="l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  <a:sym typeface="Symbol" charset="0"/>
              </a:rPr>
              <a:t>      while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H</a:t>
            </a:r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 is not empty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  <a:sym typeface="Symbol" charset="0"/>
              </a:rPr>
              <a:t>do</a:t>
            </a:r>
          </a:p>
          <a:p>
            <a:pPr algn="l" eaLnBrk="1" hangingPunct="1"/>
            <a:r>
              <a:rPr lang="en-US" sz="2000">
                <a:latin typeface="Times New Roman" charset="0"/>
                <a:sym typeface="Symbol" charset="0"/>
              </a:rPr>
              <a:t>	</a:t>
            </a:r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Let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 be a vertex with no outgoing edges</a:t>
            </a:r>
          </a:p>
          <a:p>
            <a:pPr algn="l" eaLnBrk="1" hangingPunct="1"/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	Label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  <a:r>
              <a:rPr lang="en-US" sz="2000" b="1">
                <a:solidFill>
                  <a:schemeClr val="tx2"/>
                </a:solidFill>
                <a:latin typeface="Times New Roman" charset="0"/>
                <a:sym typeface="Symbol" charset="0"/>
              </a:rPr>
              <a:t> 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n</a:t>
            </a:r>
          </a:p>
          <a:p>
            <a:pPr algn="l" eaLnBrk="1" hangingPunct="1"/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000" b="1">
                <a:solidFill>
                  <a:schemeClr val="tx2"/>
                </a:solidFill>
                <a:latin typeface="Times New Roman" charset="0"/>
                <a:sym typeface="Symbol" charset="0"/>
              </a:rPr>
              <a:t> 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n </a:t>
            </a:r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-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  <a:p>
            <a:pPr algn="l" eaLnBrk="1" hangingPunct="1"/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	Remove </a:t>
            </a:r>
            <a:r>
              <a:rPr lang="en-US" sz="2000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 from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H</a:t>
            </a:r>
            <a:endParaRPr lang="en-US" sz="2000" b="1">
              <a:solidFill>
                <a:schemeClr val="tx2"/>
              </a:solidFill>
              <a:latin typeface="Times New Roman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D842DE-8506-8A4D-B806-F6A66CC157FE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162800" cy="1447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Implementation with DFS</a:t>
            </a:r>
          </a:p>
        </p:txBody>
      </p:sp>
      <p:sp>
        <p:nvSpPr>
          <p:cNvPr id="419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581400" cy="1219200"/>
          </a:xfrm>
        </p:spPr>
        <p:txBody>
          <a:bodyPr/>
          <a:lstStyle/>
          <a:p>
            <a:pPr eaLnBrk="1" hangingPunct="1"/>
            <a:r>
              <a:rPr lang="en-US" sz="1800">
                <a:latin typeface="Tahoma" charset="0"/>
              </a:rPr>
              <a:t>Simulate the algorithm by using depth-first search</a:t>
            </a:r>
          </a:p>
          <a:p>
            <a:pPr eaLnBrk="1" hangingPunct="1"/>
            <a:r>
              <a:rPr lang="en-US" sz="1800">
                <a:latin typeface="Tahoma" charset="0"/>
              </a:rPr>
              <a:t>O(n+m) time.</a:t>
            </a:r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4495800" y="1600200"/>
            <a:ext cx="4191000" cy="4497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Algorithm</a:t>
            </a:r>
            <a:r>
              <a:rPr lang="en-US" sz="1800" dirty="0"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b="1" i="1" dirty="0" err="1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topologicalDFS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G, v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Input</a:t>
            </a:r>
            <a:r>
              <a:rPr lang="en-US" sz="1800" dirty="0"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graph </a:t>
            </a:r>
            <a:r>
              <a:rPr lang="en-US" sz="1800" b="1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G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and a start vertex </a:t>
            </a:r>
            <a:r>
              <a:rPr lang="en-US" sz="1800" b="1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v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en-US" sz="1800" b="1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G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Output</a:t>
            </a:r>
            <a:r>
              <a:rPr lang="en-US" sz="1800" dirty="0"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labeling of the vertices of </a:t>
            </a:r>
            <a:r>
              <a:rPr lang="en-US" sz="1800" b="1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G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b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</a:b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		in the connected component of </a:t>
            </a:r>
            <a:r>
              <a:rPr lang="en-US" sz="1800" b="1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setLabel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v, VISITED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for all 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e </a:t>
            </a:r>
            <a:r>
              <a:rPr lang="en-US" sz="1800" dirty="0">
                <a:solidFill>
                  <a:srgbClr val="000000"/>
                </a:solidFill>
                <a:latin typeface="Symbol" pitchFamily="18" charset="2"/>
                <a:ea typeface="+mn-ea"/>
                <a:cs typeface="+mn-cs"/>
                <a:sym typeface="Symbol" pitchFamily="18" charset="2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G.outEdges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) </a:t>
            </a:r>
            <a:b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</a:b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{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outgoing edges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}</a:t>
            </a:r>
            <a:endParaRPr lang="en-US" sz="1800" dirty="0">
              <a:solidFill>
                <a:schemeClr val="accent2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w 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opposite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v,e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if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getLabel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w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) </a:t>
            </a:r>
            <a:r>
              <a:rPr lang="en-US" sz="1800" dirty="0">
                <a:solidFill>
                  <a:srgbClr val="000000"/>
                </a:solidFill>
                <a:latin typeface="Symbol" pitchFamily="18" charset="2"/>
                <a:ea typeface="+mn-ea"/>
                <a:cs typeface="+mn-cs"/>
                <a:sym typeface="Symbol" pitchFamily="18" charset="2"/>
              </a:rPr>
              <a:t>=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UNEXPLORED</a:t>
            </a:r>
            <a:endParaRPr lang="en-US" sz="1800" dirty="0">
              <a:solidFill>
                <a:schemeClr val="accent2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		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{ </a:t>
            </a:r>
            <a:r>
              <a:rPr lang="en-US" sz="1800" b="1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e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is a discovery edge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}</a:t>
            </a: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	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topologicalDFS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G, w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else</a:t>
            </a: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		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{ </a:t>
            </a:r>
            <a:r>
              <a:rPr lang="en-US" sz="1800" b="1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e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is a forward or cross edge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}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+mn-ea"/>
              <a:cs typeface="+mn-cs"/>
            </a:endParaRP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Label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 with topological number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n 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n - </a:t>
            </a:r>
            <a:r>
              <a:rPr lang="en-US" sz="1800" b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1</a:t>
            </a:r>
            <a:endParaRPr lang="en-US" sz="1800" dirty="0">
              <a:solidFill>
                <a:schemeClr val="accent2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685800" y="2990850"/>
            <a:ext cx="3733800" cy="2724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topologicalDFS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dag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topological ordering of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 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n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G.numVertices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u, UNEXPLORED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 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topologicalDFS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G, 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30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B5275E1-64D9-254C-B7EA-102A1F61084C}" type="slidenum">
              <a:rPr lang="en-US" sz="1400"/>
              <a:pPr eaLnBrk="1" hangingPunct="1"/>
              <a:t>43</a:t>
            </a:fld>
            <a:endParaRPr 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43012" name="Rectangle 134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Rectangle 142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Rectangle 160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Rectangle 179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Oval 192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Oval 193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Oval 194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Oval 195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Oval 196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Oval 197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Oval 198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Oval 199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Oval 200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025" name="AutoShape 203"/>
          <p:cNvCxnSpPr>
            <a:cxnSpLocks noChangeShapeType="1"/>
            <a:stCxn id="43016" idx="2"/>
            <a:endCxn id="43023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204"/>
          <p:cNvCxnSpPr>
            <a:cxnSpLocks noChangeShapeType="1"/>
            <a:stCxn id="43016" idx="4"/>
            <a:endCxn id="43018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027" name="AutoShape 205"/>
          <p:cNvCxnSpPr>
            <a:cxnSpLocks noChangeShapeType="1"/>
            <a:stCxn id="43022" idx="2"/>
            <a:endCxn id="43018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028" name="AutoShape 206"/>
          <p:cNvCxnSpPr>
            <a:cxnSpLocks noChangeShapeType="1"/>
            <a:stCxn id="43020" idx="2"/>
            <a:endCxn id="43017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029" name="AutoShape 207"/>
          <p:cNvCxnSpPr>
            <a:cxnSpLocks noChangeShapeType="1"/>
            <a:stCxn id="43020" idx="3"/>
            <a:endCxn id="43024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030" name="AutoShape 208"/>
          <p:cNvCxnSpPr>
            <a:cxnSpLocks noChangeShapeType="1"/>
            <a:stCxn id="43019" idx="6"/>
            <a:endCxn id="43024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031" name="AutoShape 209"/>
          <p:cNvCxnSpPr>
            <a:cxnSpLocks noChangeShapeType="1"/>
            <a:stCxn id="43017" idx="4"/>
            <a:endCxn id="43024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032" name="AutoShape 210"/>
          <p:cNvCxnSpPr>
            <a:cxnSpLocks noChangeShapeType="1"/>
            <a:stCxn id="43021" idx="5"/>
            <a:endCxn id="43017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033" name="AutoShape 211"/>
          <p:cNvCxnSpPr>
            <a:cxnSpLocks noChangeShapeType="1"/>
            <a:stCxn id="43023" idx="5"/>
            <a:endCxn id="43021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034" name="AutoShape 212"/>
          <p:cNvCxnSpPr>
            <a:cxnSpLocks noChangeShapeType="1"/>
            <a:stCxn id="43023" idx="4"/>
            <a:endCxn id="43019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035" name="AutoShape 213"/>
          <p:cNvCxnSpPr>
            <a:cxnSpLocks noChangeShapeType="1"/>
            <a:stCxn id="43023" idx="6"/>
            <a:endCxn id="43018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036" name="AutoShape 214"/>
          <p:cNvCxnSpPr>
            <a:cxnSpLocks noChangeShapeType="1"/>
            <a:stCxn id="43018" idx="6"/>
            <a:endCxn id="43020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037" name="AutoShape 215"/>
          <p:cNvCxnSpPr>
            <a:cxnSpLocks noChangeShapeType="1"/>
            <a:stCxn id="43022" idx="3"/>
            <a:endCxn id="43020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40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EFE9090-6433-724C-AE42-3538FAECCB6C}" type="slidenum">
              <a:rPr lang="en-US" sz="1400"/>
              <a:pPr eaLnBrk="1" hangingPunct="1"/>
              <a:t>44</a:t>
            </a:fld>
            <a:endParaRPr 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679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44041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82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44044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86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4687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44049" name="AutoShape 16"/>
          <p:cNvCxnSpPr>
            <a:cxnSpLocks noChangeShapeType="1"/>
            <a:stCxn id="284679" idx="2"/>
            <a:endCxn id="284686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17"/>
          <p:cNvCxnSpPr>
            <a:cxnSpLocks noChangeShapeType="1"/>
            <a:stCxn id="284679" idx="4"/>
            <a:endCxn id="44042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AutoShape 18"/>
          <p:cNvCxnSpPr>
            <a:cxnSpLocks noChangeShapeType="1"/>
            <a:stCxn id="44046" idx="2"/>
            <a:endCxn id="44042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2" name="AutoShape 19"/>
          <p:cNvCxnSpPr>
            <a:cxnSpLocks noChangeShapeType="1"/>
            <a:stCxn id="44044" idx="2"/>
            <a:endCxn id="44041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3" name="AutoShape 20"/>
          <p:cNvCxnSpPr>
            <a:cxnSpLocks noChangeShapeType="1"/>
            <a:stCxn id="44044" idx="3"/>
            <a:endCxn id="284687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4" name="AutoShape 21"/>
          <p:cNvCxnSpPr>
            <a:cxnSpLocks noChangeShapeType="1"/>
            <a:stCxn id="284682" idx="6"/>
            <a:endCxn id="284687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5" name="AutoShape 22"/>
          <p:cNvCxnSpPr>
            <a:cxnSpLocks noChangeShapeType="1"/>
            <a:stCxn id="44041" idx="4"/>
            <a:endCxn id="284687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6" name="AutoShape 23"/>
          <p:cNvCxnSpPr>
            <a:cxnSpLocks noChangeShapeType="1"/>
            <a:stCxn id="44045" idx="5"/>
            <a:endCxn id="44041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7" name="AutoShape 24"/>
          <p:cNvCxnSpPr>
            <a:cxnSpLocks noChangeShapeType="1"/>
            <a:stCxn id="284686" idx="5"/>
            <a:endCxn id="44045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8" name="AutoShape 25"/>
          <p:cNvCxnSpPr>
            <a:cxnSpLocks noChangeShapeType="1"/>
            <a:stCxn id="284686" idx="4"/>
            <a:endCxn id="284682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9" name="AutoShape 26"/>
          <p:cNvCxnSpPr>
            <a:cxnSpLocks noChangeShapeType="1"/>
            <a:stCxn id="284686" idx="6"/>
            <a:endCxn id="44042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60" name="AutoShape 27"/>
          <p:cNvCxnSpPr>
            <a:cxnSpLocks noChangeShapeType="1"/>
            <a:stCxn id="44042" idx="6"/>
            <a:endCxn id="44044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61" name="AutoShape 28"/>
          <p:cNvCxnSpPr>
            <a:cxnSpLocks noChangeShapeType="1"/>
            <a:stCxn id="44046" idx="3"/>
            <a:endCxn id="44044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50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0951797-92C7-5A46-B01C-9ABFF535D85B}" type="slidenum">
              <a:rPr lang="en-US" sz="1400"/>
              <a:pPr eaLnBrk="1" hangingPunct="1"/>
              <a:t>45</a:t>
            </a:fld>
            <a:endParaRPr 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03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45065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706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45068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710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5711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45073" name="AutoShape 16"/>
          <p:cNvCxnSpPr>
            <a:cxnSpLocks noChangeShapeType="1"/>
            <a:stCxn id="285703" idx="2"/>
            <a:endCxn id="285710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4" name="AutoShape 17"/>
          <p:cNvCxnSpPr>
            <a:cxnSpLocks noChangeShapeType="1"/>
            <a:stCxn id="285703" idx="4"/>
            <a:endCxn id="45066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5" name="AutoShape 18"/>
          <p:cNvCxnSpPr>
            <a:cxnSpLocks noChangeShapeType="1"/>
            <a:stCxn id="45070" idx="2"/>
            <a:endCxn id="45066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6" name="AutoShape 19"/>
          <p:cNvCxnSpPr>
            <a:cxnSpLocks noChangeShapeType="1"/>
            <a:stCxn id="45068" idx="2"/>
            <a:endCxn id="45065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7" name="AutoShape 20"/>
          <p:cNvCxnSpPr>
            <a:cxnSpLocks noChangeShapeType="1"/>
            <a:stCxn id="45068" idx="3"/>
            <a:endCxn id="285711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8" name="AutoShape 21"/>
          <p:cNvCxnSpPr>
            <a:cxnSpLocks noChangeShapeType="1"/>
            <a:stCxn id="285706" idx="6"/>
            <a:endCxn id="285711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9" name="AutoShape 22"/>
          <p:cNvCxnSpPr>
            <a:cxnSpLocks noChangeShapeType="1"/>
            <a:stCxn id="45065" idx="4"/>
            <a:endCxn id="285711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80" name="AutoShape 23"/>
          <p:cNvCxnSpPr>
            <a:cxnSpLocks noChangeShapeType="1"/>
            <a:stCxn id="45069" idx="5"/>
            <a:endCxn id="45065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81" name="AutoShape 24"/>
          <p:cNvCxnSpPr>
            <a:cxnSpLocks noChangeShapeType="1"/>
            <a:stCxn id="285710" idx="5"/>
            <a:endCxn id="45069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82" name="AutoShape 25"/>
          <p:cNvCxnSpPr>
            <a:cxnSpLocks noChangeShapeType="1"/>
            <a:stCxn id="285710" idx="4"/>
            <a:endCxn id="285706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83" name="AutoShape 26"/>
          <p:cNvCxnSpPr>
            <a:cxnSpLocks noChangeShapeType="1"/>
            <a:stCxn id="285710" idx="6"/>
            <a:endCxn id="45066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84" name="AutoShape 27"/>
          <p:cNvCxnSpPr>
            <a:cxnSpLocks noChangeShapeType="1"/>
            <a:stCxn id="45066" idx="6"/>
            <a:endCxn id="45068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85" name="AutoShape 28"/>
          <p:cNvCxnSpPr>
            <a:cxnSpLocks noChangeShapeType="1"/>
            <a:stCxn id="45070" idx="3"/>
            <a:endCxn id="45068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60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E12607-257F-2E44-9A4A-ADAFACA6BC47}" type="slidenum">
              <a:rPr lang="en-US" sz="1400"/>
              <a:pPr eaLnBrk="1" hangingPunct="1"/>
              <a:t>46</a:t>
            </a:fld>
            <a:endParaRPr 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27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6728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46090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30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46092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32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46094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34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6735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46097" name="AutoShape 16"/>
          <p:cNvCxnSpPr>
            <a:cxnSpLocks noChangeShapeType="1"/>
            <a:stCxn id="286727" idx="2"/>
            <a:endCxn id="286734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AutoShape 17"/>
          <p:cNvCxnSpPr>
            <a:cxnSpLocks noChangeShapeType="1"/>
            <a:stCxn id="286727" idx="4"/>
            <a:endCxn id="46090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9" name="AutoShape 18"/>
          <p:cNvCxnSpPr>
            <a:cxnSpLocks noChangeShapeType="1"/>
            <a:stCxn id="46094" idx="2"/>
            <a:endCxn id="46090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AutoShape 19"/>
          <p:cNvCxnSpPr>
            <a:cxnSpLocks noChangeShapeType="1"/>
            <a:stCxn id="46092" idx="2"/>
            <a:endCxn id="286728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1" name="AutoShape 20"/>
          <p:cNvCxnSpPr>
            <a:cxnSpLocks noChangeShapeType="1"/>
            <a:stCxn id="46092" idx="3"/>
            <a:endCxn id="286735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2" name="AutoShape 21"/>
          <p:cNvCxnSpPr>
            <a:cxnSpLocks noChangeShapeType="1"/>
            <a:stCxn id="286730" idx="6"/>
            <a:endCxn id="286735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3" name="AutoShape 22"/>
          <p:cNvCxnSpPr>
            <a:cxnSpLocks noChangeShapeType="1"/>
            <a:stCxn id="286728" idx="4"/>
            <a:endCxn id="286735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4" name="AutoShape 23"/>
          <p:cNvCxnSpPr>
            <a:cxnSpLocks noChangeShapeType="1"/>
            <a:stCxn id="286732" idx="5"/>
            <a:endCxn id="286728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5" name="AutoShape 24"/>
          <p:cNvCxnSpPr>
            <a:cxnSpLocks noChangeShapeType="1"/>
            <a:stCxn id="286734" idx="5"/>
            <a:endCxn id="286732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6" name="AutoShape 25"/>
          <p:cNvCxnSpPr>
            <a:cxnSpLocks noChangeShapeType="1"/>
            <a:stCxn id="286734" idx="4"/>
            <a:endCxn id="286730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7" name="AutoShape 26"/>
          <p:cNvCxnSpPr>
            <a:cxnSpLocks noChangeShapeType="1"/>
            <a:stCxn id="286734" idx="6"/>
            <a:endCxn id="46090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8" name="AutoShape 27"/>
          <p:cNvCxnSpPr>
            <a:cxnSpLocks noChangeShapeType="1"/>
            <a:stCxn id="46090" idx="6"/>
            <a:endCxn id="46092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9" name="AutoShape 28"/>
          <p:cNvCxnSpPr>
            <a:cxnSpLocks noChangeShapeType="1"/>
            <a:stCxn id="46094" idx="3"/>
            <a:endCxn id="46092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71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79FD6C4-8C10-E745-B8F0-7CCFB0E65984}" type="slidenum">
              <a:rPr lang="en-US" sz="1400"/>
              <a:pPr eaLnBrk="1" hangingPunct="1"/>
              <a:t>47</a:t>
            </a:fld>
            <a:endParaRPr 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51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7752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47114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54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47116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56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47118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58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7759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47121" name="AutoShape 16"/>
          <p:cNvCxnSpPr>
            <a:cxnSpLocks noChangeShapeType="1"/>
            <a:stCxn id="287751" idx="2"/>
            <a:endCxn id="287758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AutoShape 17"/>
          <p:cNvCxnSpPr>
            <a:cxnSpLocks noChangeShapeType="1"/>
            <a:stCxn id="287751" idx="4"/>
            <a:endCxn id="47114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23" name="AutoShape 18"/>
          <p:cNvCxnSpPr>
            <a:cxnSpLocks noChangeShapeType="1"/>
            <a:stCxn id="47118" idx="2"/>
            <a:endCxn id="47114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24" name="AutoShape 19"/>
          <p:cNvCxnSpPr>
            <a:cxnSpLocks noChangeShapeType="1"/>
            <a:stCxn id="47116" idx="2"/>
            <a:endCxn id="287752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25" name="AutoShape 20"/>
          <p:cNvCxnSpPr>
            <a:cxnSpLocks noChangeShapeType="1"/>
            <a:stCxn id="47116" idx="3"/>
            <a:endCxn id="287759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26" name="AutoShape 21"/>
          <p:cNvCxnSpPr>
            <a:cxnSpLocks noChangeShapeType="1"/>
            <a:stCxn id="287754" idx="6"/>
            <a:endCxn id="287759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27" name="AutoShape 22"/>
          <p:cNvCxnSpPr>
            <a:cxnSpLocks noChangeShapeType="1"/>
            <a:stCxn id="287752" idx="4"/>
            <a:endCxn id="287759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28" name="AutoShape 23"/>
          <p:cNvCxnSpPr>
            <a:cxnSpLocks noChangeShapeType="1"/>
            <a:stCxn id="287756" idx="5"/>
            <a:endCxn id="287752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29" name="AutoShape 24"/>
          <p:cNvCxnSpPr>
            <a:cxnSpLocks noChangeShapeType="1"/>
            <a:stCxn id="287758" idx="5"/>
            <a:endCxn id="287756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30" name="AutoShape 25"/>
          <p:cNvCxnSpPr>
            <a:cxnSpLocks noChangeShapeType="1"/>
            <a:stCxn id="287758" idx="4"/>
            <a:endCxn id="287754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31" name="AutoShape 26"/>
          <p:cNvCxnSpPr>
            <a:cxnSpLocks noChangeShapeType="1"/>
            <a:stCxn id="287758" idx="6"/>
            <a:endCxn id="47114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32" name="AutoShape 27"/>
          <p:cNvCxnSpPr>
            <a:cxnSpLocks noChangeShapeType="1"/>
            <a:stCxn id="47114" idx="6"/>
            <a:endCxn id="47116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33" name="AutoShape 28"/>
          <p:cNvCxnSpPr>
            <a:cxnSpLocks noChangeShapeType="1"/>
            <a:stCxn id="47118" idx="3"/>
            <a:endCxn id="47116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81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9CCFA1-9C1F-3C4F-A685-E97E72088C30}" type="slidenum">
              <a:rPr lang="en-US" sz="1400"/>
              <a:pPr eaLnBrk="1" hangingPunct="1"/>
              <a:t>48</a:t>
            </a:fld>
            <a:endParaRPr 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75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8776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288777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8778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288779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88780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48142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782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8783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48145" name="AutoShape 16"/>
          <p:cNvCxnSpPr>
            <a:cxnSpLocks noChangeShapeType="1"/>
            <a:stCxn id="288775" idx="2"/>
            <a:endCxn id="288782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46" name="AutoShape 17"/>
          <p:cNvCxnSpPr>
            <a:cxnSpLocks noChangeShapeType="1"/>
            <a:stCxn id="288775" idx="4"/>
            <a:endCxn id="288777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47" name="AutoShape 18"/>
          <p:cNvCxnSpPr>
            <a:cxnSpLocks noChangeShapeType="1"/>
            <a:stCxn id="48142" idx="2"/>
            <a:endCxn id="288777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48" name="AutoShape 19"/>
          <p:cNvCxnSpPr>
            <a:cxnSpLocks noChangeShapeType="1"/>
            <a:stCxn id="288779" idx="2"/>
            <a:endCxn id="288776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49" name="AutoShape 20"/>
          <p:cNvCxnSpPr>
            <a:cxnSpLocks noChangeShapeType="1"/>
            <a:stCxn id="288779" idx="3"/>
            <a:endCxn id="288783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50" name="AutoShape 21"/>
          <p:cNvCxnSpPr>
            <a:cxnSpLocks noChangeShapeType="1"/>
            <a:stCxn id="288778" idx="6"/>
            <a:endCxn id="288783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51" name="AutoShape 22"/>
          <p:cNvCxnSpPr>
            <a:cxnSpLocks noChangeShapeType="1"/>
            <a:stCxn id="288776" idx="4"/>
            <a:endCxn id="288783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52" name="AutoShape 23"/>
          <p:cNvCxnSpPr>
            <a:cxnSpLocks noChangeShapeType="1"/>
            <a:stCxn id="288780" idx="5"/>
            <a:endCxn id="288776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53" name="AutoShape 24"/>
          <p:cNvCxnSpPr>
            <a:cxnSpLocks noChangeShapeType="1"/>
            <a:stCxn id="288782" idx="5"/>
            <a:endCxn id="288780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54" name="AutoShape 25"/>
          <p:cNvCxnSpPr>
            <a:cxnSpLocks noChangeShapeType="1"/>
            <a:stCxn id="288782" idx="4"/>
            <a:endCxn id="288778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55" name="AutoShape 26"/>
          <p:cNvCxnSpPr>
            <a:cxnSpLocks noChangeShapeType="1"/>
            <a:stCxn id="288782" idx="6"/>
            <a:endCxn id="288777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56" name="AutoShape 27"/>
          <p:cNvCxnSpPr>
            <a:cxnSpLocks noChangeShapeType="1"/>
            <a:stCxn id="288777" idx="6"/>
            <a:endCxn id="288779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57" name="AutoShape 28"/>
          <p:cNvCxnSpPr>
            <a:cxnSpLocks noChangeShapeType="1"/>
            <a:stCxn id="48142" idx="3"/>
            <a:endCxn id="288779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91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DE7674-44D1-9D41-A00D-5B40CD9A99FC}" type="slidenum">
              <a:rPr lang="en-US" sz="1400"/>
              <a:pPr eaLnBrk="1" hangingPunct="1"/>
              <a:t>49</a:t>
            </a:fld>
            <a:endParaRPr 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799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9800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289801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89802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289803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89804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49166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9806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9807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49169" name="AutoShape 16"/>
          <p:cNvCxnSpPr>
            <a:cxnSpLocks noChangeShapeType="1"/>
            <a:stCxn id="289799" idx="2"/>
            <a:endCxn id="289806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70" name="AutoShape 17"/>
          <p:cNvCxnSpPr>
            <a:cxnSpLocks noChangeShapeType="1"/>
            <a:stCxn id="289799" idx="4"/>
            <a:endCxn id="289801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71" name="AutoShape 18"/>
          <p:cNvCxnSpPr>
            <a:cxnSpLocks noChangeShapeType="1"/>
            <a:stCxn id="49166" idx="2"/>
            <a:endCxn id="289801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72" name="AutoShape 19"/>
          <p:cNvCxnSpPr>
            <a:cxnSpLocks noChangeShapeType="1"/>
            <a:stCxn id="289803" idx="2"/>
            <a:endCxn id="289800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73" name="AutoShape 20"/>
          <p:cNvCxnSpPr>
            <a:cxnSpLocks noChangeShapeType="1"/>
            <a:stCxn id="289803" idx="3"/>
            <a:endCxn id="289807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74" name="AutoShape 21"/>
          <p:cNvCxnSpPr>
            <a:cxnSpLocks noChangeShapeType="1"/>
            <a:stCxn id="289802" idx="6"/>
            <a:endCxn id="289807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75" name="AutoShape 22"/>
          <p:cNvCxnSpPr>
            <a:cxnSpLocks noChangeShapeType="1"/>
            <a:stCxn id="289800" idx="4"/>
            <a:endCxn id="289807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76" name="AutoShape 23"/>
          <p:cNvCxnSpPr>
            <a:cxnSpLocks noChangeShapeType="1"/>
            <a:stCxn id="289804" idx="5"/>
            <a:endCxn id="289800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77" name="AutoShape 24"/>
          <p:cNvCxnSpPr>
            <a:cxnSpLocks noChangeShapeType="1"/>
            <a:stCxn id="289806" idx="5"/>
            <a:endCxn id="289804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78" name="AutoShape 25"/>
          <p:cNvCxnSpPr>
            <a:cxnSpLocks noChangeShapeType="1"/>
            <a:stCxn id="289806" idx="4"/>
            <a:endCxn id="289802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79" name="AutoShape 26"/>
          <p:cNvCxnSpPr>
            <a:cxnSpLocks noChangeShapeType="1"/>
            <a:stCxn id="289806" idx="6"/>
            <a:endCxn id="289801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80" name="AutoShape 27"/>
          <p:cNvCxnSpPr>
            <a:cxnSpLocks noChangeShapeType="1"/>
            <a:stCxn id="289801" idx="6"/>
            <a:endCxn id="289803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81" name="AutoShape 28"/>
          <p:cNvCxnSpPr>
            <a:cxnSpLocks noChangeShapeType="1"/>
            <a:stCxn id="49166" idx="3"/>
            <a:endCxn id="289803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E316D6-1578-DC4E-B691-1908A2395C08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Trees and Forests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886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A </a:t>
            </a:r>
            <a:r>
              <a:rPr lang="en-US" sz="2400" dirty="0">
                <a:latin typeface="Tahoma" charset="0"/>
              </a:rPr>
              <a:t>tree is an undirected graph T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 has no cycles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This definition of tree is different from the one of a rooted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 forest is an undirected graph without cycles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connected components of a forest are trees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429250" y="31178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Tree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041900" y="56991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Forest</a:t>
            </a:r>
          </a:p>
        </p:txBody>
      </p:sp>
      <p:sp>
        <p:nvSpPr>
          <p:cNvPr id="19463" name="Oval 6"/>
          <p:cNvSpPr>
            <a:spLocks noChangeAspect="1" noChangeArrowheads="1"/>
          </p:cNvSpPr>
          <p:nvPr/>
        </p:nvSpPr>
        <p:spPr bwMode="auto">
          <a:xfrm>
            <a:off x="7569200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7"/>
          <p:cNvSpPr>
            <a:spLocks noChangeAspect="1" noChangeArrowheads="1"/>
          </p:cNvSpPr>
          <p:nvPr/>
        </p:nvSpPr>
        <p:spPr bwMode="auto">
          <a:xfrm>
            <a:off x="6659563" y="19526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spect="1" noChangeArrowheads="1"/>
          </p:cNvSpPr>
          <p:nvPr/>
        </p:nvSpPr>
        <p:spPr bwMode="auto">
          <a:xfrm>
            <a:off x="5780088" y="194627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9"/>
          <p:cNvSpPr>
            <a:spLocks noChangeAspect="1" noChangeArrowheads="1"/>
          </p:cNvSpPr>
          <p:nvPr/>
        </p:nvSpPr>
        <p:spPr bwMode="auto">
          <a:xfrm>
            <a:off x="6664325" y="2682875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7" name="AutoShape 10"/>
          <p:cNvCxnSpPr>
            <a:cxnSpLocks noChangeAspect="1" noChangeShapeType="1"/>
            <a:stCxn id="19465" idx="6"/>
            <a:endCxn id="19464" idx="2"/>
          </p:cNvCxnSpPr>
          <p:nvPr/>
        </p:nvCxnSpPr>
        <p:spPr bwMode="auto">
          <a:xfrm>
            <a:off x="6154738" y="2128838"/>
            <a:ext cx="493712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68" name="AutoShape 11"/>
          <p:cNvCxnSpPr>
            <a:cxnSpLocks noChangeAspect="1" noChangeShapeType="1"/>
            <a:stCxn id="19466" idx="0"/>
            <a:endCxn id="19464" idx="4"/>
          </p:cNvCxnSpPr>
          <p:nvPr/>
        </p:nvCxnSpPr>
        <p:spPr bwMode="auto">
          <a:xfrm flipH="1" flipV="1">
            <a:off x="6842125" y="2327275"/>
            <a:ext cx="4763" cy="344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69" name="Oval 15"/>
          <p:cNvSpPr>
            <a:spLocks noChangeAspect="1" noChangeArrowheads="1"/>
          </p:cNvSpPr>
          <p:nvPr/>
        </p:nvSpPr>
        <p:spPr bwMode="auto">
          <a:xfrm>
            <a:off x="7569200" y="2681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70" name="AutoShape 16"/>
          <p:cNvCxnSpPr>
            <a:cxnSpLocks noChangeAspect="1" noChangeShapeType="1"/>
            <a:stCxn id="19463" idx="2"/>
            <a:endCxn id="19464" idx="6"/>
          </p:cNvCxnSpPr>
          <p:nvPr/>
        </p:nvCxnSpPr>
        <p:spPr bwMode="auto">
          <a:xfrm flipH="1">
            <a:off x="7034213" y="2133600"/>
            <a:ext cx="5238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71" name="AutoShape 17"/>
          <p:cNvCxnSpPr>
            <a:cxnSpLocks noChangeAspect="1" noChangeShapeType="1"/>
            <a:stCxn id="19466" idx="6"/>
            <a:endCxn id="19469" idx="2"/>
          </p:cNvCxnSpPr>
          <p:nvPr/>
        </p:nvCxnSpPr>
        <p:spPr bwMode="auto">
          <a:xfrm flipV="1">
            <a:off x="7038975" y="2863850"/>
            <a:ext cx="519113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9472" name="Group 51"/>
          <p:cNvGrpSpPr>
            <a:grpSpLocks/>
          </p:cNvGrpSpPr>
          <p:nvPr/>
        </p:nvGrpSpPr>
        <p:grpSpPr bwMode="auto">
          <a:xfrm>
            <a:off x="5029200" y="4368800"/>
            <a:ext cx="3657600" cy="1098550"/>
            <a:chOff x="3168" y="2752"/>
            <a:chExt cx="2304" cy="692"/>
          </a:xfrm>
        </p:grpSpPr>
        <p:sp>
          <p:nvSpPr>
            <p:cNvPr id="19473" name="Oval 34"/>
            <p:cNvSpPr>
              <a:spLocks noChangeAspect="1" noChangeArrowheads="1"/>
            </p:cNvSpPr>
            <p:nvPr/>
          </p:nvSpPr>
          <p:spPr bwMode="auto">
            <a:xfrm>
              <a:off x="3168" y="298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74" name="Group 50"/>
            <p:cNvGrpSpPr>
              <a:grpSpLocks/>
            </p:cNvGrpSpPr>
            <p:nvPr/>
          </p:nvGrpSpPr>
          <p:grpSpPr bwMode="auto">
            <a:xfrm>
              <a:off x="3691" y="2752"/>
              <a:ext cx="685" cy="692"/>
              <a:chOff x="3722" y="2755"/>
              <a:chExt cx="685" cy="692"/>
            </a:xfrm>
          </p:grpSpPr>
          <p:sp>
            <p:nvSpPr>
              <p:cNvPr id="19483" name="Oval 32"/>
              <p:cNvSpPr>
                <a:spLocks noChangeAspect="1" noChangeArrowheads="1"/>
              </p:cNvSpPr>
              <p:nvPr/>
            </p:nvSpPr>
            <p:spPr bwMode="auto">
              <a:xfrm>
                <a:off x="4176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4" name="Oval 33"/>
              <p:cNvSpPr>
                <a:spLocks noChangeAspect="1" noChangeArrowheads="1"/>
              </p:cNvSpPr>
              <p:nvPr/>
            </p:nvSpPr>
            <p:spPr bwMode="auto">
              <a:xfrm>
                <a:off x="3722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5" name="Oval 35"/>
              <p:cNvSpPr>
                <a:spLocks noChangeAspect="1" noChangeArrowheads="1"/>
              </p:cNvSpPr>
              <p:nvPr/>
            </p:nvSpPr>
            <p:spPr bwMode="auto">
              <a:xfrm>
                <a:off x="3725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486" name="AutoShape 37"/>
              <p:cNvCxnSpPr>
                <a:cxnSpLocks noChangeAspect="1" noChangeShapeType="1"/>
                <a:stCxn id="19485" idx="0"/>
                <a:endCxn id="19484" idx="4"/>
              </p:cNvCxnSpPr>
              <p:nvPr/>
            </p:nvCxnSpPr>
            <p:spPr bwMode="auto">
              <a:xfrm flipH="1" flipV="1">
                <a:off x="3837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9487" name="Oval 38"/>
              <p:cNvSpPr>
                <a:spLocks noChangeAspect="1" noChangeArrowheads="1"/>
              </p:cNvSpPr>
              <p:nvPr/>
            </p:nvSpPr>
            <p:spPr bwMode="auto">
              <a:xfrm>
                <a:off x="4176" y="321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488" name="AutoShape 39"/>
              <p:cNvCxnSpPr>
                <a:cxnSpLocks noChangeAspect="1" noChangeShapeType="1"/>
                <a:stCxn id="19483" idx="2"/>
                <a:endCxn id="19484" idx="6"/>
              </p:cNvCxnSpPr>
              <p:nvPr/>
            </p:nvCxnSpPr>
            <p:spPr bwMode="auto">
              <a:xfrm flipH="1">
                <a:off x="3958" y="2870"/>
                <a:ext cx="211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9489" name="AutoShape 40"/>
              <p:cNvCxnSpPr>
                <a:cxnSpLocks noChangeAspect="1" noChangeShapeType="1"/>
                <a:stCxn id="19485" idx="6"/>
                <a:endCxn id="19487" idx="2"/>
              </p:cNvCxnSpPr>
              <p:nvPr/>
            </p:nvCxnSpPr>
            <p:spPr bwMode="auto">
              <a:xfrm flipV="1">
                <a:off x="3961" y="3330"/>
                <a:ext cx="208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19475" name="Group 49"/>
            <p:cNvGrpSpPr>
              <a:grpSpLocks/>
            </p:cNvGrpSpPr>
            <p:nvPr/>
          </p:nvGrpSpPr>
          <p:grpSpPr bwMode="auto">
            <a:xfrm flipH="1">
              <a:off x="4668" y="2752"/>
              <a:ext cx="804" cy="692"/>
              <a:chOff x="4668" y="2755"/>
              <a:chExt cx="804" cy="692"/>
            </a:xfrm>
          </p:grpSpPr>
          <p:sp>
            <p:nvSpPr>
              <p:cNvPr id="19476" name="Oval 41"/>
              <p:cNvSpPr>
                <a:spLocks noChangeAspect="1" noChangeArrowheads="1"/>
              </p:cNvSpPr>
              <p:nvPr/>
            </p:nvSpPr>
            <p:spPr bwMode="auto">
              <a:xfrm>
                <a:off x="5241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7" name="Oval 42"/>
              <p:cNvSpPr>
                <a:spLocks noChangeAspect="1" noChangeArrowheads="1"/>
              </p:cNvSpPr>
              <p:nvPr/>
            </p:nvSpPr>
            <p:spPr bwMode="auto">
              <a:xfrm>
                <a:off x="4668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8" name="Oval 43"/>
              <p:cNvSpPr>
                <a:spLocks noChangeAspect="1" noChangeArrowheads="1"/>
              </p:cNvSpPr>
              <p:nvPr/>
            </p:nvSpPr>
            <p:spPr bwMode="auto">
              <a:xfrm>
                <a:off x="4671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9" name="Oval 44"/>
              <p:cNvSpPr>
                <a:spLocks noChangeAspect="1" noChangeArrowheads="1"/>
              </p:cNvSpPr>
              <p:nvPr/>
            </p:nvSpPr>
            <p:spPr bwMode="auto">
              <a:xfrm>
                <a:off x="4956" y="3024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480" name="AutoShape 46"/>
              <p:cNvCxnSpPr>
                <a:cxnSpLocks noChangeAspect="1" noChangeShapeType="1"/>
                <a:stCxn id="19479" idx="1"/>
                <a:endCxn id="19477" idx="5"/>
              </p:cNvCxnSpPr>
              <p:nvPr/>
            </p:nvCxnSpPr>
            <p:spPr bwMode="auto">
              <a:xfrm flipH="1" flipV="1">
                <a:off x="4865" y="2959"/>
                <a:ext cx="124" cy="9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9481" name="AutoShape 47"/>
              <p:cNvCxnSpPr>
                <a:cxnSpLocks noChangeAspect="1" noChangeShapeType="1"/>
                <a:stCxn id="19478" idx="0"/>
                <a:endCxn id="19477" idx="4"/>
              </p:cNvCxnSpPr>
              <p:nvPr/>
            </p:nvCxnSpPr>
            <p:spPr bwMode="auto">
              <a:xfrm flipH="1" flipV="1">
                <a:off x="4783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9482" name="AutoShape 48"/>
              <p:cNvCxnSpPr>
                <a:cxnSpLocks noChangeAspect="1" noChangeShapeType="1"/>
                <a:stCxn id="19476" idx="2"/>
                <a:endCxn id="19477" idx="6"/>
              </p:cNvCxnSpPr>
              <p:nvPr/>
            </p:nvCxnSpPr>
            <p:spPr bwMode="auto">
              <a:xfrm flipH="1">
                <a:off x="4904" y="2870"/>
                <a:ext cx="330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6798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501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7DAB730-09BA-B842-A44F-21DFCD61D797}" type="slidenum">
              <a:rPr lang="en-US" sz="1400"/>
              <a:pPr eaLnBrk="1" hangingPunct="1"/>
              <a:t>50</a:t>
            </a:fld>
            <a:endParaRPr 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23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90824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290825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90826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290827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90828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50190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0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90831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50193" name="AutoShape 16"/>
          <p:cNvCxnSpPr>
            <a:cxnSpLocks noChangeShapeType="1"/>
            <a:stCxn id="290823" idx="2"/>
            <a:endCxn id="290830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94" name="AutoShape 17"/>
          <p:cNvCxnSpPr>
            <a:cxnSpLocks noChangeShapeType="1"/>
            <a:stCxn id="290823" idx="4"/>
            <a:endCxn id="290825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95" name="AutoShape 18"/>
          <p:cNvCxnSpPr>
            <a:cxnSpLocks noChangeShapeType="1"/>
            <a:stCxn id="50190" idx="2"/>
            <a:endCxn id="290825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96" name="AutoShape 19"/>
          <p:cNvCxnSpPr>
            <a:cxnSpLocks noChangeShapeType="1"/>
            <a:stCxn id="290827" idx="2"/>
            <a:endCxn id="290824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97" name="AutoShape 20"/>
          <p:cNvCxnSpPr>
            <a:cxnSpLocks noChangeShapeType="1"/>
            <a:stCxn id="290827" idx="3"/>
            <a:endCxn id="290831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98" name="AutoShape 21"/>
          <p:cNvCxnSpPr>
            <a:cxnSpLocks noChangeShapeType="1"/>
            <a:stCxn id="290826" idx="6"/>
            <a:endCxn id="290831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99" name="AutoShape 22"/>
          <p:cNvCxnSpPr>
            <a:cxnSpLocks noChangeShapeType="1"/>
            <a:stCxn id="290824" idx="4"/>
            <a:endCxn id="290831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200" name="AutoShape 23"/>
          <p:cNvCxnSpPr>
            <a:cxnSpLocks noChangeShapeType="1"/>
            <a:stCxn id="290828" idx="5"/>
            <a:endCxn id="290824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201" name="AutoShape 24"/>
          <p:cNvCxnSpPr>
            <a:cxnSpLocks noChangeShapeType="1"/>
            <a:stCxn id="290830" idx="5"/>
            <a:endCxn id="290828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202" name="AutoShape 25"/>
          <p:cNvCxnSpPr>
            <a:cxnSpLocks noChangeShapeType="1"/>
            <a:stCxn id="290830" idx="4"/>
            <a:endCxn id="290826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203" name="AutoShape 26"/>
          <p:cNvCxnSpPr>
            <a:cxnSpLocks noChangeShapeType="1"/>
            <a:stCxn id="290830" idx="6"/>
            <a:endCxn id="290825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204" name="AutoShape 27"/>
          <p:cNvCxnSpPr>
            <a:cxnSpLocks noChangeShapeType="1"/>
            <a:stCxn id="290825" idx="6"/>
            <a:endCxn id="290827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205" name="AutoShape 28"/>
          <p:cNvCxnSpPr>
            <a:cxnSpLocks noChangeShapeType="1"/>
            <a:stCxn id="50190" idx="3"/>
            <a:endCxn id="290827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512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39300C6-BAE4-D74C-A5F8-DCAE8245ABD7}" type="slidenum">
              <a:rPr lang="en-US" sz="1400"/>
              <a:pPr eaLnBrk="1" hangingPunct="1"/>
              <a:t>51</a:t>
            </a:fld>
            <a:endParaRPr 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47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Tahoma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291848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291849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91850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291851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91852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51214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1854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91855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51217" name="AutoShape 16"/>
          <p:cNvCxnSpPr>
            <a:cxnSpLocks noChangeShapeType="1"/>
            <a:stCxn id="291847" idx="2"/>
            <a:endCxn id="291854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18" name="AutoShape 17"/>
          <p:cNvCxnSpPr>
            <a:cxnSpLocks noChangeShapeType="1"/>
            <a:stCxn id="291847" idx="4"/>
            <a:endCxn id="291849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19" name="AutoShape 18"/>
          <p:cNvCxnSpPr>
            <a:cxnSpLocks noChangeShapeType="1"/>
            <a:stCxn id="51214" idx="2"/>
            <a:endCxn id="291849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20" name="AutoShape 19"/>
          <p:cNvCxnSpPr>
            <a:cxnSpLocks noChangeShapeType="1"/>
            <a:stCxn id="291851" idx="2"/>
            <a:endCxn id="291848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21" name="AutoShape 20"/>
          <p:cNvCxnSpPr>
            <a:cxnSpLocks noChangeShapeType="1"/>
            <a:stCxn id="291851" idx="3"/>
            <a:endCxn id="291855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22" name="AutoShape 21"/>
          <p:cNvCxnSpPr>
            <a:cxnSpLocks noChangeShapeType="1"/>
            <a:stCxn id="291850" idx="6"/>
            <a:endCxn id="291855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23" name="AutoShape 22"/>
          <p:cNvCxnSpPr>
            <a:cxnSpLocks noChangeShapeType="1"/>
            <a:stCxn id="291848" idx="4"/>
            <a:endCxn id="291855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24" name="AutoShape 23"/>
          <p:cNvCxnSpPr>
            <a:cxnSpLocks noChangeShapeType="1"/>
            <a:stCxn id="291852" idx="5"/>
            <a:endCxn id="291848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25" name="AutoShape 24"/>
          <p:cNvCxnSpPr>
            <a:cxnSpLocks noChangeShapeType="1"/>
            <a:stCxn id="291854" idx="5"/>
            <a:endCxn id="291852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26" name="AutoShape 25"/>
          <p:cNvCxnSpPr>
            <a:cxnSpLocks noChangeShapeType="1"/>
            <a:stCxn id="291854" idx="4"/>
            <a:endCxn id="291850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27" name="AutoShape 26"/>
          <p:cNvCxnSpPr>
            <a:cxnSpLocks noChangeShapeType="1"/>
            <a:stCxn id="291854" idx="6"/>
            <a:endCxn id="291849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28" name="AutoShape 27"/>
          <p:cNvCxnSpPr>
            <a:cxnSpLocks noChangeShapeType="1"/>
            <a:stCxn id="291849" idx="6"/>
            <a:endCxn id="291851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29" name="AutoShape 28"/>
          <p:cNvCxnSpPr>
            <a:cxnSpLocks noChangeShapeType="1"/>
            <a:stCxn id="51214" idx="3"/>
            <a:endCxn id="291851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522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57D862F-0DB0-7E49-BF24-AE0CEBBC26B2}" type="slidenum">
              <a:rPr lang="en-US" sz="1400"/>
              <a:pPr eaLnBrk="1" hangingPunct="1"/>
              <a:t>52</a:t>
            </a:fld>
            <a:endParaRPr 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871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292872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292873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92874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292875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92876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292877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Tahoma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2878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92879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52241" name="AutoShape 16"/>
          <p:cNvCxnSpPr>
            <a:cxnSpLocks noChangeShapeType="1"/>
            <a:stCxn id="292871" idx="2"/>
            <a:endCxn id="292878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42" name="AutoShape 17"/>
          <p:cNvCxnSpPr>
            <a:cxnSpLocks noChangeShapeType="1"/>
            <a:stCxn id="292871" idx="4"/>
            <a:endCxn id="292873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43" name="AutoShape 18"/>
          <p:cNvCxnSpPr>
            <a:cxnSpLocks noChangeShapeType="1"/>
            <a:stCxn id="292877" idx="2"/>
            <a:endCxn id="292873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44" name="AutoShape 19"/>
          <p:cNvCxnSpPr>
            <a:cxnSpLocks noChangeShapeType="1"/>
            <a:stCxn id="292875" idx="2"/>
            <a:endCxn id="292872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45" name="AutoShape 20"/>
          <p:cNvCxnSpPr>
            <a:cxnSpLocks noChangeShapeType="1"/>
            <a:stCxn id="292875" idx="3"/>
            <a:endCxn id="292879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46" name="AutoShape 21"/>
          <p:cNvCxnSpPr>
            <a:cxnSpLocks noChangeShapeType="1"/>
            <a:stCxn id="292874" idx="6"/>
            <a:endCxn id="292879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47" name="AutoShape 22"/>
          <p:cNvCxnSpPr>
            <a:cxnSpLocks noChangeShapeType="1"/>
            <a:stCxn id="292872" idx="4"/>
            <a:endCxn id="292879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48" name="AutoShape 23"/>
          <p:cNvCxnSpPr>
            <a:cxnSpLocks noChangeShapeType="1"/>
            <a:stCxn id="292876" idx="5"/>
            <a:endCxn id="292872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49" name="AutoShape 24"/>
          <p:cNvCxnSpPr>
            <a:cxnSpLocks noChangeShapeType="1"/>
            <a:stCxn id="292878" idx="5"/>
            <a:endCxn id="292876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50" name="AutoShape 25"/>
          <p:cNvCxnSpPr>
            <a:cxnSpLocks noChangeShapeType="1"/>
            <a:stCxn id="292878" idx="4"/>
            <a:endCxn id="292874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51" name="AutoShape 26"/>
          <p:cNvCxnSpPr>
            <a:cxnSpLocks noChangeShapeType="1"/>
            <a:stCxn id="292878" idx="6"/>
            <a:endCxn id="292873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52" name="AutoShape 27"/>
          <p:cNvCxnSpPr>
            <a:cxnSpLocks noChangeShapeType="1"/>
            <a:stCxn id="292873" idx="6"/>
            <a:endCxn id="292875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53" name="AutoShape 28"/>
          <p:cNvCxnSpPr>
            <a:cxnSpLocks noChangeShapeType="1"/>
            <a:stCxn id="292877" idx="3"/>
            <a:endCxn id="292875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16386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C38B522-2B5D-974C-939C-9FC5038D297C}" type="slidenum">
              <a:rPr lang="en-US" sz="1400"/>
              <a:pPr eaLnBrk="1" hangingPunct="1"/>
              <a:t>53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Minimum Spanning Trees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766" y="3886200"/>
            <a:ext cx="2767507" cy="2552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</a:t>
            </a:r>
            <a:br>
              <a:rPr lang="en-US" dirty="0" smtClean="0"/>
            </a:br>
            <a:r>
              <a:rPr lang="en-US" dirty="0" smtClean="0"/>
              <a:t>Connecting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sz="2000" dirty="0"/>
              <a:t>Suppose the remote mountain country of </a:t>
            </a:r>
            <a:r>
              <a:rPr lang="en-US" sz="2000" dirty="0" err="1"/>
              <a:t>Vectoria</a:t>
            </a:r>
            <a:r>
              <a:rPr lang="en-US" sz="2000" dirty="0"/>
              <a:t> has been given a major </a:t>
            </a:r>
            <a:r>
              <a:rPr lang="en-US" sz="2000" dirty="0" smtClean="0"/>
              <a:t>grant to </a:t>
            </a:r>
            <a:r>
              <a:rPr lang="en-US" sz="2000" dirty="0"/>
              <a:t>install a large Wi-Fi the center of each of its mountain villages. </a:t>
            </a:r>
            <a:endParaRPr lang="en-US" sz="2000" dirty="0" smtClean="0"/>
          </a:p>
          <a:p>
            <a:r>
              <a:rPr lang="en-US" sz="2000" dirty="0" smtClean="0"/>
              <a:t>Communication</a:t>
            </a:r>
            <a:r>
              <a:rPr lang="en-US" sz="2000" dirty="0"/>
              <a:t> </a:t>
            </a:r>
            <a:r>
              <a:rPr lang="en-US" sz="2000" dirty="0" smtClean="0"/>
              <a:t>cables </a:t>
            </a:r>
            <a:r>
              <a:rPr lang="en-US" sz="2000" dirty="0"/>
              <a:t>can run from the main Internet access point to a village tower </a:t>
            </a:r>
            <a:r>
              <a:rPr lang="en-US" sz="2000" dirty="0" smtClean="0"/>
              <a:t>and cables </a:t>
            </a:r>
            <a:r>
              <a:rPr lang="en-US" sz="2000" dirty="0"/>
              <a:t>can also run between pairs of towers.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challenge is to interconnect all </a:t>
            </a:r>
            <a:r>
              <a:rPr lang="en-US" sz="2000" dirty="0" smtClean="0"/>
              <a:t>the towers </a:t>
            </a:r>
            <a:r>
              <a:rPr lang="en-US" sz="2000" dirty="0"/>
              <a:t>and the Internet access point as </a:t>
            </a:r>
            <a:r>
              <a:rPr lang="en-US" sz="2000" b="1" dirty="0">
                <a:solidFill>
                  <a:srgbClr val="FF0000"/>
                </a:solidFill>
              </a:rPr>
              <a:t>cheaply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as possible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Minimum Spanning Trees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</a:t>
            </a:r>
            <a:br>
              <a:rPr lang="en-US" dirty="0" smtClean="0"/>
            </a:br>
            <a:r>
              <a:rPr lang="en-US" dirty="0" smtClean="0"/>
              <a:t>Connecting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sz="2400" dirty="0" smtClean="0"/>
              <a:t>We </a:t>
            </a:r>
            <a:r>
              <a:rPr lang="en-US" sz="2400" dirty="0"/>
              <a:t>can model this problem using a graph, </a:t>
            </a:r>
            <a:r>
              <a:rPr lang="en-US" sz="2400" b="1" dirty="0"/>
              <a:t>G</a:t>
            </a:r>
            <a:r>
              <a:rPr lang="en-US" sz="2400" dirty="0"/>
              <a:t>, where each vertex in </a:t>
            </a:r>
            <a:r>
              <a:rPr lang="en-US" sz="2400" b="1" dirty="0"/>
              <a:t>G </a:t>
            </a:r>
            <a:r>
              <a:rPr lang="en-US" sz="2400" dirty="0"/>
              <a:t>is </a:t>
            </a:r>
            <a:r>
              <a:rPr lang="en-US" sz="2400" dirty="0" smtClean="0"/>
              <a:t>the location </a:t>
            </a:r>
            <a:r>
              <a:rPr lang="en-US" sz="2400" dirty="0"/>
              <a:t>of a Wi-Fi the Internet access point, and an edge in </a:t>
            </a:r>
            <a:r>
              <a:rPr lang="en-US" sz="2400" b="1" dirty="0"/>
              <a:t>G </a:t>
            </a:r>
            <a:r>
              <a:rPr lang="en-US" sz="2400" dirty="0"/>
              <a:t>is a possible </a:t>
            </a:r>
            <a:r>
              <a:rPr lang="en-US" sz="2400" dirty="0" smtClean="0"/>
              <a:t>cable we </a:t>
            </a:r>
            <a:r>
              <a:rPr lang="en-US" sz="2400" dirty="0"/>
              <a:t>could run between two such vertices.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edge in </a:t>
            </a:r>
            <a:r>
              <a:rPr lang="en-US" sz="2400" b="1" dirty="0"/>
              <a:t>G </a:t>
            </a:r>
            <a:r>
              <a:rPr lang="en-US" sz="2400" dirty="0"/>
              <a:t>could then be given </a:t>
            </a:r>
            <a:r>
              <a:rPr lang="en-US" sz="2400" dirty="0" smtClean="0"/>
              <a:t>a weight </a:t>
            </a:r>
            <a:r>
              <a:rPr lang="en-US" sz="2400" dirty="0"/>
              <a:t>that is equal to the cost of running the cable that that edge represents. </a:t>
            </a:r>
            <a:endParaRPr lang="en-US" sz="2400" dirty="0" smtClean="0"/>
          </a:p>
          <a:p>
            <a:r>
              <a:rPr lang="en-US" sz="2400" dirty="0" smtClean="0"/>
              <a:t>Thus, we </a:t>
            </a:r>
            <a:r>
              <a:rPr lang="en-US" sz="2400" dirty="0"/>
              <a:t>are interested in finding a connected acyclic </a:t>
            </a:r>
            <a:r>
              <a:rPr lang="en-US" sz="2400" dirty="0" err="1"/>
              <a:t>subgraph</a:t>
            </a:r>
            <a:r>
              <a:rPr lang="en-US" sz="2400" dirty="0"/>
              <a:t> of </a:t>
            </a:r>
            <a:r>
              <a:rPr lang="en-US" sz="2400" b="1" dirty="0"/>
              <a:t>G </a:t>
            </a:r>
            <a:r>
              <a:rPr lang="en-US" sz="2400" dirty="0"/>
              <a:t>that includes all </a:t>
            </a:r>
            <a:r>
              <a:rPr lang="en-US" sz="2400" dirty="0" smtClean="0"/>
              <a:t>the vertices </a:t>
            </a:r>
            <a:r>
              <a:rPr lang="en-US" sz="2400" dirty="0"/>
              <a:t>of </a:t>
            </a:r>
            <a:r>
              <a:rPr lang="en-US" sz="2400" b="1" dirty="0"/>
              <a:t>G </a:t>
            </a:r>
            <a:r>
              <a:rPr lang="en-US" sz="2400" dirty="0"/>
              <a:t>and has minimum total cost. </a:t>
            </a:r>
            <a:endParaRPr lang="en-US" sz="2400" dirty="0" smtClean="0"/>
          </a:p>
          <a:p>
            <a:r>
              <a:rPr lang="en-US" sz="2400" dirty="0" smtClean="0"/>
              <a:t>Using the </a:t>
            </a:r>
            <a:r>
              <a:rPr lang="en-US" sz="2400" dirty="0"/>
              <a:t>language of </a:t>
            </a:r>
            <a:r>
              <a:rPr lang="en-US" sz="2400" dirty="0" smtClean="0"/>
              <a:t>graph theory</a:t>
            </a:r>
            <a:r>
              <a:rPr lang="en-US" sz="2400" dirty="0"/>
              <a:t>, we are interested in finding a </a:t>
            </a:r>
            <a:r>
              <a:rPr lang="en-US" sz="2400" b="1" dirty="0">
                <a:solidFill>
                  <a:srgbClr val="FF0000"/>
                </a:solidFill>
              </a:rPr>
              <a:t>minimum spanning </a:t>
            </a:r>
            <a:r>
              <a:rPr lang="en-US" sz="2400" b="1" dirty="0" smtClean="0">
                <a:solidFill>
                  <a:srgbClr val="FF0000"/>
                </a:solidFill>
              </a:rPr>
              <a:t>tree (MST)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en-US" sz="2400" b="1" dirty="0" smtClean="0"/>
              <a:t>G</a:t>
            </a:r>
            <a:r>
              <a:rPr lang="en-US" sz="24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Minimum Spanning Trees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8A5863F-8C40-D748-B365-29FD756B6B68}" type="slidenum">
              <a:rPr lang="en-US" sz="1400"/>
              <a:pPr eaLnBrk="1" hangingPunct="1"/>
              <a:t>56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0075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Minimum Spanning Trees</a:t>
            </a:r>
            <a:endParaRPr lang="en-US" sz="4000">
              <a:latin typeface="Tahoma" charset="0"/>
              <a:cs typeface="Tahoma" charset="0"/>
            </a:endParaRP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04850" y="1600200"/>
            <a:ext cx="4086225" cy="47244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000">
                <a:latin typeface="Tahoma" charset="0"/>
              </a:rPr>
              <a:t>Spanning subgraph</a:t>
            </a:r>
          </a:p>
          <a:p>
            <a:pPr lvl="1" eaLnBrk="1" hangingPunct="1"/>
            <a:r>
              <a:rPr lang="en-US" sz="1800">
                <a:latin typeface="Tahoma" charset="0"/>
              </a:rPr>
              <a:t>Subgraph of a graph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containing all the vertices of </a:t>
            </a:r>
            <a:r>
              <a:rPr lang="en-US" sz="1800" b="1" i="1">
                <a:latin typeface="Times New Roman" charset="0"/>
              </a:rPr>
              <a:t>G</a:t>
            </a:r>
            <a:endParaRPr lang="en-US" sz="1800">
              <a:solidFill>
                <a:schemeClr val="tx2"/>
              </a:solidFill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Tahoma" charset="0"/>
              </a:rPr>
              <a:t>Spanning tree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Spanning subgraph that is itself a (free) tree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Tahoma" charset="0"/>
              </a:rPr>
              <a:t>Minimum spanning tree (MST)</a:t>
            </a:r>
          </a:p>
          <a:p>
            <a:pPr lvl="1" eaLnBrk="1" hangingPunct="1"/>
            <a:r>
              <a:rPr lang="en-US" sz="1800">
                <a:latin typeface="Tahoma" charset="0"/>
              </a:rPr>
              <a:t>Spanning tree of a weighted graph with minimum total edge weight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Communications networks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Transportation networks</a:t>
            </a:r>
          </a:p>
          <a:p>
            <a:pPr lvl="1" eaLnBrk="1" hangingPunct="1"/>
            <a:endParaRPr lang="en-US" sz="1800">
              <a:latin typeface="Tahoma" charset="0"/>
            </a:endParaRPr>
          </a:p>
        </p:txBody>
      </p:sp>
      <p:sp>
        <p:nvSpPr>
          <p:cNvPr id="18437" name="Oval 12"/>
          <p:cNvSpPr>
            <a:spLocks noChangeArrowheads="1"/>
          </p:cNvSpPr>
          <p:nvPr/>
        </p:nvSpPr>
        <p:spPr bwMode="auto">
          <a:xfrm>
            <a:off x="6296025" y="19050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ORD</a:t>
            </a:r>
          </a:p>
        </p:txBody>
      </p:sp>
      <p:sp>
        <p:nvSpPr>
          <p:cNvPr id="18438" name="Oval 99"/>
          <p:cNvSpPr>
            <a:spLocks noChangeArrowheads="1"/>
          </p:cNvSpPr>
          <p:nvPr/>
        </p:nvSpPr>
        <p:spPr bwMode="auto">
          <a:xfrm>
            <a:off x="7893050" y="2428875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PIT</a:t>
            </a:r>
          </a:p>
        </p:txBody>
      </p:sp>
      <p:sp>
        <p:nvSpPr>
          <p:cNvPr id="18439" name="Oval 100"/>
          <p:cNvSpPr>
            <a:spLocks noChangeArrowheads="1"/>
          </p:cNvSpPr>
          <p:nvPr/>
        </p:nvSpPr>
        <p:spPr bwMode="auto">
          <a:xfrm>
            <a:off x="7500938" y="520065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ATL</a:t>
            </a:r>
          </a:p>
        </p:txBody>
      </p:sp>
      <p:sp>
        <p:nvSpPr>
          <p:cNvPr id="18440" name="Oval 101"/>
          <p:cNvSpPr>
            <a:spLocks noChangeArrowheads="1"/>
          </p:cNvSpPr>
          <p:nvPr/>
        </p:nvSpPr>
        <p:spPr bwMode="auto">
          <a:xfrm>
            <a:off x="6159500" y="38481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STL</a:t>
            </a:r>
          </a:p>
        </p:txBody>
      </p:sp>
      <p:sp>
        <p:nvSpPr>
          <p:cNvPr id="18441" name="Oval 102"/>
          <p:cNvSpPr>
            <a:spLocks noChangeArrowheads="1"/>
          </p:cNvSpPr>
          <p:nvPr/>
        </p:nvSpPr>
        <p:spPr bwMode="auto">
          <a:xfrm>
            <a:off x="4664075" y="28956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DEN</a:t>
            </a:r>
          </a:p>
        </p:txBody>
      </p:sp>
      <p:sp>
        <p:nvSpPr>
          <p:cNvPr id="18442" name="Oval 103"/>
          <p:cNvSpPr>
            <a:spLocks noChangeArrowheads="1"/>
          </p:cNvSpPr>
          <p:nvPr/>
        </p:nvSpPr>
        <p:spPr bwMode="auto">
          <a:xfrm>
            <a:off x="4800600" y="51435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DFW</a:t>
            </a:r>
          </a:p>
        </p:txBody>
      </p:sp>
      <p:sp>
        <p:nvSpPr>
          <p:cNvPr id="18443" name="Oval 104"/>
          <p:cNvSpPr>
            <a:spLocks noChangeArrowheads="1"/>
          </p:cNvSpPr>
          <p:nvPr/>
        </p:nvSpPr>
        <p:spPr bwMode="auto">
          <a:xfrm>
            <a:off x="7978775" y="3571875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DCA</a:t>
            </a:r>
          </a:p>
        </p:txBody>
      </p:sp>
      <p:cxnSp>
        <p:nvCxnSpPr>
          <p:cNvPr id="18444" name="AutoShape 106"/>
          <p:cNvCxnSpPr>
            <a:cxnSpLocks noChangeShapeType="1"/>
            <a:stCxn id="18441" idx="7"/>
            <a:endCxn id="18437" idx="3"/>
          </p:cNvCxnSpPr>
          <p:nvPr/>
        </p:nvCxnSpPr>
        <p:spPr bwMode="auto">
          <a:xfrm flipV="1">
            <a:off x="5464175" y="2305050"/>
            <a:ext cx="968375" cy="6477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AutoShape 107"/>
          <p:cNvCxnSpPr>
            <a:cxnSpLocks noChangeShapeType="1"/>
            <a:stCxn id="18440" idx="0"/>
            <a:endCxn id="18437" idx="4"/>
          </p:cNvCxnSpPr>
          <p:nvPr/>
        </p:nvCxnSpPr>
        <p:spPr bwMode="auto">
          <a:xfrm flipV="1">
            <a:off x="6627813" y="2371725"/>
            <a:ext cx="136525" cy="14668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08"/>
          <p:cNvCxnSpPr>
            <a:cxnSpLocks noChangeShapeType="1"/>
            <a:stCxn id="18440" idx="6"/>
            <a:endCxn id="18443" idx="2"/>
          </p:cNvCxnSpPr>
          <p:nvPr/>
        </p:nvCxnSpPr>
        <p:spPr bwMode="auto">
          <a:xfrm flipV="1">
            <a:off x="7105650" y="3800475"/>
            <a:ext cx="863600" cy="2762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109"/>
          <p:cNvCxnSpPr>
            <a:cxnSpLocks noChangeShapeType="1"/>
            <a:stCxn id="18443" idx="0"/>
            <a:endCxn id="18438" idx="4"/>
          </p:cNvCxnSpPr>
          <p:nvPr/>
        </p:nvCxnSpPr>
        <p:spPr bwMode="auto">
          <a:xfrm flipH="1" flipV="1">
            <a:off x="8361363" y="2895600"/>
            <a:ext cx="85725" cy="6667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AutoShape 110"/>
          <p:cNvCxnSpPr>
            <a:cxnSpLocks noChangeShapeType="1"/>
            <a:stCxn id="18437" idx="5"/>
            <a:endCxn id="18438" idx="1"/>
          </p:cNvCxnSpPr>
          <p:nvPr/>
        </p:nvCxnSpPr>
        <p:spPr bwMode="auto">
          <a:xfrm>
            <a:off x="7096125" y="2305050"/>
            <a:ext cx="933450" cy="1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112"/>
          <p:cNvCxnSpPr>
            <a:cxnSpLocks noChangeShapeType="1"/>
            <a:stCxn id="18441" idx="4"/>
            <a:endCxn id="18442" idx="0"/>
          </p:cNvCxnSpPr>
          <p:nvPr/>
        </p:nvCxnSpPr>
        <p:spPr bwMode="auto">
          <a:xfrm>
            <a:off x="5132388" y="3362325"/>
            <a:ext cx="136525" cy="1771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AutoShape 113"/>
          <p:cNvCxnSpPr>
            <a:cxnSpLocks noChangeShapeType="1"/>
            <a:stCxn id="18443" idx="4"/>
            <a:endCxn id="18439" idx="0"/>
          </p:cNvCxnSpPr>
          <p:nvPr/>
        </p:nvCxnSpPr>
        <p:spPr bwMode="auto">
          <a:xfrm flipH="1">
            <a:off x="7969250" y="4038600"/>
            <a:ext cx="477838" cy="11525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AutoShape 114"/>
          <p:cNvCxnSpPr>
            <a:cxnSpLocks noChangeShapeType="1"/>
            <a:stCxn id="18439" idx="1"/>
            <a:endCxn id="18440" idx="5"/>
          </p:cNvCxnSpPr>
          <p:nvPr/>
        </p:nvCxnSpPr>
        <p:spPr bwMode="auto">
          <a:xfrm flipH="1" flipV="1">
            <a:off x="6959600" y="4248150"/>
            <a:ext cx="677863" cy="10096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115"/>
          <p:cNvCxnSpPr>
            <a:cxnSpLocks noChangeShapeType="1"/>
            <a:stCxn id="18442" idx="7"/>
            <a:endCxn id="18440" idx="3"/>
          </p:cNvCxnSpPr>
          <p:nvPr/>
        </p:nvCxnSpPr>
        <p:spPr bwMode="auto">
          <a:xfrm flipV="1">
            <a:off x="5600700" y="4248150"/>
            <a:ext cx="695325" cy="9525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116"/>
          <p:cNvCxnSpPr>
            <a:cxnSpLocks noChangeShapeType="1"/>
            <a:stCxn id="18441" idx="5"/>
            <a:endCxn id="18440" idx="1"/>
          </p:cNvCxnSpPr>
          <p:nvPr/>
        </p:nvCxnSpPr>
        <p:spPr bwMode="auto">
          <a:xfrm>
            <a:off x="5464175" y="3295650"/>
            <a:ext cx="831850" cy="609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54" name="Text Box 127"/>
          <p:cNvSpPr txBox="1">
            <a:spLocks noChangeArrowheads="1"/>
          </p:cNvSpPr>
          <p:nvPr/>
        </p:nvSpPr>
        <p:spPr bwMode="auto">
          <a:xfrm>
            <a:off x="7381875" y="2041525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</a:t>
            </a:r>
          </a:p>
        </p:txBody>
      </p:sp>
      <p:sp>
        <p:nvSpPr>
          <p:cNvPr id="18455" name="Text Box 130"/>
          <p:cNvSpPr txBox="1">
            <a:spLocks noChangeArrowheads="1"/>
          </p:cNvSpPr>
          <p:nvPr/>
        </p:nvSpPr>
        <p:spPr bwMode="auto">
          <a:xfrm>
            <a:off x="5619750" y="23463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8456" name="Text Box 131"/>
          <p:cNvSpPr txBox="1">
            <a:spLocks noChangeArrowheads="1"/>
          </p:cNvSpPr>
          <p:nvPr/>
        </p:nvSpPr>
        <p:spPr bwMode="auto">
          <a:xfrm>
            <a:off x="5773738" y="3260725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18457" name="Text Box 132"/>
          <p:cNvSpPr txBox="1">
            <a:spLocks noChangeArrowheads="1"/>
          </p:cNvSpPr>
          <p:nvPr/>
        </p:nvSpPr>
        <p:spPr bwMode="auto">
          <a:xfrm>
            <a:off x="5638800" y="4419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18458" name="Text Box 133"/>
          <p:cNvSpPr txBox="1">
            <a:spLocks noChangeArrowheads="1"/>
          </p:cNvSpPr>
          <p:nvPr/>
        </p:nvSpPr>
        <p:spPr bwMode="auto">
          <a:xfrm>
            <a:off x="6675438" y="29654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8459" name="Text Box 134"/>
          <p:cNvSpPr txBox="1">
            <a:spLocks noChangeArrowheads="1"/>
          </p:cNvSpPr>
          <p:nvPr/>
        </p:nvSpPr>
        <p:spPr bwMode="auto">
          <a:xfrm>
            <a:off x="7339013" y="3562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8460" name="Text Box 135"/>
          <p:cNvSpPr txBox="1">
            <a:spLocks noChangeArrowheads="1"/>
          </p:cNvSpPr>
          <p:nvPr/>
        </p:nvSpPr>
        <p:spPr bwMode="auto">
          <a:xfrm>
            <a:off x="8220075" y="4459288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8461" name="Text Box 136"/>
          <p:cNvSpPr txBox="1">
            <a:spLocks noChangeArrowheads="1"/>
          </p:cNvSpPr>
          <p:nvPr/>
        </p:nvSpPr>
        <p:spPr bwMode="auto">
          <a:xfrm>
            <a:off x="7232650" y="441325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5</a:t>
            </a:r>
          </a:p>
        </p:txBody>
      </p:sp>
      <p:sp>
        <p:nvSpPr>
          <p:cNvPr id="18462" name="Text Box 137"/>
          <p:cNvSpPr txBox="1">
            <a:spLocks noChangeArrowheads="1"/>
          </p:cNvSpPr>
          <p:nvPr/>
        </p:nvSpPr>
        <p:spPr bwMode="auto">
          <a:xfrm>
            <a:off x="8380413" y="3032125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8463" name="Text Box 138"/>
          <p:cNvSpPr txBox="1">
            <a:spLocks noChangeArrowheads="1"/>
          </p:cNvSpPr>
          <p:nvPr/>
        </p:nvSpPr>
        <p:spPr bwMode="auto">
          <a:xfrm>
            <a:off x="5181600" y="39592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2521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665826-C277-4C49-ADC0-374225B0FC12}" type="slidenum">
              <a:rPr lang="en-US" sz="1400"/>
              <a:pPr eaLnBrk="1" hangingPunct="1"/>
              <a:t>57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Cycle Property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3581400" cy="49530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Cycle Property: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Let </a:t>
            </a:r>
            <a:r>
              <a:rPr lang="en-US" sz="1800" b="1" i="1">
                <a:latin typeface="Times New Roman" charset="0"/>
              </a:rPr>
              <a:t>T</a:t>
            </a:r>
            <a:r>
              <a:rPr lang="en-US" sz="1800">
                <a:latin typeface="Tahoma" charset="0"/>
              </a:rPr>
              <a:t> be a minimum spanning tree of a weighted graph </a:t>
            </a:r>
            <a:r>
              <a:rPr lang="en-US" sz="1800" b="1" i="1">
                <a:latin typeface="Times New Roman" charset="0"/>
              </a:rPr>
              <a:t>G</a:t>
            </a:r>
            <a:endParaRPr lang="en-US" sz="1800">
              <a:latin typeface="Tahoma" charset="0"/>
            </a:endParaRPr>
          </a:p>
          <a:p>
            <a:pPr lvl="1" eaLnBrk="1" hangingPunct="1"/>
            <a:r>
              <a:rPr lang="en-US" sz="1800">
                <a:latin typeface="Tahoma" charset="0"/>
              </a:rPr>
              <a:t>Let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ahoma" charset="0"/>
              </a:rPr>
              <a:t> be an edge of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that is not in </a:t>
            </a:r>
            <a:r>
              <a:rPr lang="en-US" sz="1800" b="1" i="1">
                <a:latin typeface="Times New Roman" charset="0"/>
              </a:rPr>
              <a:t>T </a:t>
            </a:r>
            <a:r>
              <a:rPr lang="en-US" sz="1800">
                <a:latin typeface="Tahoma" charset="0"/>
              </a:rPr>
              <a:t>and </a:t>
            </a:r>
            <a:r>
              <a:rPr lang="en-US" sz="1800" b="1" i="1">
                <a:latin typeface="Times New Roman" charset="0"/>
              </a:rPr>
              <a:t>C</a:t>
            </a:r>
            <a:r>
              <a:rPr lang="en-US" sz="1800">
                <a:latin typeface="Tahoma" charset="0"/>
              </a:rPr>
              <a:t> let be the cycle formed by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ahoma" charset="0"/>
              </a:rPr>
              <a:t> with </a:t>
            </a:r>
            <a:r>
              <a:rPr lang="en-US" sz="1800" b="1" i="1">
                <a:latin typeface="Times New Roman" charset="0"/>
              </a:rPr>
              <a:t>T</a:t>
            </a:r>
            <a:endParaRPr lang="en-US" sz="1800">
              <a:latin typeface="Tahoma" charset="0"/>
            </a:endParaRPr>
          </a:p>
          <a:p>
            <a:pPr lvl="1" eaLnBrk="1" hangingPunct="1"/>
            <a:r>
              <a:rPr lang="en-US" sz="1800">
                <a:latin typeface="Tahoma" charset="0"/>
              </a:rPr>
              <a:t>For every edge 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>
                <a:latin typeface="Tahoma" charset="0"/>
              </a:rPr>
              <a:t> of </a:t>
            </a:r>
            <a:r>
              <a:rPr lang="en-US" sz="1800" b="1" i="1">
                <a:latin typeface="Times New Roman" charset="0"/>
              </a:rPr>
              <a:t>C,</a:t>
            </a:r>
            <a:r>
              <a:rPr lang="en-US" sz="1800">
                <a:latin typeface="Tahoma" charset="0"/>
              </a:rPr>
              <a:t> </a:t>
            </a:r>
            <a:r>
              <a:rPr lang="en-US" sz="1800" b="1" i="1">
                <a:latin typeface="Times New Roman" charset="0"/>
              </a:rPr>
              <a:t>weight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 b="1">
                <a:latin typeface="Symbol" charset="0"/>
                <a:sym typeface="Symbol" charset="0"/>
              </a:rPr>
              <a:t> </a:t>
            </a:r>
            <a:r>
              <a:rPr lang="en-US" sz="1800" b="1" i="1">
                <a:latin typeface="Times New Roman" charset="0"/>
              </a:rPr>
              <a:t>weight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</a:p>
          <a:p>
            <a:pPr lvl="1" eaLnBrk="1" hangingPunct="1"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Proof: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By contradiction</a:t>
            </a:r>
          </a:p>
          <a:p>
            <a:pPr lvl="1" eaLnBrk="1" hangingPunct="1"/>
            <a:r>
              <a:rPr lang="en-US" sz="1800">
                <a:latin typeface="Tahoma" charset="0"/>
              </a:rPr>
              <a:t>If </a:t>
            </a:r>
            <a:r>
              <a:rPr lang="en-US" sz="1800" b="1" i="1">
                <a:latin typeface="Times New Roman" charset="0"/>
              </a:rPr>
              <a:t>weight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 b="1">
                <a:latin typeface="Symbol" charset="0"/>
                <a:sym typeface="Symbol" charset="0"/>
              </a:rPr>
              <a:t>&gt; </a:t>
            </a:r>
            <a:r>
              <a:rPr lang="en-US" sz="1800" b="1" i="1">
                <a:latin typeface="Times New Roman" charset="0"/>
              </a:rPr>
              <a:t>weight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imes New Roman" charset="0"/>
              </a:rPr>
              <a:t>) </a:t>
            </a:r>
            <a:r>
              <a:rPr lang="en-US" sz="1800">
                <a:latin typeface="Tahoma" charset="0"/>
              </a:rPr>
              <a:t>we can get a spanning tree of smaller weight by replacing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ahoma" charset="0"/>
              </a:rPr>
              <a:t> with </a:t>
            </a:r>
            <a:r>
              <a:rPr lang="en-US" sz="1800" b="1" i="1">
                <a:latin typeface="Times New Roman" charset="0"/>
              </a:rPr>
              <a:t>f</a:t>
            </a:r>
            <a:endParaRPr lang="en-US" sz="1600">
              <a:latin typeface="Tahoma" charset="0"/>
            </a:endParaRPr>
          </a:p>
        </p:txBody>
      </p:sp>
      <p:grpSp>
        <p:nvGrpSpPr>
          <p:cNvPr id="19461" name="Group 91"/>
          <p:cNvGrpSpPr>
            <a:grpSpLocks/>
          </p:cNvGrpSpPr>
          <p:nvPr/>
        </p:nvGrpSpPr>
        <p:grpSpPr bwMode="auto">
          <a:xfrm>
            <a:off x="5189538" y="1447800"/>
            <a:ext cx="3344862" cy="2119313"/>
            <a:chOff x="3269" y="969"/>
            <a:chExt cx="2107" cy="1335"/>
          </a:xfrm>
        </p:grpSpPr>
        <p:sp>
          <p:nvSpPr>
            <p:cNvPr id="19492" name="Oval 31"/>
            <p:cNvSpPr>
              <a:spLocks noChangeArrowheads="1"/>
            </p:cNvSpPr>
            <p:nvPr/>
          </p:nvSpPr>
          <p:spPr bwMode="auto">
            <a:xfrm>
              <a:off x="3504" y="120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Oval 32"/>
            <p:cNvSpPr>
              <a:spLocks noChangeArrowheads="1"/>
            </p:cNvSpPr>
            <p:nvPr/>
          </p:nvSpPr>
          <p:spPr bwMode="auto">
            <a:xfrm>
              <a:off x="4752" y="100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Oval 33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Oval 34"/>
            <p:cNvSpPr>
              <a:spLocks noChangeArrowheads="1"/>
            </p:cNvSpPr>
            <p:nvPr/>
          </p:nvSpPr>
          <p:spPr bwMode="auto">
            <a:xfrm>
              <a:off x="3312" y="201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Oval 35"/>
            <p:cNvSpPr>
              <a:spLocks noChangeArrowheads="1"/>
            </p:cNvSpPr>
            <p:nvPr/>
          </p:nvSpPr>
          <p:spPr bwMode="auto">
            <a:xfrm>
              <a:off x="5184" y="148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Oval 36"/>
            <p:cNvSpPr>
              <a:spLocks noChangeArrowheads="1"/>
            </p:cNvSpPr>
            <p:nvPr/>
          </p:nvSpPr>
          <p:spPr bwMode="auto">
            <a:xfrm>
              <a:off x="4848" y="192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498" name="AutoShape 37"/>
            <p:cNvCxnSpPr>
              <a:cxnSpLocks noChangeShapeType="1"/>
              <a:stCxn id="19492" idx="5"/>
              <a:endCxn id="19494" idx="1"/>
            </p:cNvCxnSpPr>
            <p:nvPr/>
          </p:nvCxnSpPr>
          <p:spPr bwMode="auto">
            <a:xfrm>
              <a:off x="3668" y="1370"/>
              <a:ext cx="296" cy="23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9" name="AutoShape 38"/>
            <p:cNvCxnSpPr>
              <a:cxnSpLocks noChangeShapeType="1"/>
              <a:stCxn id="19494" idx="3"/>
              <a:endCxn id="19495" idx="7"/>
            </p:cNvCxnSpPr>
            <p:nvPr/>
          </p:nvCxnSpPr>
          <p:spPr bwMode="auto">
            <a:xfrm flipH="1">
              <a:off x="3476" y="1754"/>
              <a:ext cx="488" cy="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0" name="AutoShape 39"/>
            <p:cNvCxnSpPr>
              <a:cxnSpLocks noChangeShapeType="1"/>
              <a:stCxn id="19492" idx="3"/>
              <a:endCxn id="19495" idx="0"/>
            </p:cNvCxnSpPr>
            <p:nvPr/>
          </p:nvCxnSpPr>
          <p:spPr bwMode="auto">
            <a:xfrm flipH="1">
              <a:off x="3408" y="1370"/>
              <a:ext cx="124" cy="64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1" name="AutoShape 40"/>
            <p:cNvCxnSpPr>
              <a:cxnSpLocks noChangeShapeType="1"/>
              <a:stCxn id="19494" idx="6"/>
              <a:endCxn id="19497" idx="1"/>
            </p:cNvCxnSpPr>
            <p:nvPr/>
          </p:nvCxnSpPr>
          <p:spPr bwMode="auto">
            <a:xfrm>
              <a:off x="4134" y="1680"/>
              <a:ext cx="742" cy="2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2" name="AutoShape 41"/>
            <p:cNvCxnSpPr>
              <a:cxnSpLocks noChangeShapeType="1"/>
              <a:stCxn id="19495" idx="6"/>
              <a:endCxn id="19497" idx="2"/>
            </p:cNvCxnSpPr>
            <p:nvPr/>
          </p:nvCxnSpPr>
          <p:spPr bwMode="auto">
            <a:xfrm flipV="1">
              <a:off x="3510" y="2016"/>
              <a:ext cx="1332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3" name="AutoShape 42"/>
            <p:cNvCxnSpPr>
              <a:cxnSpLocks noChangeShapeType="1"/>
              <a:stCxn id="19492" idx="6"/>
              <a:endCxn id="19493" idx="2"/>
            </p:cNvCxnSpPr>
            <p:nvPr/>
          </p:nvCxnSpPr>
          <p:spPr bwMode="auto">
            <a:xfrm flipV="1">
              <a:off x="3702" y="1104"/>
              <a:ext cx="1044" cy="19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4" name="AutoShape 43"/>
            <p:cNvCxnSpPr>
              <a:cxnSpLocks noChangeShapeType="1"/>
              <a:stCxn id="19494" idx="7"/>
              <a:endCxn id="19493" idx="3"/>
            </p:cNvCxnSpPr>
            <p:nvPr/>
          </p:nvCxnSpPr>
          <p:spPr bwMode="auto">
            <a:xfrm flipV="1">
              <a:off x="4100" y="1178"/>
              <a:ext cx="68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5" name="AutoShape 44"/>
            <p:cNvCxnSpPr>
              <a:cxnSpLocks noChangeShapeType="1"/>
              <a:stCxn id="19496" idx="1"/>
              <a:endCxn id="19493" idx="5"/>
            </p:cNvCxnSpPr>
            <p:nvPr/>
          </p:nvCxnSpPr>
          <p:spPr bwMode="auto">
            <a:xfrm flipH="1" flipV="1">
              <a:off x="4916" y="1178"/>
              <a:ext cx="296" cy="3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6" name="AutoShape 45"/>
            <p:cNvCxnSpPr>
              <a:cxnSpLocks noChangeShapeType="1"/>
              <a:stCxn id="19497" idx="7"/>
              <a:endCxn id="19496" idx="3"/>
            </p:cNvCxnSpPr>
            <p:nvPr/>
          </p:nvCxnSpPr>
          <p:spPr bwMode="auto">
            <a:xfrm flipV="1">
              <a:off x="5012" y="1658"/>
              <a:ext cx="200" cy="2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07" name="Text Box 46"/>
            <p:cNvSpPr txBox="1">
              <a:spLocks noChangeArrowheads="1"/>
            </p:cNvSpPr>
            <p:nvPr/>
          </p:nvSpPr>
          <p:spPr bwMode="auto">
            <a:xfrm>
              <a:off x="4119" y="96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9508" name="Text Box 47"/>
            <p:cNvSpPr txBox="1">
              <a:spLocks noChangeArrowheads="1"/>
            </p:cNvSpPr>
            <p:nvPr/>
          </p:nvSpPr>
          <p:spPr bwMode="auto">
            <a:xfrm>
              <a:off x="5093" y="115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9509" name="Text Box 48"/>
            <p:cNvSpPr txBox="1">
              <a:spLocks noChangeArrowheads="1"/>
            </p:cNvSpPr>
            <p:nvPr/>
          </p:nvSpPr>
          <p:spPr bwMode="auto">
            <a:xfrm>
              <a:off x="3269" y="150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9510" name="Text Box 49"/>
            <p:cNvSpPr txBox="1">
              <a:spLocks noChangeArrowheads="1"/>
            </p:cNvSpPr>
            <p:nvPr/>
          </p:nvSpPr>
          <p:spPr bwMode="auto">
            <a:xfrm>
              <a:off x="4469" y="158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9511" name="Text Box 50"/>
            <p:cNvSpPr txBox="1">
              <a:spLocks noChangeArrowheads="1"/>
            </p:cNvSpPr>
            <p:nvPr/>
          </p:nvSpPr>
          <p:spPr bwMode="auto">
            <a:xfrm>
              <a:off x="3639" y="144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9512" name="Text Box 51"/>
            <p:cNvSpPr txBox="1">
              <a:spLocks noChangeArrowheads="1"/>
            </p:cNvSpPr>
            <p:nvPr/>
          </p:nvSpPr>
          <p:spPr bwMode="auto">
            <a:xfrm>
              <a:off x="4042" y="2073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sp>
          <p:nvSpPr>
            <p:cNvPr id="19513" name="Text Box 52"/>
            <p:cNvSpPr txBox="1">
              <a:spLocks noChangeArrowheads="1"/>
            </p:cNvSpPr>
            <p:nvPr/>
          </p:nvSpPr>
          <p:spPr bwMode="auto">
            <a:xfrm>
              <a:off x="5114" y="173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sp>
          <p:nvSpPr>
            <p:cNvPr id="19514" name="Text Box 53"/>
            <p:cNvSpPr txBox="1">
              <a:spLocks noChangeArrowheads="1"/>
            </p:cNvSpPr>
            <p:nvPr/>
          </p:nvSpPr>
          <p:spPr bwMode="auto">
            <a:xfrm>
              <a:off x="4469" y="134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  <p:sp>
          <p:nvSpPr>
            <p:cNvPr id="19515" name="Text Box 54"/>
            <p:cNvSpPr txBox="1">
              <a:spLocks noChangeArrowheads="1"/>
            </p:cNvSpPr>
            <p:nvPr/>
          </p:nvSpPr>
          <p:spPr bwMode="auto">
            <a:xfrm>
              <a:off x="3769" y="180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19516" name="Text Box 80"/>
            <p:cNvSpPr txBox="1">
              <a:spLocks noChangeArrowheads="1"/>
            </p:cNvSpPr>
            <p:nvPr/>
          </p:nvSpPr>
          <p:spPr bwMode="auto">
            <a:xfrm>
              <a:off x="4927" y="1623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latin typeface="Times New Roman" charset="0"/>
                </a:rPr>
                <a:t>e</a:t>
              </a:r>
            </a:p>
          </p:txBody>
        </p:sp>
        <p:sp>
          <p:nvSpPr>
            <p:cNvPr id="19517" name="Text Box 83"/>
            <p:cNvSpPr txBox="1">
              <a:spLocks noChangeArrowheads="1"/>
            </p:cNvSpPr>
            <p:nvPr/>
          </p:nvSpPr>
          <p:spPr bwMode="auto">
            <a:xfrm>
              <a:off x="3831" y="1260"/>
              <a:ext cx="2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C</a:t>
              </a:r>
              <a:endParaRPr lang="en-US" sz="2000" b="1" i="1" baseline="-25000">
                <a:solidFill>
                  <a:schemeClr val="tx2"/>
                </a:solidFill>
                <a:latin typeface="Times New Roman" charset="0"/>
              </a:endParaRPr>
            </a:p>
          </p:txBody>
        </p:sp>
        <p:sp>
          <p:nvSpPr>
            <p:cNvPr id="19518" name="Text Box 85"/>
            <p:cNvSpPr txBox="1">
              <a:spLocks noChangeArrowheads="1"/>
            </p:cNvSpPr>
            <p:nvPr/>
          </p:nvSpPr>
          <p:spPr bwMode="auto">
            <a:xfrm>
              <a:off x="3854" y="10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solidFill>
                    <a:schemeClr val="tx2"/>
                  </a:solidFill>
                  <a:latin typeface="Times New Roman" charset="0"/>
                </a:rPr>
                <a:t>f</a:t>
              </a:r>
            </a:p>
          </p:txBody>
        </p:sp>
      </p:grpSp>
      <p:grpSp>
        <p:nvGrpSpPr>
          <p:cNvPr id="19462" name="Group 92"/>
          <p:cNvGrpSpPr>
            <a:grpSpLocks/>
          </p:cNvGrpSpPr>
          <p:nvPr/>
        </p:nvGrpSpPr>
        <p:grpSpPr bwMode="auto">
          <a:xfrm>
            <a:off x="5189538" y="4357688"/>
            <a:ext cx="3344862" cy="2119312"/>
            <a:chOff x="3269" y="2697"/>
            <a:chExt cx="2107" cy="1335"/>
          </a:xfrm>
        </p:grpSpPr>
        <p:sp>
          <p:nvSpPr>
            <p:cNvPr id="19465" name="Oval 55"/>
            <p:cNvSpPr>
              <a:spLocks noChangeArrowheads="1"/>
            </p:cNvSpPr>
            <p:nvPr/>
          </p:nvSpPr>
          <p:spPr bwMode="auto">
            <a:xfrm>
              <a:off x="3504" y="292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Oval 56"/>
            <p:cNvSpPr>
              <a:spLocks noChangeArrowheads="1"/>
            </p:cNvSpPr>
            <p:nvPr/>
          </p:nvSpPr>
          <p:spPr bwMode="auto">
            <a:xfrm>
              <a:off x="4752" y="273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Oval 57"/>
            <p:cNvSpPr>
              <a:spLocks noChangeArrowheads="1"/>
            </p:cNvSpPr>
            <p:nvPr/>
          </p:nvSpPr>
          <p:spPr bwMode="auto">
            <a:xfrm>
              <a:off x="3936" y="331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Oval 58"/>
            <p:cNvSpPr>
              <a:spLocks noChangeArrowheads="1"/>
            </p:cNvSpPr>
            <p:nvPr/>
          </p:nvSpPr>
          <p:spPr bwMode="auto">
            <a:xfrm>
              <a:off x="3312" y="374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Oval 59"/>
            <p:cNvSpPr>
              <a:spLocks noChangeArrowheads="1"/>
            </p:cNvSpPr>
            <p:nvPr/>
          </p:nvSpPr>
          <p:spPr bwMode="auto">
            <a:xfrm>
              <a:off x="5184" y="321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Oval 60"/>
            <p:cNvSpPr>
              <a:spLocks noChangeArrowheads="1"/>
            </p:cNvSpPr>
            <p:nvPr/>
          </p:nvSpPr>
          <p:spPr bwMode="auto">
            <a:xfrm>
              <a:off x="4848" y="364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471" name="AutoShape 61"/>
            <p:cNvCxnSpPr>
              <a:cxnSpLocks noChangeShapeType="1"/>
              <a:stCxn id="19465" idx="5"/>
              <a:endCxn id="19467" idx="1"/>
            </p:cNvCxnSpPr>
            <p:nvPr/>
          </p:nvCxnSpPr>
          <p:spPr bwMode="auto">
            <a:xfrm>
              <a:off x="3668" y="3098"/>
              <a:ext cx="296" cy="23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2" name="AutoShape 62"/>
            <p:cNvCxnSpPr>
              <a:cxnSpLocks noChangeShapeType="1"/>
              <a:stCxn id="19467" idx="3"/>
              <a:endCxn id="19468" idx="7"/>
            </p:cNvCxnSpPr>
            <p:nvPr/>
          </p:nvCxnSpPr>
          <p:spPr bwMode="auto">
            <a:xfrm flipH="1">
              <a:off x="3476" y="3482"/>
              <a:ext cx="488" cy="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AutoShape 63"/>
            <p:cNvCxnSpPr>
              <a:cxnSpLocks noChangeShapeType="1"/>
              <a:stCxn id="19465" idx="3"/>
              <a:endCxn id="19468" idx="0"/>
            </p:cNvCxnSpPr>
            <p:nvPr/>
          </p:nvCxnSpPr>
          <p:spPr bwMode="auto">
            <a:xfrm flipH="1">
              <a:off x="3408" y="3098"/>
              <a:ext cx="124" cy="64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AutoShape 64"/>
            <p:cNvCxnSpPr>
              <a:cxnSpLocks noChangeShapeType="1"/>
              <a:stCxn id="19467" idx="6"/>
              <a:endCxn id="19470" idx="1"/>
            </p:cNvCxnSpPr>
            <p:nvPr/>
          </p:nvCxnSpPr>
          <p:spPr bwMode="auto">
            <a:xfrm>
              <a:off x="4134" y="3408"/>
              <a:ext cx="742" cy="2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5" name="AutoShape 65"/>
            <p:cNvCxnSpPr>
              <a:cxnSpLocks noChangeShapeType="1"/>
              <a:stCxn id="19468" idx="6"/>
              <a:endCxn id="19470" idx="2"/>
            </p:cNvCxnSpPr>
            <p:nvPr/>
          </p:nvCxnSpPr>
          <p:spPr bwMode="auto">
            <a:xfrm flipV="1">
              <a:off x="3510" y="3744"/>
              <a:ext cx="1332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6" name="AutoShape 66"/>
            <p:cNvCxnSpPr>
              <a:cxnSpLocks noChangeShapeType="1"/>
              <a:stCxn id="19465" idx="6"/>
              <a:endCxn id="19466" idx="2"/>
            </p:cNvCxnSpPr>
            <p:nvPr/>
          </p:nvCxnSpPr>
          <p:spPr bwMode="auto">
            <a:xfrm flipV="1">
              <a:off x="3702" y="2832"/>
              <a:ext cx="1044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7" name="AutoShape 67"/>
            <p:cNvCxnSpPr>
              <a:cxnSpLocks noChangeShapeType="1"/>
              <a:stCxn id="19467" idx="7"/>
              <a:endCxn id="19466" idx="3"/>
            </p:cNvCxnSpPr>
            <p:nvPr/>
          </p:nvCxnSpPr>
          <p:spPr bwMode="auto">
            <a:xfrm flipV="1">
              <a:off x="4100" y="2906"/>
              <a:ext cx="68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8" name="AutoShape 68"/>
            <p:cNvCxnSpPr>
              <a:cxnSpLocks noChangeShapeType="1"/>
              <a:stCxn id="19469" idx="1"/>
              <a:endCxn id="19466" idx="5"/>
            </p:cNvCxnSpPr>
            <p:nvPr/>
          </p:nvCxnSpPr>
          <p:spPr bwMode="auto">
            <a:xfrm flipH="1" flipV="1">
              <a:off x="4916" y="2906"/>
              <a:ext cx="296" cy="3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9" name="AutoShape 69"/>
            <p:cNvCxnSpPr>
              <a:cxnSpLocks noChangeShapeType="1"/>
              <a:stCxn id="19470" idx="7"/>
              <a:endCxn id="19469" idx="3"/>
            </p:cNvCxnSpPr>
            <p:nvPr/>
          </p:nvCxnSpPr>
          <p:spPr bwMode="auto">
            <a:xfrm flipV="1">
              <a:off x="5012" y="3386"/>
              <a:ext cx="200" cy="284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0" name="Text Box 70"/>
            <p:cNvSpPr txBox="1">
              <a:spLocks noChangeArrowheads="1"/>
            </p:cNvSpPr>
            <p:nvPr/>
          </p:nvSpPr>
          <p:spPr bwMode="auto">
            <a:xfrm>
              <a:off x="4119" y="269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19481" name="Text Box 71"/>
            <p:cNvSpPr txBox="1">
              <a:spLocks noChangeArrowheads="1"/>
            </p:cNvSpPr>
            <p:nvPr/>
          </p:nvSpPr>
          <p:spPr bwMode="auto">
            <a:xfrm>
              <a:off x="5093" y="288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9482" name="Text Box 72"/>
            <p:cNvSpPr txBox="1">
              <a:spLocks noChangeArrowheads="1"/>
            </p:cNvSpPr>
            <p:nvPr/>
          </p:nvSpPr>
          <p:spPr bwMode="auto">
            <a:xfrm>
              <a:off x="3269" y="323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9483" name="Text Box 73"/>
            <p:cNvSpPr txBox="1">
              <a:spLocks noChangeArrowheads="1"/>
            </p:cNvSpPr>
            <p:nvPr/>
          </p:nvSpPr>
          <p:spPr bwMode="auto">
            <a:xfrm>
              <a:off x="4469" y="331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9484" name="Text Box 74"/>
            <p:cNvSpPr txBox="1">
              <a:spLocks noChangeArrowheads="1"/>
            </p:cNvSpPr>
            <p:nvPr/>
          </p:nvSpPr>
          <p:spPr bwMode="auto">
            <a:xfrm>
              <a:off x="3639" y="317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9485" name="Text Box 75"/>
            <p:cNvSpPr txBox="1">
              <a:spLocks noChangeArrowheads="1"/>
            </p:cNvSpPr>
            <p:nvPr/>
          </p:nvSpPr>
          <p:spPr bwMode="auto">
            <a:xfrm>
              <a:off x="4042" y="3801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sp>
          <p:nvSpPr>
            <p:cNvPr id="19486" name="Text Box 76"/>
            <p:cNvSpPr txBox="1">
              <a:spLocks noChangeArrowheads="1"/>
            </p:cNvSpPr>
            <p:nvPr/>
          </p:nvSpPr>
          <p:spPr bwMode="auto">
            <a:xfrm>
              <a:off x="5114" y="346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9487" name="Text Box 77"/>
            <p:cNvSpPr txBox="1">
              <a:spLocks noChangeArrowheads="1"/>
            </p:cNvSpPr>
            <p:nvPr/>
          </p:nvSpPr>
          <p:spPr bwMode="auto">
            <a:xfrm>
              <a:off x="4469" y="307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  <p:sp>
          <p:nvSpPr>
            <p:cNvPr id="19488" name="Text Box 78"/>
            <p:cNvSpPr txBox="1">
              <a:spLocks noChangeArrowheads="1"/>
            </p:cNvSpPr>
            <p:nvPr/>
          </p:nvSpPr>
          <p:spPr bwMode="auto">
            <a:xfrm>
              <a:off x="3769" y="353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19489" name="Text Box 84"/>
            <p:cNvSpPr txBox="1">
              <a:spLocks noChangeArrowheads="1"/>
            </p:cNvSpPr>
            <p:nvPr/>
          </p:nvSpPr>
          <p:spPr bwMode="auto">
            <a:xfrm>
              <a:off x="3792" y="2995"/>
              <a:ext cx="2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C</a:t>
              </a:r>
              <a:endParaRPr lang="en-US" sz="2000" b="1" i="1" baseline="-25000">
                <a:solidFill>
                  <a:schemeClr val="tx2"/>
                </a:solidFill>
                <a:latin typeface="Times New Roman" charset="0"/>
              </a:endParaRPr>
            </a:p>
          </p:txBody>
        </p:sp>
        <p:sp>
          <p:nvSpPr>
            <p:cNvPr id="19490" name="Text Box 87"/>
            <p:cNvSpPr txBox="1">
              <a:spLocks noChangeArrowheads="1"/>
            </p:cNvSpPr>
            <p:nvPr/>
          </p:nvSpPr>
          <p:spPr bwMode="auto">
            <a:xfrm>
              <a:off x="4925" y="3357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solidFill>
                    <a:schemeClr val="tx2"/>
                  </a:solidFill>
                  <a:latin typeface="Times New Roman" charset="0"/>
                </a:rPr>
                <a:t>e</a:t>
              </a:r>
            </a:p>
          </p:txBody>
        </p:sp>
        <p:sp>
          <p:nvSpPr>
            <p:cNvPr id="19491" name="Text Box 88"/>
            <p:cNvSpPr txBox="1">
              <a:spLocks noChangeArrowheads="1"/>
            </p:cNvSpPr>
            <p:nvPr/>
          </p:nvSpPr>
          <p:spPr bwMode="auto">
            <a:xfrm>
              <a:off x="3852" y="275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latin typeface="Times New Roman" charset="0"/>
                </a:rPr>
                <a:t>f</a:t>
              </a:r>
            </a:p>
          </p:txBody>
        </p:sp>
      </p:grpSp>
      <p:sp>
        <p:nvSpPr>
          <p:cNvPr id="19463" name="AutoShape 79"/>
          <p:cNvSpPr>
            <a:spLocks noChangeArrowheads="1"/>
          </p:cNvSpPr>
          <p:nvPr/>
        </p:nvSpPr>
        <p:spPr bwMode="auto">
          <a:xfrm>
            <a:off x="5772150" y="3792538"/>
            <a:ext cx="368300" cy="457200"/>
          </a:xfrm>
          <a:prstGeom prst="downArrow">
            <a:avLst>
              <a:gd name="adj1" fmla="val 50000"/>
              <a:gd name="adj2" fmla="val 31034"/>
            </a:avLst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89"/>
          <p:cNvSpPr txBox="1">
            <a:spLocks noChangeArrowheads="1"/>
          </p:cNvSpPr>
          <p:nvPr/>
        </p:nvSpPr>
        <p:spPr bwMode="auto">
          <a:xfrm>
            <a:off x="6238875" y="3640138"/>
            <a:ext cx="260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Replacing 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/>
              <a:t> with </a:t>
            </a:r>
            <a:r>
              <a:rPr lang="en-US" sz="1800" b="1" i="1">
                <a:latin typeface="Times New Roman" charset="0"/>
              </a:rPr>
              <a:t>e </a:t>
            </a:r>
            <a:r>
              <a:rPr lang="en-US" sz="1800"/>
              <a:t>yields</a:t>
            </a:r>
            <a:br>
              <a:rPr lang="en-US" sz="1800"/>
            </a:br>
            <a:r>
              <a:rPr lang="en-US" sz="1800"/>
              <a:t>a better spanning tree </a:t>
            </a:r>
          </a:p>
        </p:txBody>
      </p:sp>
    </p:spTree>
    <p:extLst>
      <p:ext uri="{BB962C8B-B14F-4D97-AF65-F5344CB8AC3E}">
        <p14:creationId xmlns:p14="http://schemas.microsoft.com/office/powerpoint/2010/main" val="11337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A84ED8-52BA-3F4C-8BB2-E03658FE7FBA}" type="slidenum">
              <a:rPr lang="en-US" sz="1400"/>
              <a:pPr eaLnBrk="1" hangingPunct="1"/>
              <a:t>58</a:t>
            </a:fld>
            <a:endParaRPr lang="en-US" sz="1400"/>
          </a:p>
        </p:txBody>
      </p:sp>
      <p:sp>
        <p:nvSpPr>
          <p:cNvPr id="20483" name="Freeform 150"/>
          <p:cNvSpPr>
            <a:spLocks/>
          </p:cNvSpPr>
          <p:nvPr/>
        </p:nvSpPr>
        <p:spPr bwMode="auto">
          <a:xfrm>
            <a:off x="7548563" y="4191000"/>
            <a:ext cx="1293812" cy="2133600"/>
          </a:xfrm>
          <a:custGeom>
            <a:avLst/>
            <a:gdLst>
              <a:gd name="T0" fmla="*/ 30241863 w 815"/>
              <a:gd name="T1" fmla="*/ 1882555925 h 1344"/>
              <a:gd name="T2" fmla="*/ 619958198 w 815"/>
              <a:gd name="T3" fmla="*/ 2147483647 h 1344"/>
              <a:gd name="T4" fmla="*/ 1496972234 w 815"/>
              <a:gd name="T5" fmla="*/ 2147483647 h 1344"/>
              <a:gd name="T6" fmla="*/ 2048885446 w 815"/>
              <a:gd name="T7" fmla="*/ 1754028750 h 1344"/>
              <a:gd name="T8" fmla="*/ 1527214097 w 815"/>
              <a:gd name="T9" fmla="*/ 657761575 h 1344"/>
              <a:gd name="T10" fmla="*/ 378023291 w 815"/>
              <a:gd name="T11" fmla="*/ 204133450 h 1344"/>
              <a:gd name="T12" fmla="*/ 30241863 w 815"/>
              <a:gd name="T13" fmla="*/ 1882555925 h 1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5"/>
              <a:gd name="T22" fmla="*/ 0 h 1344"/>
              <a:gd name="T23" fmla="*/ 815 w 815"/>
              <a:gd name="T24" fmla="*/ 1344 h 1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5" h="1344">
                <a:moveTo>
                  <a:pt x="12" y="747"/>
                </a:moveTo>
                <a:cubicBezTo>
                  <a:pt x="24" y="891"/>
                  <a:pt x="149" y="1218"/>
                  <a:pt x="246" y="1281"/>
                </a:cubicBezTo>
                <a:cubicBezTo>
                  <a:pt x="343" y="1344"/>
                  <a:pt x="500" y="1222"/>
                  <a:pt x="594" y="1125"/>
                </a:cubicBezTo>
                <a:cubicBezTo>
                  <a:pt x="688" y="1028"/>
                  <a:pt x="811" y="840"/>
                  <a:pt x="813" y="696"/>
                </a:cubicBezTo>
                <a:cubicBezTo>
                  <a:pt x="815" y="552"/>
                  <a:pt x="716" y="363"/>
                  <a:pt x="606" y="261"/>
                </a:cubicBezTo>
                <a:cubicBezTo>
                  <a:pt x="496" y="159"/>
                  <a:pt x="249" y="0"/>
                  <a:pt x="150" y="81"/>
                </a:cubicBezTo>
                <a:cubicBezTo>
                  <a:pt x="51" y="162"/>
                  <a:pt x="0" y="603"/>
                  <a:pt x="12" y="74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Freeform 151"/>
          <p:cNvSpPr>
            <a:spLocks/>
          </p:cNvSpPr>
          <p:nvPr/>
        </p:nvSpPr>
        <p:spPr bwMode="auto">
          <a:xfrm>
            <a:off x="5257800" y="4564063"/>
            <a:ext cx="1685925" cy="1911350"/>
          </a:xfrm>
          <a:custGeom>
            <a:avLst/>
            <a:gdLst>
              <a:gd name="T0" fmla="*/ 83165950 w 1062"/>
              <a:gd name="T1" fmla="*/ 1343244075 h 1204"/>
              <a:gd name="T2" fmla="*/ 461187800 w 1062"/>
              <a:gd name="T3" fmla="*/ 2147483647 h 1204"/>
              <a:gd name="T4" fmla="*/ 2147483647 w 1062"/>
              <a:gd name="T5" fmla="*/ 1509574388 h 1204"/>
              <a:gd name="T6" fmla="*/ 960178738 w 1062"/>
              <a:gd name="T7" fmla="*/ 27720925 h 1204"/>
              <a:gd name="T8" fmla="*/ 83165950 w 1062"/>
              <a:gd name="T9" fmla="*/ 1343244075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2"/>
              <a:gd name="T16" fmla="*/ 0 h 1204"/>
              <a:gd name="T17" fmla="*/ 1062 w 1062"/>
              <a:gd name="T18" fmla="*/ 1204 h 1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2" h="1204">
                <a:moveTo>
                  <a:pt x="33" y="533"/>
                </a:moveTo>
                <a:cubicBezTo>
                  <a:pt x="0" y="730"/>
                  <a:pt x="17" y="1182"/>
                  <a:pt x="183" y="1193"/>
                </a:cubicBezTo>
                <a:cubicBezTo>
                  <a:pt x="349" y="1204"/>
                  <a:pt x="996" y="796"/>
                  <a:pt x="1029" y="599"/>
                </a:cubicBezTo>
                <a:cubicBezTo>
                  <a:pt x="1062" y="402"/>
                  <a:pt x="547" y="22"/>
                  <a:pt x="381" y="11"/>
                </a:cubicBezTo>
                <a:cubicBezTo>
                  <a:pt x="215" y="0"/>
                  <a:pt x="66" y="336"/>
                  <a:pt x="33" y="53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Text Box 152"/>
          <p:cNvSpPr txBox="1">
            <a:spLocks noChangeArrowheads="1"/>
          </p:cNvSpPr>
          <p:nvPr/>
        </p:nvSpPr>
        <p:spPr bwMode="auto">
          <a:xfrm>
            <a:off x="5691188" y="41910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20486" name="Text Box 153"/>
          <p:cNvSpPr txBox="1">
            <a:spLocks noChangeArrowheads="1"/>
          </p:cNvSpPr>
          <p:nvPr/>
        </p:nvSpPr>
        <p:spPr bwMode="auto">
          <a:xfrm>
            <a:off x="8281988" y="41910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20487" name="Freeform 149"/>
          <p:cNvSpPr>
            <a:spLocks/>
          </p:cNvSpPr>
          <p:nvPr/>
        </p:nvSpPr>
        <p:spPr bwMode="auto">
          <a:xfrm>
            <a:off x="7572375" y="1219200"/>
            <a:ext cx="1250950" cy="2133600"/>
          </a:xfrm>
          <a:custGeom>
            <a:avLst/>
            <a:gdLst>
              <a:gd name="T0" fmla="*/ 30241875 w 788"/>
              <a:gd name="T1" fmla="*/ 1882555925 h 1344"/>
              <a:gd name="T2" fmla="*/ 619958438 w 788"/>
              <a:gd name="T3" fmla="*/ 2147483647 h 1344"/>
              <a:gd name="T4" fmla="*/ 1496972813 w 788"/>
              <a:gd name="T5" fmla="*/ 2147483647 h 1344"/>
              <a:gd name="T6" fmla="*/ 1980842813 w 788"/>
              <a:gd name="T7" fmla="*/ 1602819375 h 1344"/>
              <a:gd name="T8" fmla="*/ 1527214688 w 788"/>
              <a:gd name="T9" fmla="*/ 657761575 h 1344"/>
              <a:gd name="T10" fmla="*/ 378023438 w 788"/>
              <a:gd name="T11" fmla="*/ 204133450 h 1344"/>
              <a:gd name="T12" fmla="*/ 30241875 w 788"/>
              <a:gd name="T13" fmla="*/ 1882555925 h 1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88"/>
              <a:gd name="T22" fmla="*/ 0 h 1344"/>
              <a:gd name="T23" fmla="*/ 788 w 788"/>
              <a:gd name="T24" fmla="*/ 1344 h 1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88" h="1344">
                <a:moveTo>
                  <a:pt x="12" y="747"/>
                </a:moveTo>
                <a:cubicBezTo>
                  <a:pt x="24" y="891"/>
                  <a:pt x="149" y="1218"/>
                  <a:pt x="246" y="1281"/>
                </a:cubicBezTo>
                <a:cubicBezTo>
                  <a:pt x="343" y="1344"/>
                  <a:pt x="504" y="1232"/>
                  <a:pt x="594" y="1125"/>
                </a:cubicBezTo>
                <a:cubicBezTo>
                  <a:pt x="684" y="1018"/>
                  <a:pt x="784" y="780"/>
                  <a:pt x="786" y="636"/>
                </a:cubicBezTo>
                <a:cubicBezTo>
                  <a:pt x="788" y="492"/>
                  <a:pt x="712" y="353"/>
                  <a:pt x="606" y="261"/>
                </a:cubicBezTo>
                <a:cubicBezTo>
                  <a:pt x="500" y="169"/>
                  <a:pt x="249" y="0"/>
                  <a:pt x="150" y="81"/>
                </a:cubicBezTo>
                <a:cubicBezTo>
                  <a:pt x="51" y="162"/>
                  <a:pt x="0" y="603"/>
                  <a:pt x="12" y="74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Freeform 148"/>
          <p:cNvSpPr>
            <a:spLocks/>
          </p:cNvSpPr>
          <p:nvPr/>
        </p:nvSpPr>
        <p:spPr bwMode="auto">
          <a:xfrm>
            <a:off x="5281613" y="1592263"/>
            <a:ext cx="1685925" cy="1911350"/>
          </a:xfrm>
          <a:custGeom>
            <a:avLst/>
            <a:gdLst>
              <a:gd name="T0" fmla="*/ 83165950 w 1062"/>
              <a:gd name="T1" fmla="*/ 1343244075 h 1204"/>
              <a:gd name="T2" fmla="*/ 461187800 w 1062"/>
              <a:gd name="T3" fmla="*/ 2147483647 h 1204"/>
              <a:gd name="T4" fmla="*/ 2147483647 w 1062"/>
              <a:gd name="T5" fmla="*/ 1509574388 h 1204"/>
              <a:gd name="T6" fmla="*/ 960178738 w 1062"/>
              <a:gd name="T7" fmla="*/ 27720925 h 1204"/>
              <a:gd name="T8" fmla="*/ 83165950 w 1062"/>
              <a:gd name="T9" fmla="*/ 1343244075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2"/>
              <a:gd name="T16" fmla="*/ 0 h 1204"/>
              <a:gd name="T17" fmla="*/ 1062 w 1062"/>
              <a:gd name="T18" fmla="*/ 1204 h 1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2" h="1204">
                <a:moveTo>
                  <a:pt x="33" y="533"/>
                </a:moveTo>
                <a:cubicBezTo>
                  <a:pt x="0" y="730"/>
                  <a:pt x="17" y="1182"/>
                  <a:pt x="183" y="1193"/>
                </a:cubicBezTo>
                <a:cubicBezTo>
                  <a:pt x="349" y="1204"/>
                  <a:pt x="996" y="796"/>
                  <a:pt x="1029" y="599"/>
                </a:cubicBezTo>
                <a:cubicBezTo>
                  <a:pt x="1062" y="402"/>
                  <a:pt x="547" y="22"/>
                  <a:pt x="381" y="11"/>
                </a:cubicBezTo>
                <a:cubicBezTo>
                  <a:pt x="215" y="0"/>
                  <a:pt x="66" y="336"/>
                  <a:pt x="33" y="53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 Property</a:t>
            </a:r>
          </a:p>
        </p:txBody>
      </p:sp>
      <p:sp>
        <p:nvSpPr>
          <p:cNvPr id="204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724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Partition Property: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Consider a partition of the vertices of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into subsets </a:t>
            </a:r>
            <a:r>
              <a:rPr lang="en-US" sz="1800" b="1" i="1">
                <a:latin typeface="Times New Roman" charset="0"/>
              </a:rPr>
              <a:t>U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V</a:t>
            </a:r>
            <a:endParaRPr lang="en-US" sz="18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Let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ahoma" charset="0"/>
              </a:rPr>
              <a:t> be an edge of minimum weight across the partition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There is a minimum spanning tree of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containing edge </a:t>
            </a:r>
            <a:r>
              <a:rPr lang="en-US" sz="1800" b="1" i="1">
                <a:latin typeface="Times New Roman" charset="0"/>
              </a:rPr>
              <a:t>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Proof: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Let </a:t>
            </a:r>
            <a:r>
              <a:rPr lang="en-US" sz="1800" b="1" i="1">
                <a:latin typeface="Times New Roman" charset="0"/>
              </a:rPr>
              <a:t>T</a:t>
            </a:r>
            <a:r>
              <a:rPr lang="en-US" sz="1800">
                <a:latin typeface="Tahoma" charset="0"/>
              </a:rPr>
              <a:t> be an MST of </a:t>
            </a:r>
            <a:r>
              <a:rPr lang="en-US" sz="1800" b="1" i="1">
                <a:latin typeface="Times New Roman" charset="0"/>
              </a:rPr>
              <a:t>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If </a:t>
            </a:r>
            <a:r>
              <a:rPr lang="en-US" sz="1800" b="1" i="1">
                <a:latin typeface="Times New Roman" charset="0"/>
              </a:rPr>
              <a:t>T</a:t>
            </a:r>
            <a:r>
              <a:rPr lang="en-US" sz="1800">
                <a:latin typeface="Tahoma" charset="0"/>
              </a:rPr>
              <a:t> does not contain </a:t>
            </a:r>
            <a:r>
              <a:rPr lang="en-US" sz="1800" b="1" i="1">
                <a:latin typeface="Times New Roman" charset="0"/>
              </a:rPr>
              <a:t>e,</a:t>
            </a:r>
            <a:r>
              <a:rPr lang="en-US" sz="1800">
                <a:latin typeface="Tahoma" charset="0"/>
              </a:rPr>
              <a:t> consider the cycle </a:t>
            </a:r>
            <a:r>
              <a:rPr lang="en-US" sz="1800" b="1" i="1">
                <a:latin typeface="Times New Roman" charset="0"/>
              </a:rPr>
              <a:t>C</a:t>
            </a:r>
            <a:r>
              <a:rPr lang="en-US" sz="1800">
                <a:latin typeface="Tahoma" charset="0"/>
              </a:rPr>
              <a:t> formed by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ahoma" charset="0"/>
              </a:rPr>
              <a:t> with </a:t>
            </a:r>
            <a:r>
              <a:rPr lang="en-US" sz="1800" b="1" i="1">
                <a:latin typeface="Times New Roman" charset="0"/>
              </a:rPr>
              <a:t>T </a:t>
            </a:r>
            <a:r>
              <a:rPr lang="en-US" sz="1800">
                <a:latin typeface="Tahoma" charset="0"/>
              </a:rPr>
              <a:t>and let  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>
                <a:latin typeface="Tahoma" charset="0"/>
              </a:rPr>
              <a:t> be an edge of </a:t>
            </a:r>
            <a:r>
              <a:rPr lang="en-US" sz="1800" b="1" i="1">
                <a:latin typeface="Times New Roman" charset="0"/>
              </a:rPr>
              <a:t>C</a:t>
            </a:r>
            <a:r>
              <a:rPr lang="en-US" sz="1800">
                <a:latin typeface="Tahoma" charset="0"/>
              </a:rPr>
              <a:t> across the partition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By the cycle property,</a:t>
            </a:r>
            <a:br>
              <a:rPr lang="en-US" sz="1800">
                <a:latin typeface="Tahoma" charset="0"/>
              </a:rPr>
            </a:br>
            <a:r>
              <a:rPr lang="en-US" sz="1800">
                <a:latin typeface="Tahoma" charset="0"/>
              </a:rPr>
              <a:t>		</a:t>
            </a:r>
            <a:r>
              <a:rPr lang="en-US" sz="1800" b="1" i="1">
                <a:latin typeface="Times New Roman" charset="0"/>
              </a:rPr>
              <a:t>weight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 b="1">
                <a:latin typeface="Symbol" charset="0"/>
                <a:sym typeface="Symbol" charset="0"/>
              </a:rPr>
              <a:t> </a:t>
            </a:r>
            <a:r>
              <a:rPr lang="en-US" sz="1800" b="1" i="1">
                <a:latin typeface="Times New Roman" charset="0"/>
              </a:rPr>
              <a:t>weight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Thus, </a:t>
            </a:r>
            <a:r>
              <a:rPr lang="en-US" sz="1800" b="1" i="1">
                <a:latin typeface="Times New Roman" charset="0"/>
              </a:rPr>
              <a:t>weight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 b="1">
                <a:latin typeface="Symbol" charset="0"/>
                <a:sym typeface="Symbol" charset="0"/>
              </a:rPr>
              <a:t>= </a:t>
            </a:r>
            <a:r>
              <a:rPr lang="en-US" sz="1800" b="1" i="1">
                <a:latin typeface="Times New Roman" charset="0"/>
              </a:rPr>
              <a:t>weight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imes New Roman" charset="0"/>
              </a:rPr>
              <a:t>)</a:t>
            </a:r>
            <a:endParaRPr lang="en-US" sz="18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We obtain another MST by replacing </a:t>
            </a:r>
            <a:r>
              <a:rPr lang="en-US" sz="1800" b="1" i="1">
                <a:latin typeface="Times New Roman" charset="0"/>
              </a:rPr>
              <a:t>f  </a:t>
            </a:r>
            <a:r>
              <a:rPr lang="en-US" sz="1800">
                <a:latin typeface="Tahoma" charset="0"/>
              </a:rPr>
              <a:t>with </a:t>
            </a:r>
            <a:r>
              <a:rPr lang="en-US" sz="1800" b="1" i="1">
                <a:latin typeface="Times New Roman" charset="0"/>
              </a:rPr>
              <a:t>e</a:t>
            </a:r>
          </a:p>
        </p:txBody>
      </p:sp>
      <p:sp>
        <p:nvSpPr>
          <p:cNvPr id="20491" name="Oval 55"/>
          <p:cNvSpPr>
            <a:spLocks noChangeArrowheads="1"/>
          </p:cNvSpPr>
          <p:nvPr/>
        </p:nvSpPr>
        <p:spPr bwMode="auto">
          <a:xfrm>
            <a:off x="5791200" y="17240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Oval 56"/>
          <p:cNvSpPr>
            <a:spLocks noChangeArrowheads="1"/>
          </p:cNvSpPr>
          <p:nvPr/>
        </p:nvSpPr>
        <p:spPr bwMode="auto">
          <a:xfrm>
            <a:off x="7772400" y="1419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Oval 57"/>
          <p:cNvSpPr>
            <a:spLocks noChangeArrowheads="1"/>
          </p:cNvSpPr>
          <p:nvPr/>
        </p:nvSpPr>
        <p:spPr bwMode="auto">
          <a:xfrm>
            <a:off x="6477000" y="23336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Oval 58"/>
          <p:cNvSpPr>
            <a:spLocks noChangeArrowheads="1"/>
          </p:cNvSpPr>
          <p:nvPr/>
        </p:nvSpPr>
        <p:spPr bwMode="auto">
          <a:xfrm>
            <a:off x="5486400" y="30194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Oval 59"/>
          <p:cNvSpPr>
            <a:spLocks noChangeArrowheads="1"/>
          </p:cNvSpPr>
          <p:nvPr/>
        </p:nvSpPr>
        <p:spPr bwMode="auto">
          <a:xfrm>
            <a:off x="8458200" y="2181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Oval 60"/>
          <p:cNvSpPr>
            <a:spLocks noChangeArrowheads="1"/>
          </p:cNvSpPr>
          <p:nvPr/>
        </p:nvSpPr>
        <p:spPr bwMode="auto">
          <a:xfrm>
            <a:off x="7924800" y="2867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7" name="AutoShape 61"/>
          <p:cNvCxnSpPr>
            <a:cxnSpLocks noChangeShapeType="1"/>
            <a:stCxn id="20491" idx="5"/>
            <a:endCxn id="20493" idx="1"/>
          </p:cNvCxnSpPr>
          <p:nvPr/>
        </p:nvCxnSpPr>
        <p:spPr bwMode="auto">
          <a:xfrm>
            <a:off x="6051550" y="1993900"/>
            <a:ext cx="469900" cy="3746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AutoShape 62"/>
          <p:cNvCxnSpPr>
            <a:cxnSpLocks noChangeShapeType="1"/>
            <a:stCxn id="20493" idx="3"/>
            <a:endCxn id="20494" idx="7"/>
          </p:cNvCxnSpPr>
          <p:nvPr/>
        </p:nvCxnSpPr>
        <p:spPr bwMode="auto">
          <a:xfrm flipH="1">
            <a:off x="5746750" y="2603500"/>
            <a:ext cx="7747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AutoShape 63"/>
          <p:cNvCxnSpPr>
            <a:cxnSpLocks noChangeShapeType="1"/>
            <a:stCxn id="20491" idx="3"/>
            <a:endCxn id="20494" idx="0"/>
          </p:cNvCxnSpPr>
          <p:nvPr/>
        </p:nvCxnSpPr>
        <p:spPr bwMode="auto">
          <a:xfrm flipH="1">
            <a:off x="5638800" y="1993900"/>
            <a:ext cx="196850" cy="10160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AutoShape 64"/>
          <p:cNvCxnSpPr>
            <a:cxnSpLocks noChangeShapeType="1"/>
            <a:stCxn id="20493" idx="6"/>
            <a:endCxn id="20496" idx="1"/>
          </p:cNvCxnSpPr>
          <p:nvPr/>
        </p:nvCxnSpPr>
        <p:spPr bwMode="auto">
          <a:xfrm>
            <a:off x="6791325" y="2486025"/>
            <a:ext cx="1177925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AutoShape 65"/>
          <p:cNvCxnSpPr>
            <a:cxnSpLocks noChangeShapeType="1"/>
            <a:stCxn id="20494" idx="6"/>
            <a:endCxn id="20496" idx="2"/>
          </p:cNvCxnSpPr>
          <p:nvPr/>
        </p:nvCxnSpPr>
        <p:spPr bwMode="auto">
          <a:xfrm flipV="1">
            <a:off x="5800725" y="3019425"/>
            <a:ext cx="2114550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AutoShape 66"/>
          <p:cNvCxnSpPr>
            <a:cxnSpLocks noChangeShapeType="1"/>
            <a:stCxn id="20491" idx="6"/>
            <a:endCxn id="20492" idx="2"/>
          </p:cNvCxnSpPr>
          <p:nvPr/>
        </p:nvCxnSpPr>
        <p:spPr bwMode="auto">
          <a:xfrm flipV="1">
            <a:off x="6105525" y="1571625"/>
            <a:ext cx="165735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67"/>
          <p:cNvCxnSpPr>
            <a:cxnSpLocks noChangeShapeType="1"/>
            <a:stCxn id="20493" idx="7"/>
            <a:endCxn id="20492" idx="3"/>
          </p:cNvCxnSpPr>
          <p:nvPr/>
        </p:nvCxnSpPr>
        <p:spPr bwMode="auto">
          <a:xfrm flipV="1">
            <a:off x="6737350" y="1689100"/>
            <a:ext cx="1079500" cy="6794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AutoShape 68"/>
          <p:cNvCxnSpPr>
            <a:cxnSpLocks noChangeShapeType="1"/>
            <a:stCxn id="20495" idx="1"/>
            <a:endCxn id="20492" idx="5"/>
          </p:cNvCxnSpPr>
          <p:nvPr/>
        </p:nvCxnSpPr>
        <p:spPr bwMode="auto">
          <a:xfrm flipH="1" flipV="1">
            <a:off x="8032750" y="1689100"/>
            <a:ext cx="469900" cy="5270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AutoShape 69"/>
          <p:cNvCxnSpPr>
            <a:cxnSpLocks noChangeShapeType="1"/>
            <a:stCxn id="20496" idx="7"/>
            <a:endCxn id="20495" idx="3"/>
          </p:cNvCxnSpPr>
          <p:nvPr/>
        </p:nvCxnSpPr>
        <p:spPr bwMode="auto">
          <a:xfrm flipV="1">
            <a:off x="8185150" y="2451100"/>
            <a:ext cx="317500" cy="4508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06" name="Text Box 70"/>
          <p:cNvSpPr txBox="1">
            <a:spLocks noChangeArrowheads="1"/>
          </p:cNvSpPr>
          <p:nvPr/>
        </p:nvSpPr>
        <p:spPr bwMode="auto">
          <a:xfrm>
            <a:off x="6767513" y="1357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0507" name="Text Box 71"/>
          <p:cNvSpPr txBox="1">
            <a:spLocks noChangeArrowheads="1"/>
          </p:cNvSpPr>
          <p:nvPr/>
        </p:nvSpPr>
        <p:spPr bwMode="auto">
          <a:xfrm>
            <a:off x="8313738" y="16478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0508" name="Text Box 72"/>
          <p:cNvSpPr txBox="1">
            <a:spLocks noChangeArrowheads="1"/>
          </p:cNvSpPr>
          <p:nvPr/>
        </p:nvSpPr>
        <p:spPr bwMode="auto">
          <a:xfrm>
            <a:off x="5418138" y="22066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509" name="Text Box 73"/>
          <p:cNvSpPr txBox="1">
            <a:spLocks noChangeArrowheads="1"/>
          </p:cNvSpPr>
          <p:nvPr/>
        </p:nvSpPr>
        <p:spPr bwMode="auto">
          <a:xfrm>
            <a:off x="7323138" y="23336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0510" name="Text Box 74"/>
          <p:cNvSpPr txBox="1">
            <a:spLocks noChangeArrowheads="1"/>
          </p:cNvSpPr>
          <p:nvPr/>
        </p:nvSpPr>
        <p:spPr bwMode="auto">
          <a:xfrm>
            <a:off x="6005513" y="2119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0511" name="Text Box 75"/>
          <p:cNvSpPr txBox="1">
            <a:spLocks noChangeArrowheads="1"/>
          </p:cNvSpPr>
          <p:nvPr/>
        </p:nvSpPr>
        <p:spPr bwMode="auto">
          <a:xfrm>
            <a:off x="6645275" y="310991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sp>
        <p:nvSpPr>
          <p:cNvPr id="20512" name="Text Box 76"/>
          <p:cNvSpPr txBox="1">
            <a:spLocks noChangeArrowheads="1"/>
          </p:cNvSpPr>
          <p:nvPr/>
        </p:nvSpPr>
        <p:spPr bwMode="auto">
          <a:xfrm>
            <a:off x="8305800" y="2667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0513" name="Text Box 77"/>
          <p:cNvSpPr txBox="1">
            <a:spLocks noChangeArrowheads="1"/>
          </p:cNvSpPr>
          <p:nvPr/>
        </p:nvSpPr>
        <p:spPr bwMode="auto">
          <a:xfrm>
            <a:off x="7323138" y="19526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0514" name="Text Box 78"/>
          <p:cNvSpPr txBox="1">
            <a:spLocks noChangeArrowheads="1"/>
          </p:cNvSpPr>
          <p:nvPr/>
        </p:nvSpPr>
        <p:spPr bwMode="auto">
          <a:xfrm>
            <a:off x="6211888" y="268287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0515" name="Text Box 79"/>
          <p:cNvSpPr txBox="1">
            <a:spLocks noChangeArrowheads="1"/>
          </p:cNvSpPr>
          <p:nvPr/>
        </p:nvSpPr>
        <p:spPr bwMode="auto">
          <a:xfrm>
            <a:off x="7077075" y="276225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e</a:t>
            </a:r>
          </a:p>
        </p:txBody>
      </p:sp>
      <p:sp>
        <p:nvSpPr>
          <p:cNvPr id="20516" name="Text Box 81"/>
          <p:cNvSpPr txBox="1">
            <a:spLocks noChangeArrowheads="1"/>
          </p:cNvSpPr>
          <p:nvPr/>
        </p:nvSpPr>
        <p:spPr bwMode="auto">
          <a:xfrm>
            <a:off x="6346825" y="1433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f</a:t>
            </a:r>
          </a:p>
        </p:txBody>
      </p:sp>
      <p:sp>
        <p:nvSpPr>
          <p:cNvPr id="20517" name="AutoShape 110"/>
          <p:cNvSpPr>
            <a:spLocks noChangeArrowheads="1"/>
          </p:cNvSpPr>
          <p:nvPr/>
        </p:nvSpPr>
        <p:spPr bwMode="auto">
          <a:xfrm>
            <a:off x="5956300" y="3657600"/>
            <a:ext cx="368300" cy="457200"/>
          </a:xfrm>
          <a:prstGeom prst="downArrow">
            <a:avLst>
              <a:gd name="adj1" fmla="val 50000"/>
              <a:gd name="adj2" fmla="val 31034"/>
            </a:avLst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Oval 114"/>
          <p:cNvSpPr>
            <a:spLocks noChangeArrowheads="1"/>
          </p:cNvSpPr>
          <p:nvPr/>
        </p:nvSpPr>
        <p:spPr bwMode="auto">
          <a:xfrm>
            <a:off x="5791200" y="4710113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Oval 115"/>
          <p:cNvSpPr>
            <a:spLocks noChangeArrowheads="1"/>
          </p:cNvSpPr>
          <p:nvPr/>
        </p:nvSpPr>
        <p:spPr bwMode="auto">
          <a:xfrm>
            <a:off x="7772400" y="44053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Oval 116"/>
          <p:cNvSpPr>
            <a:spLocks noChangeArrowheads="1"/>
          </p:cNvSpPr>
          <p:nvPr/>
        </p:nvSpPr>
        <p:spPr bwMode="auto">
          <a:xfrm>
            <a:off x="6477000" y="5319713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Oval 117"/>
          <p:cNvSpPr>
            <a:spLocks noChangeArrowheads="1"/>
          </p:cNvSpPr>
          <p:nvPr/>
        </p:nvSpPr>
        <p:spPr bwMode="auto">
          <a:xfrm>
            <a:off x="5486400" y="6005513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Oval 118"/>
          <p:cNvSpPr>
            <a:spLocks noChangeArrowheads="1"/>
          </p:cNvSpPr>
          <p:nvPr/>
        </p:nvSpPr>
        <p:spPr bwMode="auto">
          <a:xfrm>
            <a:off x="8458200" y="51673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3" name="Oval 119"/>
          <p:cNvSpPr>
            <a:spLocks noChangeArrowheads="1"/>
          </p:cNvSpPr>
          <p:nvPr/>
        </p:nvSpPr>
        <p:spPr bwMode="auto">
          <a:xfrm>
            <a:off x="7924800" y="58531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24" name="AutoShape 120"/>
          <p:cNvCxnSpPr>
            <a:cxnSpLocks noChangeShapeType="1"/>
            <a:stCxn id="20518" idx="5"/>
            <a:endCxn id="20520" idx="1"/>
          </p:cNvCxnSpPr>
          <p:nvPr/>
        </p:nvCxnSpPr>
        <p:spPr bwMode="auto">
          <a:xfrm>
            <a:off x="6051550" y="4979988"/>
            <a:ext cx="469900" cy="3746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25" name="AutoShape 121"/>
          <p:cNvCxnSpPr>
            <a:cxnSpLocks noChangeShapeType="1"/>
            <a:stCxn id="20520" idx="3"/>
            <a:endCxn id="20521" idx="7"/>
          </p:cNvCxnSpPr>
          <p:nvPr/>
        </p:nvCxnSpPr>
        <p:spPr bwMode="auto">
          <a:xfrm flipH="1">
            <a:off x="5746750" y="5589588"/>
            <a:ext cx="7747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26" name="AutoShape 122"/>
          <p:cNvCxnSpPr>
            <a:cxnSpLocks noChangeShapeType="1"/>
            <a:stCxn id="20518" idx="3"/>
            <a:endCxn id="20521" idx="0"/>
          </p:cNvCxnSpPr>
          <p:nvPr/>
        </p:nvCxnSpPr>
        <p:spPr bwMode="auto">
          <a:xfrm flipH="1">
            <a:off x="5638800" y="4979988"/>
            <a:ext cx="196850" cy="10160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27" name="AutoShape 123"/>
          <p:cNvCxnSpPr>
            <a:cxnSpLocks noChangeShapeType="1"/>
            <a:stCxn id="20520" idx="6"/>
            <a:endCxn id="20523" idx="1"/>
          </p:cNvCxnSpPr>
          <p:nvPr/>
        </p:nvCxnSpPr>
        <p:spPr bwMode="auto">
          <a:xfrm>
            <a:off x="6791325" y="5472113"/>
            <a:ext cx="1177925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28" name="AutoShape 124"/>
          <p:cNvCxnSpPr>
            <a:cxnSpLocks noChangeShapeType="1"/>
            <a:stCxn id="20521" idx="6"/>
            <a:endCxn id="20523" idx="2"/>
          </p:cNvCxnSpPr>
          <p:nvPr/>
        </p:nvCxnSpPr>
        <p:spPr bwMode="auto">
          <a:xfrm flipV="1">
            <a:off x="5800725" y="6005513"/>
            <a:ext cx="2114550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29" name="AutoShape 125"/>
          <p:cNvCxnSpPr>
            <a:cxnSpLocks noChangeShapeType="1"/>
            <a:stCxn id="20518" idx="6"/>
            <a:endCxn id="20519" idx="2"/>
          </p:cNvCxnSpPr>
          <p:nvPr/>
        </p:nvCxnSpPr>
        <p:spPr bwMode="auto">
          <a:xfrm flipV="1">
            <a:off x="6105525" y="4557713"/>
            <a:ext cx="165735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30" name="AutoShape 126"/>
          <p:cNvCxnSpPr>
            <a:cxnSpLocks noChangeShapeType="1"/>
            <a:stCxn id="20520" idx="7"/>
            <a:endCxn id="20519" idx="3"/>
          </p:cNvCxnSpPr>
          <p:nvPr/>
        </p:nvCxnSpPr>
        <p:spPr bwMode="auto">
          <a:xfrm flipV="1">
            <a:off x="6737350" y="4675188"/>
            <a:ext cx="1079500" cy="6794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31" name="AutoShape 127"/>
          <p:cNvCxnSpPr>
            <a:cxnSpLocks noChangeShapeType="1"/>
            <a:stCxn id="20522" idx="1"/>
            <a:endCxn id="20519" idx="5"/>
          </p:cNvCxnSpPr>
          <p:nvPr/>
        </p:nvCxnSpPr>
        <p:spPr bwMode="auto">
          <a:xfrm flipH="1" flipV="1">
            <a:off x="8032750" y="4675188"/>
            <a:ext cx="469900" cy="5270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32" name="AutoShape 128"/>
          <p:cNvCxnSpPr>
            <a:cxnSpLocks noChangeShapeType="1"/>
            <a:stCxn id="20523" idx="7"/>
            <a:endCxn id="20522" idx="3"/>
          </p:cNvCxnSpPr>
          <p:nvPr/>
        </p:nvCxnSpPr>
        <p:spPr bwMode="auto">
          <a:xfrm flipV="1">
            <a:off x="8185150" y="5437188"/>
            <a:ext cx="317500" cy="4508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33" name="Text Box 129"/>
          <p:cNvSpPr txBox="1">
            <a:spLocks noChangeArrowheads="1"/>
          </p:cNvSpPr>
          <p:nvPr/>
        </p:nvSpPr>
        <p:spPr bwMode="auto">
          <a:xfrm>
            <a:off x="6767513" y="4343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sp>
        <p:nvSpPr>
          <p:cNvPr id="20534" name="Text Box 130"/>
          <p:cNvSpPr txBox="1">
            <a:spLocks noChangeArrowheads="1"/>
          </p:cNvSpPr>
          <p:nvPr/>
        </p:nvSpPr>
        <p:spPr bwMode="auto">
          <a:xfrm>
            <a:off x="8313738" y="46339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0535" name="Text Box 131"/>
          <p:cNvSpPr txBox="1">
            <a:spLocks noChangeArrowheads="1"/>
          </p:cNvSpPr>
          <p:nvPr/>
        </p:nvSpPr>
        <p:spPr bwMode="auto">
          <a:xfrm>
            <a:off x="5418138" y="5192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536" name="Text Box 132"/>
          <p:cNvSpPr txBox="1">
            <a:spLocks noChangeArrowheads="1"/>
          </p:cNvSpPr>
          <p:nvPr/>
        </p:nvSpPr>
        <p:spPr bwMode="auto">
          <a:xfrm>
            <a:off x="7323138" y="5319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0537" name="Text Box 133"/>
          <p:cNvSpPr txBox="1">
            <a:spLocks noChangeArrowheads="1"/>
          </p:cNvSpPr>
          <p:nvPr/>
        </p:nvSpPr>
        <p:spPr bwMode="auto">
          <a:xfrm>
            <a:off x="6005513" y="5105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0538" name="Text Box 134"/>
          <p:cNvSpPr txBox="1">
            <a:spLocks noChangeArrowheads="1"/>
          </p:cNvSpPr>
          <p:nvPr/>
        </p:nvSpPr>
        <p:spPr bwMode="auto">
          <a:xfrm>
            <a:off x="6645275" y="6096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0539" name="Text Box 135"/>
          <p:cNvSpPr txBox="1">
            <a:spLocks noChangeArrowheads="1"/>
          </p:cNvSpPr>
          <p:nvPr/>
        </p:nvSpPr>
        <p:spPr bwMode="auto">
          <a:xfrm>
            <a:off x="8305800" y="5653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0540" name="Text Box 136"/>
          <p:cNvSpPr txBox="1">
            <a:spLocks noChangeArrowheads="1"/>
          </p:cNvSpPr>
          <p:nvPr/>
        </p:nvSpPr>
        <p:spPr bwMode="auto">
          <a:xfrm>
            <a:off x="7323138" y="4938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0541" name="Text Box 137"/>
          <p:cNvSpPr txBox="1">
            <a:spLocks noChangeArrowheads="1"/>
          </p:cNvSpPr>
          <p:nvPr/>
        </p:nvSpPr>
        <p:spPr bwMode="auto">
          <a:xfrm>
            <a:off x="6211888" y="56689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0542" name="Text Box 138"/>
          <p:cNvSpPr txBox="1">
            <a:spLocks noChangeArrowheads="1"/>
          </p:cNvSpPr>
          <p:nvPr/>
        </p:nvSpPr>
        <p:spPr bwMode="auto">
          <a:xfrm>
            <a:off x="7077075" y="574833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e</a:t>
            </a:r>
          </a:p>
        </p:txBody>
      </p:sp>
      <p:sp>
        <p:nvSpPr>
          <p:cNvPr id="20543" name="Text Box 139"/>
          <p:cNvSpPr txBox="1">
            <a:spLocks noChangeArrowheads="1"/>
          </p:cNvSpPr>
          <p:nvPr/>
        </p:nvSpPr>
        <p:spPr bwMode="auto">
          <a:xfrm>
            <a:off x="6346825" y="4419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f</a:t>
            </a:r>
          </a:p>
        </p:txBody>
      </p:sp>
      <p:sp>
        <p:nvSpPr>
          <p:cNvPr id="20544" name="Text Box 141"/>
          <p:cNvSpPr txBox="1">
            <a:spLocks noChangeArrowheads="1"/>
          </p:cNvSpPr>
          <p:nvPr/>
        </p:nvSpPr>
        <p:spPr bwMode="auto">
          <a:xfrm>
            <a:off x="6238875" y="3505200"/>
            <a:ext cx="260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Replacing 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/>
              <a:t> with </a:t>
            </a:r>
            <a:r>
              <a:rPr lang="en-US" sz="1800" b="1" i="1">
                <a:latin typeface="Times New Roman" charset="0"/>
              </a:rPr>
              <a:t>e </a:t>
            </a:r>
            <a:r>
              <a:rPr lang="en-US" sz="1800"/>
              <a:t>yields</a:t>
            </a:r>
            <a:br>
              <a:rPr lang="en-US" sz="1800"/>
            </a:br>
            <a:r>
              <a:rPr lang="en-US" sz="1800"/>
              <a:t>another MST</a:t>
            </a:r>
          </a:p>
        </p:txBody>
      </p:sp>
      <p:sp>
        <p:nvSpPr>
          <p:cNvPr id="20545" name="Text Box 142"/>
          <p:cNvSpPr txBox="1">
            <a:spLocks noChangeArrowheads="1"/>
          </p:cNvSpPr>
          <p:nvPr/>
        </p:nvSpPr>
        <p:spPr bwMode="auto">
          <a:xfrm>
            <a:off x="5715000" y="12192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20546" name="Text Box 143"/>
          <p:cNvSpPr txBox="1">
            <a:spLocks noChangeArrowheads="1"/>
          </p:cNvSpPr>
          <p:nvPr/>
        </p:nvSpPr>
        <p:spPr bwMode="auto">
          <a:xfrm>
            <a:off x="8305800" y="12192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3569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3EEA2F-1B0D-2147-B132-0743C01EB9E1}" type="slidenum">
              <a:rPr lang="en-US" sz="1400"/>
              <a:pPr eaLnBrk="1" hangingPunct="1"/>
              <a:t>59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Prim-Jarnik</a:t>
            </a:r>
            <a:r>
              <a:rPr lang="ja-JP" altLang="en-US" sz="4000">
                <a:latin typeface="Tahoma" charset="0"/>
              </a:rPr>
              <a:t>’</a:t>
            </a:r>
            <a:r>
              <a:rPr lang="en-US" altLang="ja-JP" sz="4000">
                <a:latin typeface="Tahoma" charset="0"/>
              </a:rPr>
              <a:t>s Algorithm</a:t>
            </a:r>
            <a:endParaRPr lang="en-US" sz="4000">
              <a:latin typeface="Tahoma" charset="0"/>
              <a:cs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486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Similar to Dijkstra</a:t>
            </a:r>
            <a:r>
              <a:rPr lang="ja-JP" altLang="en-US" sz="2400">
                <a:latin typeface="Tahoma" charset="0"/>
              </a:rPr>
              <a:t>’</a:t>
            </a:r>
            <a:r>
              <a:rPr lang="en-US" altLang="ja-JP" sz="2400">
                <a:latin typeface="Tahoma" charset="0"/>
              </a:rPr>
              <a:t>s algorithm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We pick an arbitrary vertex </a:t>
            </a:r>
            <a:r>
              <a:rPr lang="en-US" sz="2400" b="1" i="1">
                <a:latin typeface="Times New Roman" charset="0"/>
              </a:rPr>
              <a:t>s</a:t>
            </a:r>
            <a:r>
              <a:rPr lang="en-US" sz="2400">
                <a:latin typeface="Tahoma" charset="0"/>
              </a:rPr>
              <a:t> and we grow the MST as a cloud of vertices, starting from </a:t>
            </a:r>
            <a:r>
              <a:rPr lang="en-US" sz="2400" b="1" i="1">
                <a:latin typeface="Times New Roman" charset="0"/>
              </a:rPr>
              <a:t>s</a:t>
            </a:r>
            <a:endParaRPr lang="en-US" sz="2400"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We store with each vertex </a:t>
            </a:r>
            <a:r>
              <a:rPr lang="en-US" sz="2400" b="1" i="1">
                <a:latin typeface="Times New Roman" charset="0"/>
              </a:rPr>
              <a:t>v</a:t>
            </a:r>
            <a:r>
              <a:rPr lang="en-US" sz="2400">
                <a:latin typeface="Tahoma" charset="0"/>
              </a:rPr>
              <a:t> label </a:t>
            </a:r>
            <a:r>
              <a:rPr lang="en-US" sz="2400" b="1" i="1">
                <a:latin typeface="Times New Roman" charset="0"/>
              </a:rPr>
              <a:t>d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v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 representing the smallest weight of an edge connecting </a:t>
            </a:r>
            <a:r>
              <a:rPr lang="en-US" sz="2400" b="1" i="1">
                <a:latin typeface="Times New Roman" charset="0"/>
              </a:rPr>
              <a:t>v </a:t>
            </a:r>
            <a:r>
              <a:rPr lang="en-US" sz="2400">
                <a:latin typeface="Tahoma" charset="0"/>
              </a:rPr>
              <a:t>to a vertex in the cloud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At each step: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Tahoma" charset="0"/>
              </a:rPr>
              <a:t>We add to the cloud the vertex </a:t>
            </a:r>
            <a:r>
              <a:rPr lang="en-US" sz="2000" b="1" i="1">
                <a:latin typeface="Times New Roman" charset="0"/>
              </a:rPr>
              <a:t>u</a:t>
            </a:r>
            <a:r>
              <a:rPr lang="en-US" sz="2000">
                <a:latin typeface="Tahoma" charset="0"/>
              </a:rPr>
              <a:t> outside the cloud with the smallest distance label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Tahoma" charset="0"/>
              </a:rPr>
              <a:t>We update the labels of the vertices adjacent to </a:t>
            </a:r>
            <a:r>
              <a:rPr lang="en-US" sz="2000" b="1" i="1">
                <a:latin typeface="Times New Roman" charset="0"/>
              </a:rPr>
              <a:t>u</a:t>
            </a:r>
            <a:r>
              <a:rPr lang="en-US" sz="2000">
                <a:latin typeface="Tahoma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endParaRPr lang="en-US" sz="2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22DA30E-D5A6-E841-9A30-7B36EA61486E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Spanning Trees and Forests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76413"/>
            <a:ext cx="3581400" cy="4243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spanning tree of a connected graph is a spanning subgraph that is a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spanning tree is not unique unless the graph is a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Spanning trees have applications to the design of communication networks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spanning forest of a graph is a spanning subgraph that is a forest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5435600" y="3355975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Graph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5041900" y="5937250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Spanning tree</a:t>
            </a:r>
          </a:p>
        </p:txBody>
      </p:sp>
      <p:sp>
        <p:nvSpPr>
          <p:cNvPr id="20487" name="Oval 6"/>
          <p:cNvSpPr>
            <a:spLocks noChangeAspect="1" noChangeArrowheads="1"/>
          </p:cNvSpPr>
          <p:nvPr/>
        </p:nvSpPr>
        <p:spPr bwMode="auto">
          <a:xfrm>
            <a:off x="6788150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7"/>
          <p:cNvSpPr>
            <a:spLocks noChangeAspect="1" noChangeArrowheads="1"/>
          </p:cNvSpPr>
          <p:nvPr/>
        </p:nvSpPr>
        <p:spPr bwMode="auto">
          <a:xfrm>
            <a:off x="5324475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8"/>
          <p:cNvSpPr>
            <a:spLocks noChangeAspect="1" noChangeArrowheads="1"/>
          </p:cNvSpPr>
          <p:nvPr/>
        </p:nvSpPr>
        <p:spPr bwMode="auto">
          <a:xfrm>
            <a:off x="6056313" y="14573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9"/>
          <p:cNvSpPr>
            <a:spLocks noChangeAspect="1" noChangeArrowheads="1"/>
          </p:cNvSpPr>
          <p:nvPr/>
        </p:nvSpPr>
        <p:spPr bwMode="auto">
          <a:xfrm>
            <a:off x="6056313" y="29210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1" name="AutoShape 10"/>
          <p:cNvCxnSpPr>
            <a:cxnSpLocks noChangeAspect="1" noChangeShapeType="1"/>
            <a:stCxn id="20489" idx="3"/>
            <a:endCxn id="20488" idx="7"/>
          </p:cNvCxnSpPr>
          <p:nvPr/>
        </p:nvCxnSpPr>
        <p:spPr bwMode="auto">
          <a:xfrm flipH="1">
            <a:off x="5635625" y="1776413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2" name="AutoShape 11"/>
          <p:cNvCxnSpPr>
            <a:cxnSpLocks noChangeAspect="1" noChangeShapeType="1"/>
            <a:stCxn id="20490" idx="1"/>
            <a:endCxn id="20488" idx="5"/>
          </p:cNvCxnSpPr>
          <p:nvPr/>
        </p:nvCxnSpPr>
        <p:spPr bwMode="auto">
          <a:xfrm flipH="1" flipV="1">
            <a:off x="5635625" y="2508250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3" name="AutoShape 12"/>
          <p:cNvCxnSpPr>
            <a:cxnSpLocks noChangeAspect="1" noChangeShapeType="1"/>
            <a:stCxn id="20490" idx="7"/>
            <a:endCxn id="20487" idx="3"/>
          </p:cNvCxnSpPr>
          <p:nvPr/>
        </p:nvCxnSpPr>
        <p:spPr bwMode="auto">
          <a:xfrm flipV="1">
            <a:off x="6367463" y="2508250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4" name="AutoShape 13"/>
          <p:cNvCxnSpPr>
            <a:cxnSpLocks noChangeAspect="1" noChangeShapeType="1"/>
            <a:stCxn id="20489" idx="5"/>
            <a:endCxn id="20487" idx="1"/>
          </p:cNvCxnSpPr>
          <p:nvPr/>
        </p:nvCxnSpPr>
        <p:spPr bwMode="auto">
          <a:xfrm>
            <a:off x="6367463" y="1776413"/>
            <a:ext cx="474662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5" name="AutoShape 14"/>
          <p:cNvCxnSpPr>
            <a:cxnSpLocks noChangeAspect="1" noChangeShapeType="1"/>
            <a:stCxn id="20489" idx="4"/>
            <a:endCxn id="20490" idx="0"/>
          </p:cNvCxnSpPr>
          <p:nvPr/>
        </p:nvCxnSpPr>
        <p:spPr bwMode="auto">
          <a:xfrm>
            <a:off x="6237288" y="1830388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496" name="Oval 15"/>
          <p:cNvSpPr>
            <a:spLocks noChangeAspect="1" noChangeArrowheads="1"/>
          </p:cNvSpPr>
          <p:nvPr/>
        </p:nvSpPr>
        <p:spPr bwMode="auto">
          <a:xfrm>
            <a:off x="8039100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7" name="AutoShape 16"/>
          <p:cNvCxnSpPr>
            <a:cxnSpLocks noChangeAspect="1" noChangeShapeType="1"/>
            <a:stCxn id="20487" idx="6"/>
            <a:endCxn id="20496" idx="2"/>
          </p:cNvCxnSpPr>
          <p:nvPr/>
        </p:nvCxnSpPr>
        <p:spPr bwMode="auto">
          <a:xfrm>
            <a:off x="7161213" y="2371725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8" name="AutoShape 17"/>
          <p:cNvCxnSpPr>
            <a:cxnSpLocks noChangeAspect="1" noChangeShapeType="1"/>
            <a:stCxn id="20490" idx="6"/>
            <a:endCxn id="20496" idx="3"/>
          </p:cNvCxnSpPr>
          <p:nvPr/>
        </p:nvCxnSpPr>
        <p:spPr bwMode="auto">
          <a:xfrm flipV="1">
            <a:off x="6430963" y="2511425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9" name="AutoShape 18"/>
          <p:cNvCxnSpPr>
            <a:cxnSpLocks noChangeAspect="1" noChangeShapeType="1"/>
            <a:stCxn id="20496" idx="1"/>
            <a:endCxn id="20489" idx="6"/>
          </p:cNvCxnSpPr>
          <p:nvPr/>
        </p:nvCxnSpPr>
        <p:spPr bwMode="auto">
          <a:xfrm flipH="1" flipV="1">
            <a:off x="6430963" y="1639888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00" name="Oval 19"/>
          <p:cNvSpPr>
            <a:spLocks noChangeAspect="1" noChangeArrowheads="1"/>
          </p:cNvSpPr>
          <p:nvPr/>
        </p:nvSpPr>
        <p:spPr bwMode="auto">
          <a:xfrm>
            <a:off x="6786563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Oval 20"/>
          <p:cNvSpPr>
            <a:spLocks noChangeAspect="1" noChangeArrowheads="1"/>
          </p:cNvSpPr>
          <p:nvPr/>
        </p:nvSpPr>
        <p:spPr bwMode="auto">
          <a:xfrm>
            <a:off x="5322888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Oval 21"/>
          <p:cNvSpPr>
            <a:spLocks noChangeAspect="1" noChangeArrowheads="1"/>
          </p:cNvSpPr>
          <p:nvPr/>
        </p:nvSpPr>
        <p:spPr bwMode="auto">
          <a:xfrm>
            <a:off x="6054725" y="403860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Oval 22"/>
          <p:cNvSpPr>
            <a:spLocks noChangeAspect="1" noChangeArrowheads="1"/>
          </p:cNvSpPr>
          <p:nvPr/>
        </p:nvSpPr>
        <p:spPr bwMode="auto">
          <a:xfrm>
            <a:off x="6054725" y="55022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04" name="AutoShape 23"/>
          <p:cNvCxnSpPr>
            <a:cxnSpLocks noChangeAspect="1" noChangeShapeType="1"/>
            <a:stCxn id="20502" idx="3"/>
            <a:endCxn id="20501" idx="7"/>
          </p:cNvCxnSpPr>
          <p:nvPr/>
        </p:nvCxnSpPr>
        <p:spPr bwMode="auto">
          <a:xfrm flipH="1">
            <a:off x="5634038" y="4357688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5" name="AutoShape 24"/>
          <p:cNvCxnSpPr>
            <a:cxnSpLocks noChangeAspect="1" noChangeShapeType="1"/>
            <a:stCxn id="20503" idx="1"/>
            <a:endCxn id="20501" idx="5"/>
          </p:cNvCxnSpPr>
          <p:nvPr/>
        </p:nvCxnSpPr>
        <p:spPr bwMode="auto">
          <a:xfrm flipH="1" flipV="1">
            <a:off x="5634038" y="5089525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6" name="AutoShape 25"/>
          <p:cNvCxnSpPr>
            <a:cxnSpLocks noChangeAspect="1" noChangeShapeType="1"/>
            <a:stCxn id="20503" idx="7"/>
            <a:endCxn id="20500" idx="3"/>
          </p:cNvCxnSpPr>
          <p:nvPr/>
        </p:nvCxnSpPr>
        <p:spPr bwMode="auto">
          <a:xfrm flipV="1">
            <a:off x="6365875" y="5089525"/>
            <a:ext cx="474663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7" name="AutoShape 26"/>
          <p:cNvCxnSpPr>
            <a:cxnSpLocks noChangeAspect="1" noChangeShapeType="1"/>
            <a:stCxn id="20502" idx="5"/>
            <a:endCxn id="20500" idx="1"/>
          </p:cNvCxnSpPr>
          <p:nvPr/>
        </p:nvCxnSpPr>
        <p:spPr bwMode="auto">
          <a:xfrm>
            <a:off x="6365875" y="4357688"/>
            <a:ext cx="474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8" name="AutoShape 27"/>
          <p:cNvCxnSpPr>
            <a:cxnSpLocks noChangeAspect="1" noChangeShapeType="1"/>
            <a:stCxn id="20502" idx="4"/>
            <a:endCxn id="20503" idx="0"/>
          </p:cNvCxnSpPr>
          <p:nvPr/>
        </p:nvCxnSpPr>
        <p:spPr bwMode="auto">
          <a:xfrm>
            <a:off x="6235700" y="4411663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09" name="Oval 28"/>
          <p:cNvSpPr>
            <a:spLocks noChangeAspect="1" noChangeArrowheads="1"/>
          </p:cNvSpPr>
          <p:nvPr/>
        </p:nvSpPr>
        <p:spPr bwMode="auto">
          <a:xfrm>
            <a:off x="8037513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10" name="AutoShape 29"/>
          <p:cNvCxnSpPr>
            <a:cxnSpLocks noChangeAspect="1" noChangeShapeType="1"/>
            <a:stCxn id="20500" idx="6"/>
            <a:endCxn id="20509" idx="2"/>
          </p:cNvCxnSpPr>
          <p:nvPr/>
        </p:nvCxnSpPr>
        <p:spPr bwMode="auto">
          <a:xfrm>
            <a:off x="7159625" y="4953000"/>
            <a:ext cx="86995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11" name="AutoShape 30"/>
          <p:cNvCxnSpPr>
            <a:cxnSpLocks noChangeAspect="1" noChangeShapeType="1"/>
            <a:stCxn id="20503" idx="6"/>
            <a:endCxn id="20509" idx="3"/>
          </p:cNvCxnSpPr>
          <p:nvPr/>
        </p:nvCxnSpPr>
        <p:spPr bwMode="auto">
          <a:xfrm flipV="1">
            <a:off x="6429375" y="509270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12" name="AutoShape 31"/>
          <p:cNvCxnSpPr>
            <a:cxnSpLocks noChangeAspect="1" noChangeShapeType="1"/>
            <a:stCxn id="20509" idx="1"/>
            <a:endCxn id="20502" idx="6"/>
          </p:cNvCxnSpPr>
          <p:nvPr/>
        </p:nvCxnSpPr>
        <p:spPr bwMode="auto">
          <a:xfrm flipH="1" flipV="1">
            <a:off x="6429375" y="422116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761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F43522-FF22-0641-B9A0-FDE66300BA21}" type="slidenum">
              <a:rPr lang="en-US" sz="1400"/>
              <a:pPr eaLnBrk="1" hangingPunct="1"/>
              <a:t>60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Prim-Jarnik Pseudo-code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1610222"/>
            <a:ext cx="6476999" cy="4714378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04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C1D830-AD8F-B04E-8C1C-2B1B20F6B2B0}" type="slidenum">
              <a:rPr lang="en-US" sz="1400"/>
              <a:pPr eaLnBrk="1" hangingPunct="1"/>
              <a:t>61</a:t>
            </a:fld>
            <a:endParaRPr lang="en-US" sz="1400"/>
          </a:p>
        </p:txBody>
      </p:sp>
      <p:sp>
        <p:nvSpPr>
          <p:cNvPr id="23555" name="Freeform 39"/>
          <p:cNvSpPr>
            <a:spLocks/>
          </p:cNvSpPr>
          <p:nvPr/>
        </p:nvSpPr>
        <p:spPr bwMode="auto">
          <a:xfrm>
            <a:off x="609600" y="3124200"/>
            <a:ext cx="806450" cy="862013"/>
          </a:xfrm>
          <a:custGeom>
            <a:avLst/>
            <a:gdLst>
              <a:gd name="T0" fmla="*/ 105846563 w 508"/>
              <a:gd name="T1" fmla="*/ 619958797 h 543"/>
              <a:gd name="T2" fmla="*/ 211693125 w 508"/>
              <a:gd name="T3" fmla="*/ 1118950024 h 543"/>
              <a:gd name="T4" fmla="*/ 846772500 w 508"/>
              <a:gd name="T5" fmla="*/ 1270159487 h 543"/>
              <a:gd name="T6" fmla="*/ 1255037813 w 508"/>
              <a:gd name="T7" fmla="*/ 529233119 h 543"/>
              <a:gd name="T8" fmla="*/ 695563125 w 508"/>
              <a:gd name="T9" fmla="*/ 15120946 h 543"/>
              <a:gd name="T10" fmla="*/ 105846563 w 508"/>
              <a:gd name="T11" fmla="*/ 61995879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1200150" y="1981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318135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1885950" y="2590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895350" y="3276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386715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3333750" y="3124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3563" name="AutoShape 10"/>
          <p:cNvCxnSpPr>
            <a:cxnSpLocks noChangeShapeType="1"/>
            <a:stCxn id="23557" idx="5"/>
            <a:endCxn id="23559" idx="1"/>
          </p:cNvCxnSpPr>
          <p:nvPr/>
        </p:nvCxnSpPr>
        <p:spPr bwMode="auto">
          <a:xfrm>
            <a:off x="1460500" y="2251075"/>
            <a:ext cx="469900" cy="374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AutoShape 11"/>
          <p:cNvCxnSpPr>
            <a:cxnSpLocks noChangeShapeType="1"/>
            <a:stCxn id="23559" idx="3"/>
            <a:endCxn id="23560" idx="7"/>
          </p:cNvCxnSpPr>
          <p:nvPr/>
        </p:nvCxnSpPr>
        <p:spPr bwMode="auto">
          <a:xfrm flipH="1">
            <a:off x="1155700" y="2860675"/>
            <a:ext cx="774700" cy="4413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AutoShape 12"/>
          <p:cNvCxnSpPr>
            <a:cxnSpLocks noChangeShapeType="1"/>
            <a:stCxn id="23557" idx="3"/>
            <a:endCxn id="23560" idx="0"/>
          </p:cNvCxnSpPr>
          <p:nvPr/>
        </p:nvCxnSpPr>
        <p:spPr bwMode="auto">
          <a:xfrm flipH="1">
            <a:off x="1047750" y="2251075"/>
            <a:ext cx="196850" cy="10064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AutoShape 13"/>
          <p:cNvCxnSpPr>
            <a:cxnSpLocks noChangeShapeType="1"/>
            <a:stCxn id="23559" idx="6"/>
            <a:endCxn id="23562" idx="1"/>
          </p:cNvCxnSpPr>
          <p:nvPr/>
        </p:nvCxnSpPr>
        <p:spPr bwMode="auto">
          <a:xfrm>
            <a:off x="2200275" y="2743200"/>
            <a:ext cx="1177925" cy="415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14"/>
          <p:cNvCxnSpPr>
            <a:cxnSpLocks noChangeShapeType="1"/>
            <a:stCxn id="23560" idx="6"/>
            <a:endCxn id="23562" idx="2"/>
          </p:cNvCxnSpPr>
          <p:nvPr/>
        </p:nvCxnSpPr>
        <p:spPr bwMode="auto">
          <a:xfrm flipV="1">
            <a:off x="1219200" y="32766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15"/>
          <p:cNvCxnSpPr>
            <a:cxnSpLocks noChangeShapeType="1"/>
            <a:stCxn id="23557" idx="6"/>
            <a:endCxn id="23558" idx="2"/>
          </p:cNvCxnSpPr>
          <p:nvPr/>
        </p:nvCxnSpPr>
        <p:spPr bwMode="auto">
          <a:xfrm flipV="1">
            <a:off x="1514475" y="1828800"/>
            <a:ext cx="165735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16"/>
          <p:cNvCxnSpPr>
            <a:cxnSpLocks noChangeShapeType="1"/>
            <a:stCxn id="23559" idx="7"/>
            <a:endCxn id="23558" idx="3"/>
          </p:cNvCxnSpPr>
          <p:nvPr/>
        </p:nvCxnSpPr>
        <p:spPr bwMode="auto">
          <a:xfrm flipV="1">
            <a:off x="2146300" y="1946275"/>
            <a:ext cx="1079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17"/>
          <p:cNvCxnSpPr>
            <a:cxnSpLocks noChangeShapeType="1"/>
            <a:stCxn id="23561" idx="1"/>
            <a:endCxn id="23558" idx="5"/>
          </p:cNvCxnSpPr>
          <p:nvPr/>
        </p:nvCxnSpPr>
        <p:spPr bwMode="auto">
          <a:xfrm flipH="1" flipV="1">
            <a:off x="344170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AutoShape 18"/>
          <p:cNvCxnSpPr>
            <a:cxnSpLocks noChangeShapeType="1"/>
            <a:stCxn id="23562" idx="7"/>
            <a:endCxn id="23561" idx="3"/>
          </p:cNvCxnSpPr>
          <p:nvPr/>
        </p:nvCxnSpPr>
        <p:spPr bwMode="auto">
          <a:xfrm flipV="1">
            <a:off x="3594100" y="27082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72" name="Text Box 19"/>
          <p:cNvSpPr txBox="1">
            <a:spLocks noChangeArrowheads="1"/>
          </p:cNvSpPr>
          <p:nvPr/>
        </p:nvSpPr>
        <p:spPr bwMode="auto">
          <a:xfrm>
            <a:off x="2176463" y="1676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sp>
        <p:nvSpPr>
          <p:cNvPr id="23573" name="Text Box 20"/>
          <p:cNvSpPr txBox="1">
            <a:spLocks noChangeArrowheads="1"/>
          </p:cNvSpPr>
          <p:nvPr/>
        </p:nvSpPr>
        <p:spPr bwMode="auto">
          <a:xfrm>
            <a:off x="3667125" y="199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3574" name="Text Box 21"/>
          <p:cNvSpPr txBox="1">
            <a:spLocks noChangeArrowheads="1"/>
          </p:cNvSpPr>
          <p:nvPr/>
        </p:nvSpPr>
        <p:spPr bwMode="auto">
          <a:xfrm>
            <a:off x="827088" y="2463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2795588" y="2681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141446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2054225" y="3367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3719513" y="283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3579" name="Text Box 26"/>
          <p:cNvSpPr txBox="1">
            <a:spLocks noChangeArrowheads="1"/>
          </p:cNvSpPr>
          <p:nvPr/>
        </p:nvSpPr>
        <p:spPr bwMode="auto">
          <a:xfrm>
            <a:off x="2647950" y="2224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3580" name="Text Box 27"/>
          <p:cNvSpPr txBox="1">
            <a:spLocks noChangeArrowheads="1"/>
          </p:cNvSpPr>
          <p:nvPr/>
        </p:nvSpPr>
        <p:spPr bwMode="auto">
          <a:xfrm>
            <a:off x="1620838" y="29400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3581" name="Text Box 32"/>
          <p:cNvSpPr txBox="1">
            <a:spLocks noChangeArrowheads="1"/>
          </p:cNvSpPr>
          <p:nvPr/>
        </p:nvSpPr>
        <p:spPr bwMode="auto">
          <a:xfrm>
            <a:off x="666750" y="3429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3582" name="Text Box 33"/>
          <p:cNvSpPr txBox="1">
            <a:spLocks noChangeArrowheads="1"/>
          </p:cNvSpPr>
          <p:nvPr/>
        </p:nvSpPr>
        <p:spPr bwMode="auto">
          <a:xfrm>
            <a:off x="3562350" y="3290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583" name="Text Box 34"/>
          <p:cNvSpPr txBox="1">
            <a:spLocks noChangeArrowheads="1"/>
          </p:cNvSpPr>
          <p:nvPr/>
        </p:nvSpPr>
        <p:spPr bwMode="auto">
          <a:xfrm>
            <a:off x="971550" y="1766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584" name="Text Box 35"/>
          <p:cNvSpPr txBox="1">
            <a:spLocks noChangeArrowheads="1"/>
          </p:cNvSpPr>
          <p:nvPr/>
        </p:nvSpPr>
        <p:spPr bwMode="auto">
          <a:xfrm>
            <a:off x="1885950" y="22764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3585" name="Text Box 36"/>
          <p:cNvSpPr txBox="1">
            <a:spLocks noChangeArrowheads="1"/>
          </p:cNvSpPr>
          <p:nvPr/>
        </p:nvSpPr>
        <p:spPr bwMode="auto">
          <a:xfrm>
            <a:off x="4129088" y="2224088"/>
            <a:ext cx="347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tx2"/>
                </a:solidFill>
                <a:sym typeface="Symbol" charset="0"/>
              </a:rPr>
              <a:t></a:t>
            </a:r>
          </a:p>
        </p:txBody>
      </p:sp>
      <p:sp>
        <p:nvSpPr>
          <p:cNvPr id="23586" name="Text Box 37"/>
          <p:cNvSpPr txBox="1">
            <a:spLocks noChangeArrowheads="1"/>
          </p:cNvSpPr>
          <p:nvPr/>
        </p:nvSpPr>
        <p:spPr bwMode="auto">
          <a:xfrm>
            <a:off x="3390900" y="1463675"/>
            <a:ext cx="347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tx2"/>
                </a:solidFill>
                <a:sym typeface="Symbol" charset="0"/>
              </a:rPr>
              <a:t></a:t>
            </a:r>
            <a:endParaRPr lang="en-US" sz="1800" b="1">
              <a:solidFill>
                <a:schemeClr val="tx2"/>
              </a:solidFill>
            </a:endParaRPr>
          </a:p>
        </p:txBody>
      </p:sp>
      <p:sp>
        <p:nvSpPr>
          <p:cNvPr id="23587" name="Freeform 40"/>
          <p:cNvSpPr>
            <a:spLocks/>
          </p:cNvSpPr>
          <p:nvPr/>
        </p:nvSpPr>
        <p:spPr bwMode="auto">
          <a:xfrm>
            <a:off x="695325" y="4195763"/>
            <a:ext cx="1120775" cy="2184400"/>
          </a:xfrm>
          <a:custGeom>
            <a:avLst/>
            <a:gdLst>
              <a:gd name="T0" fmla="*/ 105846563 w 706"/>
              <a:gd name="T1" fmla="*/ 1806951238 h 1376"/>
              <a:gd name="T2" fmla="*/ 120967500 w 706"/>
              <a:gd name="T3" fmla="*/ 2147483647 h 1376"/>
              <a:gd name="T4" fmla="*/ 786288750 w 706"/>
              <a:gd name="T5" fmla="*/ 2147483647 h 1376"/>
              <a:gd name="T6" fmla="*/ 1270158750 w 706"/>
              <a:gd name="T7" fmla="*/ 2147483647 h 1376"/>
              <a:gd name="T8" fmla="*/ 1754028750 w 706"/>
              <a:gd name="T9" fmla="*/ 869453113 h 1376"/>
              <a:gd name="T10" fmla="*/ 1421368125 w 706"/>
              <a:gd name="T11" fmla="*/ 128527175 h 1376"/>
              <a:gd name="T12" fmla="*/ 423386250 w 706"/>
              <a:gd name="T13" fmla="*/ 279736550 h 1376"/>
              <a:gd name="T14" fmla="*/ 105846563 w 706"/>
              <a:gd name="T15" fmla="*/ 1806951238 h 13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06"/>
              <a:gd name="T25" fmla="*/ 0 h 1376"/>
              <a:gd name="T26" fmla="*/ 706 w 706"/>
              <a:gd name="T27" fmla="*/ 1376 h 13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06" h="1376">
                <a:moveTo>
                  <a:pt x="42" y="717"/>
                </a:moveTo>
                <a:cubicBezTo>
                  <a:pt x="48" y="879"/>
                  <a:pt x="0" y="1167"/>
                  <a:pt x="48" y="1275"/>
                </a:cubicBezTo>
                <a:cubicBezTo>
                  <a:pt x="93" y="1376"/>
                  <a:pt x="236" y="1364"/>
                  <a:pt x="312" y="1323"/>
                </a:cubicBezTo>
                <a:cubicBezTo>
                  <a:pt x="388" y="1282"/>
                  <a:pt x="440" y="1192"/>
                  <a:pt x="504" y="1029"/>
                </a:cubicBezTo>
                <a:cubicBezTo>
                  <a:pt x="568" y="866"/>
                  <a:pt x="686" y="508"/>
                  <a:pt x="696" y="345"/>
                </a:cubicBezTo>
                <a:cubicBezTo>
                  <a:pt x="706" y="182"/>
                  <a:pt x="652" y="90"/>
                  <a:pt x="564" y="51"/>
                </a:cubicBezTo>
                <a:cubicBezTo>
                  <a:pt x="476" y="12"/>
                  <a:pt x="255" y="0"/>
                  <a:pt x="168" y="111"/>
                </a:cubicBezTo>
                <a:cubicBezTo>
                  <a:pt x="81" y="222"/>
                  <a:pt x="36" y="555"/>
                  <a:pt x="42" y="71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Oval 41"/>
          <p:cNvSpPr>
            <a:spLocks noChangeArrowheads="1"/>
          </p:cNvSpPr>
          <p:nvPr/>
        </p:nvSpPr>
        <p:spPr bwMode="auto">
          <a:xfrm>
            <a:off x="1276350" y="4419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3589" name="Oval 42"/>
          <p:cNvSpPr>
            <a:spLocks noChangeArrowheads="1"/>
          </p:cNvSpPr>
          <p:nvPr/>
        </p:nvSpPr>
        <p:spPr bwMode="auto">
          <a:xfrm>
            <a:off x="3257550" y="4114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23590" name="Oval 43"/>
          <p:cNvSpPr>
            <a:spLocks noChangeArrowheads="1"/>
          </p:cNvSpPr>
          <p:nvPr/>
        </p:nvSpPr>
        <p:spPr bwMode="auto">
          <a:xfrm>
            <a:off x="1962150" y="5029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3591" name="Oval 44"/>
          <p:cNvSpPr>
            <a:spLocks noChangeArrowheads="1"/>
          </p:cNvSpPr>
          <p:nvPr/>
        </p:nvSpPr>
        <p:spPr bwMode="auto">
          <a:xfrm>
            <a:off x="971550" y="57150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3592" name="Oval 45"/>
          <p:cNvSpPr>
            <a:spLocks noChangeArrowheads="1"/>
          </p:cNvSpPr>
          <p:nvPr/>
        </p:nvSpPr>
        <p:spPr bwMode="auto">
          <a:xfrm>
            <a:off x="3943350" y="4876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3593" name="Oval 46"/>
          <p:cNvSpPr>
            <a:spLocks noChangeArrowheads="1"/>
          </p:cNvSpPr>
          <p:nvPr/>
        </p:nvSpPr>
        <p:spPr bwMode="auto">
          <a:xfrm>
            <a:off x="3409950" y="5562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3594" name="AutoShape 47"/>
          <p:cNvCxnSpPr>
            <a:cxnSpLocks noChangeShapeType="1"/>
            <a:stCxn id="23588" idx="5"/>
            <a:endCxn id="23590" idx="1"/>
          </p:cNvCxnSpPr>
          <p:nvPr/>
        </p:nvCxnSpPr>
        <p:spPr bwMode="auto">
          <a:xfrm>
            <a:off x="1536700" y="4699000"/>
            <a:ext cx="469900" cy="3651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95" name="AutoShape 48"/>
          <p:cNvCxnSpPr>
            <a:cxnSpLocks noChangeShapeType="1"/>
            <a:stCxn id="23590" idx="3"/>
            <a:endCxn id="23591" idx="7"/>
          </p:cNvCxnSpPr>
          <p:nvPr/>
        </p:nvCxnSpPr>
        <p:spPr bwMode="auto">
          <a:xfrm flipH="1">
            <a:off x="1231900" y="5299075"/>
            <a:ext cx="774700" cy="4413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96" name="AutoShape 49"/>
          <p:cNvCxnSpPr>
            <a:cxnSpLocks noChangeShapeType="1"/>
            <a:stCxn id="23588" idx="3"/>
            <a:endCxn id="23591" idx="0"/>
          </p:cNvCxnSpPr>
          <p:nvPr/>
        </p:nvCxnSpPr>
        <p:spPr bwMode="auto">
          <a:xfrm flipH="1">
            <a:off x="1123950" y="4699000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97" name="AutoShape 50"/>
          <p:cNvCxnSpPr>
            <a:cxnSpLocks noChangeShapeType="1"/>
            <a:stCxn id="23590" idx="6"/>
            <a:endCxn id="23593" idx="1"/>
          </p:cNvCxnSpPr>
          <p:nvPr/>
        </p:nvCxnSpPr>
        <p:spPr bwMode="auto">
          <a:xfrm>
            <a:off x="2276475" y="5181600"/>
            <a:ext cx="1177925" cy="415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98" name="AutoShape 51"/>
          <p:cNvCxnSpPr>
            <a:cxnSpLocks noChangeShapeType="1"/>
            <a:stCxn id="23591" idx="6"/>
            <a:endCxn id="23593" idx="2"/>
          </p:cNvCxnSpPr>
          <p:nvPr/>
        </p:nvCxnSpPr>
        <p:spPr bwMode="auto">
          <a:xfrm flipV="1">
            <a:off x="1295400" y="57150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99" name="AutoShape 52"/>
          <p:cNvCxnSpPr>
            <a:cxnSpLocks noChangeShapeType="1"/>
            <a:stCxn id="23588" idx="6"/>
            <a:endCxn id="23589" idx="2"/>
          </p:cNvCxnSpPr>
          <p:nvPr/>
        </p:nvCxnSpPr>
        <p:spPr bwMode="auto">
          <a:xfrm flipV="1">
            <a:off x="1600200" y="4267200"/>
            <a:ext cx="1647825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600" name="AutoShape 53"/>
          <p:cNvCxnSpPr>
            <a:cxnSpLocks noChangeShapeType="1"/>
            <a:stCxn id="23590" idx="7"/>
            <a:endCxn id="23589" idx="3"/>
          </p:cNvCxnSpPr>
          <p:nvPr/>
        </p:nvCxnSpPr>
        <p:spPr bwMode="auto">
          <a:xfrm flipV="1">
            <a:off x="2222500" y="4384675"/>
            <a:ext cx="1079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601" name="AutoShape 54"/>
          <p:cNvCxnSpPr>
            <a:cxnSpLocks noChangeShapeType="1"/>
            <a:stCxn id="23592" idx="1"/>
            <a:endCxn id="23589" idx="5"/>
          </p:cNvCxnSpPr>
          <p:nvPr/>
        </p:nvCxnSpPr>
        <p:spPr bwMode="auto">
          <a:xfrm flipH="1" flipV="1">
            <a:off x="3517900" y="43846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602" name="AutoShape 55"/>
          <p:cNvCxnSpPr>
            <a:cxnSpLocks noChangeShapeType="1"/>
            <a:stCxn id="23593" idx="7"/>
            <a:endCxn id="23592" idx="3"/>
          </p:cNvCxnSpPr>
          <p:nvPr/>
        </p:nvCxnSpPr>
        <p:spPr bwMode="auto">
          <a:xfrm flipV="1">
            <a:off x="3670300" y="51466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603" name="Text Box 56"/>
          <p:cNvSpPr txBox="1">
            <a:spLocks noChangeArrowheads="1"/>
          </p:cNvSpPr>
          <p:nvPr/>
        </p:nvSpPr>
        <p:spPr bwMode="auto">
          <a:xfrm>
            <a:off x="2252663" y="4114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04" name="Text Box 57"/>
          <p:cNvSpPr txBox="1">
            <a:spLocks noChangeArrowheads="1"/>
          </p:cNvSpPr>
          <p:nvPr/>
        </p:nvSpPr>
        <p:spPr bwMode="auto">
          <a:xfrm>
            <a:off x="3743325" y="4433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3605" name="Text Box 58"/>
          <p:cNvSpPr txBox="1">
            <a:spLocks noChangeArrowheads="1"/>
          </p:cNvSpPr>
          <p:nvPr/>
        </p:nvSpPr>
        <p:spPr bwMode="auto">
          <a:xfrm>
            <a:off x="903288" y="49022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606" name="Text Box 59"/>
          <p:cNvSpPr txBox="1">
            <a:spLocks noChangeArrowheads="1"/>
          </p:cNvSpPr>
          <p:nvPr/>
        </p:nvSpPr>
        <p:spPr bwMode="auto">
          <a:xfrm>
            <a:off x="2871788" y="51196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3607" name="Text Box 60"/>
          <p:cNvSpPr txBox="1">
            <a:spLocks noChangeArrowheads="1"/>
          </p:cNvSpPr>
          <p:nvPr/>
        </p:nvSpPr>
        <p:spPr bwMode="auto">
          <a:xfrm>
            <a:off x="1490663" y="48148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608" name="Text Box 61"/>
          <p:cNvSpPr txBox="1">
            <a:spLocks noChangeArrowheads="1"/>
          </p:cNvSpPr>
          <p:nvPr/>
        </p:nvSpPr>
        <p:spPr bwMode="auto">
          <a:xfrm>
            <a:off x="2130425" y="580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09" name="Text Box 62"/>
          <p:cNvSpPr txBox="1">
            <a:spLocks noChangeArrowheads="1"/>
          </p:cNvSpPr>
          <p:nvPr/>
        </p:nvSpPr>
        <p:spPr bwMode="auto">
          <a:xfrm>
            <a:off x="3795713" y="52768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3610" name="Text Box 63"/>
          <p:cNvSpPr txBox="1">
            <a:spLocks noChangeArrowheads="1"/>
          </p:cNvSpPr>
          <p:nvPr/>
        </p:nvSpPr>
        <p:spPr bwMode="auto">
          <a:xfrm>
            <a:off x="2724150" y="4662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3611" name="Text Box 64"/>
          <p:cNvSpPr txBox="1">
            <a:spLocks noChangeArrowheads="1"/>
          </p:cNvSpPr>
          <p:nvPr/>
        </p:nvSpPr>
        <p:spPr bwMode="auto">
          <a:xfrm>
            <a:off x="1697038" y="537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3612" name="Text Box 65"/>
          <p:cNvSpPr txBox="1">
            <a:spLocks noChangeArrowheads="1"/>
          </p:cNvSpPr>
          <p:nvPr/>
        </p:nvSpPr>
        <p:spPr bwMode="auto">
          <a:xfrm>
            <a:off x="742950" y="58674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3613" name="Text Box 66"/>
          <p:cNvSpPr txBox="1">
            <a:spLocks noChangeArrowheads="1"/>
          </p:cNvSpPr>
          <p:nvPr/>
        </p:nvSpPr>
        <p:spPr bwMode="auto">
          <a:xfrm>
            <a:off x="3638550" y="57292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14" name="Text Box 67"/>
          <p:cNvSpPr txBox="1">
            <a:spLocks noChangeArrowheads="1"/>
          </p:cNvSpPr>
          <p:nvPr/>
        </p:nvSpPr>
        <p:spPr bwMode="auto">
          <a:xfrm>
            <a:off x="1047750" y="42052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615" name="Text Box 68"/>
          <p:cNvSpPr txBox="1">
            <a:spLocks noChangeArrowheads="1"/>
          </p:cNvSpPr>
          <p:nvPr/>
        </p:nvSpPr>
        <p:spPr bwMode="auto">
          <a:xfrm>
            <a:off x="1962150" y="47148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616" name="Text Box 69"/>
          <p:cNvSpPr txBox="1">
            <a:spLocks noChangeArrowheads="1"/>
          </p:cNvSpPr>
          <p:nvPr/>
        </p:nvSpPr>
        <p:spPr bwMode="auto">
          <a:xfrm>
            <a:off x="4205288" y="4662488"/>
            <a:ext cx="347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tx2"/>
                </a:solidFill>
                <a:sym typeface="Symbol" charset="0"/>
              </a:rPr>
              <a:t></a:t>
            </a:r>
          </a:p>
        </p:txBody>
      </p:sp>
      <p:sp>
        <p:nvSpPr>
          <p:cNvPr id="23617" name="Text Box 70"/>
          <p:cNvSpPr txBox="1">
            <a:spLocks noChangeArrowheads="1"/>
          </p:cNvSpPr>
          <p:nvPr/>
        </p:nvSpPr>
        <p:spPr bwMode="auto">
          <a:xfrm>
            <a:off x="3484563" y="3900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sym typeface="Symbol" charset="0"/>
              </a:rPr>
              <a:t>7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3618" name="Freeform 71"/>
          <p:cNvSpPr>
            <a:spLocks/>
          </p:cNvSpPr>
          <p:nvPr/>
        </p:nvSpPr>
        <p:spPr bwMode="auto">
          <a:xfrm>
            <a:off x="5057775" y="1760538"/>
            <a:ext cx="1841500" cy="2181225"/>
          </a:xfrm>
          <a:custGeom>
            <a:avLst/>
            <a:gdLst>
              <a:gd name="T0" fmla="*/ 105846563 w 1160"/>
              <a:gd name="T1" fmla="*/ 1801910925 h 1374"/>
              <a:gd name="T2" fmla="*/ 120967500 w 1160"/>
              <a:gd name="T3" fmla="*/ 2147483647 h 1374"/>
              <a:gd name="T4" fmla="*/ 786288750 w 1160"/>
              <a:gd name="T5" fmla="*/ 2147483647 h 1374"/>
              <a:gd name="T6" fmla="*/ 1723786875 w 1160"/>
              <a:gd name="T7" fmla="*/ 2147483647 h 1374"/>
              <a:gd name="T8" fmla="*/ 2147483647 w 1160"/>
              <a:gd name="T9" fmla="*/ 1378526263 h 1374"/>
              <a:gd name="T10" fmla="*/ 1602819375 w 1160"/>
              <a:gd name="T11" fmla="*/ 183972200 h 1374"/>
              <a:gd name="T12" fmla="*/ 423386250 w 1160"/>
              <a:gd name="T13" fmla="*/ 274696238 h 1374"/>
              <a:gd name="T14" fmla="*/ 105846563 w 1160"/>
              <a:gd name="T15" fmla="*/ 1801910925 h 13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0"/>
              <a:gd name="T25" fmla="*/ 0 h 1374"/>
              <a:gd name="T26" fmla="*/ 1160 w 1160"/>
              <a:gd name="T27" fmla="*/ 1374 h 13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0" h="1374">
                <a:moveTo>
                  <a:pt x="42" y="715"/>
                </a:moveTo>
                <a:cubicBezTo>
                  <a:pt x="48" y="877"/>
                  <a:pt x="0" y="1165"/>
                  <a:pt x="48" y="1273"/>
                </a:cubicBezTo>
                <a:cubicBezTo>
                  <a:pt x="93" y="1374"/>
                  <a:pt x="206" y="1346"/>
                  <a:pt x="312" y="1321"/>
                </a:cubicBezTo>
                <a:cubicBezTo>
                  <a:pt x="418" y="1296"/>
                  <a:pt x="544" y="1252"/>
                  <a:pt x="684" y="1123"/>
                </a:cubicBezTo>
                <a:cubicBezTo>
                  <a:pt x="824" y="994"/>
                  <a:pt x="1160" y="722"/>
                  <a:pt x="1152" y="547"/>
                </a:cubicBezTo>
                <a:cubicBezTo>
                  <a:pt x="1144" y="372"/>
                  <a:pt x="800" y="146"/>
                  <a:pt x="636" y="73"/>
                </a:cubicBezTo>
                <a:cubicBezTo>
                  <a:pt x="472" y="0"/>
                  <a:pt x="267" y="2"/>
                  <a:pt x="168" y="109"/>
                </a:cubicBezTo>
                <a:cubicBezTo>
                  <a:pt x="69" y="216"/>
                  <a:pt x="36" y="553"/>
                  <a:pt x="42" y="71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9" name="Oval 72"/>
          <p:cNvSpPr>
            <a:spLocks noChangeArrowheads="1"/>
          </p:cNvSpPr>
          <p:nvPr/>
        </p:nvSpPr>
        <p:spPr bwMode="auto">
          <a:xfrm>
            <a:off x="5638800" y="19812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3620" name="Oval 73"/>
          <p:cNvSpPr>
            <a:spLocks noChangeArrowheads="1"/>
          </p:cNvSpPr>
          <p:nvPr/>
        </p:nvSpPr>
        <p:spPr bwMode="auto">
          <a:xfrm>
            <a:off x="762000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23621" name="Oval 74"/>
          <p:cNvSpPr>
            <a:spLocks noChangeArrowheads="1"/>
          </p:cNvSpPr>
          <p:nvPr/>
        </p:nvSpPr>
        <p:spPr bwMode="auto">
          <a:xfrm>
            <a:off x="6324600" y="25908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23622" name="Oval 75"/>
          <p:cNvSpPr>
            <a:spLocks noChangeArrowheads="1"/>
          </p:cNvSpPr>
          <p:nvPr/>
        </p:nvSpPr>
        <p:spPr bwMode="auto">
          <a:xfrm>
            <a:off x="5334000" y="3276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3623" name="Oval 76"/>
          <p:cNvSpPr>
            <a:spLocks noChangeArrowheads="1"/>
          </p:cNvSpPr>
          <p:nvPr/>
        </p:nvSpPr>
        <p:spPr bwMode="auto">
          <a:xfrm>
            <a:off x="830580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3624" name="Oval 77"/>
          <p:cNvSpPr>
            <a:spLocks noChangeArrowheads="1"/>
          </p:cNvSpPr>
          <p:nvPr/>
        </p:nvSpPr>
        <p:spPr bwMode="auto">
          <a:xfrm>
            <a:off x="7772400" y="3124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3625" name="AutoShape 78"/>
          <p:cNvCxnSpPr>
            <a:cxnSpLocks noChangeShapeType="1"/>
            <a:stCxn id="23619" idx="5"/>
            <a:endCxn id="23621" idx="1"/>
          </p:cNvCxnSpPr>
          <p:nvPr/>
        </p:nvCxnSpPr>
        <p:spPr bwMode="auto">
          <a:xfrm>
            <a:off x="5899150" y="2260600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626" name="AutoShape 79"/>
          <p:cNvCxnSpPr>
            <a:cxnSpLocks noChangeShapeType="1"/>
            <a:stCxn id="23621" idx="3"/>
            <a:endCxn id="23622" idx="7"/>
          </p:cNvCxnSpPr>
          <p:nvPr/>
        </p:nvCxnSpPr>
        <p:spPr bwMode="auto">
          <a:xfrm flipH="1">
            <a:off x="5594350" y="2870200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627" name="AutoShape 80"/>
          <p:cNvCxnSpPr>
            <a:cxnSpLocks noChangeShapeType="1"/>
            <a:stCxn id="23619" idx="3"/>
            <a:endCxn id="23622" idx="0"/>
          </p:cNvCxnSpPr>
          <p:nvPr/>
        </p:nvCxnSpPr>
        <p:spPr bwMode="auto">
          <a:xfrm flipH="1">
            <a:off x="5486400" y="2260600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628" name="AutoShape 81"/>
          <p:cNvCxnSpPr>
            <a:cxnSpLocks noChangeShapeType="1"/>
            <a:stCxn id="23621" idx="6"/>
            <a:endCxn id="23624" idx="1"/>
          </p:cNvCxnSpPr>
          <p:nvPr/>
        </p:nvCxnSpPr>
        <p:spPr bwMode="auto">
          <a:xfrm>
            <a:off x="6648450" y="2743200"/>
            <a:ext cx="1168400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629" name="AutoShape 82"/>
          <p:cNvCxnSpPr>
            <a:cxnSpLocks noChangeShapeType="1"/>
            <a:stCxn id="23622" idx="6"/>
            <a:endCxn id="23624" idx="2"/>
          </p:cNvCxnSpPr>
          <p:nvPr/>
        </p:nvCxnSpPr>
        <p:spPr bwMode="auto">
          <a:xfrm flipV="1">
            <a:off x="5657850" y="32766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630" name="AutoShape 83"/>
          <p:cNvCxnSpPr>
            <a:cxnSpLocks noChangeShapeType="1"/>
            <a:stCxn id="23619" idx="6"/>
            <a:endCxn id="23620" idx="2"/>
          </p:cNvCxnSpPr>
          <p:nvPr/>
        </p:nvCxnSpPr>
        <p:spPr bwMode="auto">
          <a:xfrm flipV="1">
            <a:off x="5962650" y="1828800"/>
            <a:ext cx="1647825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631" name="AutoShape 84"/>
          <p:cNvCxnSpPr>
            <a:cxnSpLocks noChangeShapeType="1"/>
            <a:stCxn id="23621" idx="7"/>
            <a:endCxn id="23620" idx="3"/>
          </p:cNvCxnSpPr>
          <p:nvPr/>
        </p:nvCxnSpPr>
        <p:spPr bwMode="auto">
          <a:xfrm flipV="1">
            <a:off x="6584950" y="1946275"/>
            <a:ext cx="1079500" cy="669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632" name="AutoShape 85"/>
          <p:cNvCxnSpPr>
            <a:cxnSpLocks noChangeShapeType="1"/>
            <a:stCxn id="23623" idx="1"/>
            <a:endCxn id="23620" idx="5"/>
          </p:cNvCxnSpPr>
          <p:nvPr/>
        </p:nvCxnSpPr>
        <p:spPr bwMode="auto">
          <a:xfrm flipH="1" flipV="1">
            <a:off x="788035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633" name="AutoShape 86"/>
          <p:cNvCxnSpPr>
            <a:cxnSpLocks noChangeShapeType="1"/>
            <a:stCxn id="23624" idx="7"/>
            <a:endCxn id="23623" idx="3"/>
          </p:cNvCxnSpPr>
          <p:nvPr/>
        </p:nvCxnSpPr>
        <p:spPr bwMode="auto">
          <a:xfrm flipV="1">
            <a:off x="8032750" y="27082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634" name="Text Box 87"/>
          <p:cNvSpPr txBox="1">
            <a:spLocks noChangeArrowheads="1"/>
          </p:cNvSpPr>
          <p:nvPr/>
        </p:nvSpPr>
        <p:spPr bwMode="auto">
          <a:xfrm>
            <a:off x="6615113" y="1676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35" name="Text Box 88"/>
          <p:cNvSpPr txBox="1">
            <a:spLocks noChangeArrowheads="1"/>
          </p:cNvSpPr>
          <p:nvPr/>
        </p:nvSpPr>
        <p:spPr bwMode="auto">
          <a:xfrm>
            <a:off x="8105775" y="199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3636" name="Text Box 89"/>
          <p:cNvSpPr txBox="1">
            <a:spLocks noChangeArrowheads="1"/>
          </p:cNvSpPr>
          <p:nvPr/>
        </p:nvSpPr>
        <p:spPr bwMode="auto">
          <a:xfrm>
            <a:off x="5265738" y="2463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637" name="Text Box 90"/>
          <p:cNvSpPr txBox="1">
            <a:spLocks noChangeArrowheads="1"/>
          </p:cNvSpPr>
          <p:nvPr/>
        </p:nvSpPr>
        <p:spPr bwMode="auto">
          <a:xfrm>
            <a:off x="7234238" y="2681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3638" name="Text Box 91"/>
          <p:cNvSpPr txBox="1">
            <a:spLocks noChangeArrowheads="1"/>
          </p:cNvSpPr>
          <p:nvPr/>
        </p:nvSpPr>
        <p:spPr bwMode="auto">
          <a:xfrm>
            <a:off x="585311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639" name="Text Box 92"/>
          <p:cNvSpPr txBox="1">
            <a:spLocks noChangeArrowheads="1"/>
          </p:cNvSpPr>
          <p:nvPr/>
        </p:nvSpPr>
        <p:spPr bwMode="auto">
          <a:xfrm>
            <a:off x="6492875" y="3367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40" name="Text Box 93"/>
          <p:cNvSpPr txBox="1">
            <a:spLocks noChangeArrowheads="1"/>
          </p:cNvSpPr>
          <p:nvPr/>
        </p:nvSpPr>
        <p:spPr bwMode="auto">
          <a:xfrm>
            <a:off x="8158163" y="283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3641" name="Text Box 94"/>
          <p:cNvSpPr txBox="1">
            <a:spLocks noChangeArrowheads="1"/>
          </p:cNvSpPr>
          <p:nvPr/>
        </p:nvSpPr>
        <p:spPr bwMode="auto">
          <a:xfrm>
            <a:off x="7086600" y="2224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3642" name="Text Box 95"/>
          <p:cNvSpPr txBox="1">
            <a:spLocks noChangeArrowheads="1"/>
          </p:cNvSpPr>
          <p:nvPr/>
        </p:nvSpPr>
        <p:spPr bwMode="auto">
          <a:xfrm>
            <a:off x="6059488" y="29400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3643" name="Text Box 96"/>
          <p:cNvSpPr txBox="1">
            <a:spLocks noChangeArrowheads="1"/>
          </p:cNvSpPr>
          <p:nvPr/>
        </p:nvSpPr>
        <p:spPr bwMode="auto">
          <a:xfrm>
            <a:off x="5105400" y="3429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3644" name="Text Box 97"/>
          <p:cNvSpPr txBox="1">
            <a:spLocks noChangeArrowheads="1"/>
          </p:cNvSpPr>
          <p:nvPr/>
        </p:nvSpPr>
        <p:spPr bwMode="auto">
          <a:xfrm>
            <a:off x="8001000" y="3290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45" name="Text Box 98"/>
          <p:cNvSpPr txBox="1">
            <a:spLocks noChangeArrowheads="1"/>
          </p:cNvSpPr>
          <p:nvPr/>
        </p:nvSpPr>
        <p:spPr bwMode="auto">
          <a:xfrm>
            <a:off x="5410200" y="1766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646" name="Text Box 99"/>
          <p:cNvSpPr txBox="1">
            <a:spLocks noChangeArrowheads="1"/>
          </p:cNvSpPr>
          <p:nvPr/>
        </p:nvSpPr>
        <p:spPr bwMode="auto">
          <a:xfrm>
            <a:off x="6324600" y="22764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647" name="Text Box 100"/>
          <p:cNvSpPr txBox="1">
            <a:spLocks noChangeArrowheads="1"/>
          </p:cNvSpPr>
          <p:nvPr/>
        </p:nvSpPr>
        <p:spPr bwMode="auto">
          <a:xfrm>
            <a:off x="8567738" y="2224088"/>
            <a:ext cx="347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tx2"/>
                </a:solidFill>
                <a:sym typeface="Symbol" charset="0"/>
              </a:rPr>
              <a:t></a:t>
            </a:r>
          </a:p>
        </p:txBody>
      </p:sp>
      <p:sp>
        <p:nvSpPr>
          <p:cNvPr id="23648" name="Text Box 101"/>
          <p:cNvSpPr txBox="1">
            <a:spLocks noChangeArrowheads="1"/>
          </p:cNvSpPr>
          <p:nvPr/>
        </p:nvSpPr>
        <p:spPr bwMode="auto">
          <a:xfrm>
            <a:off x="7847013" y="1462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sym typeface="Symbol" charset="0"/>
              </a:rPr>
              <a:t>7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3649" name="Freeform 102"/>
          <p:cNvSpPr>
            <a:spLocks/>
          </p:cNvSpPr>
          <p:nvPr/>
        </p:nvSpPr>
        <p:spPr bwMode="auto">
          <a:xfrm>
            <a:off x="5029200" y="3889375"/>
            <a:ext cx="3336925" cy="2511425"/>
          </a:xfrm>
          <a:custGeom>
            <a:avLst/>
            <a:gdLst>
              <a:gd name="T0" fmla="*/ 206652813 w 2102"/>
              <a:gd name="T1" fmla="*/ 2147483647 h 1582"/>
              <a:gd name="T2" fmla="*/ 176410938 w 2102"/>
              <a:gd name="T3" fmla="*/ 2147483647 h 1582"/>
              <a:gd name="T4" fmla="*/ 1265118438 w 2102"/>
              <a:gd name="T5" fmla="*/ 2147483647 h 1582"/>
              <a:gd name="T6" fmla="*/ 2147483647 w 2102"/>
              <a:gd name="T7" fmla="*/ 2147483647 h 1582"/>
              <a:gd name="T8" fmla="*/ 2147483647 w 2102"/>
              <a:gd name="T9" fmla="*/ 814011263 h 1582"/>
              <a:gd name="T10" fmla="*/ 2147483647 w 2102"/>
              <a:gd name="T11" fmla="*/ 57964388 h 1582"/>
              <a:gd name="T12" fmla="*/ 2147483647 w 2102"/>
              <a:gd name="T13" fmla="*/ 466229700 h 1582"/>
              <a:gd name="T14" fmla="*/ 524192500 w 2102"/>
              <a:gd name="T15" fmla="*/ 919857825 h 1582"/>
              <a:gd name="T16" fmla="*/ 206652813 w 2102"/>
              <a:gd name="T17" fmla="*/ 2147483647 h 15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2"/>
              <a:gd name="T28" fmla="*/ 0 h 1582"/>
              <a:gd name="T29" fmla="*/ 2102 w 2102"/>
              <a:gd name="T30" fmla="*/ 1582 h 15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2" h="1582">
                <a:moveTo>
                  <a:pt x="82" y="971"/>
                </a:moveTo>
                <a:cubicBezTo>
                  <a:pt x="88" y="1133"/>
                  <a:pt x="0" y="1416"/>
                  <a:pt x="70" y="1499"/>
                </a:cubicBezTo>
                <a:cubicBezTo>
                  <a:pt x="140" y="1582"/>
                  <a:pt x="297" y="1572"/>
                  <a:pt x="502" y="1469"/>
                </a:cubicBezTo>
                <a:cubicBezTo>
                  <a:pt x="707" y="1366"/>
                  <a:pt x="1046" y="1072"/>
                  <a:pt x="1300" y="881"/>
                </a:cubicBezTo>
                <a:cubicBezTo>
                  <a:pt x="1554" y="690"/>
                  <a:pt x="1950" y="466"/>
                  <a:pt x="2026" y="323"/>
                </a:cubicBezTo>
                <a:cubicBezTo>
                  <a:pt x="2102" y="180"/>
                  <a:pt x="1933" y="46"/>
                  <a:pt x="1756" y="23"/>
                </a:cubicBezTo>
                <a:cubicBezTo>
                  <a:pt x="1579" y="0"/>
                  <a:pt x="1222" y="128"/>
                  <a:pt x="964" y="185"/>
                </a:cubicBezTo>
                <a:cubicBezTo>
                  <a:pt x="706" y="242"/>
                  <a:pt x="355" y="234"/>
                  <a:pt x="208" y="365"/>
                </a:cubicBezTo>
                <a:cubicBezTo>
                  <a:pt x="61" y="496"/>
                  <a:pt x="76" y="809"/>
                  <a:pt x="82" y="97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0" name="Oval 103"/>
          <p:cNvSpPr>
            <a:spLocks noChangeArrowheads="1"/>
          </p:cNvSpPr>
          <p:nvPr/>
        </p:nvSpPr>
        <p:spPr bwMode="auto">
          <a:xfrm>
            <a:off x="5673725" y="4516438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3651" name="Oval 104"/>
          <p:cNvSpPr>
            <a:spLocks noChangeArrowheads="1"/>
          </p:cNvSpPr>
          <p:nvPr/>
        </p:nvSpPr>
        <p:spPr bwMode="auto">
          <a:xfrm>
            <a:off x="7654925" y="4211638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3652" name="Oval 105"/>
          <p:cNvSpPr>
            <a:spLocks noChangeArrowheads="1"/>
          </p:cNvSpPr>
          <p:nvPr/>
        </p:nvSpPr>
        <p:spPr bwMode="auto">
          <a:xfrm>
            <a:off x="6359525" y="5126038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23653" name="Oval 106"/>
          <p:cNvSpPr>
            <a:spLocks noChangeArrowheads="1"/>
          </p:cNvSpPr>
          <p:nvPr/>
        </p:nvSpPr>
        <p:spPr bwMode="auto">
          <a:xfrm>
            <a:off x="5368925" y="5811838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3654" name="Oval 107"/>
          <p:cNvSpPr>
            <a:spLocks noChangeArrowheads="1"/>
          </p:cNvSpPr>
          <p:nvPr/>
        </p:nvSpPr>
        <p:spPr bwMode="auto">
          <a:xfrm>
            <a:off x="8340725" y="49736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3655" name="Oval 108"/>
          <p:cNvSpPr>
            <a:spLocks noChangeArrowheads="1"/>
          </p:cNvSpPr>
          <p:nvPr/>
        </p:nvSpPr>
        <p:spPr bwMode="auto">
          <a:xfrm>
            <a:off x="7807325" y="5659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3656" name="AutoShape 109"/>
          <p:cNvCxnSpPr>
            <a:cxnSpLocks noChangeShapeType="1"/>
            <a:stCxn id="23650" idx="5"/>
            <a:endCxn id="23652" idx="1"/>
          </p:cNvCxnSpPr>
          <p:nvPr/>
        </p:nvCxnSpPr>
        <p:spPr bwMode="auto">
          <a:xfrm>
            <a:off x="5934075" y="4795838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657" name="AutoShape 110"/>
          <p:cNvCxnSpPr>
            <a:cxnSpLocks noChangeShapeType="1"/>
            <a:stCxn id="23652" idx="3"/>
            <a:endCxn id="23653" idx="7"/>
          </p:cNvCxnSpPr>
          <p:nvPr/>
        </p:nvCxnSpPr>
        <p:spPr bwMode="auto">
          <a:xfrm flipH="1">
            <a:off x="5629275" y="5405438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658" name="AutoShape 111"/>
          <p:cNvCxnSpPr>
            <a:cxnSpLocks noChangeShapeType="1"/>
            <a:stCxn id="23650" idx="3"/>
            <a:endCxn id="23653" idx="0"/>
          </p:cNvCxnSpPr>
          <p:nvPr/>
        </p:nvCxnSpPr>
        <p:spPr bwMode="auto">
          <a:xfrm flipH="1">
            <a:off x="5521325" y="4795838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659" name="AutoShape 112"/>
          <p:cNvCxnSpPr>
            <a:cxnSpLocks noChangeShapeType="1"/>
            <a:stCxn id="23652" idx="6"/>
            <a:endCxn id="23655" idx="1"/>
          </p:cNvCxnSpPr>
          <p:nvPr/>
        </p:nvCxnSpPr>
        <p:spPr bwMode="auto">
          <a:xfrm>
            <a:off x="6683375" y="5278438"/>
            <a:ext cx="1168400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660" name="AutoShape 113"/>
          <p:cNvCxnSpPr>
            <a:cxnSpLocks noChangeShapeType="1"/>
            <a:stCxn id="23653" idx="6"/>
            <a:endCxn id="23655" idx="2"/>
          </p:cNvCxnSpPr>
          <p:nvPr/>
        </p:nvCxnSpPr>
        <p:spPr bwMode="auto">
          <a:xfrm flipV="1">
            <a:off x="5692775" y="5811838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661" name="AutoShape 114"/>
          <p:cNvCxnSpPr>
            <a:cxnSpLocks noChangeShapeType="1"/>
            <a:stCxn id="23650" idx="6"/>
            <a:endCxn id="23651" idx="2"/>
          </p:cNvCxnSpPr>
          <p:nvPr/>
        </p:nvCxnSpPr>
        <p:spPr bwMode="auto">
          <a:xfrm flipV="1">
            <a:off x="5997575" y="4364038"/>
            <a:ext cx="163830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662" name="AutoShape 115"/>
          <p:cNvCxnSpPr>
            <a:cxnSpLocks noChangeShapeType="1"/>
            <a:stCxn id="23652" idx="7"/>
            <a:endCxn id="23651" idx="3"/>
          </p:cNvCxnSpPr>
          <p:nvPr/>
        </p:nvCxnSpPr>
        <p:spPr bwMode="auto">
          <a:xfrm flipV="1">
            <a:off x="6619875" y="4491038"/>
            <a:ext cx="1079500" cy="66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663" name="AutoShape 116"/>
          <p:cNvCxnSpPr>
            <a:cxnSpLocks noChangeShapeType="1"/>
            <a:stCxn id="23654" idx="1"/>
            <a:endCxn id="23651" idx="5"/>
          </p:cNvCxnSpPr>
          <p:nvPr/>
        </p:nvCxnSpPr>
        <p:spPr bwMode="auto">
          <a:xfrm flipH="1" flipV="1">
            <a:off x="7915275" y="4491038"/>
            <a:ext cx="469900" cy="5175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664" name="AutoShape 117"/>
          <p:cNvCxnSpPr>
            <a:cxnSpLocks noChangeShapeType="1"/>
            <a:stCxn id="23655" idx="7"/>
            <a:endCxn id="23654" idx="3"/>
          </p:cNvCxnSpPr>
          <p:nvPr/>
        </p:nvCxnSpPr>
        <p:spPr bwMode="auto">
          <a:xfrm flipV="1">
            <a:off x="8067675" y="5243513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665" name="Text Box 118"/>
          <p:cNvSpPr txBox="1">
            <a:spLocks noChangeArrowheads="1"/>
          </p:cNvSpPr>
          <p:nvPr/>
        </p:nvSpPr>
        <p:spPr bwMode="auto">
          <a:xfrm>
            <a:off x="6650038" y="42116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66" name="Text Box 119"/>
          <p:cNvSpPr txBox="1">
            <a:spLocks noChangeArrowheads="1"/>
          </p:cNvSpPr>
          <p:nvPr/>
        </p:nvSpPr>
        <p:spPr bwMode="auto">
          <a:xfrm>
            <a:off x="8140700" y="45307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3667" name="Text Box 120"/>
          <p:cNvSpPr txBox="1">
            <a:spLocks noChangeArrowheads="1"/>
          </p:cNvSpPr>
          <p:nvPr/>
        </p:nvSpPr>
        <p:spPr bwMode="auto">
          <a:xfrm>
            <a:off x="5300663" y="49990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668" name="Text Box 121"/>
          <p:cNvSpPr txBox="1">
            <a:spLocks noChangeArrowheads="1"/>
          </p:cNvSpPr>
          <p:nvPr/>
        </p:nvSpPr>
        <p:spPr bwMode="auto">
          <a:xfrm>
            <a:off x="7269163" y="52165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3669" name="Text Box 122"/>
          <p:cNvSpPr txBox="1">
            <a:spLocks noChangeArrowheads="1"/>
          </p:cNvSpPr>
          <p:nvPr/>
        </p:nvSpPr>
        <p:spPr bwMode="auto">
          <a:xfrm>
            <a:off x="5888038" y="49117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670" name="Text Box 123"/>
          <p:cNvSpPr txBox="1">
            <a:spLocks noChangeArrowheads="1"/>
          </p:cNvSpPr>
          <p:nvPr/>
        </p:nvSpPr>
        <p:spPr bwMode="auto">
          <a:xfrm>
            <a:off x="6527800" y="59023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71" name="Text Box 124"/>
          <p:cNvSpPr txBox="1">
            <a:spLocks noChangeArrowheads="1"/>
          </p:cNvSpPr>
          <p:nvPr/>
        </p:nvSpPr>
        <p:spPr bwMode="auto">
          <a:xfrm>
            <a:off x="8193088" y="53736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3672" name="Text Box 125"/>
          <p:cNvSpPr txBox="1">
            <a:spLocks noChangeArrowheads="1"/>
          </p:cNvSpPr>
          <p:nvPr/>
        </p:nvSpPr>
        <p:spPr bwMode="auto">
          <a:xfrm>
            <a:off x="7121525" y="47593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3673" name="Text Box 126"/>
          <p:cNvSpPr txBox="1">
            <a:spLocks noChangeArrowheads="1"/>
          </p:cNvSpPr>
          <p:nvPr/>
        </p:nvSpPr>
        <p:spPr bwMode="auto">
          <a:xfrm>
            <a:off x="6094413" y="5475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3674" name="Text Box 127"/>
          <p:cNvSpPr txBox="1">
            <a:spLocks noChangeArrowheads="1"/>
          </p:cNvSpPr>
          <p:nvPr/>
        </p:nvSpPr>
        <p:spPr bwMode="auto">
          <a:xfrm>
            <a:off x="5140325" y="59642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3675" name="Text Box 128"/>
          <p:cNvSpPr txBox="1">
            <a:spLocks noChangeArrowheads="1"/>
          </p:cNvSpPr>
          <p:nvPr/>
        </p:nvSpPr>
        <p:spPr bwMode="auto">
          <a:xfrm>
            <a:off x="8035925" y="58261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76" name="Text Box 129"/>
          <p:cNvSpPr txBox="1">
            <a:spLocks noChangeArrowheads="1"/>
          </p:cNvSpPr>
          <p:nvPr/>
        </p:nvSpPr>
        <p:spPr bwMode="auto">
          <a:xfrm>
            <a:off x="5445125" y="43021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677" name="Text Box 130"/>
          <p:cNvSpPr txBox="1">
            <a:spLocks noChangeArrowheads="1"/>
          </p:cNvSpPr>
          <p:nvPr/>
        </p:nvSpPr>
        <p:spPr bwMode="auto">
          <a:xfrm>
            <a:off x="6359525" y="481171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678" name="Text Box 131"/>
          <p:cNvSpPr txBox="1">
            <a:spLocks noChangeArrowheads="1"/>
          </p:cNvSpPr>
          <p:nvPr/>
        </p:nvSpPr>
        <p:spPr bwMode="auto">
          <a:xfrm>
            <a:off x="8620125" y="4757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sym typeface="Symbol" charset="0"/>
              </a:rPr>
              <a:t>4</a:t>
            </a:r>
          </a:p>
        </p:txBody>
      </p:sp>
      <p:sp>
        <p:nvSpPr>
          <p:cNvPr id="23679" name="Text Box 132"/>
          <p:cNvSpPr txBox="1">
            <a:spLocks noChangeArrowheads="1"/>
          </p:cNvSpPr>
          <p:nvPr/>
        </p:nvSpPr>
        <p:spPr bwMode="auto">
          <a:xfrm>
            <a:off x="7881938" y="39973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sym typeface="Symbol" charset="0"/>
              </a:rPr>
              <a:t>7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3680" name="AutoShape 133"/>
          <p:cNvSpPr>
            <a:spLocks noChangeArrowheads="1"/>
          </p:cNvSpPr>
          <p:nvPr/>
        </p:nvSpPr>
        <p:spPr bwMode="auto">
          <a:xfrm rot="5400000">
            <a:off x="67103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81" name="AutoShape 134"/>
          <p:cNvSpPr>
            <a:spLocks noChangeArrowheads="1"/>
          </p:cNvSpPr>
          <p:nvPr/>
        </p:nvSpPr>
        <p:spPr bwMode="auto">
          <a:xfrm rot="8100000" flipH="1" flipV="1">
            <a:off x="4240213" y="3797300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82" name="AutoShape 135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2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060B04D-135D-8F4B-9DF5-737860E09FBF}" type="slidenum">
              <a:rPr lang="en-US" sz="1400"/>
              <a:pPr eaLnBrk="1" hangingPunct="1"/>
              <a:t>62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(contd.)</a:t>
            </a:r>
          </a:p>
        </p:txBody>
      </p:sp>
      <p:sp>
        <p:nvSpPr>
          <p:cNvPr id="24580" name="Freeform 3"/>
          <p:cNvSpPr>
            <a:spLocks/>
          </p:cNvSpPr>
          <p:nvPr/>
        </p:nvSpPr>
        <p:spPr bwMode="auto">
          <a:xfrm>
            <a:off x="762000" y="1630363"/>
            <a:ext cx="4037013" cy="2557462"/>
          </a:xfrm>
          <a:custGeom>
            <a:avLst/>
            <a:gdLst>
              <a:gd name="T0" fmla="*/ 206652838 w 2543"/>
              <a:gd name="T1" fmla="*/ 2147483647 h 1611"/>
              <a:gd name="T2" fmla="*/ 176410959 w 2543"/>
              <a:gd name="T3" fmla="*/ 2147483647 h 1611"/>
              <a:gd name="T4" fmla="*/ 1265118594 w 2543"/>
              <a:gd name="T5" fmla="*/ 2147483647 h 1611"/>
              <a:gd name="T6" fmla="*/ 2147483647 w 2543"/>
              <a:gd name="T7" fmla="*/ 2147483647 h 1611"/>
              <a:gd name="T8" fmla="*/ 2147483647 w 2543"/>
              <a:gd name="T9" fmla="*/ 1509572505 h 1611"/>
              <a:gd name="T10" fmla="*/ 2147483647 w 2543"/>
              <a:gd name="T11" fmla="*/ 2147483647 h 1611"/>
              <a:gd name="T12" fmla="*/ 2147483647 w 2543"/>
              <a:gd name="T13" fmla="*/ 2147483647 h 1611"/>
              <a:gd name="T14" fmla="*/ 2147483647 w 2543"/>
              <a:gd name="T15" fmla="*/ 1328121290 h 1611"/>
              <a:gd name="T16" fmla="*/ 2147483647 w 2543"/>
              <a:gd name="T17" fmla="*/ 131048099 h 1611"/>
              <a:gd name="T18" fmla="*/ 2147483647 w 2543"/>
              <a:gd name="T19" fmla="*/ 539313332 h 1611"/>
              <a:gd name="T20" fmla="*/ 524192565 w 2543"/>
              <a:gd name="T21" fmla="*/ 992941368 h 1611"/>
              <a:gd name="T22" fmla="*/ 206652838 w 2543"/>
              <a:gd name="T23" fmla="*/ 2147483647 h 161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43"/>
              <a:gd name="T37" fmla="*/ 0 h 1611"/>
              <a:gd name="T38" fmla="*/ 2543 w 2543"/>
              <a:gd name="T39" fmla="*/ 1611 h 161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43" h="1611">
                <a:moveTo>
                  <a:pt x="82" y="1000"/>
                </a:moveTo>
                <a:cubicBezTo>
                  <a:pt x="88" y="1162"/>
                  <a:pt x="0" y="1445"/>
                  <a:pt x="70" y="1528"/>
                </a:cubicBezTo>
                <a:cubicBezTo>
                  <a:pt x="140" y="1611"/>
                  <a:pt x="297" y="1601"/>
                  <a:pt x="502" y="1498"/>
                </a:cubicBezTo>
                <a:cubicBezTo>
                  <a:pt x="707" y="1395"/>
                  <a:pt x="1096" y="1060"/>
                  <a:pt x="1300" y="910"/>
                </a:cubicBezTo>
                <a:cubicBezTo>
                  <a:pt x="1504" y="760"/>
                  <a:pt x="1618" y="602"/>
                  <a:pt x="1728" y="599"/>
                </a:cubicBezTo>
                <a:cubicBezTo>
                  <a:pt x="1838" y="596"/>
                  <a:pt x="1844" y="833"/>
                  <a:pt x="1962" y="893"/>
                </a:cubicBezTo>
                <a:cubicBezTo>
                  <a:pt x="2080" y="953"/>
                  <a:pt x="2358" y="1020"/>
                  <a:pt x="2436" y="959"/>
                </a:cubicBezTo>
                <a:cubicBezTo>
                  <a:pt x="2514" y="898"/>
                  <a:pt x="2543" y="678"/>
                  <a:pt x="2430" y="527"/>
                </a:cubicBezTo>
                <a:cubicBezTo>
                  <a:pt x="2317" y="376"/>
                  <a:pt x="2000" y="104"/>
                  <a:pt x="1756" y="52"/>
                </a:cubicBezTo>
                <a:cubicBezTo>
                  <a:pt x="1512" y="0"/>
                  <a:pt x="1222" y="157"/>
                  <a:pt x="964" y="214"/>
                </a:cubicBezTo>
                <a:cubicBezTo>
                  <a:pt x="706" y="271"/>
                  <a:pt x="355" y="263"/>
                  <a:pt x="208" y="394"/>
                </a:cubicBezTo>
                <a:cubicBezTo>
                  <a:pt x="61" y="525"/>
                  <a:pt x="76" y="838"/>
                  <a:pt x="82" y="100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1406525" y="23034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3387725" y="19986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2092325" y="29130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1101725" y="35988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4073525" y="27606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3540125" y="34464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4587" name="AutoShape 10"/>
          <p:cNvCxnSpPr>
            <a:cxnSpLocks noChangeShapeType="1"/>
            <a:stCxn id="24581" idx="5"/>
            <a:endCxn id="24583" idx="1"/>
          </p:cNvCxnSpPr>
          <p:nvPr/>
        </p:nvCxnSpPr>
        <p:spPr bwMode="auto">
          <a:xfrm>
            <a:off x="1666875" y="2582863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11"/>
          <p:cNvCxnSpPr>
            <a:cxnSpLocks noChangeShapeType="1"/>
            <a:stCxn id="24583" idx="3"/>
            <a:endCxn id="24584" idx="7"/>
          </p:cNvCxnSpPr>
          <p:nvPr/>
        </p:nvCxnSpPr>
        <p:spPr bwMode="auto">
          <a:xfrm flipH="1">
            <a:off x="1362075" y="3192463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2"/>
          <p:cNvCxnSpPr>
            <a:cxnSpLocks noChangeShapeType="1"/>
            <a:stCxn id="24581" idx="3"/>
            <a:endCxn id="24584" idx="0"/>
          </p:cNvCxnSpPr>
          <p:nvPr/>
        </p:nvCxnSpPr>
        <p:spPr bwMode="auto">
          <a:xfrm flipH="1">
            <a:off x="1254125" y="2582863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3"/>
          <p:cNvCxnSpPr>
            <a:cxnSpLocks noChangeShapeType="1"/>
            <a:stCxn id="24583" idx="6"/>
            <a:endCxn id="24586" idx="1"/>
          </p:cNvCxnSpPr>
          <p:nvPr/>
        </p:nvCxnSpPr>
        <p:spPr bwMode="auto">
          <a:xfrm>
            <a:off x="2416175" y="3065463"/>
            <a:ext cx="1168400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4"/>
          <p:cNvCxnSpPr>
            <a:cxnSpLocks noChangeShapeType="1"/>
            <a:stCxn id="24584" idx="6"/>
            <a:endCxn id="24586" idx="2"/>
          </p:cNvCxnSpPr>
          <p:nvPr/>
        </p:nvCxnSpPr>
        <p:spPr bwMode="auto">
          <a:xfrm flipV="1">
            <a:off x="1425575" y="3598863"/>
            <a:ext cx="2105025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15"/>
          <p:cNvCxnSpPr>
            <a:cxnSpLocks noChangeShapeType="1"/>
            <a:stCxn id="24581" idx="6"/>
            <a:endCxn id="24582" idx="2"/>
          </p:cNvCxnSpPr>
          <p:nvPr/>
        </p:nvCxnSpPr>
        <p:spPr bwMode="auto">
          <a:xfrm flipV="1">
            <a:off x="1730375" y="2151063"/>
            <a:ext cx="163830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AutoShape 16"/>
          <p:cNvCxnSpPr>
            <a:cxnSpLocks noChangeShapeType="1"/>
            <a:stCxn id="24583" idx="7"/>
            <a:endCxn id="24582" idx="3"/>
          </p:cNvCxnSpPr>
          <p:nvPr/>
        </p:nvCxnSpPr>
        <p:spPr bwMode="auto">
          <a:xfrm flipV="1">
            <a:off x="2352675" y="2278063"/>
            <a:ext cx="1079500" cy="66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AutoShape 17"/>
          <p:cNvCxnSpPr>
            <a:cxnSpLocks noChangeShapeType="1"/>
            <a:stCxn id="24585" idx="1"/>
            <a:endCxn id="24582" idx="5"/>
          </p:cNvCxnSpPr>
          <p:nvPr/>
        </p:nvCxnSpPr>
        <p:spPr bwMode="auto">
          <a:xfrm flipH="1" flipV="1">
            <a:off x="3648075" y="2278063"/>
            <a:ext cx="469900" cy="508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18"/>
          <p:cNvCxnSpPr>
            <a:cxnSpLocks noChangeShapeType="1"/>
            <a:stCxn id="24586" idx="7"/>
            <a:endCxn id="24585" idx="3"/>
          </p:cNvCxnSpPr>
          <p:nvPr/>
        </p:nvCxnSpPr>
        <p:spPr bwMode="auto">
          <a:xfrm flipV="1">
            <a:off x="3800475" y="3040063"/>
            <a:ext cx="317500" cy="4413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596" name="Text Box 19"/>
          <p:cNvSpPr txBox="1">
            <a:spLocks noChangeArrowheads="1"/>
          </p:cNvSpPr>
          <p:nvPr/>
        </p:nvSpPr>
        <p:spPr bwMode="auto">
          <a:xfrm>
            <a:off x="2382838" y="19986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4597" name="Text Box 20"/>
          <p:cNvSpPr txBox="1">
            <a:spLocks noChangeArrowheads="1"/>
          </p:cNvSpPr>
          <p:nvPr/>
        </p:nvSpPr>
        <p:spPr bwMode="auto">
          <a:xfrm>
            <a:off x="3873500" y="23177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598" name="Text Box 21"/>
          <p:cNvSpPr txBox="1">
            <a:spLocks noChangeArrowheads="1"/>
          </p:cNvSpPr>
          <p:nvPr/>
        </p:nvSpPr>
        <p:spPr bwMode="auto">
          <a:xfrm>
            <a:off x="1033463" y="27860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4599" name="Text Box 22"/>
          <p:cNvSpPr txBox="1">
            <a:spLocks noChangeArrowheads="1"/>
          </p:cNvSpPr>
          <p:nvPr/>
        </p:nvSpPr>
        <p:spPr bwMode="auto">
          <a:xfrm>
            <a:off x="3001963" y="30035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4600" name="Text Box 23"/>
          <p:cNvSpPr txBox="1">
            <a:spLocks noChangeArrowheads="1"/>
          </p:cNvSpPr>
          <p:nvPr/>
        </p:nvSpPr>
        <p:spPr bwMode="auto">
          <a:xfrm>
            <a:off x="1620838" y="26987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4601" name="Text Box 24"/>
          <p:cNvSpPr txBox="1">
            <a:spLocks noChangeArrowheads="1"/>
          </p:cNvSpPr>
          <p:nvPr/>
        </p:nvSpPr>
        <p:spPr bwMode="auto">
          <a:xfrm>
            <a:off x="2260600" y="36893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3925888" y="3160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2854325" y="25463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1827213" y="3262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4605" name="Text Box 28"/>
          <p:cNvSpPr txBox="1">
            <a:spLocks noChangeArrowheads="1"/>
          </p:cNvSpPr>
          <p:nvPr/>
        </p:nvSpPr>
        <p:spPr bwMode="auto">
          <a:xfrm>
            <a:off x="873125" y="375126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4606" name="Text Box 29"/>
          <p:cNvSpPr txBox="1">
            <a:spLocks noChangeArrowheads="1"/>
          </p:cNvSpPr>
          <p:nvPr/>
        </p:nvSpPr>
        <p:spPr bwMode="auto">
          <a:xfrm>
            <a:off x="3768725" y="36131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4607" name="Text Box 30"/>
          <p:cNvSpPr txBox="1">
            <a:spLocks noChangeArrowheads="1"/>
          </p:cNvSpPr>
          <p:nvPr/>
        </p:nvSpPr>
        <p:spPr bwMode="auto">
          <a:xfrm>
            <a:off x="1177925" y="20891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4608" name="Text Box 31"/>
          <p:cNvSpPr txBox="1">
            <a:spLocks noChangeArrowheads="1"/>
          </p:cNvSpPr>
          <p:nvPr/>
        </p:nvSpPr>
        <p:spPr bwMode="auto">
          <a:xfrm>
            <a:off x="2092325" y="2598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4609" name="Text Box 32"/>
          <p:cNvSpPr txBox="1">
            <a:spLocks noChangeArrowheads="1"/>
          </p:cNvSpPr>
          <p:nvPr/>
        </p:nvSpPr>
        <p:spPr bwMode="auto">
          <a:xfrm>
            <a:off x="4352925" y="254476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sym typeface="Symbol" charset="0"/>
              </a:rPr>
              <a:t>4</a:t>
            </a:r>
          </a:p>
        </p:txBody>
      </p:sp>
      <p:sp>
        <p:nvSpPr>
          <p:cNvPr id="24610" name="Text Box 33"/>
          <p:cNvSpPr txBox="1">
            <a:spLocks noChangeArrowheads="1"/>
          </p:cNvSpPr>
          <p:nvPr/>
        </p:nvSpPr>
        <p:spPr bwMode="auto">
          <a:xfrm>
            <a:off x="3614738" y="17843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sym typeface="Symbol" charset="0"/>
              </a:rPr>
              <a:t>7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4611" name="Freeform 34"/>
          <p:cNvSpPr>
            <a:spLocks/>
          </p:cNvSpPr>
          <p:nvPr/>
        </p:nvSpPr>
        <p:spPr bwMode="auto">
          <a:xfrm>
            <a:off x="4733925" y="3467100"/>
            <a:ext cx="4037013" cy="2582863"/>
          </a:xfrm>
          <a:custGeom>
            <a:avLst/>
            <a:gdLst>
              <a:gd name="T0" fmla="*/ 206652838 w 2543"/>
              <a:gd name="T1" fmla="*/ 2147483647 h 1627"/>
              <a:gd name="T2" fmla="*/ 176410959 w 2543"/>
              <a:gd name="T3" fmla="*/ 2147483647 h 1627"/>
              <a:gd name="T4" fmla="*/ 2147483647 w 2543"/>
              <a:gd name="T5" fmla="*/ 2147483647 h 1627"/>
              <a:gd name="T6" fmla="*/ 2147483647 w 2543"/>
              <a:gd name="T7" fmla="*/ 2147483647 h 1627"/>
              <a:gd name="T8" fmla="*/ 2147483647 w 2543"/>
              <a:gd name="T9" fmla="*/ 2147483647 h 1627"/>
              <a:gd name="T10" fmla="*/ 2147483647 w 2543"/>
              <a:gd name="T11" fmla="*/ 1328123395 h 1627"/>
              <a:gd name="T12" fmla="*/ 2147483647 w 2543"/>
              <a:gd name="T13" fmla="*/ 131048150 h 1627"/>
              <a:gd name="T14" fmla="*/ 2147483647 w 2543"/>
              <a:gd name="T15" fmla="*/ 539313542 h 1627"/>
              <a:gd name="T16" fmla="*/ 524192565 w 2543"/>
              <a:gd name="T17" fmla="*/ 992941755 h 1627"/>
              <a:gd name="T18" fmla="*/ 206652838 w 2543"/>
              <a:gd name="T19" fmla="*/ 2147483647 h 16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43"/>
              <a:gd name="T31" fmla="*/ 0 h 1627"/>
              <a:gd name="T32" fmla="*/ 2543 w 2543"/>
              <a:gd name="T33" fmla="*/ 1627 h 162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43" h="1627">
                <a:moveTo>
                  <a:pt x="82" y="1000"/>
                </a:moveTo>
                <a:cubicBezTo>
                  <a:pt x="88" y="1162"/>
                  <a:pt x="0" y="1445"/>
                  <a:pt x="70" y="1528"/>
                </a:cubicBezTo>
                <a:cubicBezTo>
                  <a:pt x="260" y="1627"/>
                  <a:pt x="892" y="1604"/>
                  <a:pt x="1224" y="1596"/>
                </a:cubicBezTo>
                <a:cubicBezTo>
                  <a:pt x="1556" y="1588"/>
                  <a:pt x="1862" y="1588"/>
                  <a:pt x="2064" y="1482"/>
                </a:cubicBezTo>
                <a:cubicBezTo>
                  <a:pt x="2266" y="1376"/>
                  <a:pt x="2375" y="1118"/>
                  <a:pt x="2436" y="959"/>
                </a:cubicBezTo>
                <a:cubicBezTo>
                  <a:pt x="2497" y="800"/>
                  <a:pt x="2543" y="678"/>
                  <a:pt x="2430" y="527"/>
                </a:cubicBezTo>
                <a:cubicBezTo>
                  <a:pt x="2317" y="376"/>
                  <a:pt x="2000" y="104"/>
                  <a:pt x="1756" y="52"/>
                </a:cubicBezTo>
                <a:cubicBezTo>
                  <a:pt x="1512" y="0"/>
                  <a:pt x="1222" y="157"/>
                  <a:pt x="964" y="214"/>
                </a:cubicBezTo>
                <a:cubicBezTo>
                  <a:pt x="706" y="271"/>
                  <a:pt x="355" y="263"/>
                  <a:pt x="208" y="394"/>
                </a:cubicBezTo>
                <a:cubicBezTo>
                  <a:pt x="61" y="525"/>
                  <a:pt x="76" y="838"/>
                  <a:pt x="82" y="100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Oval 35"/>
          <p:cNvSpPr>
            <a:spLocks noChangeArrowheads="1"/>
          </p:cNvSpPr>
          <p:nvPr/>
        </p:nvSpPr>
        <p:spPr bwMode="auto">
          <a:xfrm>
            <a:off x="5378450" y="41402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4613" name="Oval 36"/>
          <p:cNvSpPr>
            <a:spLocks noChangeArrowheads="1"/>
          </p:cNvSpPr>
          <p:nvPr/>
        </p:nvSpPr>
        <p:spPr bwMode="auto">
          <a:xfrm>
            <a:off x="7359650" y="38354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4614" name="Oval 37"/>
          <p:cNvSpPr>
            <a:spLocks noChangeArrowheads="1"/>
          </p:cNvSpPr>
          <p:nvPr/>
        </p:nvSpPr>
        <p:spPr bwMode="auto">
          <a:xfrm>
            <a:off x="6064250" y="47498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24615" name="Oval 38"/>
          <p:cNvSpPr>
            <a:spLocks noChangeArrowheads="1"/>
          </p:cNvSpPr>
          <p:nvPr/>
        </p:nvSpPr>
        <p:spPr bwMode="auto">
          <a:xfrm>
            <a:off x="5073650" y="5435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4616" name="Oval 39"/>
          <p:cNvSpPr>
            <a:spLocks noChangeArrowheads="1"/>
          </p:cNvSpPr>
          <p:nvPr/>
        </p:nvSpPr>
        <p:spPr bwMode="auto">
          <a:xfrm>
            <a:off x="8045450" y="45974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24617" name="Oval 40"/>
          <p:cNvSpPr>
            <a:spLocks noChangeArrowheads="1"/>
          </p:cNvSpPr>
          <p:nvPr/>
        </p:nvSpPr>
        <p:spPr bwMode="auto">
          <a:xfrm>
            <a:off x="7512050" y="52832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24618" name="AutoShape 41"/>
          <p:cNvCxnSpPr>
            <a:cxnSpLocks noChangeShapeType="1"/>
            <a:stCxn id="24612" idx="5"/>
            <a:endCxn id="24614" idx="1"/>
          </p:cNvCxnSpPr>
          <p:nvPr/>
        </p:nvCxnSpPr>
        <p:spPr bwMode="auto">
          <a:xfrm>
            <a:off x="5638800" y="4419600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19" name="AutoShape 42"/>
          <p:cNvCxnSpPr>
            <a:cxnSpLocks noChangeShapeType="1"/>
            <a:stCxn id="24614" idx="3"/>
            <a:endCxn id="24615" idx="7"/>
          </p:cNvCxnSpPr>
          <p:nvPr/>
        </p:nvCxnSpPr>
        <p:spPr bwMode="auto">
          <a:xfrm flipH="1">
            <a:off x="5334000" y="5029200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20" name="AutoShape 43"/>
          <p:cNvCxnSpPr>
            <a:cxnSpLocks noChangeShapeType="1"/>
            <a:stCxn id="24612" idx="3"/>
            <a:endCxn id="24615" idx="0"/>
          </p:cNvCxnSpPr>
          <p:nvPr/>
        </p:nvCxnSpPr>
        <p:spPr bwMode="auto">
          <a:xfrm flipH="1">
            <a:off x="5226050" y="4419600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21" name="AutoShape 44"/>
          <p:cNvCxnSpPr>
            <a:cxnSpLocks noChangeShapeType="1"/>
            <a:stCxn id="24614" idx="6"/>
            <a:endCxn id="24617" idx="1"/>
          </p:cNvCxnSpPr>
          <p:nvPr/>
        </p:nvCxnSpPr>
        <p:spPr bwMode="auto">
          <a:xfrm>
            <a:off x="6388100" y="4902200"/>
            <a:ext cx="1168400" cy="406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22" name="AutoShape 45"/>
          <p:cNvCxnSpPr>
            <a:cxnSpLocks noChangeShapeType="1"/>
            <a:stCxn id="24615" idx="6"/>
            <a:endCxn id="24617" idx="2"/>
          </p:cNvCxnSpPr>
          <p:nvPr/>
        </p:nvCxnSpPr>
        <p:spPr bwMode="auto">
          <a:xfrm flipV="1">
            <a:off x="5397500" y="5435600"/>
            <a:ext cx="2095500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23" name="AutoShape 46"/>
          <p:cNvCxnSpPr>
            <a:cxnSpLocks noChangeShapeType="1"/>
            <a:stCxn id="24612" idx="6"/>
            <a:endCxn id="24613" idx="2"/>
          </p:cNvCxnSpPr>
          <p:nvPr/>
        </p:nvCxnSpPr>
        <p:spPr bwMode="auto">
          <a:xfrm flipV="1">
            <a:off x="5702300" y="3987800"/>
            <a:ext cx="163830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24" name="AutoShape 47"/>
          <p:cNvCxnSpPr>
            <a:cxnSpLocks noChangeShapeType="1"/>
            <a:stCxn id="24614" idx="7"/>
            <a:endCxn id="24613" idx="3"/>
          </p:cNvCxnSpPr>
          <p:nvPr/>
        </p:nvCxnSpPr>
        <p:spPr bwMode="auto">
          <a:xfrm flipV="1">
            <a:off x="6324600" y="4114800"/>
            <a:ext cx="1079500" cy="66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25" name="AutoShape 48"/>
          <p:cNvCxnSpPr>
            <a:cxnSpLocks noChangeShapeType="1"/>
            <a:stCxn id="24616" idx="1"/>
            <a:endCxn id="24613" idx="5"/>
          </p:cNvCxnSpPr>
          <p:nvPr/>
        </p:nvCxnSpPr>
        <p:spPr bwMode="auto">
          <a:xfrm flipH="1" flipV="1">
            <a:off x="7620000" y="4114800"/>
            <a:ext cx="469900" cy="508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26" name="AutoShape 49"/>
          <p:cNvCxnSpPr>
            <a:cxnSpLocks noChangeShapeType="1"/>
            <a:stCxn id="24617" idx="7"/>
            <a:endCxn id="24616" idx="3"/>
          </p:cNvCxnSpPr>
          <p:nvPr/>
        </p:nvCxnSpPr>
        <p:spPr bwMode="auto">
          <a:xfrm flipV="1">
            <a:off x="7772400" y="4876800"/>
            <a:ext cx="317500" cy="431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627" name="Text Box 50"/>
          <p:cNvSpPr txBox="1">
            <a:spLocks noChangeArrowheads="1"/>
          </p:cNvSpPr>
          <p:nvPr/>
        </p:nvSpPr>
        <p:spPr bwMode="auto">
          <a:xfrm>
            <a:off x="6354763" y="3835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4628" name="Text Box 51"/>
          <p:cNvSpPr txBox="1">
            <a:spLocks noChangeArrowheads="1"/>
          </p:cNvSpPr>
          <p:nvPr/>
        </p:nvSpPr>
        <p:spPr bwMode="auto">
          <a:xfrm>
            <a:off x="7845425" y="4154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629" name="Text Box 52"/>
          <p:cNvSpPr txBox="1">
            <a:spLocks noChangeArrowheads="1"/>
          </p:cNvSpPr>
          <p:nvPr/>
        </p:nvSpPr>
        <p:spPr bwMode="auto">
          <a:xfrm>
            <a:off x="5005388" y="4622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4630" name="Text Box 53"/>
          <p:cNvSpPr txBox="1">
            <a:spLocks noChangeArrowheads="1"/>
          </p:cNvSpPr>
          <p:nvPr/>
        </p:nvSpPr>
        <p:spPr bwMode="auto">
          <a:xfrm>
            <a:off x="6973888" y="4840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4631" name="Text Box 54"/>
          <p:cNvSpPr txBox="1">
            <a:spLocks noChangeArrowheads="1"/>
          </p:cNvSpPr>
          <p:nvPr/>
        </p:nvSpPr>
        <p:spPr bwMode="auto">
          <a:xfrm>
            <a:off x="5592763" y="4535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4632" name="Text Box 55"/>
          <p:cNvSpPr txBox="1">
            <a:spLocks noChangeArrowheads="1"/>
          </p:cNvSpPr>
          <p:nvPr/>
        </p:nvSpPr>
        <p:spPr bwMode="auto">
          <a:xfrm>
            <a:off x="6232525" y="5526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sp>
        <p:nvSpPr>
          <p:cNvPr id="24633" name="Text Box 56"/>
          <p:cNvSpPr txBox="1">
            <a:spLocks noChangeArrowheads="1"/>
          </p:cNvSpPr>
          <p:nvPr/>
        </p:nvSpPr>
        <p:spPr bwMode="auto">
          <a:xfrm>
            <a:off x="7897813" y="4997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4634" name="Text Box 57"/>
          <p:cNvSpPr txBox="1">
            <a:spLocks noChangeArrowheads="1"/>
          </p:cNvSpPr>
          <p:nvPr/>
        </p:nvSpPr>
        <p:spPr bwMode="auto">
          <a:xfrm>
            <a:off x="6826250" y="4383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4635" name="Text Box 58"/>
          <p:cNvSpPr txBox="1">
            <a:spLocks noChangeArrowheads="1"/>
          </p:cNvSpPr>
          <p:nvPr/>
        </p:nvSpPr>
        <p:spPr bwMode="auto">
          <a:xfrm>
            <a:off x="5799138" y="50990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4636" name="Text Box 59"/>
          <p:cNvSpPr txBox="1">
            <a:spLocks noChangeArrowheads="1"/>
          </p:cNvSpPr>
          <p:nvPr/>
        </p:nvSpPr>
        <p:spPr bwMode="auto">
          <a:xfrm>
            <a:off x="4845050" y="5588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4637" name="Text Box 60"/>
          <p:cNvSpPr txBox="1">
            <a:spLocks noChangeArrowheads="1"/>
          </p:cNvSpPr>
          <p:nvPr/>
        </p:nvSpPr>
        <p:spPr bwMode="auto">
          <a:xfrm>
            <a:off x="7740650" y="5449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4638" name="Text Box 61"/>
          <p:cNvSpPr txBox="1">
            <a:spLocks noChangeArrowheads="1"/>
          </p:cNvSpPr>
          <p:nvPr/>
        </p:nvSpPr>
        <p:spPr bwMode="auto">
          <a:xfrm>
            <a:off x="5149850" y="3925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4639" name="Text Box 62"/>
          <p:cNvSpPr txBox="1">
            <a:spLocks noChangeArrowheads="1"/>
          </p:cNvSpPr>
          <p:nvPr/>
        </p:nvSpPr>
        <p:spPr bwMode="auto">
          <a:xfrm>
            <a:off x="6064250" y="44354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4640" name="Text Box 63"/>
          <p:cNvSpPr txBox="1">
            <a:spLocks noChangeArrowheads="1"/>
          </p:cNvSpPr>
          <p:nvPr/>
        </p:nvSpPr>
        <p:spPr bwMode="auto">
          <a:xfrm>
            <a:off x="8324850" y="43815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sym typeface="Symbol" charset="0"/>
              </a:rPr>
              <a:t>4</a:t>
            </a:r>
          </a:p>
        </p:txBody>
      </p:sp>
      <p:sp>
        <p:nvSpPr>
          <p:cNvPr id="24641" name="Text Box 64"/>
          <p:cNvSpPr txBox="1">
            <a:spLocks noChangeArrowheads="1"/>
          </p:cNvSpPr>
          <p:nvPr/>
        </p:nvSpPr>
        <p:spPr bwMode="auto">
          <a:xfrm>
            <a:off x="7586663" y="3621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sym typeface="Symbol" charset="0"/>
              </a:rPr>
              <a:t>7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4642" name="AutoShape 65"/>
          <p:cNvSpPr>
            <a:spLocks noChangeArrowheads="1"/>
          </p:cNvSpPr>
          <p:nvPr/>
        </p:nvSpPr>
        <p:spPr bwMode="auto">
          <a:xfrm rot="-8100000" flipH="1" flipV="1">
            <a:off x="4241007" y="3796506"/>
            <a:ext cx="738188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D9A9BB8-B6EE-264C-8171-7418BC26730E}" type="slidenum">
              <a:rPr lang="en-US" sz="1400"/>
              <a:pPr eaLnBrk="1" hangingPunct="1"/>
              <a:t>63</a:t>
            </a:fld>
            <a:endParaRPr lang="en-US" sz="1400"/>
          </a:p>
        </p:txBody>
      </p:sp>
      <p:sp>
        <p:nvSpPr>
          <p:cNvPr id="2560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</a:t>
            </a:r>
          </a:p>
        </p:txBody>
      </p:sp>
      <p:sp>
        <p:nvSpPr>
          <p:cNvPr id="25604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Graph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We cycle through the incident edges once for each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Label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We set/get the distance, parent and locator labels of vertex </a:t>
            </a:r>
            <a:r>
              <a:rPr lang="en-US" sz="1800" b="1" i="1">
                <a:latin typeface="Times New Roman" charset="0"/>
              </a:rPr>
              <a:t>z</a:t>
            </a:r>
            <a:r>
              <a:rPr lang="en-US" sz="1800">
                <a:latin typeface="Tahoma" charset="0"/>
              </a:rPr>
              <a:t>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(deg(</a:t>
            </a:r>
            <a:r>
              <a:rPr lang="en-US" sz="1800" b="1" i="1">
                <a:latin typeface="Times New Roman" charset="0"/>
              </a:rPr>
              <a:t>z</a:t>
            </a:r>
            <a:r>
              <a:rPr lang="en-US" sz="1800">
                <a:latin typeface="Times New Roman" charset="0"/>
              </a:rPr>
              <a:t>))</a:t>
            </a:r>
            <a:r>
              <a:rPr lang="en-US" sz="1800">
                <a:latin typeface="Tahoma" charset="0"/>
              </a:rPr>
              <a:t>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Setting/getting a label takes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(1)</a:t>
            </a:r>
            <a:r>
              <a:rPr lang="en-US" sz="180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Priority queue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Each vertex is inserted once into and removed once from the priority queue, where each insertion or removal takes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(log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 </a:t>
            </a:r>
            <a:r>
              <a:rPr lang="en-US" sz="1800">
                <a:latin typeface="Tahoma" charset="0"/>
              </a:rPr>
              <a:t>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key of a vertex </a:t>
            </a:r>
            <a:r>
              <a:rPr lang="en-US" sz="1800" b="1" i="1">
                <a:latin typeface="Times New Roman" charset="0"/>
              </a:rPr>
              <a:t>w</a:t>
            </a:r>
            <a:r>
              <a:rPr lang="en-US" sz="1800">
                <a:latin typeface="Tahoma" charset="0"/>
              </a:rPr>
              <a:t> in the priority queue is modified at most </a:t>
            </a:r>
            <a:r>
              <a:rPr lang="en-US" sz="1800">
                <a:latin typeface="Times New Roman" charset="0"/>
              </a:rPr>
              <a:t>deg(</a:t>
            </a:r>
            <a:r>
              <a:rPr lang="en-US" sz="1800" b="1" i="1">
                <a:latin typeface="Times New Roman" charset="0"/>
              </a:rPr>
              <a:t>w</a:t>
            </a:r>
            <a:r>
              <a:rPr lang="en-US" sz="1800">
                <a:latin typeface="Times New Roman" charset="0"/>
              </a:rPr>
              <a:t>) </a:t>
            </a:r>
            <a:r>
              <a:rPr lang="en-US" sz="1800">
                <a:latin typeface="Tahoma" charset="0"/>
              </a:rPr>
              <a:t>times, where each key change takes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(log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 </a:t>
            </a:r>
            <a:r>
              <a:rPr lang="en-US" sz="1800">
                <a:latin typeface="Tahoma" charset="0"/>
              </a:rPr>
              <a:t>time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Prim-Jarnik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 runs in </a:t>
            </a:r>
            <a:r>
              <a:rPr lang="en-US" altLang="ja-JP" sz="2000" b="1" i="1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altLang="ja-JP" sz="2000">
                <a:solidFill>
                  <a:schemeClr val="tx2"/>
                </a:solidFill>
                <a:latin typeface="Times New Roman" charset="0"/>
              </a:rPr>
              <a:t>((</a:t>
            </a:r>
            <a:r>
              <a:rPr lang="en-US" altLang="ja-JP" sz="2000" b="1" i="1">
                <a:solidFill>
                  <a:schemeClr val="tx2"/>
                </a:solidFill>
                <a:latin typeface="Times New Roman" charset="0"/>
              </a:rPr>
              <a:t>n </a:t>
            </a:r>
            <a:r>
              <a:rPr lang="en-US" altLang="ja-JP" sz="2000">
                <a:solidFill>
                  <a:schemeClr val="tx2"/>
                </a:solidFill>
                <a:latin typeface="Symbol" charset="0"/>
              </a:rPr>
              <a:t>+</a:t>
            </a:r>
            <a:r>
              <a:rPr lang="en-US" altLang="ja-JP" sz="2000" b="1" i="1">
                <a:solidFill>
                  <a:schemeClr val="tx2"/>
                </a:solidFill>
                <a:latin typeface="Times New Roman" charset="0"/>
              </a:rPr>
              <a:t> m</a:t>
            </a:r>
            <a:r>
              <a:rPr lang="en-US" altLang="ja-JP" sz="2000">
                <a:solidFill>
                  <a:schemeClr val="tx2"/>
                </a:solidFill>
                <a:latin typeface="Times New Roman" charset="0"/>
              </a:rPr>
              <a:t>) log </a:t>
            </a:r>
            <a:r>
              <a:rPr lang="en-US" altLang="ja-JP" sz="2000" b="1" i="1">
                <a:solidFill>
                  <a:schemeClr val="tx2"/>
                </a:solidFill>
                <a:latin typeface="Times New Roman" charset="0"/>
              </a:rPr>
              <a:t>n</a:t>
            </a:r>
            <a:r>
              <a:rPr lang="en-US" altLang="ja-JP" sz="2000">
                <a:solidFill>
                  <a:schemeClr val="tx2"/>
                </a:solidFill>
                <a:latin typeface="Times New Roman" charset="0"/>
              </a:rPr>
              <a:t>)</a:t>
            </a:r>
            <a:r>
              <a:rPr lang="en-US" altLang="ja-JP" sz="2000">
                <a:latin typeface="Tahoma" charset="0"/>
              </a:rPr>
              <a:t> time provided the graph is represented by the adjacency list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Recall that </a:t>
            </a:r>
            <a:r>
              <a:rPr lang="en-US" sz="2400" b="1">
                <a:latin typeface="Symbol" charset="0"/>
              </a:rPr>
              <a:t>S</a:t>
            </a:r>
            <a:r>
              <a:rPr lang="en-US" sz="1800" b="1" i="1" baseline="-25000">
                <a:latin typeface="Times New Roman" charset="0"/>
              </a:rPr>
              <a:t>v </a:t>
            </a:r>
            <a:r>
              <a:rPr lang="en-US" sz="1800">
                <a:latin typeface="Times New Roman" charset="0"/>
              </a:rPr>
              <a:t>deg(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Symbol" charset="0"/>
              </a:rPr>
              <a:t>= 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>
                <a:latin typeface="Times New Roman" charset="0"/>
              </a:rPr>
              <a:t>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running time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m</a:t>
            </a:r>
            <a:r>
              <a:rPr lang="en-US" sz="2000">
                <a:latin typeface="Times New Roman" charset="0"/>
              </a:rPr>
              <a:t> 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since the graph is connected</a:t>
            </a:r>
          </a:p>
        </p:txBody>
      </p:sp>
    </p:spTree>
    <p:extLst>
      <p:ext uri="{BB962C8B-B14F-4D97-AF65-F5344CB8AC3E}">
        <p14:creationId xmlns:p14="http://schemas.microsoft.com/office/powerpoint/2010/main" val="26666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Kruskal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Approach</a:t>
            </a:r>
            <a:endParaRPr lang="en-US">
              <a:latin typeface="Tahoma" charset="0"/>
            </a:endParaRPr>
          </a:p>
        </p:txBody>
      </p:sp>
      <p:sp>
        <p:nvSpPr>
          <p:cNvPr id="26626" name="Content Placeholder 7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622425"/>
            <a:ext cx="7924800" cy="4778375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Maintain a partition of the vertices into clusters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Initially, single-vertex clusters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Keep an MST for each cluster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Merge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altLang="ja-JP" sz="2400" dirty="0">
                <a:latin typeface="Tahoma" charset="0"/>
              </a:rPr>
              <a:t>closest</a:t>
            </a:r>
            <a:r>
              <a:rPr lang="ja-JP" altLang="en-US" sz="2400" dirty="0">
                <a:latin typeface="Tahoma" charset="0"/>
              </a:rPr>
              <a:t>”</a:t>
            </a:r>
            <a:r>
              <a:rPr lang="en-US" altLang="ja-JP" sz="2400" dirty="0">
                <a:latin typeface="Tahoma" charset="0"/>
              </a:rPr>
              <a:t> clusters and their MSTs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A priority queue stores the edges outside </a:t>
            </a:r>
            <a:r>
              <a:rPr lang="en-US" sz="2800" dirty="0" smtClean="0">
                <a:latin typeface="Tahoma" charset="0"/>
              </a:rPr>
              <a:t>clusters (or you could even sort the edges)</a:t>
            </a:r>
            <a:endParaRPr lang="en-US" sz="2800" dirty="0">
              <a:latin typeface="Tahoma" charset="0"/>
            </a:endParaRPr>
          </a:p>
          <a:p>
            <a:pPr lvl="1" eaLnBrk="1" hangingPunct="1"/>
            <a:r>
              <a:rPr lang="en-US" sz="2400" dirty="0">
                <a:latin typeface="Tahoma" charset="0"/>
              </a:rPr>
              <a:t>Key: weight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Element: edge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At the end of the algorithm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One cluster and one MST</a:t>
            </a:r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11F0A86-A144-7146-9381-289B317C2BF8}" type="slidenum">
              <a:rPr lang="en-US" sz="1400"/>
              <a:pPr eaLnBrk="1" hangingPunct="1"/>
              <a:t>64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286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Kruskal’s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Minimum Spanning Trees</a:t>
            </a:r>
            <a:endParaRPr lang="en-US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20687F4-5EC3-7A46-921F-22BABF2D7B79}" type="slidenum">
              <a:rPr lang="en-US" sz="1400"/>
              <a:pPr eaLnBrk="1" hangingPunct="1"/>
              <a:t>65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676400"/>
            <a:ext cx="7938655" cy="4343400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31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Campus Tour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4AB832-2EA8-2147-9397-54D2E5F8E98A}" type="slidenum">
              <a:rPr lang="en-US" sz="1400"/>
              <a:pPr eaLnBrk="1" hangingPunct="1"/>
              <a:t>66</a:t>
            </a:fld>
            <a:endParaRPr lang="en-US" sz="1400"/>
          </a:p>
        </p:txBody>
      </p:sp>
      <p:sp>
        <p:nvSpPr>
          <p:cNvPr id="27651" name="Freeform 80"/>
          <p:cNvSpPr>
            <a:spLocks/>
          </p:cNvSpPr>
          <p:nvPr/>
        </p:nvSpPr>
        <p:spPr bwMode="auto">
          <a:xfrm>
            <a:off x="3019425" y="28178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Freeform 79"/>
          <p:cNvSpPr>
            <a:spLocks/>
          </p:cNvSpPr>
          <p:nvPr/>
        </p:nvSpPr>
        <p:spPr bwMode="auto">
          <a:xfrm>
            <a:off x="3619500" y="22590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Freeform 78"/>
          <p:cNvSpPr>
            <a:spLocks/>
          </p:cNvSpPr>
          <p:nvPr/>
        </p:nvSpPr>
        <p:spPr bwMode="auto">
          <a:xfrm>
            <a:off x="2968625" y="14970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Freeform 77"/>
          <p:cNvSpPr>
            <a:spLocks/>
          </p:cNvSpPr>
          <p:nvPr/>
        </p:nvSpPr>
        <p:spPr bwMode="auto">
          <a:xfrm>
            <a:off x="2351088" y="1976438"/>
            <a:ext cx="668337" cy="669925"/>
          </a:xfrm>
          <a:custGeom>
            <a:avLst/>
            <a:gdLst>
              <a:gd name="T0" fmla="*/ 55256 w 508"/>
              <a:gd name="T1" fmla="*/ 303502 h 543"/>
              <a:gd name="T2" fmla="*/ 110512 w 508"/>
              <a:gd name="T3" fmla="*/ 547784 h 543"/>
              <a:gd name="T4" fmla="*/ 442050 w 508"/>
              <a:gd name="T5" fmla="*/ 621809 h 543"/>
              <a:gd name="T6" fmla="*/ 655181 w 508"/>
              <a:gd name="T7" fmla="*/ 259087 h 543"/>
              <a:gd name="T8" fmla="*/ 363112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Freeform 76"/>
          <p:cNvSpPr>
            <a:spLocks/>
          </p:cNvSpPr>
          <p:nvPr/>
        </p:nvSpPr>
        <p:spPr bwMode="auto">
          <a:xfrm>
            <a:off x="2317750" y="2917825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Freeform 75"/>
          <p:cNvSpPr>
            <a:spLocks/>
          </p:cNvSpPr>
          <p:nvPr/>
        </p:nvSpPr>
        <p:spPr bwMode="auto">
          <a:xfrm>
            <a:off x="1670050" y="2532063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Freeform 74"/>
          <p:cNvSpPr>
            <a:spLocks/>
          </p:cNvSpPr>
          <p:nvPr/>
        </p:nvSpPr>
        <p:spPr bwMode="auto">
          <a:xfrm>
            <a:off x="990600" y="1752600"/>
            <a:ext cx="676275" cy="674688"/>
          </a:xfrm>
          <a:custGeom>
            <a:avLst/>
            <a:gdLst>
              <a:gd name="T0" fmla="*/ 55913 w 508"/>
              <a:gd name="T1" fmla="*/ 305660 h 543"/>
              <a:gd name="T2" fmla="*/ 111825 w 508"/>
              <a:gd name="T3" fmla="*/ 551679 h 543"/>
              <a:gd name="T4" fmla="*/ 447300 w 508"/>
              <a:gd name="T5" fmla="*/ 626230 h 543"/>
              <a:gd name="T6" fmla="*/ 662963 w 508"/>
              <a:gd name="T7" fmla="*/ 260929 h 543"/>
              <a:gd name="T8" fmla="*/ 367425 w 508"/>
              <a:gd name="T9" fmla="*/ 7455 h 543"/>
              <a:gd name="T10" fmla="*/ 55913 w 508"/>
              <a:gd name="T11" fmla="*/ 30566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304800"/>
            <a:ext cx="8137525" cy="1143000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Example of </a:t>
            </a:r>
            <a:r>
              <a:rPr lang="en-US" dirty="0" err="1" smtClean="0">
                <a:latin typeface="Tahoma" charset="0"/>
              </a:rPr>
              <a:t>Kruskal’s</a:t>
            </a:r>
            <a:r>
              <a:rPr lang="en-US" dirty="0" smtClean="0">
                <a:latin typeface="Tahoma" charset="0"/>
              </a:rPr>
              <a:t> Algorithm</a:t>
            </a:r>
            <a:endParaRPr lang="en-US" dirty="0">
              <a:latin typeface="Tahoma" charset="0"/>
            </a:endParaRPr>
          </a:p>
        </p:txBody>
      </p:sp>
      <p:sp>
        <p:nvSpPr>
          <p:cNvPr id="27659" name="Freeform 35"/>
          <p:cNvSpPr>
            <a:spLocks/>
          </p:cNvSpPr>
          <p:nvPr/>
        </p:nvSpPr>
        <p:spPr bwMode="auto">
          <a:xfrm>
            <a:off x="782638" y="3124200"/>
            <a:ext cx="588962" cy="595313"/>
          </a:xfrm>
          <a:custGeom>
            <a:avLst/>
            <a:gdLst>
              <a:gd name="T0" fmla="*/ 48694 w 508"/>
              <a:gd name="T1" fmla="*/ 269700 h 543"/>
              <a:gd name="T2" fmla="*/ 97387 w 508"/>
              <a:gd name="T3" fmla="*/ 486775 h 543"/>
              <a:gd name="T4" fmla="*/ 389550 w 508"/>
              <a:gd name="T5" fmla="*/ 552556 h 543"/>
              <a:gd name="T6" fmla="*/ 577368 w 508"/>
              <a:gd name="T7" fmla="*/ 230232 h 543"/>
              <a:gd name="T8" fmla="*/ 319987 w 508"/>
              <a:gd name="T9" fmla="*/ 6578 h 543"/>
              <a:gd name="T10" fmla="*/ 48694 w 508"/>
              <a:gd name="T11" fmla="*/ 2697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Oval 36"/>
          <p:cNvSpPr>
            <a:spLocks noChangeArrowheads="1"/>
          </p:cNvSpPr>
          <p:nvPr/>
        </p:nvSpPr>
        <p:spPr bwMode="auto">
          <a:xfrm>
            <a:off x="1200150" y="19462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7661" name="Oval 37"/>
          <p:cNvSpPr>
            <a:spLocks noChangeArrowheads="1"/>
          </p:cNvSpPr>
          <p:nvPr/>
        </p:nvSpPr>
        <p:spPr bwMode="auto">
          <a:xfrm>
            <a:off x="318135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27662" name="Oval 38"/>
          <p:cNvSpPr>
            <a:spLocks noChangeArrowheads="1"/>
          </p:cNvSpPr>
          <p:nvPr/>
        </p:nvSpPr>
        <p:spPr bwMode="auto">
          <a:xfrm>
            <a:off x="1819275" y="26352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7663" name="Oval 39"/>
          <p:cNvSpPr>
            <a:spLocks noChangeArrowheads="1"/>
          </p:cNvSpPr>
          <p:nvPr/>
        </p:nvSpPr>
        <p:spPr bwMode="auto">
          <a:xfrm>
            <a:off x="895350" y="3276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7664" name="Oval 40"/>
          <p:cNvSpPr>
            <a:spLocks noChangeArrowheads="1"/>
          </p:cNvSpPr>
          <p:nvPr/>
        </p:nvSpPr>
        <p:spPr bwMode="auto">
          <a:xfrm>
            <a:off x="386715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7666" name="AutoShape 42"/>
          <p:cNvCxnSpPr>
            <a:cxnSpLocks noChangeShapeType="1"/>
            <a:stCxn id="27660" idx="5"/>
            <a:endCxn id="27662" idx="1"/>
          </p:cNvCxnSpPr>
          <p:nvPr/>
        </p:nvCxnSpPr>
        <p:spPr bwMode="auto">
          <a:xfrm>
            <a:off x="1460500" y="2216150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43"/>
          <p:cNvCxnSpPr>
            <a:cxnSpLocks noChangeShapeType="1"/>
            <a:stCxn id="27662" idx="3"/>
            <a:endCxn id="27663" idx="7"/>
          </p:cNvCxnSpPr>
          <p:nvPr/>
        </p:nvCxnSpPr>
        <p:spPr bwMode="auto">
          <a:xfrm flipH="1">
            <a:off x="1155700" y="29051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AutoShape 44"/>
          <p:cNvCxnSpPr>
            <a:cxnSpLocks noChangeShapeType="1"/>
            <a:stCxn id="27660" idx="3"/>
            <a:endCxn id="27663" idx="0"/>
          </p:cNvCxnSpPr>
          <p:nvPr/>
        </p:nvCxnSpPr>
        <p:spPr bwMode="auto">
          <a:xfrm flipH="1">
            <a:off x="1047750" y="2216150"/>
            <a:ext cx="196850" cy="1050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AutoShape 45"/>
          <p:cNvCxnSpPr>
            <a:cxnSpLocks noChangeShapeType="1"/>
            <a:stCxn id="27662" idx="5"/>
            <a:endCxn id="27665" idx="1"/>
          </p:cNvCxnSpPr>
          <p:nvPr/>
        </p:nvCxnSpPr>
        <p:spPr bwMode="auto">
          <a:xfrm>
            <a:off x="2079625" y="29051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AutoShape 46"/>
          <p:cNvCxnSpPr>
            <a:cxnSpLocks noChangeShapeType="1"/>
            <a:stCxn id="27663" idx="6"/>
            <a:endCxn id="27665" idx="2"/>
          </p:cNvCxnSpPr>
          <p:nvPr/>
        </p:nvCxnSpPr>
        <p:spPr bwMode="auto">
          <a:xfrm flipV="1">
            <a:off x="1209675" y="32670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71" name="AutoShape 47"/>
          <p:cNvCxnSpPr>
            <a:cxnSpLocks noChangeShapeType="1"/>
            <a:stCxn id="27660" idx="6"/>
            <a:endCxn id="27687" idx="1"/>
          </p:cNvCxnSpPr>
          <p:nvPr/>
        </p:nvCxnSpPr>
        <p:spPr bwMode="auto">
          <a:xfrm>
            <a:off x="1514475" y="20986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AutoShape 49"/>
          <p:cNvCxnSpPr>
            <a:cxnSpLocks noChangeShapeType="1"/>
            <a:stCxn id="27664" idx="1"/>
            <a:endCxn id="27661" idx="5"/>
          </p:cNvCxnSpPr>
          <p:nvPr/>
        </p:nvCxnSpPr>
        <p:spPr bwMode="auto">
          <a:xfrm flipH="1" flipV="1">
            <a:off x="344170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73" name="AutoShape 50"/>
          <p:cNvCxnSpPr>
            <a:cxnSpLocks noChangeShapeType="1"/>
            <a:stCxn id="27688" idx="7"/>
            <a:endCxn id="27664" idx="3"/>
          </p:cNvCxnSpPr>
          <p:nvPr/>
        </p:nvCxnSpPr>
        <p:spPr bwMode="auto">
          <a:xfrm flipV="1">
            <a:off x="3486150" y="2708275"/>
            <a:ext cx="425450" cy="328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74" name="Text Box 52"/>
          <p:cNvSpPr txBox="1">
            <a:spLocks noChangeArrowheads="1"/>
          </p:cNvSpPr>
          <p:nvPr/>
        </p:nvSpPr>
        <p:spPr bwMode="auto">
          <a:xfrm>
            <a:off x="3667125" y="19812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7675" name="Text Box 53"/>
          <p:cNvSpPr txBox="1">
            <a:spLocks noChangeArrowheads="1"/>
          </p:cNvSpPr>
          <p:nvPr/>
        </p:nvSpPr>
        <p:spPr bwMode="auto">
          <a:xfrm>
            <a:off x="827088" y="2463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</a:t>
            </a:r>
          </a:p>
        </p:txBody>
      </p:sp>
      <p:sp>
        <p:nvSpPr>
          <p:cNvPr id="27676" name="Text Box 54"/>
          <p:cNvSpPr txBox="1">
            <a:spLocks noChangeArrowheads="1"/>
          </p:cNvSpPr>
          <p:nvPr/>
        </p:nvSpPr>
        <p:spPr bwMode="auto">
          <a:xfrm>
            <a:off x="2667000" y="2590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7677" name="Text Box 55"/>
          <p:cNvSpPr txBox="1">
            <a:spLocks noChangeArrowheads="1"/>
          </p:cNvSpPr>
          <p:nvPr/>
        </p:nvSpPr>
        <p:spPr bwMode="auto">
          <a:xfrm>
            <a:off x="141446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7678" name="Text Box 56"/>
          <p:cNvSpPr txBox="1">
            <a:spLocks noChangeArrowheads="1"/>
          </p:cNvSpPr>
          <p:nvPr/>
        </p:nvSpPr>
        <p:spPr bwMode="auto">
          <a:xfrm>
            <a:off x="1766888" y="33528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27679" name="Text Box 57"/>
          <p:cNvSpPr txBox="1">
            <a:spLocks noChangeArrowheads="1"/>
          </p:cNvSpPr>
          <p:nvPr/>
        </p:nvSpPr>
        <p:spPr bwMode="auto">
          <a:xfrm>
            <a:off x="3719513" y="283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2</a:t>
            </a:r>
          </a:p>
        </p:txBody>
      </p:sp>
      <p:sp>
        <p:nvSpPr>
          <p:cNvPr id="27680" name="Text Box 58"/>
          <p:cNvSpPr txBox="1">
            <a:spLocks noChangeArrowheads="1"/>
          </p:cNvSpPr>
          <p:nvPr/>
        </p:nvSpPr>
        <p:spPr bwMode="auto">
          <a:xfrm>
            <a:off x="1905000" y="1828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7681" name="Text Box 59"/>
          <p:cNvSpPr txBox="1">
            <a:spLocks noChangeArrowheads="1"/>
          </p:cNvSpPr>
          <p:nvPr/>
        </p:nvSpPr>
        <p:spPr bwMode="auto">
          <a:xfrm>
            <a:off x="1531938" y="2986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sp>
        <p:nvSpPr>
          <p:cNvPr id="27682" name="AutoShape 66"/>
          <p:cNvSpPr>
            <a:spLocks noChangeArrowheads="1"/>
          </p:cNvSpPr>
          <p:nvPr/>
        </p:nvSpPr>
        <p:spPr bwMode="auto">
          <a:xfrm rot="5400000">
            <a:off x="67103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AutoShape 67"/>
          <p:cNvSpPr>
            <a:spLocks noChangeArrowheads="1"/>
          </p:cNvSpPr>
          <p:nvPr/>
        </p:nvSpPr>
        <p:spPr bwMode="auto">
          <a:xfrm rot="8100000" flipH="1" flipV="1">
            <a:off x="4240213" y="3797300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AutoShape 68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85" name="AutoShape 69"/>
          <p:cNvCxnSpPr>
            <a:cxnSpLocks noChangeShapeType="1"/>
            <a:stCxn id="27688" idx="0"/>
            <a:endCxn id="27661" idx="4"/>
          </p:cNvCxnSpPr>
          <p:nvPr/>
        </p:nvCxnSpPr>
        <p:spPr bwMode="auto">
          <a:xfrm flipH="1" flipV="1">
            <a:off x="3333750" y="19907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86" name="Text Box 70"/>
          <p:cNvSpPr txBox="1">
            <a:spLocks noChangeArrowheads="1"/>
          </p:cNvSpPr>
          <p:nvPr/>
        </p:nvSpPr>
        <p:spPr bwMode="auto">
          <a:xfrm>
            <a:off x="3048000" y="22796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27687" name="Oval 71"/>
          <p:cNvSpPr>
            <a:spLocks noChangeArrowheads="1"/>
          </p:cNvSpPr>
          <p:nvPr/>
        </p:nvSpPr>
        <p:spPr bwMode="auto">
          <a:xfrm>
            <a:off x="2533650" y="21891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7689" name="AutoShape 73"/>
          <p:cNvCxnSpPr>
            <a:cxnSpLocks noChangeShapeType="1"/>
            <a:stCxn id="27687" idx="4"/>
            <a:endCxn id="27665" idx="0"/>
          </p:cNvCxnSpPr>
          <p:nvPr/>
        </p:nvCxnSpPr>
        <p:spPr bwMode="auto">
          <a:xfrm>
            <a:off x="2686050" y="2503488"/>
            <a:ext cx="6350" cy="601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90" name="Text Box 81"/>
          <p:cNvSpPr txBox="1">
            <a:spLocks noChangeArrowheads="1"/>
          </p:cNvSpPr>
          <p:nvPr/>
        </p:nvSpPr>
        <p:spPr bwMode="auto">
          <a:xfrm>
            <a:off x="2135188" y="26812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11</a:t>
            </a:r>
          </a:p>
        </p:txBody>
      </p:sp>
      <p:cxnSp>
        <p:nvCxnSpPr>
          <p:cNvPr id="27691" name="AutoShape 82"/>
          <p:cNvCxnSpPr>
            <a:cxnSpLocks noChangeShapeType="1"/>
            <a:stCxn id="27687" idx="3"/>
            <a:endCxn id="27662" idx="7"/>
          </p:cNvCxnSpPr>
          <p:nvPr/>
        </p:nvCxnSpPr>
        <p:spPr bwMode="auto">
          <a:xfrm flipH="1">
            <a:off x="2079625" y="24590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92" name="Text Box 83"/>
          <p:cNvSpPr txBox="1">
            <a:spLocks noChangeArrowheads="1"/>
          </p:cNvSpPr>
          <p:nvPr/>
        </p:nvSpPr>
        <p:spPr bwMode="auto">
          <a:xfrm>
            <a:off x="2066925" y="22479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7693" name="Freeform 84"/>
          <p:cNvSpPr>
            <a:spLocks/>
          </p:cNvSpPr>
          <p:nvPr/>
        </p:nvSpPr>
        <p:spPr bwMode="auto">
          <a:xfrm>
            <a:off x="2998788" y="5499100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4" name="Freeform 85"/>
          <p:cNvSpPr>
            <a:spLocks/>
          </p:cNvSpPr>
          <p:nvPr/>
        </p:nvSpPr>
        <p:spPr bwMode="auto">
          <a:xfrm>
            <a:off x="3598863" y="4940300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5" name="Freeform 86"/>
          <p:cNvSpPr>
            <a:spLocks/>
          </p:cNvSpPr>
          <p:nvPr/>
        </p:nvSpPr>
        <p:spPr bwMode="auto">
          <a:xfrm>
            <a:off x="2947988" y="4178300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6" name="Freeform 87"/>
          <p:cNvSpPr>
            <a:spLocks/>
          </p:cNvSpPr>
          <p:nvPr/>
        </p:nvSpPr>
        <p:spPr bwMode="auto">
          <a:xfrm>
            <a:off x="2330450" y="4657725"/>
            <a:ext cx="668338" cy="669925"/>
          </a:xfrm>
          <a:custGeom>
            <a:avLst/>
            <a:gdLst>
              <a:gd name="T0" fmla="*/ 55256 w 508"/>
              <a:gd name="T1" fmla="*/ 303502 h 543"/>
              <a:gd name="T2" fmla="*/ 110513 w 508"/>
              <a:gd name="T3" fmla="*/ 547784 h 543"/>
              <a:gd name="T4" fmla="*/ 442050 w 508"/>
              <a:gd name="T5" fmla="*/ 621809 h 543"/>
              <a:gd name="T6" fmla="*/ 655182 w 508"/>
              <a:gd name="T7" fmla="*/ 259087 h 543"/>
              <a:gd name="T8" fmla="*/ 363113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7" name="Freeform 88"/>
          <p:cNvSpPr>
            <a:spLocks/>
          </p:cNvSpPr>
          <p:nvPr/>
        </p:nvSpPr>
        <p:spPr bwMode="auto">
          <a:xfrm>
            <a:off x="2297113" y="55991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8" name="Freeform 89"/>
          <p:cNvSpPr>
            <a:spLocks/>
          </p:cNvSpPr>
          <p:nvPr/>
        </p:nvSpPr>
        <p:spPr bwMode="auto">
          <a:xfrm>
            <a:off x="1649413" y="5213350"/>
            <a:ext cx="596900" cy="554038"/>
          </a:xfrm>
          <a:custGeom>
            <a:avLst/>
            <a:gdLst>
              <a:gd name="T0" fmla="*/ 49350 w 508"/>
              <a:gd name="T1" fmla="*/ 251001 h 543"/>
              <a:gd name="T2" fmla="*/ 98700 w 508"/>
              <a:gd name="T3" fmla="*/ 453026 h 543"/>
              <a:gd name="T4" fmla="*/ 394800 w 508"/>
              <a:gd name="T5" fmla="*/ 514245 h 543"/>
              <a:gd name="T6" fmla="*/ 585150 w 508"/>
              <a:gd name="T7" fmla="*/ 214269 h 543"/>
              <a:gd name="T8" fmla="*/ 324300 w 508"/>
              <a:gd name="T9" fmla="*/ 6122 h 543"/>
              <a:gd name="T10" fmla="*/ 49350 w 508"/>
              <a:gd name="T11" fmla="*/ 251001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9" name="Freeform 90"/>
          <p:cNvSpPr>
            <a:spLocks/>
          </p:cNvSpPr>
          <p:nvPr/>
        </p:nvSpPr>
        <p:spPr bwMode="auto">
          <a:xfrm>
            <a:off x="698500" y="4413250"/>
            <a:ext cx="958850" cy="2052638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8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00" name="Oval 92"/>
          <p:cNvSpPr>
            <a:spLocks noChangeArrowheads="1"/>
          </p:cNvSpPr>
          <p:nvPr/>
        </p:nvSpPr>
        <p:spPr bwMode="auto">
          <a:xfrm>
            <a:off x="1179513" y="46275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7701" name="Oval 93"/>
          <p:cNvSpPr>
            <a:spLocks noChangeArrowheads="1"/>
          </p:cNvSpPr>
          <p:nvPr/>
        </p:nvSpPr>
        <p:spPr bwMode="auto">
          <a:xfrm>
            <a:off x="3160713" y="4357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27702" name="Oval 94"/>
          <p:cNvSpPr>
            <a:spLocks noChangeArrowheads="1"/>
          </p:cNvSpPr>
          <p:nvPr/>
        </p:nvSpPr>
        <p:spPr bwMode="auto">
          <a:xfrm>
            <a:off x="1798638" y="53165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7703" name="Oval 95"/>
          <p:cNvSpPr>
            <a:spLocks noChangeArrowheads="1"/>
          </p:cNvSpPr>
          <p:nvPr/>
        </p:nvSpPr>
        <p:spPr bwMode="auto">
          <a:xfrm>
            <a:off x="874713" y="59578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7704" name="Oval 96"/>
          <p:cNvSpPr>
            <a:spLocks noChangeArrowheads="1"/>
          </p:cNvSpPr>
          <p:nvPr/>
        </p:nvSpPr>
        <p:spPr bwMode="auto">
          <a:xfrm>
            <a:off x="3846513" y="5119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7706" name="AutoShape 98"/>
          <p:cNvCxnSpPr>
            <a:cxnSpLocks noChangeShapeType="1"/>
            <a:stCxn id="27700" idx="5"/>
            <a:endCxn id="27702" idx="1"/>
          </p:cNvCxnSpPr>
          <p:nvPr/>
        </p:nvCxnSpPr>
        <p:spPr bwMode="auto">
          <a:xfrm>
            <a:off x="1439863" y="4897438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07" name="AutoShape 99"/>
          <p:cNvCxnSpPr>
            <a:cxnSpLocks noChangeShapeType="1"/>
            <a:stCxn id="27702" idx="3"/>
            <a:endCxn id="27703" idx="7"/>
          </p:cNvCxnSpPr>
          <p:nvPr/>
        </p:nvCxnSpPr>
        <p:spPr bwMode="auto">
          <a:xfrm flipH="1">
            <a:off x="1135063" y="558641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08" name="AutoShape 100"/>
          <p:cNvCxnSpPr>
            <a:cxnSpLocks noChangeShapeType="1"/>
            <a:stCxn id="27700" idx="3"/>
            <a:endCxn id="27703" idx="0"/>
          </p:cNvCxnSpPr>
          <p:nvPr/>
        </p:nvCxnSpPr>
        <p:spPr bwMode="auto">
          <a:xfrm flipH="1">
            <a:off x="1027113" y="4897438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09" name="AutoShape 101"/>
          <p:cNvCxnSpPr>
            <a:cxnSpLocks noChangeShapeType="1"/>
            <a:stCxn id="27702" idx="5"/>
            <a:endCxn id="27705" idx="1"/>
          </p:cNvCxnSpPr>
          <p:nvPr/>
        </p:nvCxnSpPr>
        <p:spPr bwMode="auto">
          <a:xfrm>
            <a:off x="2058988" y="5586413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10" name="AutoShape 102"/>
          <p:cNvCxnSpPr>
            <a:cxnSpLocks noChangeShapeType="1"/>
            <a:stCxn id="27703" idx="6"/>
            <a:endCxn id="27705" idx="2"/>
          </p:cNvCxnSpPr>
          <p:nvPr/>
        </p:nvCxnSpPr>
        <p:spPr bwMode="auto">
          <a:xfrm flipV="1">
            <a:off x="1189038" y="5948363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11" name="AutoShape 103"/>
          <p:cNvCxnSpPr>
            <a:cxnSpLocks noChangeShapeType="1"/>
            <a:stCxn id="27700" idx="6"/>
            <a:endCxn id="27724" idx="1"/>
          </p:cNvCxnSpPr>
          <p:nvPr/>
        </p:nvCxnSpPr>
        <p:spPr bwMode="auto">
          <a:xfrm>
            <a:off x="1493838" y="477996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12" name="AutoShape 104"/>
          <p:cNvCxnSpPr>
            <a:cxnSpLocks noChangeShapeType="1"/>
            <a:stCxn id="27704" idx="1"/>
            <a:endCxn id="27701" idx="5"/>
          </p:cNvCxnSpPr>
          <p:nvPr/>
        </p:nvCxnSpPr>
        <p:spPr bwMode="auto">
          <a:xfrm flipH="1" flipV="1">
            <a:off x="3421063" y="4627563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13" name="AutoShape 105"/>
          <p:cNvCxnSpPr>
            <a:cxnSpLocks noChangeShapeType="1"/>
            <a:stCxn id="27725" idx="7"/>
            <a:endCxn id="27704" idx="3"/>
          </p:cNvCxnSpPr>
          <p:nvPr/>
        </p:nvCxnSpPr>
        <p:spPr bwMode="auto">
          <a:xfrm flipV="1">
            <a:off x="3465513" y="5389563"/>
            <a:ext cx="425450" cy="3286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714" name="Text Box 106"/>
          <p:cNvSpPr txBox="1">
            <a:spLocks noChangeArrowheads="1"/>
          </p:cNvSpPr>
          <p:nvPr/>
        </p:nvSpPr>
        <p:spPr bwMode="auto">
          <a:xfrm>
            <a:off x="3646488" y="4662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7715" name="Text Box 107"/>
          <p:cNvSpPr txBox="1">
            <a:spLocks noChangeArrowheads="1"/>
          </p:cNvSpPr>
          <p:nvPr/>
        </p:nvSpPr>
        <p:spPr bwMode="auto">
          <a:xfrm>
            <a:off x="806450" y="5145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7716" name="Text Box 108"/>
          <p:cNvSpPr txBox="1">
            <a:spLocks noChangeArrowheads="1"/>
          </p:cNvSpPr>
          <p:nvPr/>
        </p:nvSpPr>
        <p:spPr bwMode="auto">
          <a:xfrm>
            <a:off x="2646363" y="5272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7717" name="Text Box 109"/>
          <p:cNvSpPr txBox="1">
            <a:spLocks noChangeArrowheads="1"/>
          </p:cNvSpPr>
          <p:nvPr/>
        </p:nvSpPr>
        <p:spPr bwMode="auto">
          <a:xfrm>
            <a:off x="1393825" y="50577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7718" name="Text Box 110"/>
          <p:cNvSpPr txBox="1">
            <a:spLocks noChangeArrowheads="1"/>
          </p:cNvSpPr>
          <p:nvPr/>
        </p:nvSpPr>
        <p:spPr bwMode="auto">
          <a:xfrm>
            <a:off x="1746250" y="60340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27719" name="Text Box 111"/>
          <p:cNvSpPr txBox="1">
            <a:spLocks noChangeArrowheads="1"/>
          </p:cNvSpPr>
          <p:nvPr/>
        </p:nvSpPr>
        <p:spPr bwMode="auto">
          <a:xfrm>
            <a:off x="3698875" y="5519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2</a:t>
            </a:r>
          </a:p>
        </p:txBody>
      </p:sp>
      <p:sp>
        <p:nvSpPr>
          <p:cNvPr id="27720" name="Text Box 112"/>
          <p:cNvSpPr txBox="1">
            <a:spLocks noChangeArrowheads="1"/>
          </p:cNvSpPr>
          <p:nvPr/>
        </p:nvSpPr>
        <p:spPr bwMode="auto">
          <a:xfrm>
            <a:off x="1884363" y="4510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7721" name="Text Box 113"/>
          <p:cNvSpPr txBox="1">
            <a:spLocks noChangeArrowheads="1"/>
          </p:cNvSpPr>
          <p:nvPr/>
        </p:nvSpPr>
        <p:spPr bwMode="auto">
          <a:xfrm>
            <a:off x="1511300" y="56673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cxnSp>
        <p:nvCxnSpPr>
          <p:cNvPr id="27722" name="AutoShape 114"/>
          <p:cNvCxnSpPr>
            <a:cxnSpLocks noChangeShapeType="1"/>
            <a:stCxn id="27725" idx="0"/>
            <a:endCxn id="27701" idx="4"/>
          </p:cNvCxnSpPr>
          <p:nvPr/>
        </p:nvCxnSpPr>
        <p:spPr bwMode="auto">
          <a:xfrm flipH="1" flipV="1">
            <a:off x="3313113" y="467201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723" name="Text Box 115"/>
          <p:cNvSpPr txBox="1">
            <a:spLocks noChangeArrowheads="1"/>
          </p:cNvSpPr>
          <p:nvPr/>
        </p:nvSpPr>
        <p:spPr bwMode="auto">
          <a:xfrm>
            <a:off x="3027363" y="49609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27724" name="Oval 116"/>
          <p:cNvSpPr>
            <a:spLocks noChangeArrowheads="1"/>
          </p:cNvSpPr>
          <p:nvPr/>
        </p:nvSpPr>
        <p:spPr bwMode="auto">
          <a:xfrm>
            <a:off x="2513013" y="48704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7726" name="AutoShape 118"/>
          <p:cNvCxnSpPr>
            <a:cxnSpLocks noChangeShapeType="1"/>
            <a:stCxn id="27724" idx="4"/>
            <a:endCxn id="27705" idx="0"/>
          </p:cNvCxnSpPr>
          <p:nvPr/>
        </p:nvCxnSpPr>
        <p:spPr bwMode="auto">
          <a:xfrm>
            <a:off x="2665413" y="5184775"/>
            <a:ext cx="6350" cy="601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727" name="Text Box 119"/>
          <p:cNvSpPr txBox="1">
            <a:spLocks noChangeArrowheads="1"/>
          </p:cNvSpPr>
          <p:nvPr/>
        </p:nvSpPr>
        <p:spPr bwMode="auto">
          <a:xfrm>
            <a:off x="2114550" y="5362575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27728" name="AutoShape 120"/>
          <p:cNvCxnSpPr>
            <a:cxnSpLocks noChangeShapeType="1"/>
            <a:stCxn id="27724" idx="3"/>
            <a:endCxn id="27702" idx="7"/>
          </p:cNvCxnSpPr>
          <p:nvPr/>
        </p:nvCxnSpPr>
        <p:spPr bwMode="auto">
          <a:xfrm flipH="1">
            <a:off x="2058988" y="514032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729" name="Text Box 121"/>
          <p:cNvSpPr txBox="1">
            <a:spLocks noChangeArrowheads="1"/>
          </p:cNvSpPr>
          <p:nvPr/>
        </p:nvSpPr>
        <p:spPr bwMode="auto">
          <a:xfrm>
            <a:off x="2046288" y="49291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7730" name="Freeform 122"/>
          <p:cNvSpPr>
            <a:spLocks/>
          </p:cNvSpPr>
          <p:nvPr/>
        </p:nvSpPr>
        <p:spPr bwMode="auto">
          <a:xfrm>
            <a:off x="7419975" y="2335213"/>
            <a:ext cx="1327150" cy="1255712"/>
          </a:xfrm>
          <a:custGeom>
            <a:avLst/>
            <a:gdLst>
              <a:gd name="T0" fmla="*/ 76200 w 836"/>
              <a:gd name="T1" fmla="*/ 722312 h 791"/>
              <a:gd name="T2" fmla="*/ 57150 w 836"/>
              <a:gd name="T3" fmla="*/ 1052512 h 791"/>
              <a:gd name="T4" fmla="*/ 419100 w 836"/>
              <a:gd name="T5" fmla="*/ 1125537 h 791"/>
              <a:gd name="T6" fmla="*/ 1247775 w 836"/>
              <a:gd name="T7" fmla="*/ 274637 h 791"/>
              <a:gd name="T8" fmla="*/ 895350 w 836"/>
              <a:gd name="T9" fmla="*/ 26987 h 791"/>
              <a:gd name="T10" fmla="*/ 428625 w 836"/>
              <a:gd name="T11" fmla="*/ 436562 h 791"/>
              <a:gd name="T12" fmla="*/ 76200 w 836"/>
              <a:gd name="T13" fmla="*/ 722312 h 7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6"/>
              <a:gd name="T22" fmla="*/ 0 h 791"/>
              <a:gd name="T23" fmla="*/ 836 w 836"/>
              <a:gd name="T24" fmla="*/ 791 h 7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6" h="791">
                <a:moveTo>
                  <a:pt x="48" y="455"/>
                </a:moveTo>
                <a:cubicBezTo>
                  <a:pt x="10" y="571"/>
                  <a:pt x="0" y="621"/>
                  <a:pt x="36" y="663"/>
                </a:cubicBezTo>
                <a:cubicBezTo>
                  <a:pt x="72" y="705"/>
                  <a:pt x="139" y="791"/>
                  <a:pt x="264" y="709"/>
                </a:cubicBezTo>
                <a:cubicBezTo>
                  <a:pt x="389" y="627"/>
                  <a:pt x="736" y="288"/>
                  <a:pt x="786" y="173"/>
                </a:cubicBezTo>
                <a:cubicBezTo>
                  <a:pt x="836" y="58"/>
                  <a:pt x="650" y="0"/>
                  <a:pt x="564" y="17"/>
                </a:cubicBezTo>
                <a:cubicBezTo>
                  <a:pt x="478" y="34"/>
                  <a:pt x="356" y="202"/>
                  <a:pt x="270" y="275"/>
                </a:cubicBezTo>
                <a:cubicBezTo>
                  <a:pt x="184" y="348"/>
                  <a:pt x="105" y="406"/>
                  <a:pt x="48" y="45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1" name="Freeform 124"/>
          <p:cNvSpPr>
            <a:spLocks/>
          </p:cNvSpPr>
          <p:nvPr/>
        </p:nvSpPr>
        <p:spPr bwMode="auto">
          <a:xfrm>
            <a:off x="7305675" y="1524000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2" name="Freeform 125"/>
          <p:cNvSpPr>
            <a:spLocks/>
          </p:cNvSpPr>
          <p:nvPr/>
        </p:nvSpPr>
        <p:spPr bwMode="auto">
          <a:xfrm>
            <a:off x="6688138" y="2003425"/>
            <a:ext cx="668337" cy="669925"/>
          </a:xfrm>
          <a:custGeom>
            <a:avLst/>
            <a:gdLst>
              <a:gd name="T0" fmla="*/ 55256 w 508"/>
              <a:gd name="T1" fmla="*/ 303502 h 543"/>
              <a:gd name="T2" fmla="*/ 110512 w 508"/>
              <a:gd name="T3" fmla="*/ 547784 h 543"/>
              <a:gd name="T4" fmla="*/ 442050 w 508"/>
              <a:gd name="T5" fmla="*/ 621809 h 543"/>
              <a:gd name="T6" fmla="*/ 655181 w 508"/>
              <a:gd name="T7" fmla="*/ 259087 h 543"/>
              <a:gd name="T8" fmla="*/ 363112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3" name="Freeform 126"/>
          <p:cNvSpPr>
            <a:spLocks/>
          </p:cNvSpPr>
          <p:nvPr/>
        </p:nvSpPr>
        <p:spPr bwMode="auto">
          <a:xfrm>
            <a:off x="6654800" y="29448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4" name="Freeform 127"/>
          <p:cNvSpPr>
            <a:spLocks/>
          </p:cNvSpPr>
          <p:nvPr/>
        </p:nvSpPr>
        <p:spPr bwMode="auto">
          <a:xfrm>
            <a:off x="6007100" y="2559050"/>
            <a:ext cx="596900" cy="554038"/>
          </a:xfrm>
          <a:custGeom>
            <a:avLst/>
            <a:gdLst>
              <a:gd name="T0" fmla="*/ 49350 w 508"/>
              <a:gd name="T1" fmla="*/ 251001 h 543"/>
              <a:gd name="T2" fmla="*/ 98700 w 508"/>
              <a:gd name="T3" fmla="*/ 453026 h 543"/>
              <a:gd name="T4" fmla="*/ 394800 w 508"/>
              <a:gd name="T5" fmla="*/ 514245 h 543"/>
              <a:gd name="T6" fmla="*/ 585150 w 508"/>
              <a:gd name="T7" fmla="*/ 214269 h 543"/>
              <a:gd name="T8" fmla="*/ 324300 w 508"/>
              <a:gd name="T9" fmla="*/ 6122 h 543"/>
              <a:gd name="T10" fmla="*/ 49350 w 508"/>
              <a:gd name="T11" fmla="*/ 251001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5" name="Freeform 128"/>
          <p:cNvSpPr>
            <a:spLocks/>
          </p:cNvSpPr>
          <p:nvPr/>
        </p:nvSpPr>
        <p:spPr bwMode="auto">
          <a:xfrm>
            <a:off x="5056188" y="1758950"/>
            <a:ext cx="958850" cy="2052638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8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6" name="Oval 129"/>
          <p:cNvSpPr>
            <a:spLocks noChangeArrowheads="1"/>
          </p:cNvSpPr>
          <p:nvPr/>
        </p:nvSpPr>
        <p:spPr bwMode="auto">
          <a:xfrm>
            <a:off x="5537200" y="19732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7737" name="Oval 130"/>
          <p:cNvSpPr>
            <a:spLocks noChangeArrowheads="1"/>
          </p:cNvSpPr>
          <p:nvPr/>
        </p:nvSpPr>
        <p:spPr bwMode="auto">
          <a:xfrm>
            <a:off x="7518400" y="17033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27738" name="Oval 131"/>
          <p:cNvSpPr>
            <a:spLocks noChangeArrowheads="1"/>
          </p:cNvSpPr>
          <p:nvPr/>
        </p:nvSpPr>
        <p:spPr bwMode="auto">
          <a:xfrm>
            <a:off x="6156325" y="26622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7739" name="Oval 132"/>
          <p:cNvSpPr>
            <a:spLocks noChangeArrowheads="1"/>
          </p:cNvSpPr>
          <p:nvPr/>
        </p:nvSpPr>
        <p:spPr bwMode="auto">
          <a:xfrm>
            <a:off x="5232400" y="33035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7740" name="Oval 133"/>
          <p:cNvSpPr>
            <a:spLocks noChangeArrowheads="1"/>
          </p:cNvSpPr>
          <p:nvPr/>
        </p:nvSpPr>
        <p:spPr bwMode="auto">
          <a:xfrm>
            <a:off x="8204200" y="24653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7742" name="AutoShape 135"/>
          <p:cNvCxnSpPr>
            <a:cxnSpLocks noChangeShapeType="1"/>
            <a:stCxn id="27736" idx="5"/>
            <a:endCxn id="27738" idx="1"/>
          </p:cNvCxnSpPr>
          <p:nvPr/>
        </p:nvCxnSpPr>
        <p:spPr bwMode="auto">
          <a:xfrm>
            <a:off x="5797550" y="2243138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43" name="AutoShape 136"/>
          <p:cNvCxnSpPr>
            <a:cxnSpLocks noChangeShapeType="1"/>
            <a:stCxn id="27738" idx="3"/>
            <a:endCxn id="27739" idx="7"/>
          </p:cNvCxnSpPr>
          <p:nvPr/>
        </p:nvCxnSpPr>
        <p:spPr bwMode="auto">
          <a:xfrm flipH="1">
            <a:off x="5492750" y="293211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44" name="AutoShape 137"/>
          <p:cNvCxnSpPr>
            <a:cxnSpLocks noChangeShapeType="1"/>
            <a:stCxn id="27736" idx="3"/>
            <a:endCxn id="27739" idx="0"/>
          </p:cNvCxnSpPr>
          <p:nvPr/>
        </p:nvCxnSpPr>
        <p:spPr bwMode="auto">
          <a:xfrm flipH="1">
            <a:off x="5384800" y="2243138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45" name="AutoShape 138"/>
          <p:cNvCxnSpPr>
            <a:cxnSpLocks noChangeShapeType="1"/>
            <a:stCxn id="27738" idx="5"/>
            <a:endCxn id="27741" idx="1"/>
          </p:cNvCxnSpPr>
          <p:nvPr/>
        </p:nvCxnSpPr>
        <p:spPr bwMode="auto">
          <a:xfrm>
            <a:off x="6416675" y="2932113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46" name="AutoShape 139"/>
          <p:cNvCxnSpPr>
            <a:cxnSpLocks noChangeShapeType="1"/>
            <a:stCxn id="27739" idx="6"/>
            <a:endCxn id="27741" idx="2"/>
          </p:cNvCxnSpPr>
          <p:nvPr/>
        </p:nvCxnSpPr>
        <p:spPr bwMode="auto">
          <a:xfrm flipV="1">
            <a:off x="5546725" y="3294063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47" name="AutoShape 140"/>
          <p:cNvCxnSpPr>
            <a:cxnSpLocks noChangeShapeType="1"/>
            <a:stCxn id="27736" idx="6"/>
            <a:endCxn id="27760" idx="1"/>
          </p:cNvCxnSpPr>
          <p:nvPr/>
        </p:nvCxnSpPr>
        <p:spPr bwMode="auto">
          <a:xfrm>
            <a:off x="5851525" y="212566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48" name="AutoShape 141"/>
          <p:cNvCxnSpPr>
            <a:cxnSpLocks noChangeShapeType="1"/>
            <a:stCxn id="27740" idx="1"/>
            <a:endCxn id="27737" idx="5"/>
          </p:cNvCxnSpPr>
          <p:nvPr/>
        </p:nvCxnSpPr>
        <p:spPr bwMode="auto">
          <a:xfrm flipH="1" flipV="1">
            <a:off x="7778750" y="1973263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49" name="AutoShape 142"/>
          <p:cNvCxnSpPr>
            <a:cxnSpLocks noChangeShapeType="1"/>
            <a:stCxn id="27761" idx="7"/>
            <a:endCxn id="27740" idx="3"/>
          </p:cNvCxnSpPr>
          <p:nvPr/>
        </p:nvCxnSpPr>
        <p:spPr bwMode="auto">
          <a:xfrm flipV="1">
            <a:off x="7823200" y="2735263"/>
            <a:ext cx="425450" cy="3286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750" name="Text Box 143"/>
          <p:cNvSpPr txBox="1">
            <a:spLocks noChangeArrowheads="1"/>
          </p:cNvSpPr>
          <p:nvPr/>
        </p:nvSpPr>
        <p:spPr bwMode="auto">
          <a:xfrm>
            <a:off x="8004175" y="2008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7751" name="Text Box 144"/>
          <p:cNvSpPr txBox="1">
            <a:spLocks noChangeArrowheads="1"/>
          </p:cNvSpPr>
          <p:nvPr/>
        </p:nvSpPr>
        <p:spPr bwMode="auto">
          <a:xfrm>
            <a:off x="5164138" y="24907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7752" name="Text Box 145"/>
          <p:cNvSpPr txBox="1">
            <a:spLocks noChangeArrowheads="1"/>
          </p:cNvSpPr>
          <p:nvPr/>
        </p:nvSpPr>
        <p:spPr bwMode="auto">
          <a:xfrm>
            <a:off x="7004050" y="26177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7753" name="Text Box 146"/>
          <p:cNvSpPr txBox="1">
            <a:spLocks noChangeArrowheads="1"/>
          </p:cNvSpPr>
          <p:nvPr/>
        </p:nvSpPr>
        <p:spPr bwMode="auto">
          <a:xfrm>
            <a:off x="5751513" y="240347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7754" name="Text Box 147"/>
          <p:cNvSpPr txBox="1">
            <a:spLocks noChangeArrowheads="1"/>
          </p:cNvSpPr>
          <p:nvPr/>
        </p:nvSpPr>
        <p:spPr bwMode="auto">
          <a:xfrm>
            <a:off x="6103938" y="33797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27755" name="Text Box 148"/>
          <p:cNvSpPr txBox="1">
            <a:spLocks noChangeArrowheads="1"/>
          </p:cNvSpPr>
          <p:nvPr/>
        </p:nvSpPr>
        <p:spPr bwMode="auto">
          <a:xfrm>
            <a:off x="8056563" y="28654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7756" name="Text Box 149"/>
          <p:cNvSpPr txBox="1">
            <a:spLocks noChangeArrowheads="1"/>
          </p:cNvSpPr>
          <p:nvPr/>
        </p:nvSpPr>
        <p:spPr bwMode="auto">
          <a:xfrm>
            <a:off x="6242050" y="18557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7757" name="Text Box 150"/>
          <p:cNvSpPr txBox="1">
            <a:spLocks noChangeArrowheads="1"/>
          </p:cNvSpPr>
          <p:nvPr/>
        </p:nvSpPr>
        <p:spPr bwMode="auto">
          <a:xfrm>
            <a:off x="5868988" y="301307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cxnSp>
        <p:nvCxnSpPr>
          <p:cNvPr id="27758" name="AutoShape 151"/>
          <p:cNvCxnSpPr>
            <a:cxnSpLocks noChangeShapeType="1"/>
            <a:stCxn id="27761" idx="0"/>
            <a:endCxn id="27737" idx="4"/>
          </p:cNvCxnSpPr>
          <p:nvPr/>
        </p:nvCxnSpPr>
        <p:spPr bwMode="auto">
          <a:xfrm flipH="1" flipV="1">
            <a:off x="7670800" y="201771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759" name="Text Box 152"/>
          <p:cNvSpPr txBox="1">
            <a:spLocks noChangeArrowheads="1"/>
          </p:cNvSpPr>
          <p:nvPr/>
        </p:nvSpPr>
        <p:spPr bwMode="auto">
          <a:xfrm>
            <a:off x="7385050" y="23066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27760" name="Oval 153"/>
          <p:cNvSpPr>
            <a:spLocks noChangeArrowheads="1"/>
          </p:cNvSpPr>
          <p:nvPr/>
        </p:nvSpPr>
        <p:spPr bwMode="auto">
          <a:xfrm>
            <a:off x="6870700" y="2216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7762" name="AutoShape 155"/>
          <p:cNvCxnSpPr>
            <a:cxnSpLocks noChangeShapeType="1"/>
            <a:stCxn id="27760" idx="4"/>
            <a:endCxn id="27741" idx="0"/>
          </p:cNvCxnSpPr>
          <p:nvPr/>
        </p:nvCxnSpPr>
        <p:spPr bwMode="auto">
          <a:xfrm>
            <a:off x="7023100" y="2530475"/>
            <a:ext cx="6350" cy="601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763" name="Text Box 156"/>
          <p:cNvSpPr txBox="1">
            <a:spLocks noChangeArrowheads="1"/>
          </p:cNvSpPr>
          <p:nvPr/>
        </p:nvSpPr>
        <p:spPr bwMode="auto">
          <a:xfrm>
            <a:off x="6472238" y="2708275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27764" name="AutoShape 157"/>
          <p:cNvCxnSpPr>
            <a:cxnSpLocks noChangeShapeType="1"/>
            <a:stCxn id="27760" idx="3"/>
            <a:endCxn id="27738" idx="7"/>
          </p:cNvCxnSpPr>
          <p:nvPr/>
        </p:nvCxnSpPr>
        <p:spPr bwMode="auto">
          <a:xfrm flipH="1">
            <a:off x="6416675" y="248602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765" name="Text Box 158"/>
          <p:cNvSpPr txBox="1">
            <a:spLocks noChangeArrowheads="1"/>
          </p:cNvSpPr>
          <p:nvPr/>
        </p:nvSpPr>
        <p:spPr bwMode="auto">
          <a:xfrm>
            <a:off x="6403975" y="2274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7766" name="Freeform 159"/>
          <p:cNvSpPr>
            <a:spLocks/>
          </p:cNvSpPr>
          <p:nvPr/>
        </p:nvSpPr>
        <p:spPr bwMode="auto">
          <a:xfrm>
            <a:off x="7469188" y="5000625"/>
            <a:ext cx="1327150" cy="1255713"/>
          </a:xfrm>
          <a:custGeom>
            <a:avLst/>
            <a:gdLst>
              <a:gd name="T0" fmla="*/ 76200 w 836"/>
              <a:gd name="T1" fmla="*/ 722313 h 791"/>
              <a:gd name="T2" fmla="*/ 57150 w 836"/>
              <a:gd name="T3" fmla="*/ 1052513 h 791"/>
              <a:gd name="T4" fmla="*/ 419100 w 836"/>
              <a:gd name="T5" fmla="*/ 1125538 h 791"/>
              <a:gd name="T6" fmla="*/ 1247775 w 836"/>
              <a:gd name="T7" fmla="*/ 274638 h 791"/>
              <a:gd name="T8" fmla="*/ 895350 w 836"/>
              <a:gd name="T9" fmla="*/ 26988 h 791"/>
              <a:gd name="T10" fmla="*/ 428625 w 836"/>
              <a:gd name="T11" fmla="*/ 436563 h 791"/>
              <a:gd name="T12" fmla="*/ 76200 w 836"/>
              <a:gd name="T13" fmla="*/ 722313 h 7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6"/>
              <a:gd name="T22" fmla="*/ 0 h 791"/>
              <a:gd name="T23" fmla="*/ 836 w 836"/>
              <a:gd name="T24" fmla="*/ 791 h 7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6" h="791">
                <a:moveTo>
                  <a:pt x="48" y="455"/>
                </a:moveTo>
                <a:cubicBezTo>
                  <a:pt x="10" y="571"/>
                  <a:pt x="0" y="621"/>
                  <a:pt x="36" y="663"/>
                </a:cubicBezTo>
                <a:cubicBezTo>
                  <a:pt x="72" y="705"/>
                  <a:pt x="139" y="791"/>
                  <a:pt x="264" y="709"/>
                </a:cubicBezTo>
                <a:cubicBezTo>
                  <a:pt x="389" y="627"/>
                  <a:pt x="736" y="288"/>
                  <a:pt x="786" y="173"/>
                </a:cubicBezTo>
                <a:cubicBezTo>
                  <a:pt x="836" y="58"/>
                  <a:pt x="650" y="0"/>
                  <a:pt x="564" y="17"/>
                </a:cubicBezTo>
                <a:cubicBezTo>
                  <a:pt x="478" y="34"/>
                  <a:pt x="356" y="202"/>
                  <a:pt x="270" y="275"/>
                </a:cubicBezTo>
                <a:cubicBezTo>
                  <a:pt x="184" y="348"/>
                  <a:pt x="105" y="406"/>
                  <a:pt x="48" y="45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67" name="Freeform 160"/>
          <p:cNvSpPr>
            <a:spLocks/>
          </p:cNvSpPr>
          <p:nvPr/>
        </p:nvSpPr>
        <p:spPr bwMode="auto">
          <a:xfrm>
            <a:off x="7354888" y="41894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68" name="Freeform 161"/>
          <p:cNvSpPr>
            <a:spLocks/>
          </p:cNvSpPr>
          <p:nvPr/>
        </p:nvSpPr>
        <p:spPr bwMode="auto">
          <a:xfrm>
            <a:off x="6738938" y="4668838"/>
            <a:ext cx="684212" cy="1674812"/>
          </a:xfrm>
          <a:custGeom>
            <a:avLst/>
            <a:gdLst>
              <a:gd name="T0" fmla="*/ 53975 w 431"/>
              <a:gd name="T1" fmla="*/ 303212 h 1055"/>
              <a:gd name="T2" fmla="*/ 128587 w 431"/>
              <a:gd name="T3" fmla="*/ 836612 h 1055"/>
              <a:gd name="T4" fmla="*/ 128587 w 431"/>
              <a:gd name="T5" fmla="*/ 1455737 h 1055"/>
              <a:gd name="T6" fmla="*/ 547687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69" name="Freeform 163"/>
          <p:cNvSpPr>
            <a:spLocks/>
          </p:cNvSpPr>
          <p:nvPr/>
        </p:nvSpPr>
        <p:spPr bwMode="auto">
          <a:xfrm>
            <a:off x="6056313" y="5224463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70" name="Freeform 164"/>
          <p:cNvSpPr>
            <a:spLocks/>
          </p:cNvSpPr>
          <p:nvPr/>
        </p:nvSpPr>
        <p:spPr bwMode="auto">
          <a:xfrm>
            <a:off x="5105400" y="4424363"/>
            <a:ext cx="958850" cy="2052637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7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71" name="Oval 165"/>
          <p:cNvSpPr>
            <a:spLocks noChangeArrowheads="1"/>
          </p:cNvSpPr>
          <p:nvPr/>
        </p:nvSpPr>
        <p:spPr bwMode="auto">
          <a:xfrm>
            <a:off x="5586413" y="46386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7772" name="Oval 166"/>
          <p:cNvSpPr>
            <a:spLocks noChangeArrowheads="1"/>
          </p:cNvSpPr>
          <p:nvPr/>
        </p:nvSpPr>
        <p:spPr bwMode="auto">
          <a:xfrm>
            <a:off x="7567613" y="4368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27773" name="Oval 167"/>
          <p:cNvSpPr>
            <a:spLocks noChangeArrowheads="1"/>
          </p:cNvSpPr>
          <p:nvPr/>
        </p:nvSpPr>
        <p:spPr bwMode="auto">
          <a:xfrm>
            <a:off x="6205538" y="53276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7774" name="Oval 168"/>
          <p:cNvSpPr>
            <a:spLocks noChangeArrowheads="1"/>
          </p:cNvSpPr>
          <p:nvPr/>
        </p:nvSpPr>
        <p:spPr bwMode="auto">
          <a:xfrm>
            <a:off x="5281613" y="59690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7775" name="Oval 169"/>
          <p:cNvSpPr>
            <a:spLocks noChangeArrowheads="1"/>
          </p:cNvSpPr>
          <p:nvPr/>
        </p:nvSpPr>
        <p:spPr bwMode="auto">
          <a:xfrm>
            <a:off x="8253413" y="5130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7777" name="AutoShape 171"/>
          <p:cNvCxnSpPr>
            <a:cxnSpLocks noChangeShapeType="1"/>
            <a:stCxn id="27771" idx="5"/>
            <a:endCxn id="27773" idx="1"/>
          </p:cNvCxnSpPr>
          <p:nvPr/>
        </p:nvCxnSpPr>
        <p:spPr bwMode="auto">
          <a:xfrm>
            <a:off x="5846763" y="4908550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78" name="AutoShape 172"/>
          <p:cNvCxnSpPr>
            <a:cxnSpLocks noChangeShapeType="1"/>
            <a:stCxn id="27773" idx="3"/>
            <a:endCxn id="27774" idx="7"/>
          </p:cNvCxnSpPr>
          <p:nvPr/>
        </p:nvCxnSpPr>
        <p:spPr bwMode="auto">
          <a:xfrm flipH="1">
            <a:off x="5541963" y="55975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79" name="AutoShape 173"/>
          <p:cNvCxnSpPr>
            <a:cxnSpLocks noChangeShapeType="1"/>
            <a:stCxn id="27771" idx="3"/>
            <a:endCxn id="27774" idx="0"/>
          </p:cNvCxnSpPr>
          <p:nvPr/>
        </p:nvCxnSpPr>
        <p:spPr bwMode="auto">
          <a:xfrm flipH="1">
            <a:off x="5434013" y="4908550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80" name="AutoShape 174"/>
          <p:cNvCxnSpPr>
            <a:cxnSpLocks noChangeShapeType="1"/>
            <a:stCxn id="27773" idx="5"/>
            <a:endCxn id="27776" idx="1"/>
          </p:cNvCxnSpPr>
          <p:nvPr/>
        </p:nvCxnSpPr>
        <p:spPr bwMode="auto">
          <a:xfrm>
            <a:off x="6465888" y="55975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81" name="AutoShape 175"/>
          <p:cNvCxnSpPr>
            <a:cxnSpLocks noChangeShapeType="1"/>
            <a:stCxn id="27774" idx="6"/>
            <a:endCxn id="27776" idx="2"/>
          </p:cNvCxnSpPr>
          <p:nvPr/>
        </p:nvCxnSpPr>
        <p:spPr bwMode="auto">
          <a:xfrm flipV="1">
            <a:off x="5595938" y="59594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82" name="AutoShape 176"/>
          <p:cNvCxnSpPr>
            <a:cxnSpLocks noChangeShapeType="1"/>
            <a:stCxn id="27771" idx="6"/>
            <a:endCxn id="27795" idx="1"/>
          </p:cNvCxnSpPr>
          <p:nvPr/>
        </p:nvCxnSpPr>
        <p:spPr bwMode="auto">
          <a:xfrm>
            <a:off x="5900738" y="47910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83" name="AutoShape 177"/>
          <p:cNvCxnSpPr>
            <a:cxnSpLocks noChangeShapeType="1"/>
            <a:stCxn id="27775" idx="1"/>
            <a:endCxn id="27772" idx="5"/>
          </p:cNvCxnSpPr>
          <p:nvPr/>
        </p:nvCxnSpPr>
        <p:spPr bwMode="auto">
          <a:xfrm flipH="1" flipV="1">
            <a:off x="7827963" y="46386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84" name="AutoShape 178"/>
          <p:cNvCxnSpPr>
            <a:cxnSpLocks noChangeShapeType="1"/>
            <a:stCxn id="27796" idx="7"/>
            <a:endCxn id="27775" idx="3"/>
          </p:cNvCxnSpPr>
          <p:nvPr/>
        </p:nvCxnSpPr>
        <p:spPr bwMode="auto">
          <a:xfrm flipV="1">
            <a:off x="7872413" y="5400675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785" name="Text Box 179"/>
          <p:cNvSpPr txBox="1">
            <a:spLocks noChangeArrowheads="1"/>
          </p:cNvSpPr>
          <p:nvPr/>
        </p:nvSpPr>
        <p:spPr bwMode="auto">
          <a:xfrm>
            <a:off x="8053388" y="46736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7786" name="Text Box 180"/>
          <p:cNvSpPr txBox="1">
            <a:spLocks noChangeArrowheads="1"/>
          </p:cNvSpPr>
          <p:nvPr/>
        </p:nvSpPr>
        <p:spPr bwMode="auto">
          <a:xfrm>
            <a:off x="5213350" y="51562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7787" name="Text Box 181"/>
          <p:cNvSpPr txBox="1">
            <a:spLocks noChangeArrowheads="1"/>
          </p:cNvSpPr>
          <p:nvPr/>
        </p:nvSpPr>
        <p:spPr bwMode="auto">
          <a:xfrm>
            <a:off x="7053263" y="52832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7788" name="Text Box 182"/>
          <p:cNvSpPr txBox="1">
            <a:spLocks noChangeArrowheads="1"/>
          </p:cNvSpPr>
          <p:nvPr/>
        </p:nvSpPr>
        <p:spPr bwMode="auto">
          <a:xfrm>
            <a:off x="5800725" y="5068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7789" name="Text Box 183"/>
          <p:cNvSpPr txBox="1">
            <a:spLocks noChangeArrowheads="1"/>
          </p:cNvSpPr>
          <p:nvPr/>
        </p:nvSpPr>
        <p:spPr bwMode="auto">
          <a:xfrm>
            <a:off x="6153150" y="60452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27790" name="Text Box 184"/>
          <p:cNvSpPr txBox="1">
            <a:spLocks noChangeArrowheads="1"/>
          </p:cNvSpPr>
          <p:nvPr/>
        </p:nvSpPr>
        <p:spPr bwMode="auto">
          <a:xfrm>
            <a:off x="8105775" y="55308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7791" name="Text Box 185"/>
          <p:cNvSpPr txBox="1">
            <a:spLocks noChangeArrowheads="1"/>
          </p:cNvSpPr>
          <p:nvPr/>
        </p:nvSpPr>
        <p:spPr bwMode="auto">
          <a:xfrm>
            <a:off x="6291263" y="45212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7792" name="Text Box 186"/>
          <p:cNvSpPr txBox="1">
            <a:spLocks noChangeArrowheads="1"/>
          </p:cNvSpPr>
          <p:nvPr/>
        </p:nvSpPr>
        <p:spPr bwMode="auto">
          <a:xfrm>
            <a:off x="5918200" y="5678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cxnSp>
        <p:nvCxnSpPr>
          <p:cNvPr id="27793" name="AutoShape 187"/>
          <p:cNvCxnSpPr>
            <a:cxnSpLocks noChangeShapeType="1"/>
            <a:stCxn id="27796" idx="0"/>
            <a:endCxn id="27772" idx="4"/>
          </p:cNvCxnSpPr>
          <p:nvPr/>
        </p:nvCxnSpPr>
        <p:spPr bwMode="auto">
          <a:xfrm flipH="1" flipV="1">
            <a:off x="7720013" y="46831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794" name="Text Box 188"/>
          <p:cNvSpPr txBox="1">
            <a:spLocks noChangeArrowheads="1"/>
          </p:cNvSpPr>
          <p:nvPr/>
        </p:nvSpPr>
        <p:spPr bwMode="auto">
          <a:xfrm>
            <a:off x="7434263" y="49720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27795" name="Oval 189"/>
          <p:cNvSpPr>
            <a:spLocks noChangeArrowheads="1"/>
          </p:cNvSpPr>
          <p:nvPr/>
        </p:nvSpPr>
        <p:spPr bwMode="auto">
          <a:xfrm>
            <a:off x="6919913" y="48815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7797" name="AutoShape 191"/>
          <p:cNvCxnSpPr>
            <a:cxnSpLocks noChangeShapeType="1"/>
            <a:stCxn id="27795" idx="4"/>
            <a:endCxn id="27776" idx="0"/>
          </p:cNvCxnSpPr>
          <p:nvPr/>
        </p:nvCxnSpPr>
        <p:spPr bwMode="auto">
          <a:xfrm>
            <a:off x="7072313" y="51958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798" name="Text Box 192"/>
          <p:cNvSpPr txBox="1">
            <a:spLocks noChangeArrowheads="1"/>
          </p:cNvSpPr>
          <p:nvPr/>
        </p:nvSpPr>
        <p:spPr bwMode="auto">
          <a:xfrm>
            <a:off x="6521450" y="53736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27799" name="AutoShape 193"/>
          <p:cNvCxnSpPr>
            <a:cxnSpLocks noChangeShapeType="1"/>
            <a:stCxn id="27795" idx="3"/>
            <a:endCxn id="27773" idx="7"/>
          </p:cNvCxnSpPr>
          <p:nvPr/>
        </p:nvCxnSpPr>
        <p:spPr bwMode="auto">
          <a:xfrm flipH="1">
            <a:off x="6465888" y="51514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800" name="Text Box 194"/>
          <p:cNvSpPr txBox="1">
            <a:spLocks noChangeArrowheads="1"/>
          </p:cNvSpPr>
          <p:nvPr/>
        </p:nvSpPr>
        <p:spPr bwMode="auto">
          <a:xfrm>
            <a:off x="6453188" y="49403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98750" y="3149600"/>
            <a:ext cx="658813" cy="448982"/>
            <a:chOff x="2698750" y="3149600"/>
            <a:chExt cx="658813" cy="448982"/>
          </a:xfrm>
        </p:grpSpPr>
        <p:cxnSp>
          <p:nvCxnSpPr>
            <p:cNvPr id="154" name="AutoShape 50"/>
            <p:cNvCxnSpPr>
              <a:cxnSpLocks noChangeShapeType="1"/>
            </p:cNvCxnSpPr>
            <p:nvPr/>
          </p:nvCxnSpPr>
          <p:spPr bwMode="auto">
            <a:xfrm flipV="1">
              <a:off x="2698750" y="3149600"/>
              <a:ext cx="658813" cy="1597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" name="Text Box 81"/>
            <p:cNvSpPr txBox="1">
              <a:spLocks noChangeArrowheads="1"/>
            </p:cNvSpPr>
            <p:nvPr/>
          </p:nvSpPr>
          <p:spPr bwMode="auto">
            <a:xfrm>
              <a:off x="2862290" y="322925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smtClean="0"/>
                <a:t>12</a:t>
              </a:r>
              <a:endParaRPr lang="en-US" sz="1800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7085012" y="5842000"/>
            <a:ext cx="658813" cy="448982"/>
            <a:chOff x="2698750" y="3149600"/>
            <a:chExt cx="658813" cy="448982"/>
          </a:xfrm>
        </p:grpSpPr>
        <p:cxnSp>
          <p:nvCxnSpPr>
            <p:cNvPr id="159" name="AutoShape 50"/>
            <p:cNvCxnSpPr>
              <a:cxnSpLocks noChangeShapeType="1"/>
            </p:cNvCxnSpPr>
            <p:nvPr/>
          </p:nvCxnSpPr>
          <p:spPr bwMode="auto">
            <a:xfrm flipV="1">
              <a:off x="2698750" y="3149600"/>
              <a:ext cx="658813" cy="1597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" name="Text Box 81"/>
            <p:cNvSpPr txBox="1">
              <a:spLocks noChangeArrowheads="1"/>
            </p:cNvSpPr>
            <p:nvPr/>
          </p:nvSpPr>
          <p:spPr bwMode="auto">
            <a:xfrm>
              <a:off x="2862290" y="322925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smtClean="0"/>
                <a:t>12</a:t>
              </a:r>
              <a:endParaRPr lang="en-US" sz="1800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2698750" y="5824818"/>
            <a:ext cx="658813" cy="448982"/>
            <a:chOff x="2698750" y="3149600"/>
            <a:chExt cx="658813" cy="448982"/>
          </a:xfrm>
        </p:grpSpPr>
        <p:cxnSp>
          <p:nvCxnSpPr>
            <p:cNvPr id="162" name="AutoShape 50"/>
            <p:cNvCxnSpPr>
              <a:cxnSpLocks noChangeShapeType="1"/>
            </p:cNvCxnSpPr>
            <p:nvPr/>
          </p:nvCxnSpPr>
          <p:spPr bwMode="auto">
            <a:xfrm flipV="1">
              <a:off x="2698750" y="3149600"/>
              <a:ext cx="658813" cy="1597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" name="Text Box 81"/>
            <p:cNvSpPr txBox="1">
              <a:spLocks noChangeArrowheads="1"/>
            </p:cNvSpPr>
            <p:nvPr/>
          </p:nvSpPr>
          <p:spPr bwMode="auto">
            <a:xfrm>
              <a:off x="2862290" y="322925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smtClean="0"/>
                <a:t>12</a:t>
              </a:r>
              <a:endParaRPr lang="en-US" sz="1800" dirty="0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059083" y="3165182"/>
            <a:ext cx="658813" cy="448982"/>
            <a:chOff x="2698750" y="3149600"/>
            <a:chExt cx="658813" cy="448982"/>
          </a:xfrm>
        </p:grpSpPr>
        <p:cxnSp>
          <p:nvCxnSpPr>
            <p:cNvPr id="165" name="AutoShape 50"/>
            <p:cNvCxnSpPr>
              <a:cxnSpLocks noChangeShapeType="1"/>
            </p:cNvCxnSpPr>
            <p:nvPr/>
          </p:nvCxnSpPr>
          <p:spPr bwMode="auto">
            <a:xfrm flipV="1">
              <a:off x="2698750" y="3149600"/>
              <a:ext cx="658813" cy="1597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6" name="Text Box 81"/>
            <p:cNvSpPr txBox="1">
              <a:spLocks noChangeArrowheads="1"/>
            </p:cNvSpPr>
            <p:nvPr/>
          </p:nvSpPr>
          <p:spPr bwMode="auto">
            <a:xfrm>
              <a:off x="2862290" y="322925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smtClean="0"/>
                <a:t>12</a:t>
              </a:r>
              <a:endParaRPr lang="en-US" sz="1800" dirty="0"/>
            </a:p>
          </p:txBody>
        </p:sp>
      </p:grpSp>
      <p:sp>
        <p:nvSpPr>
          <p:cNvPr id="27705" name="Oval 97"/>
          <p:cNvSpPr>
            <a:spLocks noChangeArrowheads="1"/>
          </p:cNvSpPr>
          <p:nvPr/>
        </p:nvSpPr>
        <p:spPr bwMode="auto">
          <a:xfrm>
            <a:off x="2519363" y="57959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27725" name="Oval 117"/>
          <p:cNvSpPr>
            <a:spLocks noChangeArrowheads="1"/>
          </p:cNvSpPr>
          <p:nvPr/>
        </p:nvSpPr>
        <p:spPr bwMode="auto">
          <a:xfrm>
            <a:off x="3205163" y="56832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sp>
        <p:nvSpPr>
          <p:cNvPr id="27741" name="Oval 134"/>
          <p:cNvSpPr>
            <a:spLocks noChangeArrowheads="1"/>
          </p:cNvSpPr>
          <p:nvPr/>
        </p:nvSpPr>
        <p:spPr bwMode="auto">
          <a:xfrm>
            <a:off x="6877050" y="31416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27761" name="Oval 154"/>
          <p:cNvSpPr>
            <a:spLocks noChangeArrowheads="1"/>
          </p:cNvSpPr>
          <p:nvPr/>
        </p:nvSpPr>
        <p:spPr bwMode="auto">
          <a:xfrm>
            <a:off x="7562850" y="30289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sp>
        <p:nvSpPr>
          <p:cNvPr id="27776" name="Oval 170"/>
          <p:cNvSpPr>
            <a:spLocks noChangeArrowheads="1"/>
          </p:cNvSpPr>
          <p:nvPr/>
        </p:nvSpPr>
        <p:spPr bwMode="auto">
          <a:xfrm>
            <a:off x="6926263" y="58070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27796" name="Oval 190"/>
          <p:cNvSpPr>
            <a:spLocks noChangeArrowheads="1"/>
          </p:cNvSpPr>
          <p:nvPr/>
        </p:nvSpPr>
        <p:spPr bwMode="auto">
          <a:xfrm>
            <a:off x="7612063" y="56943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sp>
        <p:nvSpPr>
          <p:cNvPr id="27665" name="Oval 41"/>
          <p:cNvSpPr>
            <a:spLocks noChangeArrowheads="1"/>
          </p:cNvSpPr>
          <p:nvPr/>
        </p:nvSpPr>
        <p:spPr bwMode="auto">
          <a:xfrm>
            <a:off x="2540000" y="31146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27688" name="Oval 72"/>
          <p:cNvSpPr>
            <a:spLocks noChangeArrowheads="1"/>
          </p:cNvSpPr>
          <p:nvPr/>
        </p:nvSpPr>
        <p:spPr bwMode="auto">
          <a:xfrm>
            <a:off x="3225800" y="30019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21095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 122"/>
          <p:cNvSpPr>
            <a:spLocks/>
          </p:cNvSpPr>
          <p:nvPr/>
        </p:nvSpPr>
        <p:spPr bwMode="auto">
          <a:xfrm rot="1072457">
            <a:off x="6947056" y="5460227"/>
            <a:ext cx="1241114" cy="1085807"/>
          </a:xfrm>
          <a:custGeom>
            <a:avLst/>
            <a:gdLst>
              <a:gd name="T0" fmla="*/ 76200 w 836"/>
              <a:gd name="T1" fmla="*/ 722312 h 791"/>
              <a:gd name="T2" fmla="*/ 57150 w 836"/>
              <a:gd name="T3" fmla="*/ 1052512 h 791"/>
              <a:gd name="T4" fmla="*/ 419100 w 836"/>
              <a:gd name="T5" fmla="*/ 1125537 h 791"/>
              <a:gd name="T6" fmla="*/ 1247775 w 836"/>
              <a:gd name="T7" fmla="*/ 274637 h 791"/>
              <a:gd name="T8" fmla="*/ 895350 w 836"/>
              <a:gd name="T9" fmla="*/ 26987 h 791"/>
              <a:gd name="T10" fmla="*/ 428625 w 836"/>
              <a:gd name="T11" fmla="*/ 436562 h 791"/>
              <a:gd name="T12" fmla="*/ 76200 w 836"/>
              <a:gd name="T13" fmla="*/ 722312 h 7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6"/>
              <a:gd name="T22" fmla="*/ 0 h 791"/>
              <a:gd name="T23" fmla="*/ 836 w 836"/>
              <a:gd name="T24" fmla="*/ 791 h 7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6" h="791">
                <a:moveTo>
                  <a:pt x="48" y="455"/>
                </a:moveTo>
                <a:cubicBezTo>
                  <a:pt x="10" y="571"/>
                  <a:pt x="0" y="621"/>
                  <a:pt x="36" y="663"/>
                </a:cubicBezTo>
                <a:cubicBezTo>
                  <a:pt x="72" y="705"/>
                  <a:pt x="139" y="791"/>
                  <a:pt x="264" y="709"/>
                </a:cubicBezTo>
                <a:cubicBezTo>
                  <a:pt x="389" y="627"/>
                  <a:pt x="736" y="288"/>
                  <a:pt x="786" y="173"/>
                </a:cubicBezTo>
                <a:cubicBezTo>
                  <a:pt x="836" y="58"/>
                  <a:pt x="650" y="0"/>
                  <a:pt x="564" y="17"/>
                </a:cubicBezTo>
                <a:cubicBezTo>
                  <a:pt x="478" y="34"/>
                  <a:pt x="356" y="202"/>
                  <a:pt x="270" y="275"/>
                </a:cubicBezTo>
                <a:cubicBezTo>
                  <a:pt x="184" y="348"/>
                  <a:pt x="105" y="406"/>
                  <a:pt x="48" y="45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Campus Tour</a:t>
            </a: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1BB45CD-C4EA-AE47-AFF2-A7EC063ECBB7}" type="slidenum">
              <a:rPr lang="en-US" sz="1400"/>
              <a:pPr eaLnBrk="1" hangingPunct="1"/>
              <a:t>67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Example (contd.)</a:t>
            </a:r>
          </a:p>
        </p:txBody>
      </p:sp>
      <p:sp>
        <p:nvSpPr>
          <p:cNvPr id="28676" name="AutoShape 3"/>
          <p:cNvSpPr>
            <a:spLocks noChangeArrowheads="1"/>
          </p:cNvSpPr>
          <p:nvPr/>
        </p:nvSpPr>
        <p:spPr bwMode="auto">
          <a:xfrm rot="5400000">
            <a:off x="6643688" y="3779837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tIns="457200" anchor="ctr" anchorCtr="1"/>
          <a:lstStyle/>
          <a:p>
            <a:r>
              <a:rPr lang="en-US" sz="2000" dirty="0"/>
              <a:t>		</a:t>
            </a:r>
            <a:r>
              <a:rPr lang="en-US" sz="2000" dirty="0" smtClean="0"/>
              <a:t>five </a:t>
            </a:r>
            <a:r>
              <a:rPr lang="en-US" sz="2000" dirty="0"/>
              <a:t>steps</a:t>
            </a:r>
          </a:p>
        </p:txBody>
      </p:sp>
      <p:sp>
        <p:nvSpPr>
          <p:cNvPr id="28677" name="AutoShape 4"/>
          <p:cNvSpPr>
            <a:spLocks noChangeArrowheads="1"/>
          </p:cNvSpPr>
          <p:nvPr/>
        </p:nvSpPr>
        <p:spPr bwMode="auto">
          <a:xfrm rot="8100000" flipH="1" flipV="1">
            <a:off x="4291013" y="3933825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274320" anchorCtr="1"/>
          <a:lstStyle/>
          <a:p>
            <a:r>
              <a:rPr lang="en-US" sz="2000"/>
              <a:t>two steps</a:t>
            </a:r>
          </a:p>
        </p:txBody>
      </p:sp>
      <p:sp>
        <p:nvSpPr>
          <p:cNvPr id="28678" name="AutoShape 5"/>
          <p:cNvSpPr>
            <a:spLocks noChangeArrowheads="1"/>
          </p:cNvSpPr>
          <p:nvPr/>
        </p:nvSpPr>
        <p:spPr bwMode="auto">
          <a:xfrm rot="5400000">
            <a:off x="2224088" y="3779837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Freeform 6"/>
          <p:cNvSpPr>
            <a:spLocks/>
          </p:cNvSpPr>
          <p:nvPr/>
        </p:nvSpPr>
        <p:spPr bwMode="auto">
          <a:xfrm>
            <a:off x="3044825" y="1447800"/>
            <a:ext cx="1335088" cy="2078038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Freeform 8"/>
          <p:cNvSpPr>
            <a:spLocks/>
          </p:cNvSpPr>
          <p:nvPr/>
        </p:nvSpPr>
        <p:spPr bwMode="auto">
          <a:xfrm>
            <a:off x="2393950" y="1938338"/>
            <a:ext cx="684213" cy="1674812"/>
          </a:xfrm>
          <a:custGeom>
            <a:avLst/>
            <a:gdLst>
              <a:gd name="T0" fmla="*/ 53975 w 431"/>
              <a:gd name="T1" fmla="*/ 303212 h 1055"/>
              <a:gd name="T2" fmla="*/ 128588 w 431"/>
              <a:gd name="T3" fmla="*/ 836612 h 1055"/>
              <a:gd name="T4" fmla="*/ 128588 w 431"/>
              <a:gd name="T5" fmla="*/ 1455737 h 1055"/>
              <a:gd name="T6" fmla="*/ 547688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Freeform 9"/>
          <p:cNvSpPr>
            <a:spLocks/>
          </p:cNvSpPr>
          <p:nvPr/>
        </p:nvSpPr>
        <p:spPr bwMode="auto">
          <a:xfrm>
            <a:off x="1711325" y="2493963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760413" y="1693863"/>
            <a:ext cx="958850" cy="2052637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7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1241425" y="1908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3222625" y="1638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1860550" y="2597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936625" y="3238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3908425" y="2400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8689" name="AutoShape 17"/>
          <p:cNvCxnSpPr>
            <a:cxnSpLocks noChangeShapeType="1"/>
            <a:stCxn id="28683" idx="5"/>
            <a:endCxn id="28685" idx="1"/>
          </p:cNvCxnSpPr>
          <p:nvPr/>
        </p:nvCxnSpPr>
        <p:spPr bwMode="auto">
          <a:xfrm>
            <a:off x="1501775" y="2178050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90" name="AutoShape 18"/>
          <p:cNvCxnSpPr>
            <a:cxnSpLocks noChangeShapeType="1"/>
            <a:stCxn id="28685" idx="3"/>
            <a:endCxn id="28686" idx="7"/>
          </p:cNvCxnSpPr>
          <p:nvPr/>
        </p:nvCxnSpPr>
        <p:spPr bwMode="auto">
          <a:xfrm flipH="1">
            <a:off x="1196975" y="2867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91" name="AutoShape 19"/>
          <p:cNvCxnSpPr>
            <a:cxnSpLocks noChangeShapeType="1"/>
            <a:stCxn id="28683" idx="3"/>
            <a:endCxn id="28686" idx="0"/>
          </p:cNvCxnSpPr>
          <p:nvPr/>
        </p:nvCxnSpPr>
        <p:spPr bwMode="auto">
          <a:xfrm flipH="1">
            <a:off x="1089025" y="2178050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92" name="AutoShape 20"/>
          <p:cNvCxnSpPr>
            <a:cxnSpLocks noChangeShapeType="1"/>
            <a:stCxn id="28685" idx="5"/>
            <a:endCxn id="28688" idx="1"/>
          </p:cNvCxnSpPr>
          <p:nvPr/>
        </p:nvCxnSpPr>
        <p:spPr bwMode="auto">
          <a:xfrm>
            <a:off x="2120900" y="28670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AutoShape 21"/>
          <p:cNvCxnSpPr>
            <a:cxnSpLocks noChangeShapeType="1"/>
            <a:stCxn id="28686" idx="6"/>
            <a:endCxn id="28688" idx="2"/>
          </p:cNvCxnSpPr>
          <p:nvPr/>
        </p:nvCxnSpPr>
        <p:spPr bwMode="auto">
          <a:xfrm flipV="1">
            <a:off x="1250950" y="32289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AutoShape 22"/>
          <p:cNvCxnSpPr>
            <a:cxnSpLocks noChangeShapeType="1"/>
            <a:stCxn id="28683" idx="6"/>
            <a:endCxn id="28707" idx="1"/>
          </p:cNvCxnSpPr>
          <p:nvPr/>
        </p:nvCxnSpPr>
        <p:spPr bwMode="auto">
          <a:xfrm>
            <a:off x="1555750" y="20605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AutoShape 23"/>
          <p:cNvCxnSpPr>
            <a:cxnSpLocks noChangeShapeType="1"/>
            <a:stCxn id="28687" idx="1"/>
            <a:endCxn id="28684" idx="5"/>
          </p:cNvCxnSpPr>
          <p:nvPr/>
        </p:nvCxnSpPr>
        <p:spPr bwMode="auto">
          <a:xfrm flipH="1" flipV="1">
            <a:off x="3482975" y="1908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AutoShape 24"/>
          <p:cNvCxnSpPr>
            <a:cxnSpLocks noChangeShapeType="1"/>
            <a:stCxn id="28708" idx="7"/>
            <a:endCxn id="28687" idx="3"/>
          </p:cNvCxnSpPr>
          <p:nvPr/>
        </p:nvCxnSpPr>
        <p:spPr bwMode="auto">
          <a:xfrm flipV="1">
            <a:off x="3527425" y="2670175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3708400" y="19431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868363" y="2425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2708275" y="2552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1455738" y="23383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1808163" y="33147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3760788" y="28003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1946275" y="1790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1573213" y="29479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cxnSp>
        <p:nvCxnSpPr>
          <p:cNvPr id="28705" name="AutoShape 33"/>
          <p:cNvCxnSpPr>
            <a:cxnSpLocks noChangeShapeType="1"/>
            <a:stCxn id="28708" idx="0"/>
            <a:endCxn id="28684" idx="4"/>
          </p:cNvCxnSpPr>
          <p:nvPr/>
        </p:nvCxnSpPr>
        <p:spPr bwMode="auto">
          <a:xfrm flipH="1" flipV="1">
            <a:off x="3375025" y="19526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3089275" y="22415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28707" name="Oval 35"/>
          <p:cNvSpPr>
            <a:spLocks noChangeArrowheads="1"/>
          </p:cNvSpPr>
          <p:nvPr/>
        </p:nvSpPr>
        <p:spPr bwMode="auto">
          <a:xfrm>
            <a:off x="2574925" y="2151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8709" name="AutoShape 37"/>
          <p:cNvCxnSpPr>
            <a:cxnSpLocks noChangeShapeType="1"/>
            <a:stCxn id="28707" idx="4"/>
            <a:endCxn id="28688" idx="0"/>
          </p:cNvCxnSpPr>
          <p:nvPr/>
        </p:nvCxnSpPr>
        <p:spPr bwMode="auto">
          <a:xfrm>
            <a:off x="2727325" y="2465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2176463" y="2643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28711" name="AutoShape 39"/>
          <p:cNvCxnSpPr>
            <a:cxnSpLocks noChangeShapeType="1"/>
            <a:stCxn id="28707" idx="3"/>
            <a:endCxn id="28685" idx="7"/>
          </p:cNvCxnSpPr>
          <p:nvPr/>
        </p:nvCxnSpPr>
        <p:spPr bwMode="auto">
          <a:xfrm flipH="1">
            <a:off x="2120900" y="24209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2108200" y="2209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8713" name="Freeform 41"/>
          <p:cNvSpPr>
            <a:spLocks/>
          </p:cNvSpPr>
          <p:nvPr/>
        </p:nvSpPr>
        <p:spPr bwMode="auto">
          <a:xfrm>
            <a:off x="3008313" y="4114800"/>
            <a:ext cx="1335087" cy="2078038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Freeform 42"/>
          <p:cNvSpPr>
            <a:spLocks/>
          </p:cNvSpPr>
          <p:nvPr/>
        </p:nvSpPr>
        <p:spPr bwMode="auto">
          <a:xfrm>
            <a:off x="2357438" y="4605338"/>
            <a:ext cx="684212" cy="1674812"/>
          </a:xfrm>
          <a:custGeom>
            <a:avLst/>
            <a:gdLst>
              <a:gd name="T0" fmla="*/ 53975 w 431"/>
              <a:gd name="T1" fmla="*/ 303212 h 1055"/>
              <a:gd name="T2" fmla="*/ 128587 w 431"/>
              <a:gd name="T3" fmla="*/ 836612 h 1055"/>
              <a:gd name="T4" fmla="*/ 128587 w 431"/>
              <a:gd name="T5" fmla="*/ 1455737 h 1055"/>
              <a:gd name="T6" fmla="*/ 547687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5" name="Freeform 44"/>
          <p:cNvSpPr>
            <a:spLocks/>
          </p:cNvSpPr>
          <p:nvPr/>
        </p:nvSpPr>
        <p:spPr bwMode="auto">
          <a:xfrm>
            <a:off x="728663" y="4343400"/>
            <a:ext cx="1508125" cy="1985963"/>
          </a:xfrm>
          <a:custGeom>
            <a:avLst/>
            <a:gdLst>
              <a:gd name="T0" fmla="*/ 30163 w 950"/>
              <a:gd name="T1" fmla="*/ 1585913 h 1251"/>
              <a:gd name="T2" fmla="*/ 153988 w 950"/>
              <a:gd name="T3" fmla="*/ 1928813 h 1251"/>
              <a:gd name="T4" fmla="*/ 496888 w 950"/>
              <a:gd name="T5" fmla="*/ 1909763 h 1251"/>
              <a:gd name="T6" fmla="*/ 595313 w 950"/>
              <a:gd name="T7" fmla="*/ 1466850 h 1251"/>
              <a:gd name="T8" fmla="*/ 633413 w 950"/>
              <a:gd name="T9" fmla="*/ 866775 h 1251"/>
              <a:gd name="T10" fmla="*/ 1042988 w 950"/>
              <a:gd name="T11" fmla="*/ 1238250 h 1251"/>
              <a:gd name="T12" fmla="*/ 1452563 w 950"/>
              <a:gd name="T13" fmla="*/ 1276350 h 1251"/>
              <a:gd name="T14" fmla="*/ 1376363 w 950"/>
              <a:gd name="T15" fmla="*/ 771525 h 1251"/>
              <a:gd name="T16" fmla="*/ 1071563 w 950"/>
              <a:gd name="T17" fmla="*/ 619125 h 1251"/>
              <a:gd name="T18" fmla="*/ 757238 w 950"/>
              <a:gd name="T19" fmla="*/ 104775 h 1251"/>
              <a:gd name="T20" fmla="*/ 233363 w 950"/>
              <a:gd name="T21" fmla="*/ 247650 h 1251"/>
              <a:gd name="T22" fmla="*/ 30163 w 950"/>
              <a:gd name="T23" fmla="*/ 1585913 h 12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50"/>
              <a:gd name="T37" fmla="*/ 0 h 1251"/>
              <a:gd name="T38" fmla="*/ 950 w 950"/>
              <a:gd name="T39" fmla="*/ 1251 h 125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50" h="1251">
                <a:moveTo>
                  <a:pt x="19" y="999"/>
                </a:moveTo>
                <a:cubicBezTo>
                  <a:pt x="0" y="1178"/>
                  <a:pt x="48" y="1181"/>
                  <a:pt x="97" y="1215"/>
                </a:cubicBezTo>
                <a:cubicBezTo>
                  <a:pt x="146" y="1249"/>
                  <a:pt x="267" y="1251"/>
                  <a:pt x="313" y="1203"/>
                </a:cubicBezTo>
                <a:cubicBezTo>
                  <a:pt x="359" y="1155"/>
                  <a:pt x="361" y="1033"/>
                  <a:pt x="375" y="924"/>
                </a:cubicBezTo>
                <a:cubicBezTo>
                  <a:pt x="389" y="815"/>
                  <a:pt x="352" y="570"/>
                  <a:pt x="399" y="546"/>
                </a:cubicBezTo>
                <a:cubicBezTo>
                  <a:pt x="446" y="522"/>
                  <a:pt x="571" y="737"/>
                  <a:pt x="657" y="780"/>
                </a:cubicBezTo>
                <a:cubicBezTo>
                  <a:pt x="743" y="823"/>
                  <a:pt x="880" y="853"/>
                  <a:pt x="915" y="804"/>
                </a:cubicBezTo>
                <a:cubicBezTo>
                  <a:pt x="950" y="755"/>
                  <a:pt x="907" y="555"/>
                  <a:pt x="867" y="486"/>
                </a:cubicBezTo>
                <a:cubicBezTo>
                  <a:pt x="827" y="417"/>
                  <a:pt x="740" y="460"/>
                  <a:pt x="675" y="390"/>
                </a:cubicBezTo>
                <a:cubicBezTo>
                  <a:pt x="610" y="320"/>
                  <a:pt x="565" y="105"/>
                  <a:pt x="477" y="66"/>
                </a:cubicBezTo>
                <a:cubicBezTo>
                  <a:pt x="389" y="27"/>
                  <a:pt x="223" y="0"/>
                  <a:pt x="147" y="156"/>
                </a:cubicBezTo>
                <a:cubicBezTo>
                  <a:pt x="71" y="312"/>
                  <a:pt x="46" y="824"/>
                  <a:pt x="19" y="999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Oval 45"/>
          <p:cNvSpPr>
            <a:spLocks noChangeArrowheads="1"/>
          </p:cNvSpPr>
          <p:nvPr/>
        </p:nvSpPr>
        <p:spPr bwMode="auto">
          <a:xfrm>
            <a:off x="1204913" y="4575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8717" name="Oval 46"/>
          <p:cNvSpPr>
            <a:spLocks noChangeArrowheads="1"/>
          </p:cNvSpPr>
          <p:nvPr/>
        </p:nvSpPr>
        <p:spPr bwMode="auto">
          <a:xfrm>
            <a:off x="3186113" y="4305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28718" name="Oval 47"/>
          <p:cNvSpPr>
            <a:spLocks noChangeArrowheads="1"/>
          </p:cNvSpPr>
          <p:nvPr/>
        </p:nvSpPr>
        <p:spPr bwMode="auto">
          <a:xfrm>
            <a:off x="1824038" y="5264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8719" name="Oval 48"/>
          <p:cNvSpPr>
            <a:spLocks noChangeArrowheads="1"/>
          </p:cNvSpPr>
          <p:nvPr/>
        </p:nvSpPr>
        <p:spPr bwMode="auto">
          <a:xfrm>
            <a:off x="900113" y="5905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8720" name="Oval 49"/>
          <p:cNvSpPr>
            <a:spLocks noChangeArrowheads="1"/>
          </p:cNvSpPr>
          <p:nvPr/>
        </p:nvSpPr>
        <p:spPr bwMode="auto">
          <a:xfrm>
            <a:off x="3871913" y="5067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8722" name="AutoShape 51"/>
          <p:cNvCxnSpPr>
            <a:cxnSpLocks noChangeShapeType="1"/>
            <a:stCxn id="28716" idx="5"/>
            <a:endCxn id="28718" idx="1"/>
          </p:cNvCxnSpPr>
          <p:nvPr/>
        </p:nvCxnSpPr>
        <p:spPr bwMode="auto">
          <a:xfrm>
            <a:off x="1465263" y="4845050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23" name="AutoShape 52"/>
          <p:cNvCxnSpPr>
            <a:cxnSpLocks noChangeShapeType="1"/>
            <a:stCxn id="28718" idx="3"/>
            <a:endCxn id="28719" idx="7"/>
          </p:cNvCxnSpPr>
          <p:nvPr/>
        </p:nvCxnSpPr>
        <p:spPr bwMode="auto">
          <a:xfrm flipH="1">
            <a:off x="1160463" y="5534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24" name="AutoShape 53"/>
          <p:cNvCxnSpPr>
            <a:cxnSpLocks noChangeShapeType="1"/>
            <a:stCxn id="28716" idx="3"/>
            <a:endCxn id="28719" idx="0"/>
          </p:cNvCxnSpPr>
          <p:nvPr/>
        </p:nvCxnSpPr>
        <p:spPr bwMode="auto">
          <a:xfrm flipH="1">
            <a:off x="1052513" y="4845050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25" name="AutoShape 54"/>
          <p:cNvCxnSpPr>
            <a:cxnSpLocks noChangeShapeType="1"/>
            <a:stCxn id="28718" idx="5"/>
            <a:endCxn id="28721" idx="1"/>
          </p:cNvCxnSpPr>
          <p:nvPr/>
        </p:nvCxnSpPr>
        <p:spPr bwMode="auto">
          <a:xfrm>
            <a:off x="2084388" y="55340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26" name="AutoShape 55"/>
          <p:cNvCxnSpPr>
            <a:cxnSpLocks noChangeShapeType="1"/>
            <a:stCxn id="28719" idx="6"/>
            <a:endCxn id="28721" idx="2"/>
          </p:cNvCxnSpPr>
          <p:nvPr/>
        </p:nvCxnSpPr>
        <p:spPr bwMode="auto">
          <a:xfrm flipV="1">
            <a:off x="1214438" y="58959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27" name="AutoShape 56"/>
          <p:cNvCxnSpPr>
            <a:cxnSpLocks noChangeShapeType="1"/>
            <a:stCxn id="28716" idx="6"/>
            <a:endCxn id="28740" idx="1"/>
          </p:cNvCxnSpPr>
          <p:nvPr/>
        </p:nvCxnSpPr>
        <p:spPr bwMode="auto">
          <a:xfrm>
            <a:off x="1519238" y="47275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28" name="AutoShape 57"/>
          <p:cNvCxnSpPr>
            <a:cxnSpLocks noChangeShapeType="1"/>
            <a:stCxn id="28720" idx="1"/>
            <a:endCxn id="28717" idx="5"/>
          </p:cNvCxnSpPr>
          <p:nvPr/>
        </p:nvCxnSpPr>
        <p:spPr bwMode="auto">
          <a:xfrm flipH="1" flipV="1">
            <a:off x="3446463" y="4575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29" name="AutoShape 58"/>
          <p:cNvCxnSpPr>
            <a:cxnSpLocks noChangeShapeType="1"/>
            <a:stCxn id="28741" idx="7"/>
            <a:endCxn id="28720" idx="3"/>
          </p:cNvCxnSpPr>
          <p:nvPr/>
        </p:nvCxnSpPr>
        <p:spPr bwMode="auto">
          <a:xfrm flipV="1">
            <a:off x="3490913" y="5337175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730" name="Text Box 59"/>
          <p:cNvSpPr txBox="1">
            <a:spLocks noChangeArrowheads="1"/>
          </p:cNvSpPr>
          <p:nvPr/>
        </p:nvSpPr>
        <p:spPr bwMode="auto">
          <a:xfrm>
            <a:off x="3671888" y="46101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8731" name="Text Box 60"/>
          <p:cNvSpPr txBox="1">
            <a:spLocks noChangeArrowheads="1"/>
          </p:cNvSpPr>
          <p:nvPr/>
        </p:nvSpPr>
        <p:spPr bwMode="auto">
          <a:xfrm>
            <a:off x="831850" y="5092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8732" name="Text Box 61"/>
          <p:cNvSpPr txBox="1">
            <a:spLocks noChangeArrowheads="1"/>
          </p:cNvSpPr>
          <p:nvPr/>
        </p:nvSpPr>
        <p:spPr bwMode="auto">
          <a:xfrm>
            <a:off x="2671763" y="5219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8733" name="Text Box 62"/>
          <p:cNvSpPr txBox="1">
            <a:spLocks noChangeArrowheads="1"/>
          </p:cNvSpPr>
          <p:nvPr/>
        </p:nvSpPr>
        <p:spPr bwMode="auto">
          <a:xfrm>
            <a:off x="1419225" y="50053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8734" name="Text Box 63"/>
          <p:cNvSpPr txBox="1">
            <a:spLocks noChangeArrowheads="1"/>
          </p:cNvSpPr>
          <p:nvPr/>
        </p:nvSpPr>
        <p:spPr bwMode="auto">
          <a:xfrm>
            <a:off x="1771650" y="59817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28735" name="Text Box 64"/>
          <p:cNvSpPr txBox="1">
            <a:spLocks noChangeArrowheads="1"/>
          </p:cNvSpPr>
          <p:nvPr/>
        </p:nvSpPr>
        <p:spPr bwMode="auto">
          <a:xfrm>
            <a:off x="3724275" y="54673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736" name="Text Box 65"/>
          <p:cNvSpPr txBox="1">
            <a:spLocks noChangeArrowheads="1"/>
          </p:cNvSpPr>
          <p:nvPr/>
        </p:nvSpPr>
        <p:spPr bwMode="auto">
          <a:xfrm>
            <a:off x="1909763" y="4457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8737" name="Text Box 66"/>
          <p:cNvSpPr txBox="1">
            <a:spLocks noChangeArrowheads="1"/>
          </p:cNvSpPr>
          <p:nvPr/>
        </p:nvSpPr>
        <p:spPr bwMode="auto">
          <a:xfrm>
            <a:off x="1536700" y="56149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cxnSp>
        <p:nvCxnSpPr>
          <p:cNvPr id="28738" name="AutoShape 67"/>
          <p:cNvCxnSpPr>
            <a:cxnSpLocks noChangeShapeType="1"/>
            <a:stCxn id="28741" idx="0"/>
            <a:endCxn id="28717" idx="4"/>
          </p:cNvCxnSpPr>
          <p:nvPr/>
        </p:nvCxnSpPr>
        <p:spPr bwMode="auto">
          <a:xfrm flipH="1" flipV="1">
            <a:off x="3338513" y="46196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739" name="Text Box 68"/>
          <p:cNvSpPr txBox="1">
            <a:spLocks noChangeArrowheads="1"/>
          </p:cNvSpPr>
          <p:nvPr/>
        </p:nvSpPr>
        <p:spPr bwMode="auto">
          <a:xfrm>
            <a:off x="3052763" y="49085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28740" name="Oval 69"/>
          <p:cNvSpPr>
            <a:spLocks noChangeArrowheads="1"/>
          </p:cNvSpPr>
          <p:nvPr/>
        </p:nvSpPr>
        <p:spPr bwMode="auto">
          <a:xfrm>
            <a:off x="2538413" y="4818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8742" name="AutoShape 71"/>
          <p:cNvCxnSpPr>
            <a:cxnSpLocks noChangeShapeType="1"/>
            <a:stCxn id="28740" idx="4"/>
            <a:endCxn id="28721" idx="0"/>
          </p:cNvCxnSpPr>
          <p:nvPr/>
        </p:nvCxnSpPr>
        <p:spPr bwMode="auto">
          <a:xfrm>
            <a:off x="2690813" y="5132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743" name="Text Box 72"/>
          <p:cNvSpPr txBox="1">
            <a:spLocks noChangeArrowheads="1"/>
          </p:cNvSpPr>
          <p:nvPr/>
        </p:nvSpPr>
        <p:spPr bwMode="auto">
          <a:xfrm>
            <a:off x="2139950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28744" name="AutoShape 73"/>
          <p:cNvCxnSpPr>
            <a:cxnSpLocks noChangeShapeType="1"/>
            <a:stCxn id="28740" idx="3"/>
            <a:endCxn id="28718" idx="7"/>
          </p:cNvCxnSpPr>
          <p:nvPr/>
        </p:nvCxnSpPr>
        <p:spPr bwMode="auto">
          <a:xfrm flipH="1">
            <a:off x="2084388" y="50879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745" name="Text Box 74"/>
          <p:cNvSpPr txBox="1">
            <a:spLocks noChangeArrowheads="1"/>
          </p:cNvSpPr>
          <p:nvPr/>
        </p:nvSpPr>
        <p:spPr bwMode="auto">
          <a:xfrm>
            <a:off x="2071688" y="4876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8746" name="Freeform 75"/>
          <p:cNvSpPr>
            <a:spLocks/>
          </p:cNvSpPr>
          <p:nvPr/>
        </p:nvSpPr>
        <p:spPr bwMode="auto">
          <a:xfrm>
            <a:off x="7461250" y="1468438"/>
            <a:ext cx="1335088" cy="2078037"/>
          </a:xfrm>
          <a:custGeom>
            <a:avLst/>
            <a:gdLst>
              <a:gd name="T0" fmla="*/ 155575 w 841"/>
              <a:gd name="T1" fmla="*/ 1544637 h 1309"/>
              <a:gd name="T2" fmla="*/ 136525 w 841"/>
              <a:gd name="T3" fmla="*/ 1874837 h 1309"/>
              <a:gd name="T4" fmla="*/ 498475 w 841"/>
              <a:gd name="T5" fmla="*/ 1947862 h 1309"/>
              <a:gd name="T6" fmla="*/ 1327150 w 841"/>
              <a:gd name="T7" fmla="*/ 1096962 h 1309"/>
              <a:gd name="T8" fmla="*/ 546100 w 841"/>
              <a:gd name="T9" fmla="*/ 144462 h 1309"/>
              <a:gd name="T10" fmla="*/ 69850 w 841"/>
              <a:gd name="T11" fmla="*/ 230187 h 1309"/>
              <a:gd name="T12" fmla="*/ 127000 w 841"/>
              <a:gd name="T13" fmla="*/ 515937 h 1309"/>
              <a:gd name="T14" fmla="*/ 650875 w 841"/>
              <a:gd name="T15" fmla="*/ 1039812 h 1309"/>
              <a:gd name="T16" fmla="*/ 508000 w 841"/>
              <a:gd name="T17" fmla="*/ 1258887 h 1309"/>
              <a:gd name="T18" fmla="*/ 155575 w 841"/>
              <a:gd name="T19" fmla="*/ 1544637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7" name="Freeform 76"/>
          <p:cNvSpPr>
            <a:spLocks/>
          </p:cNvSpPr>
          <p:nvPr/>
        </p:nvSpPr>
        <p:spPr bwMode="auto">
          <a:xfrm>
            <a:off x="6810375" y="1958975"/>
            <a:ext cx="684213" cy="1674813"/>
          </a:xfrm>
          <a:custGeom>
            <a:avLst/>
            <a:gdLst>
              <a:gd name="T0" fmla="*/ 53975 w 431"/>
              <a:gd name="T1" fmla="*/ 303213 h 1055"/>
              <a:gd name="T2" fmla="*/ 128588 w 431"/>
              <a:gd name="T3" fmla="*/ 836613 h 1055"/>
              <a:gd name="T4" fmla="*/ 128588 w 431"/>
              <a:gd name="T5" fmla="*/ 1455738 h 1055"/>
              <a:gd name="T6" fmla="*/ 547688 w 431"/>
              <a:gd name="T7" fmla="*/ 1474788 h 1055"/>
              <a:gd name="T8" fmla="*/ 654050 w 431"/>
              <a:gd name="T9" fmla="*/ 258763 h 1055"/>
              <a:gd name="T10" fmla="*/ 361950 w 431"/>
              <a:gd name="T11" fmla="*/ 7938 h 1055"/>
              <a:gd name="T12" fmla="*/ 53975 w 431"/>
              <a:gd name="T13" fmla="*/ 303213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8" name="Freeform 77"/>
          <p:cNvSpPr>
            <a:spLocks/>
          </p:cNvSpPr>
          <p:nvPr/>
        </p:nvSpPr>
        <p:spPr bwMode="auto">
          <a:xfrm>
            <a:off x="5181600" y="1697038"/>
            <a:ext cx="1508125" cy="1985962"/>
          </a:xfrm>
          <a:custGeom>
            <a:avLst/>
            <a:gdLst>
              <a:gd name="T0" fmla="*/ 30163 w 950"/>
              <a:gd name="T1" fmla="*/ 1585912 h 1251"/>
              <a:gd name="T2" fmla="*/ 153988 w 950"/>
              <a:gd name="T3" fmla="*/ 1928812 h 1251"/>
              <a:gd name="T4" fmla="*/ 496888 w 950"/>
              <a:gd name="T5" fmla="*/ 1909762 h 1251"/>
              <a:gd name="T6" fmla="*/ 595313 w 950"/>
              <a:gd name="T7" fmla="*/ 1466850 h 1251"/>
              <a:gd name="T8" fmla="*/ 633413 w 950"/>
              <a:gd name="T9" fmla="*/ 866775 h 1251"/>
              <a:gd name="T10" fmla="*/ 1042988 w 950"/>
              <a:gd name="T11" fmla="*/ 1238250 h 1251"/>
              <a:gd name="T12" fmla="*/ 1452563 w 950"/>
              <a:gd name="T13" fmla="*/ 1276350 h 1251"/>
              <a:gd name="T14" fmla="*/ 1376363 w 950"/>
              <a:gd name="T15" fmla="*/ 771525 h 1251"/>
              <a:gd name="T16" fmla="*/ 1071563 w 950"/>
              <a:gd name="T17" fmla="*/ 619125 h 1251"/>
              <a:gd name="T18" fmla="*/ 757238 w 950"/>
              <a:gd name="T19" fmla="*/ 104775 h 1251"/>
              <a:gd name="T20" fmla="*/ 233363 w 950"/>
              <a:gd name="T21" fmla="*/ 247650 h 1251"/>
              <a:gd name="T22" fmla="*/ 30163 w 950"/>
              <a:gd name="T23" fmla="*/ 1585912 h 12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50"/>
              <a:gd name="T37" fmla="*/ 0 h 1251"/>
              <a:gd name="T38" fmla="*/ 950 w 950"/>
              <a:gd name="T39" fmla="*/ 1251 h 125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50" h="1251">
                <a:moveTo>
                  <a:pt x="19" y="999"/>
                </a:moveTo>
                <a:cubicBezTo>
                  <a:pt x="0" y="1178"/>
                  <a:pt x="48" y="1181"/>
                  <a:pt x="97" y="1215"/>
                </a:cubicBezTo>
                <a:cubicBezTo>
                  <a:pt x="146" y="1249"/>
                  <a:pt x="267" y="1251"/>
                  <a:pt x="313" y="1203"/>
                </a:cubicBezTo>
                <a:cubicBezTo>
                  <a:pt x="359" y="1155"/>
                  <a:pt x="361" y="1033"/>
                  <a:pt x="375" y="924"/>
                </a:cubicBezTo>
                <a:cubicBezTo>
                  <a:pt x="389" y="815"/>
                  <a:pt x="352" y="570"/>
                  <a:pt x="399" y="546"/>
                </a:cubicBezTo>
                <a:cubicBezTo>
                  <a:pt x="446" y="522"/>
                  <a:pt x="571" y="737"/>
                  <a:pt x="657" y="780"/>
                </a:cubicBezTo>
                <a:cubicBezTo>
                  <a:pt x="743" y="823"/>
                  <a:pt x="880" y="853"/>
                  <a:pt x="915" y="804"/>
                </a:cubicBezTo>
                <a:cubicBezTo>
                  <a:pt x="950" y="755"/>
                  <a:pt x="907" y="555"/>
                  <a:pt x="867" y="486"/>
                </a:cubicBezTo>
                <a:cubicBezTo>
                  <a:pt x="827" y="417"/>
                  <a:pt x="740" y="460"/>
                  <a:pt x="675" y="390"/>
                </a:cubicBezTo>
                <a:cubicBezTo>
                  <a:pt x="610" y="320"/>
                  <a:pt x="565" y="105"/>
                  <a:pt x="477" y="66"/>
                </a:cubicBezTo>
                <a:cubicBezTo>
                  <a:pt x="389" y="27"/>
                  <a:pt x="223" y="0"/>
                  <a:pt x="147" y="156"/>
                </a:cubicBezTo>
                <a:cubicBezTo>
                  <a:pt x="71" y="312"/>
                  <a:pt x="46" y="824"/>
                  <a:pt x="19" y="999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9" name="Oval 78"/>
          <p:cNvSpPr>
            <a:spLocks noChangeArrowheads="1"/>
          </p:cNvSpPr>
          <p:nvPr/>
        </p:nvSpPr>
        <p:spPr bwMode="auto">
          <a:xfrm>
            <a:off x="5657850" y="19288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8750" name="Oval 79"/>
          <p:cNvSpPr>
            <a:spLocks noChangeArrowheads="1"/>
          </p:cNvSpPr>
          <p:nvPr/>
        </p:nvSpPr>
        <p:spPr bwMode="auto">
          <a:xfrm>
            <a:off x="7639050" y="1658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28751" name="Oval 80"/>
          <p:cNvSpPr>
            <a:spLocks noChangeArrowheads="1"/>
          </p:cNvSpPr>
          <p:nvPr/>
        </p:nvSpPr>
        <p:spPr bwMode="auto">
          <a:xfrm>
            <a:off x="6276975" y="26177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8752" name="Oval 81"/>
          <p:cNvSpPr>
            <a:spLocks noChangeArrowheads="1"/>
          </p:cNvSpPr>
          <p:nvPr/>
        </p:nvSpPr>
        <p:spPr bwMode="auto">
          <a:xfrm>
            <a:off x="5353050" y="32591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8753" name="Oval 82"/>
          <p:cNvSpPr>
            <a:spLocks noChangeArrowheads="1"/>
          </p:cNvSpPr>
          <p:nvPr/>
        </p:nvSpPr>
        <p:spPr bwMode="auto">
          <a:xfrm>
            <a:off x="8324850" y="2420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8755" name="AutoShape 84"/>
          <p:cNvCxnSpPr>
            <a:cxnSpLocks noChangeShapeType="1"/>
            <a:stCxn id="28749" idx="5"/>
            <a:endCxn id="28751" idx="1"/>
          </p:cNvCxnSpPr>
          <p:nvPr/>
        </p:nvCxnSpPr>
        <p:spPr bwMode="auto">
          <a:xfrm>
            <a:off x="5918200" y="2198688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56" name="AutoShape 85"/>
          <p:cNvCxnSpPr>
            <a:cxnSpLocks noChangeShapeType="1"/>
            <a:stCxn id="28751" idx="3"/>
            <a:endCxn id="28752" idx="7"/>
          </p:cNvCxnSpPr>
          <p:nvPr/>
        </p:nvCxnSpPr>
        <p:spPr bwMode="auto">
          <a:xfrm flipH="1">
            <a:off x="5613400" y="288766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57" name="AutoShape 86"/>
          <p:cNvCxnSpPr>
            <a:cxnSpLocks noChangeShapeType="1"/>
            <a:stCxn id="28749" idx="3"/>
            <a:endCxn id="28752" idx="0"/>
          </p:cNvCxnSpPr>
          <p:nvPr/>
        </p:nvCxnSpPr>
        <p:spPr bwMode="auto">
          <a:xfrm flipH="1">
            <a:off x="5505450" y="2198688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58" name="AutoShape 87"/>
          <p:cNvCxnSpPr>
            <a:cxnSpLocks noChangeShapeType="1"/>
            <a:stCxn id="28751" idx="5"/>
            <a:endCxn id="28754" idx="1"/>
          </p:cNvCxnSpPr>
          <p:nvPr/>
        </p:nvCxnSpPr>
        <p:spPr bwMode="auto">
          <a:xfrm>
            <a:off x="6537325" y="2887663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59" name="AutoShape 88"/>
          <p:cNvCxnSpPr>
            <a:cxnSpLocks noChangeShapeType="1"/>
            <a:stCxn id="28752" idx="6"/>
            <a:endCxn id="28754" idx="2"/>
          </p:cNvCxnSpPr>
          <p:nvPr/>
        </p:nvCxnSpPr>
        <p:spPr bwMode="auto">
          <a:xfrm flipV="1">
            <a:off x="5667375" y="3249613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60" name="AutoShape 89"/>
          <p:cNvCxnSpPr>
            <a:cxnSpLocks noChangeShapeType="1"/>
            <a:stCxn id="28749" idx="6"/>
            <a:endCxn id="28773" idx="1"/>
          </p:cNvCxnSpPr>
          <p:nvPr/>
        </p:nvCxnSpPr>
        <p:spPr bwMode="auto">
          <a:xfrm>
            <a:off x="5972175" y="208121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61" name="AutoShape 90"/>
          <p:cNvCxnSpPr>
            <a:cxnSpLocks noChangeShapeType="1"/>
            <a:stCxn id="28753" idx="1"/>
            <a:endCxn id="28750" idx="5"/>
          </p:cNvCxnSpPr>
          <p:nvPr/>
        </p:nvCxnSpPr>
        <p:spPr bwMode="auto">
          <a:xfrm flipH="1" flipV="1">
            <a:off x="7899400" y="1928813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62" name="AutoShape 91"/>
          <p:cNvCxnSpPr>
            <a:cxnSpLocks noChangeShapeType="1"/>
            <a:stCxn id="28774" idx="7"/>
            <a:endCxn id="28753" idx="3"/>
          </p:cNvCxnSpPr>
          <p:nvPr/>
        </p:nvCxnSpPr>
        <p:spPr bwMode="auto">
          <a:xfrm flipV="1">
            <a:off x="7943850" y="2690813"/>
            <a:ext cx="425450" cy="3286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763" name="Text Box 92"/>
          <p:cNvSpPr txBox="1">
            <a:spLocks noChangeArrowheads="1"/>
          </p:cNvSpPr>
          <p:nvPr/>
        </p:nvSpPr>
        <p:spPr bwMode="auto">
          <a:xfrm>
            <a:off x="8124825" y="1963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8764" name="Text Box 93"/>
          <p:cNvSpPr txBox="1">
            <a:spLocks noChangeArrowheads="1"/>
          </p:cNvSpPr>
          <p:nvPr/>
        </p:nvSpPr>
        <p:spPr bwMode="auto">
          <a:xfrm>
            <a:off x="5284788" y="24463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8765" name="Text Box 94"/>
          <p:cNvSpPr txBox="1">
            <a:spLocks noChangeArrowheads="1"/>
          </p:cNvSpPr>
          <p:nvPr/>
        </p:nvSpPr>
        <p:spPr bwMode="auto">
          <a:xfrm>
            <a:off x="7124700" y="25733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8766" name="Text Box 95"/>
          <p:cNvSpPr txBox="1">
            <a:spLocks noChangeArrowheads="1"/>
          </p:cNvSpPr>
          <p:nvPr/>
        </p:nvSpPr>
        <p:spPr bwMode="auto">
          <a:xfrm>
            <a:off x="5872163" y="23590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8767" name="Text Box 96"/>
          <p:cNvSpPr txBox="1">
            <a:spLocks noChangeArrowheads="1"/>
          </p:cNvSpPr>
          <p:nvPr/>
        </p:nvSpPr>
        <p:spPr bwMode="auto">
          <a:xfrm>
            <a:off x="6224588" y="333533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28768" name="Text Box 97"/>
          <p:cNvSpPr txBox="1">
            <a:spLocks noChangeArrowheads="1"/>
          </p:cNvSpPr>
          <p:nvPr/>
        </p:nvSpPr>
        <p:spPr bwMode="auto">
          <a:xfrm>
            <a:off x="8177213" y="28209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769" name="Text Box 98"/>
          <p:cNvSpPr txBox="1">
            <a:spLocks noChangeArrowheads="1"/>
          </p:cNvSpPr>
          <p:nvPr/>
        </p:nvSpPr>
        <p:spPr bwMode="auto">
          <a:xfrm>
            <a:off x="6362700" y="18113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8770" name="Text Box 99"/>
          <p:cNvSpPr txBox="1">
            <a:spLocks noChangeArrowheads="1"/>
          </p:cNvSpPr>
          <p:nvPr/>
        </p:nvSpPr>
        <p:spPr bwMode="auto">
          <a:xfrm>
            <a:off x="5989638" y="29686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cxnSp>
        <p:nvCxnSpPr>
          <p:cNvPr id="28771" name="AutoShape 100"/>
          <p:cNvCxnSpPr>
            <a:cxnSpLocks noChangeShapeType="1"/>
            <a:stCxn id="28774" idx="0"/>
            <a:endCxn id="28750" idx="4"/>
          </p:cNvCxnSpPr>
          <p:nvPr/>
        </p:nvCxnSpPr>
        <p:spPr bwMode="auto">
          <a:xfrm flipH="1" flipV="1">
            <a:off x="7791450" y="197326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772" name="Text Box 101"/>
          <p:cNvSpPr txBox="1">
            <a:spLocks noChangeArrowheads="1"/>
          </p:cNvSpPr>
          <p:nvPr/>
        </p:nvSpPr>
        <p:spPr bwMode="auto">
          <a:xfrm>
            <a:off x="7505700" y="2262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28773" name="Oval 102"/>
          <p:cNvSpPr>
            <a:spLocks noChangeArrowheads="1"/>
          </p:cNvSpPr>
          <p:nvPr/>
        </p:nvSpPr>
        <p:spPr bwMode="auto">
          <a:xfrm>
            <a:off x="6991350" y="21717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8775" name="AutoShape 104"/>
          <p:cNvCxnSpPr>
            <a:cxnSpLocks noChangeShapeType="1"/>
            <a:stCxn id="28773" idx="4"/>
            <a:endCxn id="28754" idx="0"/>
          </p:cNvCxnSpPr>
          <p:nvPr/>
        </p:nvCxnSpPr>
        <p:spPr bwMode="auto">
          <a:xfrm>
            <a:off x="7143750" y="2486025"/>
            <a:ext cx="6350" cy="6016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776" name="Text Box 105"/>
          <p:cNvSpPr txBox="1">
            <a:spLocks noChangeArrowheads="1"/>
          </p:cNvSpPr>
          <p:nvPr/>
        </p:nvSpPr>
        <p:spPr bwMode="auto">
          <a:xfrm>
            <a:off x="6592888" y="2663825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28777" name="AutoShape 106"/>
          <p:cNvCxnSpPr>
            <a:cxnSpLocks noChangeShapeType="1"/>
            <a:stCxn id="28773" idx="3"/>
            <a:endCxn id="28751" idx="7"/>
          </p:cNvCxnSpPr>
          <p:nvPr/>
        </p:nvCxnSpPr>
        <p:spPr bwMode="auto">
          <a:xfrm flipH="1">
            <a:off x="6537325" y="244157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778" name="Text Box 107"/>
          <p:cNvSpPr txBox="1">
            <a:spLocks noChangeArrowheads="1"/>
          </p:cNvSpPr>
          <p:nvPr/>
        </p:nvSpPr>
        <p:spPr bwMode="auto">
          <a:xfrm>
            <a:off x="6524625" y="22304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8779" name="Freeform 108"/>
          <p:cNvSpPr>
            <a:spLocks/>
          </p:cNvSpPr>
          <p:nvPr/>
        </p:nvSpPr>
        <p:spPr bwMode="auto">
          <a:xfrm>
            <a:off x="7494588" y="4114800"/>
            <a:ext cx="1335087" cy="2078038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0" name="Freeform 110"/>
          <p:cNvSpPr>
            <a:spLocks/>
          </p:cNvSpPr>
          <p:nvPr/>
        </p:nvSpPr>
        <p:spPr bwMode="auto">
          <a:xfrm>
            <a:off x="5214938" y="4346575"/>
            <a:ext cx="2306637" cy="2012950"/>
          </a:xfrm>
          <a:custGeom>
            <a:avLst/>
            <a:gdLst>
              <a:gd name="T0" fmla="*/ 30162 w 1453"/>
              <a:gd name="T1" fmla="*/ 1582738 h 1268"/>
              <a:gd name="T2" fmla="*/ 153987 w 1453"/>
              <a:gd name="T3" fmla="*/ 1925638 h 1268"/>
              <a:gd name="T4" fmla="*/ 496887 w 1453"/>
              <a:gd name="T5" fmla="*/ 1906588 h 1268"/>
              <a:gd name="T6" fmla="*/ 595312 w 1453"/>
              <a:gd name="T7" fmla="*/ 1463675 h 1268"/>
              <a:gd name="T8" fmla="*/ 633412 w 1453"/>
              <a:gd name="T9" fmla="*/ 863600 h 1268"/>
              <a:gd name="T10" fmla="*/ 1042987 w 1453"/>
              <a:gd name="T11" fmla="*/ 1235075 h 1268"/>
              <a:gd name="T12" fmla="*/ 1300162 w 1453"/>
              <a:gd name="T13" fmla="*/ 1330325 h 1268"/>
              <a:gd name="T14" fmla="*/ 1462087 w 1453"/>
              <a:gd name="T15" fmla="*/ 1168400 h 1268"/>
              <a:gd name="T16" fmla="*/ 1443037 w 1453"/>
              <a:gd name="T17" fmla="*/ 901700 h 1268"/>
              <a:gd name="T18" fmla="*/ 1166812 w 1453"/>
              <a:gd name="T19" fmla="*/ 796925 h 1268"/>
              <a:gd name="T20" fmla="*/ 1023937 w 1453"/>
              <a:gd name="T21" fmla="*/ 558800 h 1268"/>
              <a:gd name="T22" fmla="*/ 1557337 w 1453"/>
              <a:gd name="T23" fmla="*/ 577850 h 1268"/>
              <a:gd name="T24" fmla="*/ 1795462 w 1453"/>
              <a:gd name="T25" fmla="*/ 949325 h 1268"/>
              <a:gd name="T26" fmla="*/ 1738312 w 1453"/>
              <a:gd name="T27" fmla="*/ 1606550 h 1268"/>
              <a:gd name="T28" fmla="*/ 1833562 w 1453"/>
              <a:gd name="T29" fmla="*/ 1863725 h 1268"/>
              <a:gd name="T30" fmla="*/ 2214562 w 1453"/>
              <a:gd name="T31" fmla="*/ 1758950 h 1268"/>
              <a:gd name="T32" fmla="*/ 2147887 w 1453"/>
              <a:gd name="T33" fmla="*/ 339725 h 1268"/>
              <a:gd name="T34" fmla="*/ 1262062 w 1453"/>
              <a:gd name="T35" fmla="*/ 111125 h 1268"/>
              <a:gd name="T36" fmla="*/ 233362 w 1453"/>
              <a:gd name="T37" fmla="*/ 244475 h 1268"/>
              <a:gd name="T38" fmla="*/ 30162 w 1453"/>
              <a:gd name="T39" fmla="*/ 1582738 h 12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453"/>
              <a:gd name="T61" fmla="*/ 0 h 1268"/>
              <a:gd name="T62" fmla="*/ 1453 w 1453"/>
              <a:gd name="T63" fmla="*/ 1268 h 12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453" h="1268">
                <a:moveTo>
                  <a:pt x="19" y="997"/>
                </a:moveTo>
                <a:cubicBezTo>
                  <a:pt x="0" y="1176"/>
                  <a:pt x="48" y="1179"/>
                  <a:pt x="97" y="1213"/>
                </a:cubicBezTo>
                <a:cubicBezTo>
                  <a:pt x="146" y="1247"/>
                  <a:pt x="267" y="1249"/>
                  <a:pt x="313" y="1201"/>
                </a:cubicBezTo>
                <a:cubicBezTo>
                  <a:pt x="359" y="1153"/>
                  <a:pt x="361" y="1031"/>
                  <a:pt x="375" y="922"/>
                </a:cubicBezTo>
                <a:cubicBezTo>
                  <a:pt x="389" y="813"/>
                  <a:pt x="352" y="568"/>
                  <a:pt x="399" y="544"/>
                </a:cubicBezTo>
                <a:cubicBezTo>
                  <a:pt x="446" y="520"/>
                  <a:pt x="587" y="729"/>
                  <a:pt x="657" y="778"/>
                </a:cubicBezTo>
                <a:cubicBezTo>
                  <a:pt x="727" y="827"/>
                  <a:pt x="775" y="845"/>
                  <a:pt x="819" y="838"/>
                </a:cubicBezTo>
                <a:cubicBezTo>
                  <a:pt x="863" y="831"/>
                  <a:pt x="906" y="781"/>
                  <a:pt x="921" y="736"/>
                </a:cubicBezTo>
                <a:cubicBezTo>
                  <a:pt x="936" y="691"/>
                  <a:pt x="940" y="607"/>
                  <a:pt x="909" y="568"/>
                </a:cubicBezTo>
                <a:cubicBezTo>
                  <a:pt x="878" y="529"/>
                  <a:pt x="779" y="538"/>
                  <a:pt x="735" y="502"/>
                </a:cubicBezTo>
                <a:cubicBezTo>
                  <a:pt x="691" y="466"/>
                  <a:pt x="604" y="375"/>
                  <a:pt x="645" y="352"/>
                </a:cubicBezTo>
                <a:cubicBezTo>
                  <a:pt x="686" y="329"/>
                  <a:pt x="900" y="323"/>
                  <a:pt x="981" y="364"/>
                </a:cubicBezTo>
                <a:cubicBezTo>
                  <a:pt x="1062" y="405"/>
                  <a:pt x="1112" y="490"/>
                  <a:pt x="1131" y="598"/>
                </a:cubicBezTo>
                <a:cubicBezTo>
                  <a:pt x="1150" y="706"/>
                  <a:pt x="1091" y="916"/>
                  <a:pt x="1095" y="1012"/>
                </a:cubicBezTo>
                <a:cubicBezTo>
                  <a:pt x="1099" y="1108"/>
                  <a:pt x="1105" y="1158"/>
                  <a:pt x="1155" y="1174"/>
                </a:cubicBezTo>
                <a:cubicBezTo>
                  <a:pt x="1205" y="1190"/>
                  <a:pt x="1362" y="1268"/>
                  <a:pt x="1395" y="1108"/>
                </a:cubicBezTo>
                <a:cubicBezTo>
                  <a:pt x="1428" y="948"/>
                  <a:pt x="1453" y="387"/>
                  <a:pt x="1353" y="214"/>
                </a:cubicBezTo>
                <a:cubicBezTo>
                  <a:pt x="1253" y="41"/>
                  <a:pt x="996" y="80"/>
                  <a:pt x="795" y="70"/>
                </a:cubicBezTo>
                <a:cubicBezTo>
                  <a:pt x="594" y="60"/>
                  <a:pt x="276" y="0"/>
                  <a:pt x="147" y="154"/>
                </a:cubicBezTo>
                <a:cubicBezTo>
                  <a:pt x="18" y="308"/>
                  <a:pt x="46" y="822"/>
                  <a:pt x="19" y="99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" name="Oval 111"/>
          <p:cNvSpPr>
            <a:spLocks noChangeArrowheads="1"/>
          </p:cNvSpPr>
          <p:nvPr/>
        </p:nvSpPr>
        <p:spPr bwMode="auto">
          <a:xfrm>
            <a:off x="5691188" y="4575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8782" name="Oval 112"/>
          <p:cNvSpPr>
            <a:spLocks noChangeArrowheads="1"/>
          </p:cNvSpPr>
          <p:nvPr/>
        </p:nvSpPr>
        <p:spPr bwMode="auto">
          <a:xfrm>
            <a:off x="7672388" y="4305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28783" name="Oval 113"/>
          <p:cNvSpPr>
            <a:spLocks noChangeArrowheads="1"/>
          </p:cNvSpPr>
          <p:nvPr/>
        </p:nvSpPr>
        <p:spPr bwMode="auto">
          <a:xfrm>
            <a:off x="6310313" y="5264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8784" name="Oval 114"/>
          <p:cNvSpPr>
            <a:spLocks noChangeArrowheads="1"/>
          </p:cNvSpPr>
          <p:nvPr/>
        </p:nvSpPr>
        <p:spPr bwMode="auto">
          <a:xfrm>
            <a:off x="5386388" y="5905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8785" name="Oval 115"/>
          <p:cNvSpPr>
            <a:spLocks noChangeArrowheads="1"/>
          </p:cNvSpPr>
          <p:nvPr/>
        </p:nvSpPr>
        <p:spPr bwMode="auto">
          <a:xfrm>
            <a:off x="8358188" y="5067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8787" name="AutoShape 117"/>
          <p:cNvCxnSpPr>
            <a:cxnSpLocks noChangeShapeType="1"/>
            <a:stCxn id="28781" idx="5"/>
            <a:endCxn id="28783" idx="1"/>
          </p:cNvCxnSpPr>
          <p:nvPr/>
        </p:nvCxnSpPr>
        <p:spPr bwMode="auto">
          <a:xfrm>
            <a:off x="5951538" y="4845050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8" name="AutoShape 118"/>
          <p:cNvCxnSpPr>
            <a:cxnSpLocks noChangeShapeType="1"/>
            <a:stCxn id="28783" idx="3"/>
            <a:endCxn id="28784" idx="7"/>
          </p:cNvCxnSpPr>
          <p:nvPr/>
        </p:nvCxnSpPr>
        <p:spPr bwMode="auto">
          <a:xfrm flipH="1">
            <a:off x="5646738" y="5534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9" name="AutoShape 119"/>
          <p:cNvCxnSpPr>
            <a:cxnSpLocks noChangeShapeType="1"/>
            <a:stCxn id="28781" idx="3"/>
            <a:endCxn id="28784" idx="0"/>
          </p:cNvCxnSpPr>
          <p:nvPr/>
        </p:nvCxnSpPr>
        <p:spPr bwMode="auto">
          <a:xfrm flipH="1">
            <a:off x="5538788" y="4845050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90" name="AutoShape 120"/>
          <p:cNvCxnSpPr>
            <a:cxnSpLocks noChangeShapeType="1"/>
            <a:stCxn id="28783" idx="5"/>
            <a:endCxn id="28786" idx="1"/>
          </p:cNvCxnSpPr>
          <p:nvPr/>
        </p:nvCxnSpPr>
        <p:spPr bwMode="auto">
          <a:xfrm>
            <a:off x="6570663" y="55340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91" name="AutoShape 121"/>
          <p:cNvCxnSpPr>
            <a:cxnSpLocks noChangeShapeType="1"/>
            <a:stCxn id="28784" idx="6"/>
            <a:endCxn id="28786" idx="2"/>
          </p:cNvCxnSpPr>
          <p:nvPr/>
        </p:nvCxnSpPr>
        <p:spPr bwMode="auto">
          <a:xfrm flipV="1">
            <a:off x="5700713" y="58959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92" name="AutoShape 122"/>
          <p:cNvCxnSpPr>
            <a:cxnSpLocks noChangeShapeType="1"/>
            <a:stCxn id="28781" idx="6"/>
            <a:endCxn id="28805" idx="1"/>
          </p:cNvCxnSpPr>
          <p:nvPr/>
        </p:nvCxnSpPr>
        <p:spPr bwMode="auto">
          <a:xfrm>
            <a:off x="6005513" y="4727575"/>
            <a:ext cx="1063625" cy="1254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93" name="AutoShape 123"/>
          <p:cNvCxnSpPr>
            <a:cxnSpLocks noChangeShapeType="1"/>
            <a:stCxn id="28785" idx="1"/>
            <a:endCxn id="28782" idx="5"/>
          </p:cNvCxnSpPr>
          <p:nvPr/>
        </p:nvCxnSpPr>
        <p:spPr bwMode="auto">
          <a:xfrm flipH="1" flipV="1">
            <a:off x="7932738" y="4575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94" name="AutoShape 124"/>
          <p:cNvCxnSpPr>
            <a:cxnSpLocks noChangeShapeType="1"/>
            <a:stCxn id="28806" idx="7"/>
            <a:endCxn id="28785" idx="3"/>
          </p:cNvCxnSpPr>
          <p:nvPr/>
        </p:nvCxnSpPr>
        <p:spPr bwMode="auto">
          <a:xfrm flipV="1">
            <a:off x="7977188" y="5337175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795" name="Text Box 125"/>
          <p:cNvSpPr txBox="1">
            <a:spLocks noChangeArrowheads="1"/>
          </p:cNvSpPr>
          <p:nvPr/>
        </p:nvSpPr>
        <p:spPr bwMode="auto">
          <a:xfrm>
            <a:off x="8158163" y="46101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8796" name="Text Box 126"/>
          <p:cNvSpPr txBox="1">
            <a:spLocks noChangeArrowheads="1"/>
          </p:cNvSpPr>
          <p:nvPr/>
        </p:nvSpPr>
        <p:spPr bwMode="auto">
          <a:xfrm>
            <a:off x="5318125" y="5092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8797" name="Text Box 127"/>
          <p:cNvSpPr txBox="1">
            <a:spLocks noChangeArrowheads="1"/>
          </p:cNvSpPr>
          <p:nvPr/>
        </p:nvSpPr>
        <p:spPr bwMode="auto">
          <a:xfrm>
            <a:off x="7158038" y="5219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8798" name="Text Box 128"/>
          <p:cNvSpPr txBox="1">
            <a:spLocks noChangeArrowheads="1"/>
          </p:cNvSpPr>
          <p:nvPr/>
        </p:nvSpPr>
        <p:spPr bwMode="auto">
          <a:xfrm>
            <a:off x="5905500" y="50053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8799" name="Text Box 129"/>
          <p:cNvSpPr txBox="1">
            <a:spLocks noChangeArrowheads="1"/>
          </p:cNvSpPr>
          <p:nvPr/>
        </p:nvSpPr>
        <p:spPr bwMode="auto">
          <a:xfrm>
            <a:off x="6257925" y="59817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28800" name="Text Box 130"/>
          <p:cNvSpPr txBox="1">
            <a:spLocks noChangeArrowheads="1"/>
          </p:cNvSpPr>
          <p:nvPr/>
        </p:nvSpPr>
        <p:spPr bwMode="auto">
          <a:xfrm>
            <a:off x="8210550" y="54673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801" name="Text Box 131"/>
          <p:cNvSpPr txBox="1">
            <a:spLocks noChangeArrowheads="1"/>
          </p:cNvSpPr>
          <p:nvPr/>
        </p:nvSpPr>
        <p:spPr bwMode="auto">
          <a:xfrm>
            <a:off x="6396038" y="4457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8802" name="Text Box 132"/>
          <p:cNvSpPr txBox="1">
            <a:spLocks noChangeArrowheads="1"/>
          </p:cNvSpPr>
          <p:nvPr/>
        </p:nvSpPr>
        <p:spPr bwMode="auto">
          <a:xfrm>
            <a:off x="6022975" y="56149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cxnSp>
        <p:nvCxnSpPr>
          <p:cNvPr id="28803" name="AutoShape 133"/>
          <p:cNvCxnSpPr>
            <a:cxnSpLocks noChangeShapeType="1"/>
            <a:stCxn id="28806" idx="0"/>
            <a:endCxn id="28782" idx="4"/>
          </p:cNvCxnSpPr>
          <p:nvPr/>
        </p:nvCxnSpPr>
        <p:spPr bwMode="auto">
          <a:xfrm flipH="1" flipV="1">
            <a:off x="7824788" y="46196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804" name="Text Box 134"/>
          <p:cNvSpPr txBox="1">
            <a:spLocks noChangeArrowheads="1"/>
          </p:cNvSpPr>
          <p:nvPr/>
        </p:nvSpPr>
        <p:spPr bwMode="auto">
          <a:xfrm>
            <a:off x="7539038" y="49085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28805" name="Oval 135"/>
          <p:cNvSpPr>
            <a:spLocks noChangeArrowheads="1"/>
          </p:cNvSpPr>
          <p:nvPr/>
        </p:nvSpPr>
        <p:spPr bwMode="auto">
          <a:xfrm>
            <a:off x="7024688" y="4818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8807" name="AutoShape 137"/>
          <p:cNvCxnSpPr>
            <a:cxnSpLocks noChangeShapeType="1"/>
            <a:stCxn id="28805" idx="4"/>
            <a:endCxn id="28786" idx="0"/>
          </p:cNvCxnSpPr>
          <p:nvPr/>
        </p:nvCxnSpPr>
        <p:spPr bwMode="auto">
          <a:xfrm>
            <a:off x="7177088" y="5132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808" name="Text Box 138"/>
          <p:cNvSpPr txBox="1">
            <a:spLocks noChangeArrowheads="1"/>
          </p:cNvSpPr>
          <p:nvPr/>
        </p:nvSpPr>
        <p:spPr bwMode="auto">
          <a:xfrm>
            <a:off x="6626225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28809" name="AutoShape 139"/>
          <p:cNvCxnSpPr>
            <a:cxnSpLocks noChangeShapeType="1"/>
            <a:stCxn id="28805" idx="3"/>
            <a:endCxn id="28783" idx="7"/>
          </p:cNvCxnSpPr>
          <p:nvPr/>
        </p:nvCxnSpPr>
        <p:spPr bwMode="auto">
          <a:xfrm flipH="1">
            <a:off x="6570663" y="50879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810" name="Text Box 140"/>
          <p:cNvSpPr txBox="1">
            <a:spLocks noChangeArrowheads="1"/>
          </p:cNvSpPr>
          <p:nvPr/>
        </p:nvSpPr>
        <p:spPr bwMode="auto">
          <a:xfrm>
            <a:off x="6557963" y="4876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2698750" y="3149600"/>
            <a:ext cx="658813" cy="448982"/>
            <a:chOff x="2698750" y="3149600"/>
            <a:chExt cx="658813" cy="448982"/>
          </a:xfrm>
        </p:grpSpPr>
        <p:cxnSp>
          <p:nvCxnSpPr>
            <p:cNvPr id="141" name="AutoShape 50"/>
            <p:cNvCxnSpPr>
              <a:cxnSpLocks noChangeShapeType="1"/>
            </p:cNvCxnSpPr>
            <p:nvPr/>
          </p:nvCxnSpPr>
          <p:spPr bwMode="auto">
            <a:xfrm flipV="1">
              <a:off x="2698750" y="3149600"/>
              <a:ext cx="658813" cy="1597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" name="Text Box 81"/>
            <p:cNvSpPr txBox="1">
              <a:spLocks noChangeArrowheads="1"/>
            </p:cNvSpPr>
            <p:nvPr/>
          </p:nvSpPr>
          <p:spPr bwMode="auto">
            <a:xfrm>
              <a:off x="2862290" y="322925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smtClean="0"/>
                <a:t>12</a:t>
              </a:r>
              <a:endParaRPr lang="en-US" sz="1800" dirty="0"/>
            </a:p>
          </p:txBody>
        </p:sp>
      </p:grpSp>
      <p:cxnSp>
        <p:nvCxnSpPr>
          <p:cNvPr id="144" name="AutoShape 50"/>
          <p:cNvCxnSpPr>
            <a:cxnSpLocks noChangeShapeType="1"/>
          </p:cNvCxnSpPr>
          <p:nvPr/>
        </p:nvCxnSpPr>
        <p:spPr bwMode="auto">
          <a:xfrm flipV="1">
            <a:off x="7240587" y="5778500"/>
            <a:ext cx="658813" cy="15976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5" name="Text Box 81"/>
          <p:cNvSpPr txBox="1">
            <a:spLocks noChangeArrowheads="1"/>
          </p:cNvSpPr>
          <p:nvPr/>
        </p:nvSpPr>
        <p:spPr bwMode="auto">
          <a:xfrm>
            <a:off x="7404127" y="585815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/>
              <a:t>12</a:t>
            </a:r>
            <a:endParaRPr lang="en-US" sz="18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2732617" y="5761318"/>
            <a:ext cx="658813" cy="448982"/>
            <a:chOff x="2698750" y="3149600"/>
            <a:chExt cx="658813" cy="448982"/>
          </a:xfrm>
        </p:grpSpPr>
        <p:cxnSp>
          <p:nvCxnSpPr>
            <p:cNvPr id="147" name="AutoShape 50"/>
            <p:cNvCxnSpPr>
              <a:cxnSpLocks noChangeShapeType="1"/>
            </p:cNvCxnSpPr>
            <p:nvPr/>
          </p:nvCxnSpPr>
          <p:spPr bwMode="auto">
            <a:xfrm flipV="1">
              <a:off x="2698750" y="3149600"/>
              <a:ext cx="658813" cy="1597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" name="Text Box 81"/>
            <p:cNvSpPr txBox="1">
              <a:spLocks noChangeArrowheads="1"/>
            </p:cNvSpPr>
            <p:nvPr/>
          </p:nvSpPr>
          <p:spPr bwMode="auto">
            <a:xfrm>
              <a:off x="2862290" y="322925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smtClean="0"/>
                <a:t>12</a:t>
              </a:r>
              <a:endParaRPr lang="en-US" sz="18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221538" y="3114956"/>
            <a:ext cx="658813" cy="448982"/>
            <a:chOff x="2698750" y="3149600"/>
            <a:chExt cx="658813" cy="448982"/>
          </a:xfrm>
        </p:grpSpPr>
        <p:cxnSp>
          <p:nvCxnSpPr>
            <p:cNvPr id="150" name="AutoShape 50"/>
            <p:cNvCxnSpPr>
              <a:cxnSpLocks noChangeShapeType="1"/>
            </p:cNvCxnSpPr>
            <p:nvPr/>
          </p:nvCxnSpPr>
          <p:spPr bwMode="auto">
            <a:xfrm flipV="1">
              <a:off x="2698750" y="3149600"/>
              <a:ext cx="658813" cy="1597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" name="Text Box 81"/>
            <p:cNvSpPr txBox="1">
              <a:spLocks noChangeArrowheads="1"/>
            </p:cNvSpPr>
            <p:nvPr/>
          </p:nvSpPr>
          <p:spPr bwMode="auto">
            <a:xfrm>
              <a:off x="2862290" y="322925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smtClean="0"/>
                <a:t>12</a:t>
              </a:r>
              <a:endParaRPr lang="en-US" sz="1800" dirty="0"/>
            </a:p>
          </p:txBody>
        </p:sp>
      </p:grp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2581275" y="3076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28708" name="Oval 36"/>
          <p:cNvSpPr>
            <a:spLocks noChangeArrowheads="1"/>
          </p:cNvSpPr>
          <p:nvPr/>
        </p:nvSpPr>
        <p:spPr bwMode="auto">
          <a:xfrm>
            <a:off x="3267075" y="2963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sp>
        <p:nvSpPr>
          <p:cNvPr id="28721" name="Oval 50"/>
          <p:cNvSpPr>
            <a:spLocks noChangeArrowheads="1"/>
          </p:cNvSpPr>
          <p:nvPr/>
        </p:nvSpPr>
        <p:spPr bwMode="auto">
          <a:xfrm>
            <a:off x="2544763" y="5743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28741" name="Oval 70"/>
          <p:cNvSpPr>
            <a:spLocks noChangeArrowheads="1"/>
          </p:cNvSpPr>
          <p:nvPr/>
        </p:nvSpPr>
        <p:spPr bwMode="auto">
          <a:xfrm>
            <a:off x="3230563" y="5630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sp>
        <p:nvSpPr>
          <p:cNvPr id="28754" name="Oval 83"/>
          <p:cNvSpPr>
            <a:spLocks noChangeArrowheads="1"/>
          </p:cNvSpPr>
          <p:nvPr/>
        </p:nvSpPr>
        <p:spPr bwMode="auto">
          <a:xfrm>
            <a:off x="6997700" y="30972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D</a:t>
            </a:r>
          </a:p>
        </p:txBody>
      </p:sp>
      <p:sp>
        <p:nvSpPr>
          <p:cNvPr id="28774" name="Oval 103"/>
          <p:cNvSpPr>
            <a:spLocks noChangeArrowheads="1"/>
          </p:cNvSpPr>
          <p:nvPr/>
        </p:nvSpPr>
        <p:spPr bwMode="auto">
          <a:xfrm>
            <a:off x="7683500" y="2984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sp>
        <p:nvSpPr>
          <p:cNvPr id="28786" name="Oval 116"/>
          <p:cNvSpPr>
            <a:spLocks noChangeArrowheads="1"/>
          </p:cNvSpPr>
          <p:nvPr/>
        </p:nvSpPr>
        <p:spPr bwMode="auto">
          <a:xfrm>
            <a:off x="7031038" y="5743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28806" name="Oval 136"/>
          <p:cNvSpPr>
            <a:spLocks noChangeArrowheads="1"/>
          </p:cNvSpPr>
          <p:nvPr/>
        </p:nvSpPr>
        <p:spPr bwMode="auto">
          <a:xfrm>
            <a:off x="7716838" y="5630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36603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>
                <a:latin typeface="Tahoma" charset="0"/>
                <a:cs typeface="+mj-cs"/>
              </a:rPr>
              <a:t>Data Structure for Kruskal’s Algorithm</a:t>
            </a:r>
            <a:endParaRPr lang="en-US" sz="4000">
              <a:latin typeface="Tahoma" charset="0"/>
              <a:cs typeface="Tahoma" charset="0"/>
            </a:endParaRPr>
          </a:p>
        </p:txBody>
      </p:sp>
      <p:sp>
        <p:nvSpPr>
          <p:cNvPr id="2406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924800" cy="4648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altLang="en-US" sz="2800" dirty="0" smtClean="0">
                <a:ea typeface="+mn-ea"/>
                <a:cs typeface="+mn-cs"/>
              </a:rPr>
              <a:t>The algorithm maintains a forest of trees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altLang="en-US" sz="2800" dirty="0" smtClean="0">
                <a:ea typeface="+mn-ea"/>
                <a:cs typeface="+mn-cs"/>
              </a:rPr>
              <a:t>A priority queue extracts the edges by increasing weight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altLang="en-US" sz="2800" dirty="0" smtClean="0">
                <a:ea typeface="+mn-ea"/>
                <a:cs typeface="+mn-cs"/>
              </a:rPr>
              <a:t>An edge is accepted it if connects distinct trees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altLang="en-US" sz="2800" dirty="0" smtClean="0">
                <a:ea typeface="+mn-ea"/>
                <a:cs typeface="+mn-cs"/>
              </a:rPr>
              <a:t>We need a data structure that maintains a </a:t>
            </a:r>
            <a:r>
              <a:rPr lang="en-US" altLang="en-US" sz="2800" dirty="0" smtClean="0">
                <a:solidFill>
                  <a:schemeClr val="tx2"/>
                </a:solidFill>
                <a:ea typeface="+mn-ea"/>
                <a:cs typeface="+mn-cs"/>
              </a:rPr>
              <a:t>partition</a:t>
            </a:r>
            <a:r>
              <a:rPr lang="en-US" altLang="en-US" sz="2800" dirty="0" smtClean="0">
                <a:ea typeface="+mn-ea"/>
                <a:cs typeface="+mn-cs"/>
              </a:rPr>
              <a:t>, i.e., a collection of disjoint sets, with operations: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altLang="en-US" sz="2400" dirty="0" err="1" smtClean="0">
                <a:solidFill>
                  <a:srgbClr val="C52D2D"/>
                </a:solidFill>
              </a:rPr>
              <a:t>makeSet</a:t>
            </a:r>
            <a:r>
              <a:rPr lang="en-US" altLang="en-US" sz="2400" dirty="0" smtClean="0"/>
              <a:t>(u): create a set consisting of u</a:t>
            </a:r>
            <a:endParaRPr lang="en-US" altLang="en-US" sz="2400" dirty="0" smtClean="0">
              <a:solidFill>
                <a:srgbClr val="C52D2D"/>
              </a:solidFill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altLang="en-US" sz="2400" dirty="0" smtClean="0">
                <a:solidFill>
                  <a:srgbClr val="C52D2D"/>
                </a:solidFill>
              </a:rPr>
              <a:t>find</a:t>
            </a:r>
            <a:r>
              <a:rPr lang="en-US" altLang="en-US" sz="2400" dirty="0" smtClean="0"/>
              <a:t>(u): return the set storing u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altLang="en-US" sz="2400" dirty="0" smtClean="0">
                <a:solidFill>
                  <a:srgbClr val="C52D2D"/>
                </a:solidFill>
              </a:rPr>
              <a:t>union</a:t>
            </a:r>
            <a:r>
              <a:rPr lang="en-US" altLang="en-US" sz="2400" dirty="0" smtClean="0"/>
              <a:t>(A, B): replace sets A and B with their union</a:t>
            </a:r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E7B1CF3-FC99-E047-AF3B-A1936721B2D7}" type="slidenum">
              <a:rPr lang="en-US" sz="1400"/>
              <a:pPr eaLnBrk="1" hangingPunct="1"/>
              <a:t>68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6752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307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16EE28D-AE5D-594C-AE84-832F72604D46}" type="slidenum">
              <a:rPr lang="en-US" sz="1400"/>
              <a:pPr eaLnBrk="1" hangingPunct="1"/>
              <a:t>69</a:t>
            </a:fld>
            <a:endParaRPr lang="en-US" sz="1400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5105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+mj-ea"/>
                <a:cs typeface="+mj-cs"/>
              </a:rPr>
              <a:t>List-based Partition</a:t>
            </a:r>
          </a:p>
        </p:txBody>
      </p:sp>
      <p:sp>
        <p:nvSpPr>
          <p:cNvPr id="2416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7620000" cy="4267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Each set is stored in a sequence</a:t>
            </a:r>
          </a:p>
          <a:p>
            <a:pPr eaLnBrk="1" hangingPunct="1"/>
            <a:r>
              <a:rPr lang="en-US" sz="2400">
                <a:latin typeface="Tahoma" charset="0"/>
              </a:rPr>
              <a:t>Each element has a reference back to the set</a:t>
            </a:r>
          </a:p>
          <a:p>
            <a:pPr lvl="1" eaLnBrk="1" hangingPunct="1"/>
            <a:r>
              <a:rPr lang="en-US" sz="2000">
                <a:latin typeface="Tahoma" charset="0"/>
              </a:rPr>
              <a:t>operation</a:t>
            </a:r>
            <a:r>
              <a:rPr lang="en-US" sz="2000">
                <a:solidFill>
                  <a:srgbClr val="C52D2D"/>
                </a:solidFill>
                <a:latin typeface="Tahoma" charset="0"/>
              </a:rPr>
              <a:t> find</a:t>
            </a:r>
            <a:r>
              <a:rPr lang="en-US" sz="2000">
                <a:latin typeface="Tahoma" charset="0"/>
              </a:rPr>
              <a:t>(u) takes O(1) time, and returns the set of which u is a member.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 operation </a:t>
            </a:r>
            <a:r>
              <a:rPr lang="en-US" sz="2000">
                <a:solidFill>
                  <a:srgbClr val="C52D2D"/>
                </a:solidFill>
                <a:latin typeface="Tahoma" charset="0"/>
              </a:rPr>
              <a:t>union</a:t>
            </a:r>
            <a:r>
              <a:rPr lang="en-US" sz="2000">
                <a:latin typeface="Tahoma" charset="0"/>
              </a:rPr>
              <a:t>(A,B), we move the elements of the smaller set to the sequence of the larger set and update their references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time for operation </a:t>
            </a:r>
            <a:r>
              <a:rPr lang="en-US" sz="2000">
                <a:solidFill>
                  <a:srgbClr val="C52D2D"/>
                </a:solidFill>
                <a:latin typeface="Tahoma" charset="0"/>
              </a:rPr>
              <a:t>union</a:t>
            </a:r>
            <a:r>
              <a:rPr lang="en-US" sz="2000">
                <a:latin typeface="Tahoma" charset="0"/>
              </a:rPr>
              <a:t>(A,B) is min(|A|, |B|)</a:t>
            </a:r>
          </a:p>
          <a:p>
            <a:pPr eaLnBrk="1" hangingPunct="1"/>
            <a:r>
              <a:rPr lang="en-US" sz="2400">
                <a:latin typeface="Tahoma" charset="0"/>
              </a:rPr>
              <a:t>Whenever an element is processed, it goes into a set of size at least double, hence each element is processed at most log n times</a:t>
            </a:r>
            <a:endParaRPr lang="en-US" sz="2800">
              <a:latin typeface="Tahoma" charset="0"/>
            </a:endParaRPr>
          </a:p>
        </p:txBody>
      </p:sp>
      <p:pic>
        <p:nvPicPr>
          <p:cNvPr id="24166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0" y="609600"/>
            <a:ext cx="2971800" cy="1255713"/>
          </a:xfrm>
          <a:noFill/>
        </p:spPr>
      </p:pic>
    </p:spTree>
    <p:extLst>
      <p:ext uri="{BB962C8B-B14F-4D97-AF65-F5344CB8AC3E}">
        <p14:creationId xmlns:p14="http://schemas.microsoft.com/office/powerpoint/2010/main" val="86864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55854F4-E8F2-FA40-B9CF-49506180E91D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Depth-First Search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Depth-first search (DFS) is a general technique for traversing a graph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DFS traversal of a graph 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Visits all the vertices and edges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Determines whether G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Computes the connected components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Computes a spanning forest of G</a:t>
            </a:r>
          </a:p>
        </p:txBody>
      </p:sp>
      <p:sp>
        <p:nvSpPr>
          <p:cNvPr id="2150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DFS on a graph with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vertices and </a:t>
            </a:r>
            <a:r>
              <a:rPr lang="en-US" sz="2400" b="1" i="1" dirty="0">
                <a:latin typeface="Times New Roman" charset="0"/>
              </a:rPr>
              <a:t>m</a:t>
            </a:r>
            <a:r>
              <a:rPr lang="en-US" sz="2400" dirty="0">
                <a:latin typeface="Tahoma" charset="0"/>
              </a:rPr>
              <a:t> edges takes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Symbol" charset="0"/>
              </a:rPr>
              <a:t> + </a:t>
            </a:r>
            <a:r>
              <a:rPr lang="en-US" sz="2400" b="1" i="1" dirty="0">
                <a:latin typeface="Times New Roman" charset="0"/>
              </a:rPr>
              <a:t>m</a:t>
            </a:r>
            <a:r>
              <a:rPr lang="en-US" sz="2400" dirty="0">
                <a:latin typeface="Times New Roman" charset="0"/>
              </a:rPr>
              <a:t> )</a:t>
            </a:r>
            <a:r>
              <a:rPr lang="en-US" sz="2400" dirty="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DFS can be further extended to solve other graph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Find and report a path between two given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Find a cycle in the </a:t>
            </a:r>
            <a:r>
              <a:rPr lang="en-US" sz="2000" dirty="0" smtClean="0">
                <a:latin typeface="Tahoma" charset="0"/>
              </a:rPr>
              <a:t>graph</a:t>
            </a:r>
            <a:endParaRPr lang="en-US" sz="20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2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Partition-Based Implementation</a:t>
            </a:r>
          </a:p>
        </p:txBody>
      </p:sp>
      <p:sp>
        <p:nvSpPr>
          <p:cNvPr id="317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620000" cy="482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Partition-based version of Kruskal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Algorithm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Cluster merges as unions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Cluster locations as finds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Running time </a:t>
            </a:r>
            <a:r>
              <a:rPr lang="en-US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>
                <a:solidFill>
                  <a:schemeClr val="tx2"/>
                </a:solidFill>
                <a:latin typeface="Times New Roman" charset="0"/>
                <a:cs typeface="Times New Roman" charset="0"/>
              </a:rPr>
              <a:t>((</a:t>
            </a:r>
            <a:r>
              <a:rPr lang="en-US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n </a:t>
            </a:r>
            <a:r>
              <a:rPr lang="en-US">
                <a:solidFill>
                  <a:schemeClr val="tx2"/>
                </a:solidFill>
                <a:latin typeface="Times New Roman" charset="0"/>
                <a:cs typeface="Times New Roman" charset="0"/>
              </a:rPr>
              <a:t>+ </a:t>
            </a:r>
            <a:r>
              <a:rPr lang="en-US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m</a:t>
            </a:r>
            <a:r>
              <a:rPr lang="en-US">
                <a:solidFill>
                  <a:schemeClr val="tx2"/>
                </a:solidFill>
                <a:latin typeface="Times New Roman" charset="0"/>
                <a:cs typeface="Times New Roman" charset="0"/>
              </a:rPr>
              <a:t>) log </a:t>
            </a:r>
            <a:r>
              <a:rPr lang="en-US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Priority Queue operations: </a:t>
            </a:r>
            <a:r>
              <a:rPr lang="en-US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m</a:t>
            </a:r>
            <a:r>
              <a:rPr lang="en-US">
                <a:solidFill>
                  <a:schemeClr val="tx2"/>
                </a:solidFill>
                <a:latin typeface="Times New Roman" charset="0"/>
                <a:cs typeface="Times New Roman" charset="0"/>
              </a:rPr>
              <a:t> log </a:t>
            </a:r>
            <a:r>
              <a:rPr lang="en-US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endParaRPr lang="en-US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Union-Find operations: </a:t>
            </a:r>
            <a:r>
              <a:rPr lang="en-US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>
                <a:solidFill>
                  <a:schemeClr val="tx2"/>
                </a:solidFill>
                <a:latin typeface="Times New Roman" charset="0"/>
                <a:cs typeface="Times New Roman" charset="0"/>
              </a:rPr>
              <a:t> log </a:t>
            </a:r>
            <a:r>
              <a:rPr lang="en-US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endParaRPr lang="en-US">
              <a:latin typeface="Tahoma" charset="0"/>
            </a:endParaRPr>
          </a:p>
        </p:txBody>
      </p:sp>
      <p:sp>
        <p:nvSpPr>
          <p:cNvPr id="317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317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3EF2CF9-4A92-3A4A-986D-C403E5F76636}" type="slidenum">
              <a:rPr lang="en-US" sz="1400"/>
              <a:pPr eaLnBrk="1" hangingPunct="1"/>
              <a:t>70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4639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Alternative Implementation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Minimum Spanning Trees</a:t>
            </a:r>
            <a:endParaRPr lang="en-US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7DE57B-B989-594A-B899-4D2B8C8FCCFD}" type="slidenum">
              <a:rPr lang="en-US" sz="1400"/>
              <a:pPr eaLnBrk="1" hangingPunct="1"/>
              <a:t>71</a:t>
            </a:fld>
            <a:endParaRPr 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4766"/>
            <a:ext cx="7620000" cy="3869377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946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C1E6787-54F3-504B-B166-639D9C1EDC7D}" type="slidenum">
              <a:rPr lang="en-US" sz="1400"/>
              <a:pPr eaLnBrk="1" hangingPunct="1"/>
              <a:t>72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err="1">
                <a:latin typeface="Tahoma" charset="0"/>
              </a:rPr>
              <a:t>Baruvka</a:t>
            </a:r>
            <a:r>
              <a:rPr lang="ja-JP" altLang="en-US" sz="4000" dirty="0">
                <a:latin typeface="Tahoma" charset="0"/>
              </a:rPr>
              <a:t>’</a:t>
            </a:r>
            <a:r>
              <a:rPr lang="en-US" altLang="ja-JP" sz="4000" dirty="0">
                <a:latin typeface="Tahoma" charset="0"/>
              </a:rPr>
              <a:t>s </a:t>
            </a:r>
            <a:r>
              <a:rPr lang="en-US" altLang="ja-JP" sz="4000" dirty="0" smtClean="0">
                <a:latin typeface="Tahoma" charset="0"/>
              </a:rPr>
              <a:t>Algorithm</a:t>
            </a:r>
            <a:endParaRPr lang="en-US" sz="4000" dirty="0">
              <a:latin typeface="Tahoma" charset="0"/>
            </a:endParaRP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96200" cy="1981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Like Kruskal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Algorithm, Baruvka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 grows many clusters at once and maintains a forest </a:t>
            </a:r>
            <a:r>
              <a:rPr lang="en-US" altLang="ja-JP" sz="2000" b="1" i="1">
                <a:solidFill>
                  <a:schemeClr val="accent2"/>
                </a:solidFill>
                <a:latin typeface="Times New Roman" charset="0"/>
              </a:rPr>
              <a:t>T</a:t>
            </a:r>
            <a:endParaRPr lang="en-US" altLang="ja-JP" sz="2000">
              <a:latin typeface="Tahoma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Each iteration of the while loop halves the number of connected components in forest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T</a:t>
            </a:r>
            <a:endParaRPr lang="en-US" sz="2000">
              <a:latin typeface="Tahoma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The running time is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0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m</a:t>
            </a:r>
            <a:r>
              <a:rPr lang="en-US" sz="20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log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0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endParaRPr lang="en-US" sz="2000">
              <a:latin typeface="Tahoma" charset="0"/>
            </a:endParaRP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838200" y="3581400"/>
            <a:ext cx="7696200" cy="23082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BaruvkaMST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1800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Wingdings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V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sz="1800">
                <a:latin typeface="Times New Roman" charset="0"/>
                <a:sym typeface="Symbol" charset="0"/>
              </a:rPr>
              <a:t>{just the vertices of </a:t>
            </a:r>
            <a:r>
              <a:rPr lang="en-US" sz="1800" b="1" i="1">
                <a:latin typeface="Times New Roman" charset="0"/>
                <a:sym typeface="Symbol" charset="0"/>
              </a:rPr>
              <a:t>G</a:t>
            </a:r>
            <a:r>
              <a:rPr lang="en-US" sz="1800">
                <a:latin typeface="Times New Roman" charset="0"/>
                <a:sym typeface="Symbol" charset="0"/>
              </a:rPr>
              <a:t>}</a:t>
            </a:r>
            <a:endParaRPr lang="en-US" sz="1800" b="1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  <a:sym typeface="Symbol" charset="0"/>
              </a:rPr>
              <a:t>while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has fewer than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n </a:t>
            </a:r>
            <a:r>
              <a:rPr lang="en-US" sz="1800">
                <a:solidFill>
                  <a:schemeClr val="accent2"/>
                </a:solidFill>
                <a:latin typeface="Symbol" charset="0"/>
                <a:sym typeface="Symbol" charset="0"/>
              </a:rPr>
              <a:t>-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 edges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  <a:sym typeface="Symbol" charset="0"/>
              </a:rPr>
              <a:t>do</a:t>
            </a:r>
            <a:endParaRPr lang="en-US" sz="180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each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connected component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in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do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Let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edge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be the smallest-weight edge from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C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to another component in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chemeClr val="accent2"/>
                </a:solidFill>
                <a:latin typeface="Times New Roman" charset="0"/>
                <a:sym typeface="Symbol" charset="0"/>
              </a:rPr>
              <a:t>	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is not already in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endParaRPr lang="en-US" sz="1800" b="1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			Add edge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to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693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>
                <a:latin typeface="Tahoma" charset="0"/>
                <a:cs typeface="+mj-cs"/>
              </a:rPr>
              <a:t>Example of Baruvka</a:t>
            </a:r>
            <a:r>
              <a:rPr lang="ja-JP" altLang="en-US" sz="4000">
                <a:latin typeface="Tahoma" charset="0"/>
                <a:cs typeface="+mj-cs"/>
              </a:rPr>
              <a:t>’</a:t>
            </a:r>
            <a:r>
              <a:rPr lang="en-US" sz="4000">
                <a:latin typeface="Tahoma" charset="0"/>
                <a:cs typeface="+mj-cs"/>
              </a:rPr>
              <a:t>s </a:t>
            </a:r>
            <a:br>
              <a:rPr lang="en-US" sz="4000">
                <a:latin typeface="Tahoma" charset="0"/>
                <a:cs typeface="+mj-cs"/>
              </a:rPr>
            </a:br>
            <a:r>
              <a:rPr lang="en-US" sz="4000">
                <a:latin typeface="Tahoma" charset="0"/>
                <a:cs typeface="+mj-cs"/>
              </a:rPr>
              <a:t>Algorithm (animated)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/>
              <a:t>Minimum Spanning Trees</a:t>
            </a:r>
            <a:endParaRPr lang="en-US" sz="1400" dirty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147B140-F458-654E-BAE1-294294904A64}" type="slidenum">
              <a:rPr lang="en-US" sz="1400"/>
              <a:pPr eaLnBrk="1" hangingPunct="1"/>
              <a:t>73</a:t>
            </a:fld>
            <a:endParaRPr lang="en-US" sz="1400"/>
          </a:p>
        </p:txBody>
      </p:sp>
      <p:sp>
        <p:nvSpPr>
          <p:cNvPr id="144387" name="Oval 3"/>
          <p:cNvSpPr>
            <a:spLocks noChangeArrowheads="1"/>
          </p:cNvSpPr>
          <p:nvPr/>
        </p:nvSpPr>
        <p:spPr bwMode="auto">
          <a:xfrm>
            <a:off x="1447800" y="18288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88" name="Oval 4"/>
          <p:cNvSpPr>
            <a:spLocks noChangeArrowheads="1"/>
          </p:cNvSpPr>
          <p:nvPr/>
        </p:nvSpPr>
        <p:spPr bwMode="auto">
          <a:xfrm>
            <a:off x="1143000" y="22860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89" name="Oval 5"/>
          <p:cNvSpPr>
            <a:spLocks noChangeArrowheads="1"/>
          </p:cNvSpPr>
          <p:nvPr/>
        </p:nvSpPr>
        <p:spPr bwMode="auto">
          <a:xfrm>
            <a:off x="1447800" y="34290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90" name="Oval 6"/>
          <p:cNvSpPr>
            <a:spLocks noChangeArrowheads="1"/>
          </p:cNvSpPr>
          <p:nvPr/>
        </p:nvSpPr>
        <p:spPr bwMode="auto">
          <a:xfrm>
            <a:off x="3124200" y="25908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91" name="Oval 7"/>
          <p:cNvSpPr>
            <a:spLocks noChangeArrowheads="1"/>
          </p:cNvSpPr>
          <p:nvPr/>
        </p:nvSpPr>
        <p:spPr bwMode="auto">
          <a:xfrm>
            <a:off x="1828800" y="24384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92" name="Oval 8"/>
          <p:cNvSpPr>
            <a:spLocks noChangeArrowheads="1"/>
          </p:cNvSpPr>
          <p:nvPr/>
        </p:nvSpPr>
        <p:spPr bwMode="auto">
          <a:xfrm>
            <a:off x="1752600" y="40386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93" name="Oval 9"/>
          <p:cNvSpPr>
            <a:spLocks noChangeArrowheads="1"/>
          </p:cNvSpPr>
          <p:nvPr/>
        </p:nvSpPr>
        <p:spPr bwMode="auto">
          <a:xfrm>
            <a:off x="1752600" y="31242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94" name="Oval 10"/>
          <p:cNvSpPr>
            <a:spLocks noChangeArrowheads="1"/>
          </p:cNvSpPr>
          <p:nvPr/>
        </p:nvSpPr>
        <p:spPr bwMode="auto">
          <a:xfrm>
            <a:off x="3581400" y="34290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95" name="Oval 11"/>
          <p:cNvSpPr>
            <a:spLocks noChangeArrowheads="1"/>
          </p:cNvSpPr>
          <p:nvPr/>
        </p:nvSpPr>
        <p:spPr bwMode="auto">
          <a:xfrm>
            <a:off x="2667000" y="31242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96" name="Oval 12"/>
          <p:cNvSpPr>
            <a:spLocks noChangeArrowheads="1"/>
          </p:cNvSpPr>
          <p:nvPr/>
        </p:nvSpPr>
        <p:spPr bwMode="auto">
          <a:xfrm>
            <a:off x="2209800" y="35814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cxnSp>
        <p:nvCxnSpPr>
          <p:cNvPr id="33806" name="AutoShape 13"/>
          <p:cNvCxnSpPr>
            <a:cxnSpLocks noChangeShapeType="1"/>
            <a:stCxn id="144388" idx="7"/>
            <a:endCxn id="144387" idx="3"/>
          </p:cNvCxnSpPr>
          <p:nvPr/>
        </p:nvCxnSpPr>
        <p:spPr bwMode="auto">
          <a:xfrm flipV="1">
            <a:off x="1273175" y="1958975"/>
            <a:ext cx="196850" cy="349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07" name="AutoShape 14"/>
          <p:cNvCxnSpPr>
            <a:cxnSpLocks noChangeShapeType="1"/>
            <a:stCxn id="144391" idx="1"/>
            <a:endCxn id="144387" idx="5"/>
          </p:cNvCxnSpPr>
          <p:nvPr/>
        </p:nvCxnSpPr>
        <p:spPr bwMode="auto">
          <a:xfrm flipH="1" flipV="1">
            <a:off x="1577975" y="1958975"/>
            <a:ext cx="273050" cy="501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08" name="AutoShape 15"/>
          <p:cNvCxnSpPr>
            <a:cxnSpLocks noChangeShapeType="1"/>
            <a:stCxn id="144391" idx="2"/>
            <a:endCxn id="144388" idx="5"/>
          </p:cNvCxnSpPr>
          <p:nvPr/>
        </p:nvCxnSpPr>
        <p:spPr bwMode="auto">
          <a:xfrm flipH="1" flipV="1">
            <a:off x="1273175" y="2416175"/>
            <a:ext cx="555625" cy="98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6"/>
          <p:cNvCxnSpPr>
            <a:cxnSpLocks noChangeShapeType="1"/>
            <a:stCxn id="144393" idx="0"/>
            <a:endCxn id="144391" idx="4"/>
          </p:cNvCxnSpPr>
          <p:nvPr/>
        </p:nvCxnSpPr>
        <p:spPr bwMode="auto">
          <a:xfrm rot="5400000" flipH="1" flipV="1">
            <a:off x="1600200" y="2819400"/>
            <a:ext cx="533400" cy="76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7"/>
          <p:cNvCxnSpPr>
            <a:cxnSpLocks noChangeShapeType="1"/>
            <a:stCxn id="144389" idx="1"/>
            <a:endCxn id="144388" idx="3"/>
          </p:cNvCxnSpPr>
          <p:nvPr/>
        </p:nvCxnSpPr>
        <p:spPr bwMode="auto">
          <a:xfrm rot="16200000" flipV="1">
            <a:off x="800100" y="2781300"/>
            <a:ext cx="103505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18"/>
          <p:cNvCxnSpPr>
            <a:cxnSpLocks noChangeShapeType="1"/>
            <a:stCxn id="144389" idx="7"/>
            <a:endCxn id="144393" idx="3"/>
          </p:cNvCxnSpPr>
          <p:nvPr/>
        </p:nvCxnSpPr>
        <p:spPr bwMode="auto">
          <a:xfrm flipV="1">
            <a:off x="1577975" y="3254375"/>
            <a:ext cx="196850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19"/>
          <p:cNvCxnSpPr>
            <a:cxnSpLocks noChangeShapeType="1"/>
            <a:stCxn id="144392" idx="7"/>
            <a:endCxn id="144396" idx="3"/>
          </p:cNvCxnSpPr>
          <p:nvPr/>
        </p:nvCxnSpPr>
        <p:spPr bwMode="auto">
          <a:xfrm flipV="1">
            <a:off x="1882775" y="3711575"/>
            <a:ext cx="349250" cy="349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0"/>
          <p:cNvCxnSpPr>
            <a:cxnSpLocks noChangeShapeType="1"/>
            <a:stCxn id="144392" idx="1"/>
            <a:endCxn id="144389" idx="4"/>
          </p:cNvCxnSpPr>
          <p:nvPr/>
        </p:nvCxnSpPr>
        <p:spPr bwMode="auto">
          <a:xfrm flipH="1" flipV="1">
            <a:off x="1524000" y="3581400"/>
            <a:ext cx="250825" cy="479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1"/>
          <p:cNvCxnSpPr>
            <a:cxnSpLocks noChangeShapeType="1"/>
            <a:stCxn id="144396" idx="1"/>
            <a:endCxn id="144393" idx="5"/>
          </p:cNvCxnSpPr>
          <p:nvPr/>
        </p:nvCxnSpPr>
        <p:spPr bwMode="auto">
          <a:xfrm flipH="1" flipV="1">
            <a:off x="1882775" y="3254375"/>
            <a:ext cx="349250" cy="349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2"/>
          <p:cNvCxnSpPr>
            <a:cxnSpLocks noChangeShapeType="1"/>
            <a:stCxn id="144426" idx="0"/>
            <a:endCxn id="144390" idx="3"/>
          </p:cNvCxnSpPr>
          <p:nvPr/>
        </p:nvCxnSpPr>
        <p:spPr bwMode="auto">
          <a:xfrm rot="5400000" flipH="1" flipV="1">
            <a:off x="2752725" y="2730500"/>
            <a:ext cx="403225" cy="384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3"/>
          <p:cNvCxnSpPr>
            <a:cxnSpLocks noChangeShapeType="1"/>
            <a:stCxn id="144394" idx="0"/>
            <a:endCxn id="144390" idx="5"/>
          </p:cNvCxnSpPr>
          <p:nvPr/>
        </p:nvCxnSpPr>
        <p:spPr bwMode="auto">
          <a:xfrm flipH="1" flipV="1">
            <a:off x="3254375" y="2720975"/>
            <a:ext cx="403225" cy="708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24"/>
          <p:cNvCxnSpPr>
            <a:cxnSpLocks noChangeShapeType="1"/>
            <a:stCxn id="144394" idx="2"/>
            <a:endCxn id="144395" idx="5"/>
          </p:cNvCxnSpPr>
          <p:nvPr/>
        </p:nvCxnSpPr>
        <p:spPr bwMode="auto">
          <a:xfrm rot="10800000">
            <a:off x="2797175" y="3254375"/>
            <a:ext cx="784225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AutoShape 25"/>
          <p:cNvCxnSpPr>
            <a:cxnSpLocks noChangeShapeType="1"/>
            <a:stCxn id="144396" idx="7"/>
            <a:endCxn id="144395" idx="3"/>
          </p:cNvCxnSpPr>
          <p:nvPr/>
        </p:nvCxnSpPr>
        <p:spPr bwMode="auto">
          <a:xfrm flipV="1">
            <a:off x="2339975" y="3254375"/>
            <a:ext cx="349250" cy="349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AutoShape 26"/>
          <p:cNvCxnSpPr>
            <a:cxnSpLocks noChangeShapeType="1"/>
            <a:stCxn id="144391" idx="6"/>
            <a:endCxn id="144395" idx="1"/>
          </p:cNvCxnSpPr>
          <p:nvPr/>
        </p:nvCxnSpPr>
        <p:spPr bwMode="auto">
          <a:xfrm>
            <a:off x="1981200" y="2514600"/>
            <a:ext cx="708025" cy="631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4411" name="Rectangle 27"/>
          <p:cNvSpPr>
            <a:spLocks noChangeArrowheads="1"/>
          </p:cNvSpPr>
          <p:nvPr/>
        </p:nvSpPr>
        <p:spPr bwMode="auto">
          <a:xfrm>
            <a:off x="1600200" y="3306763"/>
            <a:ext cx="30797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144412" name="Rectangle 28"/>
          <p:cNvSpPr>
            <a:spLocks noChangeArrowheads="1"/>
          </p:cNvSpPr>
          <p:nvPr/>
        </p:nvSpPr>
        <p:spPr bwMode="auto">
          <a:xfrm>
            <a:off x="1371600" y="3657600"/>
            <a:ext cx="307975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  <a:ea typeface="+mn-ea"/>
                <a:cs typeface="+mn-cs"/>
              </a:rPr>
              <a:t>5</a:t>
            </a:r>
          </a:p>
        </p:txBody>
      </p:sp>
      <p:sp>
        <p:nvSpPr>
          <p:cNvPr id="144413" name="Rectangle 29"/>
          <p:cNvSpPr>
            <a:spLocks noChangeArrowheads="1"/>
          </p:cNvSpPr>
          <p:nvPr/>
        </p:nvSpPr>
        <p:spPr bwMode="auto">
          <a:xfrm>
            <a:off x="2057400" y="3810000"/>
            <a:ext cx="307975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144414" name="Rectangle 30"/>
          <p:cNvSpPr>
            <a:spLocks noChangeArrowheads="1"/>
          </p:cNvSpPr>
          <p:nvPr/>
        </p:nvSpPr>
        <p:spPr bwMode="auto">
          <a:xfrm>
            <a:off x="1981200" y="3124200"/>
            <a:ext cx="307975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144415" name="Rectangle 31"/>
          <p:cNvSpPr>
            <a:spLocks noChangeArrowheads="1"/>
          </p:cNvSpPr>
          <p:nvPr/>
        </p:nvSpPr>
        <p:spPr bwMode="auto">
          <a:xfrm>
            <a:off x="1066800" y="1935163"/>
            <a:ext cx="30797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144416" name="Rectangle 32"/>
          <p:cNvSpPr>
            <a:spLocks noChangeArrowheads="1"/>
          </p:cNvSpPr>
          <p:nvPr/>
        </p:nvSpPr>
        <p:spPr bwMode="auto">
          <a:xfrm>
            <a:off x="1371600" y="2468563"/>
            <a:ext cx="30797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144417" name="Rectangle 33"/>
          <p:cNvSpPr>
            <a:spLocks noChangeArrowheads="1"/>
          </p:cNvSpPr>
          <p:nvPr/>
        </p:nvSpPr>
        <p:spPr bwMode="auto">
          <a:xfrm>
            <a:off x="1628775" y="1981200"/>
            <a:ext cx="307975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144418" name="Rectangle 34"/>
          <p:cNvSpPr>
            <a:spLocks noChangeArrowheads="1"/>
          </p:cNvSpPr>
          <p:nvPr/>
        </p:nvSpPr>
        <p:spPr bwMode="auto">
          <a:xfrm>
            <a:off x="1828800" y="2808288"/>
            <a:ext cx="30797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144419" name="Rectangle 35"/>
          <p:cNvSpPr>
            <a:spLocks noChangeArrowheads="1"/>
          </p:cNvSpPr>
          <p:nvPr/>
        </p:nvSpPr>
        <p:spPr bwMode="auto">
          <a:xfrm>
            <a:off x="1066800" y="2819400"/>
            <a:ext cx="307975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  <a:ea typeface="+mn-ea"/>
                <a:cs typeface="+mn-cs"/>
              </a:rPr>
              <a:t>9</a:t>
            </a:r>
          </a:p>
        </p:txBody>
      </p:sp>
      <p:sp>
        <p:nvSpPr>
          <p:cNvPr id="144420" name="Rectangle 36"/>
          <p:cNvSpPr>
            <a:spLocks noChangeArrowheads="1"/>
          </p:cNvSpPr>
          <p:nvPr/>
        </p:nvSpPr>
        <p:spPr bwMode="auto">
          <a:xfrm>
            <a:off x="2438400" y="3382963"/>
            <a:ext cx="30797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  <a:ea typeface="+mn-ea"/>
                <a:cs typeface="+mn-cs"/>
              </a:rPr>
              <a:t>6</a:t>
            </a:r>
          </a:p>
        </p:txBody>
      </p:sp>
      <p:sp>
        <p:nvSpPr>
          <p:cNvPr id="144421" name="Rectangle 37"/>
          <p:cNvSpPr>
            <a:spLocks noChangeArrowheads="1"/>
          </p:cNvSpPr>
          <p:nvPr/>
        </p:nvSpPr>
        <p:spPr bwMode="auto">
          <a:xfrm>
            <a:off x="2232025" y="2573338"/>
            <a:ext cx="307975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8</a:t>
            </a:r>
          </a:p>
        </p:txBody>
      </p:sp>
      <p:sp>
        <p:nvSpPr>
          <p:cNvPr id="144422" name="Rectangle 38"/>
          <p:cNvSpPr>
            <a:spLocks noChangeArrowheads="1"/>
          </p:cNvSpPr>
          <p:nvPr/>
        </p:nvSpPr>
        <p:spPr bwMode="auto">
          <a:xfrm>
            <a:off x="3371850" y="2790825"/>
            <a:ext cx="307975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7</a:t>
            </a:r>
          </a:p>
        </p:txBody>
      </p:sp>
      <p:sp>
        <p:nvSpPr>
          <p:cNvPr id="144423" name="Rectangle 39"/>
          <p:cNvSpPr>
            <a:spLocks noChangeArrowheads="1"/>
          </p:cNvSpPr>
          <p:nvPr/>
        </p:nvSpPr>
        <p:spPr bwMode="auto">
          <a:xfrm>
            <a:off x="2971800" y="3352800"/>
            <a:ext cx="307975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6</a:t>
            </a:r>
          </a:p>
        </p:txBody>
      </p:sp>
      <p:sp>
        <p:nvSpPr>
          <p:cNvPr id="144424" name="Rectangle 40"/>
          <p:cNvSpPr>
            <a:spLocks noChangeArrowheads="1"/>
          </p:cNvSpPr>
          <p:nvPr/>
        </p:nvSpPr>
        <p:spPr bwMode="auto">
          <a:xfrm>
            <a:off x="2762250" y="2590800"/>
            <a:ext cx="307975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5</a:t>
            </a:r>
          </a:p>
        </p:txBody>
      </p:sp>
      <p:sp>
        <p:nvSpPr>
          <p:cNvPr id="144425" name="Line 41"/>
          <p:cNvSpPr>
            <a:spLocks noChangeShapeType="1"/>
          </p:cNvSpPr>
          <p:nvPr/>
        </p:nvSpPr>
        <p:spPr bwMode="auto">
          <a:xfrm flipV="1">
            <a:off x="1273175" y="1958975"/>
            <a:ext cx="196850" cy="3270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426" name="Line 42"/>
          <p:cNvSpPr>
            <a:spLocks noChangeShapeType="1"/>
          </p:cNvSpPr>
          <p:nvPr/>
        </p:nvSpPr>
        <p:spPr bwMode="auto">
          <a:xfrm flipV="1">
            <a:off x="2762250" y="2720975"/>
            <a:ext cx="365125" cy="4032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428" name="Line 44"/>
          <p:cNvSpPr>
            <a:spLocks noChangeShapeType="1"/>
          </p:cNvSpPr>
          <p:nvPr/>
        </p:nvSpPr>
        <p:spPr bwMode="auto">
          <a:xfrm flipH="1" flipV="1">
            <a:off x="1905000" y="3276600"/>
            <a:ext cx="304800" cy="304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429" name="Line 45"/>
          <p:cNvSpPr>
            <a:spLocks noChangeShapeType="1"/>
          </p:cNvSpPr>
          <p:nvPr/>
        </p:nvSpPr>
        <p:spPr bwMode="auto">
          <a:xfrm flipH="1" flipV="1">
            <a:off x="1295400" y="2416175"/>
            <a:ext cx="533400" cy="984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430" name="Line 46"/>
          <p:cNvSpPr>
            <a:spLocks noChangeShapeType="1"/>
          </p:cNvSpPr>
          <p:nvPr/>
        </p:nvSpPr>
        <p:spPr bwMode="auto">
          <a:xfrm flipH="1" flipV="1">
            <a:off x="2797175" y="3254375"/>
            <a:ext cx="784225" cy="2508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431" name="Line 47"/>
          <p:cNvSpPr>
            <a:spLocks noChangeShapeType="1"/>
          </p:cNvSpPr>
          <p:nvPr/>
        </p:nvSpPr>
        <p:spPr bwMode="auto">
          <a:xfrm flipV="1">
            <a:off x="1905000" y="3733800"/>
            <a:ext cx="304800" cy="304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436" name="Line 52"/>
          <p:cNvSpPr>
            <a:spLocks noChangeShapeType="1"/>
          </p:cNvSpPr>
          <p:nvPr/>
        </p:nvSpPr>
        <p:spPr bwMode="auto">
          <a:xfrm flipV="1">
            <a:off x="1600200" y="3276600"/>
            <a:ext cx="152400" cy="152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5410200" y="1676400"/>
            <a:ext cx="2895600" cy="2743200"/>
            <a:chOff x="5410200" y="1676400"/>
            <a:chExt cx="2895600" cy="2743200"/>
          </a:xfrm>
        </p:grpSpPr>
        <p:sp>
          <p:nvSpPr>
            <p:cNvPr id="144476" name="Oval 92"/>
            <p:cNvSpPr>
              <a:spLocks noChangeArrowheads="1"/>
            </p:cNvSpPr>
            <p:nvPr/>
          </p:nvSpPr>
          <p:spPr bwMode="auto">
            <a:xfrm>
              <a:off x="5791200" y="3048000"/>
              <a:ext cx="1222375" cy="1371600"/>
            </a:xfrm>
            <a:prstGeom prst="ellipse">
              <a:avLst/>
            </a:prstGeom>
            <a:solidFill>
              <a:schemeClr val="hlink">
                <a:alpha val="14000"/>
              </a:schemeClr>
            </a:solidFill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78" name="Oval 94"/>
            <p:cNvSpPr>
              <a:spLocks noChangeArrowheads="1"/>
            </p:cNvSpPr>
            <p:nvPr/>
          </p:nvSpPr>
          <p:spPr bwMode="auto">
            <a:xfrm>
              <a:off x="7086600" y="2438400"/>
              <a:ext cx="1219200" cy="1371600"/>
            </a:xfrm>
            <a:prstGeom prst="ellipse">
              <a:avLst/>
            </a:prstGeom>
            <a:solidFill>
              <a:schemeClr val="hlink">
                <a:alpha val="14000"/>
              </a:schemeClr>
            </a:solidFill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79" name="Oval 95"/>
            <p:cNvSpPr>
              <a:spLocks noChangeArrowheads="1"/>
            </p:cNvSpPr>
            <p:nvPr/>
          </p:nvSpPr>
          <p:spPr bwMode="auto">
            <a:xfrm>
              <a:off x="5410200" y="1676400"/>
              <a:ext cx="1295400" cy="1100138"/>
            </a:xfrm>
            <a:prstGeom prst="ellipse">
              <a:avLst/>
            </a:prstGeom>
            <a:solidFill>
              <a:schemeClr val="hlink">
                <a:alpha val="14000"/>
              </a:schemeClr>
            </a:solidFill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38" name="Oval 54"/>
            <p:cNvSpPr>
              <a:spLocks noChangeArrowheads="1"/>
            </p:cNvSpPr>
            <p:nvPr/>
          </p:nvSpPr>
          <p:spPr bwMode="auto">
            <a:xfrm>
              <a:off x="59436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39" name="Oval 55"/>
            <p:cNvSpPr>
              <a:spLocks noChangeArrowheads="1"/>
            </p:cNvSpPr>
            <p:nvPr/>
          </p:nvSpPr>
          <p:spPr bwMode="auto">
            <a:xfrm>
              <a:off x="56388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40" name="Oval 56"/>
            <p:cNvSpPr>
              <a:spLocks noChangeArrowheads="1"/>
            </p:cNvSpPr>
            <p:nvPr/>
          </p:nvSpPr>
          <p:spPr bwMode="auto">
            <a:xfrm>
              <a:off x="59436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41" name="Oval 57"/>
            <p:cNvSpPr>
              <a:spLocks noChangeArrowheads="1"/>
            </p:cNvSpPr>
            <p:nvPr/>
          </p:nvSpPr>
          <p:spPr bwMode="auto">
            <a:xfrm>
              <a:off x="7467600" y="2590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42" name="Oval 58"/>
            <p:cNvSpPr>
              <a:spLocks noChangeArrowheads="1"/>
            </p:cNvSpPr>
            <p:nvPr/>
          </p:nvSpPr>
          <p:spPr bwMode="auto">
            <a:xfrm>
              <a:off x="6324600" y="2438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6248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6248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79248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71628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47" name="Oval 63"/>
            <p:cNvSpPr>
              <a:spLocks noChangeArrowheads="1"/>
            </p:cNvSpPr>
            <p:nvPr/>
          </p:nvSpPr>
          <p:spPr bwMode="auto">
            <a:xfrm>
              <a:off x="67056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3899" name="AutoShape 64"/>
            <p:cNvCxnSpPr>
              <a:cxnSpLocks noChangeShapeType="1"/>
              <a:stCxn id="144439" idx="7"/>
              <a:endCxn id="144438" idx="3"/>
            </p:cNvCxnSpPr>
            <p:nvPr/>
          </p:nvCxnSpPr>
          <p:spPr bwMode="auto">
            <a:xfrm flipV="1">
              <a:off x="5768975" y="1958975"/>
              <a:ext cx="196850" cy="34925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0" name="AutoShape 65"/>
            <p:cNvCxnSpPr>
              <a:cxnSpLocks noChangeShapeType="1"/>
              <a:stCxn id="144442" idx="1"/>
              <a:endCxn id="144438" idx="5"/>
            </p:cNvCxnSpPr>
            <p:nvPr/>
          </p:nvCxnSpPr>
          <p:spPr bwMode="auto">
            <a:xfrm flipH="1" flipV="1">
              <a:off x="6073775" y="1958975"/>
              <a:ext cx="273050" cy="501650"/>
            </a:xfrm>
            <a:prstGeom prst="straightConnector1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1" name="AutoShape 66"/>
            <p:cNvCxnSpPr>
              <a:cxnSpLocks noChangeShapeType="1"/>
              <a:stCxn id="144442" idx="2"/>
              <a:endCxn id="144439" idx="5"/>
            </p:cNvCxnSpPr>
            <p:nvPr/>
          </p:nvCxnSpPr>
          <p:spPr bwMode="auto">
            <a:xfrm flipH="1" flipV="1">
              <a:off x="5768975" y="2416175"/>
              <a:ext cx="555625" cy="9842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2" name="AutoShape 68"/>
            <p:cNvCxnSpPr>
              <a:cxnSpLocks noChangeShapeType="1"/>
              <a:stCxn id="144440" idx="1"/>
              <a:endCxn id="144439" idx="4"/>
            </p:cNvCxnSpPr>
            <p:nvPr/>
          </p:nvCxnSpPr>
          <p:spPr bwMode="auto">
            <a:xfrm rot="16200000" flipV="1">
              <a:off x="5334000" y="2819400"/>
              <a:ext cx="1012918" cy="2509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3" name="AutoShape 67"/>
            <p:cNvCxnSpPr>
              <a:cxnSpLocks noChangeShapeType="1"/>
              <a:stCxn id="144444" idx="0"/>
              <a:endCxn id="144442" idx="4"/>
            </p:cNvCxnSpPr>
            <p:nvPr/>
          </p:nvCxnSpPr>
          <p:spPr bwMode="auto">
            <a:xfrm rot="5400000" flipH="1" flipV="1">
              <a:off x="6096000" y="2819400"/>
              <a:ext cx="533400" cy="762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4" name="AutoShape 69"/>
            <p:cNvCxnSpPr>
              <a:cxnSpLocks noChangeShapeType="1"/>
              <a:stCxn id="144440" idx="7"/>
              <a:endCxn id="144444" idx="3"/>
            </p:cNvCxnSpPr>
            <p:nvPr/>
          </p:nvCxnSpPr>
          <p:spPr bwMode="auto">
            <a:xfrm flipV="1">
              <a:off x="6073775" y="3254375"/>
              <a:ext cx="196850" cy="19685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5" name="AutoShape 70"/>
            <p:cNvCxnSpPr>
              <a:cxnSpLocks noChangeShapeType="1"/>
              <a:stCxn id="144443" idx="7"/>
              <a:endCxn id="144447" idx="3"/>
            </p:cNvCxnSpPr>
            <p:nvPr/>
          </p:nvCxnSpPr>
          <p:spPr bwMode="auto">
            <a:xfrm flipV="1">
              <a:off x="6378575" y="3711575"/>
              <a:ext cx="349250" cy="34925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6" name="AutoShape 71"/>
            <p:cNvCxnSpPr>
              <a:cxnSpLocks noChangeShapeType="1"/>
              <a:stCxn id="144443" idx="1"/>
              <a:endCxn id="144440" idx="4"/>
            </p:cNvCxnSpPr>
            <p:nvPr/>
          </p:nvCxnSpPr>
          <p:spPr bwMode="auto">
            <a:xfrm flipH="1" flipV="1">
              <a:off x="6019800" y="3581400"/>
              <a:ext cx="250825" cy="479425"/>
            </a:xfrm>
            <a:prstGeom prst="straightConnector1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7" name="AutoShape 72"/>
            <p:cNvCxnSpPr>
              <a:cxnSpLocks noChangeShapeType="1"/>
              <a:stCxn id="144447" idx="1"/>
              <a:endCxn id="144444" idx="5"/>
            </p:cNvCxnSpPr>
            <p:nvPr/>
          </p:nvCxnSpPr>
          <p:spPr bwMode="auto">
            <a:xfrm flipH="1" flipV="1">
              <a:off x="6378575" y="3254375"/>
              <a:ext cx="349250" cy="34925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8" name="AutoShape 73"/>
            <p:cNvCxnSpPr>
              <a:cxnSpLocks noChangeShapeType="1"/>
              <a:stCxn id="144446" idx="0"/>
              <a:endCxn id="144441" idx="3"/>
            </p:cNvCxnSpPr>
            <p:nvPr/>
          </p:nvCxnSpPr>
          <p:spPr bwMode="auto">
            <a:xfrm flipV="1">
              <a:off x="7239000" y="2720975"/>
              <a:ext cx="250825" cy="40322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9" name="AutoShape 74"/>
            <p:cNvCxnSpPr>
              <a:cxnSpLocks noChangeShapeType="1"/>
              <a:stCxn id="144445" idx="0"/>
              <a:endCxn id="144441" idx="5"/>
            </p:cNvCxnSpPr>
            <p:nvPr/>
          </p:nvCxnSpPr>
          <p:spPr bwMode="auto">
            <a:xfrm flipH="1" flipV="1">
              <a:off x="7597775" y="2720975"/>
              <a:ext cx="403225" cy="708025"/>
            </a:xfrm>
            <a:prstGeom prst="straightConnector1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10" name="AutoShape 75"/>
            <p:cNvCxnSpPr>
              <a:cxnSpLocks noChangeShapeType="1"/>
              <a:stCxn id="144445" idx="2"/>
              <a:endCxn id="144446" idx="5"/>
            </p:cNvCxnSpPr>
            <p:nvPr/>
          </p:nvCxnSpPr>
          <p:spPr bwMode="auto">
            <a:xfrm flipH="1" flipV="1">
              <a:off x="7292975" y="3254375"/>
              <a:ext cx="631825" cy="25082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11" name="AutoShape 76"/>
            <p:cNvCxnSpPr>
              <a:cxnSpLocks noChangeShapeType="1"/>
              <a:stCxn id="144447" idx="7"/>
              <a:endCxn id="144446" idx="3"/>
            </p:cNvCxnSpPr>
            <p:nvPr/>
          </p:nvCxnSpPr>
          <p:spPr bwMode="auto">
            <a:xfrm flipV="1">
              <a:off x="6835775" y="3254375"/>
              <a:ext cx="349250" cy="349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12" name="AutoShape 77"/>
            <p:cNvCxnSpPr>
              <a:cxnSpLocks noChangeShapeType="1"/>
              <a:stCxn id="144442" idx="6"/>
              <a:endCxn id="144446" idx="1"/>
            </p:cNvCxnSpPr>
            <p:nvPr/>
          </p:nvCxnSpPr>
          <p:spPr bwMode="auto">
            <a:xfrm>
              <a:off x="6477000" y="2514600"/>
              <a:ext cx="708118" cy="6319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469" name="Rectangle 85"/>
            <p:cNvSpPr>
              <a:spLocks noChangeArrowheads="1"/>
            </p:cNvSpPr>
            <p:nvPr/>
          </p:nvSpPr>
          <p:spPr bwMode="auto">
            <a:xfrm>
              <a:off x="6346825" y="2760663"/>
              <a:ext cx="307975" cy="338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44470" name="Rectangle 86"/>
            <p:cNvSpPr>
              <a:spLocks noChangeArrowheads="1"/>
            </p:cNvSpPr>
            <p:nvPr/>
          </p:nvSpPr>
          <p:spPr bwMode="auto">
            <a:xfrm>
              <a:off x="5559425" y="2916238"/>
              <a:ext cx="307975" cy="338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144471" name="Rectangle 87"/>
            <p:cNvSpPr>
              <a:spLocks noChangeArrowheads="1"/>
            </p:cNvSpPr>
            <p:nvPr/>
          </p:nvSpPr>
          <p:spPr bwMode="auto">
            <a:xfrm>
              <a:off x="6934200" y="3382963"/>
              <a:ext cx="307975" cy="338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44472" name="Rectangle 88"/>
            <p:cNvSpPr>
              <a:spLocks noChangeArrowheads="1"/>
            </p:cNvSpPr>
            <p:nvPr/>
          </p:nvSpPr>
          <p:spPr bwMode="auto">
            <a:xfrm>
              <a:off x="6780213" y="2514600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8</a:t>
              </a:r>
            </a:p>
          </p:txBody>
        </p:sp>
      </p:grpSp>
      <p:sp>
        <p:nvSpPr>
          <p:cNvPr id="144480" name="Line 96"/>
          <p:cNvSpPr>
            <a:spLocks noChangeShapeType="1"/>
          </p:cNvSpPr>
          <p:nvPr/>
        </p:nvSpPr>
        <p:spPr bwMode="auto">
          <a:xfrm flipV="1">
            <a:off x="6324600" y="2590800"/>
            <a:ext cx="7620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481" name="Line 97"/>
          <p:cNvSpPr>
            <a:spLocks noChangeShapeType="1"/>
          </p:cNvSpPr>
          <p:nvPr/>
        </p:nvSpPr>
        <p:spPr bwMode="auto">
          <a:xfrm flipH="1">
            <a:off x="6858000" y="3254375"/>
            <a:ext cx="304800" cy="3270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  <p:sp>
        <p:nvSpPr>
          <p:cNvPr id="136" name="AutoShape 65"/>
          <p:cNvSpPr>
            <a:spLocks noChangeArrowheads="1"/>
          </p:cNvSpPr>
          <p:nvPr/>
        </p:nvSpPr>
        <p:spPr bwMode="auto">
          <a:xfrm rot="-2673095" flipH="1" flipV="1">
            <a:off x="4762500" y="4024313"/>
            <a:ext cx="738188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AutoShape 65"/>
          <p:cNvSpPr>
            <a:spLocks noChangeArrowheads="1"/>
          </p:cNvSpPr>
          <p:nvPr/>
        </p:nvSpPr>
        <p:spPr bwMode="auto">
          <a:xfrm rot="10800000" flipH="1" flipV="1">
            <a:off x="4217988" y="2795588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88"/>
          <p:cNvGrpSpPr>
            <a:grpSpLocks/>
          </p:cNvGrpSpPr>
          <p:nvPr/>
        </p:nvGrpSpPr>
        <p:grpSpPr bwMode="auto">
          <a:xfrm>
            <a:off x="2898775" y="4038600"/>
            <a:ext cx="2667000" cy="2362200"/>
            <a:chOff x="2898898" y="4038600"/>
            <a:chExt cx="2667000" cy="2362200"/>
          </a:xfrm>
        </p:grpSpPr>
        <p:sp>
          <p:nvSpPr>
            <p:cNvPr id="143" name="Oval 3"/>
            <p:cNvSpPr>
              <a:spLocks noChangeArrowheads="1"/>
            </p:cNvSpPr>
            <p:nvPr/>
          </p:nvSpPr>
          <p:spPr bwMode="auto">
            <a:xfrm>
              <a:off x="3279898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" name="Oval 4"/>
            <p:cNvSpPr>
              <a:spLocks noChangeArrowheads="1"/>
            </p:cNvSpPr>
            <p:nvPr/>
          </p:nvSpPr>
          <p:spPr bwMode="auto">
            <a:xfrm>
              <a:off x="2975098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5" name="Oval 5"/>
            <p:cNvSpPr>
              <a:spLocks noChangeArrowheads="1"/>
            </p:cNvSpPr>
            <p:nvPr/>
          </p:nvSpPr>
          <p:spPr bwMode="auto">
            <a:xfrm>
              <a:off x="3279898" y="563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6" name="Oval 6"/>
            <p:cNvSpPr>
              <a:spLocks noChangeArrowheads="1"/>
            </p:cNvSpPr>
            <p:nvPr/>
          </p:nvSpPr>
          <p:spPr bwMode="auto">
            <a:xfrm>
              <a:off x="4956298" y="4800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7" name="Oval 7"/>
            <p:cNvSpPr>
              <a:spLocks noChangeArrowheads="1"/>
            </p:cNvSpPr>
            <p:nvPr/>
          </p:nvSpPr>
          <p:spPr bwMode="auto">
            <a:xfrm>
              <a:off x="3660898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8" name="Oval 8"/>
            <p:cNvSpPr>
              <a:spLocks noChangeArrowheads="1"/>
            </p:cNvSpPr>
            <p:nvPr/>
          </p:nvSpPr>
          <p:spPr bwMode="auto">
            <a:xfrm>
              <a:off x="3584698" y="6248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9" name="Oval 9"/>
            <p:cNvSpPr>
              <a:spLocks noChangeArrowheads="1"/>
            </p:cNvSpPr>
            <p:nvPr/>
          </p:nvSpPr>
          <p:spPr bwMode="auto">
            <a:xfrm>
              <a:off x="3584698" y="5334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0" name="Oval 10"/>
            <p:cNvSpPr>
              <a:spLocks noChangeArrowheads="1"/>
            </p:cNvSpPr>
            <p:nvPr/>
          </p:nvSpPr>
          <p:spPr bwMode="auto">
            <a:xfrm>
              <a:off x="5413498" y="563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3856" name="AutoShape 13"/>
            <p:cNvCxnSpPr>
              <a:cxnSpLocks noChangeShapeType="1"/>
              <a:stCxn id="144" idx="7"/>
              <a:endCxn id="143" idx="3"/>
            </p:cNvCxnSpPr>
            <p:nvPr/>
          </p:nvCxnSpPr>
          <p:spPr bwMode="auto">
            <a:xfrm flipV="1">
              <a:off x="3105273" y="4168775"/>
              <a:ext cx="196850" cy="34925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" name="Oval 11"/>
            <p:cNvSpPr>
              <a:spLocks noChangeArrowheads="1"/>
            </p:cNvSpPr>
            <p:nvPr/>
          </p:nvSpPr>
          <p:spPr bwMode="auto">
            <a:xfrm>
              <a:off x="4499098" y="5334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3858" name="AutoShape 15"/>
            <p:cNvCxnSpPr>
              <a:cxnSpLocks noChangeShapeType="1"/>
              <a:stCxn id="147" idx="2"/>
              <a:endCxn id="144" idx="5"/>
            </p:cNvCxnSpPr>
            <p:nvPr/>
          </p:nvCxnSpPr>
          <p:spPr bwMode="auto">
            <a:xfrm flipH="1" flipV="1">
              <a:off x="3105273" y="4625975"/>
              <a:ext cx="555625" cy="98425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9" name="AutoShape 16"/>
            <p:cNvCxnSpPr>
              <a:cxnSpLocks noChangeShapeType="1"/>
              <a:stCxn id="149" idx="0"/>
              <a:endCxn id="147" idx="4"/>
            </p:cNvCxnSpPr>
            <p:nvPr/>
          </p:nvCxnSpPr>
          <p:spPr bwMode="auto">
            <a:xfrm rot="5400000" flipH="1" flipV="1">
              <a:off x="3432298" y="5029200"/>
              <a:ext cx="533400" cy="7620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2" name="Oval 12"/>
            <p:cNvSpPr>
              <a:spLocks noChangeArrowheads="1"/>
            </p:cNvSpPr>
            <p:nvPr/>
          </p:nvSpPr>
          <p:spPr bwMode="auto">
            <a:xfrm>
              <a:off x="4041898" y="5791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3861" name="AutoShape 18"/>
            <p:cNvCxnSpPr>
              <a:cxnSpLocks noChangeShapeType="1"/>
              <a:stCxn id="145" idx="7"/>
              <a:endCxn id="149" idx="3"/>
            </p:cNvCxnSpPr>
            <p:nvPr/>
          </p:nvCxnSpPr>
          <p:spPr bwMode="auto">
            <a:xfrm flipV="1">
              <a:off x="3410073" y="5464175"/>
              <a:ext cx="196850" cy="19685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2" name="AutoShape 19"/>
            <p:cNvCxnSpPr>
              <a:cxnSpLocks noChangeShapeType="1"/>
              <a:stCxn id="148" idx="7"/>
              <a:endCxn id="152" idx="3"/>
            </p:cNvCxnSpPr>
            <p:nvPr/>
          </p:nvCxnSpPr>
          <p:spPr bwMode="auto">
            <a:xfrm flipV="1">
              <a:off x="3714873" y="5921375"/>
              <a:ext cx="349250" cy="34925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3" name="AutoShape 14"/>
            <p:cNvCxnSpPr>
              <a:cxnSpLocks noChangeShapeType="1"/>
              <a:stCxn id="147" idx="1"/>
              <a:endCxn id="143" idx="5"/>
            </p:cNvCxnSpPr>
            <p:nvPr/>
          </p:nvCxnSpPr>
          <p:spPr bwMode="auto">
            <a:xfrm flipH="1" flipV="1">
              <a:off x="3410073" y="4168775"/>
              <a:ext cx="273050" cy="501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4" name="AutoShape 21"/>
            <p:cNvCxnSpPr>
              <a:cxnSpLocks noChangeShapeType="1"/>
              <a:stCxn id="152" idx="1"/>
              <a:endCxn id="149" idx="5"/>
            </p:cNvCxnSpPr>
            <p:nvPr/>
          </p:nvCxnSpPr>
          <p:spPr bwMode="auto">
            <a:xfrm flipH="1" flipV="1">
              <a:off x="3714873" y="5464175"/>
              <a:ext cx="349250" cy="34925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5" name="AutoShape 22"/>
            <p:cNvCxnSpPr>
              <a:cxnSpLocks noChangeShapeType="1"/>
              <a:endCxn id="146" idx="3"/>
            </p:cNvCxnSpPr>
            <p:nvPr/>
          </p:nvCxnSpPr>
          <p:spPr bwMode="auto">
            <a:xfrm rot="5400000" flipH="1" flipV="1">
              <a:off x="4584762" y="4940146"/>
              <a:ext cx="403317" cy="384391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6" name="AutoShape 17"/>
            <p:cNvCxnSpPr>
              <a:cxnSpLocks noChangeShapeType="1"/>
              <a:stCxn id="145" idx="1"/>
              <a:endCxn id="144" idx="3"/>
            </p:cNvCxnSpPr>
            <p:nvPr/>
          </p:nvCxnSpPr>
          <p:spPr bwMode="auto">
            <a:xfrm rot="16200000" flipV="1">
              <a:off x="2632198" y="4991100"/>
              <a:ext cx="1035236" cy="304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7" name="AutoShape 24"/>
            <p:cNvCxnSpPr>
              <a:cxnSpLocks noChangeShapeType="1"/>
              <a:stCxn id="150" idx="2"/>
              <a:endCxn id="151" idx="5"/>
            </p:cNvCxnSpPr>
            <p:nvPr/>
          </p:nvCxnSpPr>
          <p:spPr bwMode="auto">
            <a:xfrm rot="10800000">
              <a:off x="4629180" y="5464082"/>
              <a:ext cx="784318" cy="250918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8" name="AutoShape 25"/>
            <p:cNvCxnSpPr>
              <a:cxnSpLocks noChangeShapeType="1"/>
              <a:stCxn id="152" idx="7"/>
              <a:endCxn id="151" idx="3"/>
            </p:cNvCxnSpPr>
            <p:nvPr/>
          </p:nvCxnSpPr>
          <p:spPr bwMode="auto">
            <a:xfrm flipV="1">
              <a:off x="4172073" y="5464175"/>
              <a:ext cx="349250" cy="34925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9" name="AutoShape 20"/>
            <p:cNvCxnSpPr>
              <a:cxnSpLocks noChangeShapeType="1"/>
              <a:stCxn id="148" idx="1"/>
              <a:endCxn id="145" idx="4"/>
            </p:cNvCxnSpPr>
            <p:nvPr/>
          </p:nvCxnSpPr>
          <p:spPr bwMode="auto">
            <a:xfrm flipH="1" flipV="1">
              <a:off x="3356098" y="5791200"/>
              <a:ext cx="250825" cy="4794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70" name="AutoShape 23"/>
            <p:cNvCxnSpPr>
              <a:cxnSpLocks noChangeShapeType="1"/>
              <a:stCxn id="150" idx="0"/>
              <a:endCxn id="146" idx="5"/>
            </p:cNvCxnSpPr>
            <p:nvPr/>
          </p:nvCxnSpPr>
          <p:spPr bwMode="auto">
            <a:xfrm flipH="1" flipV="1">
              <a:off x="5086473" y="4930775"/>
              <a:ext cx="403225" cy="7080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71" name="AutoShape 26"/>
            <p:cNvCxnSpPr>
              <a:cxnSpLocks noChangeShapeType="1"/>
              <a:stCxn id="147" idx="6"/>
              <a:endCxn id="151" idx="1"/>
            </p:cNvCxnSpPr>
            <p:nvPr/>
          </p:nvCxnSpPr>
          <p:spPr bwMode="auto">
            <a:xfrm>
              <a:off x="3813298" y="4724400"/>
              <a:ext cx="708118" cy="6319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Rectangle 27"/>
            <p:cNvSpPr>
              <a:spLocks noChangeArrowheads="1"/>
            </p:cNvSpPr>
            <p:nvPr/>
          </p:nvSpPr>
          <p:spPr bwMode="auto">
            <a:xfrm>
              <a:off x="3432298" y="5516563"/>
              <a:ext cx="307975" cy="338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8" name="Rectangle 28"/>
            <p:cNvSpPr>
              <a:spLocks noChangeArrowheads="1"/>
            </p:cNvSpPr>
            <p:nvPr/>
          </p:nvSpPr>
          <p:spPr bwMode="auto">
            <a:xfrm>
              <a:off x="3203698" y="5867400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69" name="Rectangle 29"/>
            <p:cNvSpPr>
              <a:spLocks noChangeArrowheads="1"/>
            </p:cNvSpPr>
            <p:nvPr/>
          </p:nvSpPr>
          <p:spPr bwMode="auto">
            <a:xfrm>
              <a:off x="3889498" y="6019800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70" name="Rectangle 30"/>
            <p:cNvSpPr>
              <a:spLocks noChangeArrowheads="1"/>
            </p:cNvSpPr>
            <p:nvPr/>
          </p:nvSpPr>
          <p:spPr bwMode="auto">
            <a:xfrm>
              <a:off x="3813298" y="5334000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1" name="Rectangle 31"/>
            <p:cNvSpPr>
              <a:spLocks noChangeArrowheads="1"/>
            </p:cNvSpPr>
            <p:nvPr/>
          </p:nvSpPr>
          <p:spPr bwMode="auto">
            <a:xfrm>
              <a:off x="2898898" y="4144963"/>
              <a:ext cx="307975" cy="338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2" name="Rectangle 32"/>
            <p:cNvSpPr>
              <a:spLocks noChangeArrowheads="1"/>
            </p:cNvSpPr>
            <p:nvPr/>
          </p:nvSpPr>
          <p:spPr bwMode="auto">
            <a:xfrm>
              <a:off x="3203698" y="4678363"/>
              <a:ext cx="307975" cy="338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3" name="Rectangle 33"/>
            <p:cNvSpPr>
              <a:spLocks noChangeArrowheads="1"/>
            </p:cNvSpPr>
            <p:nvPr/>
          </p:nvSpPr>
          <p:spPr bwMode="auto">
            <a:xfrm>
              <a:off x="3460873" y="4191000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74" name="Rectangle 34"/>
            <p:cNvSpPr>
              <a:spLocks noChangeArrowheads="1"/>
            </p:cNvSpPr>
            <p:nvPr/>
          </p:nvSpPr>
          <p:spPr bwMode="auto">
            <a:xfrm>
              <a:off x="3660898" y="5018088"/>
              <a:ext cx="307975" cy="338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75" name="Rectangle 35"/>
            <p:cNvSpPr>
              <a:spLocks noChangeArrowheads="1"/>
            </p:cNvSpPr>
            <p:nvPr/>
          </p:nvSpPr>
          <p:spPr bwMode="auto">
            <a:xfrm>
              <a:off x="2898898" y="5029200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176" name="Rectangle 36"/>
            <p:cNvSpPr>
              <a:spLocks noChangeArrowheads="1"/>
            </p:cNvSpPr>
            <p:nvPr/>
          </p:nvSpPr>
          <p:spPr bwMode="auto">
            <a:xfrm>
              <a:off x="4270498" y="5592763"/>
              <a:ext cx="307975" cy="338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77" name="Rectangle 37"/>
            <p:cNvSpPr>
              <a:spLocks noChangeArrowheads="1"/>
            </p:cNvSpPr>
            <p:nvPr/>
          </p:nvSpPr>
          <p:spPr bwMode="auto">
            <a:xfrm>
              <a:off x="4064123" y="4783138"/>
              <a:ext cx="307975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178" name="Rectangle 38"/>
            <p:cNvSpPr>
              <a:spLocks noChangeArrowheads="1"/>
            </p:cNvSpPr>
            <p:nvPr/>
          </p:nvSpPr>
          <p:spPr bwMode="auto">
            <a:xfrm>
              <a:off x="5203948" y="5000625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79" name="Rectangle 39"/>
            <p:cNvSpPr>
              <a:spLocks noChangeArrowheads="1"/>
            </p:cNvSpPr>
            <p:nvPr/>
          </p:nvSpPr>
          <p:spPr bwMode="auto">
            <a:xfrm>
              <a:off x="4803898" y="5562600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80" name="Rectangle 40"/>
            <p:cNvSpPr>
              <a:spLocks noChangeArrowheads="1"/>
            </p:cNvSpPr>
            <p:nvPr/>
          </p:nvSpPr>
          <p:spPr bwMode="auto">
            <a:xfrm>
              <a:off x="4594348" y="4800600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57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7E2051-5131-7443-AD6D-7917EF3515E8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DFS </a:t>
            </a:r>
            <a:r>
              <a:rPr lang="en-US" dirty="0" smtClean="0">
                <a:latin typeface="Tahoma" charset="0"/>
              </a:rPr>
              <a:t>Algorithm from a Vertex</a:t>
            </a:r>
            <a:endParaRPr lang="en-US" dirty="0">
              <a:latin typeface="Tahom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34" y="1676400"/>
            <a:ext cx="7911891" cy="4267200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44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02F852-94B3-D647-81A0-7B2A6A92AD8D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grpSp>
        <p:nvGrpSpPr>
          <p:cNvPr id="23556" name="Group 74"/>
          <p:cNvGrpSpPr>
            <a:grpSpLocks/>
          </p:cNvGrpSpPr>
          <p:nvPr/>
        </p:nvGrpSpPr>
        <p:grpSpPr bwMode="auto">
          <a:xfrm>
            <a:off x="1143000" y="4265613"/>
            <a:ext cx="3081338" cy="1830387"/>
            <a:chOff x="816" y="2592"/>
            <a:chExt cx="1941" cy="1153"/>
          </a:xfrm>
        </p:grpSpPr>
        <p:sp>
          <p:nvSpPr>
            <p:cNvPr id="23596" name="Oval 4"/>
            <p:cNvSpPr>
              <a:spLocks noChangeAspect="1" noChangeArrowheads="1"/>
            </p:cNvSpPr>
            <p:nvPr/>
          </p:nvSpPr>
          <p:spPr bwMode="auto">
            <a:xfrm>
              <a:off x="1738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597" name="Oval 5"/>
            <p:cNvSpPr>
              <a:spLocks noChangeAspect="1" noChangeArrowheads="1"/>
            </p:cNvSpPr>
            <p:nvPr/>
          </p:nvSpPr>
          <p:spPr bwMode="auto">
            <a:xfrm>
              <a:off x="816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598" name="Oval 6"/>
            <p:cNvSpPr>
              <a:spLocks noChangeAspect="1" noChangeArrowheads="1"/>
            </p:cNvSpPr>
            <p:nvPr/>
          </p:nvSpPr>
          <p:spPr bwMode="auto">
            <a:xfrm>
              <a:off x="1277" y="259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599" name="Oval 7"/>
            <p:cNvSpPr>
              <a:spLocks noChangeAspect="1" noChangeArrowheads="1"/>
            </p:cNvSpPr>
            <p:nvPr/>
          </p:nvSpPr>
          <p:spPr bwMode="auto">
            <a:xfrm>
              <a:off x="1277" y="351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3600" name="AutoShape 8"/>
            <p:cNvCxnSpPr>
              <a:cxnSpLocks noChangeAspect="1" noChangeShapeType="1"/>
              <a:stCxn id="23598" idx="3"/>
              <a:endCxn id="23597" idx="7"/>
            </p:cNvCxnSpPr>
            <p:nvPr/>
          </p:nvCxnSpPr>
          <p:spPr bwMode="auto">
            <a:xfrm flipH="1">
              <a:off x="1013" y="280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601" name="AutoShape 9"/>
            <p:cNvCxnSpPr>
              <a:cxnSpLocks noChangeAspect="1" noChangeShapeType="1"/>
              <a:stCxn id="23599" idx="1"/>
              <a:endCxn id="23597" idx="5"/>
            </p:cNvCxnSpPr>
            <p:nvPr/>
          </p:nvCxnSpPr>
          <p:spPr bwMode="auto">
            <a:xfrm flipH="1" flipV="1">
              <a:off x="1012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602" name="AutoShape 10"/>
            <p:cNvCxnSpPr>
              <a:cxnSpLocks noChangeAspect="1" noChangeShapeType="1"/>
              <a:stCxn id="23599" idx="7"/>
              <a:endCxn id="23596" idx="3"/>
            </p:cNvCxnSpPr>
            <p:nvPr/>
          </p:nvCxnSpPr>
          <p:spPr bwMode="auto">
            <a:xfrm flipV="1">
              <a:off x="1473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603" name="AutoShape 11"/>
            <p:cNvCxnSpPr>
              <a:cxnSpLocks noChangeAspect="1" noChangeShapeType="1"/>
              <a:stCxn id="23598" idx="5"/>
              <a:endCxn id="23596" idx="1"/>
            </p:cNvCxnSpPr>
            <p:nvPr/>
          </p:nvCxnSpPr>
          <p:spPr bwMode="auto">
            <a:xfrm>
              <a:off x="1474" y="2801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604" name="AutoShape 12"/>
            <p:cNvCxnSpPr>
              <a:cxnSpLocks noChangeAspect="1" noChangeShapeType="1"/>
              <a:stCxn id="23598" idx="4"/>
              <a:endCxn id="23599" idx="0"/>
            </p:cNvCxnSpPr>
            <p:nvPr/>
          </p:nvCxnSpPr>
          <p:spPr bwMode="auto">
            <a:xfrm>
              <a:off x="1392" y="2834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605" name="Oval 13"/>
            <p:cNvSpPr>
              <a:spLocks noChangeAspect="1" noChangeArrowheads="1"/>
            </p:cNvSpPr>
            <p:nvPr/>
          </p:nvSpPr>
          <p:spPr bwMode="auto">
            <a:xfrm>
              <a:off x="2526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606" name="AutoShape 15"/>
            <p:cNvCxnSpPr>
              <a:cxnSpLocks noChangeAspect="1" noChangeShapeType="1"/>
              <a:stCxn id="23599" idx="6"/>
              <a:endCxn id="23605" idx="3"/>
            </p:cNvCxnSpPr>
            <p:nvPr/>
          </p:nvCxnSpPr>
          <p:spPr bwMode="auto">
            <a:xfrm flipV="1">
              <a:off x="1513" y="3256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607" name="AutoShape 16"/>
            <p:cNvCxnSpPr>
              <a:cxnSpLocks noChangeAspect="1" noChangeShapeType="1"/>
              <a:stCxn id="23605" idx="1"/>
              <a:endCxn id="23598" idx="6"/>
            </p:cNvCxnSpPr>
            <p:nvPr/>
          </p:nvCxnSpPr>
          <p:spPr bwMode="auto">
            <a:xfrm flipH="1" flipV="1">
              <a:off x="1519" y="2707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3557" name="Group 55"/>
          <p:cNvGrpSpPr>
            <a:grpSpLocks/>
          </p:cNvGrpSpPr>
          <p:nvPr/>
        </p:nvGrpSpPr>
        <p:grpSpPr bwMode="auto">
          <a:xfrm>
            <a:off x="5448300" y="1600200"/>
            <a:ext cx="3081338" cy="1830388"/>
            <a:chOff x="862" y="2601"/>
            <a:chExt cx="1941" cy="1153"/>
          </a:xfrm>
        </p:grpSpPr>
        <p:sp>
          <p:nvSpPr>
            <p:cNvPr id="23584" name="Oval 17"/>
            <p:cNvSpPr>
              <a:spLocks noChangeAspect="1" noChangeArrowheads="1"/>
            </p:cNvSpPr>
            <p:nvPr/>
          </p:nvSpPr>
          <p:spPr bwMode="auto">
            <a:xfrm>
              <a:off x="1784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585" name="Oval 18"/>
            <p:cNvSpPr>
              <a:spLocks noChangeAspect="1" noChangeArrowheads="1"/>
            </p:cNvSpPr>
            <p:nvPr/>
          </p:nvSpPr>
          <p:spPr bwMode="auto">
            <a:xfrm>
              <a:off x="862" y="306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586" name="Oval 19"/>
            <p:cNvSpPr>
              <a:spLocks noChangeAspect="1" noChangeArrowheads="1"/>
            </p:cNvSpPr>
            <p:nvPr/>
          </p:nvSpPr>
          <p:spPr bwMode="auto">
            <a:xfrm>
              <a:off x="1323" y="260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587" name="Oval 20"/>
            <p:cNvSpPr>
              <a:spLocks noChangeAspect="1" noChangeArrowheads="1"/>
            </p:cNvSpPr>
            <p:nvPr/>
          </p:nvSpPr>
          <p:spPr bwMode="auto">
            <a:xfrm>
              <a:off x="1323" y="352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3588" name="AutoShape 21"/>
            <p:cNvCxnSpPr>
              <a:cxnSpLocks noChangeAspect="1" noChangeShapeType="1"/>
              <a:stCxn id="23586" idx="3"/>
              <a:endCxn id="23585" idx="7"/>
            </p:cNvCxnSpPr>
            <p:nvPr/>
          </p:nvCxnSpPr>
          <p:spPr bwMode="auto">
            <a:xfrm flipH="1">
              <a:off x="1059" y="281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9" name="AutoShape 22"/>
            <p:cNvCxnSpPr>
              <a:cxnSpLocks noChangeAspect="1" noChangeShapeType="1"/>
              <a:stCxn id="23587" idx="1"/>
              <a:endCxn id="23585" idx="5"/>
            </p:cNvCxnSpPr>
            <p:nvPr/>
          </p:nvCxnSpPr>
          <p:spPr bwMode="auto">
            <a:xfrm flipH="1" flipV="1">
              <a:off x="1059" y="327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90" name="AutoShape 23"/>
            <p:cNvCxnSpPr>
              <a:cxnSpLocks noChangeAspect="1" noChangeShapeType="1"/>
              <a:stCxn id="23587" idx="7"/>
              <a:endCxn id="23584" idx="3"/>
            </p:cNvCxnSpPr>
            <p:nvPr/>
          </p:nvCxnSpPr>
          <p:spPr bwMode="auto">
            <a:xfrm flipV="1">
              <a:off x="1520" y="3265"/>
              <a:ext cx="297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91" name="AutoShape 24"/>
            <p:cNvCxnSpPr>
              <a:cxnSpLocks noChangeAspect="1" noChangeShapeType="1"/>
              <a:stCxn id="23586" idx="5"/>
              <a:endCxn id="23584" idx="1"/>
            </p:cNvCxnSpPr>
            <p:nvPr/>
          </p:nvCxnSpPr>
          <p:spPr bwMode="auto">
            <a:xfrm>
              <a:off x="1520" y="2810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92" name="AutoShape 25"/>
            <p:cNvCxnSpPr>
              <a:cxnSpLocks noChangeAspect="1" noChangeShapeType="1"/>
              <a:stCxn id="23586" idx="4"/>
              <a:endCxn id="23587" idx="0"/>
            </p:cNvCxnSpPr>
            <p:nvPr/>
          </p:nvCxnSpPr>
          <p:spPr bwMode="auto">
            <a:xfrm>
              <a:off x="1438" y="2843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93" name="Oval 26"/>
            <p:cNvSpPr>
              <a:spLocks noChangeAspect="1" noChangeArrowheads="1"/>
            </p:cNvSpPr>
            <p:nvPr/>
          </p:nvSpPr>
          <p:spPr bwMode="auto">
            <a:xfrm>
              <a:off x="2572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594" name="AutoShape 28"/>
            <p:cNvCxnSpPr>
              <a:cxnSpLocks noChangeAspect="1" noChangeShapeType="1"/>
              <a:stCxn id="23587" idx="6"/>
              <a:endCxn id="23593" idx="3"/>
            </p:cNvCxnSpPr>
            <p:nvPr/>
          </p:nvCxnSpPr>
          <p:spPr bwMode="auto">
            <a:xfrm flipV="1">
              <a:off x="1559" y="3265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95" name="AutoShape 29"/>
            <p:cNvCxnSpPr>
              <a:cxnSpLocks noChangeAspect="1" noChangeShapeType="1"/>
              <a:stCxn id="23593" idx="1"/>
              <a:endCxn id="23586" idx="6"/>
            </p:cNvCxnSpPr>
            <p:nvPr/>
          </p:nvCxnSpPr>
          <p:spPr bwMode="auto">
            <a:xfrm flipH="1" flipV="1">
              <a:off x="1565" y="271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3558" name="Group 54"/>
          <p:cNvGrpSpPr>
            <a:grpSpLocks/>
          </p:cNvGrpSpPr>
          <p:nvPr/>
        </p:nvGrpSpPr>
        <p:grpSpPr bwMode="auto">
          <a:xfrm>
            <a:off x="5448300" y="4267200"/>
            <a:ext cx="3081338" cy="1830388"/>
            <a:chOff x="3398" y="1075"/>
            <a:chExt cx="1941" cy="1153"/>
          </a:xfrm>
        </p:grpSpPr>
        <p:sp>
          <p:nvSpPr>
            <p:cNvPr id="23572" name="Oval 30"/>
            <p:cNvSpPr>
              <a:spLocks noChangeAspect="1" noChangeArrowheads="1"/>
            </p:cNvSpPr>
            <p:nvPr/>
          </p:nvSpPr>
          <p:spPr bwMode="auto">
            <a:xfrm>
              <a:off x="4320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573" name="Oval 31"/>
            <p:cNvSpPr>
              <a:spLocks noChangeAspect="1" noChangeArrowheads="1"/>
            </p:cNvSpPr>
            <p:nvPr/>
          </p:nvSpPr>
          <p:spPr bwMode="auto">
            <a:xfrm>
              <a:off x="3398" y="153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574" name="Oval 32"/>
            <p:cNvSpPr>
              <a:spLocks noChangeAspect="1" noChangeArrowheads="1"/>
            </p:cNvSpPr>
            <p:nvPr/>
          </p:nvSpPr>
          <p:spPr bwMode="auto">
            <a:xfrm>
              <a:off x="3859" y="107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575" name="Oval 33"/>
            <p:cNvSpPr>
              <a:spLocks noChangeAspect="1" noChangeArrowheads="1"/>
            </p:cNvSpPr>
            <p:nvPr/>
          </p:nvSpPr>
          <p:spPr bwMode="auto">
            <a:xfrm>
              <a:off x="3859" y="199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3576" name="AutoShape 34"/>
            <p:cNvCxnSpPr>
              <a:cxnSpLocks noChangeAspect="1" noChangeShapeType="1"/>
              <a:stCxn id="23574" idx="3"/>
              <a:endCxn id="23573" idx="7"/>
            </p:cNvCxnSpPr>
            <p:nvPr/>
          </p:nvCxnSpPr>
          <p:spPr bwMode="auto">
            <a:xfrm flipH="1">
              <a:off x="3595" y="128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7" name="AutoShape 35"/>
            <p:cNvCxnSpPr>
              <a:cxnSpLocks noChangeAspect="1" noChangeShapeType="1"/>
              <a:stCxn id="23575" idx="1"/>
              <a:endCxn id="23573" idx="5"/>
            </p:cNvCxnSpPr>
            <p:nvPr/>
          </p:nvCxnSpPr>
          <p:spPr bwMode="auto">
            <a:xfrm flipH="1" flipV="1">
              <a:off x="3595" y="174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8" name="AutoShape 36"/>
            <p:cNvCxnSpPr>
              <a:cxnSpLocks noChangeAspect="1" noChangeShapeType="1"/>
              <a:stCxn id="23575" idx="7"/>
              <a:endCxn id="23572" idx="3"/>
            </p:cNvCxnSpPr>
            <p:nvPr/>
          </p:nvCxnSpPr>
          <p:spPr bwMode="auto">
            <a:xfrm flipV="1">
              <a:off x="4056" y="1739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37"/>
            <p:cNvCxnSpPr>
              <a:cxnSpLocks noChangeAspect="1" noChangeShapeType="1"/>
              <a:stCxn id="23574" idx="5"/>
              <a:endCxn id="23572" idx="1"/>
            </p:cNvCxnSpPr>
            <p:nvPr/>
          </p:nvCxnSpPr>
          <p:spPr bwMode="auto">
            <a:xfrm>
              <a:off x="4056" y="1284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0" name="AutoShape 38"/>
            <p:cNvCxnSpPr>
              <a:cxnSpLocks noChangeAspect="1" noChangeShapeType="1"/>
              <a:stCxn id="23574" idx="4"/>
              <a:endCxn id="23575" idx="0"/>
            </p:cNvCxnSpPr>
            <p:nvPr/>
          </p:nvCxnSpPr>
          <p:spPr bwMode="auto">
            <a:xfrm>
              <a:off x="3974" y="131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81" name="Oval 39"/>
            <p:cNvSpPr>
              <a:spLocks noChangeAspect="1" noChangeArrowheads="1"/>
            </p:cNvSpPr>
            <p:nvPr/>
          </p:nvSpPr>
          <p:spPr bwMode="auto">
            <a:xfrm>
              <a:off x="5108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582" name="AutoShape 40"/>
            <p:cNvCxnSpPr>
              <a:cxnSpLocks noChangeAspect="1" noChangeShapeType="1"/>
              <a:stCxn id="23575" idx="6"/>
              <a:endCxn id="23581" idx="3"/>
            </p:cNvCxnSpPr>
            <p:nvPr/>
          </p:nvCxnSpPr>
          <p:spPr bwMode="auto">
            <a:xfrm flipV="1">
              <a:off x="4101" y="1739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3" name="AutoShape 41"/>
            <p:cNvCxnSpPr>
              <a:cxnSpLocks noChangeAspect="1" noChangeShapeType="1"/>
              <a:stCxn id="23581" idx="1"/>
              <a:endCxn id="23574" idx="6"/>
            </p:cNvCxnSpPr>
            <p:nvPr/>
          </p:nvCxnSpPr>
          <p:spPr bwMode="auto">
            <a:xfrm flipH="1" flipV="1">
              <a:off x="4101" y="119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3559" name="Text Box 58"/>
          <p:cNvSpPr txBox="1">
            <a:spLocks noChangeArrowheads="1"/>
          </p:cNvSpPr>
          <p:nvPr/>
        </p:nvSpPr>
        <p:spPr bwMode="auto">
          <a:xfrm>
            <a:off x="1812925" y="2925763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discovery edge</a:t>
            </a:r>
          </a:p>
        </p:txBody>
      </p:sp>
      <p:sp>
        <p:nvSpPr>
          <p:cNvPr id="23560" name="Text Box 60"/>
          <p:cNvSpPr txBox="1">
            <a:spLocks noChangeArrowheads="1"/>
          </p:cNvSpPr>
          <p:nvPr/>
        </p:nvSpPr>
        <p:spPr bwMode="auto">
          <a:xfrm>
            <a:off x="1812925" y="3352800"/>
            <a:ext cx="155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back edge</a:t>
            </a:r>
          </a:p>
        </p:txBody>
      </p:sp>
      <p:sp>
        <p:nvSpPr>
          <p:cNvPr id="23561" name="Oval 61"/>
          <p:cNvSpPr>
            <a:spLocks noChangeAspect="1" noChangeArrowheads="1"/>
          </p:cNvSpPr>
          <p:nvPr/>
        </p:nvSpPr>
        <p:spPr bwMode="auto">
          <a:xfrm>
            <a:off x="1001713" y="211772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3562" name="Text Box 62"/>
          <p:cNvSpPr txBox="1">
            <a:spLocks noChangeArrowheads="1"/>
          </p:cNvSpPr>
          <p:nvPr/>
        </p:nvSpPr>
        <p:spPr bwMode="auto">
          <a:xfrm>
            <a:off x="1812925" y="2071688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visited vertex</a:t>
            </a:r>
          </a:p>
        </p:txBody>
      </p:sp>
      <p:sp>
        <p:nvSpPr>
          <p:cNvPr id="23563" name="Oval 63"/>
          <p:cNvSpPr>
            <a:spLocks noChangeAspect="1" noChangeArrowheads="1"/>
          </p:cNvSpPr>
          <p:nvPr/>
        </p:nvSpPr>
        <p:spPr bwMode="auto">
          <a:xfrm>
            <a:off x="1001713" y="16891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3564" name="Text Box 64"/>
          <p:cNvSpPr txBox="1">
            <a:spLocks noChangeArrowheads="1"/>
          </p:cNvSpPr>
          <p:nvPr/>
        </p:nvSpPr>
        <p:spPr bwMode="auto">
          <a:xfrm>
            <a:off x="1812925" y="164465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vertex</a:t>
            </a:r>
          </a:p>
        </p:txBody>
      </p:sp>
      <p:sp>
        <p:nvSpPr>
          <p:cNvPr id="23565" name="Text Box 65"/>
          <p:cNvSpPr txBox="1">
            <a:spLocks noChangeArrowheads="1"/>
          </p:cNvSpPr>
          <p:nvPr/>
        </p:nvSpPr>
        <p:spPr bwMode="auto">
          <a:xfrm>
            <a:off x="1812925" y="2498725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edge</a:t>
            </a:r>
          </a:p>
        </p:txBody>
      </p:sp>
      <p:grpSp>
        <p:nvGrpSpPr>
          <p:cNvPr id="23566" name="Group 73"/>
          <p:cNvGrpSpPr>
            <a:grpSpLocks/>
          </p:cNvGrpSpPr>
          <p:nvPr/>
        </p:nvGrpSpPr>
        <p:grpSpPr bwMode="auto">
          <a:xfrm>
            <a:off x="746125" y="2728913"/>
            <a:ext cx="877888" cy="852487"/>
            <a:chOff x="432" y="1691"/>
            <a:chExt cx="937" cy="537"/>
          </a:xfrm>
        </p:grpSpPr>
        <p:sp>
          <p:nvSpPr>
            <p:cNvPr id="23569" name="Line 57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Line 59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Line 67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7" name="AutoShape 75"/>
          <p:cNvSpPr>
            <a:spLocks noChangeArrowheads="1"/>
          </p:cNvSpPr>
          <p:nvPr/>
        </p:nvSpPr>
        <p:spPr bwMode="auto">
          <a:xfrm rot="5400000">
            <a:off x="6759576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AutoShape 76"/>
          <p:cNvSpPr>
            <a:spLocks noChangeArrowheads="1"/>
          </p:cNvSpPr>
          <p:nvPr/>
        </p:nvSpPr>
        <p:spPr bwMode="auto">
          <a:xfrm rot="8100000" flipH="1" flipV="1">
            <a:off x="4205288" y="3629025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6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8401</TotalTime>
  <Words>3632</Words>
  <Application>Microsoft Office PowerPoint</Application>
  <PresentationFormat>On-screen Show (4:3)</PresentationFormat>
  <Paragraphs>1318</Paragraphs>
  <Slides>73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MS PGothic</vt:lpstr>
      <vt:lpstr>Symbol</vt:lpstr>
      <vt:lpstr>Tahoma</vt:lpstr>
      <vt:lpstr>Times</vt:lpstr>
      <vt:lpstr>Times New Roman</vt:lpstr>
      <vt:lpstr>Wingdings</vt:lpstr>
      <vt:lpstr>Blueprint</vt:lpstr>
      <vt:lpstr>Depth-First Search</vt:lpstr>
      <vt:lpstr>Subgraphs</vt:lpstr>
      <vt:lpstr>Application: Web Crawlers</vt:lpstr>
      <vt:lpstr>Connectivity</vt:lpstr>
      <vt:lpstr>Trees and Forests</vt:lpstr>
      <vt:lpstr>Spanning Trees and Forests</vt:lpstr>
      <vt:lpstr>Depth-First Search</vt:lpstr>
      <vt:lpstr>DFS Algorithm from a Vertex</vt:lpstr>
      <vt:lpstr>Example</vt:lpstr>
      <vt:lpstr>Example (cont.)</vt:lpstr>
      <vt:lpstr>DFS and Maze Traversal </vt:lpstr>
      <vt:lpstr>Properties of DFS</vt:lpstr>
      <vt:lpstr>The General DFS Algorithm</vt:lpstr>
      <vt:lpstr>Analysis of DFS</vt:lpstr>
      <vt:lpstr>Path Finding </vt:lpstr>
      <vt:lpstr>Cycle Finding (not in book)</vt:lpstr>
      <vt:lpstr>Breadth-First Search</vt:lpstr>
      <vt:lpstr>Breadth-First Search</vt:lpstr>
      <vt:lpstr>BFS Algorithm</vt:lpstr>
      <vt:lpstr>Example</vt:lpstr>
      <vt:lpstr>Example (cont.)</vt:lpstr>
      <vt:lpstr>Example (cont.)</vt:lpstr>
      <vt:lpstr>Properties</vt:lpstr>
      <vt:lpstr>Analysis</vt:lpstr>
      <vt:lpstr>Applications</vt:lpstr>
      <vt:lpstr>DFS vs. BFS</vt:lpstr>
      <vt:lpstr>DFS vs. BFS (cont.)</vt:lpstr>
      <vt:lpstr>Directed Graphs</vt:lpstr>
      <vt:lpstr>Digraphs</vt:lpstr>
      <vt:lpstr>Digraph Properties</vt:lpstr>
      <vt:lpstr>Digraph Application</vt:lpstr>
      <vt:lpstr>Directed DFS</vt:lpstr>
      <vt:lpstr>The Directed DFS Algorithm</vt:lpstr>
      <vt:lpstr>Reachability</vt:lpstr>
      <vt:lpstr>Strong Connectivity</vt:lpstr>
      <vt:lpstr>Strong Connectivity Algorithm</vt:lpstr>
      <vt:lpstr>Transitive Closure</vt:lpstr>
      <vt:lpstr>Computing the Transitive Closure</vt:lpstr>
      <vt:lpstr>DAGs and Topological Ordering</vt:lpstr>
      <vt:lpstr>Topological Sorting</vt:lpstr>
      <vt:lpstr>Algorithm for Topological Sorting</vt:lpstr>
      <vt:lpstr>Implementation with DFS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Minimum Spanning Trees</vt:lpstr>
      <vt:lpstr>Application:  Connecting a Network</vt:lpstr>
      <vt:lpstr>Application:  Connecting a Network</vt:lpstr>
      <vt:lpstr>Minimum Spanning Trees</vt:lpstr>
      <vt:lpstr>Cycle Property</vt:lpstr>
      <vt:lpstr>Partition Property</vt:lpstr>
      <vt:lpstr>Prim-Jarnik’s Algorithm</vt:lpstr>
      <vt:lpstr>Prim-Jarnik Pseudo-code</vt:lpstr>
      <vt:lpstr>Example</vt:lpstr>
      <vt:lpstr>Example (contd.)</vt:lpstr>
      <vt:lpstr>Analysis</vt:lpstr>
      <vt:lpstr>Kruskal’s Approach</vt:lpstr>
      <vt:lpstr>Kruskal’s Algorithm</vt:lpstr>
      <vt:lpstr>Example of Kruskal’s Algorithm</vt:lpstr>
      <vt:lpstr>Example (contd.)</vt:lpstr>
      <vt:lpstr>Data Structure for Kruskal’s Algorithm</vt:lpstr>
      <vt:lpstr>List-based Partition</vt:lpstr>
      <vt:lpstr>Partition-Based Implementation</vt:lpstr>
      <vt:lpstr>Alternative Implementation</vt:lpstr>
      <vt:lpstr>Baruvka’s Algorithm</vt:lpstr>
      <vt:lpstr>Example of Baruvka’s  Algorithm (animated)</vt:lpstr>
    </vt:vector>
  </TitlesOfParts>
  <Company>Brown University, Univ. of California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Graphs</dc:title>
  <dc:creator>Roberto Tamassia, Michael Goodrich</dc:creator>
  <cp:lastModifiedBy>ProBook</cp:lastModifiedBy>
  <cp:revision>1577</cp:revision>
  <cp:lastPrinted>2014-03-30T01:36:10Z</cp:lastPrinted>
  <dcterms:created xsi:type="dcterms:W3CDTF">2002-01-21T02:22:10Z</dcterms:created>
  <dcterms:modified xsi:type="dcterms:W3CDTF">2023-11-04T08:07:59Z</dcterms:modified>
</cp:coreProperties>
</file>