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9"/>
  </p:notesMasterIdLst>
  <p:sldIdLst>
    <p:sldId id="265" r:id="rId2"/>
    <p:sldId id="269" r:id="rId3"/>
    <p:sldId id="266" r:id="rId4"/>
    <p:sldId id="267" r:id="rId5"/>
    <p:sldId id="270" r:id="rId6"/>
    <p:sldId id="271" r:id="rId7"/>
    <p:sldId id="272" r:id="rId8"/>
    <p:sldId id="279" r:id="rId9"/>
    <p:sldId id="281" r:id="rId10"/>
    <p:sldId id="282" r:id="rId11"/>
    <p:sldId id="276" r:id="rId12"/>
    <p:sldId id="278" r:id="rId13"/>
    <p:sldId id="280" r:id="rId14"/>
    <p:sldId id="283" r:id="rId15"/>
    <p:sldId id="286" r:id="rId16"/>
    <p:sldId id="284" r:id="rId17"/>
    <p:sldId id="285" r:id="rId18"/>
  </p:sldIdLst>
  <p:sldSz cx="9144000" cy="6858000" type="screen4x3"/>
  <p:notesSz cx="6858000" cy="9144000"/>
  <p:custDataLst>
    <p:tags r:id="rId20"/>
  </p:custDataLst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668"/>
    <a:srgbClr val="5DFFA6"/>
    <a:srgbClr val="A7FFCF"/>
    <a:srgbClr val="00E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88" autoAdjust="0"/>
    <p:restoredTop sz="94660"/>
  </p:normalViewPr>
  <p:slideViewPr>
    <p:cSldViewPr>
      <p:cViewPr varScale="1">
        <p:scale>
          <a:sx n="67" d="100"/>
          <a:sy n="67" d="100"/>
        </p:scale>
        <p:origin x="17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C41824E-725B-4ACD-8EBF-EDE41ACFDF01}" type="datetimeFigureOut">
              <a:rPr lang="fa-IR" smtClean="0"/>
              <a:pPr/>
              <a:t>23/04/1445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987B796-0FB4-4BD0-A80C-C9BFCA5CB64E}" type="slidenum">
              <a:rPr lang="fa-IR" smtClean="0"/>
              <a:pPr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26333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23/04/1445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23/04/1445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23/04/1445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23/04/1445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23/04/1445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23/04/1445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23/04/1445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23/04/1445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23/04/1445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23/04/1445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23/04/1445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">
              <a:srgbClr val="00E668"/>
            </a:gs>
            <a:gs pos="48000">
              <a:srgbClr val="A7FFCF"/>
            </a:gs>
            <a:gs pos="18000">
              <a:srgbClr val="5DFFA6"/>
            </a:gs>
            <a:gs pos="100000">
              <a:schemeClr val="bg1"/>
            </a:gs>
            <a:gs pos="79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B88AC-0253-4B35-890D-5F62805DB725}" type="datetimeFigureOut">
              <a:rPr lang="fa-IR" smtClean="0"/>
              <a:pPr/>
              <a:t>23/04/1445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4632" cy="139558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Special Graphs</a:t>
            </a: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69160"/>
            <a:ext cx="6400800" cy="769640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  <a:cs typeface="B Nazanin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8552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B Titr" panose="00000700000000000000" pitchFamily="2" charset="-78"/>
              </a:rPr>
              <a:t>4) Cubic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4708525"/>
          </a:xfrm>
        </p:spPr>
        <p:txBody>
          <a:bodyPr/>
          <a:lstStyle/>
          <a:p>
            <a:pPr algn="l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Not-necessarily-connected cubic graphs on n=4, 6, and 8 are illustrated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5057" t="10625" r="16241" b="46063"/>
          <a:stretch/>
        </p:blipFill>
        <p:spPr>
          <a:xfrm>
            <a:off x="905864" y="2708920"/>
            <a:ext cx="7050512" cy="352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37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Petersen graph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Petersen graph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an undirected graph with 10 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15 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is a small graph that serves as a useful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 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counterexample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 many problems in graph theory. The Petersen graph is named after 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Petersen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who in 1898 constructed it to be the smallest 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bridgeless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cubic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no three-edge-coloring</a:t>
            </a:r>
          </a:p>
        </p:txBody>
      </p:sp>
    </p:spTree>
    <p:extLst>
      <p:ext uri="{BB962C8B-B14F-4D97-AF65-F5344CB8AC3E}">
        <p14:creationId xmlns:p14="http://schemas.microsoft.com/office/powerpoint/2010/main" val="312733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Petersen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cs typeface="B Nazanin" panose="000007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9923" t="10626" r="5726" b="21454"/>
          <a:stretch/>
        </p:blipFill>
        <p:spPr>
          <a:xfrm>
            <a:off x="2411760" y="1417639"/>
            <a:ext cx="4248472" cy="508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8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35280" cy="4525963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integral embedding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graph drawn such that vertices are distinct points and all graph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have 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lengths. Every graph possesses an integral embedding (Müller 1953,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Harborth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Möller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1994).</a:t>
            </a:r>
          </a:p>
          <a:p>
            <a:pPr algn="l" rtl="0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conjectured that every 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planar graph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has a 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integral embedding</a:t>
            </a:r>
          </a:p>
          <a:p>
            <a:pPr algn="l" rt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84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tr" panose="00000700000000000000" pitchFamily="2" charset="-78"/>
              </a:rPr>
              <a:t>6) </a:t>
            </a:r>
            <a:r>
              <a:rPr lang="en-US" dirty="0" err="1" smtClean="0">
                <a:latin typeface="Times New Roman" panose="02020603050405020304" pitchFamily="18" charset="0"/>
                <a:cs typeface="Titr" panose="00000700000000000000" pitchFamily="2" charset="-78"/>
              </a:rPr>
              <a:t>Tutte</a:t>
            </a:r>
            <a:r>
              <a:rPr lang="en-US" dirty="0" smtClean="0">
                <a:latin typeface="Times New Roman" panose="02020603050405020304" pitchFamily="18" charset="0"/>
                <a:cs typeface="Titr" panose="00000700000000000000" pitchFamily="2" charset="-78"/>
              </a:rPr>
              <a:t> Graph</a:t>
            </a:r>
            <a:endParaRPr lang="en-US" dirty="0">
              <a:latin typeface="Times New Roman" panose="02020603050405020304" pitchFamily="18" charset="0"/>
              <a:cs typeface="Titr" panose="000007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1145" t="13578" r="35611" b="50985"/>
          <a:stretch/>
        </p:blipFill>
        <p:spPr>
          <a:xfrm>
            <a:off x="251519" y="2225437"/>
            <a:ext cx="3672409" cy="3147779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/>
        </p:nvPicPr>
        <p:blipFill rotWithShape="1">
          <a:blip r:embed="rId2"/>
          <a:srcRect l="40719" t="51591" r="37781" b="25648"/>
          <a:stretch/>
        </p:blipFill>
        <p:spPr>
          <a:xfrm>
            <a:off x="4499992" y="2146219"/>
            <a:ext cx="3822794" cy="22755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40592" t="73625" r="37824" b="12594"/>
          <a:stretch/>
        </p:blipFill>
        <p:spPr>
          <a:xfrm>
            <a:off x="4471024" y="4437112"/>
            <a:ext cx="3851762" cy="138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Lemma: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connected graph, if there is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subgraph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linked to the rest of the graph by exactly three edges, any Hamiltonian cycle of the whole graph uses exactly two of the linking edges. In particular,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subgraph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shrunk to a point while preserving Hamiltonian cycles.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00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Projective Plane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715200" cy="4525963"/>
          </a:xfrm>
        </p:spPr>
        <p:txBody>
          <a:bodyPr>
            <a:normAutofit fontScale="92500"/>
          </a:bodyPr>
          <a:lstStyle/>
          <a:p>
            <a:pPr algn="l" rtl="0"/>
            <a:r>
              <a:rPr lang="en-US" sz="28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 </a:t>
            </a:r>
            <a:r>
              <a:rPr lang="en-US" sz="2800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mathematics</a:t>
            </a:r>
            <a:r>
              <a:rPr lang="en-US" sz="28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 </a:t>
            </a:r>
            <a:r>
              <a:rPr lang="en-US" sz="2800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projective plane</a:t>
            </a:r>
            <a:r>
              <a:rPr lang="en-US" sz="28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dirty="0" smtClean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>
              <a:buNone/>
            </a:pPr>
            <a:r>
              <a:rPr lang="en-US" sz="2800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8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geometric structure that extends </a:t>
            </a:r>
            <a:endParaRPr lang="en-US" sz="2800" dirty="0" smtClean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>
              <a:buNone/>
            </a:pPr>
            <a:r>
              <a:rPr lang="en-US" sz="2800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 of a </a:t>
            </a:r>
            <a:r>
              <a:rPr lang="en-US" sz="2800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</a:t>
            </a:r>
            <a:r>
              <a:rPr lang="en-US" sz="28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In the </a:t>
            </a:r>
            <a:r>
              <a:rPr lang="en-US" sz="2800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ordinary</a:t>
            </a:r>
          </a:p>
          <a:p>
            <a:pPr marL="0" indent="0" algn="l" rtl="0">
              <a:buNone/>
            </a:pPr>
            <a:r>
              <a:rPr lang="en-US" sz="2800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Euclidean plane, two lines </a:t>
            </a:r>
            <a:r>
              <a:rPr lang="en-US" sz="2800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typically</a:t>
            </a:r>
          </a:p>
          <a:p>
            <a:pPr marL="0" indent="0" algn="l" rtl="0">
              <a:buNone/>
            </a:pPr>
            <a:r>
              <a:rPr lang="en-US" sz="2800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intersect at a single point, but there are some pairs of lines (namely, parallel lines) that do not intersect. A projective plane can be thought of as an ordinary plane equipped with additional "points at infinity" where parallel lines intersect. Thus </a:t>
            </a:r>
            <a:r>
              <a:rPr lang="en-US" sz="2800" i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sz="28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two distinct lines in a projective plane intersect at exactly one point</a:t>
            </a:r>
            <a:r>
              <a:rPr lang="en-US" sz="2800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upload.wikimedia.org/wikipedia/commons/thumb/a/ae/Finite_projective_planes.svg/170px-Finite_projective_planes.sv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" b="53140"/>
          <a:stretch/>
        </p:blipFill>
        <p:spPr bwMode="auto">
          <a:xfrm>
            <a:off x="6372201" y="1546227"/>
            <a:ext cx="2314600" cy="174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03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7)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Toroidal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graph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 mathematical field of graph theory, a 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toroidal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graph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 graph that can be 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on a 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other words, the graph's 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can be placed on a torus such that no edges intersect except at a vertex that belongs to both.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upload.wikimedia.org/wikipedia/commons/thumb/1/17/Tesseract_torus.png/220px-Tesseract_tor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207211"/>
            <a:ext cx="3096344" cy="206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36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Barbell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-barbell graph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special type of 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undirected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graph consisting of two non-overlapping 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-vertex 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cliques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together with a single edge that has an endpoint in each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clique</a:t>
            </a:r>
          </a:p>
          <a:p>
            <a:pPr algn="l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upload.wikimedia.org/wikipedia/commons/thumb/7/77/Barbell_Graph.png/220px-Barbell_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005064"/>
            <a:ext cx="576064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13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Barbell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cs typeface="B Nazanin" panose="000007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70287" t="29402" r="6832" b="42125"/>
          <a:stretch/>
        </p:blipFill>
        <p:spPr>
          <a:xfrm>
            <a:off x="1907704" y="1600201"/>
            <a:ext cx="5400600" cy="377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9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Lollipop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)-lollipop graph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special type of graph consisting of a 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 graph (clique)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vertices and a 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graph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vertices, connected with a 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bridge</a:t>
            </a:r>
          </a:p>
        </p:txBody>
      </p:sp>
    </p:spTree>
    <p:extLst>
      <p:ext uri="{BB962C8B-B14F-4D97-AF65-F5344CB8AC3E}">
        <p14:creationId xmlns:p14="http://schemas.microsoft.com/office/powerpoint/2010/main" val="381848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Lollipop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cs typeface="B Nazanin" panose="000007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9923" t="24407" r="5726" b="24406"/>
          <a:stretch/>
        </p:blipFill>
        <p:spPr>
          <a:xfrm>
            <a:off x="2087724" y="1267621"/>
            <a:ext cx="4968552" cy="519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0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Tadpole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63272" cy="4525963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)-tadpole graph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special type of graph consisting of a 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(at least 3) vertices and a 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vertices, connected with a 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bridge</a:t>
            </a:r>
            <a:endParaRPr lang="fa-IR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https://upload.wikimedia.org/wikipedia/commons/thumb/2/29/Tadpole_Graph.png/220px-Tadpole_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005064"/>
            <a:ext cx="3696404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70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Tadpole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61047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endParaRPr lang="en-US" dirty="0">
              <a:cs typeface="B Nazanin" panose="000007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9923" t="23422" r="6280" b="33279"/>
          <a:stretch/>
        </p:blipFill>
        <p:spPr>
          <a:xfrm>
            <a:off x="2483768" y="1580208"/>
            <a:ext cx="4680520" cy="472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3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Diameter and Radius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diameter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graph is the length of the shortest path between the most distanced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</a:p>
          <a:p>
            <a:pPr algn="l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graph exists only if it has the diameter. 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among all 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distances between a vertex to all other vertices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considered as the radius of the Graph 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2377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B Titr" panose="00000700000000000000" pitchFamily="2" charset="-78"/>
              </a:rPr>
              <a:t>4</a:t>
            </a:r>
            <a:r>
              <a:rPr lang="en-US" dirty="0" smtClean="0">
                <a:latin typeface="Times New Roman" panose="02020603050405020304" pitchFamily="18" charset="0"/>
                <a:cs typeface="B Titr" panose="00000700000000000000" pitchFamily="2" charset="-78"/>
              </a:rPr>
              <a:t>) Cubic </a:t>
            </a:r>
            <a:r>
              <a:rPr lang="en-US" dirty="0">
                <a:latin typeface="Times New Roman" panose="02020603050405020304" pitchFamily="18" charset="0"/>
                <a:cs typeface="B Titr" panose="00000700000000000000" pitchFamily="2" charset="-78"/>
              </a:rPr>
              <a:t>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Cubic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graphs, also called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trivalent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graphs, are graphs all of whose nodes have degree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(i.e.,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3-regular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Cubic graphs on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nodes exists only for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Harary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1994, p. 15). </a:t>
            </a:r>
          </a:p>
          <a:p>
            <a:pPr algn="l" rt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6779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8b03e267519bab8cba2709c1d89a86f713e8d7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2791</TotalTime>
  <Words>165</Words>
  <Application>Microsoft Office PowerPoint</Application>
  <PresentationFormat>On-screen Show (4:3)</PresentationFormat>
  <Paragraphs>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B Nazanin</vt:lpstr>
      <vt:lpstr>B Titr</vt:lpstr>
      <vt:lpstr>Calibri</vt:lpstr>
      <vt:lpstr>Times New Roman</vt:lpstr>
      <vt:lpstr>Titr</vt:lpstr>
      <vt:lpstr>Office Theme</vt:lpstr>
      <vt:lpstr>Some Special Graphs</vt:lpstr>
      <vt:lpstr>1) Barbell graph</vt:lpstr>
      <vt:lpstr>1) Barbell graph</vt:lpstr>
      <vt:lpstr>2) Lollipop graph</vt:lpstr>
      <vt:lpstr>2) Lollipop graph</vt:lpstr>
      <vt:lpstr>3) Tadpole graph</vt:lpstr>
      <vt:lpstr>3) Tadpole graph</vt:lpstr>
      <vt:lpstr>Diameter and Radius</vt:lpstr>
      <vt:lpstr>4) Cubic graphs</vt:lpstr>
      <vt:lpstr>4) Cubic graphs</vt:lpstr>
      <vt:lpstr>5) Petersen graph</vt:lpstr>
      <vt:lpstr>5) Petersen graph</vt:lpstr>
      <vt:lpstr>Integral Embedding</vt:lpstr>
      <vt:lpstr>6) Tutte Graph</vt:lpstr>
      <vt:lpstr>Lemma:</vt:lpstr>
      <vt:lpstr>Projective Plane</vt:lpstr>
      <vt:lpstr>7)Toroidal graph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Omid</dc:creator>
  <cp:lastModifiedBy>ProBook</cp:lastModifiedBy>
  <cp:revision>106</cp:revision>
  <dcterms:created xsi:type="dcterms:W3CDTF">2014-02-12T04:26:14Z</dcterms:created>
  <dcterms:modified xsi:type="dcterms:W3CDTF">2023-11-07T09:29:33Z</dcterms:modified>
</cp:coreProperties>
</file>