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 id="2147483650" r:id="rId2"/>
  </p:sldMasterIdLst>
  <p:notesMasterIdLst>
    <p:notesMasterId r:id="rId34"/>
  </p:notesMasterIdLst>
  <p:sldIdLst>
    <p:sldId id="256" r:id="rId3"/>
    <p:sldId id="257" r:id="rId4"/>
    <p:sldId id="258" r:id="rId5"/>
    <p:sldId id="259" r:id="rId6"/>
    <p:sldId id="260" r:id="rId7"/>
    <p:sldId id="261" r:id="rId8"/>
    <p:sldId id="262" r:id="rId9"/>
    <p:sldId id="263" r:id="rId10"/>
    <p:sldId id="264" r:id="rId11"/>
    <p:sldId id="286"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1" d="100"/>
          <a:sy n="101" d="100"/>
        </p:scale>
        <p:origin x="29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
        <p:cNvGrpSpPr/>
        <p:nvPr/>
      </p:nvGrpSpPr>
      <p:grpSpPr>
        <a:xfrm>
          <a:off x="0" y="0"/>
          <a:ext cx="0" cy="0"/>
          <a:chOff x="0" y="0"/>
          <a:chExt cx="0" cy="0"/>
        </a:xfrm>
      </p:grpSpPr>
      <p:sp>
        <p:nvSpPr>
          <p:cNvPr id="370" name="Google Shape;370;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71" name="Google Shape;371;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78" name="Google Shape;378;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4"/>
        <p:cNvGrpSpPr/>
        <p:nvPr/>
      </p:nvGrpSpPr>
      <p:grpSpPr>
        <a:xfrm>
          <a:off x="0" y="0"/>
          <a:ext cx="0" cy="0"/>
          <a:chOff x="0" y="0"/>
          <a:chExt cx="0" cy="0"/>
        </a:xfrm>
      </p:grpSpPr>
      <p:sp>
        <p:nvSpPr>
          <p:cNvPr id="385" name="Google Shape;385;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86" name="Google Shape;386;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
        <p:cNvGrpSpPr/>
        <p:nvPr/>
      </p:nvGrpSpPr>
      <p:grpSpPr>
        <a:xfrm>
          <a:off x="0" y="0"/>
          <a:ext cx="0" cy="0"/>
          <a:chOff x="0" y="0"/>
          <a:chExt cx="0" cy="0"/>
        </a:xfrm>
      </p:grpSpPr>
      <p:sp>
        <p:nvSpPr>
          <p:cNvPr id="391" name="Google Shape;391;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92" name="Google Shape;392;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p:cNvGrpSpPr/>
        <p:nvPr/>
      </p:nvGrpSpPr>
      <p:grpSpPr>
        <a:xfrm>
          <a:off x="0" y="0"/>
          <a:ext cx="0" cy="0"/>
          <a:chOff x="0" y="0"/>
          <a:chExt cx="0" cy="0"/>
        </a:xfrm>
      </p:grpSpPr>
      <p:sp>
        <p:nvSpPr>
          <p:cNvPr id="397" name="Google Shape;397;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98" name="Google Shape;398;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5"/>
        <p:cNvGrpSpPr/>
        <p:nvPr/>
      </p:nvGrpSpPr>
      <p:grpSpPr>
        <a:xfrm>
          <a:off x="0" y="0"/>
          <a:ext cx="0" cy="0"/>
          <a:chOff x="0" y="0"/>
          <a:chExt cx="0" cy="0"/>
        </a:xfrm>
      </p:grpSpPr>
      <p:sp>
        <p:nvSpPr>
          <p:cNvPr id="416" name="Google Shape;416;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17" name="Google Shape;417;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0"/>
        <p:cNvGrpSpPr/>
        <p:nvPr/>
      </p:nvGrpSpPr>
      <p:grpSpPr>
        <a:xfrm>
          <a:off x="0" y="0"/>
          <a:ext cx="0" cy="0"/>
          <a:chOff x="0" y="0"/>
          <a:chExt cx="0" cy="0"/>
        </a:xfrm>
      </p:grpSpPr>
      <p:sp>
        <p:nvSpPr>
          <p:cNvPr id="421" name="Google Shape;421;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22" name="Google Shape;422;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2"/>
        <p:cNvGrpSpPr/>
        <p:nvPr/>
      </p:nvGrpSpPr>
      <p:grpSpPr>
        <a:xfrm>
          <a:off x="0" y="0"/>
          <a:ext cx="0" cy="0"/>
          <a:chOff x="0" y="0"/>
          <a:chExt cx="0" cy="0"/>
        </a:xfrm>
      </p:grpSpPr>
      <p:sp>
        <p:nvSpPr>
          <p:cNvPr id="13" name="Google Shape;13;p27"/>
          <p:cNvSpPr txBox="1">
            <a:spLocks noGrp="1"/>
          </p:cNvSpPr>
          <p:nvPr>
            <p:ph type="ctrTitle"/>
          </p:nvPr>
        </p:nvSpPr>
        <p:spPr>
          <a:xfrm>
            <a:off x="685800" y="1122363"/>
            <a:ext cx="77724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 name="Google Shape;14;p27"/>
          <p:cNvSpPr txBox="1">
            <a:spLocks noGrp="1"/>
          </p:cNvSpPr>
          <p:nvPr>
            <p:ph type="subTitle" idx="1"/>
          </p:nvPr>
        </p:nvSpPr>
        <p:spPr>
          <a:xfrm>
            <a:off x="1143000" y="3602038"/>
            <a:ext cx="6858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5" name="Google Shape;15;p27"/>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27"/>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 name="Google Shape;17;p27"/>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6"/>
        <p:cNvGrpSpPr/>
        <p:nvPr/>
      </p:nvGrpSpPr>
      <p:grpSpPr>
        <a:xfrm>
          <a:off x="0" y="0"/>
          <a:ext cx="0" cy="0"/>
          <a:chOff x="0" y="0"/>
          <a:chExt cx="0" cy="0"/>
        </a:xfrm>
      </p:grpSpPr>
      <p:sp>
        <p:nvSpPr>
          <p:cNvPr id="77" name="Google Shape;77;p44"/>
          <p:cNvSpPr txBox="1">
            <a:spLocks noGrp="1"/>
          </p:cNvSpPr>
          <p:nvPr>
            <p:ph type="title"/>
          </p:nvPr>
        </p:nvSpPr>
        <p:spPr>
          <a:xfrm>
            <a:off x="630238" y="457200"/>
            <a:ext cx="2949575"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8" name="Google Shape;78;p44"/>
          <p:cNvSpPr>
            <a:spLocks noGrp="1"/>
          </p:cNvSpPr>
          <p:nvPr>
            <p:ph type="pic" idx="2"/>
          </p:nvPr>
        </p:nvSpPr>
        <p:spPr>
          <a:xfrm>
            <a:off x="3887788" y="987425"/>
            <a:ext cx="4629150" cy="487362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79" name="Google Shape;79;p44"/>
          <p:cNvSpPr txBox="1">
            <a:spLocks noGrp="1"/>
          </p:cNvSpPr>
          <p:nvPr>
            <p:ph type="body" idx="1"/>
          </p:nvPr>
        </p:nvSpPr>
        <p:spPr>
          <a:xfrm>
            <a:off x="630238" y="2057400"/>
            <a:ext cx="2949575"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80" name="Google Shape;80;p44"/>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44"/>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44"/>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3"/>
        <p:cNvGrpSpPr/>
        <p:nvPr/>
      </p:nvGrpSpPr>
      <p:grpSpPr>
        <a:xfrm>
          <a:off x="0" y="0"/>
          <a:ext cx="0" cy="0"/>
          <a:chOff x="0" y="0"/>
          <a:chExt cx="0" cy="0"/>
        </a:xfrm>
      </p:grpSpPr>
      <p:sp>
        <p:nvSpPr>
          <p:cNvPr id="84" name="Google Shape;84;p45"/>
          <p:cNvSpPr txBox="1">
            <a:spLocks noGrp="1"/>
          </p:cNvSpPr>
          <p:nvPr>
            <p:ph type="title"/>
          </p:nvPr>
        </p:nvSpPr>
        <p:spPr>
          <a:xfrm>
            <a:off x="628650" y="365125"/>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5" name="Google Shape;85;p45"/>
          <p:cNvSpPr txBox="1">
            <a:spLocks noGrp="1"/>
          </p:cNvSpPr>
          <p:nvPr>
            <p:ph type="body" idx="1"/>
          </p:nvPr>
        </p:nvSpPr>
        <p:spPr>
          <a:xfrm rot="5400000">
            <a:off x="2396331" y="57944"/>
            <a:ext cx="4351338" cy="78867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6" name="Google Shape;86;p45"/>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7" name="Google Shape;87;p45"/>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45"/>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9"/>
        <p:cNvGrpSpPr/>
        <p:nvPr/>
      </p:nvGrpSpPr>
      <p:grpSpPr>
        <a:xfrm>
          <a:off x="0" y="0"/>
          <a:ext cx="0" cy="0"/>
          <a:chOff x="0" y="0"/>
          <a:chExt cx="0" cy="0"/>
        </a:xfrm>
      </p:grpSpPr>
      <p:sp>
        <p:nvSpPr>
          <p:cNvPr id="90" name="Google Shape;90;p46"/>
          <p:cNvSpPr txBox="1">
            <a:spLocks noGrp="1"/>
          </p:cNvSpPr>
          <p:nvPr>
            <p:ph type="title"/>
          </p:nvPr>
        </p:nvSpPr>
        <p:spPr>
          <a:xfrm rot="5400000">
            <a:off x="4623593" y="2285206"/>
            <a:ext cx="5811838" cy="197167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1" name="Google Shape;91;p46"/>
          <p:cNvSpPr txBox="1">
            <a:spLocks noGrp="1"/>
          </p:cNvSpPr>
          <p:nvPr>
            <p:ph type="body" idx="1"/>
          </p:nvPr>
        </p:nvSpPr>
        <p:spPr>
          <a:xfrm rot="5400000">
            <a:off x="604044" y="389732"/>
            <a:ext cx="5811838" cy="57626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2" name="Google Shape;92;p46"/>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46"/>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46"/>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25"/>
        <p:cNvGrpSpPr/>
        <p:nvPr/>
      </p:nvGrpSpPr>
      <p:grpSpPr>
        <a:xfrm>
          <a:off x="0" y="0"/>
          <a:ext cx="0" cy="0"/>
          <a:chOff x="0" y="0"/>
          <a:chExt cx="0" cy="0"/>
        </a:xfrm>
      </p:grpSpPr>
      <p:sp>
        <p:nvSpPr>
          <p:cNvPr id="26" name="Google Shape;26;p29"/>
          <p:cNvSpPr txBox="1">
            <a:spLocks noGrp="1"/>
          </p:cNvSpPr>
          <p:nvPr>
            <p:ph type="title"/>
          </p:nvPr>
        </p:nvSpPr>
        <p:spPr>
          <a:xfrm>
            <a:off x="630238" y="457200"/>
            <a:ext cx="2949575"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7" name="Google Shape;27;p29"/>
          <p:cNvSpPr txBox="1">
            <a:spLocks noGrp="1"/>
          </p:cNvSpPr>
          <p:nvPr>
            <p:ph type="body" idx="1"/>
          </p:nvPr>
        </p:nvSpPr>
        <p:spPr>
          <a:xfrm>
            <a:off x="3887788" y="987425"/>
            <a:ext cx="462915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28" name="Google Shape;28;p29"/>
          <p:cNvSpPr txBox="1">
            <a:spLocks noGrp="1"/>
          </p:cNvSpPr>
          <p:nvPr>
            <p:ph type="body" idx="2"/>
          </p:nvPr>
        </p:nvSpPr>
        <p:spPr>
          <a:xfrm>
            <a:off x="630238" y="2057400"/>
            <a:ext cx="2949575"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29" name="Google Shape;29;p29"/>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29"/>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29"/>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2"/>
        <p:cNvGrpSpPr/>
        <p:nvPr/>
      </p:nvGrpSpPr>
      <p:grpSpPr>
        <a:xfrm>
          <a:off x="0" y="0"/>
          <a:ext cx="0" cy="0"/>
          <a:chOff x="0" y="0"/>
          <a:chExt cx="0" cy="0"/>
        </a:xfrm>
      </p:grpSpPr>
      <p:sp>
        <p:nvSpPr>
          <p:cNvPr id="33" name="Google Shape;33;p30"/>
          <p:cNvSpPr txBox="1">
            <a:spLocks noGrp="1"/>
          </p:cNvSpPr>
          <p:nvPr>
            <p:ph type="title"/>
          </p:nvPr>
        </p:nvSpPr>
        <p:spPr>
          <a:xfrm>
            <a:off x="628650" y="136525"/>
            <a:ext cx="7886700" cy="908049"/>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4000"/>
              <a:buFont typeface="Calibri"/>
              <a:buNone/>
              <a:defRPr sz="4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4" name="Google Shape;34;p30"/>
          <p:cNvSpPr txBox="1">
            <a:spLocks noGrp="1"/>
          </p:cNvSpPr>
          <p:nvPr>
            <p:ph type="body" idx="1"/>
          </p:nvPr>
        </p:nvSpPr>
        <p:spPr>
          <a:xfrm>
            <a:off x="628650" y="1341318"/>
            <a:ext cx="78867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5" name="Google Shape;35;p30"/>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30"/>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30"/>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cxnSp>
        <p:nvCxnSpPr>
          <p:cNvPr id="38" name="Google Shape;38;p30"/>
          <p:cNvCxnSpPr/>
          <p:nvPr/>
        </p:nvCxnSpPr>
        <p:spPr>
          <a:xfrm>
            <a:off x="628650" y="1044574"/>
            <a:ext cx="7886700" cy="0"/>
          </a:xfrm>
          <a:prstGeom prst="straightConnector1">
            <a:avLst/>
          </a:prstGeom>
          <a:noFill/>
          <a:ln w="9525" cap="flat" cmpd="sng">
            <a:solidFill>
              <a:srgbClr val="EBA92A"/>
            </a:solidFill>
            <a:prstDash val="solid"/>
            <a:miter lim="800000"/>
            <a:headEnd type="none" w="sm" len="sm"/>
            <a:tailEnd type="none" w="sm" len="sm"/>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39"/>
        <p:cNvGrpSpPr/>
        <p:nvPr/>
      </p:nvGrpSpPr>
      <p:grpSpPr>
        <a:xfrm>
          <a:off x="0" y="0"/>
          <a:ext cx="0" cy="0"/>
          <a:chOff x="0" y="0"/>
          <a:chExt cx="0" cy="0"/>
        </a:xfrm>
      </p:grpSpPr>
      <p:sp>
        <p:nvSpPr>
          <p:cNvPr id="40" name="Google Shape;40;p38"/>
          <p:cNvSpPr txBox="1">
            <a:spLocks noGrp="1"/>
          </p:cNvSpPr>
          <p:nvPr>
            <p:ph type="ctrTitle"/>
          </p:nvPr>
        </p:nvSpPr>
        <p:spPr>
          <a:xfrm>
            <a:off x="1143000" y="1122363"/>
            <a:ext cx="6858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1" name="Google Shape;41;p38"/>
          <p:cNvSpPr txBox="1">
            <a:spLocks noGrp="1"/>
          </p:cNvSpPr>
          <p:nvPr>
            <p:ph type="subTitle" idx="1"/>
          </p:nvPr>
        </p:nvSpPr>
        <p:spPr>
          <a:xfrm>
            <a:off x="1143000" y="3602038"/>
            <a:ext cx="6858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42" name="Google Shape;42;p38"/>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38"/>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38"/>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5"/>
        <p:cNvGrpSpPr/>
        <p:nvPr/>
      </p:nvGrpSpPr>
      <p:grpSpPr>
        <a:xfrm>
          <a:off x="0" y="0"/>
          <a:ext cx="0" cy="0"/>
          <a:chOff x="0" y="0"/>
          <a:chExt cx="0" cy="0"/>
        </a:xfrm>
      </p:grpSpPr>
      <p:sp>
        <p:nvSpPr>
          <p:cNvPr id="46" name="Google Shape;46;p39"/>
          <p:cNvSpPr txBox="1">
            <a:spLocks noGrp="1"/>
          </p:cNvSpPr>
          <p:nvPr>
            <p:ph type="title"/>
          </p:nvPr>
        </p:nvSpPr>
        <p:spPr>
          <a:xfrm>
            <a:off x="623888" y="1709738"/>
            <a:ext cx="78867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39"/>
          <p:cNvSpPr txBox="1">
            <a:spLocks noGrp="1"/>
          </p:cNvSpPr>
          <p:nvPr>
            <p:ph type="body" idx="1"/>
          </p:nvPr>
        </p:nvSpPr>
        <p:spPr>
          <a:xfrm>
            <a:off x="623888" y="4589463"/>
            <a:ext cx="78867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8" name="Google Shape;48;p39"/>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39"/>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39"/>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51"/>
        <p:cNvGrpSpPr/>
        <p:nvPr/>
      </p:nvGrpSpPr>
      <p:grpSpPr>
        <a:xfrm>
          <a:off x="0" y="0"/>
          <a:ext cx="0" cy="0"/>
          <a:chOff x="0" y="0"/>
          <a:chExt cx="0" cy="0"/>
        </a:xfrm>
      </p:grpSpPr>
      <p:sp>
        <p:nvSpPr>
          <p:cNvPr id="52" name="Google Shape;52;p40"/>
          <p:cNvSpPr txBox="1">
            <a:spLocks noGrp="1"/>
          </p:cNvSpPr>
          <p:nvPr>
            <p:ph type="title"/>
          </p:nvPr>
        </p:nvSpPr>
        <p:spPr>
          <a:xfrm>
            <a:off x="628650" y="365125"/>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3" name="Google Shape;53;p40"/>
          <p:cNvSpPr txBox="1">
            <a:spLocks noGrp="1"/>
          </p:cNvSpPr>
          <p:nvPr>
            <p:ph type="body" idx="1"/>
          </p:nvPr>
        </p:nvSpPr>
        <p:spPr>
          <a:xfrm>
            <a:off x="628650" y="1825625"/>
            <a:ext cx="386715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4" name="Google Shape;54;p40"/>
          <p:cNvSpPr txBox="1">
            <a:spLocks noGrp="1"/>
          </p:cNvSpPr>
          <p:nvPr>
            <p:ph type="body" idx="2"/>
          </p:nvPr>
        </p:nvSpPr>
        <p:spPr>
          <a:xfrm>
            <a:off x="4648200" y="1825625"/>
            <a:ext cx="386715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5" name="Google Shape;55;p40"/>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40"/>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40"/>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8"/>
        <p:cNvGrpSpPr/>
        <p:nvPr/>
      </p:nvGrpSpPr>
      <p:grpSpPr>
        <a:xfrm>
          <a:off x="0" y="0"/>
          <a:ext cx="0" cy="0"/>
          <a:chOff x="0" y="0"/>
          <a:chExt cx="0" cy="0"/>
        </a:xfrm>
      </p:grpSpPr>
      <p:sp>
        <p:nvSpPr>
          <p:cNvPr id="59" name="Google Shape;59;p41"/>
          <p:cNvSpPr txBox="1">
            <a:spLocks noGrp="1"/>
          </p:cNvSpPr>
          <p:nvPr>
            <p:ph type="title"/>
          </p:nvPr>
        </p:nvSpPr>
        <p:spPr>
          <a:xfrm>
            <a:off x="630238" y="365125"/>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41"/>
          <p:cNvSpPr txBox="1">
            <a:spLocks noGrp="1"/>
          </p:cNvSpPr>
          <p:nvPr>
            <p:ph type="body" idx="1"/>
          </p:nvPr>
        </p:nvSpPr>
        <p:spPr>
          <a:xfrm>
            <a:off x="630238" y="1681163"/>
            <a:ext cx="386873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61" name="Google Shape;61;p41"/>
          <p:cNvSpPr txBox="1">
            <a:spLocks noGrp="1"/>
          </p:cNvSpPr>
          <p:nvPr>
            <p:ph type="body" idx="2"/>
          </p:nvPr>
        </p:nvSpPr>
        <p:spPr>
          <a:xfrm>
            <a:off x="630238" y="2505075"/>
            <a:ext cx="386873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2" name="Google Shape;62;p41"/>
          <p:cNvSpPr txBox="1">
            <a:spLocks noGrp="1"/>
          </p:cNvSpPr>
          <p:nvPr>
            <p:ph type="body" idx="3"/>
          </p:nvPr>
        </p:nvSpPr>
        <p:spPr>
          <a:xfrm>
            <a:off x="4629150" y="1681163"/>
            <a:ext cx="38877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63" name="Google Shape;63;p41"/>
          <p:cNvSpPr txBox="1">
            <a:spLocks noGrp="1"/>
          </p:cNvSpPr>
          <p:nvPr>
            <p:ph type="body" idx="4"/>
          </p:nvPr>
        </p:nvSpPr>
        <p:spPr>
          <a:xfrm>
            <a:off x="4629150" y="2505075"/>
            <a:ext cx="38877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4" name="Google Shape;64;p41"/>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41"/>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41"/>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7"/>
        <p:cNvGrpSpPr/>
        <p:nvPr/>
      </p:nvGrpSpPr>
      <p:grpSpPr>
        <a:xfrm>
          <a:off x="0" y="0"/>
          <a:ext cx="0" cy="0"/>
          <a:chOff x="0" y="0"/>
          <a:chExt cx="0" cy="0"/>
        </a:xfrm>
      </p:grpSpPr>
      <p:sp>
        <p:nvSpPr>
          <p:cNvPr id="68" name="Google Shape;68;p42"/>
          <p:cNvSpPr txBox="1">
            <a:spLocks noGrp="1"/>
          </p:cNvSpPr>
          <p:nvPr>
            <p:ph type="title"/>
          </p:nvPr>
        </p:nvSpPr>
        <p:spPr>
          <a:xfrm>
            <a:off x="628650" y="365125"/>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9" name="Google Shape;69;p42"/>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42"/>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42"/>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2"/>
        <p:cNvGrpSpPr/>
        <p:nvPr/>
      </p:nvGrpSpPr>
      <p:grpSpPr>
        <a:xfrm>
          <a:off x="0" y="0"/>
          <a:ext cx="0" cy="0"/>
          <a:chOff x="0" y="0"/>
          <a:chExt cx="0" cy="0"/>
        </a:xfrm>
      </p:grpSpPr>
      <p:sp>
        <p:nvSpPr>
          <p:cNvPr id="73" name="Google Shape;73;p43"/>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43"/>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5" name="Google Shape;75;p43"/>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13" Type="http://schemas.openxmlformats.org/officeDocument/2006/relationships/image" Target="../media/image2.jpg"/><Relationship Id="rId3" Type="http://schemas.openxmlformats.org/officeDocument/2006/relationships/slideLayout" Target="../slideLayouts/slideLayout4.xml"/><Relationship Id="rId7" Type="http://schemas.openxmlformats.org/officeDocument/2006/relationships/slideLayout" Target="../slideLayouts/slideLayout8.xml"/><Relationship Id="rId12" Type="http://schemas.openxmlformats.org/officeDocument/2006/relationships/theme" Target="../theme/theme2.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slideLayout" Target="../slideLayouts/slideLayout12.xml"/><Relationship Id="rId5" Type="http://schemas.openxmlformats.org/officeDocument/2006/relationships/slideLayout" Target="../slideLayouts/slideLayout6.xml"/><Relationship Id="rId10" Type="http://schemas.openxmlformats.org/officeDocument/2006/relationships/slideLayout" Target="../slideLayouts/slideLayout11.xml"/><Relationship Id="rId4" Type="http://schemas.openxmlformats.org/officeDocument/2006/relationships/slideLayout" Target="../slideLayouts/slideLayout5.xml"/><Relationship Id="rId9"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26"/>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26"/>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26"/>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26"/>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26"/>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pic>
        <p:nvPicPr>
          <p:cNvPr id="11" name="Google Shape;11;p26"/>
          <p:cNvPicPr preferRelativeResize="0"/>
          <p:nvPr/>
        </p:nvPicPr>
        <p:blipFill rotWithShape="1">
          <a:blip r:embed="rId3">
            <a:alphaModFix/>
          </a:blip>
          <a:srcRect/>
          <a:stretch/>
        </p:blipFill>
        <p:spPr>
          <a:xfrm>
            <a:off x="0" y="0"/>
            <a:ext cx="9144000" cy="685800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8"/>
        <p:cNvGrpSpPr/>
        <p:nvPr/>
      </p:nvGrpSpPr>
      <p:grpSpPr>
        <a:xfrm>
          <a:off x="0" y="0"/>
          <a:ext cx="0" cy="0"/>
          <a:chOff x="0" y="0"/>
          <a:chExt cx="0" cy="0"/>
        </a:xfrm>
      </p:grpSpPr>
      <p:sp>
        <p:nvSpPr>
          <p:cNvPr id="19" name="Google Shape;19;p28"/>
          <p:cNvSpPr txBox="1">
            <a:spLocks noGrp="1"/>
          </p:cNvSpPr>
          <p:nvPr>
            <p:ph type="title"/>
          </p:nvPr>
        </p:nvSpPr>
        <p:spPr>
          <a:xfrm>
            <a:off x="628650" y="365125"/>
            <a:ext cx="78867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0" name="Google Shape;20;p28"/>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1" name="Google Shape;21;p28"/>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2" name="Google Shape;22;p28"/>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3" name="Google Shape;23;p28"/>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pic>
        <p:nvPicPr>
          <p:cNvPr id="24" name="Google Shape;24;p28"/>
          <p:cNvPicPr preferRelativeResize="0"/>
          <p:nvPr/>
        </p:nvPicPr>
        <p:blipFill rotWithShape="1">
          <a:blip r:embed="rId13">
            <a:alphaModFix/>
          </a:blip>
          <a:srcRect/>
          <a:stretch/>
        </p:blipFill>
        <p:spPr>
          <a:xfrm>
            <a:off x="0" y="0"/>
            <a:ext cx="9144000" cy="685800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pe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png"/><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8" Type="http://schemas.openxmlformats.org/officeDocument/2006/relationships/hyperlink" Target="https://www.tensorflow.org/tutorials/estimator/premade:/www.tensorflow.org/guide/estimator" TargetMode="External"/><Relationship Id="rId3" Type="http://schemas.openxmlformats.org/officeDocument/2006/relationships/hyperlink" Target="https://www.kaggle.com/selfishgene/historical-hourly-weather-data" TargetMode="External"/><Relationship Id="rId7" Type="http://schemas.openxmlformats.org/officeDocument/2006/relationships/hyperlink" Target="https://www.tensorflow.org/guide/estimator" TargetMode="External"/><Relationship Id="rId2" Type="http://schemas.openxmlformats.org/officeDocument/2006/relationships/hyperlink" Target="https://www.tensorflow.org/api_docs/python/tf/compat/v1/estimator/DNNRegressor" TargetMode="External"/><Relationship Id="rId1" Type="http://schemas.openxmlformats.org/officeDocument/2006/relationships/slideLayout" Target="../slideLayouts/slideLayout3.xml"/><Relationship Id="rId6" Type="http://schemas.openxmlformats.org/officeDocument/2006/relationships/hyperlink" Target="https://www.ncdc.noaa.gov/cdo-web/search;jsessionid=F2E7F9378D1D019B83CBC9EAA41926D5" TargetMode="External"/><Relationship Id="rId11" Type="http://schemas.openxmlformats.org/officeDocument/2006/relationships/hyperlink" Target="https://medium.com/datadriveninvestor/linear-regression-using-tensorflow-estimator-9aa570914375" TargetMode="External"/><Relationship Id="rId5" Type="http://schemas.openxmlformats.org/officeDocument/2006/relationships/hyperlink" Target="https://www.weather.gov/" TargetMode="External"/><Relationship Id="rId10" Type="http://schemas.openxmlformats.org/officeDocument/2006/relationships/hyperlink" Target="https://www.researchgate.net/post/How_to_decide_the_number_of_hidden_layers_and_nodes_in_a_hidden_layerhttps:/medium.com/datadriveninvestor/how-to-evaluate-the-performance-of-a-machine-learning-model-45063a7a38a7" TargetMode="External"/><Relationship Id="rId4" Type="http://schemas.openxmlformats.org/officeDocument/2006/relationships/hyperlink" Target="ftp://ftp.ncdc.noaa.gov/pub/data/gsod/" TargetMode="External"/><Relationship Id="rId9" Type="http://schemas.openxmlformats.org/officeDocument/2006/relationships/hyperlink" Target="https://www.kaggle.com/usersumit/tensorflow-dnnregressor"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72"/>
        <p:cNvGrpSpPr/>
        <p:nvPr/>
      </p:nvGrpSpPr>
      <p:grpSpPr>
        <a:xfrm>
          <a:off x="0" y="0"/>
          <a:ext cx="0" cy="0"/>
          <a:chOff x="0" y="0"/>
          <a:chExt cx="0" cy="0"/>
        </a:xfrm>
      </p:grpSpPr>
      <p:sp>
        <p:nvSpPr>
          <p:cNvPr id="373" name="Google Shape;373;p1"/>
          <p:cNvSpPr txBox="1">
            <a:spLocks noGrp="1"/>
          </p:cNvSpPr>
          <p:nvPr>
            <p:ph type="ctrTitle"/>
          </p:nvPr>
        </p:nvSpPr>
        <p:spPr>
          <a:xfrm>
            <a:off x="366487" y="1331232"/>
            <a:ext cx="4902200" cy="4195536"/>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rgbClr val="EBA92A"/>
              </a:buClr>
              <a:buSzPts val="4900"/>
              <a:buFont typeface="Calibri"/>
              <a:buNone/>
            </a:pPr>
            <a:r>
              <a:rPr lang="en-US" sz="4900" b="1" dirty="0">
                <a:solidFill>
                  <a:srgbClr val="EBA92A"/>
                </a:solidFill>
              </a:rPr>
              <a:t>FLOOD PREDICTION </a:t>
            </a:r>
            <a:br>
              <a:rPr lang="en-US" sz="4900" b="1" dirty="0">
                <a:solidFill>
                  <a:srgbClr val="EBA92A"/>
                </a:solidFill>
              </a:rPr>
            </a:br>
            <a:r>
              <a:rPr lang="en-US" sz="4900" b="1" dirty="0">
                <a:solidFill>
                  <a:srgbClr val="EBA92A"/>
                </a:solidFill>
              </a:rPr>
              <a:t>USING</a:t>
            </a:r>
            <a:br>
              <a:rPr lang="en-US" sz="4900" b="1" dirty="0">
                <a:solidFill>
                  <a:srgbClr val="EBA92A"/>
                </a:solidFill>
              </a:rPr>
            </a:br>
            <a:r>
              <a:rPr lang="en-US" sz="4900" b="1" dirty="0">
                <a:solidFill>
                  <a:srgbClr val="EBA92A"/>
                </a:solidFill>
              </a:rPr>
              <a:t>MACHINE LEARNING</a:t>
            </a:r>
            <a:br>
              <a:rPr lang="en-US" sz="4900" dirty="0"/>
            </a:br>
            <a:endParaRPr sz="4900" dirty="0"/>
          </a:p>
        </p:txBody>
      </p:sp>
      <p:sp>
        <p:nvSpPr>
          <p:cNvPr id="374" name="Google Shape;374;p1"/>
          <p:cNvSpPr/>
          <p:nvPr/>
        </p:nvSpPr>
        <p:spPr>
          <a:xfrm>
            <a:off x="5661951" y="0"/>
            <a:ext cx="3482049" cy="6858000"/>
          </a:xfrm>
          <a:prstGeom prst="rect">
            <a:avLst/>
          </a:prstGeom>
          <a:solidFill>
            <a:schemeClr val="accent1">
              <a:alpha val="800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50" b="0" i="0" u="none" strike="noStrike" cap="none">
              <a:solidFill>
                <a:schemeClr val="lt1"/>
              </a:solidFill>
              <a:latin typeface="Calibri"/>
              <a:ea typeface="Calibri"/>
              <a:cs typeface="Calibri"/>
              <a:sym typeface="Calibri"/>
            </a:endParaRPr>
          </a:p>
        </p:txBody>
      </p:sp>
      <p:sp>
        <p:nvSpPr>
          <p:cNvPr id="375" name="Google Shape;375;p1"/>
          <p:cNvSpPr txBox="1">
            <a:spLocks noGrp="1"/>
          </p:cNvSpPr>
          <p:nvPr>
            <p:ph type="subTitle" idx="1"/>
          </p:nvPr>
        </p:nvSpPr>
        <p:spPr>
          <a:xfrm>
            <a:off x="6049734" y="1330325"/>
            <a:ext cx="2520952" cy="419644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FFFF"/>
              </a:buClr>
              <a:buSzPts val="1750"/>
              <a:buNone/>
            </a:pPr>
            <a:r>
              <a:rPr lang="en-US" sz="2000" dirty="0">
                <a:solidFill>
                  <a:srgbClr val="FFFFFF"/>
                </a:solidFill>
              </a:rPr>
              <a:t>MANISHA RAMESH</a:t>
            </a:r>
            <a:endParaRPr sz="2000" dirty="0"/>
          </a:p>
          <a:p>
            <a:pPr marL="0" lvl="0" indent="0" algn="l" rtl="0">
              <a:lnSpc>
                <a:spcPct val="90000"/>
              </a:lnSpc>
              <a:spcBef>
                <a:spcPts val="1000"/>
              </a:spcBef>
              <a:spcAft>
                <a:spcPts val="0"/>
              </a:spcAft>
              <a:buClr>
                <a:srgbClr val="FFFFFF"/>
              </a:buClr>
              <a:buSzPts val="1750"/>
              <a:buNone/>
            </a:pPr>
            <a:r>
              <a:rPr lang="en-US" sz="2000" dirty="0">
                <a:solidFill>
                  <a:srgbClr val="FFFFFF"/>
                </a:solidFill>
              </a:rPr>
              <a:t>MEGHANA KOVUR</a:t>
            </a:r>
            <a:endParaRPr sz="2000" dirty="0"/>
          </a:p>
          <a:p>
            <a:pPr marL="0" lvl="0" indent="0" algn="l" rtl="0">
              <a:lnSpc>
                <a:spcPct val="90000"/>
              </a:lnSpc>
              <a:spcBef>
                <a:spcPts val="1000"/>
              </a:spcBef>
              <a:spcAft>
                <a:spcPts val="0"/>
              </a:spcAft>
              <a:buClr>
                <a:srgbClr val="FFFFFF"/>
              </a:buClr>
              <a:buSzPts val="1750"/>
              <a:buNone/>
            </a:pPr>
            <a:r>
              <a:rPr lang="en-US" sz="2000" dirty="0">
                <a:solidFill>
                  <a:srgbClr val="FFFFFF"/>
                </a:solidFill>
              </a:rPr>
              <a:t>ROHITH BIKKINA</a:t>
            </a:r>
          </a:p>
          <a:p>
            <a:pPr marL="0" lvl="0" indent="0" algn="l" rtl="0">
              <a:lnSpc>
                <a:spcPct val="90000"/>
              </a:lnSpc>
              <a:spcBef>
                <a:spcPts val="1000"/>
              </a:spcBef>
              <a:spcAft>
                <a:spcPts val="0"/>
              </a:spcAft>
              <a:buClr>
                <a:srgbClr val="FFFFFF"/>
              </a:buClr>
              <a:buSzPts val="1750"/>
              <a:buNone/>
            </a:pPr>
            <a:endParaRPr lang="en-US" sz="1750" dirty="0">
              <a:solidFill>
                <a:srgbClr val="FFFFFF"/>
              </a:solidFill>
            </a:endParaRPr>
          </a:p>
          <a:p>
            <a:pPr marL="0" lvl="0" indent="0" algn="l" rtl="0">
              <a:lnSpc>
                <a:spcPct val="90000"/>
              </a:lnSpc>
              <a:spcBef>
                <a:spcPts val="1000"/>
              </a:spcBef>
              <a:spcAft>
                <a:spcPts val="0"/>
              </a:spcAft>
              <a:buClr>
                <a:srgbClr val="FFFFFF"/>
              </a:buClr>
              <a:buSzPts val="1750"/>
              <a:buNone/>
            </a:pPr>
            <a:endParaRPr lang="en-US" sz="1750" dirty="0">
              <a:solidFill>
                <a:srgbClr val="FFFFFF"/>
              </a:solidFill>
            </a:endParaRPr>
          </a:p>
          <a:p>
            <a:pPr marL="0" lvl="0" indent="0" algn="l" rtl="0">
              <a:lnSpc>
                <a:spcPct val="90000"/>
              </a:lnSpc>
              <a:spcBef>
                <a:spcPts val="1000"/>
              </a:spcBef>
              <a:spcAft>
                <a:spcPts val="0"/>
              </a:spcAft>
              <a:buClr>
                <a:srgbClr val="FFFFFF"/>
              </a:buClr>
              <a:buSzPts val="1750"/>
              <a:buNone/>
            </a:pPr>
            <a:r>
              <a:rPr lang="en-US" sz="2000" dirty="0">
                <a:solidFill>
                  <a:srgbClr val="FFFFFF"/>
                </a:solidFill>
              </a:rPr>
              <a:t>Advisor</a:t>
            </a:r>
          </a:p>
          <a:p>
            <a:pPr marL="0" lvl="0" indent="0" algn="l" rtl="0">
              <a:lnSpc>
                <a:spcPct val="90000"/>
              </a:lnSpc>
              <a:spcBef>
                <a:spcPts val="1000"/>
              </a:spcBef>
              <a:spcAft>
                <a:spcPts val="0"/>
              </a:spcAft>
              <a:buClr>
                <a:srgbClr val="FFFFFF"/>
              </a:buClr>
              <a:buSzPts val="1750"/>
              <a:buNone/>
            </a:pPr>
            <a:r>
              <a:rPr lang="en-US" sz="2000" dirty="0">
                <a:solidFill>
                  <a:srgbClr val="FFFFFF"/>
                </a:solidFill>
              </a:rPr>
              <a:t>Don McLaughlin</a:t>
            </a:r>
            <a:endParaRPr sz="20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C7D874-CFB0-4E82-9086-948D99A68DA1}"/>
              </a:ext>
            </a:extLst>
          </p:cNvPr>
          <p:cNvSpPr>
            <a:spLocks noGrp="1"/>
          </p:cNvSpPr>
          <p:nvPr>
            <p:ph type="title"/>
          </p:nvPr>
        </p:nvSpPr>
        <p:spPr/>
        <p:txBody>
          <a:bodyPr/>
          <a:lstStyle/>
          <a:p>
            <a:r>
              <a:rPr lang="en-US" dirty="0"/>
              <a:t>NOVELTY</a:t>
            </a:r>
          </a:p>
        </p:txBody>
      </p:sp>
      <p:sp>
        <p:nvSpPr>
          <p:cNvPr id="3" name="Text Placeholder 2">
            <a:extLst>
              <a:ext uri="{FF2B5EF4-FFF2-40B4-BE49-F238E27FC236}">
                <a16:creationId xmlns:a16="http://schemas.microsoft.com/office/drawing/2014/main" id="{61E3CF42-9CAA-4D44-8EB5-D6DBC71DD43A}"/>
              </a:ext>
            </a:extLst>
          </p:cNvPr>
          <p:cNvSpPr>
            <a:spLocks noGrp="1"/>
          </p:cNvSpPr>
          <p:nvPr>
            <p:ph type="body" idx="1"/>
          </p:nvPr>
        </p:nvSpPr>
        <p:spPr/>
        <p:txBody>
          <a:bodyPr>
            <a:normAutofit fontScale="92500" lnSpcReduction="20000"/>
          </a:bodyPr>
          <a:lstStyle/>
          <a:p>
            <a:r>
              <a:rPr lang="en-US" dirty="0"/>
              <a:t>Flood Prediction using Deep Neural Network and TensorFlow is a novel approach that hasn’t been experimented so far.</a:t>
            </a:r>
          </a:p>
          <a:p>
            <a:r>
              <a:rPr lang="en-US" dirty="0"/>
              <a:t>The features taken into consideration are all the natural weather conditions like Temperature, Pressure, Humidity, Precipitation and Dew-Point.</a:t>
            </a:r>
          </a:p>
          <a:p>
            <a:r>
              <a:rPr lang="en-US" dirty="0"/>
              <a:t>Combining all these factors as input to dataset to predict water levels in a region is the challenging new effort of the project.</a:t>
            </a:r>
          </a:p>
          <a:p>
            <a:r>
              <a:rPr lang="en-US" dirty="0"/>
              <a:t>The places for which the model is run is flood-prone region of the United States like Chicago, Dallas and Los Angeles.</a:t>
            </a:r>
          </a:p>
        </p:txBody>
      </p:sp>
    </p:spTree>
    <p:extLst>
      <p:ext uri="{BB962C8B-B14F-4D97-AF65-F5344CB8AC3E}">
        <p14:creationId xmlns:p14="http://schemas.microsoft.com/office/powerpoint/2010/main" val="5103523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B60C28-F33E-4B51-B548-B95AFE526A9F}"/>
              </a:ext>
            </a:extLst>
          </p:cNvPr>
          <p:cNvSpPr>
            <a:spLocks noGrp="1"/>
          </p:cNvSpPr>
          <p:nvPr>
            <p:ph type="title"/>
          </p:nvPr>
        </p:nvSpPr>
        <p:spPr/>
        <p:txBody>
          <a:bodyPr/>
          <a:lstStyle/>
          <a:p>
            <a:r>
              <a:rPr lang="en-US" dirty="0"/>
              <a:t>DATASET</a:t>
            </a:r>
          </a:p>
        </p:txBody>
      </p:sp>
      <p:sp>
        <p:nvSpPr>
          <p:cNvPr id="5" name="Text Placeholder 4">
            <a:extLst>
              <a:ext uri="{FF2B5EF4-FFF2-40B4-BE49-F238E27FC236}">
                <a16:creationId xmlns:a16="http://schemas.microsoft.com/office/drawing/2014/main" id="{B26C80ED-4D5F-7249-8107-95DFD7E3AA92}"/>
              </a:ext>
            </a:extLst>
          </p:cNvPr>
          <p:cNvSpPr>
            <a:spLocks noGrp="1"/>
          </p:cNvSpPr>
          <p:nvPr>
            <p:ph type="body" idx="1"/>
          </p:nvPr>
        </p:nvSpPr>
        <p:spPr/>
        <p:txBody>
          <a:bodyPr/>
          <a:lstStyle/>
          <a:p>
            <a:endParaRPr lang="en-US"/>
          </a:p>
        </p:txBody>
      </p:sp>
      <p:pic>
        <p:nvPicPr>
          <p:cNvPr id="6" name="Picture 5">
            <a:extLst>
              <a:ext uri="{FF2B5EF4-FFF2-40B4-BE49-F238E27FC236}">
                <a16:creationId xmlns:a16="http://schemas.microsoft.com/office/drawing/2014/main" id="{226BDCDC-36AB-1D48-8710-811ADBBA397C}"/>
              </a:ext>
            </a:extLst>
          </p:cNvPr>
          <p:cNvPicPr>
            <a:picLocks noChangeAspect="1"/>
          </p:cNvPicPr>
          <p:nvPr/>
        </p:nvPicPr>
        <p:blipFill>
          <a:blip r:embed="rId2"/>
          <a:stretch>
            <a:fillRect/>
          </a:stretch>
        </p:blipFill>
        <p:spPr>
          <a:xfrm>
            <a:off x="0" y="1044574"/>
            <a:ext cx="9144000" cy="4762460"/>
          </a:xfrm>
          <a:prstGeom prst="rect">
            <a:avLst/>
          </a:prstGeom>
        </p:spPr>
      </p:pic>
    </p:spTree>
    <p:extLst>
      <p:ext uri="{BB962C8B-B14F-4D97-AF65-F5344CB8AC3E}">
        <p14:creationId xmlns:p14="http://schemas.microsoft.com/office/powerpoint/2010/main" val="37508415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CCD51-2050-46B1-B73B-49D7DA71D107}"/>
              </a:ext>
            </a:extLst>
          </p:cNvPr>
          <p:cNvSpPr>
            <a:spLocks noGrp="1"/>
          </p:cNvSpPr>
          <p:nvPr>
            <p:ph type="title"/>
          </p:nvPr>
        </p:nvSpPr>
        <p:spPr/>
        <p:txBody>
          <a:bodyPr/>
          <a:lstStyle/>
          <a:p>
            <a:r>
              <a:rPr lang="en-US" dirty="0"/>
              <a:t>DATASET FEATURES</a:t>
            </a:r>
          </a:p>
        </p:txBody>
      </p:sp>
      <p:sp>
        <p:nvSpPr>
          <p:cNvPr id="3" name="Text Placeholder 2">
            <a:extLst>
              <a:ext uri="{FF2B5EF4-FFF2-40B4-BE49-F238E27FC236}">
                <a16:creationId xmlns:a16="http://schemas.microsoft.com/office/drawing/2014/main" id="{98413D08-6DD1-4248-A510-EB62E8431D67}"/>
              </a:ext>
            </a:extLst>
          </p:cNvPr>
          <p:cNvSpPr>
            <a:spLocks noGrp="1"/>
          </p:cNvSpPr>
          <p:nvPr>
            <p:ph type="body" idx="1"/>
          </p:nvPr>
        </p:nvSpPr>
        <p:spPr>
          <a:xfrm>
            <a:off x="628650" y="1341318"/>
            <a:ext cx="7612825" cy="4145082"/>
          </a:xfrm>
        </p:spPr>
        <p:txBody>
          <a:bodyPr>
            <a:normAutofit fontScale="92500" lnSpcReduction="20000"/>
          </a:bodyPr>
          <a:lstStyle/>
          <a:p>
            <a:r>
              <a:rPr lang="en-US" dirty="0"/>
              <a:t>Max/Min/Avg Temp</a:t>
            </a:r>
          </a:p>
          <a:p>
            <a:r>
              <a:rPr lang="en-US" dirty="0"/>
              <a:t>HDD (Heating Degree Day)</a:t>
            </a:r>
          </a:p>
          <a:p>
            <a:r>
              <a:rPr lang="en-US" dirty="0"/>
              <a:t>CDD (Cooling Degree Day)</a:t>
            </a:r>
          </a:p>
          <a:p>
            <a:r>
              <a:rPr lang="en-US" dirty="0"/>
              <a:t>Precipitation Equivalent</a:t>
            </a:r>
          </a:p>
          <a:p>
            <a:r>
              <a:rPr lang="en-US" dirty="0"/>
              <a:t>Snowfall</a:t>
            </a:r>
          </a:p>
          <a:p>
            <a:r>
              <a:rPr lang="en-US" dirty="0"/>
              <a:t>Snow/Ice Depth</a:t>
            </a:r>
          </a:p>
          <a:p>
            <a:r>
              <a:rPr lang="en-US" dirty="0"/>
              <a:t>Min/Max/Mean </a:t>
            </a:r>
            <a:r>
              <a:rPr lang="en-US" dirty="0" err="1"/>
              <a:t>DewPoint</a:t>
            </a:r>
            <a:endParaRPr lang="en-US" dirty="0"/>
          </a:p>
          <a:p>
            <a:r>
              <a:rPr lang="en-US" dirty="0"/>
              <a:t>Max/Min/Mean Pressure</a:t>
            </a:r>
          </a:p>
          <a:p>
            <a:r>
              <a:rPr lang="en-US" dirty="0"/>
              <a:t>Min/Max Humidity</a:t>
            </a:r>
          </a:p>
          <a:p>
            <a:r>
              <a:rPr lang="en-US" dirty="0" err="1"/>
              <a:t>RiverWaterLevel</a:t>
            </a:r>
            <a:r>
              <a:rPr lang="en-US" dirty="0"/>
              <a:t> – Target Variable (y)</a:t>
            </a:r>
          </a:p>
          <a:p>
            <a:endParaRPr lang="en-US" dirty="0"/>
          </a:p>
          <a:p>
            <a:endParaRPr lang="en-US" dirty="0"/>
          </a:p>
          <a:p>
            <a:pPr marL="114300" indent="0">
              <a:buNone/>
            </a:pPr>
            <a:endParaRPr lang="en-US" dirty="0"/>
          </a:p>
        </p:txBody>
      </p:sp>
    </p:spTree>
    <p:extLst>
      <p:ext uri="{BB962C8B-B14F-4D97-AF65-F5344CB8AC3E}">
        <p14:creationId xmlns:p14="http://schemas.microsoft.com/office/powerpoint/2010/main" val="22750848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23"/>
        <p:cNvGrpSpPr/>
        <p:nvPr/>
      </p:nvGrpSpPr>
      <p:grpSpPr>
        <a:xfrm>
          <a:off x="0" y="0"/>
          <a:ext cx="0" cy="0"/>
          <a:chOff x="0" y="0"/>
          <a:chExt cx="0" cy="0"/>
        </a:xfrm>
      </p:grpSpPr>
      <p:sp>
        <p:nvSpPr>
          <p:cNvPr id="424" name="Google Shape;424;p9"/>
          <p:cNvSpPr txBox="1">
            <a:spLocks noGrp="1"/>
          </p:cNvSpPr>
          <p:nvPr>
            <p:ph type="title"/>
          </p:nvPr>
        </p:nvSpPr>
        <p:spPr>
          <a:xfrm>
            <a:off x="628650" y="136525"/>
            <a:ext cx="7886700" cy="908049"/>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000"/>
              <a:buFont typeface="Calibri"/>
              <a:buNone/>
            </a:pPr>
            <a:r>
              <a:rPr lang="en-US" dirty="0"/>
              <a:t>METHODOLOGY</a:t>
            </a:r>
            <a:endParaRPr dirty="0"/>
          </a:p>
        </p:txBody>
      </p:sp>
      <p:pic>
        <p:nvPicPr>
          <p:cNvPr id="6" name="Content Placeholder 4">
            <a:extLst>
              <a:ext uri="{FF2B5EF4-FFF2-40B4-BE49-F238E27FC236}">
                <a16:creationId xmlns:a16="http://schemas.microsoft.com/office/drawing/2014/main" id="{9424E6E9-BBB9-4849-9A20-E47AF355710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86522" y="1375613"/>
            <a:ext cx="6770956" cy="410677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FC8895-40C5-4A86-B600-D1EB79C63687}"/>
              </a:ext>
            </a:extLst>
          </p:cNvPr>
          <p:cNvSpPr>
            <a:spLocks noGrp="1"/>
          </p:cNvSpPr>
          <p:nvPr>
            <p:ph type="title"/>
          </p:nvPr>
        </p:nvSpPr>
        <p:spPr/>
        <p:txBody>
          <a:bodyPr/>
          <a:lstStyle/>
          <a:p>
            <a:r>
              <a:rPr lang="en-US" dirty="0"/>
              <a:t>APPROACH</a:t>
            </a:r>
          </a:p>
        </p:txBody>
      </p:sp>
      <p:sp>
        <p:nvSpPr>
          <p:cNvPr id="3" name="Text Placeholder 2">
            <a:extLst>
              <a:ext uri="{FF2B5EF4-FFF2-40B4-BE49-F238E27FC236}">
                <a16:creationId xmlns:a16="http://schemas.microsoft.com/office/drawing/2014/main" id="{DE407532-7318-4A91-BD27-8AF527D9EAC6}"/>
              </a:ext>
            </a:extLst>
          </p:cNvPr>
          <p:cNvSpPr>
            <a:spLocks noGrp="1"/>
          </p:cNvSpPr>
          <p:nvPr>
            <p:ph type="body" idx="1"/>
          </p:nvPr>
        </p:nvSpPr>
        <p:spPr/>
        <p:txBody>
          <a:bodyPr/>
          <a:lstStyle/>
          <a:p>
            <a:r>
              <a:rPr lang="en-US" dirty="0"/>
              <a:t>We are making use of a specific type of machine learning called </a:t>
            </a:r>
            <a:r>
              <a:rPr lang="en-US" b="1" i="1" dirty="0"/>
              <a:t>supervised learning</a:t>
            </a:r>
            <a:r>
              <a:rPr lang="en-US" dirty="0"/>
              <a:t>. </a:t>
            </a:r>
          </a:p>
          <a:p>
            <a:r>
              <a:rPr lang="en-US" dirty="0"/>
              <a:t>In supervised learning, the models trained are built using data that has known </a:t>
            </a:r>
            <a:r>
              <a:rPr lang="en-US" b="1" i="1" dirty="0"/>
              <a:t>target</a:t>
            </a:r>
            <a:r>
              <a:rPr lang="en-US" b="1" dirty="0"/>
              <a:t> </a:t>
            </a:r>
            <a:r>
              <a:rPr lang="en-US" b="1" i="1" dirty="0"/>
              <a:t>outcomes</a:t>
            </a:r>
            <a:r>
              <a:rPr lang="en-US" b="1" dirty="0"/>
              <a:t> </a:t>
            </a:r>
            <a:r>
              <a:rPr lang="en-US" dirty="0"/>
              <a:t>that the model is trying to predict.</a:t>
            </a:r>
          </a:p>
          <a:p>
            <a:r>
              <a:rPr lang="en-US" dirty="0"/>
              <a:t> The type of predictions being made are numerical real values, which means we are dealing with </a:t>
            </a:r>
            <a:r>
              <a:rPr lang="en-US" b="1" i="1" dirty="0"/>
              <a:t>regressor</a:t>
            </a:r>
            <a:r>
              <a:rPr lang="en-US" dirty="0"/>
              <a:t> prediction algorithms.</a:t>
            </a:r>
          </a:p>
          <a:p>
            <a:endParaRPr lang="en-US" dirty="0"/>
          </a:p>
        </p:txBody>
      </p:sp>
    </p:spTree>
    <p:extLst>
      <p:ext uri="{BB962C8B-B14F-4D97-AF65-F5344CB8AC3E}">
        <p14:creationId xmlns:p14="http://schemas.microsoft.com/office/powerpoint/2010/main" val="12363391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26"/>
        <p:cNvGrpSpPr/>
        <p:nvPr/>
      </p:nvGrpSpPr>
      <p:grpSpPr>
        <a:xfrm>
          <a:off x="0" y="0"/>
          <a:ext cx="0" cy="0"/>
          <a:chOff x="0" y="0"/>
          <a:chExt cx="0" cy="0"/>
        </a:xfrm>
      </p:grpSpPr>
      <p:sp>
        <p:nvSpPr>
          <p:cNvPr id="427" name="Google Shape;427;p1"/>
          <p:cNvSpPr txBox="1">
            <a:spLocks noGrp="1"/>
          </p:cNvSpPr>
          <p:nvPr>
            <p:ph type="title"/>
          </p:nvPr>
        </p:nvSpPr>
        <p:spPr>
          <a:xfrm>
            <a:off x="628650" y="136525"/>
            <a:ext cx="7886700" cy="9081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000"/>
              <a:buFont typeface="Calibri"/>
              <a:buNone/>
            </a:pPr>
            <a:r>
              <a:rPr lang="en-US"/>
              <a:t>TENSOR FLOW – ESTIMATOR API</a:t>
            </a:r>
            <a:endParaRPr/>
          </a:p>
        </p:txBody>
      </p:sp>
      <p:sp>
        <p:nvSpPr>
          <p:cNvPr id="428" name="Google Shape;428;p1"/>
          <p:cNvSpPr txBox="1">
            <a:spLocks noGrp="1"/>
          </p:cNvSpPr>
          <p:nvPr>
            <p:ph type="body" idx="1"/>
          </p:nvPr>
        </p:nvSpPr>
        <p:spPr>
          <a:xfrm>
            <a:off x="5781819" y="1044568"/>
            <a:ext cx="3306000" cy="4351200"/>
          </a:xfrm>
          <a:prstGeom prst="rect">
            <a:avLst/>
          </a:prstGeom>
          <a:noFill/>
          <a:ln>
            <a:noFill/>
          </a:ln>
        </p:spPr>
        <p:txBody>
          <a:bodyPr spcFirstLastPara="1" wrap="square" lIns="91425" tIns="45700" rIns="91425" bIns="45700" anchor="t" anchorCtr="0">
            <a:normAutofit/>
          </a:bodyPr>
          <a:lstStyle/>
          <a:p>
            <a:pPr marL="457200" lvl="0" indent="-342900" algn="l" rtl="0">
              <a:lnSpc>
                <a:spcPct val="80000"/>
              </a:lnSpc>
              <a:spcBef>
                <a:spcPts val="1000"/>
              </a:spcBef>
              <a:spcAft>
                <a:spcPts val="0"/>
              </a:spcAft>
              <a:buClr>
                <a:schemeClr val="dk1"/>
              </a:buClr>
              <a:buSzPts val="1800"/>
              <a:buChar char="•"/>
            </a:pPr>
            <a:r>
              <a:rPr lang="en-US" sz="2040"/>
              <a:t>Google has developed a high level API to define and train machine learning algorithms.</a:t>
            </a:r>
            <a:endParaRPr/>
          </a:p>
          <a:p>
            <a:pPr marL="457200" lvl="0" indent="-342900" algn="l" rtl="0">
              <a:lnSpc>
                <a:spcPct val="80000"/>
              </a:lnSpc>
              <a:spcBef>
                <a:spcPts val="1000"/>
              </a:spcBef>
              <a:spcAft>
                <a:spcPts val="0"/>
              </a:spcAft>
              <a:buClr>
                <a:schemeClr val="dk1"/>
              </a:buClr>
              <a:buSzPts val="1800"/>
              <a:buChar char="•"/>
            </a:pPr>
            <a:r>
              <a:rPr lang="en-US" sz="2040"/>
              <a:t>Estimator API is one such high-level API that encapsulates the following functions used in machine learning:</a:t>
            </a:r>
            <a:endParaRPr/>
          </a:p>
          <a:p>
            <a:pPr marL="914400" lvl="1" indent="-342900" algn="l" rtl="0">
              <a:lnSpc>
                <a:spcPct val="80000"/>
              </a:lnSpc>
              <a:spcBef>
                <a:spcPts val="500"/>
              </a:spcBef>
              <a:spcAft>
                <a:spcPts val="0"/>
              </a:spcAft>
              <a:buSzPts val="1800"/>
              <a:buChar char="•"/>
            </a:pPr>
            <a:r>
              <a:rPr lang="en-US" sz="2040"/>
              <a:t>Training the model</a:t>
            </a:r>
            <a:endParaRPr/>
          </a:p>
          <a:p>
            <a:pPr marL="914400" lvl="1" indent="-342900" algn="l" rtl="0">
              <a:lnSpc>
                <a:spcPct val="80000"/>
              </a:lnSpc>
              <a:spcBef>
                <a:spcPts val="500"/>
              </a:spcBef>
              <a:spcAft>
                <a:spcPts val="0"/>
              </a:spcAft>
              <a:buSzPts val="1800"/>
              <a:buChar char="•"/>
            </a:pPr>
            <a:r>
              <a:rPr lang="en-US" sz="2040"/>
              <a:t>Prediction</a:t>
            </a:r>
            <a:endParaRPr/>
          </a:p>
          <a:p>
            <a:pPr marL="914400" lvl="1" indent="-342900" algn="l" rtl="0">
              <a:lnSpc>
                <a:spcPct val="80000"/>
              </a:lnSpc>
              <a:spcBef>
                <a:spcPts val="500"/>
              </a:spcBef>
              <a:spcAft>
                <a:spcPts val="0"/>
              </a:spcAft>
              <a:buSzPts val="1800"/>
              <a:buChar char="•"/>
            </a:pPr>
            <a:r>
              <a:rPr lang="en-US" sz="2040"/>
              <a:t>Evaluating the model</a:t>
            </a:r>
            <a:endParaRPr/>
          </a:p>
          <a:p>
            <a:pPr marL="914400" lvl="1" indent="-342900" algn="l" rtl="0">
              <a:lnSpc>
                <a:spcPct val="80000"/>
              </a:lnSpc>
              <a:spcBef>
                <a:spcPts val="500"/>
              </a:spcBef>
              <a:spcAft>
                <a:spcPts val="0"/>
              </a:spcAft>
              <a:buSzPts val="1800"/>
              <a:buChar char="•"/>
            </a:pPr>
            <a:r>
              <a:rPr lang="en-US" sz="2040"/>
              <a:t>Exporting the model</a:t>
            </a:r>
            <a:endParaRPr/>
          </a:p>
          <a:p>
            <a:pPr marL="457200" lvl="0" indent="-228600" algn="l" rtl="0">
              <a:lnSpc>
                <a:spcPct val="80000"/>
              </a:lnSpc>
              <a:spcBef>
                <a:spcPts val="1000"/>
              </a:spcBef>
              <a:spcAft>
                <a:spcPts val="0"/>
              </a:spcAft>
              <a:buClr>
                <a:schemeClr val="dk1"/>
              </a:buClr>
              <a:buSzPts val="1800"/>
              <a:buNone/>
            </a:pPr>
            <a:endParaRPr sz="2380"/>
          </a:p>
        </p:txBody>
      </p:sp>
      <p:pic>
        <p:nvPicPr>
          <p:cNvPr id="429" name="Google Shape;429;p1"/>
          <p:cNvPicPr preferRelativeResize="0"/>
          <p:nvPr/>
        </p:nvPicPr>
        <p:blipFill rotWithShape="1">
          <a:blip r:embed="rId2">
            <a:alphaModFix/>
          </a:blip>
          <a:srcRect/>
          <a:stretch/>
        </p:blipFill>
        <p:spPr>
          <a:xfrm>
            <a:off x="450166" y="1341318"/>
            <a:ext cx="5331656" cy="4145082"/>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7E1E3A-50DB-4F4E-9FDC-75C1648CD6AC}"/>
              </a:ext>
            </a:extLst>
          </p:cNvPr>
          <p:cNvSpPr>
            <a:spLocks noGrp="1"/>
          </p:cNvSpPr>
          <p:nvPr>
            <p:ph type="title"/>
          </p:nvPr>
        </p:nvSpPr>
        <p:spPr/>
        <p:txBody>
          <a:bodyPr/>
          <a:lstStyle/>
          <a:p>
            <a:r>
              <a:rPr lang="en-US" dirty="0"/>
              <a:t>What are Tensors?</a:t>
            </a:r>
          </a:p>
        </p:txBody>
      </p:sp>
      <p:sp>
        <p:nvSpPr>
          <p:cNvPr id="3" name="Text Placeholder 2">
            <a:extLst>
              <a:ext uri="{FF2B5EF4-FFF2-40B4-BE49-F238E27FC236}">
                <a16:creationId xmlns:a16="http://schemas.microsoft.com/office/drawing/2014/main" id="{3799409B-B3C1-47AF-B6BA-EF16276C359F}"/>
              </a:ext>
            </a:extLst>
          </p:cNvPr>
          <p:cNvSpPr>
            <a:spLocks noGrp="1"/>
          </p:cNvSpPr>
          <p:nvPr>
            <p:ph type="body" idx="1"/>
          </p:nvPr>
        </p:nvSpPr>
        <p:spPr/>
        <p:txBody>
          <a:bodyPr/>
          <a:lstStyle/>
          <a:p>
            <a:r>
              <a:rPr lang="en-US" dirty="0"/>
              <a:t>Tensors are the data structures used by TensorFlow for all computation.</a:t>
            </a:r>
          </a:p>
          <a:p>
            <a:r>
              <a:rPr lang="en-US" dirty="0"/>
              <a:t>They are n- dimensional array or list</a:t>
            </a:r>
          </a:p>
          <a:p>
            <a:r>
              <a:rPr lang="en-US" dirty="0"/>
              <a:t>Each element of the tensor is of the same of a data type like float32, float64, int32, int64 </a:t>
            </a:r>
            <a:r>
              <a:rPr lang="en-US" dirty="0" err="1"/>
              <a:t>etc</a:t>
            </a:r>
            <a:endParaRPr lang="en-US" dirty="0"/>
          </a:p>
          <a:p>
            <a:r>
              <a:rPr lang="en-US" dirty="0"/>
              <a:t>Data type of the tensor is always known</a:t>
            </a:r>
          </a:p>
          <a:p>
            <a:r>
              <a:rPr lang="en-US" dirty="0"/>
              <a:t>Tensor in the context of a single execution can have only a single value but when we evaluate the same tensor twice we get different values</a:t>
            </a:r>
          </a:p>
          <a:p>
            <a:endParaRPr lang="en-US" dirty="0"/>
          </a:p>
        </p:txBody>
      </p:sp>
    </p:spTree>
    <p:extLst>
      <p:ext uri="{BB962C8B-B14F-4D97-AF65-F5344CB8AC3E}">
        <p14:creationId xmlns:p14="http://schemas.microsoft.com/office/powerpoint/2010/main" val="3813693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8B27A6-BE9A-498A-A320-D583DB4229A1}"/>
              </a:ext>
            </a:extLst>
          </p:cNvPr>
          <p:cNvSpPr>
            <a:spLocks noGrp="1"/>
          </p:cNvSpPr>
          <p:nvPr>
            <p:ph type="title"/>
          </p:nvPr>
        </p:nvSpPr>
        <p:spPr/>
        <p:txBody>
          <a:bodyPr/>
          <a:lstStyle/>
          <a:p>
            <a:r>
              <a:rPr lang="en-US" dirty="0"/>
              <a:t>ADVANTAGES OF ESTIMATORS</a:t>
            </a:r>
          </a:p>
        </p:txBody>
      </p:sp>
      <p:sp>
        <p:nvSpPr>
          <p:cNvPr id="3" name="Text Placeholder 2">
            <a:extLst>
              <a:ext uri="{FF2B5EF4-FFF2-40B4-BE49-F238E27FC236}">
                <a16:creationId xmlns:a16="http://schemas.microsoft.com/office/drawing/2014/main" id="{BE730100-F544-4B22-98C9-2B7A6C11C4F2}"/>
              </a:ext>
            </a:extLst>
          </p:cNvPr>
          <p:cNvSpPr>
            <a:spLocks noGrp="1"/>
          </p:cNvSpPr>
          <p:nvPr>
            <p:ph type="body" idx="1"/>
          </p:nvPr>
        </p:nvSpPr>
        <p:spPr>
          <a:xfrm>
            <a:off x="628650" y="1167618"/>
            <a:ext cx="7886700" cy="4525038"/>
          </a:xfrm>
        </p:spPr>
        <p:txBody>
          <a:bodyPr>
            <a:normAutofit lnSpcReduction="10000"/>
          </a:bodyPr>
          <a:lstStyle/>
          <a:p>
            <a:r>
              <a:rPr lang="en-US" sz="2600" dirty="0"/>
              <a:t>Estimator can be run locally, can be distributed across multiple CPU or GPU without changing the model</a:t>
            </a:r>
          </a:p>
          <a:p>
            <a:r>
              <a:rPr lang="en-US" sz="2600" dirty="0"/>
              <a:t>Estimators builds graph</a:t>
            </a:r>
          </a:p>
          <a:p>
            <a:r>
              <a:rPr lang="en-US" sz="2600" dirty="0"/>
              <a:t>Estimators provide a safe distributed training loop that allows us to control how and when to</a:t>
            </a:r>
          </a:p>
          <a:p>
            <a:pPr lvl="1"/>
            <a:r>
              <a:rPr lang="en-US" sz="2600" dirty="0"/>
              <a:t>Build the graph</a:t>
            </a:r>
          </a:p>
          <a:p>
            <a:pPr lvl="1"/>
            <a:r>
              <a:rPr lang="en-US" sz="2600" dirty="0"/>
              <a:t>Initialize variables</a:t>
            </a:r>
          </a:p>
          <a:p>
            <a:pPr lvl="1"/>
            <a:r>
              <a:rPr lang="en-US" sz="2600" dirty="0"/>
              <a:t>Load the data</a:t>
            </a:r>
          </a:p>
          <a:p>
            <a:pPr lvl="1"/>
            <a:r>
              <a:rPr lang="en-US" sz="2600" dirty="0"/>
              <a:t>handling exception</a:t>
            </a:r>
          </a:p>
          <a:p>
            <a:pPr lvl="1"/>
            <a:r>
              <a:rPr lang="en-US" sz="2600" dirty="0"/>
              <a:t>Recover from failure</a:t>
            </a:r>
          </a:p>
          <a:p>
            <a:pPr lvl="1"/>
            <a:r>
              <a:rPr lang="en-US" sz="2600" dirty="0"/>
              <a:t>save summaries for Tensorboard</a:t>
            </a:r>
          </a:p>
          <a:p>
            <a:pPr marL="114300" indent="0">
              <a:buNone/>
            </a:pPr>
            <a:endParaRPr lang="en-US" dirty="0"/>
          </a:p>
        </p:txBody>
      </p:sp>
    </p:spTree>
    <p:extLst>
      <p:ext uri="{BB962C8B-B14F-4D97-AF65-F5344CB8AC3E}">
        <p14:creationId xmlns:p14="http://schemas.microsoft.com/office/powerpoint/2010/main" val="21675015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F8C2EA-5F4E-4DFC-A3E3-E04F58DBB464}"/>
              </a:ext>
            </a:extLst>
          </p:cNvPr>
          <p:cNvSpPr>
            <a:spLocks noGrp="1"/>
          </p:cNvSpPr>
          <p:nvPr>
            <p:ph type="title"/>
          </p:nvPr>
        </p:nvSpPr>
        <p:spPr/>
        <p:txBody>
          <a:bodyPr/>
          <a:lstStyle/>
          <a:p>
            <a:r>
              <a:rPr lang="en-US" dirty="0"/>
              <a:t>IMPLEMENTATION</a:t>
            </a:r>
          </a:p>
        </p:txBody>
      </p:sp>
      <p:sp>
        <p:nvSpPr>
          <p:cNvPr id="3" name="Text Placeholder 2">
            <a:extLst>
              <a:ext uri="{FF2B5EF4-FFF2-40B4-BE49-F238E27FC236}">
                <a16:creationId xmlns:a16="http://schemas.microsoft.com/office/drawing/2014/main" id="{69026853-3EDA-4932-BA63-3D79CF3F2174}"/>
              </a:ext>
            </a:extLst>
          </p:cNvPr>
          <p:cNvSpPr>
            <a:spLocks noGrp="1"/>
          </p:cNvSpPr>
          <p:nvPr>
            <p:ph type="body" idx="1"/>
          </p:nvPr>
        </p:nvSpPr>
        <p:spPr/>
        <p:txBody>
          <a:bodyPr/>
          <a:lstStyle/>
          <a:p>
            <a:pPr marL="0" indent="0">
              <a:buNone/>
            </a:pPr>
            <a:r>
              <a:rPr lang="en-US" dirty="0"/>
              <a:t>The code is divided in following steps:</a:t>
            </a:r>
          </a:p>
          <a:p>
            <a:pPr lvl="1"/>
            <a:r>
              <a:rPr lang="en-US" sz="2800" dirty="0"/>
              <a:t>Load CSVs data</a:t>
            </a:r>
          </a:p>
          <a:p>
            <a:pPr lvl="1"/>
            <a:r>
              <a:rPr lang="en-US" sz="2800" dirty="0"/>
              <a:t>Filtering Categorical and Continuous features</a:t>
            </a:r>
          </a:p>
          <a:p>
            <a:pPr lvl="1"/>
            <a:r>
              <a:rPr lang="en-US" sz="2800" dirty="0"/>
              <a:t>Converting Data into Tensors</a:t>
            </a:r>
          </a:p>
          <a:p>
            <a:pPr lvl="1"/>
            <a:r>
              <a:rPr lang="en-US" sz="2800" dirty="0"/>
              <a:t>Selecting and Engineering Features for the Model</a:t>
            </a:r>
          </a:p>
          <a:p>
            <a:pPr lvl="1"/>
            <a:r>
              <a:rPr lang="en-US" sz="2800" dirty="0"/>
              <a:t>Defining The Regression Model</a:t>
            </a:r>
          </a:p>
          <a:p>
            <a:pPr lvl="1"/>
            <a:r>
              <a:rPr lang="en-US" sz="2800" dirty="0"/>
              <a:t>Training and Evaluating Our Model</a:t>
            </a:r>
          </a:p>
          <a:p>
            <a:pPr lvl="1"/>
            <a:r>
              <a:rPr lang="en-US" sz="2800" dirty="0"/>
              <a:t>Predicting output for test data</a:t>
            </a:r>
          </a:p>
          <a:p>
            <a:endParaRPr lang="en-US" dirty="0"/>
          </a:p>
        </p:txBody>
      </p:sp>
    </p:spTree>
    <p:extLst>
      <p:ext uri="{BB962C8B-B14F-4D97-AF65-F5344CB8AC3E}">
        <p14:creationId xmlns:p14="http://schemas.microsoft.com/office/powerpoint/2010/main" val="26731241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0BC5B3-B038-4751-BB65-05A19ABFAEBC}"/>
              </a:ext>
            </a:extLst>
          </p:cNvPr>
          <p:cNvSpPr>
            <a:spLocks noGrp="1"/>
          </p:cNvSpPr>
          <p:nvPr>
            <p:ph type="title"/>
          </p:nvPr>
        </p:nvSpPr>
        <p:spPr/>
        <p:txBody>
          <a:bodyPr/>
          <a:lstStyle/>
          <a:p>
            <a:r>
              <a:rPr lang="en-US" dirty="0"/>
              <a:t>READING AND ANALYZING DATA</a:t>
            </a:r>
          </a:p>
        </p:txBody>
      </p:sp>
      <p:sp>
        <p:nvSpPr>
          <p:cNvPr id="3" name="Text Placeholder 2">
            <a:extLst>
              <a:ext uri="{FF2B5EF4-FFF2-40B4-BE49-F238E27FC236}">
                <a16:creationId xmlns:a16="http://schemas.microsoft.com/office/drawing/2014/main" id="{7CFC9E44-4F1F-45C7-ACB7-9834EACDD486}"/>
              </a:ext>
            </a:extLst>
          </p:cNvPr>
          <p:cNvSpPr>
            <a:spLocks noGrp="1"/>
          </p:cNvSpPr>
          <p:nvPr>
            <p:ph type="body" idx="1"/>
          </p:nvPr>
        </p:nvSpPr>
        <p:spPr>
          <a:xfrm>
            <a:off x="628650" y="1253331"/>
            <a:ext cx="7886700" cy="4351338"/>
          </a:xfrm>
        </p:spPr>
        <p:txBody>
          <a:bodyPr/>
          <a:lstStyle/>
          <a:p>
            <a:r>
              <a:rPr lang="en-US" dirty="0"/>
              <a:t>Read the data from csv file.</a:t>
            </a:r>
          </a:p>
          <a:p>
            <a:r>
              <a:rPr lang="en-US" dirty="0"/>
              <a:t>Check all the columns and identify the target variable(y).</a:t>
            </a:r>
          </a:p>
          <a:p>
            <a:r>
              <a:rPr lang="en-US" dirty="0"/>
              <a:t>Water-level is the target variable and all the other columns will serve as input to the function.</a:t>
            </a:r>
          </a:p>
          <a:p>
            <a:r>
              <a:rPr lang="en-US" dirty="0"/>
              <a:t>Finally, we check if all the variables are continuous or some of them are categorical.</a:t>
            </a:r>
          </a:p>
          <a:p>
            <a:r>
              <a:rPr lang="en-US" dirty="0"/>
              <a:t>Handling null values if any</a:t>
            </a:r>
          </a:p>
          <a:p>
            <a:r>
              <a:rPr lang="en-US" dirty="0"/>
              <a:t>Handling missing values. </a:t>
            </a:r>
          </a:p>
          <a:p>
            <a:endParaRPr lang="en-US" dirty="0"/>
          </a:p>
        </p:txBody>
      </p:sp>
    </p:spTree>
    <p:extLst>
      <p:ext uri="{BB962C8B-B14F-4D97-AF65-F5344CB8AC3E}">
        <p14:creationId xmlns:p14="http://schemas.microsoft.com/office/powerpoint/2010/main" val="9337784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79"/>
        <p:cNvGrpSpPr/>
        <p:nvPr/>
      </p:nvGrpSpPr>
      <p:grpSpPr>
        <a:xfrm>
          <a:off x="0" y="0"/>
          <a:ext cx="0" cy="0"/>
          <a:chOff x="0" y="0"/>
          <a:chExt cx="0" cy="0"/>
        </a:xfrm>
      </p:grpSpPr>
      <p:sp>
        <p:nvSpPr>
          <p:cNvPr id="380" name="Google Shape;380;p2"/>
          <p:cNvSpPr/>
          <p:nvPr/>
        </p:nvSpPr>
        <p:spPr>
          <a:xfrm>
            <a:off x="241173" y="320040"/>
            <a:ext cx="8661654" cy="6217920"/>
          </a:xfrm>
          <a:prstGeom prst="rect">
            <a:avLst/>
          </a:prstGeom>
          <a:solidFill>
            <a:schemeClr val="dk1">
              <a:alpha val="784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81" name="Google Shape;381;p2"/>
          <p:cNvSpPr txBox="1">
            <a:spLocks noGrp="1"/>
          </p:cNvSpPr>
          <p:nvPr>
            <p:ph type="title"/>
          </p:nvPr>
        </p:nvSpPr>
        <p:spPr>
          <a:xfrm>
            <a:off x="555562" y="520532"/>
            <a:ext cx="2620771" cy="4930246"/>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accent1"/>
              </a:buClr>
              <a:buSzPts val="4400"/>
              <a:buFont typeface="Calibri"/>
              <a:buNone/>
            </a:pPr>
            <a:r>
              <a:rPr lang="en-US" sz="4400" b="1" dirty="0">
                <a:solidFill>
                  <a:schemeClr val="accent1"/>
                </a:solidFill>
                <a:latin typeface="Calibri"/>
                <a:ea typeface="Calibri"/>
                <a:cs typeface="Calibri"/>
                <a:sym typeface="Calibri"/>
              </a:rPr>
              <a:t>CONTENT</a:t>
            </a:r>
            <a:endParaRPr dirty="0"/>
          </a:p>
        </p:txBody>
      </p:sp>
      <p:cxnSp>
        <p:nvCxnSpPr>
          <p:cNvPr id="382" name="Google Shape;382;p2"/>
          <p:cNvCxnSpPr/>
          <p:nvPr/>
        </p:nvCxnSpPr>
        <p:spPr>
          <a:xfrm>
            <a:off x="3490722" y="2057400"/>
            <a:ext cx="0" cy="2743200"/>
          </a:xfrm>
          <a:prstGeom prst="straightConnector1">
            <a:avLst/>
          </a:prstGeom>
          <a:noFill/>
          <a:ln w="19050" cap="flat" cmpd="sng">
            <a:solidFill>
              <a:srgbClr val="262626"/>
            </a:solidFill>
            <a:prstDash val="solid"/>
            <a:miter lim="800000"/>
            <a:headEnd type="none" w="sm" len="sm"/>
            <a:tailEnd type="none" w="sm" len="sm"/>
          </a:ln>
        </p:spPr>
      </p:cxnSp>
      <p:sp>
        <p:nvSpPr>
          <p:cNvPr id="383" name="Google Shape;383;p2"/>
          <p:cNvSpPr txBox="1">
            <a:spLocks noGrp="1"/>
          </p:cNvSpPr>
          <p:nvPr>
            <p:ph type="body" idx="1"/>
          </p:nvPr>
        </p:nvSpPr>
        <p:spPr>
          <a:xfrm>
            <a:off x="3920271" y="478164"/>
            <a:ext cx="4783327" cy="5602519"/>
          </a:xfrm>
          <a:prstGeom prst="rect">
            <a:avLst/>
          </a:prstGeom>
          <a:noFill/>
          <a:ln>
            <a:noFill/>
          </a:ln>
        </p:spPr>
        <p:txBody>
          <a:bodyPr spcFirstLastPara="1" wrap="square" lIns="91425" tIns="45700" rIns="91425" bIns="45700" anchor="ctr" anchorCtr="0">
            <a:spAutoFit/>
          </a:bodyPr>
          <a:lstStyle/>
          <a:p>
            <a:pPr marL="342900" lvl="0" indent="-228600" algn="l" rtl="0">
              <a:lnSpc>
                <a:spcPct val="90000"/>
              </a:lnSpc>
              <a:spcBef>
                <a:spcPts val="0"/>
              </a:spcBef>
              <a:spcAft>
                <a:spcPts val="0"/>
              </a:spcAft>
              <a:buClr>
                <a:schemeClr val="dk1"/>
              </a:buClr>
              <a:buSzPts val="2400"/>
              <a:buFont typeface="Arial"/>
              <a:buChar char="•"/>
            </a:pPr>
            <a:r>
              <a:rPr lang="en-US" sz="2400" dirty="0">
                <a:solidFill>
                  <a:schemeClr val="dk1"/>
                </a:solidFill>
                <a:latin typeface="Calibri"/>
                <a:ea typeface="Calibri"/>
                <a:cs typeface="Calibri"/>
                <a:sym typeface="Calibri"/>
              </a:rPr>
              <a:t>INTRODUCTION</a:t>
            </a:r>
            <a:endParaRPr dirty="0"/>
          </a:p>
          <a:p>
            <a:pPr marL="342900" lvl="0" indent="-228600" algn="l" rtl="0">
              <a:lnSpc>
                <a:spcPct val="90000"/>
              </a:lnSpc>
              <a:spcBef>
                <a:spcPts val="1000"/>
              </a:spcBef>
              <a:spcAft>
                <a:spcPts val="0"/>
              </a:spcAft>
              <a:buClr>
                <a:schemeClr val="dk1"/>
              </a:buClr>
              <a:buSzPts val="2400"/>
              <a:buFont typeface="Arial"/>
              <a:buChar char="•"/>
            </a:pPr>
            <a:r>
              <a:rPr lang="en-US" sz="2400" dirty="0">
                <a:solidFill>
                  <a:schemeClr val="dk1"/>
                </a:solidFill>
                <a:latin typeface="Calibri"/>
                <a:ea typeface="Calibri"/>
                <a:cs typeface="Calibri"/>
                <a:sym typeface="Calibri"/>
              </a:rPr>
              <a:t>SIGNIFICANCE</a:t>
            </a:r>
            <a:endParaRPr dirty="0"/>
          </a:p>
          <a:p>
            <a:pPr marL="342900" lvl="0" indent="-228600" algn="l" rtl="0">
              <a:lnSpc>
                <a:spcPct val="90000"/>
              </a:lnSpc>
              <a:spcBef>
                <a:spcPts val="1000"/>
              </a:spcBef>
              <a:spcAft>
                <a:spcPts val="0"/>
              </a:spcAft>
              <a:buClr>
                <a:schemeClr val="dk1"/>
              </a:buClr>
              <a:buSzPts val="2400"/>
              <a:buFont typeface="Arial"/>
              <a:buChar char="•"/>
            </a:pPr>
            <a:r>
              <a:rPr lang="en-US" sz="2400" dirty="0">
                <a:solidFill>
                  <a:schemeClr val="dk1"/>
                </a:solidFill>
                <a:latin typeface="Calibri"/>
                <a:ea typeface="Calibri"/>
                <a:cs typeface="Calibri"/>
                <a:sym typeface="Calibri"/>
              </a:rPr>
              <a:t>PROBLEM STATEMENT</a:t>
            </a:r>
            <a:endParaRPr dirty="0"/>
          </a:p>
          <a:p>
            <a:pPr marL="342900" lvl="0" indent="-228600" algn="l" rtl="0">
              <a:lnSpc>
                <a:spcPct val="90000"/>
              </a:lnSpc>
              <a:spcBef>
                <a:spcPts val="1000"/>
              </a:spcBef>
              <a:spcAft>
                <a:spcPts val="0"/>
              </a:spcAft>
              <a:buClr>
                <a:schemeClr val="dk1"/>
              </a:buClr>
              <a:buSzPts val="2400"/>
              <a:buFont typeface="Arial"/>
              <a:buChar char="•"/>
            </a:pPr>
            <a:r>
              <a:rPr lang="en-US" sz="2400" dirty="0">
                <a:solidFill>
                  <a:schemeClr val="dk1"/>
                </a:solidFill>
                <a:latin typeface="Calibri"/>
                <a:ea typeface="Calibri"/>
                <a:cs typeface="Calibri"/>
                <a:sym typeface="Calibri"/>
              </a:rPr>
              <a:t>PRIOR WORK</a:t>
            </a:r>
          </a:p>
          <a:p>
            <a:pPr marL="342900" lvl="0" indent="-228600" algn="l" rtl="0">
              <a:lnSpc>
                <a:spcPct val="90000"/>
              </a:lnSpc>
              <a:spcBef>
                <a:spcPts val="1000"/>
              </a:spcBef>
              <a:spcAft>
                <a:spcPts val="0"/>
              </a:spcAft>
              <a:buClr>
                <a:schemeClr val="dk1"/>
              </a:buClr>
              <a:buSzPts val="2400"/>
              <a:buFont typeface="Arial"/>
              <a:buChar char="•"/>
            </a:pPr>
            <a:r>
              <a:rPr lang="en-US" sz="2400" dirty="0"/>
              <a:t>NOVELTY</a:t>
            </a:r>
            <a:endParaRPr lang="en-US" dirty="0"/>
          </a:p>
          <a:p>
            <a:pPr marL="342900" lvl="0" indent="-228600" algn="l" rtl="0">
              <a:lnSpc>
                <a:spcPct val="90000"/>
              </a:lnSpc>
              <a:spcBef>
                <a:spcPts val="1000"/>
              </a:spcBef>
              <a:spcAft>
                <a:spcPts val="0"/>
              </a:spcAft>
              <a:buClr>
                <a:schemeClr val="dk1"/>
              </a:buClr>
              <a:buSzPts val="2400"/>
              <a:buFont typeface="Arial"/>
              <a:buChar char="•"/>
            </a:pPr>
            <a:r>
              <a:rPr lang="en-US" sz="2400" dirty="0">
                <a:solidFill>
                  <a:schemeClr val="dk1"/>
                </a:solidFill>
                <a:latin typeface="Calibri"/>
                <a:ea typeface="Calibri"/>
                <a:cs typeface="Calibri"/>
                <a:sym typeface="Calibri"/>
              </a:rPr>
              <a:t>METHODOLOGY</a:t>
            </a:r>
            <a:endParaRPr dirty="0"/>
          </a:p>
          <a:p>
            <a:pPr marL="342900" lvl="0" indent="-228600" algn="l" rtl="0">
              <a:lnSpc>
                <a:spcPct val="90000"/>
              </a:lnSpc>
              <a:spcBef>
                <a:spcPts val="1000"/>
              </a:spcBef>
              <a:spcAft>
                <a:spcPts val="0"/>
              </a:spcAft>
              <a:buClr>
                <a:schemeClr val="dk1"/>
              </a:buClr>
              <a:buSzPts val="2400"/>
              <a:buFont typeface="Arial"/>
              <a:buChar char="•"/>
            </a:pPr>
            <a:r>
              <a:rPr lang="en-US" sz="2400" dirty="0">
                <a:solidFill>
                  <a:schemeClr val="dk1"/>
                </a:solidFill>
                <a:latin typeface="Calibri"/>
                <a:ea typeface="Calibri"/>
                <a:cs typeface="Calibri"/>
                <a:sym typeface="Calibri"/>
              </a:rPr>
              <a:t>BASIC ANN-WORK FLOW</a:t>
            </a:r>
            <a:endParaRPr dirty="0"/>
          </a:p>
          <a:p>
            <a:pPr marL="342900" lvl="0" indent="-228600" algn="l" rtl="0">
              <a:lnSpc>
                <a:spcPct val="90000"/>
              </a:lnSpc>
              <a:spcBef>
                <a:spcPts val="1000"/>
              </a:spcBef>
              <a:spcAft>
                <a:spcPts val="0"/>
              </a:spcAft>
              <a:buClr>
                <a:schemeClr val="dk1"/>
              </a:buClr>
              <a:buSzPts val="2400"/>
              <a:buFont typeface="Arial"/>
              <a:buChar char="•"/>
            </a:pPr>
            <a:r>
              <a:rPr lang="en-US" sz="2400" dirty="0">
                <a:solidFill>
                  <a:schemeClr val="dk1"/>
                </a:solidFill>
                <a:latin typeface="Calibri"/>
                <a:ea typeface="Calibri"/>
                <a:cs typeface="Calibri"/>
                <a:sym typeface="Calibri"/>
              </a:rPr>
              <a:t>TENSORFLOW-ESTIMATOR API</a:t>
            </a:r>
          </a:p>
          <a:p>
            <a:pPr marL="342900" indent="-228600">
              <a:buSzPts val="2400"/>
            </a:pPr>
            <a:r>
              <a:rPr lang="en-US" sz="2400" dirty="0"/>
              <a:t>CODE PROCEDURE</a:t>
            </a:r>
          </a:p>
          <a:p>
            <a:pPr marL="342900" indent="-228600">
              <a:buSzPts val="2400"/>
            </a:pPr>
            <a:r>
              <a:rPr lang="en-US" sz="2400" dirty="0"/>
              <a:t>RESULT ANALYSIS</a:t>
            </a:r>
          </a:p>
          <a:p>
            <a:pPr marL="342900" indent="-228600">
              <a:buSzPts val="2400"/>
            </a:pPr>
            <a:r>
              <a:rPr lang="en-US" sz="2400" dirty="0"/>
              <a:t>LIMITATION AND FUTURE WORK</a:t>
            </a:r>
          </a:p>
          <a:p>
            <a:pPr marL="114300" indent="0">
              <a:buSzPts val="2400"/>
              <a:buNone/>
            </a:pPr>
            <a:endParaRPr lang="en-US" sz="24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E07D4E-2027-4E6C-B2B5-5AD94EAC8B64}"/>
              </a:ext>
            </a:extLst>
          </p:cNvPr>
          <p:cNvSpPr>
            <a:spLocks noGrp="1"/>
          </p:cNvSpPr>
          <p:nvPr>
            <p:ph type="title"/>
          </p:nvPr>
        </p:nvSpPr>
        <p:spPr/>
        <p:txBody>
          <a:bodyPr/>
          <a:lstStyle/>
          <a:p>
            <a:r>
              <a:rPr lang="en-US" dirty="0"/>
              <a:t>CREATE TRAIN AND TEST DATASET</a:t>
            </a:r>
          </a:p>
        </p:txBody>
      </p:sp>
      <p:sp>
        <p:nvSpPr>
          <p:cNvPr id="3" name="Text Placeholder 2">
            <a:extLst>
              <a:ext uri="{FF2B5EF4-FFF2-40B4-BE49-F238E27FC236}">
                <a16:creationId xmlns:a16="http://schemas.microsoft.com/office/drawing/2014/main" id="{FD20DD4F-BEE1-454F-BD15-252817DC34EE}"/>
              </a:ext>
            </a:extLst>
          </p:cNvPr>
          <p:cNvSpPr>
            <a:spLocks noGrp="1"/>
          </p:cNvSpPr>
          <p:nvPr>
            <p:ph type="body" idx="1"/>
          </p:nvPr>
        </p:nvSpPr>
        <p:spPr/>
        <p:txBody>
          <a:bodyPr/>
          <a:lstStyle/>
          <a:p>
            <a:r>
              <a:rPr lang="en-US" dirty="0"/>
              <a:t>Splitting the dataset into train and test set. </a:t>
            </a:r>
          </a:p>
          <a:p>
            <a:r>
              <a:rPr lang="en-US" dirty="0"/>
              <a:t>Test set will have 20% of the data and training set will use 80% of the data from the dataset.</a:t>
            </a:r>
          </a:p>
          <a:p>
            <a:endParaRPr lang="en-US" dirty="0"/>
          </a:p>
        </p:txBody>
      </p:sp>
      <p:pic>
        <p:nvPicPr>
          <p:cNvPr id="4" name="Picture 3">
            <a:extLst>
              <a:ext uri="{FF2B5EF4-FFF2-40B4-BE49-F238E27FC236}">
                <a16:creationId xmlns:a16="http://schemas.microsoft.com/office/drawing/2014/main" id="{85B8CBA5-A018-49A6-8992-6909E9F839BF}"/>
              </a:ext>
            </a:extLst>
          </p:cNvPr>
          <p:cNvPicPr>
            <a:picLocks noChangeAspect="1"/>
          </p:cNvPicPr>
          <p:nvPr/>
        </p:nvPicPr>
        <p:blipFill>
          <a:blip r:embed="rId2"/>
          <a:stretch>
            <a:fillRect/>
          </a:stretch>
        </p:blipFill>
        <p:spPr>
          <a:xfrm>
            <a:off x="886265" y="3210951"/>
            <a:ext cx="7751298" cy="555822"/>
          </a:xfrm>
          <a:prstGeom prst="rect">
            <a:avLst/>
          </a:prstGeom>
        </p:spPr>
      </p:pic>
      <p:pic>
        <p:nvPicPr>
          <p:cNvPr id="5" name="Picture 4">
            <a:extLst>
              <a:ext uri="{FF2B5EF4-FFF2-40B4-BE49-F238E27FC236}">
                <a16:creationId xmlns:a16="http://schemas.microsoft.com/office/drawing/2014/main" id="{096EF96C-34C2-425D-B339-19D00CAB7558}"/>
              </a:ext>
            </a:extLst>
          </p:cNvPr>
          <p:cNvPicPr>
            <a:picLocks noChangeAspect="1"/>
          </p:cNvPicPr>
          <p:nvPr/>
        </p:nvPicPr>
        <p:blipFill>
          <a:blip r:embed="rId3"/>
          <a:stretch>
            <a:fillRect/>
          </a:stretch>
        </p:blipFill>
        <p:spPr>
          <a:xfrm>
            <a:off x="886264" y="4451803"/>
            <a:ext cx="7751297" cy="555823"/>
          </a:xfrm>
          <a:prstGeom prst="rect">
            <a:avLst/>
          </a:prstGeom>
        </p:spPr>
      </p:pic>
    </p:spTree>
    <p:extLst>
      <p:ext uri="{BB962C8B-B14F-4D97-AF65-F5344CB8AC3E}">
        <p14:creationId xmlns:p14="http://schemas.microsoft.com/office/powerpoint/2010/main" val="12759748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9D3BA0-A8B5-4350-8BD5-99667C6BAF60}"/>
              </a:ext>
            </a:extLst>
          </p:cNvPr>
          <p:cNvSpPr>
            <a:spLocks noGrp="1"/>
          </p:cNvSpPr>
          <p:nvPr>
            <p:ph type="title"/>
          </p:nvPr>
        </p:nvSpPr>
        <p:spPr/>
        <p:txBody>
          <a:bodyPr>
            <a:normAutofit/>
          </a:bodyPr>
          <a:lstStyle/>
          <a:p>
            <a:r>
              <a:rPr lang="en-US" dirty="0"/>
              <a:t>Convert Raw Data To Dense Vector</a:t>
            </a:r>
          </a:p>
        </p:txBody>
      </p:sp>
      <p:sp>
        <p:nvSpPr>
          <p:cNvPr id="3" name="Text Placeholder 2">
            <a:extLst>
              <a:ext uri="{FF2B5EF4-FFF2-40B4-BE49-F238E27FC236}">
                <a16:creationId xmlns:a16="http://schemas.microsoft.com/office/drawing/2014/main" id="{B6360C64-0389-4480-8E8F-BE44738AAE6B}"/>
              </a:ext>
            </a:extLst>
          </p:cNvPr>
          <p:cNvSpPr>
            <a:spLocks noGrp="1"/>
          </p:cNvSpPr>
          <p:nvPr>
            <p:ph type="body" idx="1"/>
          </p:nvPr>
        </p:nvSpPr>
        <p:spPr>
          <a:xfrm>
            <a:off x="628650" y="1225969"/>
            <a:ext cx="7886700" cy="1700111"/>
          </a:xfrm>
        </p:spPr>
        <p:txBody>
          <a:bodyPr>
            <a:normAutofit fontScale="92500"/>
          </a:bodyPr>
          <a:lstStyle/>
          <a:p>
            <a:r>
              <a:rPr lang="en-US" dirty="0"/>
              <a:t>Estimators use feature columns to describe how the model should interpret the raw input data.</a:t>
            </a:r>
          </a:p>
          <a:p>
            <a:r>
              <a:rPr lang="en-US" dirty="0"/>
              <a:t>Estimators always accept vector of numeric inputs.</a:t>
            </a:r>
          </a:p>
          <a:p>
            <a:endParaRPr lang="en-US" dirty="0"/>
          </a:p>
        </p:txBody>
      </p:sp>
      <p:sp>
        <p:nvSpPr>
          <p:cNvPr id="4" name="Title 1">
            <a:extLst>
              <a:ext uri="{FF2B5EF4-FFF2-40B4-BE49-F238E27FC236}">
                <a16:creationId xmlns:a16="http://schemas.microsoft.com/office/drawing/2014/main" id="{52C839BF-ACC3-4F26-A6A7-080A81304F0E}"/>
              </a:ext>
            </a:extLst>
          </p:cNvPr>
          <p:cNvSpPr txBox="1">
            <a:spLocks/>
          </p:cNvSpPr>
          <p:nvPr/>
        </p:nvSpPr>
        <p:spPr>
          <a:xfrm>
            <a:off x="628650" y="2653450"/>
            <a:ext cx="7886700" cy="908049"/>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4000"/>
              <a:buFont typeface="Calibri"/>
              <a:buNone/>
              <a:defRPr sz="40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US" dirty="0"/>
              <a:t> Features</a:t>
            </a:r>
          </a:p>
        </p:txBody>
      </p:sp>
      <p:sp>
        <p:nvSpPr>
          <p:cNvPr id="8" name="Text Placeholder 2">
            <a:extLst>
              <a:ext uri="{FF2B5EF4-FFF2-40B4-BE49-F238E27FC236}">
                <a16:creationId xmlns:a16="http://schemas.microsoft.com/office/drawing/2014/main" id="{5EB835E8-307F-4CE7-8C89-69938E709C90}"/>
              </a:ext>
            </a:extLst>
          </p:cNvPr>
          <p:cNvSpPr txBox="1">
            <a:spLocks/>
          </p:cNvSpPr>
          <p:nvPr/>
        </p:nvSpPr>
        <p:spPr>
          <a:xfrm>
            <a:off x="628650" y="3429000"/>
            <a:ext cx="7886700" cy="1700111"/>
          </a:xfrm>
          <a:prstGeom prst="rect">
            <a:avLst/>
          </a:prstGeom>
          <a:noFill/>
          <a:ln>
            <a:noFill/>
          </a:ln>
        </p:spPr>
        <p:txBody>
          <a:bodyPr spcFirstLastPara="1" wrap="square" lIns="91425" tIns="45700" rIns="91425" bIns="45700" anchor="t" anchorCtr="0">
            <a:normAutofit fontScale="85000" lnSpcReduction="10000"/>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r>
              <a:rPr lang="en-US" dirty="0"/>
              <a:t>We add all the input features in feature_cols that will contain all the input variables to be used in the model. </a:t>
            </a:r>
          </a:p>
          <a:p>
            <a:r>
              <a:rPr lang="en-US" dirty="0"/>
              <a:t>Feature columns bridge raw data with the data your model needs.</a:t>
            </a:r>
          </a:p>
          <a:p>
            <a:endParaRPr lang="en-US" dirty="0"/>
          </a:p>
        </p:txBody>
      </p:sp>
      <p:pic>
        <p:nvPicPr>
          <p:cNvPr id="10" name="Picture 9">
            <a:extLst>
              <a:ext uri="{FF2B5EF4-FFF2-40B4-BE49-F238E27FC236}">
                <a16:creationId xmlns:a16="http://schemas.microsoft.com/office/drawing/2014/main" id="{650E922F-607C-4AF6-B145-06526DB689A9}"/>
              </a:ext>
            </a:extLst>
          </p:cNvPr>
          <p:cNvPicPr>
            <a:picLocks noChangeAspect="1"/>
          </p:cNvPicPr>
          <p:nvPr/>
        </p:nvPicPr>
        <p:blipFill>
          <a:blip r:embed="rId2"/>
          <a:stretch>
            <a:fillRect/>
          </a:stretch>
        </p:blipFill>
        <p:spPr>
          <a:xfrm>
            <a:off x="1161317" y="4988980"/>
            <a:ext cx="6646251" cy="643051"/>
          </a:xfrm>
          <a:prstGeom prst="rect">
            <a:avLst/>
          </a:prstGeom>
        </p:spPr>
      </p:pic>
    </p:spTree>
    <p:extLst>
      <p:ext uri="{BB962C8B-B14F-4D97-AF65-F5344CB8AC3E}">
        <p14:creationId xmlns:p14="http://schemas.microsoft.com/office/powerpoint/2010/main" val="10197181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BFD1CA-7F8B-4241-8829-DF43B7A2CE94}"/>
              </a:ext>
            </a:extLst>
          </p:cNvPr>
          <p:cNvSpPr>
            <a:spLocks noGrp="1"/>
          </p:cNvSpPr>
          <p:nvPr>
            <p:ph type="title"/>
          </p:nvPr>
        </p:nvSpPr>
        <p:spPr>
          <a:xfrm>
            <a:off x="628650" y="136525"/>
            <a:ext cx="7886700" cy="908049"/>
          </a:xfrm>
        </p:spPr>
        <p:txBody>
          <a:bodyPr>
            <a:normAutofit fontScale="90000"/>
          </a:bodyPr>
          <a:lstStyle/>
          <a:p>
            <a:r>
              <a:rPr lang="en-US" dirty="0"/>
              <a:t>Input Function for Train, Test and Evaluate</a:t>
            </a:r>
          </a:p>
        </p:txBody>
      </p:sp>
      <p:sp>
        <p:nvSpPr>
          <p:cNvPr id="3" name="Text Placeholder 2">
            <a:extLst>
              <a:ext uri="{FF2B5EF4-FFF2-40B4-BE49-F238E27FC236}">
                <a16:creationId xmlns:a16="http://schemas.microsoft.com/office/drawing/2014/main" id="{0031AC31-182D-4D08-A452-71D12FBD7124}"/>
              </a:ext>
            </a:extLst>
          </p:cNvPr>
          <p:cNvSpPr>
            <a:spLocks noGrp="1"/>
          </p:cNvSpPr>
          <p:nvPr>
            <p:ph type="body" idx="1"/>
          </p:nvPr>
        </p:nvSpPr>
        <p:spPr/>
        <p:txBody>
          <a:bodyPr/>
          <a:lstStyle/>
          <a:p>
            <a:r>
              <a:rPr lang="en-US" dirty="0"/>
              <a:t>Input function for training takes input features which are X, target variable which is y, 260 is the size of batches to return, the number of epochs to iterate is None and we want to shuffle the data.</a:t>
            </a:r>
          </a:p>
          <a:p>
            <a:endParaRPr lang="en-US" dirty="0"/>
          </a:p>
        </p:txBody>
      </p:sp>
      <p:pic>
        <p:nvPicPr>
          <p:cNvPr id="10" name="Picture 9">
            <a:extLst>
              <a:ext uri="{FF2B5EF4-FFF2-40B4-BE49-F238E27FC236}">
                <a16:creationId xmlns:a16="http://schemas.microsoft.com/office/drawing/2014/main" id="{0DB37E27-80FA-4FC6-B473-297045B4BA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4121" y="3601329"/>
            <a:ext cx="7886700" cy="2091327"/>
          </a:xfrm>
          <a:prstGeom prst="rect">
            <a:avLst/>
          </a:prstGeom>
        </p:spPr>
      </p:pic>
    </p:spTree>
    <p:extLst>
      <p:ext uri="{BB962C8B-B14F-4D97-AF65-F5344CB8AC3E}">
        <p14:creationId xmlns:p14="http://schemas.microsoft.com/office/powerpoint/2010/main" val="30533615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074993-390A-442E-946F-50AE31DC57CA}"/>
              </a:ext>
            </a:extLst>
          </p:cNvPr>
          <p:cNvSpPr>
            <a:spLocks noGrp="1"/>
          </p:cNvSpPr>
          <p:nvPr>
            <p:ph type="title"/>
          </p:nvPr>
        </p:nvSpPr>
        <p:spPr/>
        <p:txBody>
          <a:bodyPr/>
          <a:lstStyle/>
          <a:p>
            <a:r>
              <a:rPr lang="en-US" dirty="0"/>
              <a:t>Why DNN Regressor?</a:t>
            </a:r>
          </a:p>
        </p:txBody>
      </p:sp>
      <p:sp>
        <p:nvSpPr>
          <p:cNvPr id="3" name="Text Placeholder 2">
            <a:extLst>
              <a:ext uri="{FF2B5EF4-FFF2-40B4-BE49-F238E27FC236}">
                <a16:creationId xmlns:a16="http://schemas.microsoft.com/office/drawing/2014/main" id="{F715339A-3304-4F42-8AAD-6F81930EFDE0}"/>
              </a:ext>
            </a:extLst>
          </p:cNvPr>
          <p:cNvSpPr>
            <a:spLocks noGrp="1"/>
          </p:cNvSpPr>
          <p:nvPr>
            <p:ph type="body" idx="1"/>
          </p:nvPr>
        </p:nvSpPr>
        <p:spPr/>
        <p:txBody>
          <a:bodyPr/>
          <a:lstStyle/>
          <a:p>
            <a:r>
              <a:rPr lang="en-US" dirty="0"/>
              <a:t>The use of the </a:t>
            </a:r>
            <a:r>
              <a:rPr lang="en-US" dirty="0" err="1"/>
              <a:t>DNNRegressor</a:t>
            </a:r>
            <a:r>
              <a:rPr lang="en-US" dirty="0"/>
              <a:t> is very similar (almost identical) to that of the Classifier,</a:t>
            </a:r>
          </a:p>
          <a:p>
            <a:r>
              <a:rPr lang="en-US" dirty="0"/>
              <a:t>The only significant difference is that while the Classifier predicts discrete labels as classes, the Regressor predicts a continuous qualitative result with the provided data.</a:t>
            </a:r>
          </a:p>
        </p:txBody>
      </p:sp>
    </p:spTree>
    <p:extLst>
      <p:ext uri="{BB962C8B-B14F-4D97-AF65-F5344CB8AC3E}">
        <p14:creationId xmlns:p14="http://schemas.microsoft.com/office/powerpoint/2010/main" val="7206505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3C1D13-3C63-42BD-9D58-9A08A6F1F91C}"/>
              </a:ext>
            </a:extLst>
          </p:cNvPr>
          <p:cNvSpPr>
            <a:spLocks noGrp="1"/>
          </p:cNvSpPr>
          <p:nvPr>
            <p:ph type="title"/>
          </p:nvPr>
        </p:nvSpPr>
        <p:spPr/>
        <p:txBody>
          <a:bodyPr/>
          <a:lstStyle/>
          <a:p>
            <a:r>
              <a:rPr lang="en-US" dirty="0"/>
              <a:t>DNN REGRESSOR FUNCTION</a:t>
            </a:r>
          </a:p>
        </p:txBody>
      </p:sp>
      <p:sp>
        <p:nvSpPr>
          <p:cNvPr id="3" name="Text Placeholder 2">
            <a:extLst>
              <a:ext uri="{FF2B5EF4-FFF2-40B4-BE49-F238E27FC236}">
                <a16:creationId xmlns:a16="http://schemas.microsoft.com/office/drawing/2014/main" id="{1575559D-AE32-470D-AA2C-CEC08182AF2C}"/>
              </a:ext>
            </a:extLst>
          </p:cNvPr>
          <p:cNvSpPr>
            <a:spLocks noGrp="1"/>
          </p:cNvSpPr>
          <p:nvPr>
            <p:ph type="body" idx="1"/>
          </p:nvPr>
        </p:nvSpPr>
        <p:spPr/>
        <p:txBody>
          <a:bodyPr/>
          <a:lstStyle/>
          <a:p>
            <a:r>
              <a:rPr lang="en-US" dirty="0"/>
              <a:t>We now create a regressor for </a:t>
            </a:r>
            <a:r>
              <a:rPr lang="en-US" dirty="0" err="1"/>
              <a:t>Tensorflow</a:t>
            </a:r>
            <a:r>
              <a:rPr lang="en-US" dirty="0"/>
              <a:t> the DNN model. We have 10 hidden layers with units </a:t>
            </a:r>
          </a:p>
          <a:p>
            <a:r>
              <a:rPr lang="en-US" dirty="0"/>
              <a:t>We are defining a model to store the generated models.</a:t>
            </a:r>
          </a:p>
          <a:p>
            <a:endParaRPr lang="en-US" dirty="0"/>
          </a:p>
        </p:txBody>
      </p:sp>
      <p:pic>
        <p:nvPicPr>
          <p:cNvPr id="4" name="Content Placeholder 3">
            <a:extLst>
              <a:ext uri="{FF2B5EF4-FFF2-40B4-BE49-F238E27FC236}">
                <a16:creationId xmlns:a16="http://schemas.microsoft.com/office/drawing/2014/main" id="{F22513B8-1A1C-424F-9C12-161CEC603749}"/>
              </a:ext>
            </a:extLst>
          </p:cNvPr>
          <p:cNvPicPr>
            <a:picLocks noChangeAspect="1"/>
          </p:cNvPicPr>
          <p:nvPr/>
        </p:nvPicPr>
        <p:blipFill>
          <a:blip r:embed="rId2"/>
          <a:stretch>
            <a:fillRect/>
          </a:stretch>
        </p:blipFill>
        <p:spPr>
          <a:xfrm>
            <a:off x="628650" y="3889873"/>
            <a:ext cx="8137812" cy="800826"/>
          </a:xfrm>
          <a:prstGeom prst="rect">
            <a:avLst/>
          </a:prstGeom>
          <a:noFill/>
          <a:ln>
            <a:noFill/>
          </a:ln>
        </p:spPr>
      </p:pic>
    </p:spTree>
    <p:extLst>
      <p:ext uri="{BB962C8B-B14F-4D97-AF65-F5344CB8AC3E}">
        <p14:creationId xmlns:p14="http://schemas.microsoft.com/office/powerpoint/2010/main" val="18724899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26814-1BCC-4E7B-9F05-4652C9F633F2}"/>
              </a:ext>
            </a:extLst>
          </p:cNvPr>
          <p:cNvSpPr>
            <a:spLocks noGrp="1"/>
          </p:cNvSpPr>
          <p:nvPr>
            <p:ph type="title"/>
          </p:nvPr>
        </p:nvSpPr>
        <p:spPr/>
        <p:txBody>
          <a:bodyPr/>
          <a:lstStyle/>
          <a:p>
            <a:r>
              <a:rPr lang="en-US" dirty="0"/>
              <a:t>EVALUATE FUNCTION</a:t>
            </a:r>
          </a:p>
        </p:txBody>
      </p:sp>
      <p:sp>
        <p:nvSpPr>
          <p:cNvPr id="3" name="Text Placeholder 2">
            <a:extLst>
              <a:ext uri="{FF2B5EF4-FFF2-40B4-BE49-F238E27FC236}">
                <a16:creationId xmlns:a16="http://schemas.microsoft.com/office/drawing/2014/main" id="{0DB9D948-69E7-4468-AF26-0EEC8C0F4F22}"/>
              </a:ext>
            </a:extLst>
          </p:cNvPr>
          <p:cNvSpPr>
            <a:spLocks noGrp="1"/>
          </p:cNvSpPr>
          <p:nvPr>
            <p:ph type="body" idx="1"/>
          </p:nvPr>
        </p:nvSpPr>
        <p:spPr/>
        <p:txBody>
          <a:bodyPr/>
          <a:lstStyle/>
          <a:p>
            <a:r>
              <a:rPr lang="en-US" dirty="0"/>
              <a:t>Once the model is trained, we can evaluate the accuracy of the model. We can evaluate the test data and the model’s accuracy using evaluate function.</a:t>
            </a:r>
          </a:p>
          <a:p>
            <a:endParaRPr lang="en-US" dirty="0"/>
          </a:p>
        </p:txBody>
      </p:sp>
      <p:pic>
        <p:nvPicPr>
          <p:cNvPr id="4" name="Picture 3">
            <a:extLst>
              <a:ext uri="{FF2B5EF4-FFF2-40B4-BE49-F238E27FC236}">
                <a16:creationId xmlns:a16="http://schemas.microsoft.com/office/drawing/2014/main" id="{C3D3869A-442F-4795-811F-D504E5058694}"/>
              </a:ext>
            </a:extLst>
          </p:cNvPr>
          <p:cNvPicPr>
            <a:picLocks noChangeAspect="1"/>
          </p:cNvPicPr>
          <p:nvPr/>
        </p:nvPicPr>
        <p:blipFill>
          <a:blip r:embed="rId2"/>
          <a:stretch>
            <a:fillRect/>
          </a:stretch>
        </p:blipFill>
        <p:spPr>
          <a:xfrm>
            <a:off x="954404" y="3203825"/>
            <a:ext cx="7560945" cy="2312857"/>
          </a:xfrm>
          <a:prstGeom prst="rect">
            <a:avLst/>
          </a:prstGeom>
        </p:spPr>
      </p:pic>
    </p:spTree>
    <p:extLst>
      <p:ext uri="{BB962C8B-B14F-4D97-AF65-F5344CB8AC3E}">
        <p14:creationId xmlns:p14="http://schemas.microsoft.com/office/powerpoint/2010/main" val="16113711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C72859-7851-411B-9FD7-CEAC19F27DF6}"/>
              </a:ext>
            </a:extLst>
          </p:cNvPr>
          <p:cNvSpPr>
            <a:spLocks noGrp="1"/>
          </p:cNvSpPr>
          <p:nvPr>
            <p:ph type="title"/>
          </p:nvPr>
        </p:nvSpPr>
        <p:spPr/>
        <p:txBody>
          <a:bodyPr/>
          <a:lstStyle/>
          <a:p>
            <a:r>
              <a:rPr lang="en-US" dirty="0"/>
              <a:t>EVALUATION METRICS</a:t>
            </a:r>
          </a:p>
        </p:txBody>
      </p:sp>
      <p:pic>
        <p:nvPicPr>
          <p:cNvPr id="4" name="Content Placeholder 6">
            <a:extLst>
              <a:ext uri="{FF2B5EF4-FFF2-40B4-BE49-F238E27FC236}">
                <a16:creationId xmlns:a16="http://schemas.microsoft.com/office/drawing/2014/main" id="{4CFFB726-9994-4979-8405-13438E872C5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9270" y="1352645"/>
            <a:ext cx="7886700" cy="4164037"/>
          </a:xfrm>
        </p:spPr>
      </p:pic>
      <p:pic>
        <p:nvPicPr>
          <p:cNvPr id="5" name="Picture 4">
            <a:extLst>
              <a:ext uri="{FF2B5EF4-FFF2-40B4-BE49-F238E27FC236}">
                <a16:creationId xmlns:a16="http://schemas.microsoft.com/office/drawing/2014/main" id="{BBB1AACD-A11C-4586-920C-7017FEA3118D}"/>
              </a:ext>
            </a:extLst>
          </p:cNvPr>
          <p:cNvPicPr>
            <a:picLocks noChangeAspect="1"/>
          </p:cNvPicPr>
          <p:nvPr/>
        </p:nvPicPr>
        <p:blipFill>
          <a:blip r:embed="rId3"/>
          <a:stretch>
            <a:fillRect/>
          </a:stretch>
        </p:blipFill>
        <p:spPr>
          <a:xfrm>
            <a:off x="479270" y="4777374"/>
            <a:ext cx="7886700" cy="786398"/>
          </a:xfrm>
          <a:prstGeom prst="rect">
            <a:avLst/>
          </a:prstGeom>
        </p:spPr>
      </p:pic>
    </p:spTree>
    <p:extLst>
      <p:ext uri="{BB962C8B-B14F-4D97-AF65-F5344CB8AC3E}">
        <p14:creationId xmlns:p14="http://schemas.microsoft.com/office/powerpoint/2010/main" val="8976162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84A13-5DFD-45D9-AC77-114FACB4BBBE}"/>
              </a:ext>
            </a:extLst>
          </p:cNvPr>
          <p:cNvSpPr>
            <a:spLocks noGrp="1"/>
          </p:cNvSpPr>
          <p:nvPr>
            <p:ph type="title"/>
          </p:nvPr>
        </p:nvSpPr>
        <p:spPr/>
        <p:txBody>
          <a:bodyPr/>
          <a:lstStyle/>
          <a:p>
            <a:r>
              <a:rPr lang="en-US" dirty="0"/>
              <a:t>PREDICTION</a:t>
            </a:r>
          </a:p>
        </p:txBody>
      </p:sp>
      <p:sp>
        <p:nvSpPr>
          <p:cNvPr id="3" name="Text Placeholder 2">
            <a:extLst>
              <a:ext uri="{FF2B5EF4-FFF2-40B4-BE49-F238E27FC236}">
                <a16:creationId xmlns:a16="http://schemas.microsoft.com/office/drawing/2014/main" id="{B2863DBD-64FB-4699-A9F0-F06F3E6059EC}"/>
              </a:ext>
            </a:extLst>
          </p:cNvPr>
          <p:cNvSpPr>
            <a:spLocks noGrp="1"/>
          </p:cNvSpPr>
          <p:nvPr>
            <p:ph type="body" idx="1"/>
          </p:nvPr>
        </p:nvSpPr>
        <p:spPr>
          <a:xfrm>
            <a:off x="628650" y="1198367"/>
            <a:ext cx="7886700" cy="4351338"/>
          </a:xfrm>
        </p:spPr>
        <p:txBody>
          <a:bodyPr>
            <a:normAutofit/>
          </a:bodyPr>
          <a:lstStyle/>
          <a:p>
            <a:r>
              <a:rPr lang="en-US" dirty="0"/>
              <a:t>The evaluation losses never exhibit a significant change in direction toward an increasing value. </a:t>
            </a:r>
          </a:p>
          <a:p>
            <a:r>
              <a:rPr lang="en-US" dirty="0"/>
              <a:t>Sum square of errors(SSE) or Residuals, how far did we predict a value when compared to the actual value</a:t>
            </a:r>
          </a:p>
          <a:p>
            <a:r>
              <a:rPr lang="en-US" dirty="0"/>
              <a:t>SSE = Actual value -Predicted value</a:t>
            </a:r>
          </a:p>
          <a:p>
            <a:endParaRPr lang="en-US" dirty="0"/>
          </a:p>
        </p:txBody>
      </p:sp>
      <p:pic>
        <p:nvPicPr>
          <p:cNvPr id="5" name="Picture 4">
            <a:extLst>
              <a:ext uri="{FF2B5EF4-FFF2-40B4-BE49-F238E27FC236}">
                <a16:creationId xmlns:a16="http://schemas.microsoft.com/office/drawing/2014/main" id="{45A69D5D-325A-4C4F-A219-D096BE8F1E62}"/>
              </a:ext>
            </a:extLst>
          </p:cNvPr>
          <p:cNvPicPr>
            <a:picLocks noChangeAspect="1"/>
          </p:cNvPicPr>
          <p:nvPr/>
        </p:nvPicPr>
        <p:blipFill>
          <a:blip r:embed="rId2"/>
          <a:stretch>
            <a:fillRect/>
          </a:stretch>
        </p:blipFill>
        <p:spPr>
          <a:xfrm>
            <a:off x="628650" y="4035203"/>
            <a:ext cx="8178800" cy="1892300"/>
          </a:xfrm>
          <a:prstGeom prst="rect">
            <a:avLst/>
          </a:prstGeom>
        </p:spPr>
      </p:pic>
    </p:spTree>
    <p:extLst>
      <p:ext uri="{BB962C8B-B14F-4D97-AF65-F5344CB8AC3E}">
        <p14:creationId xmlns:p14="http://schemas.microsoft.com/office/powerpoint/2010/main" val="39725458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99071C7-6D43-814D-A93C-BBDA4391FB24}"/>
              </a:ext>
            </a:extLst>
          </p:cNvPr>
          <p:cNvPicPr>
            <a:picLocks noChangeAspect="1"/>
          </p:cNvPicPr>
          <p:nvPr/>
        </p:nvPicPr>
        <p:blipFill>
          <a:blip r:embed="rId2"/>
          <a:stretch>
            <a:fillRect/>
          </a:stretch>
        </p:blipFill>
        <p:spPr>
          <a:xfrm>
            <a:off x="944088" y="3895107"/>
            <a:ext cx="7255824" cy="1892300"/>
          </a:xfrm>
          <a:prstGeom prst="rect">
            <a:avLst/>
          </a:prstGeom>
        </p:spPr>
      </p:pic>
      <p:pic>
        <p:nvPicPr>
          <p:cNvPr id="6" name="Picture 5">
            <a:extLst>
              <a:ext uri="{FF2B5EF4-FFF2-40B4-BE49-F238E27FC236}">
                <a16:creationId xmlns:a16="http://schemas.microsoft.com/office/drawing/2014/main" id="{6F21D72A-53AE-44CC-AD90-67D7B770C55F}"/>
              </a:ext>
            </a:extLst>
          </p:cNvPr>
          <p:cNvPicPr>
            <a:picLocks noChangeAspect="1"/>
          </p:cNvPicPr>
          <p:nvPr/>
        </p:nvPicPr>
        <p:blipFill>
          <a:blip r:embed="rId3"/>
          <a:stretch>
            <a:fillRect/>
          </a:stretch>
        </p:blipFill>
        <p:spPr>
          <a:xfrm>
            <a:off x="1801398" y="259040"/>
            <a:ext cx="5255382" cy="3636067"/>
          </a:xfrm>
          <a:prstGeom prst="rect">
            <a:avLst/>
          </a:prstGeom>
        </p:spPr>
      </p:pic>
    </p:spTree>
    <p:extLst>
      <p:ext uri="{BB962C8B-B14F-4D97-AF65-F5344CB8AC3E}">
        <p14:creationId xmlns:p14="http://schemas.microsoft.com/office/powerpoint/2010/main" val="406058714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CC61E-03B3-4248-9904-2FDAF9944AEE}"/>
              </a:ext>
            </a:extLst>
          </p:cNvPr>
          <p:cNvSpPr>
            <a:spLocks noGrp="1"/>
          </p:cNvSpPr>
          <p:nvPr>
            <p:ph type="title"/>
          </p:nvPr>
        </p:nvSpPr>
        <p:spPr/>
        <p:txBody>
          <a:bodyPr/>
          <a:lstStyle/>
          <a:p>
            <a:r>
              <a:rPr lang="en-US" dirty="0"/>
              <a:t>CONCLUSION AND LIMITATION</a:t>
            </a:r>
          </a:p>
        </p:txBody>
      </p:sp>
      <p:sp>
        <p:nvSpPr>
          <p:cNvPr id="3" name="Text Placeholder 2">
            <a:extLst>
              <a:ext uri="{FF2B5EF4-FFF2-40B4-BE49-F238E27FC236}">
                <a16:creationId xmlns:a16="http://schemas.microsoft.com/office/drawing/2014/main" id="{60E05AEA-829F-4B68-91C0-C7293C12B81B}"/>
              </a:ext>
            </a:extLst>
          </p:cNvPr>
          <p:cNvSpPr>
            <a:spLocks noGrp="1"/>
          </p:cNvSpPr>
          <p:nvPr>
            <p:ph type="body" idx="1"/>
          </p:nvPr>
        </p:nvSpPr>
        <p:spPr/>
        <p:txBody>
          <a:bodyPr/>
          <a:lstStyle/>
          <a:p>
            <a:r>
              <a:rPr lang="en-US" dirty="0"/>
              <a:t>From this model, we have tried to achieve 80% accuracy.</a:t>
            </a:r>
          </a:p>
          <a:p>
            <a:r>
              <a:rPr lang="en-US" dirty="0"/>
              <a:t>We have limited our features to natural climatic conditions.</a:t>
            </a:r>
          </a:p>
          <a:p>
            <a:r>
              <a:rPr lang="en-US" dirty="0"/>
              <a:t>There could be scenarios where floods occur due to damage of dams or reservoirs.</a:t>
            </a:r>
          </a:p>
          <a:p>
            <a:r>
              <a:rPr lang="en-US" dirty="0"/>
              <a:t>This prediction can further be made accurate by considering cross-validation of our dataset. </a:t>
            </a:r>
          </a:p>
        </p:txBody>
      </p:sp>
    </p:spTree>
    <p:extLst>
      <p:ext uri="{BB962C8B-B14F-4D97-AF65-F5344CB8AC3E}">
        <p14:creationId xmlns:p14="http://schemas.microsoft.com/office/powerpoint/2010/main" val="36448931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87"/>
        <p:cNvGrpSpPr/>
        <p:nvPr/>
      </p:nvGrpSpPr>
      <p:grpSpPr>
        <a:xfrm>
          <a:off x="0" y="0"/>
          <a:ext cx="0" cy="0"/>
          <a:chOff x="0" y="0"/>
          <a:chExt cx="0" cy="0"/>
        </a:xfrm>
      </p:grpSpPr>
      <p:sp>
        <p:nvSpPr>
          <p:cNvPr id="388" name="Google Shape;388;p3"/>
          <p:cNvSpPr txBox="1">
            <a:spLocks noGrp="1"/>
          </p:cNvSpPr>
          <p:nvPr>
            <p:ph type="title"/>
          </p:nvPr>
        </p:nvSpPr>
        <p:spPr>
          <a:xfrm>
            <a:off x="628650" y="136525"/>
            <a:ext cx="7886700" cy="908049"/>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000"/>
              <a:buFont typeface="Calibri"/>
              <a:buNone/>
            </a:pPr>
            <a:r>
              <a:rPr lang="en-US" dirty="0"/>
              <a:t>INTRODUCTION</a:t>
            </a:r>
            <a:endParaRPr dirty="0"/>
          </a:p>
        </p:txBody>
      </p:sp>
      <p:sp>
        <p:nvSpPr>
          <p:cNvPr id="389" name="Google Shape;389;p3"/>
          <p:cNvSpPr txBox="1">
            <a:spLocks noGrp="1"/>
          </p:cNvSpPr>
          <p:nvPr>
            <p:ph type="body" idx="1"/>
          </p:nvPr>
        </p:nvSpPr>
        <p:spPr>
          <a:xfrm>
            <a:off x="628650" y="1131981"/>
            <a:ext cx="7886700" cy="4594038"/>
          </a:xfrm>
          <a:prstGeom prst="rect">
            <a:avLst/>
          </a:prstGeom>
          <a:noFill/>
          <a:ln>
            <a:noFill/>
          </a:ln>
        </p:spPr>
        <p:txBody>
          <a:bodyPr spcFirstLastPara="1" wrap="square" lIns="91425" tIns="45700" rIns="91425" bIns="45700" anchor="t" anchorCtr="0">
            <a:spAutoFit/>
          </a:bodyPr>
          <a:lstStyle/>
          <a:p>
            <a:r>
              <a:rPr lang="en-US" sz="2400" dirty="0"/>
              <a:t>Floods are the most destructive, causing massive damage to human life, infrastructure, agriculture, and the socioeconomic system</a:t>
            </a:r>
          </a:p>
          <a:p>
            <a:r>
              <a:rPr lang="en-US" sz="2400" dirty="0"/>
              <a:t>Sustainable flood risk management focusing on prevention, protection, and preparedness is the need of the hour.</a:t>
            </a:r>
          </a:p>
          <a:p>
            <a:r>
              <a:rPr lang="en-US" sz="2400" dirty="0"/>
              <a:t>Prediction of flood lead time and occurrence location is fundamentally complex due to the dynamic nature of climate condition. </a:t>
            </a:r>
          </a:p>
          <a:p>
            <a:r>
              <a:rPr lang="en-US" sz="2400" dirty="0"/>
              <a:t>Therefore, today’s major flood prediction models are mainly data-specific and involve various simplified assumptions. </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A04EB1-627C-4792-A462-B68AFC0E88FE}"/>
              </a:ext>
            </a:extLst>
          </p:cNvPr>
          <p:cNvSpPr>
            <a:spLocks noGrp="1"/>
          </p:cNvSpPr>
          <p:nvPr>
            <p:ph type="title"/>
          </p:nvPr>
        </p:nvSpPr>
        <p:spPr/>
        <p:txBody>
          <a:bodyPr/>
          <a:lstStyle/>
          <a:p>
            <a:r>
              <a:rPr lang="en-US" dirty="0"/>
              <a:t>FUTURE WORK</a:t>
            </a:r>
          </a:p>
        </p:txBody>
      </p:sp>
      <p:sp>
        <p:nvSpPr>
          <p:cNvPr id="3" name="Text Placeholder 2">
            <a:extLst>
              <a:ext uri="{FF2B5EF4-FFF2-40B4-BE49-F238E27FC236}">
                <a16:creationId xmlns:a16="http://schemas.microsoft.com/office/drawing/2014/main" id="{A06DA19E-0459-4035-B814-9FCE495EFE90}"/>
              </a:ext>
            </a:extLst>
          </p:cNvPr>
          <p:cNvSpPr>
            <a:spLocks noGrp="1"/>
          </p:cNvSpPr>
          <p:nvPr>
            <p:ph type="body" idx="1"/>
          </p:nvPr>
        </p:nvSpPr>
        <p:spPr/>
        <p:txBody>
          <a:bodyPr/>
          <a:lstStyle/>
          <a:p>
            <a:r>
              <a:rPr lang="en-US" dirty="0"/>
              <a:t>We can do a comparative study of linear regression and DNN and compare the accuracy.</a:t>
            </a:r>
          </a:p>
          <a:p>
            <a:r>
              <a:rPr lang="en-US" dirty="0"/>
              <a:t>We can use cross validation technique to acquire more accurate results.</a:t>
            </a:r>
          </a:p>
          <a:p>
            <a:r>
              <a:rPr lang="en-US" dirty="0"/>
              <a:t>Build a website so that we could able to get flood status/ occurrence of any place by configuring an inbuilt-API.</a:t>
            </a:r>
          </a:p>
          <a:p>
            <a:endParaRPr lang="en-US" dirty="0"/>
          </a:p>
        </p:txBody>
      </p:sp>
    </p:spTree>
    <p:extLst>
      <p:ext uri="{BB962C8B-B14F-4D97-AF65-F5344CB8AC3E}">
        <p14:creationId xmlns:p14="http://schemas.microsoft.com/office/powerpoint/2010/main" val="352778643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AAC83-172F-43D4-A752-B4F5CC254703}"/>
              </a:ext>
            </a:extLst>
          </p:cNvPr>
          <p:cNvSpPr>
            <a:spLocks noGrp="1"/>
          </p:cNvSpPr>
          <p:nvPr>
            <p:ph type="title"/>
          </p:nvPr>
        </p:nvSpPr>
        <p:spPr/>
        <p:txBody>
          <a:bodyPr/>
          <a:lstStyle/>
          <a:p>
            <a:r>
              <a:rPr lang="en-US" dirty="0"/>
              <a:t>REFERENCES</a:t>
            </a:r>
          </a:p>
        </p:txBody>
      </p:sp>
      <p:sp>
        <p:nvSpPr>
          <p:cNvPr id="3" name="Text Placeholder 2">
            <a:extLst>
              <a:ext uri="{FF2B5EF4-FFF2-40B4-BE49-F238E27FC236}">
                <a16:creationId xmlns:a16="http://schemas.microsoft.com/office/drawing/2014/main" id="{C9D0063F-317E-4FE5-84D7-772361A04819}"/>
              </a:ext>
            </a:extLst>
          </p:cNvPr>
          <p:cNvSpPr>
            <a:spLocks noGrp="1"/>
          </p:cNvSpPr>
          <p:nvPr>
            <p:ph type="body" idx="1"/>
          </p:nvPr>
        </p:nvSpPr>
        <p:spPr>
          <a:xfrm>
            <a:off x="628650" y="1153551"/>
            <a:ext cx="7886700" cy="4539105"/>
          </a:xfrm>
        </p:spPr>
        <p:txBody>
          <a:bodyPr>
            <a:normAutofit fontScale="70000" lnSpcReduction="20000"/>
          </a:bodyPr>
          <a:lstStyle/>
          <a:p>
            <a:pPr marL="114300" indent="0">
              <a:buNone/>
            </a:pPr>
            <a:r>
              <a:rPr lang="en-IN" sz="2300" b="1" dirty="0">
                <a:hlinkClick r:id="rId2"/>
              </a:rPr>
              <a:t>DataSetCollection:</a:t>
            </a:r>
          </a:p>
          <a:p>
            <a:r>
              <a:rPr lang="en-IN" sz="2000" dirty="0">
                <a:hlinkClick r:id="rId3"/>
              </a:rPr>
              <a:t>https://www.kaggle.com/selfishgene/historical-hourly-weather-data</a:t>
            </a:r>
            <a:endParaRPr lang="en-IN" sz="2000" dirty="0">
              <a:hlinkClick r:id="rId2"/>
            </a:endParaRPr>
          </a:p>
          <a:p>
            <a:r>
              <a:rPr lang="en-IN" sz="2000" dirty="0">
                <a:hlinkClick r:id="rId4"/>
              </a:rPr>
              <a:t>ftp://ftp.ncdc.noaa.gov/pub/data/gsod/</a:t>
            </a:r>
            <a:endParaRPr lang="en-IN" sz="2000" dirty="0"/>
          </a:p>
          <a:p>
            <a:r>
              <a:rPr lang="en-IN" sz="2000" dirty="0">
                <a:hlinkClick r:id="rId5"/>
              </a:rPr>
              <a:t>https://www.weather.gov/</a:t>
            </a:r>
            <a:endParaRPr lang="en-IN" sz="2000" dirty="0"/>
          </a:p>
          <a:p>
            <a:r>
              <a:rPr lang="en-IN" sz="2000" dirty="0">
                <a:hlinkClick r:id="rId6"/>
              </a:rPr>
              <a:t>https://www.ncdc.noaa.gov/cdo-web/search;jsessionid=F2E7F9378D1D019B83CBC9EAA41926D5</a:t>
            </a:r>
            <a:endParaRPr lang="en-IN" sz="2000" dirty="0"/>
          </a:p>
          <a:p>
            <a:pPr marL="114300" indent="0">
              <a:buNone/>
            </a:pPr>
            <a:r>
              <a:rPr lang="en-IN" sz="2300" b="1" dirty="0">
                <a:hlinkClick r:id="rId2"/>
              </a:rPr>
              <a:t>Learning and Research:</a:t>
            </a:r>
          </a:p>
          <a:p>
            <a:r>
              <a:rPr lang="en-IN" sz="2000" dirty="0">
                <a:hlinkClick r:id="rId2"/>
              </a:rPr>
              <a:t>https://www.tensorflow.org/api_docs/python/tf/compat/v1/estimator/DNNRegressor</a:t>
            </a:r>
            <a:endParaRPr lang="en-IN" sz="2000" dirty="0"/>
          </a:p>
          <a:p>
            <a:r>
              <a:rPr lang="en-IN" sz="2000" dirty="0">
                <a:hlinkClick r:id="rId7"/>
              </a:rPr>
              <a:t>https</a:t>
            </a:r>
          </a:p>
          <a:p>
            <a:r>
              <a:rPr lang="en-IN" sz="2000" dirty="0">
                <a:hlinkClick r:id="rId8"/>
              </a:rPr>
              <a:t>https://www.tensorflow.org/tutorials/estimator/premade://www.tensorflow.org/guide/estimator</a:t>
            </a:r>
            <a:endParaRPr lang="en-IN" sz="2000" dirty="0"/>
          </a:p>
          <a:p>
            <a:r>
              <a:rPr lang="en-IN" sz="2000" dirty="0">
                <a:hlinkClick r:id="rId9"/>
              </a:rPr>
              <a:t>https://www.kaggle.com/usersumit/tensorflow-dnnregressor</a:t>
            </a:r>
            <a:endParaRPr lang="en-IN" sz="2000" dirty="0"/>
          </a:p>
          <a:p>
            <a:r>
              <a:rPr lang="en-IN" sz="2000" dirty="0">
                <a:hlinkClick r:id="rId10"/>
              </a:rPr>
              <a:t>https://www.researchgate.net/post/How_to_decide_the_number_of_hidden_layers_and_nodes_in_a_hidden_layerhttps://medium.com/datadriveninvestor/how-to-evaluate-the-performance-of-a-machine-learning-model-45063a7a38a7</a:t>
            </a:r>
            <a:endParaRPr lang="en-IN" sz="2000" dirty="0"/>
          </a:p>
          <a:p>
            <a:r>
              <a:rPr lang="en-US" sz="2000" dirty="0">
                <a:hlinkClick r:id="rId11"/>
              </a:rPr>
              <a:t>https://medium.com/datadriveninvestor/linear-regression-using-tensorflow-estimator-9aa570914375</a:t>
            </a:r>
            <a:endParaRPr lang="en-US" sz="2000" dirty="0"/>
          </a:p>
        </p:txBody>
      </p:sp>
    </p:spTree>
    <p:extLst>
      <p:ext uri="{BB962C8B-B14F-4D97-AF65-F5344CB8AC3E}">
        <p14:creationId xmlns:p14="http://schemas.microsoft.com/office/powerpoint/2010/main" val="15143544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DD8CA2-AAD1-4B82-9A79-81EF5C94647B}"/>
              </a:ext>
            </a:extLst>
          </p:cNvPr>
          <p:cNvSpPr>
            <a:spLocks noGrp="1"/>
          </p:cNvSpPr>
          <p:nvPr>
            <p:ph type="title"/>
          </p:nvPr>
        </p:nvSpPr>
        <p:spPr/>
        <p:txBody>
          <a:bodyPr/>
          <a:lstStyle/>
          <a:p>
            <a:r>
              <a:rPr lang="en-US" dirty="0"/>
              <a:t>SIGNIFICANCE</a:t>
            </a:r>
          </a:p>
        </p:txBody>
      </p:sp>
      <p:sp>
        <p:nvSpPr>
          <p:cNvPr id="3" name="Text Placeholder 2">
            <a:extLst>
              <a:ext uri="{FF2B5EF4-FFF2-40B4-BE49-F238E27FC236}">
                <a16:creationId xmlns:a16="http://schemas.microsoft.com/office/drawing/2014/main" id="{992A6612-E4B6-4F69-94C3-4A6B79257AC4}"/>
              </a:ext>
            </a:extLst>
          </p:cNvPr>
          <p:cNvSpPr>
            <a:spLocks noGrp="1"/>
          </p:cNvSpPr>
          <p:nvPr>
            <p:ph type="body" idx="1"/>
          </p:nvPr>
        </p:nvSpPr>
        <p:spPr/>
        <p:txBody>
          <a:bodyPr>
            <a:normAutofit/>
          </a:bodyPr>
          <a:lstStyle/>
          <a:p>
            <a:pPr lvl="0">
              <a:spcBef>
                <a:spcPts val="0"/>
              </a:spcBef>
              <a:buClr>
                <a:schemeClr val="dk1"/>
              </a:buClr>
              <a:buSzPts val="2400"/>
            </a:pPr>
            <a:r>
              <a:rPr lang="en-US" sz="2400" dirty="0"/>
              <a:t>Since floods cause a lot of damage to human life, animals and property, we want to find the way to help with this natural disaster. </a:t>
            </a:r>
          </a:p>
          <a:p>
            <a:pPr lvl="0">
              <a:buClr>
                <a:schemeClr val="dk1"/>
              </a:buClr>
              <a:buSzPts val="2400"/>
            </a:pPr>
            <a:r>
              <a:rPr lang="en-US" sz="2400" dirty="0"/>
              <a:t>We know preventing floods is far more daunting task since it involves climate changes and bringing awareness among people about deforestation.</a:t>
            </a:r>
          </a:p>
          <a:p>
            <a:pPr lvl="0">
              <a:buClr>
                <a:schemeClr val="dk1"/>
              </a:buClr>
              <a:buSzPts val="2400"/>
            </a:pPr>
            <a:r>
              <a:rPr lang="en-US" sz="2400" dirty="0"/>
              <a:t>Prediction can help various relief groups and people in suburbs to be prepared.</a:t>
            </a:r>
          </a:p>
          <a:p>
            <a:pPr lvl="0">
              <a:buClr>
                <a:schemeClr val="dk1"/>
              </a:buClr>
              <a:buSzPts val="2400"/>
            </a:pPr>
            <a:r>
              <a:rPr lang="en-US" sz="2400" dirty="0"/>
              <a:t>Having a more accurate prediction will allow the damage to be mitigated so counties can even save money for disaster relief in those areas. </a:t>
            </a:r>
          </a:p>
          <a:p>
            <a:endParaRPr lang="en-US" dirty="0"/>
          </a:p>
        </p:txBody>
      </p:sp>
    </p:spTree>
    <p:extLst>
      <p:ext uri="{BB962C8B-B14F-4D97-AF65-F5344CB8AC3E}">
        <p14:creationId xmlns:p14="http://schemas.microsoft.com/office/powerpoint/2010/main" val="10244912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93"/>
        <p:cNvGrpSpPr/>
        <p:nvPr/>
      </p:nvGrpSpPr>
      <p:grpSpPr>
        <a:xfrm>
          <a:off x="0" y="0"/>
          <a:ext cx="0" cy="0"/>
          <a:chOff x="0" y="0"/>
          <a:chExt cx="0" cy="0"/>
        </a:xfrm>
      </p:grpSpPr>
      <p:sp>
        <p:nvSpPr>
          <p:cNvPr id="394" name="Google Shape;394;p4"/>
          <p:cNvSpPr txBox="1">
            <a:spLocks noGrp="1"/>
          </p:cNvSpPr>
          <p:nvPr>
            <p:ph type="title"/>
          </p:nvPr>
        </p:nvSpPr>
        <p:spPr>
          <a:xfrm>
            <a:off x="628650" y="136525"/>
            <a:ext cx="7886700" cy="908049"/>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000"/>
              <a:buFont typeface="Calibri"/>
              <a:buNone/>
            </a:pPr>
            <a:r>
              <a:rPr lang="en-US" dirty="0"/>
              <a:t>FACTORS</a:t>
            </a:r>
            <a:endParaRPr dirty="0"/>
          </a:p>
        </p:txBody>
      </p:sp>
      <p:sp>
        <p:nvSpPr>
          <p:cNvPr id="395" name="Google Shape;395;p4"/>
          <p:cNvSpPr txBox="1">
            <a:spLocks noGrp="1"/>
          </p:cNvSpPr>
          <p:nvPr>
            <p:ph type="body" idx="1"/>
          </p:nvPr>
        </p:nvSpPr>
        <p:spPr>
          <a:xfrm>
            <a:off x="628650" y="1512768"/>
            <a:ext cx="78867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400"/>
              <a:buChar char="•"/>
            </a:pPr>
            <a:r>
              <a:rPr lang="en-US" sz="2400" dirty="0"/>
              <a:t>Global Warming </a:t>
            </a:r>
            <a:endParaRPr dirty="0"/>
          </a:p>
          <a:p>
            <a:pPr marL="228600" lvl="0" indent="-228600" algn="l" rtl="0">
              <a:lnSpc>
                <a:spcPct val="90000"/>
              </a:lnSpc>
              <a:spcBef>
                <a:spcPts val="1000"/>
              </a:spcBef>
              <a:spcAft>
                <a:spcPts val="0"/>
              </a:spcAft>
              <a:buClr>
                <a:schemeClr val="dk1"/>
              </a:buClr>
              <a:buSzPts val="2400"/>
              <a:buChar char="•"/>
            </a:pPr>
            <a:r>
              <a:rPr lang="en-US" sz="2400" dirty="0"/>
              <a:t>Climate Change</a:t>
            </a:r>
            <a:endParaRPr dirty="0"/>
          </a:p>
          <a:p>
            <a:pPr marL="228600" lvl="0" indent="-228600" algn="l" rtl="0">
              <a:lnSpc>
                <a:spcPct val="90000"/>
              </a:lnSpc>
              <a:spcBef>
                <a:spcPts val="1000"/>
              </a:spcBef>
              <a:spcAft>
                <a:spcPts val="0"/>
              </a:spcAft>
              <a:buClr>
                <a:schemeClr val="dk1"/>
              </a:buClr>
              <a:buSzPts val="2400"/>
              <a:buChar char="•"/>
            </a:pPr>
            <a:r>
              <a:rPr lang="en-US" sz="2400" dirty="0"/>
              <a:t>Heavy Rains</a:t>
            </a:r>
            <a:endParaRPr dirty="0"/>
          </a:p>
          <a:p>
            <a:pPr marL="228600" lvl="0" indent="-228600" algn="l" rtl="0">
              <a:lnSpc>
                <a:spcPct val="90000"/>
              </a:lnSpc>
              <a:spcBef>
                <a:spcPts val="1000"/>
              </a:spcBef>
              <a:spcAft>
                <a:spcPts val="0"/>
              </a:spcAft>
              <a:buClr>
                <a:schemeClr val="dk1"/>
              </a:buClr>
              <a:buSzPts val="2400"/>
              <a:buChar char="•"/>
            </a:pPr>
            <a:r>
              <a:rPr lang="en-US" sz="2400" dirty="0"/>
              <a:t>Melting Snow and Ice</a:t>
            </a:r>
            <a:endParaRPr dirty="0"/>
          </a:p>
          <a:p>
            <a:pPr marL="228600" lvl="0" indent="-228600" algn="l" rtl="0">
              <a:lnSpc>
                <a:spcPct val="90000"/>
              </a:lnSpc>
              <a:spcBef>
                <a:spcPts val="1000"/>
              </a:spcBef>
              <a:spcAft>
                <a:spcPts val="0"/>
              </a:spcAft>
              <a:buClr>
                <a:schemeClr val="dk1"/>
              </a:buClr>
              <a:buSzPts val="2400"/>
              <a:buChar char="•"/>
            </a:pPr>
            <a:r>
              <a:rPr lang="en-US" sz="2400" dirty="0"/>
              <a:t>Lack of Vegetation</a:t>
            </a:r>
            <a:endParaRPr dirty="0"/>
          </a:p>
          <a:p>
            <a:pPr marL="228600" lvl="0" indent="-228600" algn="l" rtl="0">
              <a:lnSpc>
                <a:spcPct val="90000"/>
              </a:lnSpc>
              <a:spcBef>
                <a:spcPts val="1000"/>
              </a:spcBef>
              <a:spcAft>
                <a:spcPts val="0"/>
              </a:spcAft>
              <a:buClr>
                <a:schemeClr val="dk1"/>
              </a:buClr>
              <a:buSzPts val="2400"/>
              <a:buChar char="•"/>
            </a:pPr>
            <a:r>
              <a:rPr lang="en-US" sz="2400" dirty="0"/>
              <a:t>Overflowing Rivers</a:t>
            </a:r>
            <a:endParaRPr dirty="0"/>
          </a:p>
          <a:p>
            <a:pPr marL="228600" lvl="0" indent="-228600" algn="l" rtl="0">
              <a:lnSpc>
                <a:spcPct val="90000"/>
              </a:lnSpc>
              <a:spcBef>
                <a:spcPts val="1000"/>
              </a:spcBef>
              <a:spcAft>
                <a:spcPts val="0"/>
              </a:spcAft>
              <a:buClr>
                <a:schemeClr val="dk1"/>
              </a:buClr>
              <a:buSzPts val="2400"/>
              <a:buChar char="•"/>
            </a:pPr>
            <a:r>
              <a:rPr lang="en-US" sz="2400" dirty="0"/>
              <a:t>Storm Surges and Tsunamis</a:t>
            </a:r>
            <a:endParaRPr dirty="0"/>
          </a:p>
          <a:p>
            <a:pPr marL="0" lvl="0" indent="0" algn="l" rtl="0">
              <a:lnSpc>
                <a:spcPct val="90000"/>
              </a:lnSpc>
              <a:spcBef>
                <a:spcPts val="1000"/>
              </a:spcBef>
              <a:spcAft>
                <a:spcPts val="0"/>
              </a:spcAft>
              <a:buClr>
                <a:schemeClr val="dk1"/>
              </a:buClr>
              <a:buSzPts val="2800"/>
              <a:buNone/>
            </a:pPr>
            <a:endParaRPr dirty="0"/>
          </a:p>
          <a:p>
            <a:pPr marL="228600" lvl="0" indent="-50800" algn="l" rtl="0">
              <a:lnSpc>
                <a:spcPct val="90000"/>
              </a:lnSpc>
              <a:spcBef>
                <a:spcPts val="1000"/>
              </a:spcBef>
              <a:spcAft>
                <a:spcPts val="0"/>
              </a:spcAft>
              <a:buClr>
                <a:schemeClr val="dk1"/>
              </a:buClr>
              <a:buSzPts val="2800"/>
              <a:buNone/>
            </a:pP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99"/>
        <p:cNvGrpSpPr/>
        <p:nvPr/>
      </p:nvGrpSpPr>
      <p:grpSpPr>
        <a:xfrm>
          <a:off x="0" y="0"/>
          <a:ext cx="0" cy="0"/>
          <a:chOff x="0" y="0"/>
          <a:chExt cx="0" cy="0"/>
        </a:xfrm>
      </p:grpSpPr>
      <p:sp>
        <p:nvSpPr>
          <p:cNvPr id="400" name="Google Shape;400;p5"/>
          <p:cNvSpPr txBox="1">
            <a:spLocks noGrp="1"/>
          </p:cNvSpPr>
          <p:nvPr>
            <p:ph type="title"/>
          </p:nvPr>
        </p:nvSpPr>
        <p:spPr>
          <a:xfrm>
            <a:off x="628650" y="136525"/>
            <a:ext cx="7886700" cy="908049"/>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000"/>
              <a:buFont typeface="Calibri"/>
              <a:buNone/>
            </a:pPr>
            <a:r>
              <a:rPr lang="en-US" dirty="0"/>
              <a:t>FLOODS: IMPACT ON SOCIETY</a:t>
            </a:r>
          </a:p>
        </p:txBody>
      </p:sp>
      <p:pic>
        <p:nvPicPr>
          <p:cNvPr id="401" name="Google Shape;401;p5"/>
          <p:cNvPicPr preferRelativeResize="0">
            <a:picLocks noGrp="1"/>
          </p:cNvPicPr>
          <p:nvPr>
            <p:ph type="body" idx="1"/>
          </p:nvPr>
        </p:nvPicPr>
        <p:blipFill rotWithShape="1">
          <a:blip r:embed="rId3">
            <a:alphaModFix/>
          </a:blip>
          <a:srcRect b="1559"/>
          <a:stretch/>
        </p:blipFill>
        <p:spPr>
          <a:xfrm>
            <a:off x="869545" y="1147475"/>
            <a:ext cx="7718945" cy="4283508"/>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18"/>
        <p:cNvGrpSpPr/>
        <p:nvPr/>
      </p:nvGrpSpPr>
      <p:grpSpPr>
        <a:xfrm>
          <a:off x="0" y="0"/>
          <a:ext cx="0" cy="0"/>
          <a:chOff x="0" y="0"/>
          <a:chExt cx="0" cy="0"/>
        </a:xfrm>
      </p:grpSpPr>
      <p:sp>
        <p:nvSpPr>
          <p:cNvPr id="2" name="Title 1">
            <a:extLst>
              <a:ext uri="{FF2B5EF4-FFF2-40B4-BE49-F238E27FC236}">
                <a16:creationId xmlns:a16="http://schemas.microsoft.com/office/drawing/2014/main" id="{67D18A8E-59B7-4653-B795-2A4A580099B9}"/>
              </a:ext>
            </a:extLst>
          </p:cNvPr>
          <p:cNvSpPr>
            <a:spLocks noGrp="1"/>
          </p:cNvSpPr>
          <p:nvPr>
            <p:ph type="title"/>
          </p:nvPr>
        </p:nvSpPr>
        <p:spPr/>
        <p:txBody>
          <a:bodyPr/>
          <a:lstStyle/>
          <a:p>
            <a:r>
              <a:rPr lang="en-US" dirty="0"/>
              <a:t>FLOODS: IMPACT ON ECONOMY</a:t>
            </a:r>
          </a:p>
        </p:txBody>
      </p:sp>
      <p:pic>
        <p:nvPicPr>
          <p:cNvPr id="419" name="Google Shape;419;p8" descr="Image result for flood trends across US pie charts"/>
          <p:cNvPicPr preferRelativeResize="0">
            <a:picLocks noGrp="1"/>
          </p:cNvPicPr>
          <p:nvPr>
            <p:ph type="body" idx="1"/>
          </p:nvPr>
        </p:nvPicPr>
        <p:blipFill rotWithShape="1">
          <a:blip r:embed="rId3">
            <a:alphaModFix/>
          </a:blip>
          <a:stretch/>
        </p:blipFill>
        <p:spPr>
          <a:xfrm>
            <a:off x="2382982" y="1154545"/>
            <a:ext cx="4498109" cy="44704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5DFDFB-F9A5-4EC7-84B8-F585B1F1AE55}"/>
              </a:ext>
            </a:extLst>
          </p:cNvPr>
          <p:cNvSpPr>
            <a:spLocks noGrp="1"/>
          </p:cNvSpPr>
          <p:nvPr>
            <p:ph type="title"/>
          </p:nvPr>
        </p:nvSpPr>
        <p:spPr/>
        <p:txBody>
          <a:bodyPr/>
          <a:lstStyle/>
          <a:p>
            <a:r>
              <a:rPr lang="en-US" dirty="0"/>
              <a:t>PROBLEM STATEMENT</a:t>
            </a:r>
          </a:p>
        </p:txBody>
      </p:sp>
      <p:sp>
        <p:nvSpPr>
          <p:cNvPr id="3" name="Text Placeholder 2">
            <a:extLst>
              <a:ext uri="{FF2B5EF4-FFF2-40B4-BE49-F238E27FC236}">
                <a16:creationId xmlns:a16="http://schemas.microsoft.com/office/drawing/2014/main" id="{7305EF05-1AB1-463D-9FCD-29DA6023F821}"/>
              </a:ext>
            </a:extLst>
          </p:cNvPr>
          <p:cNvSpPr>
            <a:spLocks noGrp="1"/>
          </p:cNvSpPr>
          <p:nvPr>
            <p:ph type="body" idx="1"/>
          </p:nvPr>
        </p:nvSpPr>
        <p:spPr>
          <a:xfrm>
            <a:off x="628650" y="1253331"/>
            <a:ext cx="7886700" cy="4351338"/>
          </a:xfrm>
        </p:spPr>
        <p:txBody>
          <a:bodyPr>
            <a:normAutofit/>
          </a:bodyPr>
          <a:lstStyle/>
          <a:p>
            <a:r>
              <a:rPr lang="en-US" sz="2400" dirty="0"/>
              <a:t>A machine learning model is developed for predicting floods for certain geographic location and environmental conditions.</a:t>
            </a:r>
          </a:p>
          <a:p>
            <a:pPr lvl="1"/>
            <a:r>
              <a:rPr lang="en-US" dirty="0">
                <a:highlight>
                  <a:srgbClr val="C0C0C0"/>
                </a:highlight>
              </a:rPr>
              <a:t>Model : Deep Neural Network in TensorFlow.</a:t>
            </a:r>
          </a:p>
          <a:p>
            <a:pPr lvl="1"/>
            <a:r>
              <a:rPr lang="en-US" dirty="0">
                <a:highlight>
                  <a:srgbClr val="C0C0C0"/>
                </a:highlight>
              </a:rPr>
              <a:t>Geographic Location : Dallas, Chicago and Los Angeles (Flood prone areas)</a:t>
            </a:r>
          </a:p>
          <a:p>
            <a:pPr lvl="1"/>
            <a:r>
              <a:rPr lang="en-US" dirty="0">
                <a:highlight>
                  <a:srgbClr val="C0C0C0"/>
                </a:highlight>
              </a:rPr>
              <a:t>Environmental Factors : Humidity, Temperature, Dewpoint, Pressure, Snowfall Index, Precipitation</a:t>
            </a:r>
          </a:p>
          <a:p>
            <a:r>
              <a:rPr lang="en-US" sz="2400" dirty="0"/>
              <a:t>The final output will show error % in average loss (Mean Squared Error) and the total loss (Sum of Squared Errors) --- Variation between predicted and actual value</a:t>
            </a:r>
          </a:p>
        </p:txBody>
      </p:sp>
    </p:spTree>
    <p:extLst>
      <p:ext uri="{BB962C8B-B14F-4D97-AF65-F5344CB8AC3E}">
        <p14:creationId xmlns:p14="http://schemas.microsoft.com/office/powerpoint/2010/main" val="7239555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58746A-11B3-4346-8E8A-8A20FD4C9E5F}"/>
              </a:ext>
            </a:extLst>
          </p:cNvPr>
          <p:cNvSpPr>
            <a:spLocks noGrp="1"/>
          </p:cNvSpPr>
          <p:nvPr>
            <p:ph type="title"/>
          </p:nvPr>
        </p:nvSpPr>
        <p:spPr/>
        <p:txBody>
          <a:bodyPr/>
          <a:lstStyle/>
          <a:p>
            <a:r>
              <a:rPr lang="en-US" dirty="0"/>
              <a:t>PRIOR WORK</a:t>
            </a:r>
          </a:p>
        </p:txBody>
      </p:sp>
      <p:sp>
        <p:nvSpPr>
          <p:cNvPr id="3" name="Text Placeholder 2">
            <a:extLst>
              <a:ext uri="{FF2B5EF4-FFF2-40B4-BE49-F238E27FC236}">
                <a16:creationId xmlns:a16="http://schemas.microsoft.com/office/drawing/2014/main" id="{6DB5D2B5-0406-4A65-A82C-065A225CEC68}"/>
              </a:ext>
            </a:extLst>
          </p:cNvPr>
          <p:cNvSpPr>
            <a:spLocks noGrp="1"/>
          </p:cNvSpPr>
          <p:nvPr>
            <p:ph type="body" idx="1"/>
          </p:nvPr>
        </p:nvSpPr>
        <p:spPr/>
        <p:txBody>
          <a:bodyPr/>
          <a:lstStyle/>
          <a:p>
            <a:r>
              <a:rPr lang="en-US" dirty="0"/>
              <a:t>Initially, we had decided on a linear regressor model for flood prediction.</a:t>
            </a:r>
          </a:p>
          <a:p>
            <a:r>
              <a:rPr lang="en-US" dirty="0"/>
              <a:t>Based on review comments, we had decided to modify the algorithm used for our model.</a:t>
            </a:r>
          </a:p>
          <a:p>
            <a:r>
              <a:rPr lang="en-US" dirty="0"/>
              <a:t>We are implementing Machine Learning using TensorFlow’s Estimator API.</a:t>
            </a:r>
          </a:p>
          <a:p>
            <a:r>
              <a:rPr lang="en-US" dirty="0"/>
              <a:t>The dataset we have targeted is in Chicago, Dallas and Los Angeles.</a:t>
            </a:r>
          </a:p>
          <a:p>
            <a:endParaRPr lang="en-US" dirty="0"/>
          </a:p>
        </p:txBody>
      </p:sp>
    </p:spTree>
    <p:extLst>
      <p:ext uri="{BB962C8B-B14F-4D97-AF65-F5344CB8AC3E}">
        <p14:creationId xmlns:p14="http://schemas.microsoft.com/office/powerpoint/2010/main" val="905230199"/>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Custom Design">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1459</Words>
  <Application>Microsoft Office PowerPoint</Application>
  <PresentationFormat>On-screen Show (4:3)</PresentationFormat>
  <Paragraphs>159</Paragraphs>
  <Slides>31</Slides>
  <Notes>7</Notes>
  <HiddenSlides>0</HiddenSlides>
  <MMClips>0</MMClips>
  <ScaleCrop>false</ScaleCrop>
  <HeadingPairs>
    <vt:vector size="6" baseType="variant">
      <vt:variant>
        <vt:lpstr>Fonts Used</vt:lpstr>
      </vt:variant>
      <vt:variant>
        <vt:i4>2</vt:i4>
      </vt:variant>
      <vt:variant>
        <vt:lpstr>Theme</vt:lpstr>
      </vt:variant>
      <vt:variant>
        <vt:i4>2</vt:i4>
      </vt:variant>
      <vt:variant>
        <vt:lpstr>Slide Titles</vt:lpstr>
      </vt:variant>
      <vt:variant>
        <vt:i4>31</vt:i4>
      </vt:variant>
    </vt:vector>
  </HeadingPairs>
  <TitlesOfParts>
    <vt:vector size="35" baseType="lpstr">
      <vt:lpstr>Arial</vt:lpstr>
      <vt:lpstr>Calibri</vt:lpstr>
      <vt:lpstr>Office Theme</vt:lpstr>
      <vt:lpstr>1_Custom Design</vt:lpstr>
      <vt:lpstr>FLOOD PREDICTION  USING MACHINE LEARNING </vt:lpstr>
      <vt:lpstr>CONTENT</vt:lpstr>
      <vt:lpstr>INTRODUCTION</vt:lpstr>
      <vt:lpstr>SIGNIFICANCE</vt:lpstr>
      <vt:lpstr>FACTORS</vt:lpstr>
      <vt:lpstr>FLOODS: IMPACT ON SOCIETY</vt:lpstr>
      <vt:lpstr>FLOODS: IMPACT ON ECONOMY</vt:lpstr>
      <vt:lpstr>PROBLEM STATEMENT</vt:lpstr>
      <vt:lpstr>PRIOR WORK</vt:lpstr>
      <vt:lpstr>NOVELTY</vt:lpstr>
      <vt:lpstr>DATASET</vt:lpstr>
      <vt:lpstr>DATASET FEATURES</vt:lpstr>
      <vt:lpstr>METHODOLOGY</vt:lpstr>
      <vt:lpstr>APPROACH</vt:lpstr>
      <vt:lpstr>TENSOR FLOW – ESTIMATOR API</vt:lpstr>
      <vt:lpstr>What are Tensors?</vt:lpstr>
      <vt:lpstr>ADVANTAGES OF ESTIMATORS</vt:lpstr>
      <vt:lpstr>IMPLEMENTATION</vt:lpstr>
      <vt:lpstr>READING AND ANALYZING DATA</vt:lpstr>
      <vt:lpstr>CREATE TRAIN AND TEST DATASET</vt:lpstr>
      <vt:lpstr>Convert Raw Data To Dense Vector</vt:lpstr>
      <vt:lpstr>Input Function for Train, Test and Evaluate</vt:lpstr>
      <vt:lpstr>Why DNN Regressor?</vt:lpstr>
      <vt:lpstr>DNN REGRESSOR FUNCTION</vt:lpstr>
      <vt:lpstr>EVALUATE FUNCTION</vt:lpstr>
      <vt:lpstr>EVALUATION METRICS</vt:lpstr>
      <vt:lpstr>PREDICTION</vt:lpstr>
      <vt:lpstr>PowerPoint Presentation</vt:lpstr>
      <vt:lpstr>CONCLUSION AND LIMITATION</vt:lpstr>
      <vt:lpstr>FUTURE WORK</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FLOOD PREDICTION  USING MACHINE LEARNING </dc:title>
  <cp:lastModifiedBy>Manisha Ramesh</cp:lastModifiedBy>
  <cp:revision>1</cp:revision>
  <dcterms:modified xsi:type="dcterms:W3CDTF">2019-12-12T15:19:50Z</dcterms:modified>
</cp:coreProperties>
</file>