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8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Arimo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267450"/>
            <a:ext cx="8115300" cy="1373146"/>
            <a:chOff x="0" y="0"/>
            <a:chExt cx="2745176" cy="46449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45175" cy="464496"/>
            </a:xfrm>
            <a:custGeom>
              <a:avLst/>
              <a:gdLst/>
              <a:ahLst/>
              <a:cxnLst/>
              <a:rect l="l" t="t" r="r" b="b"/>
              <a:pathLst>
                <a:path w="2745175" h="464496">
                  <a:moveTo>
                    <a:pt x="0" y="0"/>
                  </a:moveTo>
                  <a:lnTo>
                    <a:pt x="2745175" y="0"/>
                  </a:lnTo>
                  <a:lnTo>
                    <a:pt x="2745175" y="464496"/>
                  </a:lnTo>
                  <a:lnTo>
                    <a:pt x="0" y="464496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28700" y="5191125"/>
            <a:ext cx="8115300" cy="3977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69"/>
              </a:lnSpc>
            </a:pPr>
            <a:r>
              <a:rPr lang="en-US" sz="5700">
                <a:solidFill>
                  <a:srgbClr val="000000"/>
                </a:solidFill>
                <a:latin typeface="Poppins Bold Bold"/>
              </a:rPr>
              <a:t>By:</a:t>
            </a:r>
          </a:p>
          <a:p>
            <a:pPr>
              <a:lnSpc>
                <a:spcPts val="6269"/>
              </a:lnSpc>
            </a:pPr>
            <a:r>
              <a:rPr lang="en-US" sz="5699">
                <a:solidFill>
                  <a:srgbClr val="000000"/>
                </a:solidFill>
                <a:latin typeface="Poppins Bold Bold"/>
              </a:rPr>
              <a:t>Abrar Sohail</a:t>
            </a:r>
          </a:p>
          <a:p>
            <a:pPr>
              <a:lnSpc>
                <a:spcPts val="6269"/>
              </a:lnSpc>
            </a:pPr>
            <a:r>
              <a:rPr lang="en-US" sz="5699">
                <a:solidFill>
                  <a:srgbClr val="000000"/>
                </a:solidFill>
                <a:latin typeface="Poppins Bold Bold"/>
              </a:rPr>
              <a:t>Muhammad Ali Raza</a:t>
            </a:r>
          </a:p>
          <a:p>
            <a:pPr>
              <a:lnSpc>
                <a:spcPts val="6269"/>
              </a:lnSpc>
            </a:pPr>
            <a:r>
              <a:rPr lang="en-US" sz="5699">
                <a:solidFill>
                  <a:srgbClr val="000000"/>
                </a:solidFill>
                <a:latin typeface="Poppins Bold Bold"/>
              </a:rPr>
              <a:t>Zaki Majid</a:t>
            </a:r>
          </a:p>
          <a:p>
            <a:pPr>
              <a:lnSpc>
                <a:spcPts val="6269"/>
              </a:lnSpc>
            </a:pPr>
            <a:r>
              <a:rPr lang="en-US" sz="5699">
                <a:solidFill>
                  <a:srgbClr val="000000"/>
                </a:solidFill>
                <a:latin typeface="Poppins Bold Bold"/>
              </a:rPr>
              <a:t>Taher Qutub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481238" y="3267450"/>
            <a:ext cx="5778062" cy="5778062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609390" y="345791"/>
            <a:ext cx="15678610" cy="1213707"/>
            <a:chOff x="0" y="0"/>
            <a:chExt cx="46592488" cy="3606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6592489" cy="3606800"/>
            </a:xfrm>
            <a:custGeom>
              <a:avLst/>
              <a:gdLst/>
              <a:ahLst/>
              <a:cxnLst/>
              <a:rect l="l" t="t" r="r" b="b"/>
              <a:pathLst>
                <a:path w="46592489" h="3606800">
                  <a:moveTo>
                    <a:pt x="46592489" y="0"/>
                  </a:moveTo>
                  <a:lnTo>
                    <a:pt x="1041400" y="0"/>
                  </a:lnTo>
                  <a:lnTo>
                    <a:pt x="0" y="1803400"/>
                  </a:lnTo>
                  <a:lnTo>
                    <a:pt x="1041400" y="3606800"/>
                  </a:lnTo>
                  <a:lnTo>
                    <a:pt x="46592489" y="3606800"/>
                  </a:lnTo>
                  <a:lnTo>
                    <a:pt x="45551089" y="1803400"/>
                  </a:lnTo>
                  <a:close/>
                </a:path>
              </a:pathLst>
            </a:custGeom>
            <a:solidFill>
              <a:srgbClr val="642C71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 b="712"/>
          <a:stretch>
            <a:fillRect/>
          </a:stretch>
        </p:blipFill>
        <p:spPr>
          <a:xfrm>
            <a:off x="0" y="0"/>
            <a:ext cx="3973115" cy="2629869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28700" y="3395361"/>
            <a:ext cx="8115300" cy="1245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80"/>
              </a:lnSpc>
            </a:pPr>
            <a:r>
              <a:rPr lang="en-US" sz="8800">
                <a:solidFill>
                  <a:srgbClr val="F5F5EF"/>
                </a:solidFill>
                <a:latin typeface="Poppins Bold Bold"/>
              </a:rPr>
              <a:t>Tic-Tac-Toe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CC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153810"/>
            <a:ext cx="7408145" cy="1613478"/>
            <a:chOff x="0" y="0"/>
            <a:chExt cx="2505965" cy="5457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05965" cy="545794"/>
            </a:xfrm>
            <a:custGeom>
              <a:avLst/>
              <a:gdLst/>
              <a:ahLst/>
              <a:cxnLst/>
              <a:rect l="l" t="t" r="r" b="b"/>
              <a:pathLst>
                <a:path w="2505965" h="545794">
                  <a:moveTo>
                    <a:pt x="0" y="0"/>
                  </a:moveTo>
                  <a:lnTo>
                    <a:pt x="2505965" y="0"/>
                  </a:lnTo>
                  <a:lnTo>
                    <a:pt x="2505965" y="545794"/>
                  </a:lnTo>
                  <a:lnTo>
                    <a:pt x="0" y="545794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150901" y="4767288"/>
            <a:ext cx="7408145" cy="1613478"/>
            <a:chOff x="0" y="0"/>
            <a:chExt cx="2505965" cy="54579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505965" cy="545794"/>
            </a:xfrm>
            <a:custGeom>
              <a:avLst/>
              <a:gdLst/>
              <a:ahLst/>
              <a:cxnLst/>
              <a:rect l="l" t="t" r="r" b="b"/>
              <a:pathLst>
                <a:path w="2505965" h="545794">
                  <a:moveTo>
                    <a:pt x="0" y="0"/>
                  </a:moveTo>
                  <a:lnTo>
                    <a:pt x="2505965" y="0"/>
                  </a:lnTo>
                  <a:lnTo>
                    <a:pt x="2505965" y="545794"/>
                  </a:lnTo>
                  <a:lnTo>
                    <a:pt x="0" y="545794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164772" y="3277108"/>
            <a:ext cx="7136002" cy="1366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805"/>
              </a:lnSpc>
            </a:pPr>
            <a:r>
              <a:rPr lang="en-US" sz="9004" u="sng">
                <a:solidFill>
                  <a:srgbClr val="F5F5EF"/>
                </a:solidFill>
                <a:latin typeface="Poppins Bold Bold"/>
              </a:rPr>
              <a:t>Problems &amp;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12338" y="4890586"/>
            <a:ext cx="6885272" cy="1366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805"/>
              </a:lnSpc>
            </a:pPr>
            <a:r>
              <a:rPr lang="en-US" sz="9004" u="sng">
                <a:solidFill>
                  <a:srgbClr val="F5F5EF"/>
                </a:solidFill>
                <a:latin typeface="Poppins Bold Bold"/>
              </a:rPr>
              <a:t>Challenges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889911" y="2756900"/>
            <a:ext cx="7369389" cy="4308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9595" lvl="1" indent="-414798" algn="ctr">
              <a:lnSpc>
                <a:spcPts val="4226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Poppins Bold Bold"/>
              </a:rPr>
              <a:t>Debugging the errors</a:t>
            </a:r>
          </a:p>
          <a:p>
            <a:pPr algn="ctr">
              <a:lnSpc>
                <a:spcPts val="4226"/>
              </a:lnSpc>
            </a:pPr>
            <a:r>
              <a:rPr lang="en-US" sz="3600" dirty="0">
                <a:solidFill>
                  <a:srgbClr val="000000"/>
                </a:solidFill>
                <a:latin typeface="Poppins Bold Bold"/>
              </a:rPr>
              <a:t> </a:t>
            </a:r>
          </a:p>
          <a:p>
            <a:pPr marL="829595" lvl="1" indent="-414798" algn="ctr">
              <a:lnSpc>
                <a:spcPts val="4226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Poppins Bold Bold"/>
              </a:rPr>
              <a:t>Working out the way to implement DSA techniques for this game  </a:t>
            </a:r>
            <a:endParaRPr lang="en-US" sz="3600" dirty="0" smtClean="0">
              <a:solidFill>
                <a:srgbClr val="000000"/>
              </a:solidFill>
              <a:latin typeface="Poppins Bold Bold"/>
            </a:endParaRPr>
          </a:p>
          <a:p>
            <a:pPr marL="414797" lvl="1" algn="ctr">
              <a:lnSpc>
                <a:spcPts val="4226"/>
              </a:lnSpc>
            </a:pPr>
            <a:endParaRPr lang="en-US" sz="3600" dirty="0" smtClean="0">
              <a:solidFill>
                <a:srgbClr val="000000"/>
              </a:solidFill>
              <a:latin typeface="Poppins Bold Bold"/>
            </a:endParaRPr>
          </a:p>
          <a:p>
            <a:pPr marL="829595" lvl="1" indent="-414797" algn="ctr">
              <a:lnSpc>
                <a:spcPts val="4226"/>
              </a:lnSpc>
              <a:buFont typeface="Arial"/>
              <a:buChar char="•"/>
            </a:pPr>
            <a:r>
              <a:rPr lang="en-US" sz="3600" dirty="0" smtClean="0">
                <a:solidFill>
                  <a:srgbClr val="000000"/>
                </a:solidFill>
                <a:latin typeface="Poppins Bold Bold"/>
              </a:rPr>
              <a:t>Trouble </a:t>
            </a:r>
            <a:r>
              <a:rPr lang="en-US" sz="3600" dirty="0">
                <a:solidFill>
                  <a:srgbClr val="000000"/>
                </a:solidFill>
                <a:latin typeface="Poppins Bold Bold"/>
              </a:rPr>
              <a:t>in communication and reaching </a:t>
            </a:r>
            <a:r>
              <a:rPr lang="en-US" sz="3600" dirty="0" smtClean="0">
                <a:solidFill>
                  <a:srgbClr val="000000"/>
                </a:solidFill>
                <a:latin typeface="Poppins Bold Bold"/>
              </a:rPr>
              <a:t>out</a:t>
            </a:r>
            <a:endParaRPr lang="en-US" sz="3600" dirty="0">
              <a:solidFill>
                <a:srgbClr val="000000"/>
              </a:solidFill>
              <a:latin typeface="Poppins Bold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15047" y="421847"/>
            <a:ext cx="18703047" cy="1213707"/>
            <a:chOff x="0" y="0"/>
            <a:chExt cx="55580276" cy="3606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580279" cy="3606800"/>
            </a:xfrm>
            <a:custGeom>
              <a:avLst/>
              <a:gdLst/>
              <a:ahLst/>
              <a:cxnLst/>
              <a:rect l="l" t="t" r="r" b="b"/>
              <a:pathLst>
                <a:path w="55580279" h="3606800">
                  <a:moveTo>
                    <a:pt x="55580279" y="0"/>
                  </a:moveTo>
                  <a:lnTo>
                    <a:pt x="1041400" y="0"/>
                  </a:lnTo>
                  <a:lnTo>
                    <a:pt x="0" y="1803400"/>
                  </a:lnTo>
                  <a:lnTo>
                    <a:pt x="1041400" y="3606800"/>
                  </a:lnTo>
                  <a:lnTo>
                    <a:pt x="55580279" y="3606800"/>
                  </a:lnTo>
                  <a:lnTo>
                    <a:pt x="54538879" y="1803400"/>
                  </a:lnTo>
                  <a:close/>
                </a:path>
              </a:pathLst>
            </a:custGeom>
            <a:solidFill>
              <a:srgbClr val="642C7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5086350" y="3237804"/>
            <a:ext cx="8115300" cy="1373146"/>
            <a:chOff x="0" y="0"/>
            <a:chExt cx="2745176" cy="46449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745175" cy="464496"/>
            </a:xfrm>
            <a:custGeom>
              <a:avLst/>
              <a:gdLst/>
              <a:ahLst/>
              <a:cxnLst/>
              <a:rect l="l" t="t" r="r" b="b"/>
              <a:pathLst>
                <a:path w="2745175" h="464496">
                  <a:moveTo>
                    <a:pt x="0" y="0"/>
                  </a:moveTo>
                  <a:lnTo>
                    <a:pt x="2745175" y="0"/>
                  </a:lnTo>
                  <a:lnTo>
                    <a:pt x="2745175" y="464496"/>
                  </a:lnTo>
                  <a:lnTo>
                    <a:pt x="0" y="464496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5086350" y="3365715"/>
            <a:ext cx="8115300" cy="1245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80"/>
              </a:lnSpc>
            </a:pPr>
            <a:r>
              <a:rPr lang="en-US" sz="8800">
                <a:solidFill>
                  <a:srgbClr val="F5F5EF"/>
                </a:solidFill>
                <a:latin typeface="Poppins Bold Bold"/>
              </a:rPr>
              <a:t>Thank you!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108025" y="5813695"/>
            <a:ext cx="10753812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69"/>
              </a:lnSpc>
            </a:pPr>
            <a:r>
              <a:rPr lang="en-US" sz="5700">
                <a:solidFill>
                  <a:srgbClr val="000000"/>
                </a:solidFill>
                <a:latin typeface="Poppins Bold Bold"/>
              </a:rPr>
              <a:t>Hope you had a good time!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583331"/>
            <a:ext cx="16230600" cy="459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19"/>
              </a:lnSpc>
            </a:pPr>
            <a:r>
              <a:rPr lang="en-US" sz="3200">
                <a:solidFill>
                  <a:srgbClr val="000000"/>
                </a:solidFill>
                <a:latin typeface="Poppins Bold Bold"/>
              </a:rPr>
              <a:t>https://www.</a:t>
            </a:r>
            <a:r>
              <a:rPr lang="en-US" sz="3199">
                <a:solidFill>
                  <a:srgbClr val="000000"/>
                </a:solidFill>
                <a:latin typeface="Poppins Bold Bold"/>
              </a:rPr>
              <a:t>askpython.com/python/examples/tic-tac-toe-using-python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868669" y="536194"/>
            <a:ext cx="6966982" cy="1289623"/>
            <a:chOff x="0" y="0"/>
            <a:chExt cx="2948564" cy="54579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48564" cy="545794"/>
            </a:xfrm>
            <a:custGeom>
              <a:avLst/>
              <a:gdLst/>
              <a:ahLst/>
              <a:cxnLst/>
              <a:rect l="l" t="t" r="r" b="b"/>
              <a:pathLst>
                <a:path w="2948564" h="545794">
                  <a:moveTo>
                    <a:pt x="0" y="0"/>
                  </a:moveTo>
                  <a:lnTo>
                    <a:pt x="2948564" y="0"/>
                  </a:lnTo>
                  <a:lnTo>
                    <a:pt x="2948564" y="545794"/>
                  </a:lnTo>
                  <a:lnTo>
                    <a:pt x="0" y="545794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6327994" y="695230"/>
            <a:ext cx="6048333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76"/>
              </a:lnSpc>
            </a:pPr>
            <a:r>
              <a:rPr lang="en-US" sz="6396" u="sng">
                <a:solidFill>
                  <a:srgbClr val="F5F5EF"/>
                </a:solidFill>
                <a:latin typeface="Poppins Bold Bold"/>
              </a:rPr>
              <a:t>References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B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507569" y="1308409"/>
            <a:ext cx="5657850" cy="1347321"/>
            <a:chOff x="0" y="0"/>
            <a:chExt cx="1913890" cy="4557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455760"/>
            </a:xfrm>
            <a:custGeom>
              <a:avLst/>
              <a:gdLst/>
              <a:ahLst/>
              <a:cxnLst/>
              <a:rect l="l" t="t" r="r" b="b"/>
              <a:pathLst>
                <a:path w="1913890" h="455760">
                  <a:moveTo>
                    <a:pt x="0" y="0"/>
                  </a:moveTo>
                  <a:lnTo>
                    <a:pt x="1913890" y="0"/>
                  </a:lnTo>
                  <a:lnTo>
                    <a:pt x="1913890" y="455760"/>
                  </a:lnTo>
                  <a:lnTo>
                    <a:pt x="0" y="45576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507569" y="2608105"/>
            <a:ext cx="5657850" cy="1347321"/>
            <a:chOff x="0" y="0"/>
            <a:chExt cx="1913890" cy="45576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455760"/>
            </a:xfrm>
            <a:custGeom>
              <a:avLst/>
              <a:gdLst/>
              <a:ahLst/>
              <a:cxnLst/>
              <a:rect l="l" t="t" r="r" b="b"/>
              <a:pathLst>
                <a:path w="1913890" h="455760">
                  <a:moveTo>
                    <a:pt x="0" y="0"/>
                  </a:moveTo>
                  <a:lnTo>
                    <a:pt x="1913890" y="0"/>
                  </a:lnTo>
                  <a:lnTo>
                    <a:pt x="1913890" y="455760"/>
                  </a:lnTo>
                  <a:lnTo>
                    <a:pt x="0" y="45576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1507569" y="1449494"/>
            <a:ext cx="5657850" cy="24124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35"/>
              </a:lnSpc>
            </a:pPr>
            <a:r>
              <a:rPr lang="en-US" sz="7945" u="sng">
                <a:solidFill>
                  <a:srgbClr val="F5F5EF"/>
                </a:solidFill>
                <a:latin typeface="Poppins Bold Bold"/>
              </a:rPr>
              <a:t>Table of Contents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22188" y="2376965"/>
            <a:ext cx="7121812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0" lvl="1" indent="-377825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Poppins Bold Bold"/>
              </a:rPr>
              <a:t>Introduction to the Game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921073" y="3888751"/>
            <a:ext cx="5853968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0" lvl="1" indent="-377825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Poppins Bold Bold"/>
              </a:rPr>
              <a:t>Design of the Game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313926" y="5432579"/>
            <a:ext cx="5853968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0" lvl="1" indent="-377825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Poppins Bold Bold"/>
              </a:rPr>
              <a:t>Game Explanation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0" y="7157890"/>
            <a:ext cx="6535830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0" lvl="1" indent="-377825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Poppins Bold Bold"/>
              </a:rPr>
              <a:t>Problems &amp; Challenges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D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66027" y="951240"/>
            <a:ext cx="5187974" cy="1289623"/>
            <a:chOff x="0" y="0"/>
            <a:chExt cx="3262236" cy="5457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2236" cy="545794"/>
            </a:xfrm>
            <a:custGeom>
              <a:avLst/>
              <a:gdLst/>
              <a:ahLst/>
              <a:cxnLst/>
              <a:rect l="l" t="t" r="r" b="b"/>
              <a:pathLst>
                <a:path w="3262236" h="545794">
                  <a:moveTo>
                    <a:pt x="0" y="0"/>
                  </a:moveTo>
                  <a:lnTo>
                    <a:pt x="3262236" y="0"/>
                  </a:lnTo>
                  <a:lnTo>
                    <a:pt x="3262236" y="545794"/>
                  </a:lnTo>
                  <a:lnTo>
                    <a:pt x="0" y="545794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8225351" y="2240863"/>
            <a:ext cx="5490649" cy="1289623"/>
            <a:chOff x="0" y="0"/>
            <a:chExt cx="3320514" cy="54579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320514" cy="545794"/>
            </a:xfrm>
            <a:custGeom>
              <a:avLst/>
              <a:gdLst/>
              <a:ahLst/>
              <a:cxnLst/>
              <a:rect l="l" t="t" r="r" b="b"/>
              <a:pathLst>
                <a:path w="3320514" h="545794">
                  <a:moveTo>
                    <a:pt x="0" y="0"/>
                  </a:moveTo>
                  <a:lnTo>
                    <a:pt x="3320514" y="0"/>
                  </a:lnTo>
                  <a:lnTo>
                    <a:pt x="3320514" y="545794"/>
                  </a:lnTo>
                  <a:lnTo>
                    <a:pt x="0" y="545794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330885" y="0"/>
            <a:ext cx="4408900" cy="44089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7943903" y="1148340"/>
            <a:ext cx="6048333" cy="1092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36"/>
              </a:lnSpc>
            </a:pPr>
            <a:r>
              <a:rPr lang="en-US" sz="7196" u="sng">
                <a:solidFill>
                  <a:srgbClr val="F5F5EF"/>
                </a:solidFill>
                <a:latin typeface="Poppins Bold Bold"/>
              </a:rPr>
              <a:t>Introduction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442241" y="2339413"/>
            <a:ext cx="6048333" cy="1092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36"/>
              </a:lnSpc>
            </a:pPr>
            <a:r>
              <a:rPr lang="en-US" sz="7196" u="sng">
                <a:solidFill>
                  <a:srgbClr val="F5F5EF"/>
                </a:solidFill>
                <a:latin typeface="Poppins Bold Bold"/>
              </a:rPr>
              <a:t>to the Game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86939" y="4150538"/>
            <a:ext cx="14514123" cy="5344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26"/>
              </a:lnSpc>
            </a:pPr>
            <a:r>
              <a:rPr lang="en-US" sz="3842" dirty="0">
                <a:solidFill>
                  <a:srgbClr val="000000"/>
                </a:solidFill>
                <a:latin typeface="Poppins Bold Bold"/>
              </a:rPr>
              <a:t>Our proposed project for the course “Data Structure and Algorithms” is based on the classic “Tic-Tac-Toe” game. The idea of the game is pretty basic; two players use a 3 x 3 grid to place their selected mark, at each alternative turn. Whoever succeeds in placing three marks in a row, column or diagonal will be announced as the winner. At the end of each game, a scoreboard appears that shows the updated number of wins of each player. The players can then decide if they wish to continue or quit the game.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D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553200" y="1028700"/>
            <a:ext cx="5105400" cy="1289623"/>
            <a:chOff x="0" y="0"/>
            <a:chExt cx="3262236" cy="5457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2236" cy="545794"/>
            </a:xfrm>
            <a:custGeom>
              <a:avLst/>
              <a:gdLst/>
              <a:ahLst/>
              <a:cxnLst/>
              <a:rect l="l" t="t" r="r" b="b"/>
              <a:pathLst>
                <a:path w="3262236" h="545794">
                  <a:moveTo>
                    <a:pt x="0" y="0"/>
                  </a:moveTo>
                  <a:lnTo>
                    <a:pt x="3262236" y="0"/>
                  </a:lnTo>
                  <a:lnTo>
                    <a:pt x="3262236" y="545794"/>
                  </a:lnTo>
                  <a:lnTo>
                    <a:pt x="0" y="545794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6119833" y="1127249"/>
            <a:ext cx="6048333" cy="1092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36"/>
              </a:lnSpc>
            </a:pPr>
            <a:r>
              <a:rPr lang="en-US" sz="7196" u="sng" dirty="0">
                <a:solidFill>
                  <a:srgbClr val="F5F5EF"/>
                </a:solidFill>
                <a:latin typeface="Poppins Bold Bold"/>
              </a:rPr>
              <a:t>Objectives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886939" y="3439029"/>
            <a:ext cx="14514123" cy="4811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26"/>
              </a:lnSpc>
            </a:pPr>
            <a:r>
              <a:rPr lang="en-US" sz="3842">
                <a:solidFill>
                  <a:srgbClr val="000000"/>
                </a:solidFill>
                <a:latin typeface="Poppins Bold Bold"/>
              </a:rPr>
              <a:t>Our objectives for this game were to:</a:t>
            </a:r>
          </a:p>
          <a:p>
            <a:pPr algn="ctr">
              <a:lnSpc>
                <a:spcPts val="4226"/>
              </a:lnSpc>
            </a:pPr>
            <a:endParaRPr lang="en-US" sz="3842">
              <a:solidFill>
                <a:srgbClr val="000000"/>
              </a:solidFill>
              <a:latin typeface="Poppins Bold Bold"/>
            </a:endParaRPr>
          </a:p>
          <a:p>
            <a:pPr marL="829595" lvl="1" indent="-414798" algn="ctr">
              <a:lnSpc>
                <a:spcPts val="4226"/>
              </a:lnSpc>
              <a:buFont typeface="Arial"/>
              <a:buChar char="•"/>
            </a:pPr>
            <a:r>
              <a:rPr lang="en-US" sz="3842">
                <a:solidFill>
                  <a:srgbClr val="000000"/>
                </a:solidFill>
                <a:latin typeface="Poppins Bold Bold"/>
              </a:rPr>
              <a:t>design a 3 x 3 grid which updates after each game</a:t>
            </a:r>
          </a:p>
          <a:p>
            <a:pPr marL="829595" lvl="1" indent="-414798" algn="ctr">
              <a:lnSpc>
                <a:spcPts val="4226"/>
              </a:lnSpc>
              <a:buFont typeface="Arial"/>
              <a:buChar char="•"/>
            </a:pPr>
            <a:r>
              <a:rPr lang="en-US" sz="3842">
                <a:solidFill>
                  <a:srgbClr val="000000"/>
                </a:solidFill>
                <a:latin typeface="Poppins Bold Bold"/>
              </a:rPr>
              <a:t>provide alternate turns to each player</a:t>
            </a:r>
          </a:p>
          <a:p>
            <a:pPr marL="829595" lvl="1" indent="-414798" algn="ctr">
              <a:lnSpc>
                <a:spcPts val="4226"/>
              </a:lnSpc>
              <a:buFont typeface="Arial"/>
              <a:buChar char="•"/>
            </a:pPr>
            <a:r>
              <a:rPr lang="en-US" sz="3842">
                <a:solidFill>
                  <a:srgbClr val="000000"/>
                </a:solidFill>
                <a:latin typeface="Poppins Bold Bold"/>
              </a:rPr>
              <a:t>design a user-friendly interface</a:t>
            </a:r>
          </a:p>
          <a:p>
            <a:pPr marL="829595" lvl="1" indent="-414798" algn="ctr">
              <a:lnSpc>
                <a:spcPts val="4226"/>
              </a:lnSpc>
              <a:buFont typeface="Arial"/>
              <a:buChar char="•"/>
            </a:pPr>
            <a:r>
              <a:rPr lang="en-US" sz="3842">
                <a:solidFill>
                  <a:srgbClr val="000000"/>
                </a:solidFill>
                <a:latin typeface="Poppins Bold Bold"/>
              </a:rPr>
              <a:t>maintain a scoreboard which updates after each game</a:t>
            </a:r>
          </a:p>
          <a:p>
            <a:pPr marL="829595" lvl="1" indent="-414797" algn="ctr">
              <a:lnSpc>
                <a:spcPts val="4226"/>
              </a:lnSpc>
              <a:buFont typeface="Arial"/>
              <a:buChar char="•"/>
            </a:pPr>
            <a:r>
              <a:rPr lang="en-US" sz="3842">
                <a:solidFill>
                  <a:srgbClr val="000000"/>
                </a:solidFill>
                <a:latin typeface="Poppins Bold Bold"/>
              </a:rPr>
              <a:t>ensure that we make use of the techniques that we have learnt throughout this course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2333" r="233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225351" y="595486"/>
            <a:ext cx="5033449" cy="1289623"/>
            <a:chOff x="0" y="0"/>
            <a:chExt cx="3262236" cy="5457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2236" cy="545794"/>
            </a:xfrm>
            <a:custGeom>
              <a:avLst/>
              <a:gdLst/>
              <a:ahLst/>
              <a:cxnLst/>
              <a:rect l="l" t="t" r="r" b="b"/>
              <a:pathLst>
                <a:path w="3262236" h="545794">
                  <a:moveTo>
                    <a:pt x="0" y="0"/>
                  </a:moveTo>
                  <a:lnTo>
                    <a:pt x="3262236" y="0"/>
                  </a:lnTo>
                  <a:lnTo>
                    <a:pt x="3262236" y="545794"/>
                  </a:lnTo>
                  <a:lnTo>
                    <a:pt x="0" y="54579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8758983" y="1885109"/>
            <a:ext cx="5731592" cy="1289623"/>
            <a:chOff x="0" y="0"/>
            <a:chExt cx="3320514" cy="54579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320514" cy="545794"/>
            </a:xfrm>
            <a:custGeom>
              <a:avLst/>
              <a:gdLst/>
              <a:ahLst/>
              <a:cxnLst/>
              <a:rect l="l" t="t" r="r" b="b"/>
              <a:pathLst>
                <a:path w="3320514" h="545794">
                  <a:moveTo>
                    <a:pt x="0" y="0"/>
                  </a:moveTo>
                  <a:lnTo>
                    <a:pt x="3320514" y="0"/>
                  </a:lnTo>
                  <a:lnTo>
                    <a:pt x="3320514" y="545794"/>
                  </a:lnTo>
                  <a:lnTo>
                    <a:pt x="0" y="54579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8442241" y="768810"/>
            <a:ext cx="6048333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39"/>
              </a:lnSpc>
            </a:pPr>
            <a:r>
              <a:rPr lang="en-US" sz="6200" b="1" u="sng" dirty="0">
                <a:solidFill>
                  <a:srgbClr val="000000"/>
                </a:solidFill>
                <a:latin typeface="Poppins Bold Bold"/>
              </a:rPr>
              <a:t>A little peak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055253" y="1983659"/>
            <a:ext cx="6048333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36"/>
              </a:lnSpc>
            </a:pPr>
            <a:r>
              <a:rPr lang="en-US" sz="6196" b="1" u="sng" dirty="0">
                <a:solidFill>
                  <a:srgbClr val="000000"/>
                </a:solidFill>
                <a:latin typeface="Poppins Bold Bold"/>
              </a:rPr>
              <a:t>into the Game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CC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66026" y="951240"/>
            <a:ext cx="3359174" cy="1289623"/>
            <a:chOff x="0" y="0"/>
            <a:chExt cx="2948564" cy="5457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48564" cy="545794"/>
            </a:xfrm>
            <a:custGeom>
              <a:avLst/>
              <a:gdLst/>
              <a:ahLst/>
              <a:cxnLst/>
              <a:rect l="l" t="t" r="r" b="b"/>
              <a:pathLst>
                <a:path w="2948564" h="545794">
                  <a:moveTo>
                    <a:pt x="0" y="0"/>
                  </a:moveTo>
                  <a:lnTo>
                    <a:pt x="2948564" y="0"/>
                  </a:lnTo>
                  <a:lnTo>
                    <a:pt x="2948564" y="545794"/>
                  </a:lnTo>
                  <a:lnTo>
                    <a:pt x="0" y="545794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8225351" y="2240863"/>
            <a:ext cx="5490649" cy="1289623"/>
            <a:chOff x="0" y="0"/>
            <a:chExt cx="3006842" cy="54579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006842" cy="545794"/>
            </a:xfrm>
            <a:custGeom>
              <a:avLst/>
              <a:gdLst/>
              <a:ahLst/>
              <a:cxnLst/>
              <a:rect l="l" t="t" r="r" b="b"/>
              <a:pathLst>
                <a:path w="3006842" h="545794">
                  <a:moveTo>
                    <a:pt x="0" y="0"/>
                  </a:moveTo>
                  <a:lnTo>
                    <a:pt x="3006842" y="0"/>
                  </a:lnTo>
                  <a:lnTo>
                    <a:pt x="3006842" y="545794"/>
                  </a:lnTo>
                  <a:lnTo>
                    <a:pt x="0" y="545794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330885" y="0"/>
            <a:ext cx="4408900" cy="44089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8432874" y="2339413"/>
            <a:ext cx="6048333" cy="1092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36"/>
              </a:lnSpc>
            </a:pPr>
            <a:r>
              <a:rPr lang="en-US" sz="7196" u="sng" dirty="0">
                <a:solidFill>
                  <a:srgbClr val="F5F5EF"/>
                </a:solidFill>
                <a:latin typeface="Poppins Bold Bold"/>
              </a:rPr>
              <a:t>of the Game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86939" y="4743462"/>
            <a:ext cx="14514123" cy="4277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26"/>
              </a:lnSpc>
            </a:pPr>
            <a:r>
              <a:rPr lang="en-US" sz="3842" dirty="0">
                <a:solidFill>
                  <a:srgbClr val="000000"/>
                </a:solidFill>
                <a:latin typeface="Poppins Bold Bold"/>
              </a:rPr>
              <a:t>To design our game, we implemented some of the techniques that we had learnt from the course throughout the semester. These techniques involve:</a:t>
            </a:r>
          </a:p>
          <a:p>
            <a:pPr marL="829595" lvl="1" indent="-414798" algn="ctr">
              <a:lnSpc>
                <a:spcPts val="4226"/>
              </a:lnSpc>
              <a:buFont typeface="Arial"/>
              <a:buChar char="•"/>
            </a:pPr>
            <a:r>
              <a:rPr lang="en-US" sz="3842" dirty="0">
                <a:solidFill>
                  <a:srgbClr val="000000"/>
                </a:solidFill>
                <a:latin typeface="Poppins Bold Bold"/>
              </a:rPr>
              <a:t>stack to keep a record of turns of the two players</a:t>
            </a:r>
          </a:p>
          <a:p>
            <a:pPr marL="829595" lvl="1" indent="-414798" algn="ctr">
              <a:lnSpc>
                <a:spcPts val="4226"/>
              </a:lnSpc>
              <a:buFont typeface="Arial"/>
              <a:buChar char="•"/>
            </a:pPr>
            <a:r>
              <a:rPr lang="en-US" sz="3842" dirty="0">
                <a:solidFill>
                  <a:srgbClr val="000000"/>
                </a:solidFill>
                <a:latin typeface="Poppins Bold Bold"/>
              </a:rPr>
              <a:t>dictionary to keep a record of positions that have already been marked</a:t>
            </a:r>
          </a:p>
          <a:p>
            <a:pPr marL="829595" lvl="1" indent="-414797" algn="ctr">
              <a:lnSpc>
                <a:spcPts val="4226"/>
              </a:lnSpc>
              <a:buFont typeface="Arial"/>
              <a:buChar char="•"/>
            </a:pPr>
            <a:r>
              <a:rPr lang="en-US" sz="3842" dirty="0">
                <a:solidFill>
                  <a:srgbClr val="000000"/>
                </a:solidFill>
                <a:latin typeface="Poppins Bold Bold"/>
              </a:rPr>
              <a:t>stack to make sure each player gets to take the FIRST turn in alternate matches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988181" y="1148340"/>
            <a:ext cx="6048333" cy="1092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36"/>
              </a:lnSpc>
            </a:pPr>
            <a:r>
              <a:rPr lang="en-US" sz="7196" u="sng">
                <a:solidFill>
                  <a:srgbClr val="F5F5EF"/>
                </a:solidFill>
                <a:latin typeface="Poppins Bold Bold"/>
              </a:rPr>
              <a:t>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D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05000" y="2017873"/>
            <a:ext cx="14514123" cy="7540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26"/>
              </a:lnSpc>
            </a:pPr>
            <a:r>
              <a:rPr lang="en-US" sz="3842" dirty="0">
                <a:solidFill>
                  <a:srgbClr val="000000"/>
                </a:solidFill>
                <a:latin typeface="Poppins Bold Bold"/>
              </a:rPr>
              <a:t>The Game includes a total of eleven modules and three sub-modules, as listed below</a:t>
            </a:r>
            <a:r>
              <a:rPr lang="en-US" sz="3842" dirty="0" smtClean="0">
                <a:solidFill>
                  <a:srgbClr val="000000"/>
                </a:solidFill>
                <a:latin typeface="Poppins Bold Bold"/>
              </a:rPr>
              <a:t>:</a:t>
            </a:r>
          </a:p>
          <a:p>
            <a:pPr algn="ctr">
              <a:lnSpc>
                <a:spcPts val="4226"/>
              </a:lnSpc>
            </a:pPr>
            <a:endParaRPr lang="en-US" sz="3842" dirty="0">
              <a:solidFill>
                <a:srgbClr val="000000"/>
              </a:solidFill>
              <a:latin typeface="Poppins Bold Bold"/>
            </a:endParaRPr>
          </a:p>
          <a:p>
            <a:pPr marL="829595" lvl="1" indent="-414798" algn="ctr">
              <a:lnSpc>
                <a:spcPts val="4226"/>
              </a:lnSpc>
              <a:buFont typeface="Arial"/>
              <a:buChar char="•"/>
            </a:pPr>
            <a:r>
              <a:rPr lang="en-US" sz="3600" dirty="0" err="1">
                <a:solidFill>
                  <a:srgbClr val="000000"/>
                </a:solidFill>
                <a:latin typeface="Poppins Bold Bold"/>
              </a:rPr>
              <a:t>initialise</a:t>
            </a:r>
            <a:r>
              <a:rPr lang="en-US" sz="3600" dirty="0" smtClean="0">
                <a:solidFill>
                  <a:srgbClr val="000000"/>
                </a:solidFill>
                <a:latin typeface="Poppins Bold Bold"/>
              </a:rPr>
              <a:t>()</a:t>
            </a:r>
          </a:p>
          <a:p>
            <a:pPr marL="829595" lvl="1" indent="-414798" algn="ctr">
              <a:lnSpc>
                <a:spcPts val="4226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Poppins Bold Bold"/>
              </a:rPr>
              <a:t>n</a:t>
            </a:r>
            <a:r>
              <a:rPr lang="en-US" sz="3600" dirty="0" smtClean="0">
                <a:solidFill>
                  <a:srgbClr val="000000"/>
                </a:solidFill>
                <a:latin typeface="Poppins Bold Bold"/>
              </a:rPr>
              <a:t>ames()</a:t>
            </a:r>
          </a:p>
          <a:p>
            <a:pPr marL="829595" lvl="1" indent="-414798" algn="ctr">
              <a:lnSpc>
                <a:spcPts val="4226"/>
              </a:lnSpc>
              <a:buFont typeface="Arial"/>
              <a:buChar char="•"/>
            </a:pPr>
            <a:r>
              <a:rPr lang="en-US" sz="3600" dirty="0" err="1" smtClean="0">
                <a:solidFill>
                  <a:srgbClr val="000000"/>
                </a:solidFill>
                <a:latin typeface="Poppins Bold Bold"/>
              </a:rPr>
              <a:t>disp_board</a:t>
            </a:r>
            <a:r>
              <a:rPr lang="en-US" sz="3600" dirty="0" smtClean="0">
                <a:solidFill>
                  <a:srgbClr val="000000"/>
                </a:solidFill>
                <a:latin typeface="Poppins Bold Bold"/>
              </a:rPr>
              <a:t>()</a:t>
            </a:r>
          </a:p>
          <a:p>
            <a:pPr marL="829595" lvl="1" indent="-414798" algn="ctr">
              <a:lnSpc>
                <a:spcPts val="4226"/>
              </a:lnSpc>
              <a:buFont typeface="Arial"/>
              <a:buChar char="•"/>
            </a:pPr>
            <a:r>
              <a:rPr lang="en-US" sz="3600" dirty="0" smtClean="0">
                <a:solidFill>
                  <a:srgbClr val="000000"/>
                </a:solidFill>
                <a:latin typeface="Poppins Bold Bold"/>
              </a:rPr>
              <a:t>marks()</a:t>
            </a:r>
          </a:p>
          <a:p>
            <a:pPr marL="829595" lvl="1" indent="-414798" algn="ctr">
              <a:lnSpc>
                <a:spcPts val="4226"/>
              </a:lnSpc>
              <a:buFont typeface="Arial"/>
              <a:buChar char="•"/>
            </a:pPr>
            <a:r>
              <a:rPr lang="en-US" sz="3600" dirty="0" err="1" smtClean="0">
                <a:solidFill>
                  <a:srgbClr val="000000"/>
                </a:solidFill>
                <a:latin typeface="Poppins Bold Bold"/>
              </a:rPr>
              <a:t>current_player_sign</a:t>
            </a:r>
            <a:r>
              <a:rPr lang="en-US" sz="3600" dirty="0" smtClean="0">
                <a:solidFill>
                  <a:srgbClr val="000000"/>
                </a:solidFill>
                <a:latin typeface="Poppins Bold Bold"/>
              </a:rPr>
              <a:t>()</a:t>
            </a:r>
          </a:p>
          <a:p>
            <a:pPr marL="829595" lvl="1" indent="-414798" algn="ctr">
              <a:lnSpc>
                <a:spcPts val="4226"/>
              </a:lnSpc>
              <a:buFont typeface="Arial"/>
              <a:buChar char="•"/>
            </a:pPr>
            <a:r>
              <a:rPr lang="en-US" sz="3600" dirty="0" err="1" smtClean="0">
                <a:solidFill>
                  <a:srgbClr val="000000"/>
                </a:solidFill>
                <a:latin typeface="Poppins Bold Bold"/>
              </a:rPr>
              <a:t>current_player_name</a:t>
            </a:r>
            <a:r>
              <a:rPr lang="en-US" sz="3600" dirty="0" smtClean="0">
                <a:solidFill>
                  <a:srgbClr val="000000"/>
                </a:solidFill>
                <a:latin typeface="Poppins Bold Bold"/>
              </a:rPr>
              <a:t>()</a:t>
            </a:r>
          </a:p>
          <a:p>
            <a:pPr marL="829595" lvl="1" indent="-414798" algn="ctr">
              <a:lnSpc>
                <a:spcPts val="4226"/>
              </a:lnSpc>
              <a:buFont typeface="Arial"/>
              <a:buChar char="•"/>
            </a:pPr>
            <a:r>
              <a:rPr lang="en-US" sz="3600" dirty="0" err="1" smtClean="0">
                <a:solidFill>
                  <a:srgbClr val="000000"/>
                </a:solidFill>
                <a:latin typeface="Poppins Bold Bold"/>
              </a:rPr>
              <a:t>input_mark</a:t>
            </a:r>
            <a:r>
              <a:rPr lang="en-US" sz="3600" dirty="0" smtClean="0">
                <a:solidFill>
                  <a:srgbClr val="000000"/>
                </a:solidFill>
                <a:latin typeface="Poppins Bold Bold"/>
              </a:rPr>
              <a:t>()</a:t>
            </a:r>
          </a:p>
          <a:p>
            <a:pPr marL="829595" lvl="1" indent="-414798" algn="ctr">
              <a:lnSpc>
                <a:spcPts val="4226"/>
              </a:lnSpc>
              <a:buFont typeface="Arial"/>
              <a:buChar char="•"/>
            </a:pPr>
            <a:r>
              <a:rPr lang="en-US" sz="3600" dirty="0" err="1" smtClean="0">
                <a:solidFill>
                  <a:srgbClr val="000000"/>
                </a:solidFill>
                <a:latin typeface="Poppins Bold Bold"/>
              </a:rPr>
              <a:t>check_win</a:t>
            </a:r>
            <a:r>
              <a:rPr lang="en-US" sz="3600" dirty="0" smtClean="0">
                <a:solidFill>
                  <a:srgbClr val="000000"/>
                </a:solidFill>
                <a:latin typeface="Poppins Bold Bold"/>
              </a:rPr>
              <a:t>() </a:t>
            </a:r>
            <a:r>
              <a:rPr lang="en-US" sz="3600" dirty="0" smtClean="0">
                <a:solidFill>
                  <a:srgbClr val="000000"/>
                </a:solidFill>
                <a:latin typeface="Poppins Bold Bold"/>
                <a:sym typeface="Wingdings" panose="05000000000000000000" pitchFamily="2" charset="2"/>
              </a:rPr>
              <a:t> </a:t>
            </a:r>
            <a:r>
              <a:rPr lang="en-US" sz="3600" dirty="0" err="1" smtClean="0">
                <a:solidFill>
                  <a:srgbClr val="000000"/>
                </a:solidFill>
                <a:latin typeface="Poppins Bold Bold"/>
                <a:sym typeface="Wingdings" panose="05000000000000000000" pitchFamily="2" charset="2"/>
              </a:rPr>
              <a:t>check_row</a:t>
            </a:r>
            <a:r>
              <a:rPr lang="en-US" sz="3600" dirty="0" smtClean="0">
                <a:solidFill>
                  <a:srgbClr val="000000"/>
                </a:solidFill>
                <a:latin typeface="Poppins Bold Bold"/>
                <a:sym typeface="Wingdings" panose="05000000000000000000" pitchFamily="2" charset="2"/>
              </a:rPr>
              <a:t>, </a:t>
            </a:r>
            <a:r>
              <a:rPr lang="en-US" sz="3600" dirty="0" err="1" smtClean="0">
                <a:solidFill>
                  <a:srgbClr val="000000"/>
                </a:solidFill>
                <a:latin typeface="Poppins Bold Bold"/>
                <a:sym typeface="Wingdings" panose="05000000000000000000" pitchFamily="2" charset="2"/>
              </a:rPr>
              <a:t>check_column</a:t>
            </a:r>
            <a:r>
              <a:rPr lang="en-US" sz="3600" dirty="0" smtClean="0">
                <a:solidFill>
                  <a:srgbClr val="000000"/>
                </a:solidFill>
                <a:latin typeface="Poppins Bold Bold"/>
                <a:sym typeface="Wingdings" panose="05000000000000000000" pitchFamily="2" charset="2"/>
              </a:rPr>
              <a:t>, </a:t>
            </a:r>
            <a:r>
              <a:rPr lang="en-US" sz="3600" dirty="0" err="1" smtClean="0">
                <a:solidFill>
                  <a:srgbClr val="000000"/>
                </a:solidFill>
                <a:latin typeface="Poppins Bold Bold"/>
                <a:sym typeface="Wingdings" panose="05000000000000000000" pitchFamily="2" charset="2"/>
              </a:rPr>
              <a:t>check_diagonal</a:t>
            </a:r>
            <a:endParaRPr lang="en-US" sz="3600" dirty="0" smtClean="0">
              <a:solidFill>
                <a:srgbClr val="000000"/>
              </a:solidFill>
              <a:latin typeface="Poppins Bold Bold"/>
              <a:sym typeface="Wingdings" panose="05000000000000000000" pitchFamily="2" charset="2"/>
            </a:endParaRPr>
          </a:p>
          <a:p>
            <a:pPr marL="829595" lvl="1" indent="-414798" algn="ctr">
              <a:lnSpc>
                <a:spcPts val="4226"/>
              </a:lnSpc>
              <a:buFont typeface="Arial"/>
              <a:buChar char="•"/>
            </a:pPr>
            <a:r>
              <a:rPr lang="en-US" sz="3600" dirty="0" err="1" smtClean="0">
                <a:solidFill>
                  <a:srgbClr val="000000"/>
                </a:solidFill>
                <a:latin typeface="Poppins Bold Bold"/>
                <a:sym typeface="Wingdings" panose="05000000000000000000" pitchFamily="2" charset="2"/>
              </a:rPr>
              <a:t>check_draw</a:t>
            </a:r>
            <a:r>
              <a:rPr lang="en-US" sz="3600" dirty="0" smtClean="0">
                <a:solidFill>
                  <a:srgbClr val="000000"/>
                </a:solidFill>
                <a:latin typeface="Poppins Bold Bold"/>
                <a:sym typeface="Wingdings" panose="05000000000000000000" pitchFamily="2" charset="2"/>
              </a:rPr>
              <a:t>()</a:t>
            </a:r>
          </a:p>
          <a:p>
            <a:pPr marL="829595" lvl="1" indent="-414798" algn="ctr">
              <a:lnSpc>
                <a:spcPts val="4226"/>
              </a:lnSpc>
              <a:buFont typeface="Arial"/>
              <a:buChar char="•"/>
            </a:pPr>
            <a:r>
              <a:rPr lang="en-US" sz="3600" dirty="0" err="1" smtClean="0">
                <a:solidFill>
                  <a:srgbClr val="000000"/>
                </a:solidFill>
                <a:latin typeface="Poppins Bold Bold"/>
                <a:sym typeface="Wingdings" panose="05000000000000000000" pitchFamily="2" charset="2"/>
              </a:rPr>
              <a:t>disp_scoreboard</a:t>
            </a:r>
            <a:r>
              <a:rPr lang="en-US" sz="3600" dirty="0" smtClean="0">
                <a:solidFill>
                  <a:srgbClr val="000000"/>
                </a:solidFill>
                <a:latin typeface="Poppins Bold Bold"/>
                <a:sym typeface="Wingdings" panose="05000000000000000000" pitchFamily="2" charset="2"/>
              </a:rPr>
              <a:t>()</a:t>
            </a:r>
          </a:p>
          <a:p>
            <a:pPr marL="829595" lvl="1" indent="-414798" algn="ctr">
              <a:lnSpc>
                <a:spcPts val="4226"/>
              </a:lnSpc>
              <a:buFont typeface="Arial"/>
              <a:buChar char="•"/>
            </a:pPr>
            <a:r>
              <a:rPr lang="en-US" sz="3600" dirty="0" smtClean="0">
                <a:solidFill>
                  <a:srgbClr val="000000"/>
                </a:solidFill>
                <a:latin typeface="Poppins Bold Bold"/>
                <a:sym typeface="Wingdings" panose="05000000000000000000" pitchFamily="2" charset="2"/>
              </a:rPr>
              <a:t>game()</a:t>
            </a:r>
            <a:endParaRPr lang="en-US" sz="3600" dirty="0">
              <a:solidFill>
                <a:srgbClr val="000000"/>
              </a:solidFill>
              <a:latin typeface="Arimo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6172200" y="495300"/>
            <a:ext cx="5789931" cy="1289623"/>
            <a:chOff x="0" y="0"/>
            <a:chExt cx="2948564" cy="54579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48564" cy="545794"/>
            </a:xfrm>
            <a:custGeom>
              <a:avLst/>
              <a:gdLst/>
              <a:ahLst/>
              <a:cxnLst/>
              <a:rect l="l" t="t" r="r" b="b"/>
              <a:pathLst>
                <a:path w="2948564" h="545794">
                  <a:moveTo>
                    <a:pt x="0" y="0"/>
                  </a:moveTo>
                  <a:lnTo>
                    <a:pt x="2948564" y="0"/>
                  </a:lnTo>
                  <a:lnTo>
                    <a:pt x="2948564" y="545794"/>
                  </a:lnTo>
                  <a:lnTo>
                    <a:pt x="0" y="545794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6497313" y="646387"/>
            <a:ext cx="5139706" cy="987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76"/>
              </a:lnSpc>
            </a:pPr>
            <a:r>
              <a:rPr lang="en-US" sz="6396" u="sng" dirty="0">
                <a:solidFill>
                  <a:srgbClr val="F5F5EF"/>
                </a:solidFill>
                <a:latin typeface="Poppins Bold Bold"/>
              </a:rPr>
              <a:t>What it took...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D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89790" y="1556323"/>
            <a:ext cx="14514123" cy="8079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26"/>
              </a:lnSpc>
            </a:pPr>
            <a:r>
              <a:rPr lang="en-US" sz="3842" b="1" dirty="0" err="1" smtClean="0">
                <a:solidFill>
                  <a:srgbClr val="000000"/>
                </a:solidFill>
                <a:latin typeface="Poppins Bold Bold"/>
              </a:rPr>
              <a:t>Zaki</a:t>
            </a:r>
            <a:r>
              <a:rPr lang="en-US" sz="3842" b="1" dirty="0" smtClean="0">
                <a:solidFill>
                  <a:srgbClr val="000000"/>
                </a:solidFill>
                <a:latin typeface="Poppins Bold Bold"/>
              </a:rPr>
              <a:t>:</a:t>
            </a:r>
          </a:p>
          <a:p>
            <a:pPr marL="571500" indent="-571500" algn="ctr">
              <a:lnSpc>
                <a:spcPts val="4226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000000"/>
                </a:solidFill>
                <a:latin typeface="Arimo Bold"/>
              </a:rPr>
              <a:t>marks()</a:t>
            </a:r>
          </a:p>
          <a:p>
            <a:pPr marL="571500" indent="-571500" algn="ctr">
              <a:lnSpc>
                <a:spcPts val="4226"/>
              </a:lnSpc>
              <a:buFont typeface="Arial" panose="020B0604020202020204" pitchFamily="34" charset="0"/>
              <a:buChar char="•"/>
            </a:pPr>
            <a:r>
              <a:rPr lang="en-US" sz="3600" dirty="0" err="1" smtClean="0">
                <a:solidFill>
                  <a:srgbClr val="000000"/>
                </a:solidFill>
                <a:latin typeface="Arimo Bold"/>
              </a:rPr>
              <a:t>disp_scoreboard</a:t>
            </a:r>
            <a:r>
              <a:rPr lang="en-US" sz="3600" dirty="0" smtClean="0">
                <a:solidFill>
                  <a:srgbClr val="000000"/>
                </a:solidFill>
                <a:latin typeface="Arimo Bold"/>
              </a:rPr>
              <a:t>()</a:t>
            </a:r>
          </a:p>
          <a:p>
            <a:pPr marL="571500" indent="-571500" algn="ctr">
              <a:lnSpc>
                <a:spcPts val="4226"/>
              </a:lnSpc>
              <a:buFont typeface="Arial" panose="020B0604020202020204" pitchFamily="34" charset="0"/>
              <a:buChar char="•"/>
            </a:pPr>
            <a:r>
              <a:rPr lang="en-US" sz="3600" dirty="0" err="1" smtClean="0">
                <a:solidFill>
                  <a:srgbClr val="000000"/>
                </a:solidFill>
                <a:latin typeface="Arimo Bold"/>
              </a:rPr>
              <a:t>check_win</a:t>
            </a:r>
            <a:endParaRPr lang="en-US" sz="3600" dirty="0" smtClean="0">
              <a:solidFill>
                <a:srgbClr val="000000"/>
              </a:solidFill>
              <a:latin typeface="Arimo Bold"/>
            </a:endParaRPr>
          </a:p>
          <a:p>
            <a:pPr algn="ctr">
              <a:lnSpc>
                <a:spcPts val="4226"/>
              </a:lnSpc>
            </a:pPr>
            <a:r>
              <a:rPr lang="en-US" sz="3600" dirty="0" err="1" smtClean="0">
                <a:solidFill>
                  <a:srgbClr val="000000"/>
                </a:solidFill>
                <a:latin typeface="Arimo Bold"/>
              </a:rPr>
              <a:t>Abrar</a:t>
            </a:r>
            <a:r>
              <a:rPr lang="en-US" sz="3600" dirty="0" smtClean="0">
                <a:solidFill>
                  <a:srgbClr val="000000"/>
                </a:solidFill>
                <a:latin typeface="Arimo Bold"/>
              </a:rPr>
              <a:t>:</a:t>
            </a:r>
          </a:p>
          <a:p>
            <a:pPr marL="571500" indent="-571500" algn="ctr">
              <a:lnSpc>
                <a:spcPts val="4226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000000"/>
                </a:solidFill>
                <a:latin typeface="Arimo Bold"/>
              </a:rPr>
              <a:t>names()</a:t>
            </a:r>
          </a:p>
          <a:p>
            <a:pPr marL="571500" indent="-571500" algn="ctr">
              <a:lnSpc>
                <a:spcPts val="4226"/>
              </a:lnSpc>
              <a:buFont typeface="Arial" panose="020B0604020202020204" pitchFamily="34" charset="0"/>
              <a:buChar char="•"/>
            </a:pPr>
            <a:r>
              <a:rPr lang="en-US" sz="3600" dirty="0" err="1" smtClean="0">
                <a:solidFill>
                  <a:srgbClr val="000000"/>
                </a:solidFill>
                <a:latin typeface="Arimo Bold"/>
              </a:rPr>
              <a:t>current_player_name</a:t>
            </a:r>
            <a:r>
              <a:rPr lang="en-US" sz="3600" dirty="0" smtClean="0">
                <a:solidFill>
                  <a:srgbClr val="000000"/>
                </a:solidFill>
                <a:latin typeface="Arimo Bold"/>
              </a:rPr>
              <a:t>()</a:t>
            </a:r>
          </a:p>
          <a:p>
            <a:pPr marL="571500" indent="-571500" algn="ctr">
              <a:lnSpc>
                <a:spcPts val="4226"/>
              </a:lnSpc>
              <a:buFont typeface="Arial" panose="020B0604020202020204" pitchFamily="34" charset="0"/>
              <a:buChar char="•"/>
            </a:pPr>
            <a:r>
              <a:rPr lang="en-US" sz="3600" dirty="0" err="1" smtClean="0">
                <a:solidFill>
                  <a:srgbClr val="000000"/>
                </a:solidFill>
                <a:latin typeface="Arimo Bold"/>
              </a:rPr>
              <a:t>check_draw</a:t>
            </a:r>
            <a:endParaRPr lang="en-US" sz="3600" dirty="0" smtClean="0">
              <a:solidFill>
                <a:srgbClr val="000000"/>
              </a:solidFill>
              <a:latin typeface="Arimo Bold"/>
            </a:endParaRPr>
          </a:p>
          <a:p>
            <a:pPr algn="ctr">
              <a:lnSpc>
                <a:spcPts val="4226"/>
              </a:lnSpc>
            </a:pPr>
            <a:r>
              <a:rPr lang="en-US" sz="3600" dirty="0" err="1" smtClean="0">
                <a:solidFill>
                  <a:srgbClr val="000000"/>
                </a:solidFill>
                <a:latin typeface="Arimo Bold"/>
              </a:rPr>
              <a:t>Taher</a:t>
            </a:r>
            <a:r>
              <a:rPr lang="en-US" sz="3600" dirty="0" smtClean="0">
                <a:solidFill>
                  <a:srgbClr val="000000"/>
                </a:solidFill>
                <a:latin typeface="Arimo Bold"/>
              </a:rPr>
              <a:t>:</a:t>
            </a:r>
          </a:p>
          <a:p>
            <a:pPr marL="571500" indent="-571500" algn="ctr">
              <a:lnSpc>
                <a:spcPts val="4226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000000"/>
                </a:solidFill>
                <a:latin typeface="Arimo Bold"/>
              </a:rPr>
              <a:t>initialize()</a:t>
            </a:r>
          </a:p>
          <a:p>
            <a:pPr marL="571500" indent="-571500" algn="ctr">
              <a:lnSpc>
                <a:spcPts val="4226"/>
              </a:lnSpc>
              <a:buFont typeface="Arial" panose="020B0604020202020204" pitchFamily="34" charset="0"/>
              <a:buChar char="•"/>
            </a:pPr>
            <a:r>
              <a:rPr lang="en-US" sz="3600" dirty="0" err="1" smtClean="0">
                <a:solidFill>
                  <a:srgbClr val="000000"/>
                </a:solidFill>
                <a:latin typeface="Arimo Bold"/>
              </a:rPr>
              <a:t>current_player_sign</a:t>
            </a:r>
            <a:r>
              <a:rPr lang="en-US" sz="3600" dirty="0" smtClean="0">
                <a:solidFill>
                  <a:srgbClr val="000000"/>
                </a:solidFill>
                <a:latin typeface="Arimo Bold"/>
              </a:rPr>
              <a:t>()</a:t>
            </a:r>
          </a:p>
          <a:p>
            <a:pPr algn="ctr">
              <a:lnSpc>
                <a:spcPts val="4226"/>
              </a:lnSpc>
            </a:pPr>
            <a:r>
              <a:rPr lang="en-US" sz="3600" dirty="0" smtClean="0">
                <a:solidFill>
                  <a:srgbClr val="000000"/>
                </a:solidFill>
                <a:latin typeface="Arimo Bold"/>
              </a:rPr>
              <a:t>Ali Raza:</a:t>
            </a:r>
          </a:p>
          <a:p>
            <a:pPr marL="571500" indent="-571500" algn="ctr">
              <a:lnSpc>
                <a:spcPts val="4226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rgbClr val="000000"/>
                </a:solidFill>
                <a:latin typeface="Arimo Bold"/>
              </a:rPr>
              <a:t>game()</a:t>
            </a:r>
          </a:p>
          <a:p>
            <a:pPr marL="571500" indent="-571500" algn="ctr">
              <a:lnSpc>
                <a:spcPts val="4226"/>
              </a:lnSpc>
              <a:buFont typeface="Arial" panose="020B0604020202020204" pitchFamily="34" charset="0"/>
              <a:buChar char="•"/>
            </a:pPr>
            <a:r>
              <a:rPr lang="en-US" sz="3600" dirty="0" err="1" smtClean="0">
                <a:solidFill>
                  <a:srgbClr val="000000"/>
                </a:solidFill>
                <a:latin typeface="Arimo Bold"/>
              </a:rPr>
              <a:t>input_mark</a:t>
            </a:r>
            <a:r>
              <a:rPr lang="en-US" sz="3600" dirty="0" smtClean="0">
                <a:solidFill>
                  <a:srgbClr val="000000"/>
                </a:solidFill>
                <a:latin typeface="Arimo Bold"/>
              </a:rPr>
              <a:t>()</a:t>
            </a:r>
          </a:p>
          <a:p>
            <a:pPr marL="571500" indent="-571500" algn="ctr">
              <a:lnSpc>
                <a:spcPts val="4226"/>
              </a:lnSpc>
              <a:buFont typeface="Arial" panose="020B0604020202020204" pitchFamily="34" charset="0"/>
              <a:buChar char="•"/>
            </a:pPr>
            <a:r>
              <a:rPr lang="en-US" sz="3600" dirty="0" err="1" smtClean="0">
                <a:solidFill>
                  <a:srgbClr val="000000"/>
                </a:solidFill>
                <a:latin typeface="Arimo Bold"/>
              </a:rPr>
              <a:t>disp_board</a:t>
            </a:r>
            <a:r>
              <a:rPr lang="en-US" sz="3600" dirty="0" smtClean="0">
                <a:solidFill>
                  <a:srgbClr val="000000"/>
                </a:solidFill>
                <a:latin typeface="Arimo Bold"/>
              </a:rPr>
              <a:t>()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151887" y="115613"/>
            <a:ext cx="5789931" cy="1289623"/>
            <a:chOff x="0" y="0"/>
            <a:chExt cx="2948564" cy="54579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48564" cy="545794"/>
            </a:xfrm>
            <a:custGeom>
              <a:avLst/>
              <a:gdLst/>
              <a:ahLst/>
              <a:cxnLst/>
              <a:rect l="l" t="t" r="r" b="b"/>
              <a:pathLst>
                <a:path w="2948564" h="545794">
                  <a:moveTo>
                    <a:pt x="0" y="0"/>
                  </a:moveTo>
                  <a:lnTo>
                    <a:pt x="2948564" y="0"/>
                  </a:lnTo>
                  <a:lnTo>
                    <a:pt x="2948564" y="545794"/>
                  </a:lnTo>
                  <a:lnTo>
                    <a:pt x="0" y="545794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6477000" y="266700"/>
            <a:ext cx="5139706" cy="927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76"/>
              </a:lnSpc>
            </a:pPr>
            <a:r>
              <a:rPr lang="en-US" sz="6396" u="sng" dirty="0" smtClean="0">
                <a:solidFill>
                  <a:srgbClr val="F5F5EF"/>
                </a:solidFill>
                <a:latin typeface="Poppins Bold Bold"/>
              </a:rPr>
              <a:t>Contributions</a:t>
            </a:r>
            <a:endParaRPr lang="en-US" sz="6396" u="sng" dirty="0">
              <a:solidFill>
                <a:srgbClr val="F5F5EF"/>
              </a:solidFill>
              <a:latin typeface="Poppins Bold Bold"/>
            </a:endParaRPr>
          </a:p>
        </p:txBody>
      </p:sp>
    </p:spTree>
    <p:extLst>
      <p:ext uri="{BB962C8B-B14F-4D97-AF65-F5344CB8AC3E}">
        <p14:creationId xmlns:p14="http://schemas.microsoft.com/office/powerpoint/2010/main" val="160463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B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76579" y="3029707"/>
            <a:ext cx="2934775" cy="1560913"/>
            <a:chOff x="0" y="0"/>
            <a:chExt cx="1026183" cy="5457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26183" cy="545794"/>
            </a:xfrm>
            <a:custGeom>
              <a:avLst/>
              <a:gdLst/>
              <a:ahLst/>
              <a:cxnLst/>
              <a:rect l="l" t="t" r="r" b="b"/>
              <a:pathLst>
                <a:path w="1026183" h="545794">
                  <a:moveTo>
                    <a:pt x="0" y="0"/>
                  </a:moveTo>
                  <a:lnTo>
                    <a:pt x="1026183" y="0"/>
                  </a:lnTo>
                  <a:lnTo>
                    <a:pt x="1026183" y="545794"/>
                  </a:lnTo>
                  <a:lnTo>
                    <a:pt x="0" y="545794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895220" y="6103471"/>
            <a:ext cx="5906832" cy="1846015"/>
            <a:chOff x="0" y="0"/>
            <a:chExt cx="2065402" cy="64548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065402" cy="645484"/>
            </a:xfrm>
            <a:custGeom>
              <a:avLst/>
              <a:gdLst/>
              <a:ahLst/>
              <a:cxnLst/>
              <a:rect l="l" t="t" r="r" b="b"/>
              <a:pathLst>
                <a:path w="2065402" h="645484">
                  <a:moveTo>
                    <a:pt x="0" y="0"/>
                  </a:moveTo>
                  <a:lnTo>
                    <a:pt x="2065402" y="0"/>
                  </a:lnTo>
                  <a:lnTo>
                    <a:pt x="2065402" y="645484"/>
                  </a:lnTo>
                  <a:lnTo>
                    <a:pt x="0" y="645484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876579" y="4542558"/>
            <a:ext cx="5580724" cy="1560913"/>
            <a:chOff x="0" y="0"/>
            <a:chExt cx="1951374" cy="54579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51374" cy="545794"/>
            </a:xfrm>
            <a:custGeom>
              <a:avLst/>
              <a:gdLst/>
              <a:ahLst/>
              <a:cxnLst/>
              <a:rect l="l" t="t" r="r" b="b"/>
              <a:pathLst>
                <a:path w="1951374" h="545794">
                  <a:moveTo>
                    <a:pt x="0" y="0"/>
                  </a:moveTo>
                  <a:lnTo>
                    <a:pt x="1951374" y="0"/>
                  </a:lnTo>
                  <a:lnTo>
                    <a:pt x="1951374" y="545794"/>
                  </a:lnTo>
                  <a:lnTo>
                    <a:pt x="0" y="545794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320861"/>
            <a:ext cx="6187617" cy="578260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629595" y="4213616"/>
            <a:ext cx="7337353" cy="5625724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944134" y="2035200"/>
            <a:ext cx="6932445" cy="3287814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0998897" y="3148987"/>
            <a:ext cx="2690138" cy="1322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53"/>
              </a:lnSpc>
            </a:pPr>
            <a:r>
              <a:rPr lang="en-US" sz="8710" u="sng">
                <a:solidFill>
                  <a:srgbClr val="F5F5EF"/>
                </a:solidFill>
                <a:latin typeface="Poppins Bold Bold"/>
              </a:rPr>
              <a:t>let's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026859" y="4661839"/>
            <a:ext cx="5643554" cy="1322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53"/>
              </a:lnSpc>
            </a:pPr>
            <a:r>
              <a:rPr lang="en-US" sz="8710" u="sng">
                <a:solidFill>
                  <a:srgbClr val="F5F5EF"/>
                </a:solidFill>
                <a:latin typeface="Poppins Bold Bold"/>
              </a:rPr>
              <a:t>dive into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026859" y="6374015"/>
            <a:ext cx="5643554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33"/>
              </a:lnSpc>
            </a:pPr>
            <a:r>
              <a:rPr lang="en-US" sz="8610" u="sng">
                <a:solidFill>
                  <a:srgbClr val="F5F5EF"/>
                </a:solidFill>
                <a:latin typeface="Poppins Bold Bold"/>
              </a:rPr>
              <a:t>the game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386</Words>
  <Application>Microsoft Office PowerPoint</Application>
  <PresentationFormat>Custom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Wingdings</vt:lpstr>
      <vt:lpstr>Calibri</vt:lpstr>
      <vt:lpstr>Arimo Bold</vt:lpstr>
      <vt:lpstr>Arial</vt:lpstr>
      <vt:lpstr>Poppins Bold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</dc:title>
  <cp:lastModifiedBy>Ali Raza</cp:lastModifiedBy>
  <cp:revision>8</cp:revision>
  <dcterms:created xsi:type="dcterms:W3CDTF">2006-08-16T00:00:00Z</dcterms:created>
  <dcterms:modified xsi:type="dcterms:W3CDTF">2021-05-25T07:06:56Z</dcterms:modified>
  <dc:identifier>DAEfRxZ_8mc</dc:identifier>
</cp:coreProperties>
</file>