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A98194-3614-4116-A7DE-B75938DBA971}" type="datetimeFigureOut">
              <a:rPr lang="en-US" smtClean="0"/>
              <a:pPr/>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A98194-3614-4116-A7DE-B75938DBA971}" type="datetimeFigureOut">
              <a:rPr lang="en-US" smtClean="0"/>
              <a:pPr/>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A98194-3614-4116-A7DE-B75938DBA971}" type="datetimeFigureOut">
              <a:rPr lang="en-US" smtClean="0"/>
              <a:pPr/>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A98194-3614-4116-A7DE-B75938DBA971}" type="datetimeFigureOut">
              <a:rPr lang="en-US" smtClean="0"/>
              <a:pPr/>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A98194-3614-4116-A7DE-B75938DBA971}" type="datetimeFigureOut">
              <a:rPr lang="en-US" smtClean="0"/>
              <a:pPr/>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A98194-3614-4116-A7DE-B75938DBA971}" type="datetimeFigureOut">
              <a:rPr lang="en-US" smtClean="0"/>
              <a:pPr/>
              <a:t>12/4/2020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A98194-3614-4116-A7DE-B75938DBA971}" type="datetimeFigureOut">
              <a:rPr lang="en-US" smtClean="0"/>
              <a:pPr/>
              <a:t>12/4/2020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A98194-3614-4116-A7DE-B75938DBA971}" type="datetimeFigureOut">
              <a:rPr lang="en-US" smtClean="0"/>
              <a:pPr/>
              <a:t>12/4/2020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98194-3614-4116-A7DE-B75938DBA971}" type="datetimeFigureOut">
              <a:rPr lang="en-US" smtClean="0"/>
              <a:pPr/>
              <a:t>12/4/2020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98194-3614-4116-A7DE-B75938DBA971}" type="datetimeFigureOut">
              <a:rPr lang="en-US" smtClean="0"/>
              <a:pPr/>
              <a:t>12/4/2020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98194-3614-4116-A7DE-B75938DBA971}" type="datetimeFigureOut">
              <a:rPr lang="en-US" smtClean="0"/>
              <a:pPr/>
              <a:t>12/4/2020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176206-2F34-48BE-96F6-7BBA34156D8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98194-3614-4116-A7DE-B75938DBA971}" type="datetimeFigureOut">
              <a:rPr lang="en-US" smtClean="0"/>
              <a:pPr/>
              <a:t>12/4/2020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76206-2F34-48BE-96F6-7BBA34156D8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laiarasimasilamani@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7884" y="428604"/>
            <a:ext cx="91440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 </a:t>
            </a:r>
            <a:endParaRPr lang="en-IN" dirty="0"/>
          </a:p>
        </p:txBody>
      </p:sp>
      <p:sp>
        <p:nvSpPr>
          <p:cNvPr id="5" name="Rectangle 4"/>
          <p:cNvSpPr/>
          <p:nvPr/>
        </p:nvSpPr>
        <p:spPr>
          <a:xfrm>
            <a:off x="7072330" y="428604"/>
            <a:ext cx="91440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 up</a:t>
            </a:r>
            <a:endParaRPr lang="en-IN" dirty="0"/>
          </a:p>
        </p:txBody>
      </p:sp>
      <p:sp>
        <p:nvSpPr>
          <p:cNvPr id="6" name="Rectangle 5"/>
          <p:cNvSpPr/>
          <p:nvPr/>
        </p:nvSpPr>
        <p:spPr>
          <a:xfrm>
            <a:off x="4500562" y="428604"/>
            <a:ext cx="91440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Home</a:t>
            </a:r>
            <a:endParaRPr lang="en-IN" dirty="0"/>
          </a:p>
        </p:txBody>
      </p:sp>
      <p:sp>
        <p:nvSpPr>
          <p:cNvPr id="8" name="TextBox 7"/>
          <p:cNvSpPr txBox="1"/>
          <p:nvPr/>
        </p:nvSpPr>
        <p:spPr>
          <a:xfrm>
            <a:off x="928662" y="1500174"/>
            <a:ext cx="5072098" cy="1200329"/>
          </a:xfrm>
          <a:prstGeom prst="rect">
            <a:avLst/>
          </a:prstGeom>
          <a:noFill/>
        </p:spPr>
        <p:txBody>
          <a:bodyPr wrap="square" rtlCol="0">
            <a:spAutoFit/>
          </a:bodyPr>
          <a:lstStyle/>
          <a:p>
            <a:r>
              <a:rPr lang="en-IN" dirty="0" smtClean="0"/>
              <a:t>User name: Kalai@12</a:t>
            </a:r>
          </a:p>
          <a:p>
            <a:r>
              <a:rPr lang="en-IN" dirty="0" smtClean="0"/>
              <a:t>Email: </a:t>
            </a:r>
            <a:r>
              <a:rPr lang="en-IN" dirty="0" smtClean="0">
                <a:hlinkClick r:id="rId2"/>
              </a:rPr>
              <a:t>kalaiarasimasilamani@gmail.com</a:t>
            </a:r>
            <a:endParaRPr lang="en-IN" dirty="0" smtClean="0"/>
          </a:p>
          <a:p>
            <a:r>
              <a:rPr lang="en-IN" dirty="0" smtClean="0"/>
              <a:t>Password</a:t>
            </a:r>
            <a:r>
              <a:rPr lang="en-IN" smtClean="0"/>
              <a:t>: Supri@12</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96" y="357166"/>
            <a:ext cx="857256" cy="357190"/>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Home</a:t>
            </a:r>
            <a:endParaRPr lang="en-IN" dirty="0">
              <a:solidFill>
                <a:schemeClr val="tx1"/>
              </a:solidFill>
            </a:endParaRPr>
          </a:p>
        </p:txBody>
      </p:sp>
      <p:sp>
        <p:nvSpPr>
          <p:cNvPr id="4" name="Rounded Rectangle 3"/>
          <p:cNvSpPr/>
          <p:nvPr/>
        </p:nvSpPr>
        <p:spPr>
          <a:xfrm>
            <a:off x="142844" y="1000108"/>
            <a:ext cx="8786874" cy="5572164"/>
          </a:xfrm>
          <a:prstGeom prst="roundRect">
            <a:avLst/>
          </a:prstGeom>
          <a:solidFill>
            <a:srgbClr val="3B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latin typeface="Times New Roman" pitchFamily="18" charset="0"/>
                <a:cs typeface="Times New Roman" pitchFamily="18" charset="0"/>
              </a:rPr>
              <a:t>Nowadays millions of people are admitted in hospital in emergency situations. At the time of critical conditions, most of the patients are unconscious or unable to communicate their medical history. So, the doctor may lack some important information on other medical problems the patient may have, which must be taken into consideration for current treatment. To overcome this scenario we are going to introduce a simple creativity called MEDICARD.  </a:t>
            </a:r>
            <a:r>
              <a:rPr lang="en-IN" dirty="0" err="1" smtClean="0">
                <a:solidFill>
                  <a:schemeClr val="tx1"/>
                </a:solidFill>
                <a:latin typeface="Times New Roman" pitchFamily="18" charset="0"/>
                <a:cs typeface="Times New Roman" pitchFamily="18" charset="0"/>
              </a:rPr>
              <a:t>Medicard</a:t>
            </a:r>
            <a:r>
              <a:rPr lang="en-IN" dirty="0" smtClean="0">
                <a:solidFill>
                  <a:schemeClr val="tx1"/>
                </a:solidFill>
                <a:latin typeface="Times New Roman" pitchFamily="18" charset="0"/>
                <a:cs typeface="Times New Roman" pitchFamily="18" charset="0"/>
              </a:rPr>
              <a:t> is used for storing and updating our medical reports sequentially. The </a:t>
            </a:r>
            <a:r>
              <a:rPr lang="en-IN" dirty="0" err="1" smtClean="0">
                <a:solidFill>
                  <a:schemeClr val="tx1"/>
                </a:solidFill>
                <a:latin typeface="Times New Roman" pitchFamily="18" charset="0"/>
                <a:cs typeface="Times New Roman" pitchFamily="18" charset="0"/>
              </a:rPr>
              <a:t>Medicard</a:t>
            </a:r>
            <a:r>
              <a:rPr lang="en-IN" dirty="0" smtClean="0">
                <a:solidFill>
                  <a:schemeClr val="tx1"/>
                </a:solidFill>
                <a:latin typeface="Times New Roman" pitchFamily="18" charset="0"/>
                <a:cs typeface="Times New Roman" pitchFamily="18" charset="0"/>
              </a:rPr>
              <a:t> contains all the medical issues that the patient has gone through in their early life .The </a:t>
            </a:r>
            <a:r>
              <a:rPr lang="en-IN" dirty="0" err="1" smtClean="0">
                <a:solidFill>
                  <a:schemeClr val="tx1"/>
                </a:solidFill>
                <a:latin typeface="Times New Roman" pitchFamily="18" charset="0"/>
                <a:cs typeface="Times New Roman" pitchFamily="18" charset="0"/>
              </a:rPr>
              <a:t>Medicard</a:t>
            </a:r>
            <a:r>
              <a:rPr lang="en-IN" dirty="0" smtClean="0">
                <a:solidFill>
                  <a:schemeClr val="tx1"/>
                </a:solidFill>
                <a:latin typeface="Times New Roman" pitchFamily="18" charset="0"/>
                <a:cs typeface="Times New Roman" pitchFamily="18" charset="0"/>
              </a:rPr>
              <a:t> helps the doctors by  ensuring the  medical records of the patient to treat them in emergency situations. So the doctors can efficiently treat the patients by knowing their medical history. The </a:t>
            </a:r>
            <a:r>
              <a:rPr lang="en-IN" dirty="0" err="1" smtClean="0">
                <a:solidFill>
                  <a:schemeClr val="tx1"/>
                </a:solidFill>
                <a:latin typeface="Times New Roman" pitchFamily="18" charset="0"/>
                <a:cs typeface="Times New Roman" pitchFamily="18" charset="0"/>
              </a:rPr>
              <a:t>Medicard</a:t>
            </a:r>
            <a:r>
              <a:rPr lang="en-IN" dirty="0" smtClean="0">
                <a:solidFill>
                  <a:schemeClr val="tx1"/>
                </a:solidFill>
                <a:latin typeface="Times New Roman" pitchFamily="18" charset="0"/>
                <a:cs typeface="Times New Roman" pitchFamily="18" charset="0"/>
              </a:rPr>
              <a:t> not only helps in emergency situations but can also be used in our day to day life. </a:t>
            </a:r>
            <a:endParaRPr lang="en-IN" b="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dirty="0" smtClean="0">
                <a:solidFill>
                  <a:schemeClr val="tx1"/>
                </a:solidFill>
                <a:latin typeface="Times New Roman" pitchFamily="18" charset="0"/>
                <a:cs typeface="Times New Roman" pitchFamily="18" charset="0"/>
              </a:rPr>
              <a:t>      The  medical reports can be accessed by scanning the </a:t>
            </a:r>
            <a:r>
              <a:rPr lang="en-IN" dirty="0" err="1" smtClean="0">
                <a:solidFill>
                  <a:schemeClr val="tx1"/>
                </a:solidFill>
                <a:latin typeface="Times New Roman" pitchFamily="18" charset="0"/>
                <a:cs typeface="Times New Roman" pitchFamily="18" charset="0"/>
              </a:rPr>
              <a:t>Medicard</a:t>
            </a:r>
            <a:r>
              <a:rPr lang="en-IN" dirty="0" smtClean="0">
                <a:solidFill>
                  <a:schemeClr val="tx1"/>
                </a:solidFill>
                <a:latin typeface="Times New Roman" pitchFamily="18" charset="0"/>
                <a:cs typeface="Times New Roman" pitchFamily="18" charset="0"/>
              </a:rPr>
              <a:t>. </a:t>
            </a:r>
          </a:p>
          <a:p>
            <a:pPr fontAlgn="base">
              <a:buFont typeface="Arial" pitchFamily="34" charset="0"/>
              <a:buChar char="•"/>
            </a:pPr>
            <a:r>
              <a:rPr lang="en-IN" dirty="0" smtClean="0">
                <a:solidFill>
                  <a:schemeClr val="tx1"/>
                </a:solidFill>
                <a:latin typeface="Times New Roman" pitchFamily="18" charset="0"/>
                <a:cs typeface="Times New Roman" pitchFamily="18" charset="0"/>
              </a:rPr>
              <a:t>      Only  the doctors and patients can login to view medical reports .The login notifications are popped to the respective patients, which contains the location (where it has been accessed), doctor's name and the hospital name. It is categorized into namely, e</a:t>
            </a:r>
            <a:r>
              <a:rPr lang="en-IN" b="1" dirty="0" smtClean="0">
                <a:solidFill>
                  <a:schemeClr val="tx1"/>
                </a:solidFill>
                <a:latin typeface="Times New Roman" pitchFamily="18" charset="0"/>
                <a:cs typeface="Times New Roman" pitchFamily="18" charset="0"/>
              </a:rPr>
              <a:t>mergency, non-emergency, scanning and Pharmacy mode.</a:t>
            </a:r>
            <a:endParaRPr lang="en-IN" dirty="0" smtClean="0">
              <a:solidFill>
                <a:schemeClr val="tx1"/>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4" y="428604"/>
            <a:ext cx="914400" cy="357190"/>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Login</a:t>
            </a:r>
            <a:endParaRPr lang="en-IN" dirty="0">
              <a:solidFill>
                <a:schemeClr val="tx1"/>
              </a:solidFill>
            </a:endParaRPr>
          </a:p>
        </p:txBody>
      </p:sp>
      <p:cxnSp>
        <p:nvCxnSpPr>
          <p:cNvPr id="4" name="Straight Arrow Connector 3"/>
          <p:cNvCxnSpPr/>
          <p:nvPr/>
        </p:nvCxnSpPr>
        <p:spPr>
          <a:xfrm>
            <a:off x="4143372" y="57148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43504" y="428604"/>
            <a:ext cx="2214578" cy="357190"/>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Emergency mode</a:t>
            </a:r>
            <a:endParaRPr lang="en-IN"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571604" y="1357298"/>
            <a:ext cx="6143625" cy="1743075"/>
          </a:xfrm>
          <a:prstGeom prst="rect">
            <a:avLst/>
          </a:prstGeom>
          <a:noFill/>
          <a:ln w="9525">
            <a:noFill/>
            <a:miter lim="800000"/>
            <a:headEnd/>
            <a:tailEnd/>
          </a:ln>
          <a:effectLst/>
        </p:spPr>
      </p:pic>
      <p:cxnSp>
        <p:nvCxnSpPr>
          <p:cNvPr id="9" name="Straight Arrow Connector 8"/>
          <p:cNvCxnSpPr/>
          <p:nvPr/>
        </p:nvCxnSpPr>
        <p:spPr>
          <a:xfrm>
            <a:off x="5286380" y="2928934"/>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9322" y="3500438"/>
            <a:ext cx="914400" cy="42862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Eg</a:t>
            </a: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357166"/>
            <a:ext cx="914400" cy="357190"/>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Login </a:t>
            </a:r>
            <a:endParaRPr lang="en-IN" dirty="0">
              <a:solidFill>
                <a:schemeClr val="tx1"/>
              </a:solidFill>
            </a:endParaRPr>
          </a:p>
        </p:txBody>
      </p:sp>
      <p:sp>
        <p:nvSpPr>
          <p:cNvPr id="3" name="Rectangle 2"/>
          <p:cNvSpPr/>
          <p:nvPr/>
        </p:nvSpPr>
        <p:spPr>
          <a:xfrm>
            <a:off x="3571868" y="357166"/>
            <a:ext cx="2000264" cy="42862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Non - emergency</a:t>
            </a:r>
            <a:endParaRPr lang="en-IN"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357158" y="1000108"/>
            <a:ext cx="8565570" cy="4157670"/>
          </a:xfrm>
          <a:prstGeom prst="rect">
            <a:avLst/>
          </a:prstGeom>
          <a:noFill/>
          <a:ln w="9525">
            <a:noFill/>
            <a:miter lim="800000"/>
            <a:headEnd/>
            <a:tailEnd/>
          </a:ln>
          <a:effectLst/>
        </p:spPr>
      </p:pic>
      <p:cxnSp>
        <p:nvCxnSpPr>
          <p:cNvPr id="6" name="Straight Arrow Connector 5"/>
          <p:cNvCxnSpPr/>
          <p:nvPr/>
        </p:nvCxnSpPr>
        <p:spPr>
          <a:xfrm>
            <a:off x="4643438" y="5286388"/>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286380" y="5643578"/>
            <a:ext cx="914400" cy="285752"/>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Eg</a:t>
            </a:r>
            <a:endParaRPr lang="en-IN" dirty="0">
              <a:solidFill>
                <a:schemeClr val="tx1"/>
              </a:solidFill>
            </a:endParaRPr>
          </a:p>
        </p:txBody>
      </p:sp>
      <p:sp>
        <p:nvSpPr>
          <p:cNvPr id="9" name="Rectangle 8"/>
          <p:cNvSpPr/>
          <p:nvPr/>
        </p:nvSpPr>
        <p:spPr>
          <a:xfrm>
            <a:off x="7000892" y="1000108"/>
            <a:ext cx="1357322" cy="285752"/>
          </a:xfrm>
          <a:prstGeom prst="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Reports</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9058" y="428604"/>
            <a:ext cx="1571636" cy="428628"/>
          </a:xfrm>
          <a:prstGeom prst="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Reports</a:t>
            </a:r>
            <a:endParaRPr lang="en-IN" dirty="0">
              <a:solidFill>
                <a:schemeClr val="tx1"/>
              </a:solidFill>
            </a:endParaRPr>
          </a:p>
        </p:txBody>
      </p:sp>
      <p:pic>
        <p:nvPicPr>
          <p:cNvPr id="3" name="Picture 2"/>
          <p:cNvPicPr>
            <a:picLocks noChangeAspect="1" noChangeArrowheads="1"/>
          </p:cNvPicPr>
          <p:nvPr/>
        </p:nvPicPr>
        <p:blipFill>
          <a:blip r:embed="rId2"/>
          <a:srcRect/>
          <a:stretch>
            <a:fillRect/>
          </a:stretch>
        </p:blipFill>
        <p:spPr bwMode="auto">
          <a:xfrm>
            <a:off x="1357290" y="1357298"/>
            <a:ext cx="6143625" cy="17430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1357290" y="2786058"/>
            <a:ext cx="5638800" cy="857250"/>
          </a:xfrm>
          <a:prstGeom prst="rect">
            <a:avLst/>
          </a:prstGeom>
          <a:noFill/>
          <a:ln w="9525">
            <a:noFill/>
            <a:miter lim="800000"/>
            <a:headEnd/>
            <a:tailEnd/>
          </a:ln>
          <a:effectLst/>
        </p:spPr>
      </p:pic>
      <p:cxnSp>
        <p:nvCxnSpPr>
          <p:cNvPr id="6" name="Straight Arrow Connector 5"/>
          <p:cNvCxnSpPr/>
          <p:nvPr/>
        </p:nvCxnSpPr>
        <p:spPr>
          <a:xfrm>
            <a:off x="4714876" y="4071942"/>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429256" y="4714884"/>
            <a:ext cx="1428760" cy="78581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Eg</a:t>
            </a:r>
            <a:r>
              <a:rPr lang="en-IN" dirty="0" smtClean="0">
                <a:solidFill>
                  <a:schemeClr val="tx1"/>
                </a:solidFill>
              </a:rPr>
              <a:t>.     </a:t>
            </a:r>
          </a:p>
          <a:p>
            <a:pPr algn="ctr"/>
            <a:r>
              <a:rPr lang="en-IN" dirty="0" smtClean="0">
                <a:solidFill>
                  <a:schemeClr val="tx1"/>
                </a:solidFill>
              </a:rPr>
              <a:t>Contains all reports</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8926" y="428604"/>
            <a:ext cx="914400" cy="285752"/>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Login</a:t>
            </a:r>
            <a:endParaRPr lang="en-IN" dirty="0">
              <a:solidFill>
                <a:schemeClr val="tx1"/>
              </a:solidFill>
            </a:endParaRPr>
          </a:p>
        </p:txBody>
      </p:sp>
      <p:sp>
        <p:nvSpPr>
          <p:cNvPr id="3" name="Rectangle 2"/>
          <p:cNvSpPr/>
          <p:nvPr/>
        </p:nvSpPr>
        <p:spPr>
          <a:xfrm>
            <a:off x="4572000" y="357166"/>
            <a:ext cx="1285884" cy="42862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Scanning</a:t>
            </a:r>
            <a:endParaRPr lang="en-IN" dirty="0">
              <a:solidFill>
                <a:schemeClr val="tx1"/>
              </a:solidFill>
            </a:endParaRPr>
          </a:p>
        </p:txBody>
      </p:sp>
      <p:sp>
        <p:nvSpPr>
          <p:cNvPr id="4" name="Rectangle 3"/>
          <p:cNvSpPr/>
          <p:nvPr/>
        </p:nvSpPr>
        <p:spPr>
          <a:xfrm>
            <a:off x="2786050" y="2643182"/>
            <a:ext cx="3714776" cy="78581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Upload the new report</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4" y="285728"/>
            <a:ext cx="1071570" cy="42862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login</a:t>
            </a:r>
            <a:endParaRPr lang="en-IN" dirty="0">
              <a:solidFill>
                <a:schemeClr val="tx1"/>
              </a:solidFill>
            </a:endParaRPr>
          </a:p>
        </p:txBody>
      </p:sp>
      <p:sp>
        <p:nvSpPr>
          <p:cNvPr id="3" name="Rectangle 2"/>
          <p:cNvSpPr/>
          <p:nvPr/>
        </p:nvSpPr>
        <p:spPr>
          <a:xfrm>
            <a:off x="4429124" y="285728"/>
            <a:ext cx="1785950" cy="42862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Pharmacy</a:t>
            </a:r>
            <a:endParaRPr lang="en-IN" dirty="0">
              <a:solidFill>
                <a:schemeClr val="tx1"/>
              </a:solidFill>
            </a:endParaRPr>
          </a:p>
        </p:txBody>
      </p:sp>
      <p:graphicFrame>
        <p:nvGraphicFramePr>
          <p:cNvPr id="4" name="Table 3"/>
          <p:cNvGraphicFramePr>
            <a:graphicFrameLocks noGrp="1"/>
          </p:cNvGraphicFramePr>
          <p:nvPr/>
        </p:nvGraphicFramePr>
        <p:xfrm>
          <a:off x="1524000" y="1397000"/>
          <a:ext cx="6096000" cy="2291080"/>
        </p:xfrm>
        <a:graphic>
          <a:graphicData uri="http://schemas.openxmlformats.org/drawingml/2006/table">
            <a:tbl>
              <a:tblPr firstRow="1" bandRow="1">
                <a:tableStyleId>{5C22544A-7EE6-4342-B048-85BDC9FD1C3A}</a:tableStyleId>
              </a:tblPr>
              <a:tblGrid>
                <a:gridCol w="1262050"/>
                <a:gridCol w="1000132"/>
                <a:gridCol w="2309818"/>
                <a:gridCol w="1524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Date</a:t>
                      </a:r>
                      <a:endParaRPr lang="en-IN" dirty="0" smtClean="0"/>
                    </a:p>
                  </a:txBody>
                  <a:tcPr/>
                </a:tc>
                <a:tc>
                  <a:txBody>
                    <a:bodyPr/>
                    <a:lstStyle/>
                    <a:p>
                      <a:r>
                        <a:rPr lang="en-IN" smtClean="0"/>
                        <a:t>Disease</a:t>
                      </a:r>
                      <a:endParaRPr lang="en-IN" dirty="0"/>
                    </a:p>
                  </a:txBody>
                  <a:tcPr/>
                </a:tc>
                <a:tc>
                  <a:txBody>
                    <a:bodyPr/>
                    <a:lstStyle/>
                    <a:p>
                      <a:r>
                        <a:rPr lang="en-IN" smtClean="0"/>
                        <a:t>Medicine and dosage</a:t>
                      </a:r>
                      <a:endParaRPr lang="en-IN" dirty="0"/>
                    </a:p>
                  </a:txBody>
                  <a:tcPr/>
                </a:tc>
                <a:tc>
                  <a:txBody>
                    <a:bodyPr/>
                    <a:lstStyle/>
                    <a:p>
                      <a:r>
                        <a:rPr lang="en-IN" smtClean="0"/>
                        <a:t>Quantity</a:t>
                      </a:r>
                      <a:endParaRPr lang="en-IN" dirty="0"/>
                    </a:p>
                  </a:txBody>
                  <a:tcPr/>
                </a:tc>
              </a:tr>
              <a:tr h="640080">
                <a:tc rowSpan="3">
                  <a:txBody>
                    <a:bodyPr/>
                    <a:lstStyle/>
                    <a:p>
                      <a:r>
                        <a:rPr lang="en-IN" dirty="0" smtClean="0"/>
                        <a:t>04.05.2020</a:t>
                      </a:r>
                      <a:endParaRPr lang="en-IN" dirty="0"/>
                    </a:p>
                  </a:txBody>
                  <a:tcPr/>
                </a:tc>
                <a:tc rowSpan="3">
                  <a:txBody>
                    <a:bodyPr/>
                    <a:lstStyle/>
                    <a:p>
                      <a:r>
                        <a:rPr lang="en-IN" dirty="0" smtClean="0"/>
                        <a:t>Fever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Aspirin(For every 6 hrs)</a:t>
                      </a:r>
                    </a:p>
                  </a:txBody>
                  <a:tcPr/>
                </a:tc>
                <a:tc>
                  <a:txBody>
                    <a:bodyPr/>
                    <a:lstStyle/>
                    <a:p>
                      <a:r>
                        <a:rPr lang="en-IN" dirty="0" smtClean="0"/>
                        <a:t>3 / day – for 3 days</a:t>
                      </a:r>
                      <a:endParaRPr lang="en-IN" dirty="0"/>
                    </a:p>
                  </a:txBody>
                  <a:tcPr/>
                </a:tc>
              </a:tr>
              <a:tr h="274320">
                <a:tc vMerge="1">
                  <a:txBody>
                    <a:bodyPr/>
                    <a:lstStyle/>
                    <a:p>
                      <a:endParaRPr lang="en-IN"/>
                    </a:p>
                  </a:txBody>
                  <a:tcPr/>
                </a:tc>
                <a:tc vMerge="1">
                  <a:txBody>
                    <a:bodyPr/>
                    <a:lstStyle/>
                    <a:p>
                      <a:endParaRPr lang="en-IN"/>
                    </a:p>
                  </a:txBody>
                  <a:tcPr/>
                </a:tc>
                <a:tc>
                  <a:txBody>
                    <a:bodyPr/>
                    <a:lstStyle/>
                    <a:p>
                      <a:r>
                        <a:rPr lang="en-IN" dirty="0" smtClean="0"/>
                        <a:t>Paracetamol (For every 6 hrs)</a:t>
                      </a:r>
                      <a:endParaRPr lang="en-IN" dirty="0"/>
                    </a:p>
                  </a:txBody>
                  <a:tcPr/>
                </a:tc>
                <a:tc>
                  <a:txBody>
                    <a:bodyPr/>
                    <a:lstStyle/>
                    <a:p>
                      <a:r>
                        <a:rPr lang="en-IN" dirty="0" smtClean="0"/>
                        <a:t>3 / day – for 3 days</a:t>
                      </a:r>
                      <a:endParaRPr lang="en-IN" dirty="0"/>
                    </a:p>
                  </a:txBody>
                  <a:tcPr/>
                </a:tc>
              </a:tr>
              <a:tr h="123613">
                <a:tc vMerge="1">
                  <a:txBody>
                    <a:bodyPr/>
                    <a:lstStyle/>
                    <a:p>
                      <a:endParaRPr lang="en-IN"/>
                    </a:p>
                  </a:txBody>
                  <a:tcPr/>
                </a:tc>
                <a:tc vMerge="1">
                  <a:txBody>
                    <a:bodyPr/>
                    <a:lstStyle/>
                    <a:p>
                      <a:endParaRPr lang="en-IN"/>
                    </a:p>
                  </a:txBody>
                  <a:tcPr/>
                </a:tc>
                <a:tc>
                  <a:txBody>
                    <a:bodyPr/>
                    <a:lstStyle/>
                    <a:p>
                      <a:r>
                        <a:rPr lang="en-IN" dirty="0" smtClean="0"/>
                        <a:t>Dolo 650 (For every 6 hrs)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 day – for 3 days</a:t>
                      </a:r>
                    </a:p>
                  </a:txBody>
                  <a:tcPr/>
                </a:tc>
              </a:tr>
            </a:tbl>
          </a:graphicData>
        </a:graphic>
      </p:graphicFrame>
      <p:cxnSp>
        <p:nvCxnSpPr>
          <p:cNvPr id="6" name="Straight Arrow Connector 5"/>
          <p:cNvCxnSpPr/>
          <p:nvPr/>
        </p:nvCxnSpPr>
        <p:spPr>
          <a:xfrm rot="16200000" flipH="1">
            <a:off x="3929058" y="3857628"/>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43504" y="4572008"/>
            <a:ext cx="1643074" cy="428628"/>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Only displayed</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166</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KALAIARASI M</dc:creator>
  <cp:lastModifiedBy>KALAI-IAS</cp:lastModifiedBy>
  <cp:revision>12</cp:revision>
  <dcterms:created xsi:type="dcterms:W3CDTF">2020-11-30T06:01:13Z</dcterms:created>
  <dcterms:modified xsi:type="dcterms:W3CDTF">2020-12-04T12:22:33Z</dcterms:modified>
</cp:coreProperties>
</file>