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7" r:id="rId2"/>
    <p:sldId id="258" r:id="rId3"/>
    <p:sldId id="264" r:id="rId4"/>
    <p:sldId id="265" r:id="rId5"/>
    <p:sldId id="266" r:id="rId6"/>
    <p:sldId id="279" r:id="rId7"/>
    <p:sldId id="261" r:id="rId8"/>
    <p:sldId id="269" r:id="rId9"/>
    <p:sldId id="268" r:id="rId10"/>
    <p:sldId id="270" r:id="rId11"/>
    <p:sldId id="271" r:id="rId12"/>
    <p:sldId id="275" r:id="rId13"/>
    <p:sldId id="272" r:id="rId14"/>
    <p:sldId id="276" r:id="rId15"/>
    <p:sldId id="273" r:id="rId16"/>
    <p:sldId id="277" r:id="rId17"/>
    <p:sldId id="274" r:id="rId18"/>
    <p:sldId id="278" r:id="rId19"/>
    <p:sldId id="262" r:id="rId20"/>
  </p:sldIdLst>
  <p:sldSz cx="9144000" cy="5143500" type="screen16x9"/>
  <p:notesSz cx="6858000" cy="9144000"/>
  <p:embeddedFontLst>
    <p:embeddedFont>
      <p:font typeface="Proxima Nova" panose="02000506030000020004"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C4E0"/>
    <a:srgbClr val="9AB5CF"/>
    <a:srgbClr val="A2D9FF"/>
    <a:srgbClr val="0929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0"/>
    <p:restoredTop sz="84059"/>
  </p:normalViewPr>
  <p:slideViewPr>
    <p:cSldViewPr snapToGrid="0">
      <p:cViewPr varScale="1">
        <p:scale>
          <a:sx n="111" d="100"/>
          <a:sy n="111" d="100"/>
        </p:scale>
        <p:origin x="224" y="6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3b34e0e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3b34e0e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15000"/>
              </a:lnSpc>
              <a:spcBef>
                <a:spcPts val="0"/>
              </a:spcBef>
              <a:spcAft>
                <a:spcPts val="0"/>
              </a:spcAft>
              <a:buClr>
                <a:srgbClr val="434343"/>
              </a:buClr>
              <a:buSzPts val="1100"/>
              <a:buFont typeface="Arial"/>
              <a:buChar char="-"/>
              <a:tabLst/>
              <a:defRPr/>
            </a:pPr>
            <a:r>
              <a:rPr lang="en-US" b="0" dirty="0">
                <a:solidFill>
                  <a:srgbClr val="434343"/>
                </a:solidFill>
              </a:rPr>
              <a:t>We took this week to understand and setting up CEP architecture and what modules needs to be developed in CEP extended architecture.</a:t>
            </a:r>
          </a:p>
          <a:p>
            <a:pPr marL="457200" marR="0" lvl="0" indent="-298450" algn="l" defTabSz="914400" rtl="0" eaLnBrk="1" fontAlgn="auto" latinLnBrk="0" hangingPunct="1">
              <a:lnSpc>
                <a:spcPct val="115000"/>
              </a:lnSpc>
              <a:spcBef>
                <a:spcPts val="0"/>
              </a:spcBef>
              <a:spcAft>
                <a:spcPts val="0"/>
              </a:spcAft>
              <a:buClr>
                <a:srgbClr val="434343"/>
              </a:buClr>
              <a:buSzPts val="1100"/>
              <a:buFont typeface="Arial"/>
              <a:buChar char="-"/>
              <a:tabLst/>
              <a:defRPr/>
            </a:pPr>
            <a:r>
              <a:rPr lang="en-US" b="0" dirty="0">
                <a:solidFill>
                  <a:srgbClr val="434343"/>
                </a:solidFill>
              </a:rPr>
              <a:t>With little background from past experience about AXI , we took time to familiarize ourselves with AXI 4 full &amp; lite standard AXI protocols.</a:t>
            </a:r>
          </a:p>
          <a:p>
            <a:pPr marL="457200" marR="0" lvl="0" indent="-298450" algn="l" defTabSz="914400" rtl="0" eaLnBrk="1" fontAlgn="auto" latinLnBrk="0" hangingPunct="1">
              <a:lnSpc>
                <a:spcPct val="115000"/>
              </a:lnSpc>
              <a:spcBef>
                <a:spcPts val="0"/>
              </a:spcBef>
              <a:spcAft>
                <a:spcPts val="0"/>
              </a:spcAft>
              <a:buClr>
                <a:srgbClr val="434343"/>
              </a:buClr>
              <a:buSzPts val="1100"/>
              <a:buFont typeface="Arial"/>
              <a:buChar char="-"/>
              <a:tabLst/>
              <a:defRPr/>
            </a:pPr>
            <a:r>
              <a:rPr lang="en-US" b="0" dirty="0">
                <a:solidFill>
                  <a:srgbClr val="434343"/>
                </a:solidFill>
              </a:rPr>
              <a:t>Took time to understand the complex CEP architecture.</a:t>
            </a:r>
          </a:p>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Faced initial issues for server permission and we couldn’t complete build.</a:t>
            </a:r>
          </a:p>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Huge architecture , couldn’t migrate to local machine. Find workaround to get started.</a:t>
            </a:r>
          </a:p>
          <a:p>
            <a:pPr marL="457200" lvl="0" indent="-298450" algn="l" rtl="0">
              <a:lnSpc>
                <a:spcPct val="115000"/>
              </a:lnSpc>
              <a:spcBef>
                <a:spcPts val="0"/>
              </a:spcBef>
              <a:spcAft>
                <a:spcPts val="0"/>
              </a:spcAft>
              <a:buClr>
                <a:srgbClr val="434343"/>
              </a:buClr>
              <a:buSzPts val="1100"/>
              <a:buFont typeface="Arial"/>
              <a:buChar char="-"/>
            </a:pPr>
            <a:endParaRPr b="0" dirty="0">
              <a:solidFill>
                <a:srgbClr val="434343"/>
              </a:solidFill>
            </a:endParaRPr>
          </a:p>
        </p:txBody>
      </p:sp>
    </p:spTree>
    <p:extLst>
      <p:ext uri="{BB962C8B-B14F-4D97-AF65-F5344CB8AC3E}">
        <p14:creationId xmlns:p14="http://schemas.microsoft.com/office/powerpoint/2010/main" val="425358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In this week we developed AXI master for MD5 core (which is 1 of the hardware accelerators).</a:t>
            </a:r>
          </a:p>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Register interface handshake </a:t>
            </a:r>
          </a:p>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Testbench to verify our Master</a:t>
            </a:r>
          </a:p>
        </p:txBody>
      </p:sp>
    </p:spTree>
    <p:extLst>
      <p:ext uri="{BB962C8B-B14F-4D97-AF65-F5344CB8AC3E}">
        <p14:creationId xmlns:p14="http://schemas.microsoft.com/office/powerpoint/2010/main" val="639228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endParaRPr b="0" dirty="0">
              <a:solidFill>
                <a:srgbClr val="434343"/>
              </a:solidFill>
            </a:endParaRPr>
          </a:p>
        </p:txBody>
      </p:sp>
    </p:spTree>
    <p:extLst>
      <p:ext uri="{BB962C8B-B14F-4D97-AF65-F5344CB8AC3E}">
        <p14:creationId xmlns:p14="http://schemas.microsoft.com/office/powerpoint/2010/main" val="325685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Our next milestone will be to develop and integrate AXI interconnect </a:t>
            </a:r>
            <a:endParaRPr b="0" dirty="0">
              <a:solidFill>
                <a:srgbClr val="434343"/>
              </a:solidFill>
            </a:endParaRPr>
          </a:p>
        </p:txBody>
      </p:sp>
    </p:spTree>
    <p:extLst>
      <p:ext uri="{BB962C8B-B14F-4D97-AF65-F5344CB8AC3E}">
        <p14:creationId xmlns:p14="http://schemas.microsoft.com/office/powerpoint/2010/main" val="1945323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We need to have slave interface in interconnect to interact with Master</a:t>
            </a:r>
            <a:endParaRPr b="0" dirty="0">
              <a:solidFill>
                <a:srgbClr val="434343"/>
              </a:solidFill>
            </a:endParaRPr>
          </a:p>
        </p:txBody>
      </p:sp>
    </p:spTree>
    <p:extLst>
      <p:ext uri="{BB962C8B-B14F-4D97-AF65-F5344CB8AC3E}">
        <p14:creationId xmlns:p14="http://schemas.microsoft.com/office/powerpoint/2010/main" val="429054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endParaRPr b="0" dirty="0">
              <a:solidFill>
                <a:srgbClr val="434343"/>
              </a:solidFill>
            </a:endParaRPr>
          </a:p>
        </p:txBody>
      </p:sp>
    </p:spTree>
    <p:extLst>
      <p:ext uri="{BB962C8B-B14F-4D97-AF65-F5344CB8AC3E}">
        <p14:creationId xmlns:p14="http://schemas.microsoft.com/office/powerpoint/2010/main" val="2903011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endParaRPr b="0" dirty="0">
              <a:solidFill>
                <a:srgbClr val="434343"/>
              </a:solidFill>
            </a:endParaRPr>
          </a:p>
        </p:txBody>
      </p:sp>
    </p:spTree>
    <p:extLst>
      <p:ext uri="{BB962C8B-B14F-4D97-AF65-F5344CB8AC3E}">
        <p14:creationId xmlns:p14="http://schemas.microsoft.com/office/powerpoint/2010/main" val="2765321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endParaRPr b="0" dirty="0">
              <a:solidFill>
                <a:srgbClr val="434343"/>
              </a:solidFill>
            </a:endParaRPr>
          </a:p>
        </p:txBody>
      </p:sp>
    </p:spTree>
    <p:extLst>
      <p:ext uri="{BB962C8B-B14F-4D97-AF65-F5344CB8AC3E}">
        <p14:creationId xmlns:p14="http://schemas.microsoft.com/office/powerpoint/2010/main" val="1907320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endParaRPr b="0" dirty="0">
              <a:solidFill>
                <a:srgbClr val="434343"/>
              </a:solidFill>
            </a:endParaRPr>
          </a:p>
        </p:txBody>
      </p:sp>
    </p:spTree>
    <p:extLst>
      <p:ext uri="{BB962C8B-B14F-4D97-AF65-F5344CB8AC3E}">
        <p14:creationId xmlns:p14="http://schemas.microsoft.com/office/powerpoint/2010/main" val="1483663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3b34e0e7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3b34e0e7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r>
              <a:rPr lang="en-US" dirty="0">
                <a:solidFill>
                  <a:srgbClr val="434343"/>
                </a:solidFill>
              </a:rPr>
              <a:t>A brief recap about this project </a:t>
            </a:r>
          </a:p>
          <a:p>
            <a:pPr marL="914400" lvl="1" indent="-298450" algn="l" rtl="0">
              <a:lnSpc>
                <a:spcPct val="115000"/>
              </a:lnSpc>
              <a:spcBef>
                <a:spcPts val="0"/>
              </a:spcBef>
              <a:spcAft>
                <a:spcPts val="0"/>
              </a:spcAft>
              <a:buClr>
                <a:srgbClr val="434343"/>
              </a:buClr>
              <a:buSzPts val="1100"/>
              <a:buFont typeface="Arial"/>
              <a:buChar char="-"/>
            </a:pPr>
            <a:r>
              <a:rPr lang="en-US" dirty="0">
                <a:solidFill>
                  <a:srgbClr val="434343"/>
                </a:solidFill>
              </a:rPr>
              <a:t>As you might remember from our previous talk, most of the modern technology is based on System on Chip or </a:t>
            </a:r>
            <a:r>
              <a:rPr lang="en-US" dirty="0" err="1">
                <a:solidFill>
                  <a:srgbClr val="434343"/>
                </a:solidFill>
              </a:rPr>
              <a:t>SoC.</a:t>
            </a:r>
            <a:r>
              <a:rPr lang="en-US" dirty="0">
                <a:solidFill>
                  <a:srgbClr val="434343"/>
                </a:solidFill>
              </a:rPr>
              <a:t> These SoCs are the host of numerous confidential information, which needs to be protected from unauthorized access.</a:t>
            </a:r>
          </a:p>
          <a:p>
            <a:pPr marL="914400" lvl="1" indent="-298450" algn="l" rtl="0">
              <a:lnSpc>
                <a:spcPct val="115000"/>
              </a:lnSpc>
              <a:spcBef>
                <a:spcPts val="0"/>
              </a:spcBef>
              <a:spcAft>
                <a:spcPts val="0"/>
              </a:spcAft>
              <a:buClr>
                <a:srgbClr val="434343"/>
              </a:buClr>
              <a:buSzPts val="1100"/>
              <a:buFont typeface="Arial"/>
              <a:buChar char="-"/>
            </a:pPr>
            <a:r>
              <a:rPr lang="en-US" dirty="0">
                <a:solidFill>
                  <a:srgbClr val="434343"/>
                </a:solidFill>
              </a:rPr>
              <a:t>This project aims at securing the system by extending its architecture to include secure interfaces to interact with the outer world. </a:t>
            </a:r>
          </a:p>
          <a:p>
            <a:pPr marL="914400" lvl="1" indent="-298450" algn="l" rtl="0">
              <a:lnSpc>
                <a:spcPct val="115000"/>
              </a:lnSpc>
              <a:spcBef>
                <a:spcPts val="0"/>
              </a:spcBef>
              <a:spcAft>
                <a:spcPts val="0"/>
              </a:spcAft>
              <a:buClr>
                <a:srgbClr val="434343"/>
              </a:buClr>
              <a:buSzPts val="1100"/>
              <a:buFont typeface="Arial"/>
              <a:buChar char="-"/>
            </a:pPr>
            <a:r>
              <a:rPr lang="en-US" dirty="0"/>
              <a:t>T</a:t>
            </a:r>
            <a:r>
              <a:rPr lang="en" dirty="0"/>
              <a:t>his also helps to evaluate the threat of having hardware accelerators </a:t>
            </a:r>
            <a:endParaRPr dirty="0">
              <a:solidFill>
                <a:srgbClr val="434343"/>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r>
              <a:rPr lang="en-US" dirty="0">
                <a:solidFill>
                  <a:srgbClr val="434343"/>
                </a:solidFill>
              </a:rPr>
              <a:t>Diving a little deeper into the project’s specifics. </a:t>
            </a:r>
          </a:p>
          <a:p>
            <a:pPr marL="457200" lvl="0" indent="-298450" algn="l" rtl="0">
              <a:lnSpc>
                <a:spcPct val="115000"/>
              </a:lnSpc>
              <a:spcBef>
                <a:spcPts val="0"/>
              </a:spcBef>
              <a:spcAft>
                <a:spcPts val="0"/>
              </a:spcAft>
              <a:buClr>
                <a:srgbClr val="434343"/>
              </a:buClr>
              <a:buSzPts val="1100"/>
              <a:buFont typeface="Arial"/>
              <a:buChar char="-"/>
            </a:pPr>
            <a:r>
              <a:rPr lang="en-US" sz="1100" b="0" i="0" u="none" strike="noStrike" cap="none" dirty="0">
                <a:solidFill>
                  <a:srgbClr val="000000"/>
                </a:solidFill>
                <a:effectLst/>
                <a:latin typeface="Arial"/>
                <a:ea typeface="Arial"/>
                <a:cs typeface="Arial"/>
                <a:sym typeface="Arial"/>
              </a:rPr>
              <a:t>Multiple cores from different vendors are connected in this SoC</a:t>
            </a:r>
          </a:p>
          <a:p>
            <a:pPr marL="457200" lvl="0" indent="-298450" algn="l" rtl="0">
              <a:lnSpc>
                <a:spcPct val="115000"/>
              </a:lnSpc>
              <a:spcBef>
                <a:spcPts val="0"/>
              </a:spcBef>
              <a:spcAft>
                <a:spcPts val="0"/>
              </a:spcAft>
              <a:buClr>
                <a:srgbClr val="434343"/>
              </a:buClr>
              <a:buSzPts val="1100"/>
              <a:buFont typeface="Arial"/>
              <a:buChar char="-"/>
            </a:pPr>
            <a:r>
              <a:rPr lang="en-US" sz="1100" b="0" i="0" u="none" strike="noStrike" cap="none" dirty="0">
                <a:solidFill>
                  <a:srgbClr val="000000"/>
                </a:solidFill>
                <a:effectLst/>
                <a:latin typeface="Arial"/>
                <a:ea typeface="Arial"/>
                <a:cs typeface="Arial"/>
                <a:sym typeface="Arial"/>
              </a:rPr>
              <a:t>It could be quite challenging to ensure that these cores are securely </a:t>
            </a:r>
            <a:r>
              <a:rPr lang="en-US" sz="1100" b="1" i="0" u="none" strike="noStrike" cap="none" dirty="0">
                <a:solidFill>
                  <a:srgbClr val="000000"/>
                </a:solidFill>
                <a:effectLst/>
                <a:latin typeface="Arial"/>
                <a:ea typeface="Arial"/>
                <a:cs typeface="Arial"/>
                <a:sym typeface="Arial"/>
              </a:rPr>
              <a:t>initialized, configured, </a:t>
            </a:r>
            <a:r>
              <a:rPr lang="en-US" sz="1100" b="0" i="0" u="none" strike="noStrike" cap="none" dirty="0">
                <a:solidFill>
                  <a:srgbClr val="000000"/>
                </a:solidFill>
                <a:effectLst/>
                <a:latin typeface="Arial"/>
                <a:ea typeface="Arial"/>
                <a:cs typeface="Arial"/>
                <a:sym typeface="Arial"/>
              </a:rPr>
              <a:t>and </a:t>
            </a:r>
            <a:r>
              <a:rPr lang="en-US" sz="1100" b="1" i="0" u="none" strike="noStrike" cap="none" dirty="0">
                <a:solidFill>
                  <a:srgbClr val="000000"/>
                </a:solidFill>
                <a:effectLst/>
                <a:latin typeface="Arial"/>
                <a:ea typeface="Arial"/>
                <a:cs typeface="Arial"/>
                <a:sym typeface="Arial"/>
              </a:rPr>
              <a:t>connected.</a:t>
            </a:r>
          </a:p>
          <a:p>
            <a:pPr marL="457200" lvl="0" indent="-298450" algn="l" rtl="0">
              <a:lnSpc>
                <a:spcPct val="115000"/>
              </a:lnSpc>
              <a:spcBef>
                <a:spcPts val="0"/>
              </a:spcBef>
              <a:spcAft>
                <a:spcPts val="0"/>
              </a:spcAft>
              <a:buClr>
                <a:srgbClr val="434343"/>
              </a:buClr>
              <a:buSzPts val="1100"/>
              <a:buFont typeface="Arial"/>
              <a:buChar char="-"/>
            </a:pPr>
            <a:r>
              <a:rPr lang="en-US" sz="1100" b="0" i="0" u="none" strike="noStrike" cap="none" dirty="0">
                <a:solidFill>
                  <a:srgbClr val="000000"/>
                </a:solidFill>
                <a:effectLst/>
                <a:latin typeface="Arial"/>
                <a:cs typeface="Arial"/>
                <a:sym typeface="Arial"/>
              </a:rPr>
              <a:t>That’s where we come in: we plan to extend the SoC architecture by developing and integrating AXI machines for secure interface.</a:t>
            </a:r>
            <a:endParaRPr b="0" dirty="0">
              <a:solidFill>
                <a:srgbClr val="434343"/>
              </a:solidFill>
            </a:endParaRPr>
          </a:p>
        </p:txBody>
      </p:sp>
    </p:spTree>
    <p:extLst>
      <p:ext uri="{BB962C8B-B14F-4D97-AF65-F5344CB8AC3E}">
        <p14:creationId xmlns:p14="http://schemas.microsoft.com/office/powerpoint/2010/main" val="292973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AXI protocol is a handshake mechanism where data can be transferred between Masters and slave through a interconnect.</a:t>
            </a:r>
            <a:endParaRPr b="0" dirty="0">
              <a:solidFill>
                <a:srgbClr val="434343"/>
              </a:solidFill>
            </a:endParaRPr>
          </a:p>
        </p:txBody>
      </p:sp>
    </p:spTree>
    <p:extLst>
      <p:ext uri="{BB962C8B-B14F-4D97-AF65-F5344CB8AC3E}">
        <p14:creationId xmlns:p14="http://schemas.microsoft.com/office/powerpoint/2010/main" val="3015638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Here is our classic example for everyone to relate – </a:t>
            </a:r>
          </a:p>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Our zoom classroom , where the students and professor exchange knowledge/information over a secured interface(zoom) </a:t>
            </a:r>
            <a:endParaRPr b="0" dirty="0">
              <a:solidFill>
                <a:srgbClr val="434343"/>
              </a:solidFill>
            </a:endParaRPr>
          </a:p>
        </p:txBody>
      </p:sp>
    </p:spTree>
    <p:extLst>
      <p:ext uri="{BB962C8B-B14F-4D97-AF65-F5344CB8AC3E}">
        <p14:creationId xmlns:p14="http://schemas.microsoft.com/office/powerpoint/2010/main" val="335394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en-US" dirty="0"/>
              <a:t>This is CEP( Common Evaluation Platform) Architecture. </a:t>
            </a:r>
          </a:p>
          <a:p>
            <a:r>
              <a:rPr lang="en-IN" sz="1100" b="0" i="0" u="none" strike="noStrike" cap="none" dirty="0">
                <a:solidFill>
                  <a:srgbClr val="000000"/>
                </a:solidFill>
                <a:effectLst/>
                <a:latin typeface="Arial"/>
                <a:ea typeface="Arial"/>
                <a:cs typeface="Arial"/>
                <a:sym typeface="Arial"/>
              </a:rPr>
              <a:t>The Common Evaluation Platform (CEP) is intended as a surrogate System on a Chip (SoC) allowing users to test a variety of tools and techniques.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sz="1100" b="0" i="0" u="none" strike="noStrike" cap="none" dirty="0">
                <a:solidFill>
                  <a:srgbClr val="000000"/>
                </a:solidFill>
                <a:effectLst/>
                <a:latin typeface="Arial"/>
                <a:ea typeface="Arial"/>
                <a:cs typeface="Arial"/>
                <a:sym typeface="Arial"/>
              </a:rPr>
              <a:t>CEP architecture itself defines just a simple bus architecture for the hardware accelerators, in which the hardware accelerators do not have direct access to memory, instead, the processors are in charge of moving the data for them (hardware accelerators are slaves on the bus). </a:t>
            </a:r>
          </a:p>
          <a:p>
            <a:endParaRPr lang="en-US" dirty="0"/>
          </a:p>
        </p:txBody>
      </p:sp>
    </p:spTree>
    <p:extLst>
      <p:ext uri="{BB962C8B-B14F-4D97-AF65-F5344CB8AC3E}">
        <p14:creationId xmlns:p14="http://schemas.microsoft.com/office/powerpoint/2010/main" val="43985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3b34e0e7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3b34e0e7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3b34e0e7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3b34e0e7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sz="1100" b="0" i="0" u="none" strike="noStrike" cap="none" dirty="0">
                <a:solidFill>
                  <a:srgbClr val="000000"/>
                </a:solidFill>
                <a:effectLst/>
                <a:latin typeface="Arial"/>
                <a:ea typeface="Arial"/>
                <a:cs typeface="Arial"/>
                <a:sym typeface="Arial"/>
              </a:rPr>
              <a:t>The step to address to extend the architecture would be:</a:t>
            </a:r>
          </a:p>
          <a:p>
            <a:pPr marL="158750" indent="0">
              <a:buNone/>
            </a:pPr>
            <a:r>
              <a:rPr lang="en-IN" sz="1100" b="0" i="0" u="none" strike="noStrike" cap="none" dirty="0">
                <a:solidFill>
                  <a:srgbClr val="000000"/>
                </a:solidFill>
                <a:effectLst/>
                <a:latin typeface="Arial"/>
                <a:ea typeface="Arial"/>
                <a:cs typeface="Arial"/>
                <a:sym typeface="Arial"/>
              </a:rPr>
              <a:t>- Extend each hardware accelerator with a high-performance full AXI master Interface. This mainly means developing an AXI machine with burst capabilities and integrate the machine with the code of each hardware accelerator in the system.</a:t>
            </a:r>
          </a:p>
          <a:p>
            <a:pPr marL="158750" indent="0">
              <a:buNone/>
            </a:pPr>
            <a:r>
              <a:rPr lang="en-IN" sz="1100" b="0" i="0" u="none" strike="noStrike" cap="none" dirty="0">
                <a:solidFill>
                  <a:srgbClr val="000000"/>
                </a:solidFill>
                <a:effectLst/>
                <a:latin typeface="Arial"/>
                <a:ea typeface="Arial"/>
                <a:cs typeface="Arial"/>
                <a:sym typeface="Arial"/>
              </a:rPr>
              <a:t>- We would also need to choose a data AXI Interconnect.</a:t>
            </a:r>
          </a:p>
          <a:p>
            <a:pPr marL="158750" indent="0">
              <a:buNone/>
            </a:pPr>
            <a:r>
              <a:rPr lang="en-IN" sz="1100" b="0" i="0" u="none" strike="noStrike" cap="none" dirty="0">
                <a:solidFill>
                  <a:srgbClr val="000000"/>
                </a:solidFill>
                <a:effectLst/>
                <a:latin typeface="Arial"/>
                <a:ea typeface="Arial"/>
                <a:cs typeface="Arial"/>
                <a:sym typeface="Arial"/>
              </a:rPr>
              <a:t>- Choose or develop a target shared scratchpad memory for the hardware accelerators.</a:t>
            </a:r>
          </a:p>
          <a:p>
            <a:pPr marL="158750" indent="0">
              <a:buNone/>
            </a:pPr>
            <a:r>
              <a:rPr lang="en-IN" sz="1100" b="0" i="0" u="none" strike="noStrike" cap="none" dirty="0">
                <a:solidFill>
                  <a:srgbClr val="000000"/>
                </a:solidFill>
                <a:effectLst/>
                <a:latin typeface="Arial"/>
                <a:ea typeface="Arial"/>
                <a:cs typeface="Arial"/>
                <a:sym typeface="Arial"/>
              </a:rPr>
              <a:t>- Integrate everything in the CEP architecture.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8955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b34e0e7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b34e0e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This project was ongoing and it has 2 parts 1) developing Security policies and 2) extension of CEP Architecture with AXI machines – find out best fit in </a:t>
            </a:r>
          </a:p>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Delayed start to the project</a:t>
            </a:r>
          </a:p>
          <a:p>
            <a:pPr marL="457200" lvl="0" indent="-298450" algn="l" rtl="0">
              <a:lnSpc>
                <a:spcPct val="115000"/>
              </a:lnSpc>
              <a:spcBef>
                <a:spcPts val="0"/>
              </a:spcBef>
              <a:spcAft>
                <a:spcPts val="0"/>
              </a:spcAft>
              <a:buClr>
                <a:srgbClr val="434343"/>
              </a:buClr>
              <a:buSzPts val="1100"/>
              <a:buFont typeface="Arial"/>
              <a:buChar char="-"/>
            </a:pPr>
            <a:r>
              <a:rPr lang="en-US" b="0" dirty="0">
                <a:solidFill>
                  <a:srgbClr val="434343"/>
                </a:solidFill>
              </a:rPr>
              <a:t>Then we took a few days to go through the entire project hierarchy and decide our role with team leaders. Came up with detailed project specifications.</a:t>
            </a:r>
          </a:p>
        </p:txBody>
      </p:sp>
    </p:spTree>
    <p:extLst>
      <p:ext uri="{BB962C8B-B14F-4D97-AF65-F5344CB8AC3E}">
        <p14:creationId xmlns:p14="http://schemas.microsoft.com/office/powerpoint/2010/main" val="156699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0" y="-200956"/>
            <a:ext cx="9144000" cy="4049056"/>
          </a:xfrm>
          <a:prstGeom prst="rect">
            <a:avLst/>
          </a:prstGeom>
          <a:noFill/>
          <a:ln>
            <a:noFill/>
          </a:ln>
        </p:spPr>
      </p:pic>
      <p:sp>
        <p:nvSpPr>
          <p:cNvPr id="66" name="Google Shape;66;p14"/>
          <p:cNvSpPr txBox="1">
            <a:spLocks noGrp="1"/>
          </p:cNvSpPr>
          <p:nvPr>
            <p:ph type="ctrTitle"/>
          </p:nvPr>
        </p:nvSpPr>
        <p:spPr>
          <a:xfrm>
            <a:off x="495475" y="3014350"/>
            <a:ext cx="8123100" cy="15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SoC Security</a:t>
            </a:r>
            <a:endParaRPr dirty="0"/>
          </a:p>
        </p:txBody>
      </p:sp>
      <p:sp>
        <p:nvSpPr>
          <p:cNvPr id="67" name="Google Shape;67;p14"/>
          <p:cNvSpPr txBox="1">
            <a:spLocks noGrp="1"/>
          </p:cNvSpPr>
          <p:nvPr>
            <p:ph type="subTitle" idx="1"/>
          </p:nvPr>
        </p:nvSpPr>
        <p:spPr>
          <a:xfrm>
            <a:off x="292875" y="4513488"/>
            <a:ext cx="81231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Mahima Rathore | Richa Pallavi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4" y="191625"/>
            <a:ext cx="6310725"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Accomplishments</a:t>
            </a:r>
            <a:endParaRPr dirty="0"/>
          </a:p>
        </p:txBody>
      </p:sp>
      <p:pic>
        <p:nvPicPr>
          <p:cNvPr id="18" name="image2.png">
            <a:extLst>
              <a:ext uri="{FF2B5EF4-FFF2-40B4-BE49-F238E27FC236}">
                <a16:creationId xmlns:a16="http://schemas.microsoft.com/office/drawing/2014/main" id="{19FB5AB9-0CA8-8945-8998-E388378BD846}"/>
              </a:ext>
            </a:extLst>
          </p:cNvPr>
          <p:cNvPicPr/>
          <p:nvPr/>
        </p:nvPicPr>
        <p:blipFill>
          <a:blip r:embed="rId3"/>
          <a:srcRect/>
          <a:stretch>
            <a:fillRect/>
          </a:stretch>
        </p:blipFill>
        <p:spPr>
          <a:xfrm>
            <a:off x="-8733" y="691245"/>
            <a:ext cx="9030070" cy="4081477"/>
          </a:xfrm>
          <a:prstGeom prst="rect">
            <a:avLst/>
          </a:prstGeom>
          <a:ln/>
        </p:spPr>
      </p:pic>
      <p:sp>
        <p:nvSpPr>
          <p:cNvPr id="5" name="Rectangle 4">
            <a:extLst>
              <a:ext uri="{FF2B5EF4-FFF2-40B4-BE49-F238E27FC236}">
                <a16:creationId xmlns:a16="http://schemas.microsoft.com/office/drawing/2014/main" id="{D27003EF-0537-E04E-A87D-C19954FE7BED}"/>
              </a:ext>
            </a:extLst>
          </p:cNvPr>
          <p:cNvSpPr/>
          <p:nvPr/>
        </p:nvSpPr>
        <p:spPr>
          <a:xfrm>
            <a:off x="2286000" y="1947007"/>
            <a:ext cx="2720898" cy="3077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B307C9-C05F-A94D-8B5E-0B95ABAE13C2}"/>
              </a:ext>
            </a:extLst>
          </p:cNvPr>
          <p:cNvSpPr txBox="1"/>
          <p:nvPr/>
        </p:nvSpPr>
        <p:spPr>
          <a:xfrm>
            <a:off x="5118409" y="1947007"/>
            <a:ext cx="3267308" cy="307777"/>
          </a:xfrm>
          <a:prstGeom prst="rect">
            <a:avLst/>
          </a:prstGeom>
          <a:noFill/>
        </p:spPr>
        <p:txBody>
          <a:bodyPr wrap="square" rtlCol="0">
            <a:spAutoFit/>
          </a:bodyPr>
          <a:lstStyle/>
          <a:p>
            <a:r>
              <a:rPr lang="en-US" dirty="0"/>
              <a:t>Understanding &amp; Setting up CEP SoC </a:t>
            </a:r>
          </a:p>
        </p:txBody>
      </p:sp>
    </p:spTree>
    <p:extLst>
      <p:ext uri="{BB962C8B-B14F-4D97-AF65-F5344CB8AC3E}">
        <p14:creationId xmlns:p14="http://schemas.microsoft.com/office/powerpoint/2010/main" val="1984011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4" y="191625"/>
            <a:ext cx="6310725"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Accomplishments</a:t>
            </a:r>
            <a:endParaRPr dirty="0"/>
          </a:p>
        </p:txBody>
      </p:sp>
      <p:pic>
        <p:nvPicPr>
          <p:cNvPr id="18" name="image2.png">
            <a:extLst>
              <a:ext uri="{FF2B5EF4-FFF2-40B4-BE49-F238E27FC236}">
                <a16:creationId xmlns:a16="http://schemas.microsoft.com/office/drawing/2014/main" id="{19FB5AB9-0CA8-8945-8998-E388378BD846}"/>
              </a:ext>
            </a:extLst>
          </p:cNvPr>
          <p:cNvPicPr/>
          <p:nvPr/>
        </p:nvPicPr>
        <p:blipFill>
          <a:blip r:embed="rId3"/>
          <a:srcRect/>
          <a:stretch>
            <a:fillRect/>
          </a:stretch>
        </p:blipFill>
        <p:spPr>
          <a:xfrm>
            <a:off x="-8733" y="691245"/>
            <a:ext cx="9030070" cy="4081477"/>
          </a:xfrm>
          <a:prstGeom prst="rect">
            <a:avLst/>
          </a:prstGeom>
          <a:ln/>
        </p:spPr>
      </p:pic>
      <p:sp>
        <p:nvSpPr>
          <p:cNvPr id="5" name="Rectangle 4">
            <a:extLst>
              <a:ext uri="{FF2B5EF4-FFF2-40B4-BE49-F238E27FC236}">
                <a16:creationId xmlns:a16="http://schemas.microsoft.com/office/drawing/2014/main" id="{D27003EF-0537-E04E-A87D-C19954FE7BED}"/>
              </a:ext>
            </a:extLst>
          </p:cNvPr>
          <p:cNvSpPr/>
          <p:nvPr/>
        </p:nvSpPr>
        <p:spPr>
          <a:xfrm>
            <a:off x="3133493" y="2237214"/>
            <a:ext cx="2733258" cy="3345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B307C9-C05F-A94D-8B5E-0B95ABAE13C2}"/>
              </a:ext>
            </a:extLst>
          </p:cNvPr>
          <p:cNvSpPr txBox="1"/>
          <p:nvPr/>
        </p:nvSpPr>
        <p:spPr>
          <a:xfrm>
            <a:off x="5866751" y="2232758"/>
            <a:ext cx="3154586" cy="307777"/>
          </a:xfrm>
          <a:prstGeom prst="rect">
            <a:avLst/>
          </a:prstGeom>
          <a:noFill/>
        </p:spPr>
        <p:txBody>
          <a:bodyPr wrap="square" rtlCol="0">
            <a:spAutoFit/>
          </a:bodyPr>
          <a:lstStyle/>
          <a:p>
            <a:r>
              <a:rPr lang="en-US" dirty="0"/>
              <a:t>Developing &amp; Integrating AXI Master </a:t>
            </a:r>
          </a:p>
        </p:txBody>
      </p:sp>
    </p:spTree>
    <p:extLst>
      <p:ext uri="{BB962C8B-B14F-4D97-AF65-F5344CB8AC3E}">
        <p14:creationId xmlns:p14="http://schemas.microsoft.com/office/powerpoint/2010/main" val="359738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4" y="191625"/>
            <a:ext cx="6310725"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Accomplishments</a:t>
            </a:r>
            <a:endParaRPr dirty="0"/>
          </a:p>
        </p:txBody>
      </p:sp>
      <p:sp>
        <p:nvSpPr>
          <p:cNvPr id="6" name="TextBox 5">
            <a:extLst>
              <a:ext uri="{FF2B5EF4-FFF2-40B4-BE49-F238E27FC236}">
                <a16:creationId xmlns:a16="http://schemas.microsoft.com/office/drawing/2014/main" id="{17B307C9-C05F-A94D-8B5E-0B95ABAE13C2}"/>
              </a:ext>
            </a:extLst>
          </p:cNvPr>
          <p:cNvSpPr txBox="1"/>
          <p:nvPr/>
        </p:nvSpPr>
        <p:spPr>
          <a:xfrm>
            <a:off x="3463056" y="1564293"/>
            <a:ext cx="4565821" cy="2862322"/>
          </a:xfrm>
          <a:prstGeom prst="rect">
            <a:avLst/>
          </a:prstGeom>
          <a:noFill/>
        </p:spPr>
        <p:txBody>
          <a:bodyPr wrap="square" rtlCol="0">
            <a:spAutoFit/>
          </a:bodyPr>
          <a:lstStyle/>
          <a:p>
            <a:r>
              <a:rPr lang="en-US" sz="1800" dirty="0">
                <a:solidFill>
                  <a:schemeClr val="accent3"/>
                </a:solidFill>
                <a:latin typeface="Proxima Nova"/>
                <a:sym typeface="Proxima Nova"/>
              </a:rPr>
              <a:t>Developed AXI Master:</a:t>
            </a:r>
          </a:p>
          <a:p>
            <a:pPr marL="285750" lvl="2" indent="-285750">
              <a:buFont typeface="Arial" panose="020B0604020202020204" pitchFamily="34" charset="0"/>
              <a:buChar char="•"/>
            </a:pPr>
            <a:r>
              <a:rPr lang="en-US" sz="1800" dirty="0">
                <a:solidFill>
                  <a:schemeClr val="accent3"/>
                </a:solidFill>
                <a:latin typeface="Proxima Nova"/>
                <a:sym typeface="Proxima Nova"/>
              </a:rPr>
              <a:t>Talks to the MD5 core – Hardware accelerator through register configuration</a:t>
            </a:r>
          </a:p>
          <a:p>
            <a:pPr marL="285750" lvl="2" indent="-285750">
              <a:buFont typeface="Arial" panose="020B0604020202020204" pitchFamily="34" charset="0"/>
              <a:buChar char="•"/>
            </a:pPr>
            <a:r>
              <a:rPr lang="en-US" sz="1800" dirty="0">
                <a:solidFill>
                  <a:schemeClr val="accent3"/>
                </a:solidFill>
                <a:latin typeface="Proxima Nova"/>
                <a:sym typeface="Proxima Nova"/>
              </a:rPr>
              <a:t>Reads &amp; writes to it.</a:t>
            </a:r>
          </a:p>
          <a:p>
            <a:pPr marL="285750" lvl="2" indent="-285750">
              <a:buFont typeface="Arial" panose="020B0604020202020204" pitchFamily="34" charset="0"/>
              <a:buChar char="•"/>
            </a:pPr>
            <a:r>
              <a:rPr lang="en-US" sz="1800" dirty="0">
                <a:solidFill>
                  <a:schemeClr val="accent3"/>
                </a:solidFill>
                <a:latin typeface="Proxima Nova"/>
                <a:sym typeface="Proxima Nova"/>
              </a:rPr>
              <a:t>Provide full AXI4 standard interface</a:t>
            </a:r>
          </a:p>
          <a:p>
            <a:pPr marL="285750" lvl="2" indent="-285750">
              <a:buFont typeface="Arial" panose="020B0604020202020204" pitchFamily="34" charset="0"/>
              <a:buChar char="•"/>
            </a:pPr>
            <a:r>
              <a:rPr lang="en-US" sz="1800" dirty="0">
                <a:solidFill>
                  <a:schemeClr val="accent3"/>
                </a:solidFill>
                <a:latin typeface="Proxima Nova"/>
                <a:sym typeface="Proxima Nova"/>
              </a:rPr>
              <a:t>Replicate it for other hardware accelerators </a:t>
            </a:r>
          </a:p>
          <a:p>
            <a:pPr marL="285750" lvl="4" indent="-285750">
              <a:buFontTx/>
              <a:buChar char="-"/>
            </a:pPr>
            <a:endParaRPr lang="en-US" sz="1800" dirty="0">
              <a:solidFill>
                <a:schemeClr val="accent3"/>
              </a:solidFill>
              <a:latin typeface="Proxima Nova"/>
              <a:sym typeface="Proxima Nova"/>
            </a:endParaRPr>
          </a:p>
          <a:p>
            <a:pPr lvl="5"/>
            <a:r>
              <a:rPr lang="en-US" sz="1800" dirty="0">
                <a:solidFill>
                  <a:schemeClr val="accent3"/>
                </a:solidFill>
                <a:latin typeface="Proxima Nova"/>
                <a:sym typeface="Proxima Nova"/>
              </a:rPr>
              <a:t> </a:t>
            </a:r>
          </a:p>
        </p:txBody>
      </p:sp>
      <p:grpSp>
        <p:nvGrpSpPr>
          <p:cNvPr id="7" name="Group 6">
            <a:extLst>
              <a:ext uri="{FF2B5EF4-FFF2-40B4-BE49-F238E27FC236}">
                <a16:creationId xmlns:a16="http://schemas.microsoft.com/office/drawing/2014/main" id="{93892D83-8E5E-7D4D-8BAF-884D781DD52A}"/>
              </a:ext>
            </a:extLst>
          </p:cNvPr>
          <p:cNvGrpSpPr/>
          <p:nvPr/>
        </p:nvGrpSpPr>
        <p:grpSpPr>
          <a:xfrm>
            <a:off x="1282391" y="947855"/>
            <a:ext cx="1416204" cy="2352906"/>
            <a:chOff x="7471316" y="1120698"/>
            <a:chExt cx="1182029" cy="2503448"/>
          </a:xfrm>
        </p:grpSpPr>
        <p:sp>
          <p:nvSpPr>
            <p:cNvPr id="8" name="Rectangle 7">
              <a:extLst>
                <a:ext uri="{FF2B5EF4-FFF2-40B4-BE49-F238E27FC236}">
                  <a16:creationId xmlns:a16="http://schemas.microsoft.com/office/drawing/2014/main" id="{485E52EB-05AC-4945-A5AB-E9B6A1341C1B}"/>
                </a:ext>
              </a:extLst>
            </p:cNvPr>
            <p:cNvSpPr/>
            <p:nvPr/>
          </p:nvSpPr>
          <p:spPr>
            <a:xfrm>
              <a:off x="7471316" y="1750741"/>
              <a:ext cx="1182029" cy="1527718"/>
            </a:xfrm>
            <a:prstGeom prst="rect">
              <a:avLst/>
            </a:prstGeom>
            <a:solidFill>
              <a:srgbClr val="0929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6B92C9-FEC8-BE4C-9DDA-834CDFA8BFF2}"/>
                </a:ext>
              </a:extLst>
            </p:cNvPr>
            <p:cNvSpPr/>
            <p:nvPr/>
          </p:nvSpPr>
          <p:spPr>
            <a:xfrm>
              <a:off x="7471317" y="1750741"/>
              <a:ext cx="1182028" cy="189571"/>
            </a:xfrm>
            <a:prstGeom prst="rect">
              <a:avLst/>
            </a:prstGeom>
            <a:solidFill>
              <a:srgbClr val="A6C4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AXI to WB Bridge</a:t>
              </a:r>
            </a:p>
          </p:txBody>
        </p:sp>
        <p:sp>
          <p:nvSpPr>
            <p:cNvPr id="10" name="Rectangle 9">
              <a:extLst>
                <a:ext uri="{FF2B5EF4-FFF2-40B4-BE49-F238E27FC236}">
                  <a16:creationId xmlns:a16="http://schemas.microsoft.com/office/drawing/2014/main" id="{4DF14609-C83D-EA4A-8049-A44685EBC43F}"/>
                </a:ext>
              </a:extLst>
            </p:cNvPr>
            <p:cNvSpPr/>
            <p:nvPr/>
          </p:nvSpPr>
          <p:spPr>
            <a:xfrm>
              <a:off x="7582829" y="2241395"/>
              <a:ext cx="959005" cy="961793"/>
            </a:xfrm>
            <a:prstGeom prst="rect">
              <a:avLst/>
            </a:prstGeom>
            <a:solidFill>
              <a:srgbClr val="A6C4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MD5 Core</a:t>
              </a:r>
            </a:p>
            <a:p>
              <a:pPr algn="ctr"/>
              <a:r>
                <a:rPr lang="en-US" sz="1000" dirty="0">
                  <a:solidFill>
                    <a:schemeClr val="tx1"/>
                  </a:solidFill>
                </a:rPr>
                <a:t>Pancham</a:t>
              </a:r>
            </a:p>
          </p:txBody>
        </p:sp>
        <p:sp>
          <p:nvSpPr>
            <p:cNvPr id="11" name="Rectangle 10">
              <a:extLst>
                <a:ext uri="{FF2B5EF4-FFF2-40B4-BE49-F238E27FC236}">
                  <a16:creationId xmlns:a16="http://schemas.microsoft.com/office/drawing/2014/main" id="{91121972-FCD9-A245-B2F8-FBA2BA5E2E6B}"/>
                </a:ext>
              </a:extLst>
            </p:cNvPr>
            <p:cNvSpPr/>
            <p:nvPr/>
          </p:nvSpPr>
          <p:spPr>
            <a:xfrm>
              <a:off x="7861610" y="3010830"/>
              <a:ext cx="301083" cy="26762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cxnSp>
          <p:nvCxnSpPr>
            <p:cNvPr id="12" name="Straight Arrow Connector 11">
              <a:extLst>
                <a:ext uri="{FF2B5EF4-FFF2-40B4-BE49-F238E27FC236}">
                  <a16:creationId xmlns:a16="http://schemas.microsoft.com/office/drawing/2014/main" id="{7F7FAC67-3A11-394F-9ECA-8BFA88897AF9}"/>
                </a:ext>
              </a:extLst>
            </p:cNvPr>
            <p:cNvCxnSpPr/>
            <p:nvPr/>
          </p:nvCxnSpPr>
          <p:spPr>
            <a:xfrm>
              <a:off x="8017726" y="3278459"/>
              <a:ext cx="0" cy="3456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ACA34BB-1AF0-354A-A9C8-6005DB5FB99B}"/>
                </a:ext>
              </a:extLst>
            </p:cNvPr>
            <p:cNvSpPr/>
            <p:nvPr/>
          </p:nvSpPr>
          <p:spPr>
            <a:xfrm>
              <a:off x="7861609" y="1466385"/>
              <a:ext cx="301083" cy="26762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S</a:t>
              </a:r>
            </a:p>
          </p:txBody>
        </p:sp>
        <p:cxnSp>
          <p:nvCxnSpPr>
            <p:cNvPr id="14" name="Straight Arrow Connector 13">
              <a:extLst>
                <a:ext uri="{FF2B5EF4-FFF2-40B4-BE49-F238E27FC236}">
                  <a16:creationId xmlns:a16="http://schemas.microsoft.com/office/drawing/2014/main" id="{38314963-EDD3-9F4B-8AD5-38E56536975B}"/>
                </a:ext>
              </a:extLst>
            </p:cNvPr>
            <p:cNvCxnSpPr/>
            <p:nvPr/>
          </p:nvCxnSpPr>
          <p:spPr>
            <a:xfrm>
              <a:off x="8012150" y="1120698"/>
              <a:ext cx="0" cy="3456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796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4" y="191625"/>
            <a:ext cx="6310725"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Next Steps</a:t>
            </a:r>
            <a:endParaRPr dirty="0"/>
          </a:p>
        </p:txBody>
      </p:sp>
      <p:pic>
        <p:nvPicPr>
          <p:cNvPr id="18" name="image2.png">
            <a:extLst>
              <a:ext uri="{FF2B5EF4-FFF2-40B4-BE49-F238E27FC236}">
                <a16:creationId xmlns:a16="http://schemas.microsoft.com/office/drawing/2014/main" id="{19FB5AB9-0CA8-8945-8998-E388378BD846}"/>
              </a:ext>
            </a:extLst>
          </p:cNvPr>
          <p:cNvPicPr/>
          <p:nvPr/>
        </p:nvPicPr>
        <p:blipFill>
          <a:blip r:embed="rId3"/>
          <a:srcRect/>
          <a:stretch>
            <a:fillRect/>
          </a:stretch>
        </p:blipFill>
        <p:spPr>
          <a:xfrm>
            <a:off x="-8733" y="691245"/>
            <a:ext cx="9030070" cy="4081477"/>
          </a:xfrm>
          <a:prstGeom prst="rect">
            <a:avLst/>
          </a:prstGeom>
          <a:ln/>
        </p:spPr>
      </p:pic>
      <p:sp>
        <p:nvSpPr>
          <p:cNvPr id="5" name="Rectangle 4">
            <a:extLst>
              <a:ext uri="{FF2B5EF4-FFF2-40B4-BE49-F238E27FC236}">
                <a16:creationId xmlns:a16="http://schemas.microsoft.com/office/drawing/2014/main" id="{D27003EF-0537-E04E-A87D-C19954FE7BED}"/>
              </a:ext>
            </a:extLst>
          </p:cNvPr>
          <p:cNvSpPr/>
          <p:nvPr/>
        </p:nvSpPr>
        <p:spPr>
          <a:xfrm>
            <a:off x="4125950" y="2560598"/>
            <a:ext cx="2733258" cy="3345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B307C9-C05F-A94D-8B5E-0B95ABAE13C2}"/>
              </a:ext>
            </a:extLst>
          </p:cNvPr>
          <p:cNvSpPr txBox="1"/>
          <p:nvPr/>
        </p:nvSpPr>
        <p:spPr>
          <a:xfrm>
            <a:off x="547274" y="2583175"/>
            <a:ext cx="3578675" cy="307777"/>
          </a:xfrm>
          <a:prstGeom prst="rect">
            <a:avLst/>
          </a:prstGeom>
          <a:noFill/>
        </p:spPr>
        <p:txBody>
          <a:bodyPr wrap="square" rtlCol="0">
            <a:spAutoFit/>
          </a:bodyPr>
          <a:lstStyle/>
          <a:p>
            <a:r>
              <a:rPr lang="en-US" dirty="0"/>
              <a:t>Developing &amp; Integrating AXI Interconnect</a:t>
            </a:r>
          </a:p>
        </p:txBody>
      </p:sp>
    </p:spTree>
    <p:extLst>
      <p:ext uri="{BB962C8B-B14F-4D97-AF65-F5344CB8AC3E}">
        <p14:creationId xmlns:p14="http://schemas.microsoft.com/office/powerpoint/2010/main" val="408757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4" y="191625"/>
            <a:ext cx="6310725"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Next Steps</a:t>
            </a:r>
            <a:endParaRPr dirty="0"/>
          </a:p>
        </p:txBody>
      </p:sp>
      <p:sp>
        <p:nvSpPr>
          <p:cNvPr id="6" name="TextBox 5">
            <a:extLst>
              <a:ext uri="{FF2B5EF4-FFF2-40B4-BE49-F238E27FC236}">
                <a16:creationId xmlns:a16="http://schemas.microsoft.com/office/drawing/2014/main" id="{17B307C9-C05F-A94D-8B5E-0B95ABAE13C2}"/>
              </a:ext>
            </a:extLst>
          </p:cNvPr>
          <p:cNvSpPr txBox="1"/>
          <p:nvPr/>
        </p:nvSpPr>
        <p:spPr>
          <a:xfrm>
            <a:off x="3463056" y="1564293"/>
            <a:ext cx="4565821" cy="923330"/>
          </a:xfrm>
          <a:prstGeom prst="rect">
            <a:avLst/>
          </a:prstGeom>
          <a:noFill/>
        </p:spPr>
        <p:txBody>
          <a:bodyPr wrap="square" rtlCol="0">
            <a:spAutoFit/>
          </a:bodyPr>
          <a:lstStyle/>
          <a:p>
            <a:r>
              <a:rPr lang="en-US" sz="1800" dirty="0">
                <a:solidFill>
                  <a:schemeClr val="accent3"/>
                </a:solidFill>
                <a:latin typeface="Proxima Nova"/>
                <a:sym typeface="Proxima Nova"/>
              </a:rPr>
              <a:t>Developing AXI Interconnect</a:t>
            </a:r>
          </a:p>
          <a:p>
            <a:pPr lvl="2"/>
            <a:endParaRPr lang="en-US" sz="1800" dirty="0">
              <a:solidFill>
                <a:schemeClr val="accent3"/>
              </a:solidFill>
              <a:latin typeface="Proxima Nova"/>
              <a:sym typeface="Proxima Nova"/>
            </a:endParaRPr>
          </a:p>
          <a:p>
            <a:pPr lvl="5"/>
            <a:r>
              <a:rPr lang="en-US" sz="1800" dirty="0">
                <a:solidFill>
                  <a:schemeClr val="accent3"/>
                </a:solidFill>
                <a:latin typeface="Proxima Nova"/>
                <a:sym typeface="Proxima Nova"/>
              </a:rPr>
              <a:t> </a:t>
            </a:r>
          </a:p>
        </p:txBody>
      </p:sp>
      <p:grpSp>
        <p:nvGrpSpPr>
          <p:cNvPr id="7" name="Group 6">
            <a:extLst>
              <a:ext uri="{FF2B5EF4-FFF2-40B4-BE49-F238E27FC236}">
                <a16:creationId xmlns:a16="http://schemas.microsoft.com/office/drawing/2014/main" id="{93892D83-8E5E-7D4D-8BAF-884D781DD52A}"/>
              </a:ext>
            </a:extLst>
          </p:cNvPr>
          <p:cNvGrpSpPr/>
          <p:nvPr/>
        </p:nvGrpSpPr>
        <p:grpSpPr>
          <a:xfrm>
            <a:off x="1282391" y="947855"/>
            <a:ext cx="1416204" cy="2352906"/>
            <a:chOff x="7471316" y="1120698"/>
            <a:chExt cx="1182029" cy="2503448"/>
          </a:xfrm>
        </p:grpSpPr>
        <p:sp>
          <p:nvSpPr>
            <p:cNvPr id="8" name="Rectangle 7">
              <a:extLst>
                <a:ext uri="{FF2B5EF4-FFF2-40B4-BE49-F238E27FC236}">
                  <a16:creationId xmlns:a16="http://schemas.microsoft.com/office/drawing/2014/main" id="{485E52EB-05AC-4945-A5AB-E9B6A1341C1B}"/>
                </a:ext>
              </a:extLst>
            </p:cNvPr>
            <p:cNvSpPr/>
            <p:nvPr/>
          </p:nvSpPr>
          <p:spPr>
            <a:xfrm>
              <a:off x="7471316" y="1750741"/>
              <a:ext cx="1182029" cy="1527718"/>
            </a:xfrm>
            <a:prstGeom prst="rect">
              <a:avLst/>
            </a:prstGeom>
            <a:solidFill>
              <a:srgbClr val="0929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6B92C9-FEC8-BE4C-9DDA-834CDFA8BFF2}"/>
                </a:ext>
              </a:extLst>
            </p:cNvPr>
            <p:cNvSpPr/>
            <p:nvPr/>
          </p:nvSpPr>
          <p:spPr>
            <a:xfrm>
              <a:off x="7471317" y="1750741"/>
              <a:ext cx="1182028" cy="189571"/>
            </a:xfrm>
            <a:prstGeom prst="rect">
              <a:avLst/>
            </a:prstGeom>
            <a:solidFill>
              <a:srgbClr val="A6C4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AXI to WB Bridge</a:t>
              </a:r>
            </a:p>
          </p:txBody>
        </p:sp>
        <p:sp>
          <p:nvSpPr>
            <p:cNvPr id="10" name="Rectangle 9">
              <a:extLst>
                <a:ext uri="{FF2B5EF4-FFF2-40B4-BE49-F238E27FC236}">
                  <a16:creationId xmlns:a16="http://schemas.microsoft.com/office/drawing/2014/main" id="{4DF14609-C83D-EA4A-8049-A44685EBC43F}"/>
                </a:ext>
              </a:extLst>
            </p:cNvPr>
            <p:cNvSpPr/>
            <p:nvPr/>
          </p:nvSpPr>
          <p:spPr>
            <a:xfrm>
              <a:off x="7582829" y="2241395"/>
              <a:ext cx="959005" cy="961793"/>
            </a:xfrm>
            <a:prstGeom prst="rect">
              <a:avLst/>
            </a:prstGeom>
            <a:solidFill>
              <a:srgbClr val="A6C4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MD5 Core</a:t>
              </a:r>
            </a:p>
            <a:p>
              <a:pPr algn="ctr"/>
              <a:r>
                <a:rPr lang="en-US" sz="1000" dirty="0">
                  <a:solidFill>
                    <a:schemeClr val="tx1"/>
                  </a:solidFill>
                </a:rPr>
                <a:t>Pancham</a:t>
              </a:r>
            </a:p>
          </p:txBody>
        </p:sp>
        <p:sp>
          <p:nvSpPr>
            <p:cNvPr id="11" name="Rectangle 10">
              <a:extLst>
                <a:ext uri="{FF2B5EF4-FFF2-40B4-BE49-F238E27FC236}">
                  <a16:creationId xmlns:a16="http://schemas.microsoft.com/office/drawing/2014/main" id="{91121972-FCD9-A245-B2F8-FBA2BA5E2E6B}"/>
                </a:ext>
              </a:extLst>
            </p:cNvPr>
            <p:cNvSpPr/>
            <p:nvPr/>
          </p:nvSpPr>
          <p:spPr>
            <a:xfrm>
              <a:off x="7861610" y="3010830"/>
              <a:ext cx="301083" cy="26762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cxnSp>
          <p:nvCxnSpPr>
            <p:cNvPr id="12" name="Straight Arrow Connector 11">
              <a:extLst>
                <a:ext uri="{FF2B5EF4-FFF2-40B4-BE49-F238E27FC236}">
                  <a16:creationId xmlns:a16="http://schemas.microsoft.com/office/drawing/2014/main" id="{7F7FAC67-3A11-394F-9ECA-8BFA88897AF9}"/>
                </a:ext>
              </a:extLst>
            </p:cNvPr>
            <p:cNvCxnSpPr/>
            <p:nvPr/>
          </p:nvCxnSpPr>
          <p:spPr>
            <a:xfrm>
              <a:off x="8017726" y="3278459"/>
              <a:ext cx="0" cy="3456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ACA34BB-1AF0-354A-A9C8-6005DB5FB99B}"/>
                </a:ext>
              </a:extLst>
            </p:cNvPr>
            <p:cNvSpPr/>
            <p:nvPr/>
          </p:nvSpPr>
          <p:spPr>
            <a:xfrm>
              <a:off x="7861609" y="1466385"/>
              <a:ext cx="301083" cy="26762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S</a:t>
              </a:r>
            </a:p>
          </p:txBody>
        </p:sp>
        <p:cxnSp>
          <p:nvCxnSpPr>
            <p:cNvPr id="14" name="Straight Arrow Connector 13">
              <a:extLst>
                <a:ext uri="{FF2B5EF4-FFF2-40B4-BE49-F238E27FC236}">
                  <a16:creationId xmlns:a16="http://schemas.microsoft.com/office/drawing/2014/main" id="{38314963-EDD3-9F4B-8AD5-38E56536975B}"/>
                </a:ext>
              </a:extLst>
            </p:cNvPr>
            <p:cNvCxnSpPr/>
            <p:nvPr/>
          </p:nvCxnSpPr>
          <p:spPr>
            <a:xfrm>
              <a:off x="8012150" y="1120698"/>
              <a:ext cx="0" cy="3456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BE57CB-B3A7-FF48-9353-058F9F81FA56}"/>
              </a:ext>
            </a:extLst>
          </p:cNvPr>
          <p:cNvSpPr/>
          <p:nvPr/>
        </p:nvSpPr>
        <p:spPr>
          <a:xfrm>
            <a:off x="1048216" y="3326901"/>
            <a:ext cx="1817641" cy="8687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52C8E19-938E-774B-BFF5-9AE8CCC1C329}"/>
              </a:ext>
            </a:extLst>
          </p:cNvPr>
          <p:cNvSpPr txBox="1"/>
          <p:nvPr/>
        </p:nvSpPr>
        <p:spPr>
          <a:xfrm>
            <a:off x="1271242" y="3824868"/>
            <a:ext cx="1508746" cy="307777"/>
          </a:xfrm>
          <a:prstGeom prst="rect">
            <a:avLst/>
          </a:prstGeom>
          <a:noFill/>
        </p:spPr>
        <p:txBody>
          <a:bodyPr wrap="none" rtlCol="0">
            <a:spAutoFit/>
          </a:bodyPr>
          <a:lstStyle/>
          <a:p>
            <a:r>
              <a:rPr lang="en-US" dirty="0"/>
              <a:t>AXI Interconnect</a:t>
            </a:r>
          </a:p>
        </p:txBody>
      </p:sp>
      <p:sp>
        <p:nvSpPr>
          <p:cNvPr id="16" name="Rectangle 15">
            <a:extLst>
              <a:ext uri="{FF2B5EF4-FFF2-40B4-BE49-F238E27FC236}">
                <a16:creationId xmlns:a16="http://schemas.microsoft.com/office/drawing/2014/main" id="{1E9D14AC-AD60-BC40-BCA7-6A2D625D602E}"/>
              </a:ext>
            </a:extLst>
          </p:cNvPr>
          <p:cNvSpPr/>
          <p:nvPr/>
        </p:nvSpPr>
        <p:spPr>
          <a:xfrm>
            <a:off x="1771097" y="3327700"/>
            <a:ext cx="360731" cy="251535"/>
          </a:xfrm>
          <a:prstGeom prst="rect">
            <a:avLst/>
          </a:prstGeom>
          <a:solidFill>
            <a:schemeClr val="bg1"/>
          </a:solid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Tree>
    <p:extLst>
      <p:ext uri="{BB962C8B-B14F-4D97-AF65-F5344CB8AC3E}">
        <p14:creationId xmlns:p14="http://schemas.microsoft.com/office/powerpoint/2010/main" val="247849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4" y="191625"/>
            <a:ext cx="6310725"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Next Steps</a:t>
            </a:r>
            <a:endParaRPr dirty="0"/>
          </a:p>
        </p:txBody>
      </p:sp>
      <p:pic>
        <p:nvPicPr>
          <p:cNvPr id="18" name="image2.png">
            <a:extLst>
              <a:ext uri="{FF2B5EF4-FFF2-40B4-BE49-F238E27FC236}">
                <a16:creationId xmlns:a16="http://schemas.microsoft.com/office/drawing/2014/main" id="{19FB5AB9-0CA8-8945-8998-E388378BD846}"/>
              </a:ext>
            </a:extLst>
          </p:cNvPr>
          <p:cNvPicPr/>
          <p:nvPr/>
        </p:nvPicPr>
        <p:blipFill>
          <a:blip r:embed="rId3"/>
          <a:srcRect/>
          <a:stretch>
            <a:fillRect/>
          </a:stretch>
        </p:blipFill>
        <p:spPr>
          <a:xfrm>
            <a:off x="-8733" y="691245"/>
            <a:ext cx="9030070" cy="4081477"/>
          </a:xfrm>
          <a:prstGeom prst="rect">
            <a:avLst/>
          </a:prstGeom>
          <a:ln/>
        </p:spPr>
      </p:pic>
      <p:sp>
        <p:nvSpPr>
          <p:cNvPr id="5" name="Rectangle 4">
            <a:extLst>
              <a:ext uri="{FF2B5EF4-FFF2-40B4-BE49-F238E27FC236}">
                <a16:creationId xmlns:a16="http://schemas.microsoft.com/office/drawing/2014/main" id="{D27003EF-0537-E04E-A87D-C19954FE7BED}"/>
              </a:ext>
            </a:extLst>
          </p:cNvPr>
          <p:cNvSpPr/>
          <p:nvPr/>
        </p:nvSpPr>
        <p:spPr>
          <a:xfrm>
            <a:off x="5084947" y="2861676"/>
            <a:ext cx="2843569" cy="3345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B307C9-C05F-A94D-8B5E-0B95ABAE13C2}"/>
              </a:ext>
            </a:extLst>
          </p:cNvPr>
          <p:cNvSpPr txBox="1"/>
          <p:nvPr/>
        </p:nvSpPr>
        <p:spPr>
          <a:xfrm>
            <a:off x="1918870" y="2883978"/>
            <a:ext cx="3065720" cy="307777"/>
          </a:xfrm>
          <a:prstGeom prst="rect">
            <a:avLst/>
          </a:prstGeom>
          <a:noFill/>
        </p:spPr>
        <p:txBody>
          <a:bodyPr wrap="square" rtlCol="0">
            <a:spAutoFit/>
          </a:bodyPr>
          <a:lstStyle/>
          <a:p>
            <a:r>
              <a:rPr lang="en-US" dirty="0"/>
              <a:t>Developing &amp; Integrating AXI Slave</a:t>
            </a:r>
          </a:p>
        </p:txBody>
      </p:sp>
    </p:spTree>
    <p:extLst>
      <p:ext uri="{BB962C8B-B14F-4D97-AF65-F5344CB8AC3E}">
        <p14:creationId xmlns:p14="http://schemas.microsoft.com/office/powerpoint/2010/main" val="4102708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4" y="191625"/>
            <a:ext cx="6310725"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Next Steps</a:t>
            </a:r>
            <a:endParaRPr dirty="0"/>
          </a:p>
        </p:txBody>
      </p:sp>
      <p:sp>
        <p:nvSpPr>
          <p:cNvPr id="6" name="TextBox 5">
            <a:extLst>
              <a:ext uri="{FF2B5EF4-FFF2-40B4-BE49-F238E27FC236}">
                <a16:creationId xmlns:a16="http://schemas.microsoft.com/office/drawing/2014/main" id="{17B307C9-C05F-A94D-8B5E-0B95ABAE13C2}"/>
              </a:ext>
            </a:extLst>
          </p:cNvPr>
          <p:cNvSpPr txBox="1"/>
          <p:nvPr/>
        </p:nvSpPr>
        <p:spPr>
          <a:xfrm>
            <a:off x="3463056" y="1564293"/>
            <a:ext cx="4565821" cy="1477328"/>
          </a:xfrm>
          <a:prstGeom prst="rect">
            <a:avLst/>
          </a:prstGeom>
          <a:noFill/>
        </p:spPr>
        <p:txBody>
          <a:bodyPr wrap="square" rtlCol="0">
            <a:spAutoFit/>
          </a:bodyPr>
          <a:lstStyle/>
          <a:p>
            <a:r>
              <a:rPr lang="en-US" sz="1800" dirty="0">
                <a:solidFill>
                  <a:schemeClr val="accent3"/>
                </a:solidFill>
                <a:latin typeface="Proxima Nova"/>
                <a:sym typeface="Proxima Nova"/>
              </a:rPr>
              <a:t>Developing AXI Slave</a:t>
            </a:r>
          </a:p>
          <a:p>
            <a:r>
              <a:rPr lang="en-US" sz="1800" dirty="0">
                <a:solidFill>
                  <a:schemeClr val="accent3"/>
                </a:solidFill>
                <a:latin typeface="Proxima Nova"/>
                <a:sym typeface="Proxima Nova"/>
              </a:rPr>
              <a:t>Support AXI interconnect with master interface to interact with scratchpad</a:t>
            </a:r>
          </a:p>
          <a:p>
            <a:pPr lvl="2"/>
            <a:endParaRPr lang="en-US" sz="1800" dirty="0">
              <a:solidFill>
                <a:schemeClr val="accent3"/>
              </a:solidFill>
              <a:latin typeface="Proxima Nova"/>
              <a:sym typeface="Proxima Nova"/>
            </a:endParaRPr>
          </a:p>
          <a:p>
            <a:pPr lvl="5"/>
            <a:r>
              <a:rPr lang="en-US" sz="1800" dirty="0">
                <a:solidFill>
                  <a:schemeClr val="accent3"/>
                </a:solidFill>
                <a:latin typeface="Proxima Nova"/>
                <a:sym typeface="Proxima Nova"/>
              </a:rPr>
              <a:t> </a:t>
            </a:r>
          </a:p>
        </p:txBody>
      </p:sp>
      <p:grpSp>
        <p:nvGrpSpPr>
          <p:cNvPr id="4" name="Group 3">
            <a:extLst>
              <a:ext uri="{FF2B5EF4-FFF2-40B4-BE49-F238E27FC236}">
                <a16:creationId xmlns:a16="http://schemas.microsoft.com/office/drawing/2014/main" id="{A511A287-09D3-C64D-870F-0969800F6F19}"/>
              </a:ext>
            </a:extLst>
          </p:cNvPr>
          <p:cNvGrpSpPr/>
          <p:nvPr/>
        </p:nvGrpSpPr>
        <p:grpSpPr>
          <a:xfrm>
            <a:off x="1048217" y="947855"/>
            <a:ext cx="1661530" cy="3122340"/>
            <a:chOff x="1048216" y="947855"/>
            <a:chExt cx="1817641" cy="3559770"/>
          </a:xfrm>
        </p:grpSpPr>
        <p:grpSp>
          <p:nvGrpSpPr>
            <p:cNvPr id="7" name="Group 6">
              <a:extLst>
                <a:ext uri="{FF2B5EF4-FFF2-40B4-BE49-F238E27FC236}">
                  <a16:creationId xmlns:a16="http://schemas.microsoft.com/office/drawing/2014/main" id="{93892D83-8E5E-7D4D-8BAF-884D781DD52A}"/>
                </a:ext>
              </a:extLst>
            </p:cNvPr>
            <p:cNvGrpSpPr/>
            <p:nvPr/>
          </p:nvGrpSpPr>
          <p:grpSpPr>
            <a:xfrm>
              <a:off x="1282391" y="947855"/>
              <a:ext cx="1416204" cy="2352906"/>
              <a:chOff x="7471316" y="1120698"/>
              <a:chExt cx="1182029" cy="2503448"/>
            </a:xfrm>
          </p:grpSpPr>
          <p:sp>
            <p:nvSpPr>
              <p:cNvPr id="8" name="Rectangle 7">
                <a:extLst>
                  <a:ext uri="{FF2B5EF4-FFF2-40B4-BE49-F238E27FC236}">
                    <a16:creationId xmlns:a16="http://schemas.microsoft.com/office/drawing/2014/main" id="{485E52EB-05AC-4945-A5AB-E9B6A1341C1B}"/>
                  </a:ext>
                </a:extLst>
              </p:cNvPr>
              <p:cNvSpPr/>
              <p:nvPr/>
            </p:nvSpPr>
            <p:spPr>
              <a:xfrm>
                <a:off x="7471316" y="1750741"/>
                <a:ext cx="1182029" cy="1527718"/>
              </a:xfrm>
              <a:prstGeom prst="rect">
                <a:avLst/>
              </a:prstGeom>
              <a:solidFill>
                <a:srgbClr val="0929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6B92C9-FEC8-BE4C-9DDA-834CDFA8BFF2}"/>
                  </a:ext>
                </a:extLst>
              </p:cNvPr>
              <p:cNvSpPr/>
              <p:nvPr/>
            </p:nvSpPr>
            <p:spPr>
              <a:xfrm>
                <a:off x="7471317" y="1750741"/>
                <a:ext cx="1182028" cy="189571"/>
              </a:xfrm>
              <a:prstGeom prst="rect">
                <a:avLst/>
              </a:prstGeom>
              <a:solidFill>
                <a:srgbClr val="A6C4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AXI to WB Bridge</a:t>
                </a:r>
              </a:p>
            </p:txBody>
          </p:sp>
          <p:sp>
            <p:nvSpPr>
              <p:cNvPr id="10" name="Rectangle 9">
                <a:extLst>
                  <a:ext uri="{FF2B5EF4-FFF2-40B4-BE49-F238E27FC236}">
                    <a16:creationId xmlns:a16="http://schemas.microsoft.com/office/drawing/2014/main" id="{4DF14609-C83D-EA4A-8049-A44685EBC43F}"/>
                  </a:ext>
                </a:extLst>
              </p:cNvPr>
              <p:cNvSpPr/>
              <p:nvPr/>
            </p:nvSpPr>
            <p:spPr>
              <a:xfrm>
                <a:off x="7582829" y="2241395"/>
                <a:ext cx="959005" cy="961793"/>
              </a:xfrm>
              <a:prstGeom prst="rect">
                <a:avLst/>
              </a:prstGeom>
              <a:solidFill>
                <a:srgbClr val="A6C4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MD5 Core</a:t>
                </a:r>
              </a:p>
              <a:p>
                <a:pPr algn="ctr"/>
                <a:r>
                  <a:rPr lang="en-US" sz="1000" dirty="0">
                    <a:solidFill>
                      <a:schemeClr val="tx1"/>
                    </a:solidFill>
                  </a:rPr>
                  <a:t>Pancham</a:t>
                </a:r>
              </a:p>
            </p:txBody>
          </p:sp>
          <p:sp>
            <p:nvSpPr>
              <p:cNvPr id="11" name="Rectangle 10">
                <a:extLst>
                  <a:ext uri="{FF2B5EF4-FFF2-40B4-BE49-F238E27FC236}">
                    <a16:creationId xmlns:a16="http://schemas.microsoft.com/office/drawing/2014/main" id="{91121972-FCD9-A245-B2F8-FBA2BA5E2E6B}"/>
                  </a:ext>
                </a:extLst>
              </p:cNvPr>
              <p:cNvSpPr/>
              <p:nvPr/>
            </p:nvSpPr>
            <p:spPr>
              <a:xfrm>
                <a:off x="7861610" y="3010830"/>
                <a:ext cx="301083" cy="26762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cxnSp>
            <p:nvCxnSpPr>
              <p:cNvPr id="12" name="Straight Arrow Connector 11">
                <a:extLst>
                  <a:ext uri="{FF2B5EF4-FFF2-40B4-BE49-F238E27FC236}">
                    <a16:creationId xmlns:a16="http://schemas.microsoft.com/office/drawing/2014/main" id="{7F7FAC67-3A11-394F-9ECA-8BFA88897AF9}"/>
                  </a:ext>
                </a:extLst>
              </p:cNvPr>
              <p:cNvCxnSpPr/>
              <p:nvPr/>
            </p:nvCxnSpPr>
            <p:spPr>
              <a:xfrm>
                <a:off x="8017726" y="3278459"/>
                <a:ext cx="0" cy="3456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ACA34BB-1AF0-354A-A9C8-6005DB5FB99B}"/>
                  </a:ext>
                </a:extLst>
              </p:cNvPr>
              <p:cNvSpPr/>
              <p:nvPr/>
            </p:nvSpPr>
            <p:spPr>
              <a:xfrm>
                <a:off x="7861609" y="1466385"/>
                <a:ext cx="301083" cy="26762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S</a:t>
                </a:r>
              </a:p>
            </p:txBody>
          </p:sp>
          <p:cxnSp>
            <p:nvCxnSpPr>
              <p:cNvPr id="14" name="Straight Arrow Connector 13">
                <a:extLst>
                  <a:ext uri="{FF2B5EF4-FFF2-40B4-BE49-F238E27FC236}">
                    <a16:creationId xmlns:a16="http://schemas.microsoft.com/office/drawing/2014/main" id="{38314963-EDD3-9F4B-8AD5-38E56536975B}"/>
                  </a:ext>
                </a:extLst>
              </p:cNvPr>
              <p:cNvCxnSpPr/>
              <p:nvPr/>
            </p:nvCxnSpPr>
            <p:spPr>
              <a:xfrm>
                <a:off x="8012150" y="1120698"/>
                <a:ext cx="0" cy="3456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BE57CB-B3A7-FF48-9353-058F9F81FA56}"/>
                </a:ext>
              </a:extLst>
            </p:cNvPr>
            <p:cNvSpPr/>
            <p:nvPr/>
          </p:nvSpPr>
          <p:spPr>
            <a:xfrm>
              <a:off x="1048216" y="3326901"/>
              <a:ext cx="1817641" cy="8687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52C8E19-938E-774B-BFF5-9AE8CCC1C329}"/>
                </a:ext>
              </a:extLst>
            </p:cNvPr>
            <p:cNvSpPr txBox="1"/>
            <p:nvPr/>
          </p:nvSpPr>
          <p:spPr>
            <a:xfrm>
              <a:off x="1189849" y="3579662"/>
              <a:ext cx="1508746" cy="307777"/>
            </a:xfrm>
            <a:prstGeom prst="rect">
              <a:avLst/>
            </a:prstGeom>
            <a:noFill/>
          </p:spPr>
          <p:txBody>
            <a:bodyPr wrap="none" rtlCol="0">
              <a:spAutoFit/>
            </a:bodyPr>
            <a:lstStyle/>
            <a:p>
              <a:r>
                <a:rPr lang="en-US" dirty="0"/>
                <a:t>AXI Interconnect</a:t>
              </a:r>
            </a:p>
          </p:txBody>
        </p:sp>
        <p:sp>
          <p:nvSpPr>
            <p:cNvPr id="16" name="Rectangle 15">
              <a:extLst>
                <a:ext uri="{FF2B5EF4-FFF2-40B4-BE49-F238E27FC236}">
                  <a16:creationId xmlns:a16="http://schemas.microsoft.com/office/drawing/2014/main" id="{1E9D14AC-AD60-BC40-BCA7-6A2D625D602E}"/>
                </a:ext>
              </a:extLst>
            </p:cNvPr>
            <p:cNvSpPr/>
            <p:nvPr/>
          </p:nvSpPr>
          <p:spPr>
            <a:xfrm>
              <a:off x="1771097" y="3327700"/>
              <a:ext cx="360731" cy="251535"/>
            </a:xfrm>
            <a:prstGeom prst="rect">
              <a:avLst/>
            </a:prstGeom>
            <a:solidFill>
              <a:schemeClr val="bg1"/>
            </a:solid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5" name="Rectangle 14">
              <a:extLst>
                <a:ext uri="{FF2B5EF4-FFF2-40B4-BE49-F238E27FC236}">
                  <a16:creationId xmlns:a16="http://schemas.microsoft.com/office/drawing/2014/main" id="{8196A16B-86D5-7A49-91CE-0577FEA10048}"/>
                </a:ext>
              </a:extLst>
            </p:cNvPr>
            <p:cNvSpPr/>
            <p:nvPr/>
          </p:nvSpPr>
          <p:spPr>
            <a:xfrm>
              <a:off x="1733279" y="3931190"/>
              <a:ext cx="360731" cy="251535"/>
            </a:xfrm>
            <a:prstGeom prst="rect">
              <a:avLst/>
            </a:prstGeom>
            <a:solidFill>
              <a:schemeClr val="bg1"/>
            </a:solid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cxnSp>
          <p:nvCxnSpPr>
            <p:cNvPr id="17" name="Straight Arrow Connector 16">
              <a:extLst>
                <a:ext uri="{FF2B5EF4-FFF2-40B4-BE49-F238E27FC236}">
                  <a16:creationId xmlns:a16="http://schemas.microsoft.com/office/drawing/2014/main" id="{8B866974-BD58-9842-B256-F2A5BC1D2913}"/>
                </a:ext>
              </a:extLst>
            </p:cNvPr>
            <p:cNvCxnSpPr/>
            <p:nvPr/>
          </p:nvCxnSpPr>
          <p:spPr>
            <a:xfrm>
              <a:off x="1912243" y="4182725"/>
              <a:ext cx="0" cy="3249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B6180840-EE10-DF4D-A9DD-C18798E22928}"/>
              </a:ext>
            </a:extLst>
          </p:cNvPr>
          <p:cNvSpPr/>
          <p:nvPr/>
        </p:nvSpPr>
        <p:spPr>
          <a:xfrm>
            <a:off x="1673161" y="4070195"/>
            <a:ext cx="329749" cy="220626"/>
          </a:xfrm>
          <a:prstGeom prst="rect">
            <a:avLst/>
          </a:prstGeom>
          <a:solidFill>
            <a:schemeClr val="bg1"/>
          </a:solid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9" name="Rectangle 18">
            <a:extLst>
              <a:ext uri="{FF2B5EF4-FFF2-40B4-BE49-F238E27FC236}">
                <a16:creationId xmlns:a16="http://schemas.microsoft.com/office/drawing/2014/main" id="{05D84F80-0375-6F4B-A11E-CF38C4E06FD2}"/>
              </a:ext>
            </a:extLst>
          </p:cNvPr>
          <p:cNvSpPr/>
          <p:nvPr/>
        </p:nvSpPr>
        <p:spPr>
          <a:xfrm>
            <a:off x="1114560" y="4301972"/>
            <a:ext cx="1520348" cy="48190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E811AC4-1BD2-454C-8C79-793E265AC2D5}"/>
              </a:ext>
            </a:extLst>
          </p:cNvPr>
          <p:cNvSpPr txBox="1"/>
          <p:nvPr/>
        </p:nvSpPr>
        <p:spPr>
          <a:xfrm>
            <a:off x="1267294" y="4343839"/>
            <a:ext cx="1090363" cy="307777"/>
          </a:xfrm>
          <a:prstGeom prst="rect">
            <a:avLst/>
          </a:prstGeom>
          <a:noFill/>
        </p:spPr>
        <p:txBody>
          <a:bodyPr wrap="none" rtlCol="0">
            <a:spAutoFit/>
          </a:bodyPr>
          <a:lstStyle/>
          <a:p>
            <a:r>
              <a:rPr lang="en-US" dirty="0"/>
              <a:t>Scratchpad</a:t>
            </a:r>
          </a:p>
        </p:txBody>
      </p:sp>
    </p:spTree>
    <p:extLst>
      <p:ext uri="{BB962C8B-B14F-4D97-AF65-F5344CB8AC3E}">
        <p14:creationId xmlns:p14="http://schemas.microsoft.com/office/powerpoint/2010/main" val="7570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4" y="191625"/>
            <a:ext cx="6310725"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Future Goals</a:t>
            </a:r>
            <a:endParaRPr dirty="0"/>
          </a:p>
        </p:txBody>
      </p:sp>
      <p:pic>
        <p:nvPicPr>
          <p:cNvPr id="18" name="image2.png">
            <a:extLst>
              <a:ext uri="{FF2B5EF4-FFF2-40B4-BE49-F238E27FC236}">
                <a16:creationId xmlns:a16="http://schemas.microsoft.com/office/drawing/2014/main" id="{19FB5AB9-0CA8-8945-8998-E388378BD846}"/>
              </a:ext>
            </a:extLst>
          </p:cNvPr>
          <p:cNvPicPr/>
          <p:nvPr/>
        </p:nvPicPr>
        <p:blipFill>
          <a:blip r:embed="rId3"/>
          <a:srcRect/>
          <a:stretch>
            <a:fillRect/>
          </a:stretch>
        </p:blipFill>
        <p:spPr>
          <a:xfrm>
            <a:off x="-8733" y="691245"/>
            <a:ext cx="9030070" cy="4081477"/>
          </a:xfrm>
          <a:prstGeom prst="rect">
            <a:avLst/>
          </a:prstGeom>
          <a:ln/>
        </p:spPr>
      </p:pic>
      <p:sp>
        <p:nvSpPr>
          <p:cNvPr id="5" name="Rectangle 4">
            <a:extLst>
              <a:ext uri="{FF2B5EF4-FFF2-40B4-BE49-F238E27FC236}">
                <a16:creationId xmlns:a16="http://schemas.microsoft.com/office/drawing/2014/main" id="{D27003EF-0537-E04E-A87D-C19954FE7BED}"/>
              </a:ext>
            </a:extLst>
          </p:cNvPr>
          <p:cNvSpPr/>
          <p:nvPr/>
        </p:nvSpPr>
        <p:spPr>
          <a:xfrm>
            <a:off x="6010507" y="3140455"/>
            <a:ext cx="2642836" cy="3345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B307C9-C05F-A94D-8B5E-0B95ABAE13C2}"/>
              </a:ext>
            </a:extLst>
          </p:cNvPr>
          <p:cNvSpPr txBox="1"/>
          <p:nvPr/>
        </p:nvSpPr>
        <p:spPr>
          <a:xfrm>
            <a:off x="2899317" y="3167214"/>
            <a:ext cx="3205543" cy="307777"/>
          </a:xfrm>
          <a:prstGeom prst="rect">
            <a:avLst/>
          </a:prstGeom>
          <a:noFill/>
        </p:spPr>
        <p:txBody>
          <a:bodyPr wrap="square" rtlCol="0">
            <a:spAutoFit/>
          </a:bodyPr>
          <a:lstStyle/>
          <a:p>
            <a:r>
              <a:rPr lang="en-US" dirty="0"/>
              <a:t>Integrating &amp; Verifying with CEP SoC</a:t>
            </a:r>
          </a:p>
        </p:txBody>
      </p:sp>
    </p:spTree>
    <p:extLst>
      <p:ext uri="{BB962C8B-B14F-4D97-AF65-F5344CB8AC3E}">
        <p14:creationId xmlns:p14="http://schemas.microsoft.com/office/powerpoint/2010/main" val="2258798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4" y="191625"/>
            <a:ext cx="6310725"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Future Goals</a:t>
            </a:r>
            <a:endParaRPr dirty="0"/>
          </a:p>
        </p:txBody>
      </p:sp>
      <p:sp>
        <p:nvSpPr>
          <p:cNvPr id="6" name="TextBox 5">
            <a:extLst>
              <a:ext uri="{FF2B5EF4-FFF2-40B4-BE49-F238E27FC236}">
                <a16:creationId xmlns:a16="http://schemas.microsoft.com/office/drawing/2014/main" id="{17B307C9-C05F-A94D-8B5E-0B95ABAE13C2}"/>
              </a:ext>
            </a:extLst>
          </p:cNvPr>
          <p:cNvSpPr txBox="1"/>
          <p:nvPr/>
        </p:nvSpPr>
        <p:spPr>
          <a:xfrm>
            <a:off x="5720574" y="1455548"/>
            <a:ext cx="3055434" cy="1200329"/>
          </a:xfrm>
          <a:prstGeom prst="rect">
            <a:avLst/>
          </a:prstGeom>
          <a:noFill/>
        </p:spPr>
        <p:txBody>
          <a:bodyPr wrap="square" rtlCol="0">
            <a:spAutoFit/>
          </a:bodyPr>
          <a:lstStyle/>
          <a:p>
            <a:r>
              <a:rPr lang="en-US" sz="1800" dirty="0">
                <a:solidFill>
                  <a:schemeClr val="accent3"/>
                </a:solidFill>
                <a:latin typeface="Proxima Nova"/>
                <a:sym typeface="Proxima Nova"/>
              </a:rPr>
              <a:t>Integrating with the SoC</a:t>
            </a:r>
          </a:p>
          <a:p>
            <a:r>
              <a:rPr lang="en-US" sz="1800" dirty="0">
                <a:solidFill>
                  <a:schemeClr val="accent3"/>
                </a:solidFill>
                <a:latin typeface="Proxima Nova"/>
                <a:sym typeface="Proxima Nova"/>
              </a:rPr>
              <a:t>Verifying it</a:t>
            </a:r>
          </a:p>
          <a:p>
            <a:pPr lvl="2"/>
            <a:endParaRPr lang="en-US" sz="1800" dirty="0">
              <a:solidFill>
                <a:schemeClr val="accent3"/>
              </a:solidFill>
              <a:latin typeface="Proxima Nova"/>
              <a:sym typeface="Proxima Nova"/>
            </a:endParaRPr>
          </a:p>
          <a:p>
            <a:pPr lvl="5"/>
            <a:r>
              <a:rPr lang="en-US" sz="1800" dirty="0">
                <a:solidFill>
                  <a:schemeClr val="accent3"/>
                </a:solidFill>
                <a:latin typeface="Proxima Nova"/>
                <a:sym typeface="Proxima Nova"/>
              </a:rPr>
              <a:t> </a:t>
            </a:r>
          </a:p>
        </p:txBody>
      </p:sp>
      <p:pic>
        <p:nvPicPr>
          <p:cNvPr id="21" name="image1.png">
            <a:extLst>
              <a:ext uri="{FF2B5EF4-FFF2-40B4-BE49-F238E27FC236}">
                <a16:creationId xmlns:a16="http://schemas.microsoft.com/office/drawing/2014/main" id="{E0ECADA5-291F-124A-A475-9B198C12B84C}"/>
              </a:ext>
            </a:extLst>
          </p:cNvPr>
          <p:cNvPicPr/>
          <p:nvPr/>
        </p:nvPicPr>
        <p:blipFill>
          <a:blip r:embed="rId3">
            <a:alphaModFix/>
          </a:blip>
          <a:srcRect/>
          <a:stretch>
            <a:fillRect/>
          </a:stretch>
        </p:blipFill>
        <p:spPr>
          <a:xfrm>
            <a:off x="0" y="899559"/>
            <a:ext cx="5631366" cy="3512637"/>
          </a:xfrm>
          <a:prstGeom prst="rect">
            <a:avLst/>
          </a:prstGeom>
          <a:ln/>
        </p:spPr>
      </p:pic>
    </p:spTree>
    <p:extLst>
      <p:ext uri="{BB962C8B-B14F-4D97-AF65-F5344CB8AC3E}">
        <p14:creationId xmlns:p14="http://schemas.microsoft.com/office/powerpoint/2010/main" val="286674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123" name="Google Shape;123;p19"/>
          <p:cNvSpPr txBox="1">
            <a:spLocks noGrp="1"/>
          </p:cNvSpPr>
          <p:nvPr>
            <p:ph type="body" idx="1"/>
          </p:nvPr>
        </p:nvSpPr>
        <p:spPr>
          <a:xfrm>
            <a:off x="139684" y="3859461"/>
            <a:ext cx="8520600" cy="148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We are on schedule as per now ,we have kept a buffer of a week.</a:t>
            </a:r>
          </a:p>
          <a:p>
            <a:pPr marL="457200" lvl="0" indent="-342900" algn="l" rtl="0">
              <a:spcBef>
                <a:spcPts val="0"/>
              </a:spcBef>
              <a:spcAft>
                <a:spcPts val="0"/>
              </a:spcAft>
              <a:buSzPts val="1800"/>
              <a:buChar char="-"/>
            </a:pPr>
            <a:r>
              <a:rPr lang="en-US" dirty="0"/>
              <a:t>If time permits, we can look into our future goal to integrate our developed design with CEP </a:t>
            </a:r>
            <a:r>
              <a:rPr lang="en-US" dirty="0" err="1"/>
              <a:t>SoC.</a:t>
            </a:r>
            <a:endParaRPr lang="en-US" dirty="0"/>
          </a:p>
        </p:txBody>
      </p:sp>
      <p:pic>
        <p:nvPicPr>
          <p:cNvPr id="5" name="image1.png">
            <a:extLst>
              <a:ext uri="{FF2B5EF4-FFF2-40B4-BE49-F238E27FC236}">
                <a16:creationId xmlns:a16="http://schemas.microsoft.com/office/drawing/2014/main" id="{39D1EBBE-57BF-A64E-96FB-5DD7FCB74758}"/>
              </a:ext>
            </a:extLst>
          </p:cNvPr>
          <p:cNvPicPr/>
          <p:nvPr/>
        </p:nvPicPr>
        <p:blipFill>
          <a:blip r:embed="rId3">
            <a:alphaModFix/>
          </a:blip>
          <a:srcRect/>
          <a:stretch>
            <a:fillRect/>
          </a:stretch>
        </p:blipFill>
        <p:spPr>
          <a:xfrm>
            <a:off x="2891588" y="731375"/>
            <a:ext cx="5872166" cy="2978518"/>
          </a:xfrm>
          <a:prstGeom prst="rect">
            <a:avLst/>
          </a:prstGeo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5" y="191625"/>
            <a:ext cx="2922546"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Project Overview</a:t>
            </a:r>
            <a:endParaRPr dirty="0"/>
          </a:p>
        </p:txBody>
      </p:sp>
      <p:sp>
        <p:nvSpPr>
          <p:cNvPr id="14" name="Google Shape;107;p17">
            <a:extLst>
              <a:ext uri="{FF2B5EF4-FFF2-40B4-BE49-F238E27FC236}">
                <a16:creationId xmlns:a16="http://schemas.microsoft.com/office/drawing/2014/main" id="{EFE1CB31-ADCD-D649-AD70-C048B8448487}"/>
              </a:ext>
            </a:extLst>
          </p:cNvPr>
          <p:cNvSpPr txBox="1">
            <a:spLocks noGrp="1"/>
          </p:cNvSpPr>
          <p:nvPr>
            <p:ph type="body" idx="1"/>
          </p:nvPr>
        </p:nvSpPr>
        <p:spPr>
          <a:xfrm>
            <a:off x="547275" y="1267439"/>
            <a:ext cx="3629100" cy="11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750" dirty="0">
              <a:solidFill>
                <a:srgbClr val="000000"/>
              </a:solidFill>
              <a:latin typeface="Arial"/>
              <a:ea typeface="Arial"/>
              <a:cs typeface="Arial"/>
              <a:sym typeface="Arial"/>
            </a:endParaRPr>
          </a:p>
          <a:p>
            <a:pPr marL="457200" lvl="0" indent="0" algn="l" rtl="0">
              <a:spcBef>
                <a:spcPts val="0"/>
              </a:spcBef>
              <a:spcAft>
                <a:spcPts val="1600"/>
              </a:spcAft>
              <a:buNone/>
            </a:pPr>
            <a:endParaRPr dirty="0"/>
          </a:p>
        </p:txBody>
      </p:sp>
      <p:grpSp>
        <p:nvGrpSpPr>
          <p:cNvPr id="22" name="Google Shape;89;p16">
            <a:extLst>
              <a:ext uri="{FF2B5EF4-FFF2-40B4-BE49-F238E27FC236}">
                <a16:creationId xmlns:a16="http://schemas.microsoft.com/office/drawing/2014/main" id="{24AA382E-E0A1-D34D-A112-2FE84125A601}"/>
              </a:ext>
            </a:extLst>
          </p:cNvPr>
          <p:cNvGrpSpPr/>
          <p:nvPr/>
        </p:nvGrpSpPr>
        <p:grpSpPr>
          <a:xfrm>
            <a:off x="1104325" y="192537"/>
            <a:ext cx="5899225" cy="4758875"/>
            <a:chOff x="325750" y="191625"/>
            <a:chExt cx="5899225" cy="4758875"/>
          </a:xfrm>
        </p:grpSpPr>
        <p:pic>
          <p:nvPicPr>
            <p:cNvPr id="23" name="Google Shape;90;p16">
              <a:extLst>
                <a:ext uri="{FF2B5EF4-FFF2-40B4-BE49-F238E27FC236}">
                  <a16:creationId xmlns:a16="http://schemas.microsoft.com/office/drawing/2014/main" id="{BA830229-85F5-2540-B059-CE40272DE38A}"/>
                </a:ext>
              </a:extLst>
            </p:cNvPr>
            <p:cNvPicPr preferRelativeResize="0"/>
            <p:nvPr/>
          </p:nvPicPr>
          <p:blipFill>
            <a:blip r:embed="rId3">
              <a:alphaModFix/>
            </a:blip>
            <a:stretch>
              <a:fillRect/>
            </a:stretch>
          </p:blipFill>
          <p:spPr>
            <a:xfrm>
              <a:off x="325750" y="1680850"/>
              <a:ext cx="3154500" cy="1977600"/>
            </a:xfrm>
            <a:prstGeom prst="rect">
              <a:avLst/>
            </a:prstGeom>
            <a:noFill/>
            <a:ln>
              <a:noFill/>
            </a:ln>
          </p:spPr>
        </p:pic>
        <p:pic>
          <p:nvPicPr>
            <p:cNvPr id="24" name="Google Shape;91;p16">
              <a:extLst>
                <a:ext uri="{FF2B5EF4-FFF2-40B4-BE49-F238E27FC236}">
                  <a16:creationId xmlns:a16="http://schemas.microsoft.com/office/drawing/2014/main" id="{1124422B-5291-A040-B146-D3B430A71548}"/>
                </a:ext>
              </a:extLst>
            </p:cNvPr>
            <p:cNvPicPr preferRelativeResize="0"/>
            <p:nvPr/>
          </p:nvPicPr>
          <p:blipFill>
            <a:blip r:embed="rId4">
              <a:alphaModFix/>
            </a:blip>
            <a:stretch>
              <a:fillRect/>
            </a:stretch>
          </p:blipFill>
          <p:spPr>
            <a:xfrm>
              <a:off x="3695300" y="191625"/>
              <a:ext cx="1040125" cy="1040125"/>
            </a:xfrm>
            <a:prstGeom prst="rect">
              <a:avLst/>
            </a:prstGeom>
            <a:noFill/>
            <a:ln>
              <a:noFill/>
            </a:ln>
          </p:spPr>
        </p:pic>
        <p:pic>
          <p:nvPicPr>
            <p:cNvPr id="25" name="Google Shape;92;p16">
              <a:extLst>
                <a:ext uri="{FF2B5EF4-FFF2-40B4-BE49-F238E27FC236}">
                  <a16:creationId xmlns:a16="http://schemas.microsoft.com/office/drawing/2014/main" id="{AECBF0A2-5208-8A4A-B437-D3A66791AB7D}"/>
                </a:ext>
              </a:extLst>
            </p:cNvPr>
            <p:cNvPicPr preferRelativeResize="0"/>
            <p:nvPr/>
          </p:nvPicPr>
          <p:blipFill>
            <a:blip r:embed="rId5">
              <a:alphaModFix/>
            </a:blip>
            <a:stretch>
              <a:fillRect/>
            </a:stretch>
          </p:blipFill>
          <p:spPr>
            <a:xfrm>
              <a:off x="4303950" y="1566225"/>
              <a:ext cx="832950" cy="832950"/>
            </a:xfrm>
            <a:prstGeom prst="rect">
              <a:avLst/>
            </a:prstGeom>
            <a:noFill/>
            <a:ln>
              <a:noFill/>
            </a:ln>
          </p:spPr>
        </p:pic>
        <p:pic>
          <p:nvPicPr>
            <p:cNvPr id="26" name="Google Shape;93;p16">
              <a:extLst>
                <a:ext uri="{FF2B5EF4-FFF2-40B4-BE49-F238E27FC236}">
                  <a16:creationId xmlns:a16="http://schemas.microsoft.com/office/drawing/2014/main" id="{DA58C90B-4199-F048-AF68-59C0E6855836}"/>
                </a:ext>
              </a:extLst>
            </p:cNvPr>
            <p:cNvPicPr preferRelativeResize="0"/>
            <p:nvPr/>
          </p:nvPicPr>
          <p:blipFill>
            <a:blip r:embed="rId6">
              <a:alphaModFix/>
            </a:blip>
            <a:stretch>
              <a:fillRect/>
            </a:stretch>
          </p:blipFill>
          <p:spPr>
            <a:xfrm>
              <a:off x="4029050" y="3766450"/>
              <a:ext cx="1184050" cy="1184050"/>
            </a:xfrm>
            <a:prstGeom prst="rect">
              <a:avLst/>
            </a:prstGeom>
            <a:noFill/>
            <a:ln>
              <a:noFill/>
            </a:ln>
          </p:spPr>
        </p:pic>
        <p:pic>
          <p:nvPicPr>
            <p:cNvPr id="27" name="Google Shape;94;p16">
              <a:extLst>
                <a:ext uri="{FF2B5EF4-FFF2-40B4-BE49-F238E27FC236}">
                  <a16:creationId xmlns:a16="http://schemas.microsoft.com/office/drawing/2014/main" id="{433AED07-8332-9F42-A825-46063F28B31C}"/>
                </a:ext>
              </a:extLst>
            </p:cNvPr>
            <p:cNvPicPr preferRelativeResize="0"/>
            <p:nvPr/>
          </p:nvPicPr>
          <p:blipFill>
            <a:blip r:embed="rId7">
              <a:alphaModFix/>
            </a:blip>
            <a:stretch>
              <a:fillRect/>
            </a:stretch>
          </p:blipFill>
          <p:spPr>
            <a:xfrm>
              <a:off x="4412238" y="2772825"/>
              <a:ext cx="768774" cy="768774"/>
            </a:xfrm>
            <a:prstGeom prst="rect">
              <a:avLst/>
            </a:prstGeom>
            <a:noFill/>
            <a:ln>
              <a:noFill/>
            </a:ln>
          </p:spPr>
        </p:pic>
        <p:cxnSp>
          <p:nvCxnSpPr>
            <p:cNvPr id="28" name="Google Shape;95;p16">
              <a:extLst>
                <a:ext uri="{FF2B5EF4-FFF2-40B4-BE49-F238E27FC236}">
                  <a16:creationId xmlns:a16="http://schemas.microsoft.com/office/drawing/2014/main" id="{E2AA5931-4B64-EF47-9EA9-FF3997B0E4BD}"/>
                </a:ext>
              </a:extLst>
            </p:cNvPr>
            <p:cNvCxnSpPr/>
            <p:nvPr/>
          </p:nvCxnSpPr>
          <p:spPr>
            <a:xfrm rot="10800000" flipH="1">
              <a:off x="3594925" y="1327400"/>
              <a:ext cx="294600" cy="284700"/>
            </a:xfrm>
            <a:prstGeom prst="straightConnector1">
              <a:avLst/>
            </a:prstGeom>
            <a:noFill/>
            <a:ln w="9525" cap="flat" cmpd="sng">
              <a:solidFill>
                <a:schemeClr val="dk1"/>
              </a:solidFill>
              <a:prstDash val="solid"/>
              <a:round/>
              <a:headEnd type="none" w="med" len="med"/>
              <a:tailEnd type="triangle" w="med" len="med"/>
            </a:ln>
          </p:spPr>
        </p:cxnSp>
        <p:cxnSp>
          <p:nvCxnSpPr>
            <p:cNvPr id="29" name="Google Shape;96;p16">
              <a:extLst>
                <a:ext uri="{FF2B5EF4-FFF2-40B4-BE49-F238E27FC236}">
                  <a16:creationId xmlns:a16="http://schemas.microsoft.com/office/drawing/2014/main" id="{95822BFC-16F3-3043-9166-1CB64294D970}"/>
                </a:ext>
              </a:extLst>
            </p:cNvPr>
            <p:cNvCxnSpPr/>
            <p:nvPr/>
          </p:nvCxnSpPr>
          <p:spPr>
            <a:xfrm rot="10800000" flipH="1">
              <a:off x="3712700" y="2112575"/>
              <a:ext cx="392700" cy="157200"/>
            </a:xfrm>
            <a:prstGeom prst="straightConnector1">
              <a:avLst/>
            </a:prstGeom>
            <a:noFill/>
            <a:ln w="9525" cap="flat" cmpd="sng">
              <a:solidFill>
                <a:schemeClr val="dk1"/>
              </a:solidFill>
              <a:prstDash val="solid"/>
              <a:round/>
              <a:headEnd type="none" w="med" len="med"/>
              <a:tailEnd type="triangle" w="med" len="med"/>
            </a:ln>
          </p:spPr>
        </p:cxnSp>
        <p:cxnSp>
          <p:nvCxnSpPr>
            <p:cNvPr id="30" name="Google Shape;97;p16">
              <a:extLst>
                <a:ext uri="{FF2B5EF4-FFF2-40B4-BE49-F238E27FC236}">
                  <a16:creationId xmlns:a16="http://schemas.microsoft.com/office/drawing/2014/main" id="{679903DE-9F90-954D-8F35-F2C4AA7DAE2E}"/>
                </a:ext>
              </a:extLst>
            </p:cNvPr>
            <p:cNvCxnSpPr/>
            <p:nvPr/>
          </p:nvCxnSpPr>
          <p:spPr>
            <a:xfrm>
              <a:off x="3712700" y="2937250"/>
              <a:ext cx="422100" cy="127500"/>
            </a:xfrm>
            <a:prstGeom prst="straightConnector1">
              <a:avLst/>
            </a:prstGeom>
            <a:noFill/>
            <a:ln w="9525" cap="flat" cmpd="sng">
              <a:solidFill>
                <a:schemeClr val="dk1"/>
              </a:solidFill>
              <a:prstDash val="solid"/>
              <a:round/>
              <a:headEnd type="none" w="med" len="med"/>
              <a:tailEnd type="triangle" w="med" len="med"/>
            </a:ln>
          </p:spPr>
        </p:cxnSp>
        <p:cxnSp>
          <p:nvCxnSpPr>
            <p:cNvPr id="31" name="Google Shape;98;p16">
              <a:extLst>
                <a:ext uri="{FF2B5EF4-FFF2-40B4-BE49-F238E27FC236}">
                  <a16:creationId xmlns:a16="http://schemas.microsoft.com/office/drawing/2014/main" id="{51FA5ED6-D077-0540-9A49-3D7C8D353363}"/>
                </a:ext>
              </a:extLst>
            </p:cNvPr>
            <p:cNvCxnSpPr/>
            <p:nvPr/>
          </p:nvCxnSpPr>
          <p:spPr>
            <a:xfrm>
              <a:off x="3624350" y="3732325"/>
              <a:ext cx="324000" cy="264900"/>
            </a:xfrm>
            <a:prstGeom prst="straightConnector1">
              <a:avLst/>
            </a:prstGeom>
            <a:noFill/>
            <a:ln w="9525" cap="flat" cmpd="sng">
              <a:solidFill>
                <a:schemeClr val="dk1"/>
              </a:solidFill>
              <a:prstDash val="solid"/>
              <a:round/>
              <a:headEnd type="none" w="med" len="med"/>
              <a:tailEnd type="triangle" w="med" len="med"/>
            </a:ln>
          </p:spPr>
        </p:cxnSp>
        <p:sp>
          <p:nvSpPr>
            <p:cNvPr id="32" name="Google Shape;99;p16">
              <a:extLst>
                <a:ext uri="{FF2B5EF4-FFF2-40B4-BE49-F238E27FC236}">
                  <a16:creationId xmlns:a16="http://schemas.microsoft.com/office/drawing/2014/main" id="{36BFA399-AA51-4144-9CEC-57EE82D16E2C}"/>
                </a:ext>
              </a:extLst>
            </p:cNvPr>
            <p:cNvSpPr txBox="1"/>
            <p:nvPr/>
          </p:nvSpPr>
          <p:spPr>
            <a:xfrm>
              <a:off x="711375" y="1229875"/>
              <a:ext cx="2395200" cy="6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a:solidFill>
                    <a:schemeClr val="accent3"/>
                  </a:solidFill>
                  <a:latin typeface="Proxima Nova"/>
                  <a:ea typeface="Proxima Nova"/>
                  <a:cs typeface="Proxima Nova"/>
                  <a:sym typeface="Proxima Nova"/>
                </a:rPr>
                <a:t>System-on-Chip (SoC)</a:t>
              </a:r>
              <a:endParaRPr sz="1600">
                <a:latin typeface="Proxima Nova"/>
                <a:ea typeface="Proxima Nova"/>
                <a:cs typeface="Proxima Nova"/>
                <a:sym typeface="Proxima Nova"/>
              </a:endParaRPr>
            </a:p>
          </p:txBody>
        </p:sp>
        <p:sp>
          <p:nvSpPr>
            <p:cNvPr id="33" name="Google Shape;100;p16">
              <a:extLst>
                <a:ext uri="{FF2B5EF4-FFF2-40B4-BE49-F238E27FC236}">
                  <a16:creationId xmlns:a16="http://schemas.microsoft.com/office/drawing/2014/main" id="{C23BDD6E-BDD4-2E43-9A9D-BE0920085E18}"/>
                </a:ext>
              </a:extLst>
            </p:cNvPr>
            <p:cNvSpPr/>
            <p:nvPr/>
          </p:nvSpPr>
          <p:spPr>
            <a:xfrm>
              <a:off x="5253275" y="617763"/>
              <a:ext cx="971700" cy="3906600"/>
            </a:xfrm>
            <a:prstGeom prst="rightBrace">
              <a:avLst>
                <a:gd name="adj1" fmla="val 50000"/>
                <a:gd name="adj2" fmla="val 50000"/>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01;p16">
            <a:extLst>
              <a:ext uri="{FF2B5EF4-FFF2-40B4-BE49-F238E27FC236}">
                <a16:creationId xmlns:a16="http://schemas.microsoft.com/office/drawing/2014/main" id="{3FA8C2EC-0CC0-1845-BB4D-C6EC1E2BAFD6}"/>
              </a:ext>
            </a:extLst>
          </p:cNvPr>
          <p:cNvSpPr txBox="1"/>
          <p:nvPr/>
        </p:nvSpPr>
        <p:spPr>
          <a:xfrm>
            <a:off x="7003550" y="2266900"/>
            <a:ext cx="20229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rgbClr val="980000"/>
                </a:solidFill>
                <a:latin typeface="Proxima Nova"/>
                <a:ea typeface="Proxima Nova"/>
                <a:cs typeface="Proxima Nova"/>
                <a:sym typeface="Proxima Nova"/>
              </a:rPr>
              <a:t>NOT SECURE!</a:t>
            </a:r>
            <a:endParaRPr sz="2200" b="1" dirty="0">
              <a:solidFill>
                <a:srgbClr val="98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5" y="191625"/>
            <a:ext cx="2922546"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Project Overview</a:t>
            </a:r>
            <a:endParaRPr dirty="0"/>
          </a:p>
        </p:txBody>
      </p:sp>
      <p:sp>
        <p:nvSpPr>
          <p:cNvPr id="14" name="Google Shape;107;p17">
            <a:extLst>
              <a:ext uri="{FF2B5EF4-FFF2-40B4-BE49-F238E27FC236}">
                <a16:creationId xmlns:a16="http://schemas.microsoft.com/office/drawing/2014/main" id="{EFE1CB31-ADCD-D649-AD70-C048B8448487}"/>
              </a:ext>
            </a:extLst>
          </p:cNvPr>
          <p:cNvSpPr txBox="1">
            <a:spLocks noGrp="1"/>
          </p:cNvSpPr>
          <p:nvPr>
            <p:ph type="body" idx="1"/>
          </p:nvPr>
        </p:nvSpPr>
        <p:spPr>
          <a:xfrm>
            <a:off x="547275" y="1267439"/>
            <a:ext cx="3629100" cy="11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750" dirty="0">
              <a:solidFill>
                <a:srgbClr val="000000"/>
              </a:solidFill>
              <a:latin typeface="Arial"/>
              <a:ea typeface="Arial"/>
              <a:cs typeface="Arial"/>
              <a:sym typeface="Arial"/>
            </a:endParaRPr>
          </a:p>
          <a:p>
            <a:pPr marL="457200" lvl="0" indent="0" algn="l" rtl="0">
              <a:spcBef>
                <a:spcPts val="0"/>
              </a:spcBef>
              <a:spcAft>
                <a:spcPts val="1600"/>
              </a:spcAft>
              <a:buNone/>
            </a:pPr>
            <a:endParaRPr dirty="0"/>
          </a:p>
        </p:txBody>
      </p:sp>
      <p:pic>
        <p:nvPicPr>
          <p:cNvPr id="17" name="Google Shape;117;p18">
            <a:extLst>
              <a:ext uri="{FF2B5EF4-FFF2-40B4-BE49-F238E27FC236}">
                <a16:creationId xmlns:a16="http://schemas.microsoft.com/office/drawing/2014/main" id="{FA5C7CA3-294A-CF4E-8F0C-E7D1B098AEAF}"/>
              </a:ext>
            </a:extLst>
          </p:cNvPr>
          <p:cNvPicPr preferRelativeResize="0"/>
          <p:nvPr/>
        </p:nvPicPr>
        <p:blipFill>
          <a:blip r:embed="rId3">
            <a:alphaModFix/>
          </a:blip>
          <a:stretch>
            <a:fillRect/>
          </a:stretch>
        </p:blipFill>
        <p:spPr>
          <a:xfrm>
            <a:off x="932874" y="1343606"/>
            <a:ext cx="6615591" cy="2817845"/>
          </a:xfrm>
          <a:prstGeom prst="rect">
            <a:avLst/>
          </a:prstGeom>
          <a:noFill/>
          <a:ln>
            <a:noFill/>
          </a:ln>
        </p:spPr>
      </p:pic>
      <p:sp>
        <p:nvSpPr>
          <p:cNvPr id="5" name="Oval 4">
            <a:extLst>
              <a:ext uri="{FF2B5EF4-FFF2-40B4-BE49-F238E27FC236}">
                <a16:creationId xmlns:a16="http://schemas.microsoft.com/office/drawing/2014/main" id="{2BFBB055-ED16-5E42-905E-93F1EE3D0048}"/>
              </a:ext>
            </a:extLst>
          </p:cNvPr>
          <p:cNvSpPr/>
          <p:nvPr/>
        </p:nvSpPr>
        <p:spPr>
          <a:xfrm>
            <a:off x="3778898" y="1567540"/>
            <a:ext cx="556097" cy="2369975"/>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395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5" y="191625"/>
            <a:ext cx="2922546"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What’s AXI?</a:t>
            </a:r>
            <a:endParaRPr dirty="0"/>
          </a:p>
        </p:txBody>
      </p:sp>
      <p:sp>
        <p:nvSpPr>
          <p:cNvPr id="14" name="Google Shape;107;p17">
            <a:extLst>
              <a:ext uri="{FF2B5EF4-FFF2-40B4-BE49-F238E27FC236}">
                <a16:creationId xmlns:a16="http://schemas.microsoft.com/office/drawing/2014/main" id="{EFE1CB31-ADCD-D649-AD70-C048B8448487}"/>
              </a:ext>
            </a:extLst>
          </p:cNvPr>
          <p:cNvSpPr txBox="1">
            <a:spLocks noGrp="1"/>
          </p:cNvSpPr>
          <p:nvPr>
            <p:ph type="body" idx="1"/>
          </p:nvPr>
        </p:nvSpPr>
        <p:spPr>
          <a:xfrm>
            <a:off x="547275" y="1267439"/>
            <a:ext cx="3629100" cy="11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750" dirty="0">
              <a:solidFill>
                <a:srgbClr val="000000"/>
              </a:solidFill>
              <a:latin typeface="Arial"/>
              <a:ea typeface="Arial"/>
              <a:cs typeface="Arial"/>
              <a:sym typeface="Arial"/>
            </a:endParaRPr>
          </a:p>
          <a:p>
            <a:pPr marL="457200" lvl="0" indent="0" algn="l" rtl="0">
              <a:spcBef>
                <a:spcPts val="0"/>
              </a:spcBef>
              <a:spcAft>
                <a:spcPts val="1600"/>
              </a:spcAft>
              <a:buNone/>
            </a:pPr>
            <a:endParaRPr dirty="0"/>
          </a:p>
        </p:txBody>
      </p:sp>
      <p:pic>
        <p:nvPicPr>
          <p:cNvPr id="2" name="Picture 1">
            <a:extLst>
              <a:ext uri="{FF2B5EF4-FFF2-40B4-BE49-F238E27FC236}">
                <a16:creationId xmlns:a16="http://schemas.microsoft.com/office/drawing/2014/main" id="{99611496-1658-0949-B149-87A6E1A37B78}"/>
              </a:ext>
            </a:extLst>
          </p:cNvPr>
          <p:cNvPicPr>
            <a:picLocks noChangeAspect="1"/>
          </p:cNvPicPr>
          <p:nvPr/>
        </p:nvPicPr>
        <p:blipFill>
          <a:blip r:embed="rId3"/>
          <a:stretch>
            <a:fillRect/>
          </a:stretch>
        </p:blipFill>
        <p:spPr>
          <a:xfrm>
            <a:off x="1232137" y="2143754"/>
            <a:ext cx="7056912" cy="1859079"/>
          </a:xfrm>
          <a:prstGeom prst="rect">
            <a:avLst/>
          </a:prstGeom>
        </p:spPr>
      </p:pic>
      <p:sp>
        <p:nvSpPr>
          <p:cNvPr id="6" name="Google Shape;116;p18">
            <a:extLst>
              <a:ext uri="{FF2B5EF4-FFF2-40B4-BE49-F238E27FC236}">
                <a16:creationId xmlns:a16="http://schemas.microsoft.com/office/drawing/2014/main" id="{41F4D9BA-F271-9949-A82F-B3D65F550CA8}"/>
              </a:ext>
            </a:extLst>
          </p:cNvPr>
          <p:cNvSpPr txBox="1">
            <a:spLocks/>
          </p:cNvSpPr>
          <p:nvPr/>
        </p:nvSpPr>
        <p:spPr>
          <a:xfrm>
            <a:off x="311699" y="1152475"/>
            <a:ext cx="774994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14300" indent="0">
              <a:buNone/>
            </a:pPr>
            <a:r>
              <a:rPr lang="en-US" dirty="0"/>
              <a:t>- Stands for Advanced eXtensible Interface (AXI) protocol</a:t>
            </a:r>
          </a:p>
          <a:p>
            <a:pPr marL="114300" indent="0">
              <a:buNone/>
            </a:pPr>
            <a:endParaRPr lang="en-US" dirty="0"/>
          </a:p>
        </p:txBody>
      </p:sp>
    </p:spTree>
    <p:extLst>
      <p:ext uri="{BB962C8B-B14F-4D97-AF65-F5344CB8AC3E}">
        <p14:creationId xmlns:p14="http://schemas.microsoft.com/office/powerpoint/2010/main" val="346550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4" y="191625"/>
            <a:ext cx="6310725"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What’s AXI? - In simpler terms</a:t>
            </a:r>
            <a:endParaRPr dirty="0"/>
          </a:p>
        </p:txBody>
      </p:sp>
      <p:sp>
        <p:nvSpPr>
          <p:cNvPr id="14" name="Google Shape;107;p17">
            <a:extLst>
              <a:ext uri="{FF2B5EF4-FFF2-40B4-BE49-F238E27FC236}">
                <a16:creationId xmlns:a16="http://schemas.microsoft.com/office/drawing/2014/main" id="{EFE1CB31-ADCD-D649-AD70-C048B8448487}"/>
              </a:ext>
            </a:extLst>
          </p:cNvPr>
          <p:cNvSpPr txBox="1">
            <a:spLocks noGrp="1"/>
          </p:cNvSpPr>
          <p:nvPr>
            <p:ph type="body" idx="1"/>
          </p:nvPr>
        </p:nvSpPr>
        <p:spPr>
          <a:xfrm>
            <a:off x="547275" y="1267439"/>
            <a:ext cx="3629100" cy="11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750" dirty="0">
              <a:solidFill>
                <a:srgbClr val="000000"/>
              </a:solidFill>
              <a:latin typeface="Arial"/>
              <a:ea typeface="Arial"/>
              <a:cs typeface="Arial"/>
              <a:sym typeface="Arial"/>
            </a:endParaRPr>
          </a:p>
          <a:p>
            <a:pPr marL="457200" lvl="0" indent="0" algn="l" rtl="0">
              <a:spcBef>
                <a:spcPts val="0"/>
              </a:spcBef>
              <a:spcAft>
                <a:spcPts val="1600"/>
              </a:spcAft>
              <a:buNone/>
            </a:pPr>
            <a:endParaRPr dirty="0"/>
          </a:p>
        </p:txBody>
      </p:sp>
      <p:sp>
        <p:nvSpPr>
          <p:cNvPr id="3" name="Rectangle 2">
            <a:extLst>
              <a:ext uri="{FF2B5EF4-FFF2-40B4-BE49-F238E27FC236}">
                <a16:creationId xmlns:a16="http://schemas.microsoft.com/office/drawing/2014/main" id="{BABCDEFF-5440-1848-95AA-69E72C76C5CF}"/>
              </a:ext>
            </a:extLst>
          </p:cNvPr>
          <p:cNvSpPr/>
          <p:nvPr/>
        </p:nvSpPr>
        <p:spPr>
          <a:xfrm>
            <a:off x="942392" y="2155371"/>
            <a:ext cx="1287624" cy="11290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Professor</a:t>
            </a:r>
          </a:p>
        </p:txBody>
      </p:sp>
      <p:cxnSp>
        <p:nvCxnSpPr>
          <p:cNvPr id="7" name="Straight Arrow Connector 6">
            <a:extLst>
              <a:ext uri="{FF2B5EF4-FFF2-40B4-BE49-F238E27FC236}">
                <a16:creationId xmlns:a16="http://schemas.microsoft.com/office/drawing/2014/main" id="{E174CF11-5E28-4C44-AF3D-8E44C4EA25D2}"/>
              </a:ext>
            </a:extLst>
          </p:cNvPr>
          <p:cNvCxnSpPr/>
          <p:nvPr/>
        </p:nvCxnSpPr>
        <p:spPr>
          <a:xfrm>
            <a:off x="2386361" y="2720898"/>
            <a:ext cx="568712"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25CB6B3-4EEA-7945-A116-203D39404F93}"/>
              </a:ext>
            </a:extLst>
          </p:cNvPr>
          <p:cNvSpPr/>
          <p:nvPr/>
        </p:nvSpPr>
        <p:spPr>
          <a:xfrm>
            <a:off x="6135142" y="2130791"/>
            <a:ext cx="1287624" cy="11290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Students</a:t>
            </a:r>
          </a:p>
        </p:txBody>
      </p:sp>
      <p:cxnSp>
        <p:nvCxnSpPr>
          <p:cNvPr id="11" name="Straight Arrow Connector 10">
            <a:extLst>
              <a:ext uri="{FF2B5EF4-FFF2-40B4-BE49-F238E27FC236}">
                <a16:creationId xmlns:a16="http://schemas.microsoft.com/office/drawing/2014/main" id="{E7FE58DB-BCDE-2E43-870C-F1A71B681397}"/>
              </a:ext>
            </a:extLst>
          </p:cNvPr>
          <p:cNvCxnSpPr/>
          <p:nvPr/>
        </p:nvCxnSpPr>
        <p:spPr>
          <a:xfrm>
            <a:off x="5259657" y="2695293"/>
            <a:ext cx="568712"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F696DAE-A543-A849-A01F-6A2C4CCA4CA4}"/>
              </a:ext>
            </a:extLst>
          </p:cNvPr>
          <p:cNvPicPr>
            <a:picLocks noChangeAspect="1"/>
          </p:cNvPicPr>
          <p:nvPr/>
        </p:nvPicPr>
        <p:blipFill>
          <a:blip r:embed="rId3"/>
          <a:stretch>
            <a:fillRect/>
          </a:stretch>
        </p:blipFill>
        <p:spPr>
          <a:xfrm>
            <a:off x="3044749" y="2155142"/>
            <a:ext cx="2157278" cy="1119600"/>
          </a:xfrm>
          <a:prstGeom prst="rect">
            <a:avLst/>
          </a:prstGeom>
          <a:ln>
            <a:solidFill>
              <a:srgbClr val="002060"/>
            </a:solidFill>
          </a:ln>
        </p:spPr>
      </p:pic>
      <p:sp>
        <p:nvSpPr>
          <p:cNvPr id="9" name="TextBox 8">
            <a:extLst>
              <a:ext uri="{FF2B5EF4-FFF2-40B4-BE49-F238E27FC236}">
                <a16:creationId xmlns:a16="http://schemas.microsoft.com/office/drawing/2014/main" id="{888952C4-7C4A-5548-ABF9-E4F56CAB920D}"/>
              </a:ext>
            </a:extLst>
          </p:cNvPr>
          <p:cNvSpPr txBox="1"/>
          <p:nvPr/>
        </p:nvSpPr>
        <p:spPr>
          <a:xfrm>
            <a:off x="1028757" y="3434575"/>
            <a:ext cx="1114894" cy="307777"/>
          </a:xfrm>
          <a:prstGeom prst="rect">
            <a:avLst/>
          </a:prstGeom>
          <a:noFill/>
        </p:spPr>
        <p:txBody>
          <a:bodyPr wrap="square" rtlCol="0">
            <a:spAutoFit/>
          </a:bodyPr>
          <a:lstStyle/>
          <a:p>
            <a:r>
              <a:rPr lang="en-US" dirty="0">
                <a:solidFill>
                  <a:schemeClr val="accent3"/>
                </a:solidFill>
                <a:latin typeface="Proxima Nova"/>
                <a:sym typeface="Proxima Nova"/>
              </a:rPr>
              <a:t>AXI Master</a:t>
            </a:r>
          </a:p>
        </p:txBody>
      </p:sp>
      <p:sp>
        <p:nvSpPr>
          <p:cNvPr id="15" name="TextBox 14">
            <a:extLst>
              <a:ext uri="{FF2B5EF4-FFF2-40B4-BE49-F238E27FC236}">
                <a16:creationId xmlns:a16="http://schemas.microsoft.com/office/drawing/2014/main" id="{CD6EBEAF-4809-3D4A-8FE1-BEF51CFDA892}"/>
              </a:ext>
            </a:extLst>
          </p:cNvPr>
          <p:cNvSpPr txBox="1"/>
          <p:nvPr/>
        </p:nvSpPr>
        <p:spPr>
          <a:xfrm>
            <a:off x="6344168" y="3423423"/>
            <a:ext cx="1114894" cy="307777"/>
          </a:xfrm>
          <a:prstGeom prst="rect">
            <a:avLst/>
          </a:prstGeom>
          <a:noFill/>
        </p:spPr>
        <p:txBody>
          <a:bodyPr wrap="square" rtlCol="0">
            <a:spAutoFit/>
          </a:bodyPr>
          <a:lstStyle/>
          <a:p>
            <a:r>
              <a:rPr lang="en-US" dirty="0">
                <a:solidFill>
                  <a:schemeClr val="accent3"/>
                </a:solidFill>
                <a:latin typeface="Proxima Nova"/>
                <a:sym typeface="Proxima Nova"/>
              </a:rPr>
              <a:t>AXI Slave</a:t>
            </a:r>
          </a:p>
        </p:txBody>
      </p:sp>
      <p:sp>
        <p:nvSpPr>
          <p:cNvPr id="16" name="TextBox 15">
            <a:extLst>
              <a:ext uri="{FF2B5EF4-FFF2-40B4-BE49-F238E27FC236}">
                <a16:creationId xmlns:a16="http://schemas.microsoft.com/office/drawing/2014/main" id="{FA97E1D0-706C-9341-A763-BDD7AF279B2B}"/>
              </a:ext>
            </a:extLst>
          </p:cNvPr>
          <p:cNvSpPr txBox="1"/>
          <p:nvPr/>
        </p:nvSpPr>
        <p:spPr>
          <a:xfrm>
            <a:off x="3323064" y="3447777"/>
            <a:ext cx="1639228" cy="307777"/>
          </a:xfrm>
          <a:prstGeom prst="rect">
            <a:avLst/>
          </a:prstGeom>
          <a:noFill/>
        </p:spPr>
        <p:txBody>
          <a:bodyPr wrap="square" rtlCol="0">
            <a:spAutoFit/>
          </a:bodyPr>
          <a:lstStyle/>
          <a:p>
            <a:r>
              <a:rPr lang="en-US" dirty="0">
                <a:solidFill>
                  <a:schemeClr val="accent3"/>
                </a:solidFill>
                <a:latin typeface="Proxima Nova"/>
                <a:sym typeface="Proxima Nova"/>
              </a:rPr>
              <a:t>AXI Interconnect</a:t>
            </a:r>
          </a:p>
        </p:txBody>
      </p:sp>
      <p:sp>
        <p:nvSpPr>
          <p:cNvPr id="17" name="Google Shape;116;p18">
            <a:extLst>
              <a:ext uri="{FF2B5EF4-FFF2-40B4-BE49-F238E27FC236}">
                <a16:creationId xmlns:a16="http://schemas.microsoft.com/office/drawing/2014/main" id="{8A1E9DA2-877D-8F42-8B14-A8DCD88A2467}"/>
              </a:ext>
            </a:extLst>
          </p:cNvPr>
          <p:cNvSpPr txBox="1">
            <a:spLocks/>
          </p:cNvSpPr>
          <p:nvPr/>
        </p:nvSpPr>
        <p:spPr>
          <a:xfrm>
            <a:off x="311699" y="1152475"/>
            <a:ext cx="83862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14300" indent="0">
              <a:buNone/>
            </a:pPr>
            <a:r>
              <a:rPr lang="en-US" dirty="0"/>
              <a:t>- Information exchange protocol between master &amp; slave machines.</a:t>
            </a:r>
          </a:p>
          <a:p>
            <a:pPr marL="114300" indent="0">
              <a:buNone/>
            </a:pPr>
            <a:endParaRPr lang="en-US" dirty="0"/>
          </a:p>
        </p:txBody>
      </p:sp>
    </p:spTree>
    <p:extLst>
      <p:ext uri="{BB962C8B-B14F-4D97-AF65-F5344CB8AC3E}">
        <p14:creationId xmlns:p14="http://schemas.microsoft.com/office/powerpoint/2010/main" val="366413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AB51-0137-9241-90C0-EDC9C71285D5}"/>
              </a:ext>
            </a:extLst>
          </p:cNvPr>
          <p:cNvSpPr>
            <a:spLocks noGrp="1"/>
          </p:cNvSpPr>
          <p:nvPr>
            <p:ph type="title"/>
          </p:nvPr>
        </p:nvSpPr>
        <p:spPr/>
        <p:txBody>
          <a:bodyPr/>
          <a:lstStyle/>
          <a:p>
            <a:r>
              <a:rPr lang="en-US" dirty="0"/>
              <a:t>Project Plan</a:t>
            </a:r>
          </a:p>
        </p:txBody>
      </p:sp>
      <p:pic>
        <p:nvPicPr>
          <p:cNvPr id="5" name="Picture 4">
            <a:extLst>
              <a:ext uri="{FF2B5EF4-FFF2-40B4-BE49-F238E27FC236}">
                <a16:creationId xmlns:a16="http://schemas.microsoft.com/office/drawing/2014/main" id="{80B472B8-8BD6-F24F-ACA2-EDA1696FADBB}"/>
              </a:ext>
            </a:extLst>
          </p:cNvPr>
          <p:cNvPicPr>
            <a:picLocks noChangeAspect="1"/>
          </p:cNvPicPr>
          <p:nvPr/>
        </p:nvPicPr>
        <p:blipFill>
          <a:blip r:embed="rId3"/>
          <a:stretch>
            <a:fillRect/>
          </a:stretch>
        </p:blipFill>
        <p:spPr>
          <a:xfrm>
            <a:off x="1020725" y="1220774"/>
            <a:ext cx="6273209" cy="3348101"/>
          </a:xfrm>
          <a:prstGeom prst="rect">
            <a:avLst/>
          </a:prstGeom>
        </p:spPr>
      </p:pic>
    </p:spTree>
    <p:extLst>
      <p:ext uri="{BB962C8B-B14F-4D97-AF65-F5344CB8AC3E}">
        <p14:creationId xmlns:p14="http://schemas.microsoft.com/office/powerpoint/2010/main" val="140301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5" name="image1.png">
            <a:extLst>
              <a:ext uri="{FF2B5EF4-FFF2-40B4-BE49-F238E27FC236}">
                <a16:creationId xmlns:a16="http://schemas.microsoft.com/office/drawing/2014/main" id="{E85D4504-2BB1-3F4B-974A-C0CFF585E0F8}"/>
              </a:ext>
            </a:extLst>
          </p:cNvPr>
          <p:cNvPicPr/>
          <p:nvPr/>
        </p:nvPicPr>
        <p:blipFill>
          <a:blip r:embed="rId3">
            <a:alphaModFix/>
          </a:blip>
          <a:srcRect/>
          <a:stretch>
            <a:fillRect/>
          </a:stretch>
        </p:blipFill>
        <p:spPr>
          <a:xfrm>
            <a:off x="981307" y="880943"/>
            <a:ext cx="6490010" cy="3891775"/>
          </a:xfrm>
          <a:prstGeom prst="rect">
            <a:avLst/>
          </a:prstGeom>
          <a:ln/>
        </p:spPr>
      </p:pic>
      <p:sp>
        <p:nvSpPr>
          <p:cNvPr id="9" name="Google Shape;72;p15">
            <a:extLst>
              <a:ext uri="{FF2B5EF4-FFF2-40B4-BE49-F238E27FC236}">
                <a16:creationId xmlns:a16="http://schemas.microsoft.com/office/drawing/2014/main" id="{D3492D79-104A-7046-82B0-A9FA9C1DCBEB}"/>
              </a:ext>
            </a:extLst>
          </p:cNvPr>
          <p:cNvSpPr txBox="1">
            <a:spLocks noGrp="1"/>
          </p:cNvSpPr>
          <p:nvPr>
            <p:ph type="title"/>
          </p:nvPr>
        </p:nvSpPr>
        <p:spPr>
          <a:xfrm>
            <a:off x="547275" y="191625"/>
            <a:ext cx="2922546"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Project Plan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5" name="image1.png">
            <a:extLst>
              <a:ext uri="{FF2B5EF4-FFF2-40B4-BE49-F238E27FC236}">
                <a16:creationId xmlns:a16="http://schemas.microsoft.com/office/drawing/2014/main" id="{E85D4504-2BB1-3F4B-974A-C0CFF585E0F8}"/>
              </a:ext>
            </a:extLst>
          </p:cNvPr>
          <p:cNvPicPr/>
          <p:nvPr/>
        </p:nvPicPr>
        <p:blipFill>
          <a:blip r:embed="rId3">
            <a:alphaModFix/>
          </a:blip>
          <a:srcRect/>
          <a:stretch>
            <a:fillRect/>
          </a:stretch>
        </p:blipFill>
        <p:spPr>
          <a:xfrm>
            <a:off x="981307" y="880943"/>
            <a:ext cx="6490010" cy="3891775"/>
          </a:xfrm>
          <a:prstGeom prst="rect">
            <a:avLst/>
          </a:prstGeom>
          <a:ln/>
        </p:spPr>
      </p:pic>
      <p:sp>
        <p:nvSpPr>
          <p:cNvPr id="9" name="Google Shape;72;p15">
            <a:extLst>
              <a:ext uri="{FF2B5EF4-FFF2-40B4-BE49-F238E27FC236}">
                <a16:creationId xmlns:a16="http://schemas.microsoft.com/office/drawing/2014/main" id="{D3492D79-104A-7046-82B0-A9FA9C1DCBEB}"/>
              </a:ext>
            </a:extLst>
          </p:cNvPr>
          <p:cNvSpPr txBox="1">
            <a:spLocks noGrp="1"/>
          </p:cNvSpPr>
          <p:nvPr>
            <p:ph type="title"/>
          </p:nvPr>
        </p:nvSpPr>
        <p:spPr>
          <a:xfrm>
            <a:off x="547275" y="191625"/>
            <a:ext cx="2922546"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Project Plan</a:t>
            </a:r>
            <a:endParaRPr dirty="0"/>
          </a:p>
        </p:txBody>
      </p:sp>
      <p:sp>
        <p:nvSpPr>
          <p:cNvPr id="4" name="Rectangle 3">
            <a:extLst>
              <a:ext uri="{FF2B5EF4-FFF2-40B4-BE49-F238E27FC236}">
                <a16:creationId xmlns:a16="http://schemas.microsoft.com/office/drawing/2014/main" id="{1C37A951-FB01-CA4B-BF67-496F2952C4FA}"/>
              </a:ext>
            </a:extLst>
          </p:cNvPr>
          <p:cNvSpPr/>
          <p:nvPr/>
        </p:nvSpPr>
        <p:spPr>
          <a:xfrm>
            <a:off x="4572000" y="2542477"/>
            <a:ext cx="2542478" cy="2352907"/>
          </a:xfrm>
          <a:prstGeom prst="rect">
            <a:avLst/>
          </a:prstGeom>
          <a:solidFill>
            <a:srgbClr val="00B050">
              <a:alpha val="0"/>
            </a:srgbClr>
          </a:solidFill>
          <a:ln w="762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991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47274" y="191625"/>
            <a:ext cx="6310725" cy="572700"/>
          </a:xfrm>
          <a:prstGeom prst="rect">
            <a:avLst/>
          </a:prstGeom>
        </p:spPr>
        <p:txBody>
          <a:bodyPr spcFirstLastPara="1" wrap="square" lIns="91425" tIns="91425" rIns="91425" bIns="91425" anchor="t" anchorCtr="0">
            <a:noAutofit/>
          </a:bodyPr>
          <a:lstStyle/>
          <a:p>
            <a:pPr marL="50800" lvl="0" algn="l" rtl="0">
              <a:spcBef>
                <a:spcPts val="0"/>
              </a:spcBef>
              <a:spcAft>
                <a:spcPts val="0"/>
              </a:spcAft>
              <a:buSzPts val="2800"/>
            </a:pPr>
            <a:r>
              <a:rPr lang="en" dirty="0"/>
              <a:t>Accomplishments</a:t>
            </a:r>
            <a:endParaRPr dirty="0"/>
          </a:p>
        </p:txBody>
      </p:sp>
      <p:pic>
        <p:nvPicPr>
          <p:cNvPr id="18" name="image2.png">
            <a:extLst>
              <a:ext uri="{FF2B5EF4-FFF2-40B4-BE49-F238E27FC236}">
                <a16:creationId xmlns:a16="http://schemas.microsoft.com/office/drawing/2014/main" id="{19FB5AB9-0CA8-8945-8998-E388378BD846}"/>
              </a:ext>
            </a:extLst>
          </p:cNvPr>
          <p:cNvPicPr/>
          <p:nvPr/>
        </p:nvPicPr>
        <p:blipFill>
          <a:blip r:embed="rId3"/>
          <a:srcRect/>
          <a:stretch>
            <a:fillRect/>
          </a:stretch>
        </p:blipFill>
        <p:spPr>
          <a:xfrm>
            <a:off x="-8733" y="691245"/>
            <a:ext cx="9030070" cy="4081477"/>
          </a:xfrm>
          <a:prstGeom prst="rect">
            <a:avLst/>
          </a:prstGeom>
          <a:ln/>
        </p:spPr>
      </p:pic>
      <p:sp>
        <p:nvSpPr>
          <p:cNvPr id="5" name="Rectangle 4">
            <a:extLst>
              <a:ext uri="{FF2B5EF4-FFF2-40B4-BE49-F238E27FC236}">
                <a16:creationId xmlns:a16="http://schemas.microsoft.com/office/drawing/2014/main" id="{D27003EF-0537-E04E-A87D-C19954FE7BED}"/>
              </a:ext>
            </a:extLst>
          </p:cNvPr>
          <p:cNvSpPr/>
          <p:nvPr/>
        </p:nvSpPr>
        <p:spPr>
          <a:xfrm>
            <a:off x="1583473" y="1628079"/>
            <a:ext cx="2676293" cy="3345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B307C9-C05F-A94D-8B5E-0B95ABAE13C2}"/>
              </a:ext>
            </a:extLst>
          </p:cNvPr>
          <p:cNvSpPr txBox="1"/>
          <p:nvPr/>
        </p:nvSpPr>
        <p:spPr>
          <a:xfrm>
            <a:off x="4371278" y="1628079"/>
            <a:ext cx="2955073" cy="307777"/>
          </a:xfrm>
          <a:prstGeom prst="rect">
            <a:avLst/>
          </a:prstGeom>
          <a:noFill/>
        </p:spPr>
        <p:txBody>
          <a:bodyPr wrap="square" rtlCol="0">
            <a:spAutoFit/>
          </a:bodyPr>
          <a:lstStyle/>
          <a:p>
            <a:r>
              <a:rPr lang="en-US" dirty="0"/>
              <a:t>Project Specification</a:t>
            </a:r>
          </a:p>
        </p:txBody>
      </p:sp>
    </p:spTree>
    <p:extLst>
      <p:ext uri="{BB962C8B-B14F-4D97-AF65-F5344CB8AC3E}">
        <p14:creationId xmlns:p14="http://schemas.microsoft.com/office/powerpoint/2010/main" val="151786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TotalTime>
  <Words>800</Words>
  <Application>Microsoft Macintosh PowerPoint</Application>
  <PresentationFormat>On-screen Show (16:9)</PresentationFormat>
  <Paragraphs>109</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Proxima Nova</vt:lpstr>
      <vt:lpstr>Spearmint</vt:lpstr>
      <vt:lpstr>SoC Security</vt:lpstr>
      <vt:lpstr>Project Overview</vt:lpstr>
      <vt:lpstr>Project Overview</vt:lpstr>
      <vt:lpstr>What’s AXI?</vt:lpstr>
      <vt:lpstr>What’s AXI? - In simpler terms</vt:lpstr>
      <vt:lpstr>Project Plan</vt:lpstr>
      <vt:lpstr>Project Plan</vt:lpstr>
      <vt:lpstr>Project Plan</vt:lpstr>
      <vt:lpstr>Accomplishments</vt:lpstr>
      <vt:lpstr>Accomplishments</vt:lpstr>
      <vt:lpstr>Accomplishments</vt:lpstr>
      <vt:lpstr>Accomplishments</vt:lpstr>
      <vt:lpstr>Next Steps</vt:lpstr>
      <vt:lpstr>Next Steps</vt:lpstr>
      <vt:lpstr>Next Steps</vt:lpstr>
      <vt:lpstr>Next Steps</vt:lpstr>
      <vt:lpstr>Future Goals</vt:lpstr>
      <vt:lpstr>Future Goals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 Security</dc:title>
  <cp:lastModifiedBy>Mahima Rathore</cp:lastModifiedBy>
  <cp:revision>23</cp:revision>
  <dcterms:modified xsi:type="dcterms:W3CDTF">2020-05-12T18:42:30Z</dcterms:modified>
</cp:coreProperties>
</file>