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Proxima Nova" panose="02000506030000020004"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94"/>
  </p:normalViewPr>
  <p:slideViewPr>
    <p:cSldViewPr snapToGrid="0">
      <p:cViewPr varScale="1">
        <p:scale>
          <a:sx n="161" d="100"/>
          <a:sy n="161" d="100"/>
        </p:scale>
        <p:origin x="952"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Char char="●"/>
            </a:pPr>
            <a:r>
              <a:rPr lang="en-US">
                <a:solidFill>
                  <a:srgbClr val="434343"/>
                </a:solidFill>
              </a:rPr>
              <a:t>This waveform here shows the same read write as before but now at the top most level. Earlier we saw it inside the design.</a:t>
            </a:r>
            <a:endParaRPr>
              <a:solidFill>
                <a:srgbClr val="222222"/>
              </a:solidFill>
              <a:highlight>
                <a:srgbClr val="FFFFFF"/>
              </a:highlight>
            </a:endParaRPr>
          </a:p>
          <a:p>
            <a:pPr marL="457200" lvl="0" indent="-298450" algn="l" rtl="0">
              <a:lnSpc>
                <a:spcPct val="115000"/>
              </a:lnSpc>
              <a:spcBef>
                <a:spcPts val="0"/>
              </a:spcBef>
              <a:spcAft>
                <a:spcPts val="0"/>
              </a:spcAft>
              <a:buClr>
                <a:srgbClr val="222222"/>
              </a:buClr>
              <a:buSzPts val="1100"/>
              <a:buChar char="●"/>
            </a:pPr>
            <a:r>
              <a:rPr lang="en-US">
                <a:solidFill>
                  <a:srgbClr val="222222"/>
                </a:solidFill>
                <a:highlight>
                  <a:srgbClr val="FFFFFF"/>
                </a:highlight>
              </a:rPr>
              <a:t>This shows the write. We can see the testbench signals going into the design and writing the registers.</a:t>
            </a:r>
            <a:endParaRPr>
              <a:solidFill>
                <a:srgbClr val="222222"/>
              </a:solidFill>
              <a:highlight>
                <a:srgbClr val="FFFFFF"/>
              </a:highlight>
            </a:endParaRPr>
          </a:p>
          <a:p>
            <a:pPr marL="457200" lvl="0" indent="-298450" algn="l" rtl="0">
              <a:lnSpc>
                <a:spcPct val="115000"/>
              </a:lnSpc>
              <a:spcBef>
                <a:spcPts val="0"/>
              </a:spcBef>
              <a:spcAft>
                <a:spcPts val="0"/>
              </a:spcAft>
              <a:buClr>
                <a:srgbClr val="222222"/>
              </a:buClr>
              <a:buSzPts val="1100"/>
              <a:buChar char="●"/>
            </a:pPr>
            <a:r>
              <a:rPr lang="en-US">
                <a:solidFill>
                  <a:srgbClr val="222222"/>
                </a:solidFill>
                <a:highlight>
                  <a:srgbClr val="FFFFFF"/>
                </a:highlight>
              </a:rPr>
              <a:t>This is the read.</a:t>
            </a:r>
            <a:r>
              <a:rPr lang="en-US">
                <a:solidFill>
                  <a:srgbClr val="222222"/>
                </a:solidFill>
                <a:highlight>
                  <a:schemeClr val="lt1"/>
                </a:highlight>
              </a:rPr>
              <a:t>We can see the testbench signals going into the design and reading the registers &amp; returning the read values.</a:t>
            </a:r>
            <a:endParaRPr>
              <a:solidFill>
                <a:srgbClr val="434343"/>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Char char="●"/>
            </a:pPr>
            <a:r>
              <a:rPr lang="en-US">
                <a:solidFill>
                  <a:srgbClr val="434343"/>
                </a:solidFill>
              </a:rPr>
              <a:t>Next up we developed our AXI Master design, referring to the Xilinx AXI master. And we used the control registers written by slave interface, to configure this Master.</a:t>
            </a:r>
            <a:endParaRPr>
              <a:solidFill>
                <a:srgbClr val="434343"/>
              </a:solidFill>
            </a:endParaRPr>
          </a:p>
          <a:p>
            <a:pPr marL="1371600" lvl="2" indent="-298450" algn="l" rtl="0">
              <a:lnSpc>
                <a:spcPct val="115000"/>
              </a:lnSpc>
              <a:spcBef>
                <a:spcPts val="0"/>
              </a:spcBef>
              <a:spcAft>
                <a:spcPts val="0"/>
              </a:spcAft>
              <a:buClr>
                <a:srgbClr val="434343"/>
              </a:buClr>
              <a:buSzPts val="1100"/>
              <a:buChar char="■"/>
            </a:pPr>
            <a:r>
              <a:rPr lang="en-US">
                <a:solidFill>
                  <a:srgbClr val="434343"/>
                </a:solidFill>
              </a:rPr>
              <a:t>one register was used to activate or initiate the Master</a:t>
            </a:r>
            <a:endParaRPr>
              <a:solidFill>
                <a:srgbClr val="434343"/>
              </a:solidFill>
            </a:endParaRPr>
          </a:p>
          <a:p>
            <a:pPr marL="1371600" lvl="2" indent="-298450" algn="l" rtl="0">
              <a:lnSpc>
                <a:spcPct val="115000"/>
              </a:lnSpc>
              <a:spcBef>
                <a:spcPts val="0"/>
              </a:spcBef>
              <a:spcAft>
                <a:spcPts val="0"/>
              </a:spcAft>
              <a:buClr>
                <a:srgbClr val="434343"/>
              </a:buClr>
              <a:buSzPts val="1100"/>
              <a:buChar char="■"/>
            </a:pPr>
            <a:r>
              <a:rPr lang="en-US">
                <a:solidFill>
                  <a:srgbClr val="434343"/>
                </a:solidFill>
              </a:rPr>
              <a:t>other two were to set up the source &amp; destination register, which will be used by the master for reading and writing to the shared memory.</a:t>
            </a:r>
            <a:endParaRPr>
              <a:solidFill>
                <a:srgbClr val="434343"/>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waveform shows how these control registers configure the master.</a:t>
            </a:r>
            <a:endParaRPr/>
          </a:p>
          <a:p>
            <a:pPr marL="457200" lvl="0" indent="-298450" algn="l" rtl="0">
              <a:spcBef>
                <a:spcPts val="0"/>
              </a:spcBef>
              <a:spcAft>
                <a:spcPts val="0"/>
              </a:spcAft>
              <a:buSzPts val="1100"/>
              <a:buChar char="-"/>
            </a:pPr>
            <a:r>
              <a:rPr lang="en-US"/>
              <a:t>This shows the master getting activated by register0. The master’s write &amp; read channel signals get initiated based on the protocol</a:t>
            </a:r>
            <a:endParaRPr/>
          </a:p>
          <a:p>
            <a:pPr marL="457200" lvl="0" indent="-298450" algn="l" rtl="0">
              <a:spcBef>
                <a:spcPts val="0"/>
              </a:spcBef>
              <a:spcAft>
                <a:spcPts val="0"/>
              </a:spcAft>
              <a:buSzPts val="1100"/>
              <a:buChar char="-"/>
            </a:pPr>
            <a:r>
              <a:rPr lang="en-US"/>
              <a:t>This shows master’s read address getting set by register 1</a:t>
            </a:r>
            <a:endParaRPr/>
          </a:p>
          <a:p>
            <a:pPr marL="457200" lvl="0" indent="-298450" algn="l" rtl="0">
              <a:spcBef>
                <a:spcPts val="0"/>
              </a:spcBef>
              <a:spcAft>
                <a:spcPts val="0"/>
              </a:spcAft>
              <a:buSzPts val="1100"/>
              <a:buChar char="-"/>
            </a:pPr>
            <a:r>
              <a:rPr lang="en-US"/>
              <a:t>This shows master’s write address getting set by register 2</a:t>
            </a:r>
            <a:endParaRPr/>
          </a:p>
        </p:txBody>
      </p:sp>
      <p:sp>
        <p:nvSpPr>
          <p:cNvPr id="218" name="Google Shape;218;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0"/>
              </a:spcBef>
              <a:spcAft>
                <a:spcPts val="0"/>
              </a:spcAft>
              <a:buNone/>
            </a:pPr>
            <a:r>
              <a:rPr lang="en-US">
                <a:solidFill>
                  <a:srgbClr val="222222"/>
                </a:solidFill>
                <a:highlight>
                  <a:srgbClr val="FFFFFF"/>
                </a:highlight>
              </a:rPr>
              <a:t>AXI4 Master reads data from the source address (register Reg1) &amp; write it into an internal buffer into the axi_top (this is the input buffer for the pancham)</a:t>
            </a:r>
            <a:endParaRPr>
              <a:solidFill>
                <a:srgbClr val="222222"/>
              </a:solidFill>
              <a:highlight>
                <a:srgbClr val="FFFFFF"/>
              </a:highlight>
            </a:endParaRPr>
          </a:p>
          <a:p>
            <a:pPr marL="457200" marR="381000" lvl="0" indent="-298450" algn="l" rtl="0">
              <a:lnSpc>
                <a:spcPct val="115000"/>
              </a:lnSpc>
              <a:spcBef>
                <a:spcPts val="0"/>
              </a:spcBef>
              <a:spcAft>
                <a:spcPts val="0"/>
              </a:spcAft>
              <a:buClr>
                <a:srgbClr val="222222"/>
              </a:buClr>
              <a:buSzPts val="1100"/>
              <a:buChar char="●"/>
            </a:pPr>
            <a:r>
              <a:rPr lang="en-US">
                <a:solidFill>
                  <a:srgbClr val="222222"/>
                </a:solidFill>
                <a:highlight>
                  <a:srgbClr val="FFFFFF"/>
                </a:highlight>
              </a:rPr>
              <a:t>we connect wishbone interface in top which has pancham instantiated. So we write this input_buffer value in the pancham through WB interface.</a:t>
            </a:r>
            <a:endParaRPr>
              <a:solidFill>
                <a:srgbClr val="222222"/>
              </a:solidFill>
              <a:highlight>
                <a:srgbClr val="FFFFFF"/>
              </a:highlight>
            </a:endParaRPr>
          </a:p>
          <a:p>
            <a:pPr marL="0" marR="381000" lvl="0" indent="0" algn="l" rtl="0">
              <a:lnSpc>
                <a:spcPct val="115000"/>
              </a:lnSpc>
              <a:spcBef>
                <a:spcPts val="0"/>
              </a:spcBef>
              <a:spcAft>
                <a:spcPts val="0"/>
              </a:spcAft>
              <a:buNone/>
            </a:pPr>
            <a:r>
              <a:rPr lang="en-US">
                <a:solidFill>
                  <a:srgbClr val="222222"/>
                </a:solidFill>
                <a:highlight>
                  <a:srgbClr val="FFFFFF"/>
                </a:highlight>
              </a:rPr>
              <a:t>AXI4 Master should write data into the destination address (register Reg2 ), this data is read from a output buffer implemented into the axi_top (connected to pancham).</a:t>
            </a:r>
            <a:endParaRPr>
              <a:solidFill>
                <a:srgbClr val="222222"/>
              </a:solidFill>
              <a:highlight>
                <a:srgbClr val="FFFFFF"/>
              </a:highlight>
            </a:endParaRPr>
          </a:p>
          <a:p>
            <a:pPr marL="457200" lvl="0" indent="-298450" algn="l" rtl="0">
              <a:lnSpc>
                <a:spcPct val="115000"/>
              </a:lnSpc>
              <a:spcBef>
                <a:spcPts val="0"/>
              </a:spcBef>
              <a:spcAft>
                <a:spcPts val="0"/>
              </a:spcAft>
              <a:buClr>
                <a:srgbClr val="434343"/>
              </a:buClr>
              <a:buSzPts val="1100"/>
              <a:buChar char="●"/>
            </a:pPr>
            <a:r>
              <a:rPr lang="en-US">
                <a:solidFill>
                  <a:srgbClr val="434343"/>
                </a:solidFill>
              </a:rPr>
              <a:t>Similarly we capture the pancham output from WB interface and write in the output buffer.</a:t>
            </a:r>
            <a:endParaRPr>
              <a:solidFill>
                <a:srgbClr val="434343"/>
              </a:solidFill>
            </a:endParaRPr>
          </a:p>
          <a:p>
            <a:pPr marL="0" lvl="0" indent="0" algn="l" rtl="0">
              <a:lnSpc>
                <a:spcPct val="115000"/>
              </a:lnSpc>
              <a:spcBef>
                <a:spcPts val="0"/>
              </a:spcBef>
              <a:spcAft>
                <a:spcPts val="0"/>
              </a:spcAft>
              <a:buNone/>
            </a:pPr>
            <a:endParaRPr>
              <a:solidFill>
                <a:srgbClr val="434343"/>
              </a:solidFill>
            </a:endParaRPr>
          </a:p>
          <a:p>
            <a:pPr marL="0" lvl="0" indent="0" algn="l" rtl="0">
              <a:lnSpc>
                <a:spcPct val="115000"/>
              </a:lnSpc>
              <a:spcBef>
                <a:spcPts val="0"/>
              </a:spcBef>
              <a:spcAft>
                <a:spcPts val="0"/>
              </a:spcAft>
              <a:buNone/>
            </a:pPr>
            <a:endParaRPr>
              <a:solidFill>
                <a:srgbClr val="434343"/>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5da506a7f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5da506a7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Here, we can see the AXI Master interface rdata has value FEDC in hex which is written to input buffer.</a:t>
            </a:r>
            <a:endParaRPr/>
          </a:p>
          <a:p>
            <a:pPr marL="0" lvl="0" indent="0" algn="l" rtl="0">
              <a:spcBef>
                <a:spcPts val="0"/>
              </a:spcBef>
              <a:spcAft>
                <a:spcPts val="0"/>
              </a:spcAft>
              <a:buNone/>
            </a:pPr>
            <a:r>
              <a:rPr lang="en-US"/>
              <a:t>The input buffer is fed to WB and we can see wb_dat_i holding the same value when clk &amp; reset and address is set. (with other design control signals stb &amp; we)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US">
                <a:solidFill>
                  <a:srgbClr val="434343"/>
                </a:solidFill>
              </a:rPr>
              <a:t>The input to WB/pancham is 512 bits and output bus is 128 bits. There are 16 array of 32 bits(max data bus) which store value depending on the address provided and hash together to give 128 bits output. Similarly this 128 bits are captured in 4 array of 32bit (DW bus) and written to output buffer.</a:t>
            </a:r>
            <a:endParaRPr>
              <a:solidFill>
                <a:srgbClr val="434343"/>
              </a:solidFill>
            </a:endParaRPr>
          </a:p>
          <a:p>
            <a:pPr marL="0" lvl="0" indent="0" algn="l" rtl="0">
              <a:lnSpc>
                <a:spcPct val="115000"/>
              </a:lnSpc>
              <a:spcBef>
                <a:spcPts val="0"/>
              </a:spcBef>
              <a:spcAft>
                <a:spcPts val="0"/>
              </a:spcAft>
              <a:buNone/>
            </a:pPr>
            <a:endParaRPr>
              <a:solidFill>
                <a:srgbClr val="434343"/>
              </a:solidFill>
            </a:endParaRPr>
          </a:p>
          <a:p>
            <a:pPr marL="0" lvl="0" indent="0" algn="l" rtl="0">
              <a:spcBef>
                <a:spcPts val="0"/>
              </a:spcBef>
              <a:spcAft>
                <a:spcPts val="0"/>
              </a:spcAft>
              <a:buNone/>
            </a:pPr>
            <a:r>
              <a:rPr lang="en-US"/>
              <a:t>big data is 512 bits holding 16 array of data (which is 32 bits each) which is sent to pancham when mesg_in is high and we can see the same 512 bit of message padded.</a:t>
            </a:r>
            <a:endParaRPr/>
          </a:p>
          <a:p>
            <a:pPr marL="0" lvl="0" indent="0" algn="l" rtl="0">
              <a:spcBef>
                <a:spcPts val="0"/>
              </a:spcBef>
              <a:spcAft>
                <a:spcPts val="0"/>
              </a:spcAft>
              <a:buNone/>
            </a:pPr>
            <a:endParaRPr/>
          </a:p>
          <a:p>
            <a:pPr marL="0" lvl="0" indent="0" algn="l" rtl="0">
              <a:spcBef>
                <a:spcPts val="0"/>
              </a:spcBef>
              <a:spcAft>
                <a:spcPts val="0"/>
              </a:spcAft>
              <a:buNone/>
            </a:pPr>
            <a:r>
              <a:rPr lang="en-US"/>
              <a:t>The mesg_ouput from pancham is same reflected on hash value in WB interface. This is further divided in chunks of 32 bits and stored in wb_data_o(32 bits) and fed further to output buffer in top and written to AXI Master.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just to expand a little , this big data value holds FEDC in 15th array (this depend on the address that we provide between 0-15 , address 1 feeding array 15th)</a:t>
            </a:r>
            <a:endParaRPr/>
          </a:p>
        </p:txBody>
      </p:sp>
      <p:sp>
        <p:nvSpPr>
          <p:cNvPr id="268" name="Google Shape;268;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00000"/>
              </a:buClr>
              <a:buSzPts val="1200"/>
              <a:buFont typeface="Proxima Nova"/>
              <a:buChar char="●"/>
            </a:pPr>
            <a:r>
              <a:rPr lang="en-US" sz="1200">
                <a:latin typeface="Proxima Nova"/>
                <a:ea typeface="Proxima Nova"/>
                <a:cs typeface="Proxima Nova"/>
                <a:sym typeface="Proxima Nova"/>
              </a:rPr>
              <a:t>Initial setup issues --- access to the servers &amp; build setup.</a:t>
            </a:r>
            <a:endParaRPr sz="1200">
              <a:latin typeface="Proxima Nova"/>
              <a:ea typeface="Proxima Nova"/>
              <a:cs typeface="Proxima Nova"/>
              <a:sym typeface="Proxima Nova"/>
            </a:endParaRPr>
          </a:p>
          <a:p>
            <a:pPr marL="457200" lvl="0" indent="-304800" algn="l" rtl="0">
              <a:lnSpc>
                <a:spcPct val="115000"/>
              </a:lnSpc>
              <a:spcBef>
                <a:spcPts val="0"/>
              </a:spcBef>
              <a:spcAft>
                <a:spcPts val="0"/>
              </a:spcAft>
              <a:buClr>
                <a:srgbClr val="000000"/>
              </a:buClr>
              <a:buSzPts val="1200"/>
              <a:buFont typeface="Proxima Nova"/>
              <a:buChar char="●"/>
            </a:pPr>
            <a:r>
              <a:rPr lang="en-US" sz="1200">
                <a:latin typeface="Proxima Nova"/>
                <a:ea typeface="Proxima Nova"/>
                <a:cs typeface="Proxima Nova"/>
                <a:sym typeface="Proxima Nova"/>
              </a:rPr>
              <a:t>Complexities of the SoC (CEP) Architecture --- Apart from the AXI spec we have to understand how the Core interact/Connected with the SoC to make them accessible from outside</a:t>
            </a:r>
            <a:endParaRPr sz="1200">
              <a:latin typeface="Proxima Nova"/>
              <a:ea typeface="Proxima Nova"/>
              <a:cs typeface="Proxima Nova"/>
              <a:sym typeface="Proxima Nova"/>
            </a:endParaRPr>
          </a:p>
          <a:p>
            <a:pPr marL="457200" lvl="0" indent="0" algn="l" rtl="0">
              <a:lnSpc>
                <a:spcPct val="115000"/>
              </a:lnSpc>
              <a:spcBef>
                <a:spcPts val="0"/>
              </a:spcBef>
              <a:spcAft>
                <a:spcPts val="0"/>
              </a:spcAft>
              <a:buNone/>
            </a:pPr>
            <a:endParaRPr sz="1200">
              <a:latin typeface="Proxima Nova"/>
              <a:ea typeface="Proxima Nova"/>
              <a:cs typeface="Proxima Nova"/>
              <a:sym typeface="Proxima Nova"/>
            </a:endParaRPr>
          </a:p>
          <a:p>
            <a:pPr marL="457200" lvl="0" indent="-304800" algn="l" rtl="0">
              <a:lnSpc>
                <a:spcPct val="115000"/>
              </a:lnSpc>
              <a:spcBef>
                <a:spcPts val="0"/>
              </a:spcBef>
              <a:spcAft>
                <a:spcPts val="0"/>
              </a:spcAft>
              <a:buClr>
                <a:srgbClr val="000000"/>
              </a:buClr>
              <a:buSzPts val="1200"/>
              <a:buFont typeface="Proxima Nova"/>
              <a:buChar char="●"/>
            </a:pPr>
            <a:r>
              <a:rPr lang="en-US" sz="1200">
                <a:latin typeface="Proxima Nova"/>
                <a:ea typeface="Proxima Nova"/>
                <a:cs typeface="Proxima Nova"/>
                <a:sym typeface="Proxima Nova"/>
              </a:rPr>
              <a:t>Change in initial work plan - Changes in the work plan based on customer needs, in the middle of the project we decided to have different access mechanism. Our plan for AXI interconnect went on hold as we added more features in Master for better security </a:t>
            </a:r>
            <a:endParaRPr sz="1200">
              <a:latin typeface="Proxima Nova"/>
              <a:ea typeface="Proxima Nova"/>
              <a:cs typeface="Proxima Nova"/>
              <a:sym typeface="Proxima Nova"/>
            </a:endParaRPr>
          </a:p>
          <a:p>
            <a:pPr marL="457200" lvl="0" indent="0" algn="l" rtl="0">
              <a:lnSpc>
                <a:spcPct val="115000"/>
              </a:lnSpc>
              <a:spcBef>
                <a:spcPts val="0"/>
              </a:spcBef>
              <a:spcAft>
                <a:spcPts val="0"/>
              </a:spcAft>
              <a:buNone/>
            </a:pPr>
            <a:endParaRPr sz="1200">
              <a:latin typeface="Proxima Nova"/>
              <a:ea typeface="Proxima Nova"/>
              <a:cs typeface="Proxima Nova"/>
              <a:sym typeface="Proxima Nova"/>
            </a:endParaRPr>
          </a:p>
          <a:p>
            <a:pPr marL="457200" lvl="0" indent="-304800" algn="l" rtl="0">
              <a:lnSpc>
                <a:spcPct val="115000"/>
              </a:lnSpc>
              <a:spcBef>
                <a:spcPts val="0"/>
              </a:spcBef>
              <a:spcAft>
                <a:spcPts val="0"/>
              </a:spcAft>
              <a:buClr>
                <a:srgbClr val="000000"/>
              </a:buClr>
              <a:buSzPts val="1200"/>
              <a:buFont typeface="Proxima Nova"/>
              <a:buChar char="●"/>
            </a:pPr>
            <a:r>
              <a:rPr lang="en-US" sz="1200">
                <a:latin typeface="Proxima Nova"/>
                <a:ea typeface="Proxima Nova"/>
                <a:cs typeface="Proxima Nova"/>
                <a:sym typeface="Proxima Nova"/>
              </a:rPr>
              <a:t>Xilinx designs didn’t exactly cater to our needs, took expensive time on debugging things -- We planned to initially instantiate AXI Master from xilinx, but it was not developed according to our need. Then we finally made a new Master and TB to verify and used that. This involved lot of debug time.</a:t>
            </a:r>
            <a:endParaRPr sz="1200">
              <a:latin typeface="Proxima Nova"/>
              <a:ea typeface="Proxima Nova"/>
              <a:cs typeface="Proxima Nova"/>
              <a:sym typeface="Proxima Nova"/>
            </a:endParaRPr>
          </a:p>
          <a:p>
            <a:pPr marL="0" lvl="0" indent="0" algn="l" rtl="0">
              <a:lnSpc>
                <a:spcPct val="115000"/>
              </a:lnSpc>
              <a:spcBef>
                <a:spcPts val="0"/>
              </a:spcBef>
              <a:spcAft>
                <a:spcPts val="0"/>
              </a:spcAft>
              <a:buNone/>
            </a:pPr>
            <a:endParaRPr/>
          </a:p>
        </p:txBody>
      </p:sp>
      <p:sp>
        <p:nvSpPr>
          <p:cNvPr id="274" name="Google Shape;274;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Proxima Nova"/>
              <a:buChar char="●"/>
            </a:pPr>
            <a:r>
              <a:rPr lang="en-US" sz="1400">
                <a:latin typeface="Proxima Nova"/>
                <a:ea typeface="Proxima Nova"/>
                <a:cs typeface="Proxima Nova"/>
                <a:sym typeface="Proxima Nova"/>
              </a:rPr>
              <a:t>Our initial plan was to make a slave memory &amp; AXI interconnect to interact with Master interface of MD5 and other hardware accelerator.</a:t>
            </a:r>
            <a:endParaRPr sz="1400">
              <a:latin typeface="Proxima Nova"/>
              <a:ea typeface="Proxima Nova"/>
              <a:cs typeface="Proxima Nova"/>
              <a:sym typeface="Proxima Nova"/>
            </a:endParaRPr>
          </a:p>
          <a:p>
            <a:pPr marL="0" lvl="0" indent="0" algn="l" rtl="0">
              <a:lnSpc>
                <a:spcPct val="115000"/>
              </a:lnSpc>
              <a:spcBef>
                <a:spcPts val="0"/>
              </a:spcBef>
              <a:spcAft>
                <a:spcPts val="0"/>
              </a:spcAft>
              <a:buNone/>
            </a:pPr>
            <a:endParaRPr sz="1400">
              <a:latin typeface="Proxima Nova"/>
              <a:ea typeface="Proxima Nova"/>
              <a:cs typeface="Proxima Nova"/>
              <a:sym typeface="Proxima Nova"/>
            </a:endParaRPr>
          </a:p>
          <a:p>
            <a:pPr marL="457200" lvl="0" indent="-317500" algn="l" rtl="0">
              <a:lnSpc>
                <a:spcPct val="115000"/>
              </a:lnSpc>
              <a:spcBef>
                <a:spcPts val="0"/>
              </a:spcBef>
              <a:spcAft>
                <a:spcPts val="0"/>
              </a:spcAft>
              <a:buClr>
                <a:srgbClr val="000000"/>
              </a:buClr>
              <a:buSzPts val="1400"/>
              <a:buFont typeface="Proxima Nova"/>
              <a:buChar char="●"/>
            </a:pPr>
            <a:r>
              <a:rPr lang="en-US" sz="1400">
                <a:latin typeface="Proxima Nova"/>
                <a:ea typeface="Proxima Nova"/>
                <a:cs typeface="Proxima Nova"/>
                <a:sym typeface="Proxima Nova"/>
              </a:rPr>
              <a:t>But with the mid way changes, we put that on hold and made our Master-MD5 wrapper better.</a:t>
            </a:r>
            <a:endParaRPr sz="1400">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We have to develop and verify AXI master core which was earlier planned to instantiate xilinx master.</a:t>
            </a:r>
            <a:endParaRPr sz="1400">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Register development and register access mechanism</a:t>
            </a:r>
            <a:endParaRPr sz="1400">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AXI master activation through these register which were accessed by AXIlite slave interface.</a:t>
            </a:r>
            <a:endParaRPr sz="1400">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AXI master and MD5 core interaction with input and output buffers.</a:t>
            </a:r>
            <a:endParaRPr sz="1400">
              <a:latin typeface="Proxima Nova"/>
              <a:ea typeface="Proxima Nova"/>
              <a:cs typeface="Proxima Nova"/>
              <a:sym typeface="Proxima Nova"/>
            </a:endParaRPr>
          </a:p>
          <a:p>
            <a:pPr marL="457200" lvl="0"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The purpose of slave and interconnect is served by our developed TB and we added features in TB to verify all these access.</a:t>
            </a:r>
            <a:endParaRPr sz="1400">
              <a:latin typeface="Proxima Nova"/>
              <a:ea typeface="Proxima Nova"/>
              <a:cs typeface="Proxima Nova"/>
              <a:sym typeface="Proxima Nova"/>
            </a:endParaRPr>
          </a:p>
        </p:txBody>
      </p:sp>
      <p:sp>
        <p:nvSpPr>
          <p:cNvPr id="280" name="Google Shape;280;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5da506a7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85da506a7f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Proxima Nova"/>
              <a:buChar char="●"/>
            </a:pPr>
            <a:r>
              <a:rPr lang="en-US" sz="1400">
                <a:latin typeface="Proxima Nova"/>
                <a:ea typeface="Proxima Nova"/>
                <a:cs typeface="Proxima Nova"/>
                <a:sym typeface="Proxima Nova"/>
              </a:rPr>
              <a:t>Our initial plan was to make a slave memory &amp; AXI interconnect to interact with Master interface of MD5 and other hardware accelerator.</a:t>
            </a:r>
            <a:endParaRPr sz="1400">
              <a:latin typeface="Proxima Nova"/>
              <a:ea typeface="Proxima Nova"/>
              <a:cs typeface="Proxima Nova"/>
              <a:sym typeface="Proxima Nova"/>
            </a:endParaRPr>
          </a:p>
          <a:p>
            <a:pPr marL="0" lvl="0" indent="0" algn="l" rtl="0">
              <a:lnSpc>
                <a:spcPct val="115000"/>
              </a:lnSpc>
              <a:spcBef>
                <a:spcPts val="0"/>
              </a:spcBef>
              <a:spcAft>
                <a:spcPts val="0"/>
              </a:spcAft>
              <a:buNone/>
            </a:pPr>
            <a:endParaRPr sz="1400">
              <a:latin typeface="Proxima Nova"/>
              <a:ea typeface="Proxima Nova"/>
              <a:cs typeface="Proxima Nova"/>
              <a:sym typeface="Proxima Nova"/>
            </a:endParaRPr>
          </a:p>
          <a:p>
            <a:pPr marL="457200" lvl="0" indent="-317500" algn="l" rtl="0">
              <a:lnSpc>
                <a:spcPct val="115000"/>
              </a:lnSpc>
              <a:spcBef>
                <a:spcPts val="0"/>
              </a:spcBef>
              <a:spcAft>
                <a:spcPts val="0"/>
              </a:spcAft>
              <a:buClr>
                <a:srgbClr val="000000"/>
              </a:buClr>
              <a:buSzPts val="1400"/>
              <a:buFont typeface="Proxima Nova"/>
              <a:buChar char="●"/>
            </a:pPr>
            <a:r>
              <a:rPr lang="en-US" sz="1400">
                <a:latin typeface="Proxima Nova"/>
                <a:ea typeface="Proxima Nova"/>
                <a:cs typeface="Proxima Nova"/>
                <a:sym typeface="Proxima Nova"/>
              </a:rPr>
              <a:t>But with the mid way changes, we put that on hold and made our Master-MD5 wrapper better.</a:t>
            </a:r>
            <a:endParaRPr sz="1400">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We have to develop and verify AXI master core which was earlier planned to instantiate xilinx master.</a:t>
            </a:r>
            <a:endParaRPr sz="1400">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Register development and register access mechanism</a:t>
            </a:r>
            <a:endParaRPr sz="1400">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AXI master activation through these register which were accessed by AXIlite slave interface.</a:t>
            </a:r>
            <a:endParaRPr sz="1400">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AXI master and MD5 core interaction with input and output buffers.</a:t>
            </a:r>
            <a:endParaRPr sz="1400">
              <a:latin typeface="Proxima Nova"/>
              <a:ea typeface="Proxima Nova"/>
              <a:cs typeface="Proxima Nova"/>
              <a:sym typeface="Proxima Nova"/>
            </a:endParaRPr>
          </a:p>
          <a:p>
            <a:pPr marL="457200" lvl="0" indent="-317500" algn="l" rtl="0">
              <a:lnSpc>
                <a:spcPct val="115000"/>
              </a:lnSpc>
              <a:spcBef>
                <a:spcPts val="0"/>
              </a:spcBef>
              <a:spcAft>
                <a:spcPts val="0"/>
              </a:spcAft>
              <a:buClr>
                <a:schemeClr val="accent3"/>
              </a:buClr>
              <a:buSzPts val="1400"/>
              <a:buFont typeface="Proxima Nova"/>
              <a:buChar char="●"/>
            </a:pPr>
            <a:r>
              <a:rPr lang="en-US" sz="1400">
                <a:latin typeface="Proxima Nova"/>
                <a:ea typeface="Proxima Nova"/>
                <a:cs typeface="Proxima Nova"/>
                <a:sym typeface="Proxima Nova"/>
              </a:rPr>
              <a:t>The purpose of slave and interconnect is served by our developed TB and we added features in TB to verify all these access.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t>●   This is the system on chip or SoC that we use for this project., it is called CEP or Common Evaluation Platform.</a:t>
            </a:r>
            <a:endParaRPr/>
          </a:p>
          <a:p>
            <a:pPr marL="0" lvl="0" indent="0" algn="l" rtl="0">
              <a:lnSpc>
                <a:spcPct val="115000"/>
              </a:lnSpc>
              <a:spcBef>
                <a:spcPts val="0"/>
              </a:spcBef>
              <a:spcAft>
                <a:spcPts val="0"/>
              </a:spcAft>
              <a:buNone/>
            </a:pPr>
            <a:r>
              <a:rPr lang="en-US"/>
              <a:t>●   Dark blue boxed are HW Accelerators, which come from different vendors.</a:t>
            </a:r>
            <a:endParaRPr/>
          </a:p>
          <a:p>
            <a:pPr marL="0" lvl="0" indent="0" algn="l" rtl="0">
              <a:lnSpc>
                <a:spcPct val="115000"/>
              </a:lnSpc>
              <a:spcBef>
                <a:spcPts val="0"/>
              </a:spcBef>
              <a:spcAft>
                <a:spcPts val="0"/>
              </a:spcAft>
              <a:buNone/>
            </a:pPr>
            <a:r>
              <a:rPr lang="en-US"/>
              <a:t>●   They do not have direct access to memory, instead, the processor oversees moving the data for them.</a:t>
            </a:r>
            <a:endParaRPr/>
          </a:p>
          <a:p>
            <a:pPr marL="0" lvl="0" indent="0" algn="l" rtl="0">
              <a:lnSpc>
                <a:spcPct val="115000"/>
              </a:lnSpc>
              <a:spcBef>
                <a:spcPts val="0"/>
              </a:spcBef>
              <a:spcAft>
                <a:spcPts val="0"/>
              </a:spcAft>
              <a:buNone/>
            </a:pPr>
            <a:r>
              <a:rPr lang="en-US"/>
              <a:t>●   This type of indirect access can make our system very slow and add unintentional latency.</a:t>
            </a:r>
            <a:endParaRPr/>
          </a:p>
          <a:p>
            <a:pPr marL="0" lvl="0" indent="0" algn="l" rtl="0">
              <a:lnSpc>
                <a:spcPct val="115000"/>
              </a:lnSpc>
              <a:spcBef>
                <a:spcPts val="0"/>
              </a:spcBef>
              <a:spcAft>
                <a:spcPts val="0"/>
              </a:spcAft>
              <a:buNone/>
            </a:pPr>
            <a:r>
              <a:rPr lang="en-US"/>
              <a:t>●   So a simple solution would be to let these cores directly access the shared memory.</a:t>
            </a:r>
            <a:endParaRPr/>
          </a:p>
          <a:p>
            <a:pPr marL="457200" lvl="0" indent="0" algn="l" rtl="0">
              <a:lnSpc>
                <a:spcPct val="100000"/>
              </a:lnSpc>
              <a:spcBef>
                <a:spcPts val="0"/>
              </a:spcBef>
              <a:spcAft>
                <a:spcPts val="0"/>
              </a:spcAft>
              <a:buNone/>
            </a:pPr>
            <a:endParaRPr/>
          </a:p>
          <a:p>
            <a:pPr marL="457200" lvl="0" indent="-22860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t>●   This is where we let all the cores have direct access to memory.</a:t>
            </a:r>
            <a:endParaRPr/>
          </a:p>
          <a:p>
            <a:pPr marL="0" lvl="0" indent="0" algn="l" rtl="0">
              <a:lnSpc>
                <a:spcPct val="115000"/>
              </a:lnSpc>
              <a:spcBef>
                <a:spcPts val="0"/>
              </a:spcBef>
              <a:spcAft>
                <a:spcPts val="0"/>
              </a:spcAft>
              <a:buNone/>
            </a:pPr>
            <a:r>
              <a:rPr lang="en-US"/>
              <a:t>●   But that introduces the problem of security threat.</a:t>
            </a:r>
            <a:endParaRPr/>
          </a:p>
          <a:p>
            <a:pPr marL="0" lvl="0" indent="0" algn="l" rtl="0">
              <a:lnSpc>
                <a:spcPct val="115000"/>
              </a:lnSpc>
              <a:spcBef>
                <a:spcPts val="0"/>
              </a:spcBef>
              <a:spcAft>
                <a:spcPts val="0"/>
              </a:spcAft>
              <a:buNone/>
            </a:pPr>
            <a:r>
              <a:rPr lang="en-US"/>
              <a:t>●   here the Processor to memory interaction is completely safe – given it is within the SoC and all the data stays within the SoC. No outer world interaction. </a:t>
            </a:r>
            <a:endParaRPr/>
          </a:p>
          <a:p>
            <a:pPr marL="0" lvl="0" indent="0" algn="l" rtl="0">
              <a:lnSpc>
                <a:spcPct val="115000"/>
              </a:lnSpc>
              <a:spcBef>
                <a:spcPts val="0"/>
              </a:spcBef>
              <a:spcAft>
                <a:spcPts val="0"/>
              </a:spcAft>
              <a:buNone/>
            </a:pPr>
            <a:r>
              <a:rPr lang="en-US"/>
              <a:t>     But these cores to memory interaction is not safe – as the parent vendors can access this data through these cores and for worst manipulate or steal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That’s the reason for adding AXI to control this interaction, solution to the security threat and latency problem.</a:t>
            </a:r>
            <a:endParaRPr/>
          </a:p>
          <a:p>
            <a:pPr marL="457200" lvl="0" indent="-298450" algn="l" rtl="0">
              <a:lnSpc>
                <a:spcPct val="100000"/>
              </a:lnSpc>
              <a:spcBef>
                <a:spcPts val="0"/>
              </a:spcBef>
              <a:spcAft>
                <a:spcPts val="0"/>
              </a:spcAft>
              <a:buSzPts val="1100"/>
              <a:buChar char="●"/>
            </a:pPr>
            <a:r>
              <a:rPr lang="en-US"/>
              <a:t>If any HW accelerators try to access a restricted memory region, the AXI master can monitor that and throw an erro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a:t>
            </a:r>
            <a:r>
              <a:rPr lang="en-US"/>
              <a:t>This is what we</a:t>
            </a:r>
            <a:r>
              <a:rPr lang="en-US" sz="1100" b="0" i="0" u="none" strike="noStrike" cap="none">
                <a:solidFill>
                  <a:srgbClr val="000000"/>
                </a:solidFill>
                <a:latin typeface="Arial"/>
                <a:ea typeface="Arial"/>
                <a:cs typeface="Arial"/>
                <a:sym typeface="Arial"/>
              </a:rPr>
              <a:t> proposed, i.e. to develop &amp; integrate AXI machines to control and monitor the hardware accelerator cores. This approach </a:t>
            </a:r>
            <a:r>
              <a:rPr lang="en-US"/>
              <a:t>highlights addition of AXI Master to the HW ACCr, AXI Interconnect &amp; AXI slaves.</a:t>
            </a:r>
            <a:endParaRPr/>
          </a:p>
          <a:p>
            <a:pPr marL="158750" lvl="0" indent="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Font typeface="Arial"/>
              <a:buChar cha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da506a7f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85da506a7f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rgbClr val="434343"/>
                </a:solidFill>
              </a:rPr>
              <a:t>Due to some reasons, our project solution changed midway. Our new approach involved focusing on making the AXI Master machine better.</a:t>
            </a:r>
            <a:endParaRPr>
              <a:solidFill>
                <a:srgbClr val="434343"/>
              </a:solidFill>
            </a:endParaRPr>
          </a:p>
          <a:p>
            <a:pPr marL="457200" lvl="0" indent="-298450" algn="l" rtl="0">
              <a:spcBef>
                <a:spcPts val="0"/>
              </a:spcBef>
              <a:spcAft>
                <a:spcPts val="0"/>
              </a:spcAft>
              <a:buSzPts val="1100"/>
              <a:buChar char="-"/>
            </a:pPr>
            <a:r>
              <a:rPr lang="en-US"/>
              <a:t>We did extend one hardware accelerator – MD5, with a high-performance full AXI master Interface. This master access allowed independent memory access to MD5.</a:t>
            </a:r>
            <a:endParaRPr/>
          </a:p>
          <a:p>
            <a:pPr marL="457200" lvl="0" indent="-298450" algn="l" rtl="0">
              <a:spcBef>
                <a:spcPts val="0"/>
              </a:spcBef>
              <a:spcAft>
                <a:spcPts val="0"/>
              </a:spcAft>
              <a:buSzPts val="1100"/>
              <a:buChar char="-"/>
            </a:pPr>
            <a:r>
              <a:rPr lang="en-US"/>
              <a:t>We used the AXI lite slave interface for the  MD5 &amp; processor interaction. This part overlapped with our older approach.</a:t>
            </a:r>
            <a:endParaRPr/>
          </a:p>
          <a:p>
            <a:pPr marL="457200" lvl="0" indent="-298450" algn="l" rtl="0">
              <a:spcBef>
                <a:spcPts val="0"/>
              </a:spcBef>
              <a:spcAft>
                <a:spcPts val="0"/>
              </a:spcAft>
              <a:buSzPts val="1100"/>
              <a:buChar char="-"/>
            </a:pPr>
            <a:r>
              <a:rPr lang="en-US"/>
              <a:t>The new additions were development of a register access mechanism for the processor to control MD5.</a:t>
            </a:r>
            <a:endParaRPr/>
          </a:p>
          <a:p>
            <a:pPr marL="457200" lvl="0" indent="-298450" algn="l" rtl="0">
              <a:spcBef>
                <a:spcPts val="0"/>
              </a:spcBef>
              <a:spcAft>
                <a:spcPts val="0"/>
              </a:spcAft>
              <a:buSzPts val="1100"/>
              <a:buChar char="-"/>
            </a:pPr>
            <a:r>
              <a:rPr lang="en-US"/>
              <a:t>Also based on these control registers we will configure our AXI Master machine &amp; control its interaction with the MD5 core also called pancham.</a:t>
            </a:r>
            <a:endParaRPr/>
          </a:p>
          <a:p>
            <a:pPr marL="0" lvl="0" indent="0" algn="l" rtl="0">
              <a:lnSpc>
                <a:spcPct val="115000"/>
              </a:lnSpc>
              <a:spcBef>
                <a:spcPts val="0"/>
              </a:spcBef>
              <a:spcAft>
                <a:spcPts val="0"/>
              </a:spcAft>
              <a:buNone/>
            </a:pPr>
            <a:endParaRPr>
              <a:solidFill>
                <a:srgbClr val="434343"/>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Let’s dig in a little deeper into the specifics.</a:t>
            </a:r>
            <a:endParaRPr/>
          </a:p>
          <a:p>
            <a:pPr marL="457200" lvl="0" indent="-298450" algn="l" rtl="0">
              <a:spcBef>
                <a:spcPts val="0"/>
              </a:spcBef>
              <a:spcAft>
                <a:spcPts val="0"/>
              </a:spcAft>
              <a:buSzPts val="1100"/>
              <a:buChar char="●"/>
            </a:pPr>
            <a:r>
              <a:rPr lang="en-US"/>
              <a:t>Our first step was to develop registers internal to MD5</a:t>
            </a:r>
            <a:endParaRPr/>
          </a:p>
          <a:p>
            <a:pPr marL="457200" lvl="0" indent="-298450" algn="l" rtl="0">
              <a:spcBef>
                <a:spcPts val="0"/>
              </a:spcBef>
              <a:spcAft>
                <a:spcPts val="0"/>
              </a:spcAft>
              <a:buSzPts val="1100"/>
              <a:buChar char="●"/>
            </a:pPr>
            <a:r>
              <a:rPr lang="en-US"/>
              <a:t>and then implement a register access mechanism for AXI lite Slave interface.</a:t>
            </a:r>
            <a:endParaRPr/>
          </a:p>
          <a:p>
            <a:pPr marL="457200" lvl="0" indent="-298450" algn="l" rtl="0">
              <a:spcBef>
                <a:spcPts val="0"/>
              </a:spcBef>
              <a:spcAft>
                <a:spcPts val="0"/>
              </a:spcAft>
              <a:buSzPts val="1100"/>
              <a:buChar char="●"/>
            </a:pPr>
            <a:r>
              <a:rPr lang="en-US"/>
              <a:t>This also involved developing AXI Slave design within the MD5 top wrapper.</a:t>
            </a:r>
            <a:endParaRPr/>
          </a:p>
          <a:p>
            <a:pPr marL="914400" lvl="1" indent="-298450" algn="l" rtl="0">
              <a:spcBef>
                <a:spcPts val="0"/>
              </a:spcBef>
              <a:spcAft>
                <a:spcPts val="0"/>
              </a:spcAft>
              <a:buSzPts val="1100"/>
              <a:buChar char="○"/>
            </a:pPr>
            <a:r>
              <a:rPr lang="en-US"/>
              <a:t>Mostly focussing on generating the ready and valid signals for the 5 AXI channels.</a:t>
            </a:r>
            <a:endParaRPr/>
          </a:p>
          <a:p>
            <a:pPr marL="457200" lvl="0" indent="-298450" algn="l" rtl="0">
              <a:spcBef>
                <a:spcPts val="0"/>
              </a:spcBef>
              <a:spcAft>
                <a:spcPts val="0"/>
              </a:spcAft>
              <a:buSzPts val="1100"/>
              <a:buChar char="●"/>
            </a:pPr>
            <a:r>
              <a:rPr lang="en-US"/>
              <a:t>Using these protocol signals, we generated register Read &amp; Write Enable signals for the register access.</a:t>
            </a:r>
            <a:endParaRPr/>
          </a:p>
          <a:p>
            <a:pPr marL="0" lvl="0" indent="0" algn="l" rtl="0">
              <a:spcBef>
                <a:spcPts val="0"/>
              </a:spcBef>
              <a:spcAft>
                <a:spcPts val="0"/>
              </a:spcAft>
              <a:buNone/>
            </a:pPr>
            <a:endParaRPr/>
          </a:p>
          <a:p>
            <a:pPr marL="0" lvl="0" indent="0" algn="l" rtl="0">
              <a:spcBef>
                <a:spcPts val="0"/>
              </a:spcBef>
              <a:spcAft>
                <a:spcPts val="0"/>
              </a:spcAft>
              <a:buNone/>
            </a:pPr>
            <a:endParaRPr>
              <a:solidFill>
                <a:srgbClr val="434343"/>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This waveform here, shows a successful read &amp; write register access by the AXI Slave </a:t>
            </a:r>
            <a:endParaRPr/>
          </a:p>
          <a:p>
            <a:pPr marL="457200" lvl="0" indent="-298450" algn="l" rtl="0">
              <a:spcBef>
                <a:spcPts val="0"/>
              </a:spcBef>
              <a:spcAft>
                <a:spcPts val="0"/>
              </a:spcAft>
              <a:buSzPts val="1100"/>
              <a:buChar char="●"/>
            </a:pPr>
            <a:r>
              <a:rPr lang="en-US"/>
              <a:t>The processor is the testbench which acts likes AXI Master requesting for write and read to the AXI slave.</a:t>
            </a:r>
            <a:endParaRPr/>
          </a:p>
          <a:p>
            <a:pPr marL="457200" lvl="0" indent="-298450" algn="l" rtl="0">
              <a:spcBef>
                <a:spcPts val="0"/>
              </a:spcBef>
              <a:spcAft>
                <a:spcPts val="0"/>
              </a:spcAft>
              <a:buSzPts val="1100"/>
              <a:buChar char="●"/>
            </a:pPr>
            <a:r>
              <a:rPr lang="en-US"/>
              <a:t>This shows that the internal registers were written by these values for these address.</a:t>
            </a:r>
            <a:endParaRPr/>
          </a:p>
          <a:p>
            <a:pPr marL="457200" lvl="0" indent="-298450" algn="l" rtl="0">
              <a:spcBef>
                <a:spcPts val="0"/>
              </a:spcBef>
              <a:spcAft>
                <a:spcPts val="0"/>
              </a:spcAft>
              <a:buSzPts val="1100"/>
              <a:buChar char="●"/>
            </a:pPr>
            <a:r>
              <a:rPr lang="en-US"/>
              <a:t>This here shows, the registers being read correctly.</a:t>
            </a:r>
            <a:endParaRPr/>
          </a:p>
        </p:txBody>
      </p:sp>
      <p:sp>
        <p:nvSpPr>
          <p:cNvPr id="160" name="Google Shape;160;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434343"/>
              </a:buClr>
              <a:buSzPts val="1100"/>
              <a:buChar char="●"/>
            </a:pPr>
            <a:r>
              <a:rPr lang="en-US">
                <a:solidFill>
                  <a:srgbClr val="434343"/>
                </a:solidFill>
              </a:rPr>
              <a:t>Once we had the register access mechanism in place, we drove the AXI slave interface from our testbench to read and write these registers, emulating the processor basically.</a:t>
            </a:r>
            <a:endParaRPr>
              <a:solidFill>
                <a:srgbClr val="434343"/>
              </a:solidFill>
            </a:endParaRPr>
          </a:p>
          <a:p>
            <a:pPr marL="0" lvl="0" indent="0" algn="l" rtl="0">
              <a:lnSpc>
                <a:spcPct val="115000"/>
              </a:lnSpc>
              <a:spcBef>
                <a:spcPts val="0"/>
              </a:spcBef>
              <a:spcAft>
                <a:spcPts val="0"/>
              </a:spcAft>
              <a:buNone/>
            </a:pPr>
            <a:endParaRPr>
              <a:solidFill>
                <a:srgbClr val="434343"/>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4"/>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0" y="-200956"/>
            <a:ext cx="9144000" cy="4049056"/>
          </a:xfrm>
          <a:prstGeom prst="rect">
            <a:avLst/>
          </a:prstGeom>
          <a:noFill/>
          <a:ln>
            <a:noFill/>
          </a:ln>
        </p:spPr>
      </p:pic>
      <p:sp>
        <p:nvSpPr>
          <p:cNvPr id="60" name="Google Shape;60;p13"/>
          <p:cNvSpPr txBox="1">
            <a:spLocks noGrp="1"/>
          </p:cNvSpPr>
          <p:nvPr>
            <p:ph type="ctrTitle"/>
          </p:nvPr>
        </p:nvSpPr>
        <p:spPr>
          <a:xfrm>
            <a:off x="495475" y="3014350"/>
            <a:ext cx="8123100" cy="158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a:t>SoC Security</a:t>
            </a:r>
            <a:endParaRPr/>
          </a:p>
        </p:txBody>
      </p:sp>
      <p:sp>
        <p:nvSpPr>
          <p:cNvPr id="61" name="Google Shape;61;p13"/>
          <p:cNvSpPr txBox="1">
            <a:spLocks noGrp="1"/>
          </p:cNvSpPr>
          <p:nvPr>
            <p:ph type="subTitle" idx="1"/>
          </p:nvPr>
        </p:nvSpPr>
        <p:spPr>
          <a:xfrm>
            <a:off x="292875" y="4513488"/>
            <a:ext cx="8123100" cy="6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a:t>Mahima Rathore | Richa Pallavi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2"/>
          <p:cNvPicPr preferRelativeResize="0"/>
          <p:nvPr/>
        </p:nvPicPr>
        <p:blipFill>
          <a:blip r:embed="rId3">
            <a:alphaModFix/>
          </a:blip>
          <a:stretch>
            <a:fillRect/>
          </a:stretch>
        </p:blipFill>
        <p:spPr>
          <a:xfrm>
            <a:off x="585150" y="620800"/>
            <a:ext cx="7794701" cy="4378225"/>
          </a:xfrm>
          <a:prstGeom prst="rect">
            <a:avLst/>
          </a:prstGeom>
          <a:noFill/>
          <a:ln>
            <a:noFill/>
          </a:ln>
        </p:spPr>
      </p:pic>
      <p:sp>
        <p:nvSpPr>
          <p:cNvPr id="191" name="Google Shape;191;p22"/>
          <p:cNvSpPr txBox="1">
            <a:spLocks noGrp="1"/>
          </p:cNvSpPr>
          <p:nvPr>
            <p:ph type="title"/>
          </p:nvPr>
        </p:nvSpPr>
        <p:spPr>
          <a:xfrm>
            <a:off x="311700" y="481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AXI Lite Slave &amp; MD5 Interaction Waveform </a:t>
            </a:r>
            <a:endParaRPr/>
          </a:p>
        </p:txBody>
      </p:sp>
      <p:sp>
        <p:nvSpPr>
          <p:cNvPr id="192" name="Google Shape;192;p22"/>
          <p:cNvSpPr/>
          <p:nvPr/>
        </p:nvSpPr>
        <p:spPr>
          <a:xfrm>
            <a:off x="3826875" y="1442525"/>
            <a:ext cx="2766000" cy="3696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817050" y="3097075"/>
            <a:ext cx="2766000" cy="7536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6211250" y="2107575"/>
            <a:ext cx="1917000" cy="3696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6211250" y="4262850"/>
            <a:ext cx="1917000" cy="5178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9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547274" y="191625"/>
            <a:ext cx="6802650" cy="572700"/>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0"/>
              </a:spcBef>
              <a:spcAft>
                <a:spcPts val="0"/>
              </a:spcAft>
              <a:buSzPts val="2800"/>
              <a:buNone/>
            </a:pPr>
            <a:r>
              <a:rPr lang="en-US"/>
              <a:t>Step 3 – AXI Master Development &amp; Master Activation</a:t>
            </a:r>
            <a:endParaRPr/>
          </a:p>
        </p:txBody>
      </p:sp>
      <p:sp>
        <p:nvSpPr>
          <p:cNvPr id="201" name="Google Shape;201;p23"/>
          <p:cNvSpPr/>
          <p:nvPr/>
        </p:nvSpPr>
        <p:spPr>
          <a:xfrm>
            <a:off x="3486294" y="1516283"/>
            <a:ext cx="2955015" cy="2951545"/>
          </a:xfrm>
          <a:prstGeom prst="rect">
            <a:avLst/>
          </a:prstGeom>
          <a:solidFill>
            <a:srgbClr val="09296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 name="Google Shape;202;p23"/>
          <p:cNvSpPr/>
          <p:nvPr/>
        </p:nvSpPr>
        <p:spPr>
          <a:xfrm rot="5400000">
            <a:off x="2854017" y="3338078"/>
            <a:ext cx="1416203" cy="178171"/>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AXI to WB Bridge</a:t>
            </a:r>
            <a:endParaRPr/>
          </a:p>
        </p:txBody>
      </p:sp>
      <p:sp>
        <p:nvSpPr>
          <p:cNvPr id="203" name="Google Shape;203;p23"/>
          <p:cNvSpPr/>
          <p:nvPr/>
        </p:nvSpPr>
        <p:spPr>
          <a:xfrm>
            <a:off x="5043669" y="1639648"/>
            <a:ext cx="1148996" cy="797292"/>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Core</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Pancham</a:t>
            </a:r>
            <a:endParaRPr/>
          </a:p>
        </p:txBody>
      </p:sp>
      <p:sp>
        <p:nvSpPr>
          <p:cNvPr id="204" name="Google Shape;204;p23"/>
          <p:cNvSpPr/>
          <p:nvPr/>
        </p:nvSpPr>
        <p:spPr>
          <a:xfrm>
            <a:off x="3098701" y="3317949"/>
            <a:ext cx="360731" cy="251535"/>
          </a:xfrm>
          <a:prstGeom prst="rect">
            <a:avLst/>
          </a:prstGeom>
          <a:solidFill>
            <a:schemeClr val="lt1"/>
          </a:solidFill>
          <a:ln w="285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70C0"/>
                </a:solidFill>
                <a:latin typeface="Arial"/>
                <a:ea typeface="Arial"/>
                <a:cs typeface="Arial"/>
                <a:sym typeface="Arial"/>
              </a:rPr>
              <a:t>S</a:t>
            </a:r>
            <a:endParaRPr/>
          </a:p>
        </p:txBody>
      </p:sp>
      <p:cxnSp>
        <p:nvCxnSpPr>
          <p:cNvPr id="205" name="Google Shape;205;p23"/>
          <p:cNvCxnSpPr/>
          <p:nvPr/>
        </p:nvCxnSpPr>
        <p:spPr>
          <a:xfrm>
            <a:off x="2488631" y="3443716"/>
            <a:ext cx="568296" cy="0"/>
          </a:xfrm>
          <a:prstGeom prst="straightConnector1">
            <a:avLst/>
          </a:prstGeom>
          <a:noFill/>
          <a:ln w="9525" cap="flat" cmpd="sng">
            <a:solidFill>
              <a:srgbClr val="323442"/>
            </a:solidFill>
            <a:prstDash val="solid"/>
            <a:round/>
            <a:headEnd type="triangle" w="med" len="med"/>
            <a:tailEnd type="triangle" w="med" len="med"/>
          </a:ln>
        </p:spPr>
      </p:cxnSp>
      <p:cxnSp>
        <p:nvCxnSpPr>
          <p:cNvPr id="206" name="Google Shape;206;p23"/>
          <p:cNvCxnSpPr/>
          <p:nvPr/>
        </p:nvCxnSpPr>
        <p:spPr>
          <a:xfrm>
            <a:off x="2445985" y="3105149"/>
            <a:ext cx="0" cy="677133"/>
          </a:xfrm>
          <a:prstGeom prst="straightConnector1">
            <a:avLst/>
          </a:prstGeom>
          <a:noFill/>
          <a:ln w="34925" cap="flat" cmpd="sng">
            <a:solidFill>
              <a:srgbClr val="272933"/>
            </a:solidFill>
            <a:prstDash val="solid"/>
            <a:round/>
            <a:headEnd type="none" w="sm" len="sm"/>
            <a:tailEnd type="none" w="sm" len="sm"/>
          </a:ln>
        </p:spPr>
      </p:cxnSp>
      <p:sp>
        <p:nvSpPr>
          <p:cNvPr id="207" name="Google Shape;207;p23"/>
          <p:cNvSpPr txBox="1"/>
          <p:nvPr/>
        </p:nvSpPr>
        <p:spPr>
          <a:xfrm>
            <a:off x="1404661" y="3201912"/>
            <a:ext cx="961248"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AXI4 Lite Interface</a:t>
            </a:r>
            <a:endParaRPr/>
          </a:p>
        </p:txBody>
      </p:sp>
      <p:sp>
        <p:nvSpPr>
          <p:cNvPr id="208" name="Google Shape;208;p23"/>
          <p:cNvSpPr txBox="1"/>
          <p:nvPr/>
        </p:nvSpPr>
        <p:spPr>
          <a:xfrm>
            <a:off x="4295218" y="1111499"/>
            <a:ext cx="180267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MD5 Top Wrapper</a:t>
            </a:r>
            <a:endParaRPr/>
          </a:p>
        </p:txBody>
      </p:sp>
      <p:sp>
        <p:nvSpPr>
          <p:cNvPr id="209" name="Google Shape;209;p23"/>
          <p:cNvSpPr/>
          <p:nvPr/>
        </p:nvSpPr>
        <p:spPr>
          <a:xfrm>
            <a:off x="4288804" y="3045071"/>
            <a:ext cx="754865" cy="797292"/>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Registers</a:t>
            </a:r>
            <a:endParaRPr/>
          </a:p>
        </p:txBody>
      </p:sp>
      <p:sp>
        <p:nvSpPr>
          <p:cNvPr id="210" name="Google Shape;210;p23"/>
          <p:cNvSpPr/>
          <p:nvPr/>
        </p:nvSpPr>
        <p:spPr>
          <a:xfrm>
            <a:off x="5060367" y="3045071"/>
            <a:ext cx="1219018" cy="797292"/>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 Configurable access control</a:t>
            </a:r>
            <a:endParaRPr/>
          </a:p>
        </p:txBody>
      </p:sp>
      <p:cxnSp>
        <p:nvCxnSpPr>
          <p:cNvPr id="211" name="Google Shape;211;p23"/>
          <p:cNvCxnSpPr/>
          <p:nvPr/>
        </p:nvCxnSpPr>
        <p:spPr>
          <a:xfrm>
            <a:off x="3651204" y="3460839"/>
            <a:ext cx="637600" cy="0"/>
          </a:xfrm>
          <a:prstGeom prst="straightConnector1">
            <a:avLst/>
          </a:prstGeom>
          <a:noFill/>
          <a:ln w="9525" cap="flat" cmpd="sng">
            <a:solidFill>
              <a:srgbClr val="BFBFBF"/>
            </a:solidFill>
            <a:prstDash val="solid"/>
            <a:round/>
            <a:headEnd type="triangle" w="med" len="med"/>
            <a:tailEnd type="triangle" w="med" len="med"/>
          </a:ln>
        </p:spPr>
      </p:cxnSp>
      <p:sp>
        <p:nvSpPr>
          <p:cNvPr id="212" name="Google Shape;212;p23"/>
          <p:cNvSpPr/>
          <p:nvPr/>
        </p:nvSpPr>
        <p:spPr>
          <a:xfrm>
            <a:off x="5437801" y="2436940"/>
            <a:ext cx="360731" cy="251535"/>
          </a:xfrm>
          <a:prstGeom prst="rect">
            <a:avLst/>
          </a:prstGeom>
          <a:solidFill>
            <a:srgbClr val="FC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a:t>
            </a:r>
            <a:endParaRPr/>
          </a:p>
        </p:txBody>
      </p:sp>
      <p:sp>
        <p:nvSpPr>
          <p:cNvPr id="213" name="Google Shape;213;p23"/>
          <p:cNvSpPr/>
          <p:nvPr/>
        </p:nvSpPr>
        <p:spPr>
          <a:xfrm>
            <a:off x="5426926" y="4200514"/>
            <a:ext cx="360731" cy="251535"/>
          </a:xfrm>
          <a:prstGeom prst="rect">
            <a:avLst/>
          </a:prstGeom>
          <a:solidFill>
            <a:srgbClr val="FC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a:t>
            </a:r>
            <a:endParaRPr/>
          </a:p>
        </p:txBody>
      </p:sp>
      <p:cxnSp>
        <p:nvCxnSpPr>
          <p:cNvPr id="214" name="Google Shape;214;p23"/>
          <p:cNvCxnSpPr/>
          <p:nvPr/>
        </p:nvCxnSpPr>
        <p:spPr>
          <a:xfrm>
            <a:off x="5618166" y="2688475"/>
            <a:ext cx="0" cy="350263"/>
          </a:xfrm>
          <a:prstGeom prst="straightConnector1">
            <a:avLst/>
          </a:prstGeom>
          <a:noFill/>
          <a:ln w="9525" cap="flat" cmpd="sng">
            <a:solidFill>
              <a:srgbClr val="BFBFBF"/>
            </a:solidFill>
            <a:prstDash val="solid"/>
            <a:round/>
            <a:headEnd type="triangle" w="med" len="med"/>
            <a:tailEnd type="triangle" w="med" len="med"/>
          </a:ln>
        </p:spPr>
      </p:cxnSp>
      <p:cxnSp>
        <p:nvCxnSpPr>
          <p:cNvPr id="215" name="Google Shape;215;p23"/>
          <p:cNvCxnSpPr/>
          <p:nvPr/>
        </p:nvCxnSpPr>
        <p:spPr>
          <a:xfrm>
            <a:off x="5607291" y="3831302"/>
            <a:ext cx="0" cy="350263"/>
          </a:xfrm>
          <a:prstGeom prst="straightConnector1">
            <a:avLst/>
          </a:prstGeom>
          <a:noFill/>
          <a:ln w="9525" cap="flat" cmpd="sng">
            <a:solidFill>
              <a:srgbClr val="BFBFBF"/>
            </a:solidFill>
            <a:prstDash val="solid"/>
            <a:round/>
            <a:headEnd type="triangl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391150" y="83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Waveform</a:t>
            </a:r>
            <a:endParaRPr/>
          </a:p>
        </p:txBody>
      </p:sp>
      <p:pic>
        <p:nvPicPr>
          <p:cNvPr id="221" name="Google Shape;221;p24"/>
          <p:cNvPicPr preferRelativeResize="0"/>
          <p:nvPr/>
        </p:nvPicPr>
        <p:blipFill>
          <a:blip r:embed="rId3">
            <a:alphaModFix/>
          </a:blip>
          <a:stretch>
            <a:fillRect/>
          </a:stretch>
        </p:blipFill>
        <p:spPr>
          <a:xfrm>
            <a:off x="228600" y="722400"/>
            <a:ext cx="8308576" cy="4268700"/>
          </a:xfrm>
          <a:prstGeom prst="rect">
            <a:avLst/>
          </a:prstGeom>
          <a:noFill/>
          <a:ln>
            <a:noFill/>
          </a:ln>
        </p:spPr>
      </p:pic>
      <p:sp>
        <p:nvSpPr>
          <p:cNvPr id="222" name="Google Shape;222;p24"/>
          <p:cNvSpPr/>
          <p:nvPr/>
        </p:nvSpPr>
        <p:spPr>
          <a:xfrm>
            <a:off x="3170600" y="1084875"/>
            <a:ext cx="2424600" cy="10731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6044350" y="2157975"/>
            <a:ext cx="2218800" cy="14901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3981875" y="3648075"/>
            <a:ext cx="2968500" cy="4767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4754200" y="4053425"/>
            <a:ext cx="3459900" cy="4767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2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2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2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547273" y="191625"/>
            <a:ext cx="7288771" cy="572700"/>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0"/>
              </a:spcBef>
              <a:spcAft>
                <a:spcPts val="0"/>
              </a:spcAft>
              <a:buSzPts val="2800"/>
              <a:buNone/>
            </a:pPr>
            <a:r>
              <a:rPr lang="en-US"/>
              <a:t>Step 4 – AXI Master &amp; MD5 Core Interaction</a:t>
            </a:r>
            <a:endParaRPr/>
          </a:p>
        </p:txBody>
      </p:sp>
      <p:sp>
        <p:nvSpPr>
          <p:cNvPr id="231" name="Google Shape;231;p25"/>
          <p:cNvSpPr/>
          <p:nvPr/>
        </p:nvSpPr>
        <p:spPr>
          <a:xfrm>
            <a:off x="547273" y="1632030"/>
            <a:ext cx="2955015" cy="2951545"/>
          </a:xfrm>
          <a:prstGeom prst="rect">
            <a:avLst/>
          </a:prstGeom>
          <a:solidFill>
            <a:srgbClr val="09296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2" name="Google Shape;232;p25"/>
          <p:cNvSpPr/>
          <p:nvPr/>
        </p:nvSpPr>
        <p:spPr>
          <a:xfrm rot="5400000">
            <a:off x="-85004" y="3453825"/>
            <a:ext cx="1416203" cy="178171"/>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AXI to WB Bridge</a:t>
            </a:r>
            <a:endParaRPr/>
          </a:p>
        </p:txBody>
      </p:sp>
      <p:sp>
        <p:nvSpPr>
          <p:cNvPr id="233" name="Google Shape;233;p25"/>
          <p:cNvSpPr/>
          <p:nvPr/>
        </p:nvSpPr>
        <p:spPr>
          <a:xfrm>
            <a:off x="2104648" y="1755395"/>
            <a:ext cx="1148996" cy="797292"/>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Core</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Pancham</a:t>
            </a:r>
            <a:endParaRPr/>
          </a:p>
        </p:txBody>
      </p:sp>
      <p:sp>
        <p:nvSpPr>
          <p:cNvPr id="234" name="Google Shape;234;p25"/>
          <p:cNvSpPr/>
          <p:nvPr/>
        </p:nvSpPr>
        <p:spPr>
          <a:xfrm>
            <a:off x="159680" y="3433696"/>
            <a:ext cx="360731" cy="251535"/>
          </a:xfrm>
          <a:prstGeom prst="rect">
            <a:avLst/>
          </a:prstGeom>
          <a:solidFill>
            <a:schemeClr val="lt1"/>
          </a:solidFill>
          <a:ln w="285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70C0"/>
                </a:solidFill>
                <a:latin typeface="Arial"/>
                <a:ea typeface="Arial"/>
                <a:cs typeface="Arial"/>
                <a:sym typeface="Arial"/>
              </a:rPr>
              <a:t>S</a:t>
            </a:r>
            <a:endParaRPr/>
          </a:p>
        </p:txBody>
      </p:sp>
      <p:sp>
        <p:nvSpPr>
          <p:cNvPr id="235" name="Google Shape;235;p25"/>
          <p:cNvSpPr txBox="1"/>
          <p:nvPr/>
        </p:nvSpPr>
        <p:spPr>
          <a:xfrm>
            <a:off x="1356197" y="1227246"/>
            <a:ext cx="180267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MD5 Top Wrapper</a:t>
            </a:r>
            <a:endParaRPr/>
          </a:p>
        </p:txBody>
      </p:sp>
      <p:sp>
        <p:nvSpPr>
          <p:cNvPr id="236" name="Google Shape;236;p25"/>
          <p:cNvSpPr/>
          <p:nvPr/>
        </p:nvSpPr>
        <p:spPr>
          <a:xfrm>
            <a:off x="1349783" y="3160818"/>
            <a:ext cx="754865" cy="797292"/>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Registers</a:t>
            </a:r>
            <a:endParaRPr/>
          </a:p>
        </p:txBody>
      </p:sp>
      <p:sp>
        <p:nvSpPr>
          <p:cNvPr id="237" name="Google Shape;237;p25"/>
          <p:cNvSpPr/>
          <p:nvPr/>
        </p:nvSpPr>
        <p:spPr>
          <a:xfrm>
            <a:off x="2121346" y="3160818"/>
            <a:ext cx="1219018" cy="797292"/>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 Configurable access control</a:t>
            </a:r>
            <a:endParaRPr/>
          </a:p>
        </p:txBody>
      </p:sp>
      <p:cxnSp>
        <p:nvCxnSpPr>
          <p:cNvPr id="238" name="Google Shape;238;p25"/>
          <p:cNvCxnSpPr/>
          <p:nvPr/>
        </p:nvCxnSpPr>
        <p:spPr>
          <a:xfrm>
            <a:off x="712183" y="3576586"/>
            <a:ext cx="637600" cy="0"/>
          </a:xfrm>
          <a:prstGeom prst="straightConnector1">
            <a:avLst/>
          </a:prstGeom>
          <a:noFill/>
          <a:ln w="9525" cap="flat" cmpd="sng">
            <a:solidFill>
              <a:srgbClr val="BFBFBF"/>
            </a:solidFill>
            <a:prstDash val="solid"/>
            <a:round/>
            <a:headEnd type="triangle" w="med" len="med"/>
            <a:tailEnd type="triangle" w="med" len="med"/>
          </a:ln>
        </p:spPr>
      </p:cxnSp>
      <p:sp>
        <p:nvSpPr>
          <p:cNvPr id="239" name="Google Shape;239;p25"/>
          <p:cNvSpPr/>
          <p:nvPr/>
        </p:nvSpPr>
        <p:spPr>
          <a:xfrm>
            <a:off x="2498780" y="2552687"/>
            <a:ext cx="360731" cy="251535"/>
          </a:xfrm>
          <a:prstGeom prst="rect">
            <a:avLst/>
          </a:prstGeom>
          <a:solidFill>
            <a:srgbClr val="FC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a:t>
            </a:r>
            <a:endParaRPr/>
          </a:p>
        </p:txBody>
      </p:sp>
      <p:sp>
        <p:nvSpPr>
          <p:cNvPr id="240" name="Google Shape;240;p25"/>
          <p:cNvSpPr/>
          <p:nvPr/>
        </p:nvSpPr>
        <p:spPr>
          <a:xfrm>
            <a:off x="2487905" y="4316261"/>
            <a:ext cx="360731" cy="251535"/>
          </a:xfrm>
          <a:prstGeom prst="rect">
            <a:avLst/>
          </a:prstGeom>
          <a:solidFill>
            <a:srgbClr val="FC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a:t>
            </a:r>
            <a:endParaRPr/>
          </a:p>
        </p:txBody>
      </p:sp>
      <p:cxnSp>
        <p:nvCxnSpPr>
          <p:cNvPr id="241" name="Google Shape;241;p25"/>
          <p:cNvCxnSpPr/>
          <p:nvPr/>
        </p:nvCxnSpPr>
        <p:spPr>
          <a:xfrm>
            <a:off x="2679145" y="2804222"/>
            <a:ext cx="0" cy="350263"/>
          </a:xfrm>
          <a:prstGeom prst="straightConnector1">
            <a:avLst/>
          </a:prstGeom>
          <a:noFill/>
          <a:ln w="9525" cap="flat" cmpd="sng">
            <a:solidFill>
              <a:srgbClr val="BFBFBF"/>
            </a:solidFill>
            <a:prstDash val="solid"/>
            <a:round/>
            <a:headEnd type="triangle" w="med" len="med"/>
            <a:tailEnd type="triangle" w="med" len="med"/>
          </a:ln>
        </p:spPr>
      </p:cxnSp>
      <p:cxnSp>
        <p:nvCxnSpPr>
          <p:cNvPr id="242" name="Google Shape;242;p25"/>
          <p:cNvCxnSpPr/>
          <p:nvPr/>
        </p:nvCxnSpPr>
        <p:spPr>
          <a:xfrm>
            <a:off x="2668270" y="3947049"/>
            <a:ext cx="0" cy="350263"/>
          </a:xfrm>
          <a:prstGeom prst="straightConnector1">
            <a:avLst/>
          </a:prstGeom>
          <a:noFill/>
          <a:ln w="9525" cap="flat" cmpd="sng">
            <a:solidFill>
              <a:srgbClr val="BFBFBF"/>
            </a:solidFill>
            <a:prstDash val="solid"/>
            <a:round/>
            <a:headEnd type="triangle" w="med" len="med"/>
            <a:tailEnd type="triangle" w="med" len="med"/>
          </a:ln>
        </p:spPr>
      </p:cxnSp>
      <p:sp>
        <p:nvSpPr>
          <p:cNvPr id="243" name="Google Shape;243;p25"/>
          <p:cNvSpPr/>
          <p:nvPr/>
        </p:nvSpPr>
        <p:spPr>
          <a:xfrm>
            <a:off x="4953949" y="1535022"/>
            <a:ext cx="1802671" cy="1036728"/>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Core</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Pancham</a:t>
            </a:r>
            <a:endParaRPr/>
          </a:p>
        </p:txBody>
      </p:sp>
      <p:sp>
        <p:nvSpPr>
          <p:cNvPr id="244" name="Google Shape;244;p25"/>
          <p:cNvSpPr/>
          <p:nvPr/>
        </p:nvSpPr>
        <p:spPr>
          <a:xfrm>
            <a:off x="5634160" y="3066124"/>
            <a:ext cx="401489" cy="367572"/>
          </a:xfrm>
          <a:prstGeom prst="rect">
            <a:avLst/>
          </a:prstGeom>
          <a:solidFill>
            <a:srgbClr val="FC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a:t>
            </a:r>
            <a:endParaRPr/>
          </a:p>
        </p:txBody>
      </p:sp>
      <p:sp>
        <p:nvSpPr>
          <p:cNvPr id="245" name="Google Shape;245;p25"/>
          <p:cNvSpPr/>
          <p:nvPr/>
        </p:nvSpPr>
        <p:spPr>
          <a:xfrm>
            <a:off x="7255655" y="1938024"/>
            <a:ext cx="935313" cy="1732396"/>
          </a:xfrm>
          <a:prstGeom prst="rect">
            <a:avLst/>
          </a:prstGeom>
          <a:solidFill>
            <a:srgbClr val="09296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Tb</a:t>
            </a:r>
            <a:endParaRPr/>
          </a:p>
        </p:txBody>
      </p:sp>
      <p:cxnSp>
        <p:nvCxnSpPr>
          <p:cNvPr id="246" name="Google Shape;246;p25"/>
          <p:cNvCxnSpPr/>
          <p:nvPr/>
        </p:nvCxnSpPr>
        <p:spPr>
          <a:xfrm rot="10800000">
            <a:off x="5759266" y="2564472"/>
            <a:ext cx="0" cy="494374"/>
          </a:xfrm>
          <a:prstGeom prst="straightConnector1">
            <a:avLst/>
          </a:prstGeom>
          <a:noFill/>
          <a:ln w="9525" cap="flat" cmpd="sng">
            <a:solidFill>
              <a:srgbClr val="323442"/>
            </a:solidFill>
            <a:prstDash val="solid"/>
            <a:round/>
            <a:headEnd type="none" w="sm" len="sm"/>
            <a:tailEnd type="triangle" w="med" len="med"/>
          </a:ln>
        </p:spPr>
      </p:cxnSp>
      <p:cxnSp>
        <p:nvCxnSpPr>
          <p:cNvPr id="247" name="Google Shape;247;p25"/>
          <p:cNvCxnSpPr/>
          <p:nvPr/>
        </p:nvCxnSpPr>
        <p:spPr>
          <a:xfrm rot="10800000">
            <a:off x="5876941" y="2571750"/>
            <a:ext cx="0" cy="494374"/>
          </a:xfrm>
          <a:prstGeom prst="straightConnector1">
            <a:avLst/>
          </a:prstGeom>
          <a:noFill/>
          <a:ln w="9525" cap="flat" cmpd="sng">
            <a:solidFill>
              <a:srgbClr val="323442"/>
            </a:solidFill>
            <a:prstDash val="solid"/>
            <a:round/>
            <a:headEnd type="triangle" w="med" len="med"/>
            <a:tailEnd type="none" w="sm" len="sm"/>
          </a:ln>
        </p:spPr>
      </p:cxnSp>
      <p:sp>
        <p:nvSpPr>
          <p:cNvPr id="248" name="Google Shape;248;p25"/>
          <p:cNvSpPr/>
          <p:nvPr/>
        </p:nvSpPr>
        <p:spPr>
          <a:xfrm>
            <a:off x="7258406" y="3054549"/>
            <a:ext cx="363995" cy="379143"/>
          </a:xfrm>
          <a:prstGeom prst="rect">
            <a:avLst/>
          </a:prstGeom>
          <a:solidFill>
            <a:srgbClr val="FC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S</a:t>
            </a:r>
            <a:endParaRPr/>
          </a:p>
        </p:txBody>
      </p:sp>
      <p:cxnSp>
        <p:nvCxnSpPr>
          <p:cNvPr id="249" name="Google Shape;249;p25"/>
          <p:cNvCxnSpPr/>
          <p:nvPr/>
        </p:nvCxnSpPr>
        <p:spPr>
          <a:xfrm>
            <a:off x="6035649" y="3199969"/>
            <a:ext cx="1220006" cy="0"/>
          </a:xfrm>
          <a:prstGeom prst="straightConnector1">
            <a:avLst/>
          </a:prstGeom>
          <a:noFill/>
          <a:ln w="9525" cap="flat" cmpd="sng">
            <a:solidFill>
              <a:srgbClr val="323442"/>
            </a:solidFill>
            <a:prstDash val="solid"/>
            <a:round/>
            <a:headEnd type="none" w="sm" len="sm"/>
            <a:tailEnd type="triangle" w="med" len="med"/>
          </a:ln>
        </p:spPr>
      </p:cxnSp>
      <p:cxnSp>
        <p:nvCxnSpPr>
          <p:cNvPr id="250" name="Google Shape;250;p25"/>
          <p:cNvCxnSpPr/>
          <p:nvPr/>
        </p:nvCxnSpPr>
        <p:spPr>
          <a:xfrm>
            <a:off x="6035649" y="3288803"/>
            <a:ext cx="1220006" cy="0"/>
          </a:xfrm>
          <a:prstGeom prst="straightConnector1">
            <a:avLst/>
          </a:prstGeom>
          <a:noFill/>
          <a:ln w="9525" cap="flat" cmpd="sng">
            <a:solidFill>
              <a:srgbClr val="323442"/>
            </a:solidFill>
            <a:prstDash val="solid"/>
            <a:round/>
            <a:headEnd type="triangle" w="med" len="med"/>
            <a:tailEnd type="none" w="sm" len="sm"/>
          </a:ln>
        </p:spPr>
      </p:cxnSp>
      <p:sp>
        <p:nvSpPr>
          <p:cNvPr id="251" name="Google Shape;251;p25"/>
          <p:cNvSpPr/>
          <p:nvPr/>
        </p:nvSpPr>
        <p:spPr>
          <a:xfrm>
            <a:off x="4745620" y="1381134"/>
            <a:ext cx="3646026" cy="2516895"/>
          </a:xfrm>
          <a:prstGeom prst="rect">
            <a:avLst/>
          </a:prstGeom>
          <a:noFill/>
          <a:ln w="25400" cap="flat" cmpd="sng">
            <a:solidFill>
              <a:srgbClr val="2F303C"/>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52" name="Google Shape;252;p25"/>
          <p:cNvCxnSpPr/>
          <p:nvPr/>
        </p:nvCxnSpPr>
        <p:spPr>
          <a:xfrm>
            <a:off x="3599727" y="2314937"/>
            <a:ext cx="972273" cy="237750"/>
          </a:xfrm>
          <a:prstGeom prst="straightConnector1">
            <a:avLst/>
          </a:prstGeom>
          <a:noFill/>
          <a:ln w="28575" cap="flat" cmpd="sng">
            <a:solidFill>
              <a:srgbClr val="323442"/>
            </a:solidFill>
            <a:prstDash val="solid"/>
            <a:round/>
            <a:headEnd type="none" w="sm" len="sm"/>
            <a:tailEnd type="stealth" w="lg" len="lg"/>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26"/>
          <p:cNvPicPr preferRelativeResize="0"/>
          <p:nvPr/>
        </p:nvPicPr>
        <p:blipFill>
          <a:blip r:embed="rId3">
            <a:alphaModFix/>
          </a:blip>
          <a:stretch>
            <a:fillRect/>
          </a:stretch>
        </p:blipFill>
        <p:spPr>
          <a:xfrm>
            <a:off x="173475" y="1185525"/>
            <a:ext cx="8863651" cy="3439375"/>
          </a:xfrm>
          <a:prstGeom prst="rect">
            <a:avLst/>
          </a:prstGeom>
          <a:noFill/>
          <a:ln>
            <a:noFill/>
          </a:ln>
        </p:spPr>
      </p:pic>
      <p:sp>
        <p:nvSpPr>
          <p:cNvPr id="258" name="Google Shape;258;p26"/>
          <p:cNvSpPr txBox="1">
            <a:spLocks noGrp="1"/>
          </p:cNvSpPr>
          <p:nvPr>
            <p:ph type="title"/>
          </p:nvPr>
        </p:nvSpPr>
        <p:spPr>
          <a:xfrm>
            <a:off x="276050" y="4034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Waveform</a:t>
            </a:r>
            <a:endParaRPr/>
          </a:p>
        </p:txBody>
      </p:sp>
      <p:sp>
        <p:nvSpPr>
          <p:cNvPr id="259" name="Google Shape;259;p26"/>
          <p:cNvSpPr/>
          <p:nvPr/>
        </p:nvSpPr>
        <p:spPr>
          <a:xfrm>
            <a:off x="1592525" y="1301125"/>
            <a:ext cx="1836600" cy="3387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572000" y="2141425"/>
            <a:ext cx="1533900" cy="4665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6650550" y="3401550"/>
            <a:ext cx="1533900" cy="4665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1694725" y="3618250"/>
            <a:ext cx="1445100" cy="3387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1592525" y="2952200"/>
            <a:ext cx="1335600" cy="3387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5308575" y="2671974"/>
            <a:ext cx="1335600" cy="2067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5870200" y="1435875"/>
            <a:ext cx="1445100" cy="4197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5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6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6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6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6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64"/>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Waveform with pancham output value displayed</a:t>
            </a:r>
            <a:endParaRPr/>
          </a:p>
        </p:txBody>
      </p:sp>
      <p:pic>
        <p:nvPicPr>
          <p:cNvPr id="271" name="Google Shape;271;p27"/>
          <p:cNvPicPr preferRelativeResize="0"/>
          <p:nvPr/>
        </p:nvPicPr>
        <p:blipFill>
          <a:blip r:embed="rId3">
            <a:alphaModFix/>
          </a:blip>
          <a:stretch>
            <a:fillRect/>
          </a:stretch>
        </p:blipFill>
        <p:spPr>
          <a:xfrm>
            <a:off x="152400" y="1170125"/>
            <a:ext cx="8839199" cy="3518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Problems Faced &amp; Major Challenges</a:t>
            </a:r>
            <a:endParaRPr/>
          </a:p>
        </p:txBody>
      </p:sp>
      <p:sp>
        <p:nvSpPr>
          <p:cNvPr id="277" name="Google Shape;27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Initial setup issues</a:t>
            </a:r>
            <a:endParaRPr/>
          </a:p>
          <a:p>
            <a:pPr marL="457200" lvl="0" indent="-342900" algn="l" rtl="0">
              <a:lnSpc>
                <a:spcPct val="115000"/>
              </a:lnSpc>
              <a:spcBef>
                <a:spcPts val="0"/>
              </a:spcBef>
              <a:spcAft>
                <a:spcPts val="0"/>
              </a:spcAft>
              <a:buSzPts val="1800"/>
              <a:buChar char="●"/>
            </a:pPr>
            <a:r>
              <a:rPr lang="en-US"/>
              <a:t>Complexities of the SoC (CEP) Architecture</a:t>
            </a:r>
            <a:endParaRPr/>
          </a:p>
          <a:p>
            <a:pPr marL="457200" lvl="0" indent="-342900" algn="l" rtl="0">
              <a:lnSpc>
                <a:spcPct val="115000"/>
              </a:lnSpc>
              <a:spcBef>
                <a:spcPts val="0"/>
              </a:spcBef>
              <a:spcAft>
                <a:spcPts val="0"/>
              </a:spcAft>
              <a:buSzPts val="1800"/>
              <a:buChar char="●"/>
            </a:pPr>
            <a:r>
              <a:rPr lang="en-US"/>
              <a:t>Change in initial work plan to match customer need</a:t>
            </a:r>
            <a:endParaRPr/>
          </a:p>
          <a:p>
            <a:pPr marL="457200" lvl="0" indent="-342900" algn="l" rtl="0">
              <a:lnSpc>
                <a:spcPct val="115000"/>
              </a:lnSpc>
              <a:spcBef>
                <a:spcPts val="0"/>
              </a:spcBef>
              <a:spcAft>
                <a:spcPts val="0"/>
              </a:spcAft>
              <a:buSzPts val="1800"/>
              <a:buChar char="●"/>
            </a:pPr>
            <a:r>
              <a:rPr lang="en-US"/>
              <a:t>Wastage of debug time in Xilinx AXI master. Development of new AXI master to cater our needs.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What we didn’t do!</a:t>
            </a:r>
            <a:endParaRPr/>
          </a:p>
        </p:txBody>
      </p:sp>
      <p:sp>
        <p:nvSpPr>
          <p:cNvPr id="283" name="Google Shape;283;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Our initial plan was to make a slave memory &amp; AXI interconnect.</a:t>
            </a:r>
            <a:endParaRPr/>
          </a:p>
          <a:p>
            <a:pPr marL="457200" lvl="0" indent="-342900" algn="l" rtl="0">
              <a:lnSpc>
                <a:spcPct val="115000"/>
              </a:lnSpc>
              <a:spcBef>
                <a:spcPts val="0"/>
              </a:spcBef>
              <a:spcAft>
                <a:spcPts val="0"/>
              </a:spcAft>
              <a:buSzPts val="1800"/>
              <a:buChar char="●"/>
            </a:pPr>
            <a:r>
              <a:rPr lang="en-US"/>
              <a:t>But with the mid way changes, we put that on hold and made our Master-MD5 wrapper better with TestBench as replacement for interconnect.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0"/>
          <p:cNvPicPr preferRelativeResize="0"/>
          <p:nvPr/>
        </p:nvPicPr>
        <p:blipFill rotWithShape="1">
          <a:blip r:embed="rId3">
            <a:alphaModFix/>
          </a:blip>
          <a:srcRect/>
          <a:stretch/>
        </p:blipFill>
        <p:spPr>
          <a:xfrm>
            <a:off x="88025" y="1718175"/>
            <a:ext cx="4162176" cy="2936699"/>
          </a:xfrm>
          <a:prstGeom prst="rect">
            <a:avLst/>
          </a:prstGeom>
          <a:noFill/>
          <a:ln>
            <a:noFill/>
          </a:ln>
        </p:spPr>
      </p:pic>
      <p:sp>
        <p:nvSpPr>
          <p:cNvPr id="289" name="Google Shape;289;p30"/>
          <p:cNvSpPr txBox="1">
            <a:spLocks noGrp="1"/>
          </p:cNvSpPr>
          <p:nvPr>
            <p:ph type="title"/>
          </p:nvPr>
        </p:nvSpPr>
        <p:spPr>
          <a:xfrm>
            <a:off x="547275" y="953625"/>
            <a:ext cx="7812000" cy="572700"/>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0"/>
              </a:spcBef>
              <a:spcAft>
                <a:spcPts val="0"/>
              </a:spcAft>
              <a:buSzPts val="2800"/>
              <a:buNone/>
            </a:pPr>
            <a:r>
              <a:rPr lang="en-US" sz="2500"/>
              <a:t>       Initial Plan                     Vs               Final Execution</a:t>
            </a:r>
            <a:r>
              <a:rPr lang="en-US"/>
              <a:t>   </a:t>
            </a:r>
            <a:endParaRPr/>
          </a:p>
        </p:txBody>
      </p:sp>
      <p:sp>
        <p:nvSpPr>
          <p:cNvPr id="290" name="Google Shape;290;p30"/>
          <p:cNvSpPr/>
          <p:nvPr/>
        </p:nvSpPr>
        <p:spPr>
          <a:xfrm>
            <a:off x="2412725" y="3075175"/>
            <a:ext cx="1593000" cy="1523400"/>
          </a:xfrm>
          <a:prstGeom prst="rect">
            <a:avLst/>
          </a:prstGeom>
          <a:solidFill>
            <a:srgbClr val="00B050">
              <a:alpha val="0"/>
            </a:srgbClr>
          </a:solidFill>
          <a:ln w="76200" cap="flat" cmpd="sng">
            <a:solidFill>
              <a:srgbClr val="8DCAA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91" name="Google Shape;291;p30"/>
          <p:cNvPicPr preferRelativeResize="0"/>
          <p:nvPr/>
        </p:nvPicPr>
        <p:blipFill>
          <a:blip r:embed="rId4">
            <a:alphaModFix/>
          </a:blip>
          <a:stretch>
            <a:fillRect/>
          </a:stretch>
        </p:blipFill>
        <p:spPr>
          <a:xfrm>
            <a:off x="4402601" y="1907325"/>
            <a:ext cx="4588999" cy="2211002"/>
          </a:xfrm>
          <a:prstGeom prst="rect">
            <a:avLst/>
          </a:prstGeom>
          <a:noFill/>
          <a:ln>
            <a:noFill/>
          </a:ln>
        </p:spPr>
      </p:pic>
      <p:sp>
        <p:nvSpPr>
          <p:cNvPr id="292" name="Google Shape;292;p30"/>
          <p:cNvSpPr txBox="1">
            <a:spLocks noGrp="1"/>
          </p:cNvSpPr>
          <p:nvPr>
            <p:ph type="title"/>
          </p:nvPr>
        </p:nvSpPr>
        <p:spPr>
          <a:xfrm>
            <a:off x="311700" y="3809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Conclusion</a:t>
            </a:r>
            <a:endParaRPr/>
          </a:p>
        </p:txBody>
      </p:sp>
      <p:sp>
        <p:nvSpPr>
          <p:cNvPr id="298" name="Google Shape;298;p31"/>
          <p:cNvSpPr txBox="1">
            <a:spLocks noGrp="1"/>
          </p:cNvSpPr>
          <p:nvPr>
            <p:ph type="body" idx="1"/>
          </p:nvPr>
        </p:nvSpPr>
        <p:spPr>
          <a:xfrm>
            <a:off x="311700" y="12050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Our delivered design will be adding features in making this architecture secure.</a:t>
            </a:r>
            <a:endParaRPr dirty="0"/>
          </a:p>
          <a:p>
            <a:pPr marL="457200" lvl="0" indent="-342900" algn="l" rtl="0">
              <a:lnSpc>
                <a:spcPct val="115000"/>
              </a:lnSpc>
              <a:spcBef>
                <a:spcPts val="0"/>
              </a:spcBef>
              <a:spcAft>
                <a:spcPts val="0"/>
              </a:spcAft>
              <a:buSzPts val="1800"/>
              <a:buChar char="●"/>
            </a:pPr>
            <a:r>
              <a:rPr lang="en-US" dirty="0"/>
              <a:t>Since this is an ongoing project, development of other security features are in progress.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a:stretch/>
        </p:blipFill>
        <p:spPr>
          <a:xfrm>
            <a:off x="1476374" y="1116750"/>
            <a:ext cx="5732764" cy="3059658"/>
          </a:xfrm>
          <a:prstGeom prst="rect">
            <a:avLst/>
          </a:prstGeom>
          <a:noFill/>
          <a:ln>
            <a:noFill/>
          </a:ln>
        </p:spPr>
      </p:pic>
      <p:sp>
        <p:nvSpPr>
          <p:cNvPr id="67" name="Google Shape;67;p14"/>
          <p:cNvSpPr txBox="1"/>
          <p:nvPr/>
        </p:nvSpPr>
        <p:spPr>
          <a:xfrm>
            <a:off x="547275" y="191625"/>
            <a:ext cx="2922546" cy="572700"/>
          </a:xfrm>
          <a:prstGeom prst="rect">
            <a:avLst/>
          </a:prstGeom>
          <a:noFill/>
          <a:ln>
            <a:noFill/>
          </a:ln>
        </p:spPr>
        <p:txBody>
          <a:bodyPr spcFirstLastPara="1" wrap="square" lIns="91425" tIns="91425" rIns="91425" bIns="91425" anchor="t" anchorCtr="0">
            <a:noAutofit/>
          </a:bodyPr>
          <a:lstStyle/>
          <a:p>
            <a:pPr marL="50800" marR="0" lvl="0" indent="0" algn="l" rtl="0">
              <a:lnSpc>
                <a:spcPct val="100000"/>
              </a:lnSpc>
              <a:spcBef>
                <a:spcPts val="0"/>
              </a:spcBef>
              <a:spcAft>
                <a:spcPts val="0"/>
              </a:spcAft>
              <a:buClr>
                <a:schemeClr val="dk1"/>
              </a:buClr>
              <a:buSzPts val="2800"/>
              <a:buFont typeface="Proxima Nova"/>
              <a:buNone/>
            </a:pPr>
            <a:r>
              <a:rPr lang="en-US" sz="2800" b="0" i="0" u="none" strike="noStrike" cap="none">
                <a:solidFill>
                  <a:schemeClr val="dk1"/>
                </a:solidFill>
                <a:latin typeface="Proxima Nova"/>
                <a:ea typeface="Proxima Nova"/>
                <a:cs typeface="Proxima Nova"/>
                <a:sym typeface="Proxima Nova"/>
              </a:rPr>
              <a:t>Project </a:t>
            </a:r>
            <a:r>
              <a:rPr lang="en-US" sz="2800">
                <a:solidFill>
                  <a:schemeClr val="dk1"/>
                </a:solidFill>
                <a:latin typeface="Proxima Nova"/>
                <a:ea typeface="Proxima Nova"/>
                <a:cs typeface="Proxima Nova"/>
                <a:sym typeface="Proxima Nova"/>
              </a:rPr>
              <a:t>Overview</a:t>
            </a:r>
            <a:r>
              <a:rPr lang="en-US" sz="2800" b="0" i="0" u="none" strike="noStrike" cap="none">
                <a:solidFill>
                  <a:schemeClr val="dk1"/>
                </a:solidFill>
                <a:latin typeface="Proxima Nova"/>
                <a:ea typeface="Proxima Nova"/>
                <a:cs typeface="Proxima Nova"/>
                <a:sym typeface="Proxima Nova"/>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2"/>
          <p:cNvSpPr txBox="1">
            <a:spLocks noGrp="1"/>
          </p:cNvSpPr>
          <p:nvPr>
            <p:ph type="title"/>
          </p:nvPr>
        </p:nvSpPr>
        <p:spPr>
          <a:xfrm>
            <a:off x="3245400" y="2083325"/>
            <a:ext cx="206002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547275" y="191625"/>
            <a:ext cx="2922546" cy="572700"/>
          </a:xfrm>
          <a:prstGeom prst="rect">
            <a:avLst/>
          </a:prstGeom>
          <a:noFill/>
          <a:ln>
            <a:noFill/>
          </a:ln>
        </p:spPr>
        <p:txBody>
          <a:bodyPr spcFirstLastPara="1" wrap="square" lIns="91425" tIns="91425" rIns="91425" bIns="91425" anchor="t" anchorCtr="0">
            <a:noAutofit/>
          </a:bodyPr>
          <a:lstStyle/>
          <a:p>
            <a:pPr marL="50800" marR="0" lvl="0" indent="0" algn="l" rtl="0">
              <a:lnSpc>
                <a:spcPct val="100000"/>
              </a:lnSpc>
              <a:spcBef>
                <a:spcPts val="0"/>
              </a:spcBef>
              <a:spcAft>
                <a:spcPts val="0"/>
              </a:spcAft>
              <a:buClr>
                <a:schemeClr val="dk1"/>
              </a:buClr>
              <a:buSzPts val="2800"/>
              <a:buFont typeface="Proxima Nova"/>
              <a:buNone/>
            </a:pPr>
            <a:r>
              <a:rPr lang="en-US" sz="2800" b="0" i="0" u="none" strike="noStrike" cap="none">
                <a:solidFill>
                  <a:schemeClr val="dk1"/>
                </a:solidFill>
                <a:latin typeface="Proxima Nova"/>
                <a:ea typeface="Proxima Nova"/>
                <a:cs typeface="Proxima Nova"/>
                <a:sym typeface="Proxima Nova"/>
              </a:rPr>
              <a:t>Security Threat</a:t>
            </a:r>
            <a:endParaRPr/>
          </a:p>
        </p:txBody>
      </p:sp>
      <p:grpSp>
        <p:nvGrpSpPr>
          <p:cNvPr id="73" name="Google Shape;73;p15"/>
          <p:cNvGrpSpPr/>
          <p:nvPr/>
        </p:nvGrpSpPr>
        <p:grpSpPr>
          <a:xfrm>
            <a:off x="2156397" y="1185860"/>
            <a:ext cx="1461274" cy="2668542"/>
            <a:chOff x="1470597" y="1300160"/>
            <a:chExt cx="1461274" cy="2668542"/>
          </a:xfrm>
        </p:grpSpPr>
        <p:sp>
          <p:nvSpPr>
            <p:cNvPr id="74" name="Google Shape;74;p15"/>
            <p:cNvSpPr/>
            <p:nvPr/>
          </p:nvSpPr>
          <p:spPr>
            <a:xfrm>
              <a:off x="1470598" y="1300160"/>
              <a:ext cx="1461273" cy="1747475"/>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RISC-V</a:t>
              </a:r>
              <a:endParaRPr/>
            </a:p>
          </p:txBody>
        </p:sp>
        <p:sp>
          <p:nvSpPr>
            <p:cNvPr id="75" name="Google Shape;75;p15"/>
            <p:cNvSpPr/>
            <p:nvPr/>
          </p:nvSpPr>
          <p:spPr>
            <a:xfrm>
              <a:off x="1470597" y="3396002"/>
              <a:ext cx="1461273" cy="572700"/>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Shared Mem</a:t>
              </a:r>
              <a:endParaRPr/>
            </a:p>
          </p:txBody>
        </p:sp>
        <p:cxnSp>
          <p:nvCxnSpPr>
            <p:cNvPr id="76" name="Google Shape;76;p15"/>
            <p:cNvCxnSpPr>
              <a:stCxn id="74" idx="2"/>
              <a:endCxn id="75" idx="0"/>
            </p:cNvCxnSpPr>
            <p:nvPr/>
          </p:nvCxnSpPr>
          <p:spPr>
            <a:xfrm>
              <a:off x="2201235" y="3047635"/>
              <a:ext cx="0" cy="348300"/>
            </a:xfrm>
            <a:prstGeom prst="straightConnector1">
              <a:avLst/>
            </a:prstGeom>
            <a:noFill/>
            <a:ln w="9525" cap="flat" cmpd="sng">
              <a:solidFill>
                <a:schemeClr val="dk2"/>
              </a:solidFill>
              <a:prstDash val="solid"/>
              <a:round/>
              <a:headEnd type="triangle" w="med" len="med"/>
              <a:tailEnd type="triangle" w="med" len="med"/>
            </a:ln>
          </p:spPr>
        </p:cxnSp>
      </p:grpSp>
      <p:grpSp>
        <p:nvGrpSpPr>
          <p:cNvPr id="77" name="Google Shape;77;p15"/>
          <p:cNvGrpSpPr/>
          <p:nvPr/>
        </p:nvGrpSpPr>
        <p:grpSpPr>
          <a:xfrm>
            <a:off x="3600450" y="1267431"/>
            <a:ext cx="3363653" cy="2567121"/>
            <a:chOff x="2990850" y="1410306"/>
            <a:chExt cx="3363653" cy="2567121"/>
          </a:xfrm>
        </p:grpSpPr>
        <p:sp>
          <p:nvSpPr>
            <p:cNvPr id="78" name="Google Shape;78;p15"/>
            <p:cNvSpPr/>
            <p:nvPr/>
          </p:nvSpPr>
          <p:spPr>
            <a:xfrm>
              <a:off x="5194949" y="1410306"/>
              <a:ext cx="1159554" cy="665724"/>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MD5</a:t>
              </a:r>
              <a:endParaRPr/>
            </a:p>
          </p:txBody>
        </p:sp>
        <p:sp>
          <p:nvSpPr>
            <p:cNvPr id="79" name="Google Shape;79;p15"/>
            <p:cNvSpPr/>
            <p:nvPr/>
          </p:nvSpPr>
          <p:spPr>
            <a:xfrm>
              <a:off x="5194948" y="2373170"/>
              <a:ext cx="1159554" cy="665724"/>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DSP</a:t>
              </a:r>
              <a:endParaRPr/>
            </a:p>
          </p:txBody>
        </p:sp>
        <p:sp>
          <p:nvSpPr>
            <p:cNvPr id="80" name="Google Shape;80;p15"/>
            <p:cNvSpPr/>
            <p:nvPr/>
          </p:nvSpPr>
          <p:spPr>
            <a:xfrm>
              <a:off x="5194948" y="3311703"/>
              <a:ext cx="1159554" cy="665724"/>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AES/FIR..</a:t>
              </a:r>
              <a:endParaRPr/>
            </a:p>
          </p:txBody>
        </p:sp>
        <p:cxnSp>
          <p:nvCxnSpPr>
            <p:cNvPr id="81" name="Google Shape;81;p15"/>
            <p:cNvCxnSpPr/>
            <p:nvPr/>
          </p:nvCxnSpPr>
          <p:spPr>
            <a:xfrm rot="10800000" flipH="1">
              <a:off x="2990850" y="1817223"/>
              <a:ext cx="2204098" cy="1890531"/>
            </a:xfrm>
            <a:prstGeom prst="straightConnector1">
              <a:avLst/>
            </a:prstGeom>
            <a:noFill/>
            <a:ln w="9525" cap="flat" cmpd="sng">
              <a:solidFill>
                <a:schemeClr val="dk2"/>
              </a:solidFill>
              <a:prstDash val="solid"/>
              <a:round/>
              <a:headEnd type="triangle" w="med" len="med"/>
              <a:tailEnd type="triangle" w="med" len="med"/>
            </a:ln>
          </p:spPr>
        </p:cxnSp>
        <p:cxnSp>
          <p:nvCxnSpPr>
            <p:cNvPr id="82" name="Google Shape;82;p15"/>
            <p:cNvCxnSpPr/>
            <p:nvPr/>
          </p:nvCxnSpPr>
          <p:spPr>
            <a:xfrm rot="10800000" flipH="1">
              <a:off x="3086100" y="2733552"/>
              <a:ext cx="2108848" cy="974202"/>
            </a:xfrm>
            <a:prstGeom prst="straightConnector1">
              <a:avLst/>
            </a:prstGeom>
            <a:noFill/>
            <a:ln w="9525" cap="flat" cmpd="sng">
              <a:solidFill>
                <a:schemeClr val="dk2"/>
              </a:solidFill>
              <a:prstDash val="solid"/>
              <a:round/>
              <a:headEnd type="triangle" w="med" len="med"/>
              <a:tailEnd type="triangle" w="med" len="med"/>
            </a:ln>
          </p:spPr>
        </p:cxnSp>
        <p:cxnSp>
          <p:nvCxnSpPr>
            <p:cNvPr id="83" name="Google Shape;83;p15"/>
            <p:cNvCxnSpPr/>
            <p:nvPr/>
          </p:nvCxnSpPr>
          <p:spPr>
            <a:xfrm rot="10800000" flipH="1">
              <a:off x="3038475" y="3707754"/>
              <a:ext cx="2156473" cy="73671"/>
            </a:xfrm>
            <a:prstGeom prst="straightConnector1">
              <a:avLst/>
            </a:prstGeom>
            <a:noFill/>
            <a:ln w="9525" cap="flat" cmpd="sng">
              <a:solidFill>
                <a:schemeClr val="dk2"/>
              </a:solidFill>
              <a:prstDash val="solid"/>
              <a:round/>
              <a:headEnd type="triangle" w="med" len="med"/>
              <a:tailEnd type="triangle" w="med" len="med"/>
            </a:ln>
          </p:spPr>
        </p:cxnSp>
      </p:grpSp>
      <p:sp>
        <p:nvSpPr>
          <p:cNvPr id="84" name="Google Shape;84;p15"/>
          <p:cNvSpPr txBox="1"/>
          <p:nvPr/>
        </p:nvSpPr>
        <p:spPr>
          <a:xfrm>
            <a:off x="2114550" y="4267200"/>
            <a:ext cx="16383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0" i="0" u="none" strike="noStrike" cap="none">
                <a:solidFill>
                  <a:srgbClr val="00B050"/>
                </a:solidFill>
                <a:latin typeface="Arial"/>
                <a:ea typeface="Arial"/>
                <a:cs typeface="Arial"/>
                <a:sym typeface="Arial"/>
              </a:rPr>
              <a:t>SAFE</a:t>
            </a:r>
            <a:endParaRPr/>
          </a:p>
        </p:txBody>
      </p:sp>
      <p:sp>
        <p:nvSpPr>
          <p:cNvPr id="85" name="Google Shape;85;p15"/>
          <p:cNvSpPr txBox="1"/>
          <p:nvPr/>
        </p:nvSpPr>
        <p:spPr>
          <a:xfrm>
            <a:off x="5429252" y="4200527"/>
            <a:ext cx="1638300" cy="338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0" i="0" u="none" strike="noStrike" cap="none">
                <a:solidFill>
                  <a:srgbClr val="C00000"/>
                </a:solidFill>
                <a:latin typeface="Arial"/>
                <a:ea typeface="Arial"/>
                <a:cs typeface="Arial"/>
                <a:sym typeface="Arial"/>
              </a:rPr>
              <a:t>NOT SAFE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p:nvPr/>
        </p:nvSpPr>
        <p:spPr>
          <a:xfrm>
            <a:off x="547275" y="191625"/>
            <a:ext cx="5272500" cy="572700"/>
          </a:xfrm>
          <a:prstGeom prst="rect">
            <a:avLst/>
          </a:prstGeom>
          <a:noFill/>
          <a:ln>
            <a:noFill/>
          </a:ln>
        </p:spPr>
        <p:txBody>
          <a:bodyPr spcFirstLastPara="1" wrap="square" lIns="91425" tIns="91425" rIns="91425" bIns="91425" anchor="t" anchorCtr="0">
            <a:noAutofit/>
          </a:bodyPr>
          <a:lstStyle/>
          <a:p>
            <a:pPr marL="50800" marR="0" lvl="0" indent="0" algn="l" rtl="0">
              <a:lnSpc>
                <a:spcPct val="100000"/>
              </a:lnSpc>
              <a:spcBef>
                <a:spcPts val="0"/>
              </a:spcBef>
              <a:spcAft>
                <a:spcPts val="0"/>
              </a:spcAft>
              <a:buClr>
                <a:schemeClr val="dk1"/>
              </a:buClr>
              <a:buSzPts val="2800"/>
              <a:buFont typeface="Proxima Nova"/>
              <a:buNone/>
            </a:pPr>
            <a:r>
              <a:rPr lang="en-US" sz="2800" b="0" i="0" u="none" strike="noStrike" cap="none">
                <a:solidFill>
                  <a:schemeClr val="dk1"/>
                </a:solidFill>
                <a:latin typeface="Proxima Nova"/>
                <a:ea typeface="Proxima Nova"/>
                <a:cs typeface="Proxima Nova"/>
                <a:sym typeface="Proxima Nova"/>
              </a:rPr>
              <a:t>Security Threat - Solution</a:t>
            </a:r>
            <a:endParaRPr/>
          </a:p>
        </p:txBody>
      </p:sp>
      <p:grpSp>
        <p:nvGrpSpPr>
          <p:cNvPr id="91" name="Google Shape;91;p16"/>
          <p:cNvGrpSpPr/>
          <p:nvPr/>
        </p:nvGrpSpPr>
        <p:grpSpPr>
          <a:xfrm>
            <a:off x="1857503" y="1138951"/>
            <a:ext cx="4971790" cy="3071696"/>
            <a:chOff x="1077675" y="1114425"/>
            <a:chExt cx="5817000" cy="3318600"/>
          </a:xfrm>
        </p:grpSpPr>
        <p:sp>
          <p:nvSpPr>
            <p:cNvPr id="92" name="Google Shape;92;p16"/>
            <p:cNvSpPr/>
            <p:nvPr/>
          </p:nvSpPr>
          <p:spPr>
            <a:xfrm>
              <a:off x="1077675" y="1114425"/>
              <a:ext cx="5817000" cy="3318600"/>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p>
          </p:txBody>
        </p:sp>
        <p:grpSp>
          <p:nvGrpSpPr>
            <p:cNvPr id="93" name="Google Shape;93;p16"/>
            <p:cNvGrpSpPr/>
            <p:nvPr/>
          </p:nvGrpSpPr>
          <p:grpSpPr>
            <a:xfrm>
              <a:off x="1565847" y="1380459"/>
              <a:ext cx="4788602" cy="2712068"/>
              <a:chOff x="547274" y="1611955"/>
              <a:chExt cx="4788602" cy="2712068"/>
            </a:xfrm>
          </p:grpSpPr>
          <p:sp>
            <p:nvSpPr>
              <p:cNvPr id="94" name="Google Shape;94;p16"/>
              <p:cNvSpPr/>
              <p:nvPr/>
            </p:nvSpPr>
            <p:spPr>
              <a:xfrm>
                <a:off x="547275" y="1655481"/>
                <a:ext cx="1461300" cy="1747500"/>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RISC-V</a:t>
                </a:r>
                <a:endParaRPr/>
              </a:p>
            </p:txBody>
          </p:sp>
          <p:sp>
            <p:nvSpPr>
              <p:cNvPr id="95" name="Google Shape;95;p16"/>
              <p:cNvSpPr/>
              <p:nvPr/>
            </p:nvSpPr>
            <p:spPr>
              <a:xfrm>
                <a:off x="547274" y="3751323"/>
                <a:ext cx="1461300" cy="572700"/>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Shared Mem</a:t>
                </a:r>
                <a:endParaRPr/>
              </a:p>
            </p:txBody>
          </p:sp>
          <p:sp>
            <p:nvSpPr>
              <p:cNvPr id="96" name="Google Shape;96;p16"/>
              <p:cNvSpPr/>
              <p:nvPr/>
            </p:nvSpPr>
            <p:spPr>
              <a:xfrm>
                <a:off x="2720053" y="1611955"/>
                <a:ext cx="651600" cy="2712000"/>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AXI</a:t>
                </a:r>
                <a:endParaRPr/>
              </a:p>
            </p:txBody>
          </p:sp>
          <p:sp>
            <p:nvSpPr>
              <p:cNvPr id="97" name="Google Shape;97;p16"/>
              <p:cNvSpPr/>
              <p:nvPr/>
            </p:nvSpPr>
            <p:spPr>
              <a:xfrm>
                <a:off x="4176376" y="1641802"/>
                <a:ext cx="1159500" cy="665700"/>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MD5</a:t>
                </a:r>
                <a:endParaRPr/>
              </a:p>
            </p:txBody>
          </p:sp>
          <p:sp>
            <p:nvSpPr>
              <p:cNvPr id="98" name="Google Shape;98;p16"/>
              <p:cNvSpPr/>
              <p:nvPr/>
            </p:nvSpPr>
            <p:spPr>
              <a:xfrm>
                <a:off x="4176375" y="2604666"/>
                <a:ext cx="1159500" cy="665700"/>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DSP</a:t>
                </a:r>
                <a:endParaRPr/>
              </a:p>
            </p:txBody>
          </p:sp>
          <p:sp>
            <p:nvSpPr>
              <p:cNvPr id="99" name="Google Shape;99;p16"/>
              <p:cNvSpPr/>
              <p:nvPr/>
            </p:nvSpPr>
            <p:spPr>
              <a:xfrm>
                <a:off x="4176375" y="3543199"/>
                <a:ext cx="1159500" cy="665700"/>
              </a:xfrm>
              <a:prstGeom prst="rect">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AES/FIR..</a:t>
                </a:r>
                <a:endParaRPr/>
              </a:p>
            </p:txBody>
          </p:sp>
          <p:cxnSp>
            <p:nvCxnSpPr>
              <p:cNvPr id="100" name="Google Shape;100;p16"/>
              <p:cNvCxnSpPr>
                <a:stCxn id="94" idx="2"/>
                <a:endCxn id="95" idx="0"/>
              </p:cNvCxnSpPr>
              <p:nvPr/>
            </p:nvCxnSpPr>
            <p:spPr>
              <a:xfrm>
                <a:off x="1277925" y="3402981"/>
                <a:ext cx="0" cy="348300"/>
              </a:xfrm>
              <a:prstGeom prst="straightConnector1">
                <a:avLst/>
              </a:prstGeom>
              <a:noFill/>
              <a:ln w="9525" cap="flat" cmpd="sng">
                <a:solidFill>
                  <a:schemeClr val="dk2"/>
                </a:solidFill>
                <a:prstDash val="solid"/>
                <a:round/>
                <a:headEnd type="triangle" w="med" len="med"/>
                <a:tailEnd type="triangle" w="med" len="med"/>
              </a:ln>
            </p:spPr>
          </p:cxnSp>
          <p:cxnSp>
            <p:nvCxnSpPr>
              <p:cNvPr id="101" name="Google Shape;101;p16"/>
              <p:cNvCxnSpPr/>
              <p:nvPr/>
            </p:nvCxnSpPr>
            <p:spPr>
              <a:xfrm>
                <a:off x="3371688" y="2048719"/>
                <a:ext cx="804600" cy="0"/>
              </a:xfrm>
              <a:prstGeom prst="straightConnector1">
                <a:avLst/>
              </a:prstGeom>
              <a:noFill/>
              <a:ln w="9525" cap="flat" cmpd="sng">
                <a:solidFill>
                  <a:schemeClr val="dk2"/>
                </a:solidFill>
                <a:prstDash val="solid"/>
                <a:round/>
                <a:headEnd type="triangle" w="med" len="med"/>
                <a:tailEnd type="triangle" w="med" len="med"/>
              </a:ln>
            </p:spPr>
          </p:cxnSp>
          <p:cxnSp>
            <p:nvCxnSpPr>
              <p:cNvPr id="102" name="Google Shape;102;p16"/>
              <p:cNvCxnSpPr/>
              <p:nvPr/>
            </p:nvCxnSpPr>
            <p:spPr>
              <a:xfrm>
                <a:off x="3371688" y="2965048"/>
                <a:ext cx="804600" cy="0"/>
              </a:xfrm>
              <a:prstGeom prst="straightConnector1">
                <a:avLst/>
              </a:prstGeom>
              <a:noFill/>
              <a:ln w="9525" cap="flat" cmpd="sng">
                <a:solidFill>
                  <a:schemeClr val="dk2"/>
                </a:solidFill>
                <a:prstDash val="solid"/>
                <a:round/>
                <a:headEnd type="triangle" w="med" len="med"/>
                <a:tailEnd type="triangle" w="med" len="med"/>
              </a:ln>
            </p:spPr>
          </p:cxnSp>
          <p:cxnSp>
            <p:nvCxnSpPr>
              <p:cNvPr id="103" name="Google Shape;103;p16"/>
              <p:cNvCxnSpPr/>
              <p:nvPr/>
            </p:nvCxnSpPr>
            <p:spPr>
              <a:xfrm>
                <a:off x="3371688" y="3939250"/>
                <a:ext cx="804600" cy="0"/>
              </a:xfrm>
              <a:prstGeom prst="straightConnector1">
                <a:avLst/>
              </a:prstGeom>
              <a:noFill/>
              <a:ln w="9525" cap="flat" cmpd="sng">
                <a:solidFill>
                  <a:schemeClr val="dk2"/>
                </a:solidFill>
                <a:prstDash val="solid"/>
                <a:round/>
                <a:headEnd type="triangle" w="med" len="med"/>
                <a:tailEnd type="triangle" w="med" len="med"/>
              </a:ln>
            </p:spPr>
          </p:cxnSp>
          <p:cxnSp>
            <p:nvCxnSpPr>
              <p:cNvPr id="104" name="Google Shape;104;p16"/>
              <p:cNvCxnSpPr/>
              <p:nvPr/>
            </p:nvCxnSpPr>
            <p:spPr>
              <a:xfrm>
                <a:off x="2008547" y="2622027"/>
                <a:ext cx="711600" cy="0"/>
              </a:xfrm>
              <a:prstGeom prst="straightConnector1">
                <a:avLst/>
              </a:prstGeom>
              <a:noFill/>
              <a:ln w="9525" cap="flat" cmpd="sng">
                <a:solidFill>
                  <a:schemeClr val="dk2"/>
                </a:solidFill>
                <a:prstDash val="solid"/>
                <a:round/>
                <a:headEnd type="triangle" w="med" len="med"/>
                <a:tailEnd type="triangle" w="med" len="med"/>
              </a:ln>
            </p:spPr>
          </p:cxnSp>
          <p:cxnSp>
            <p:nvCxnSpPr>
              <p:cNvPr id="105" name="Google Shape;105;p16"/>
              <p:cNvCxnSpPr/>
              <p:nvPr/>
            </p:nvCxnSpPr>
            <p:spPr>
              <a:xfrm>
                <a:off x="2008547" y="3958902"/>
                <a:ext cx="711600" cy="0"/>
              </a:xfrm>
              <a:prstGeom prst="straightConnector1">
                <a:avLst/>
              </a:prstGeom>
              <a:noFill/>
              <a:ln w="9525" cap="flat" cmpd="sng">
                <a:solidFill>
                  <a:schemeClr val="dk2"/>
                </a:solidFill>
                <a:prstDash val="solid"/>
                <a:round/>
                <a:headEnd type="triangle" w="med" len="med"/>
                <a:tailEnd type="triangle" w="med" len="med"/>
              </a:ln>
            </p:spPr>
          </p:cxnSp>
        </p:grpSp>
      </p:grpSp>
      <p:sp>
        <p:nvSpPr>
          <p:cNvPr id="106" name="Google Shape;106;p16"/>
          <p:cNvSpPr/>
          <p:nvPr/>
        </p:nvSpPr>
        <p:spPr>
          <a:xfrm>
            <a:off x="3917550" y="1138950"/>
            <a:ext cx="1004100" cy="3071700"/>
          </a:xfrm>
          <a:prstGeom prst="ellipse">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7"/>
          <p:cNvPicPr preferRelativeResize="0"/>
          <p:nvPr/>
        </p:nvPicPr>
        <p:blipFill rotWithShape="1">
          <a:blip r:embed="rId3">
            <a:alphaModFix/>
          </a:blip>
          <a:srcRect/>
          <a:stretch/>
        </p:blipFill>
        <p:spPr>
          <a:xfrm>
            <a:off x="981307" y="880943"/>
            <a:ext cx="6490010" cy="3891775"/>
          </a:xfrm>
          <a:prstGeom prst="rect">
            <a:avLst/>
          </a:prstGeom>
          <a:noFill/>
          <a:ln>
            <a:noFill/>
          </a:ln>
        </p:spPr>
      </p:pic>
      <p:sp>
        <p:nvSpPr>
          <p:cNvPr id="112" name="Google Shape;112;p17"/>
          <p:cNvSpPr txBox="1">
            <a:spLocks noGrp="1"/>
          </p:cNvSpPr>
          <p:nvPr>
            <p:ph type="title"/>
          </p:nvPr>
        </p:nvSpPr>
        <p:spPr>
          <a:xfrm>
            <a:off x="547275" y="191625"/>
            <a:ext cx="2922546" cy="572700"/>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0"/>
              </a:spcBef>
              <a:spcAft>
                <a:spcPts val="0"/>
              </a:spcAft>
              <a:buSzPts val="2800"/>
              <a:buNone/>
            </a:pPr>
            <a:r>
              <a:rPr lang="en-US"/>
              <a:t>Project - Solution</a:t>
            </a:r>
            <a:endParaRPr/>
          </a:p>
        </p:txBody>
      </p:sp>
      <p:sp>
        <p:nvSpPr>
          <p:cNvPr id="113" name="Google Shape;113;p17"/>
          <p:cNvSpPr/>
          <p:nvPr/>
        </p:nvSpPr>
        <p:spPr>
          <a:xfrm>
            <a:off x="4572000" y="2542477"/>
            <a:ext cx="2542478" cy="2352907"/>
          </a:xfrm>
          <a:prstGeom prst="rect">
            <a:avLst/>
          </a:prstGeom>
          <a:solidFill>
            <a:srgbClr val="00B050">
              <a:alpha val="0"/>
            </a:srgbClr>
          </a:solidFill>
          <a:ln w="76200" cap="flat" cmpd="sng">
            <a:solidFill>
              <a:srgbClr val="8DCAA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547274" y="191625"/>
            <a:ext cx="6310800" cy="572700"/>
          </a:xfrm>
          <a:prstGeom prst="rect">
            <a:avLst/>
          </a:prstGeom>
          <a:noFill/>
          <a:ln>
            <a:noFill/>
          </a:ln>
        </p:spPr>
        <p:txBody>
          <a:bodyPr spcFirstLastPara="1" wrap="square" lIns="91425" tIns="91425" rIns="91425" bIns="91425" anchor="t" anchorCtr="0">
            <a:noAutofit/>
          </a:bodyPr>
          <a:lstStyle/>
          <a:p>
            <a:pPr marL="50800" lvl="0" indent="0" algn="l" rtl="0">
              <a:spcBef>
                <a:spcPts val="0"/>
              </a:spcBef>
              <a:spcAft>
                <a:spcPts val="0"/>
              </a:spcAft>
              <a:buSzPts val="2800"/>
              <a:buNone/>
            </a:pPr>
            <a:r>
              <a:rPr lang="en-US"/>
              <a:t>Updated Project Solution </a:t>
            </a:r>
            <a:endParaRPr/>
          </a:p>
        </p:txBody>
      </p:sp>
      <p:grpSp>
        <p:nvGrpSpPr>
          <p:cNvPr id="119" name="Google Shape;119;p18"/>
          <p:cNvGrpSpPr/>
          <p:nvPr/>
        </p:nvGrpSpPr>
        <p:grpSpPr>
          <a:xfrm>
            <a:off x="777337" y="1021111"/>
            <a:ext cx="7487138" cy="3452239"/>
            <a:chOff x="777337" y="1173511"/>
            <a:chExt cx="7487138" cy="3452239"/>
          </a:xfrm>
        </p:grpSpPr>
        <p:pic>
          <p:nvPicPr>
            <p:cNvPr id="120" name="Google Shape;120;p18"/>
            <p:cNvPicPr preferRelativeResize="0"/>
            <p:nvPr/>
          </p:nvPicPr>
          <p:blipFill rotWithShape="1">
            <a:blip r:embed="rId3">
              <a:alphaModFix/>
            </a:blip>
            <a:srcRect/>
            <a:stretch/>
          </p:blipFill>
          <p:spPr>
            <a:xfrm>
              <a:off x="777337" y="1173511"/>
              <a:ext cx="3556000" cy="2870200"/>
            </a:xfrm>
            <a:prstGeom prst="rect">
              <a:avLst/>
            </a:prstGeom>
            <a:noFill/>
            <a:ln>
              <a:noFill/>
            </a:ln>
          </p:spPr>
        </p:pic>
        <p:cxnSp>
          <p:nvCxnSpPr>
            <p:cNvPr id="121" name="Google Shape;121;p18"/>
            <p:cNvCxnSpPr/>
            <p:nvPr/>
          </p:nvCxnSpPr>
          <p:spPr>
            <a:xfrm>
              <a:off x="4333337" y="1619075"/>
              <a:ext cx="301500" cy="0"/>
            </a:xfrm>
            <a:prstGeom prst="straightConnector1">
              <a:avLst/>
            </a:prstGeom>
            <a:noFill/>
            <a:ln w="34925" cap="flat" cmpd="sng">
              <a:solidFill>
                <a:srgbClr val="272933"/>
              </a:solidFill>
              <a:prstDash val="solid"/>
              <a:round/>
              <a:headEnd type="none" w="sm" len="sm"/>
              <a:tailEnd type="none" w="sm" len="sm"/>
            </a:ln>
          </p:spPr>
        </p:cxnSp>
        <p:sp>
          <p:nvSpPr>
            <p:cNvPr id="122" name="Google Shape;122;p18"/>
            <p:cNvSpPr txBox="1"/>
            <p:nvPr/>
          </p:nvSpPr>
          <p:spPr>
            <a:xfrm>
              <a:off x="3868827" y="1325889"/>
              <a:ext cx="16881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AXI4 Lite Interface</a:t>
              </a:r>
              <a:endParaRPr/>
            </a:p>
          </p:txBody>
        </p:sp>
        <p:sp>
          <p:nvSpPr>
            <p:cNvPr id="123" name="Google Shape;123;p18"/>
            <p:cNvSpPr/>
            <p:nvPr/>
          </p:nvSpPr>
          <p:spPr>
            <a:xfrm>
              <a:off x="5574075" y="1325900"/>
              <a:ext cx="2690400" cy="2717700"/>
            </a:xfrm>
            <a:prstGeom prst="rect">
              <a:avLst/>
            </a:prstGeom>
            <a:solidFill>
              <a:srgbClr val="09296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4" name="Google Shape;124;p18"/>
            <p:cNvSpPr/>
            <p:nvPr/>
          </p:nvSpPr>
          <p:spPr>
            <a:xfrm rot="5400000">
              <a:off x="5065052" y="3064989"/>
              <a:ext cx="1196700" cy="178500"/>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AXI to WB Bridge</a:t>
              </a:r>
              <a:endParaRPr/>
            </a:p>
          </p:txBody>
        </p:sp>
        <p:sp>
          <p:nvSpPr>
            <p:cNvPr id="125" name="Google Shape;125;p18"/>
            <p:cNvSpPr/>
            <p:nvPr/>
          </p:nvSpPr>
          <p:spPr>
            <a:xfrm>
              <a:off x="6948479" y="1418426"/>
              <a:ext cx="1151400" cy="673800"/>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Core</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Pancham</a:t>
              </a:r>
              <a:endParaRPr/>
            </a:p>
          </p:txBody>
        </p:sp>
        <p:sp>
          <p:nvSpPr>
            <p:cNvPr id="126" name="Google Shape;126;p18"/>
            <p:cNvSpPr/>
            <p:nvPr/>
          </p:nvSpPr>
          <p:spPr>
            <a:xfrm>
              <a:off x="5199971" y="3048145"/>
              <a:ext cx="361200" cy="212400"/>
            </a:xfrm>
            <a:prstGeom prst="rect">
              <a:avLst/>
            </a:prstGeom>
            <a:solidFill>
              <a:schemeClr val="lt1"/>
            </a:solidFill>
            <a:ln w="285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70C0"/>
                  </a:solidFill>
                  <a:latin typeface="Arial"/>
                  <a:ea typeface="Arial"/>
                  <a:cs typeface="Arial"/>
                  <a:sym typeface="Arial"/>
                </a:rPr>
                <a:t>S</a:t>
              </a:r>
              <a:endParaRPr/>
            </a:p>
          </p:txBody>
        </p:sp>
        <p:cxnSp>
          <p:nvCxnSpPr>
            <p:cNvPr id="127" name="Google Shape;127;p18"/>
            <p:cNvCxnSpPr/>
            <p:nvPr/>
          </p:nvCxnSpPr>
          <p:spPr>
            <a:xfrm>
              <a:off x="4635049" y="3154293"/>
              <a:ext cx="569400" cy="0"/>
            </a:xfrm>
            <a:prstGeom prst="straightConnector1">
              <a:avLst/>
            </a:prstGeom>
            <a:noFill/>
            <a:ln w="9525" cap="flat" cmpd="sng">
              <a:solidFill>
                <a:srgbClr val="323442"/>
              </a:solidFill>
              <a:prstDash val="solid"/>
              <a:round/>
              <a:headEnd type="triangle" w="med" len="med"/>
              <a:tailEnd type="triangle" w="med" len="med"/>
            </a:ln>
          </p:spPr>
        </p:cxnSp>
        <p:cxnSp>
          <p:nvCxnSpPr>
            <p:cNvPr id="128" name="Google Shape;128;p18"/>
            <p:cNvCxnSpPr/>
            <p:nvPr/>
          </p:nvCxnSpPr>
          <p:spPr>
            <a:xfrm>
              <a:off x="4616199" y="1619077"/>
              <a:ext cx="21600" cy="1552200"/>
            </a:xfrm>
            <a:prstGeom prst="straightConnector1">
              <a:avLst/>
            </a:prstGeom>
            <a:noFill/>
            <a:ln w="34925" cap="flat" cmpd="sng">
              <a:solidFill>
                <a:srgbClr val="272933"/>
              </a:solidFill>
              <a:prstDash val="solid"/>
              <a:round/>
              <a:headEnd type="none" w="sm" len="sm"/>
              <a:tailEnd type="none" w="sm" len="sm"/>
            </a:ln>
          </p:spPr>
        </p:cxnSp>
        <p:sp>
          <p:nvSpPr>
            <p:cNvPr id="129" name="Google Shape;129;p18"/>
            <p:cNvSpPr/>
            <p:nvPr/>
          </p:nvSpPr>
          <p:spPr>
            <a:xfrm>
              <a:off x="6192104" y="2817463"/>
              <a:ext cx="756300" cy="673800"/>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Registers</a:t>
              </a:r>
              <a:endParaRPr/>
            </a:p>
          </p:txBody>
        </p:sp>
        <p:sp>
          <p:nvSpPr>
            <p:cNvPr id="130" name="Google Shape;130;p18"/>
            <p:cNvSpPr/>
            <p:nvPr/>
          </p:nvSpPr>
          <p:spPr>
            <a:xfrm>
              <a:off x="6965211" y="2817463"/>
              <a:ext cx="1221300" cy="673800"/>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 Configurable access control</a:t>
              </a:r>
              <a:endParaRPr/>
            </a:p>
          </p:txBody>
        </p:sp>
        <p:cxnSp>
          <p:nvCxnSpPr>
            <p:cNvPr id="131" name="Google Shape;131;p18"/>
            <p:cNvCxnSpPr/>
            <p:nvPr/>
          </p:nvCxnSpPr>
          <p:spPr>
            <a:xfrm rot="10800000" flipH="1">
              <a:off x="5752642" y="3168689"/>
              <a:ext cx="439500" cy="900"/>
            </a:xfrm>
            <a:prstGeom prst="straightConnector1">
              <a:avLst/>
            </a:prstGeom>
            <a:noFill/>
            <a:ln w="9525" cap="flat" cmpd="sng">
              <a:solidFill>
                <a:srgbClr val="BFBFBF"/>
              </a:solidFill>
              <a:prstDash val="solid"/>
              <a:round/>
              <a:headEnd type="triangle" w="med" len="med"/>
              <a:tailEnd type="triangle" w="med" len="med"/>
            </a:ln>
          </p:spPr>
        </p:cxnSp>
        <p:sp>
          <p:nvSpPr>
            <p:cNvPr id="132" name="Google Shape;132;p18"/>
            <p:cNvSpPr/>
            <p:nvPr/>
          </p:nvSpPr>
          <p:spPr>
            <a:xfrm>
              <a:off x="7342801" y="2055940"/>
              <a:ext cx="360600" cy="251400"/>
            </a:xfrm>
            <a:prstGeom prst="rect">
              <a:avLst/>
            </a:prstGeom>
            <a:solidFill>
              <a:srgbClr val="FC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a:t>
              </a:r>
              <a:endParaRPr/>
            </a:p>
          </p:txBody>
        </p:sp>
        <p:sp>
          <p:nvSpPr>
            <p:cNvPr id="133" name="Google Shape;133;p18"/>
            <p:cNvSpPr/>
            <p:nvPr/>
          </p:nvSpPr>
          <p:spPr>
            <a:xfrm>
              <a:off x="7342801" y="3808540"/>
              <a:ext cx="360600" cy="251400"/>
            </a:xfrm>
            <a:prstGeom prst="rect">
              <a:avLst/>
            </a:prstGeom>
            <a:solidFill>
              <a:srgbClr val="FC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a:t>
              </a:r>
              <a:endParaRPr/>
            </a:p>
          </p:txBody>
        </p:sp>
        <p:cxnSp>
          <p:nvCxnSpPr>
            <p:cNvPr id="134" name="Google Shape;134;p18"/>
            <p:cNvCxnSpPr/>
            <p:nvPr/>
          </p:nvCxnSpPr>
          <p:spPr>
            <a:xfrm flipH="1">
              <a:off x="7521936" y="2324088"/>
              <a:ext cx="4500" cy="495300"/>
            </a:xfrm>
            <a:prstGeom prst="straightConnector1">
              <a:avLst/>
            </a:prstGeom>
            <a:noFill/>
            <a:ln w="9525" cap="flat" cmpd="sng">
              <a:solidFill>
                <a:srgbClr val="BFBFBF"/>
              </a:solidFill>
              <a:prstDash val="solid"/>
              <a:round/>
              <a:headEnd type="triangle" w="med" len="med"/>
              <a:tailEnd type="triangle" w="med" len="med"/>
            </a:ln>
          </p:spPr>
        </p:cxnSp>
        <p:cxnSp>
          <p:nvCxnSpPr>
            <p:cNvPr id="135" name="Google Shape;135;p18"/>
            <p:cNvCxnSpPr/>
            <p:nvPr/>
          </p:nvCxnSpPr>
          <p:spPr>
            <a:xfrm>
              <a:off x="7523166" y="3450475"/>
              <a:ext cx="0" cy="350400"/>
            </a:xfrm>
            <a:prstGeom prst="straightConnector1">
              <a:avLst/>
            </a:prstGeom>
            <a:noFill/>
            <a:ln w="9525" cap="flat" cmpd="sng">
              <a:solidFill>
                <a:srgbClr val="BFBFBF"/>
              </a:solidFill>
              <a:prstDash val="solid"/>
              <a:round/>
              <a:headEnd type="triangle" w="med" len="med"/>
              <a:tailEnd type="triangle" w="med" len="med"/>
            </a:ln>
          </p:spPr>
        </p:cxnSp>
        <p:cxnSp>
          <p:nvCxnSpPr>
            <p:cNvPr id="136" name="Google Shape;136;p18"/>
            <p:cNvCxnSpPr/>
            <p:nvPr/>
          </p:nvCxnSpPr>
          <p:spPr>
            <a:xfrm>
              <a:off x="6948397" y="4059950"/>
              <a:ext cx="16500" cy="565800"/>
            </a:xfrm>
            <a:prstGeom prst="straightConnector1">
              <a:avLst/>
            </a:prstGeom>
            <a:noFill/>
            <a:ln w="9525" cap="flat" cmpd="sng">
              <a:solidFill>
                <a:srgbClr val="323442"/>
              </a:solidFill>
              <a:prstDash val="solid"/>
              <a:round/>
              <a:headEnd type="triangle" w="med" len="med"/>
              <a:tailEnd type="triangle" w="med" len="med"/>
            </a:ln>
          </p:spPr>
        </p:cxnSp>
      </p:grpSp>
      <p:sp>
        <p:nvSpPr>
          <p:cNvPr id="137" name="Google Shape;137;p18"/>
          <p:cNvSpPr txBox="1"/>
          <p:nvPr/>
        </p:nvSpPr>
        <p:spPr>
          <a:xfrm>
            <a:off x="6509772" y="4476625"/>
            <a:ext cx="12033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t>TestBench</a:t>
            </a:r>
            <a:endParaRPr/>
          </a:p>
        </p:txBody>
      </p:sp>
      <p:sp>
        <p:nvSpPr>
          <p:cNvPr id="138" name="Google Shape;138;p18"/>
          <p:cNvSpPr txBox="1"/>
          <p:nvPr/>
        </p:nvSpPr>
        <p:spPr>
          <a:xfrm>
            <a:off x="6047818" y="882899"/>
            <a:ext cx="18027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MD5 Top Wrapper</a:t>
            </a:r>
            <a:endParaRPr/>
          </a:p>
        </p:txBody>
      </p:sp>
      <p:sp>
        <p:nvSpPr>
          <p:cNvPr id="139" name="Google Shape;139;p18"/>
          <p:cNvSpPr txBox="1"/>
          <p:nvPr/>
        </p:nvSpPr>
        <p:spPr>
          <a:xfrm>
            <a:off x="3058450" y="4730125"/>
            <a:ext cx="3181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t>* MD5 = Hardware Accelerator Core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547275" y="191625"/>
            <a:ext cx="8244300" cy="971400"/>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0"/>
              </a:spcBef>
              <a:spcAft>
                <a:spcPts val="0"/>
              </a:spcAft>
              <a:buSzPts val="2800"/>
              <a:buNone/>
            </a:pPr>
            <a:r>
              <a:rPr lang="en-US"/>
              <a:t>Step 1 – Register Development &amp; Register Access Mechanism</a:t>
            </a:r>
            <a:endParaRPr/>
          </a:p>
        </p:txBody>
      </p:sp>
      <p:grpSp>
        <p:nvGrpSpPr>
          <p:cNvPr id="145" name="Google Shape;145;p19"/>
          <p:cNvGrpSpPr/>
          <p:nvPr/>
        </p:nvGrpSpPr>
        <p:grpSpPr>
          <a:xfrm>
            <a:off x="1633261" y="1187699"/>
            <a:ext cx="5036633" cy="3141084"/>
            <a:chOff x="1404661" y="1263899"/>
            <a:chExt cx="5036633" cy="3141084"/>
          </a:xfrm>
        </p:grpSpPr>
        <p:sp>
          <p:nvSpPr>
            <p:cNvPr id="146" name="Google Shape;146;p19"/>
            <p:cNvSpPr/>
            <p:nvPr/>
          </p:nvSpPr>
          <p:spPr>
            <a:xfrm>
              <a:off x="3486294" y="1592483"/>
              <a:ext cx="2955000" cy="2812500"/>
            </a:xfrm>
            <a:prstGeom prst="rect">
              <a:avLst/>
            </a:prstGeom>
            <a:solidFill>
              <a:srgbClr val="09296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 name="Google Shape;147;p19"/>
            <p:cNvSpPr/>
            <p:nvPr/>
          </p:nvSpPr>
          <p:spPr>
            <a:xfrm rot="5400000">
              <a:off x="2854017" y="3338078"/>
              <a:ext cx="1416203" cy="178171"/>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AXI to WB Bridge</a:t>
              </a:r>
              <a:endParaRPr/>
            </a:p>
          </p:txBody>
        </p:sp>
        <p:sp>
          <p:nvSpPr>
            <p:cNvPr id="148" name="Google Shape;148;p19"/>
            <p:cNvSpPr/>
            <p:nvPr/>
          </p:nvSpPr>
          <p:spPr>
            <a:xfrm>
              <a:off x="5043669" y="2020648"/>
              <a:ext cx="1149000" cy="797400"/>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Core</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Pancham</a:t>
              </a:r>
              <a:endParaRPr/>
            </a:p>
          </p:txBody>
        </p:sp>
        <p:sp>
          <p:nvSpPr>
            <p:cNvPr id="149" name="Google Shape;149;p19"/>
            <p:cNvSpPr/>
            <p:nvPr/>
          </p:nvSpPr>
          <p:spPr>
            <a:xfrm>
              <a:off x="3098701" y="3317949"/>
              <a:ext cx="360731" cy="251535"/>
            </a:xfrm>
            <a:prstGeom prst="rect">
              <a:avLst/>
            </a:prstGeom>
            <a:solidFill>
              <a:schemeClr val="lt1"/>
            </a:solidFill>
            <a:ln w="285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70C0"/>
                  </a:solidFill>
                  <a:latin typeface="Arial"/>
                  <a:ea typeface="Arial"/>
                  <a:cs typeface="Arial"/>
                  <a:sym typeface="Arial"/>
                </a:rPr>
                <a:t>S</a:t>
              </a:r>
              <a:endParaRPr/>
            </a:p>
          </p:txBody>
        </p:sp>
        <p:cxnSp>
          <p:nvCxnSpPr>
            <p:cNvPr id="150" name="Google Shape;150;p19"/>
            <p:cNvCxnSpPr/>
            <p:nvPr/>
          </p:nvCxnSpPr>
          <p:spPr>
            <a:xfrm>
              <a:off x="2488631" y="3443716"/>
              <a:ext cx="568296" cy="0"/>
            </a:xfrm>
            <a:prstGeom prst="straightConnector1">
              <a:avLst/>
            </a:prstGeom>
            <a:noFill/>
            <a:ln w="9525" cap="flat" cmpd="sng">
              <a:solidFill>
                <a:srgbClr val="323442"/>
              </a:solidFill>
              <a:prstDash val="solid"/>
              <a:round/>
              <a:headEnd type="triangle" w="med" len="med"/>
              <a:tailEnd type="triangle" w="med" len="med"/>
            </a:ln>
          </p:spPr>
        </p:cxnSp>
        <p:cxnSp>
          <p:nvCxnSpPr>
            <p:cNvPr id="151" name="Google Shape;151;p19"/>
            <p:cNvCxnSpPr/>
            <p:nvPr/>
          </p:nvCxnSpPr>
          <p:spPr>
            <a:xfrm>
              <a:off x="2445985" y="3105149"/>
              <a:ext cx="0" cy="677133"/>
            </a:xfrm>
            <a:prstGeom prst="straightConnector1">
              <a:avLst/>
            </a:prstGeom>
            <a:noFill/>
            <a:ln w="34925" cap="flat" cmpd="sng">
              <a:solidFill>
                <a:srgbClr val="272933"/>
              </a:solidFill>
              <a:prstDash val="solid"/>
              <a:round/>
              <a:headEnd type="none" w="sm" len="sm"/>
              <a:tailEnd type="none" w="sm" len="sm"/>
            </a:ln>
          </p:spPr>
        </p:cxnSp>
        <p:sp>
          <p:nvSpPr>
            <p:cNvPr id="152" name="Google Shape;152;p19"/>
            <p:cNvSpPr txBox="1"/>
            <p:nvPr/>
          </p:nvSpPr>
          <p:spPr>
            <a:xfrm>
              <a:off x="1404661" y="3201912"/>
              <a:ext cx="961248"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AXI4 Lite Interface</a:t>
              </a:r>
              <a:endParaRPr/>
            </a:p>
          </p:txBody>
        </p:sp>
        <p:sp>
          <p:nvSpPr>
            <p:cNvPr id="153" name="Google Shape;153;p19"/>
            <p:cNvSpPr txBox="1"/>
            <p:nvPr/>
          </p:nvSpPr>
          <p:spPr>
            <a:xfrm>
              <a:off x="4295218" y="1263899"/>
              <a:ext cx="18027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MD5 Top Wrapper</a:t>
              </a:r>
              <a:endParaRPr/>
            </a:p>
          </p:txBody>
        </p:sp>
        <p:sp>
          <p:nvSpPr>
            <p:cNvPr id="154" name="Google Shape;154;p19"/>
            <p:cNvSpPr/>
            <p:nvPr/>
          </p:nvSpPr>
          <p:spPr>
            <a:xfrm>
              <a:off x="4288804" y="3045071"/>
              <a:ext cx="754865" cy="797292"/>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Registers</a:t>
              </a:r>
              <a:endParaRPr/>
            </a:p>
          </p:txBody>
        </p:sp>
        <p:sp>
          <p:nvSpPr>
            <p:cNvPr id="155" name="Google Shape;155;p19"/>
            <p:cNvSpPr/>
            <p:nvPr/>
          </p:nvSpPr>
          <p:spPr>
            <a:xfrm>
              <a:off x="5060367" y="3045071"/>
              <a:ext cx="1219018" cy="797292"/>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 Configurable access control</a:t>
              </a:r>
              <a:endParaRPr/>
            </a:p>
          </p:txBody>
        </p:sp>
        <p:cxnSp>
          <p:nvCxnSpPr>
            <p:cNvPr id="156" name="Google Shape;156;p19"/>
            <p:cNvCxnSpPr/>
            <p:nvPr/>
          </p:nvCxnSpPr>
          <p:spPr>
            <a:xfrm>
              <a:off x="3651204" y="3460839"/>
              <a:ext cx="637600" cy="0"/>
            </a:xfrm>
            <a:prstGeom prst="straightConnector1">
              <a:avLst/>
            </a:prstGeom>
            <a:noFill/>
            <a:ln w="9525" cap="flat" cmpd="sng">
              <a:solidFill>
                <a:srgbClr val="BFBFBF"/>
              </a:solidFill>
              <a:prstDash val="solid"/>
              <a:round/>
              <a:headEnd type="triangle" w="med" len="med"/>
              <a:tailEnd type="triangle" w="med" len="med"/>
            </a:ln>
          </p:spPr>
        </p:cxnSp>
      </p:grpSp>
      <p:sp>
        <p:nvSpPr>
          <p:cNvPr id="157" name="Google Shape;157;p19"/>
          <p:cNvSpPr txBox="1"/>
          <p:nvPr/>
        </p:nvSpPr>
        <p:spPr>
          <a:xfrm>
            <a:off x="3389975" y="4566675"/>
            <a:ext cx="41997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t>* MD5/Pancham  = Hardware Accelerator Core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Register Access Waveform </a:t>
            </a:r>
            <a:endParaRPr/>
          </a:p>
        </p:txBody>
      </p:sp>
      <p:pic>
        <p:nvPicPr>
          <p:cNvPr id="163" name="Google Shape;163;p20"/>
          <p:cNvPicPr preferRelativeResize="0"/>
          <p:nvPr/>
        </p:nvPicPr>
        <p:blipFill>
          <a:blip r:embed="rId3">
            <a:alphaModFix/>
          </a:blip>
          <a:stretch>
            <a:fillRect/>
          </a:stretch>
        </p:blipFill>
        <p:spPr>
          <a:xfrm>
            <a:off x="152400" y="1170125"/>
            <a:ext cx="8839201" cy="3568916"/>
          </a:xfrm>
          <a:prstGeom prst="rect">
            <a:avLst/>
          </a:prstGeom>
          <a:noFill/>
          <a:ln>
            <a:noFill/>
          </a:ln>
        </p:spPr>
      </p:pic>
      <p:sp>
        <p:nvSpPr>
          <p:cNvPr id="164" name="Google Shape;164;p20"/>
          <p:cNvSpPr/>
          <p:nvPr/>
        </p:nvSpPr>
        <p:spPr>
          <a:xfrm>
            <a:off x="3259025" y="2383300"/>
            <a:ext cx="3281100" cy="8535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6163550" y="3671900"/>
            <a:ext cx="2424600" cy="488700"/>
          </a:xfrm>
          <a:prstGeom prst="rect">
            <a:avLst/>
          </a:prstGeom>
          <a:noFill/>
          <a:ln w="2857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547274" y="191625"/>
            <a:ext cx="6310725" cy="572700"/>
          </a:xfrm>
          <a:prstGeom prst="rect">
            <a:avLst/>
          </a:prstGeom>
          <a:noFill/>
          <a:ln>
            <a:noFill/>
          </a:ln>
        </p:spPr>
        <p:txBody>
          <a:bodyPr spcFirstLastPara="1" wrap="square" lIns="91425" tIns="91425" rIns="91425" bIns="91425" anchor="t" anchorCtr="0">
            <a:noAutofit/>
          </a:bodyPr>
          <a:lstStyle/>
          <a:p>
            <a:pPr marL="50800" lvl="0" indent="0" algn="l" rtl="0">
              <a:lnSpc>
                <a:spcPct val="100000"/>
              </a:lnSpc>
              <a:spcBef>
                <a:spcPts val="0"/>
              </a:spcBef>
              <a:spcAft>
                <a:spcPts val="0"/>
              </a:spcAft>
              <a:buSzPts val="2800"/>
              <a:buNone/>
            </a:pPr>
            <a:r>
              <a:rPr lang="en-US"/>
              <a:t>Step 2 – Processor &amp; MD5 Interaction</a:t>
            </a:r>
            <a:endParaRPr/>
          </a:p>
        </p:txBody>
      </p:sp>
      <p:pic>
        <p:nvPicPr>
          <p:cNvPr id="171" name="Google Shape;171;p21"/>
          <p:cNvPicPr preferRelativeResize="0"/>
          <p:nvPr/>
        </p:nvPicPr>
        <p:blipFill rotWithShape="1">
          <a:blip r:embed="rId3">
            <a:alphaModFix/>
          </a:blip>
          <a:srcRect/>
          <a:stretch/>
        </p:blipFill>
        <p:spPr>
          <a:xfrm>
            <a:off x="777337" y="1173511"/>
            <a:ext cx="3556000" cy="2870200"/>
          </a:xfrm>
          <a:prstGeom prst="rect">
            <a:avLst/>
          </a:prstGeom>
          <a:noFill/>
          <a:ln>
            <a:noFill/>
          </a:ln>
        </p:spPr>
      </p:pic>
      <p:cxnSp>
        <p:nvCxnSpPr>
          <p:cNvPr id="172" name="Google Shape;172;p21"/>
          <p:cNvCxnSpPr/>
          <p:nvPr/>
        </p:nvCxnSpPr>
        <p:spPr>
          <a:xfrm>
            <a:off x="4333337" y="1619075"/>
            <a:ext cx="301500" cy="0"/>
          </a:xfrm>
          <a:prstGeom prst="straightConnector1">
            <a:avLst/>
          </a:prstGeom>
          <a:noFill/>
          <a:ln w="34925" cap="flat" cmpd="sng">
            <a:solidFill>
              <a:srgbClr val="272933"/>
            </a:solidFill>
            <a:prstDash val="solid"/>
            <a:round/>
            <a:headEnd type="none" w="sm" len="sm"/>
            <a:tailEnd type="none" w="sm" len="sm"/>
          </a:ln>
        </p:spPr>
      </p:cxnSp>
      <p:sp>
        <p:nvSpPr>
          <p:cNvPr id="173" name="Google Shape;173;p21"/>
          <p:cNvSpPr txBox="1"/>
          <p:nvPr/>
        </p:nvSpPr>
        <p:spPr>
          <a:xfrm>
            <a:off x="3868827" y="1325889"/>
            <a:ext cx="16881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AXI4 Lite Interface</a:t>
            </a:r>
            <a:endParaRPr/>
          </a:p>
        </p:txBody>
      </p:sp>
      <p:sp>
        <p:nvSpPr>
          <p:cNvPr id="174" name="Google Shape;174;p21"/>
          <p:cNvSpPr txBox="1"/>
          <p:nvPr/>
        </p:nvSpPr>
        <p:spPr>
          <a:xfrm>
            <a:off x="5503550" y="4234375"/>
            <a:ext cx="3181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t>* MD5 = Hardware Accelerator Core</a:t>
            </a:r>
            <a:endParaRPr/>
          </a:p>
        </p:txBody>
      </p:sp>
      <p:sp>
        <p:nvSpPr>
          <p:cNvPr id="175" name="Google Shape;175;p21"/>
          <p:cNvSpPr/>
          <p:nvPr/>
        </p:nvSpPr>
        <p:spPr>
          <a:xfrm>
            <a:off x="5574086" y="1901637"/>
            <a:ext cx="2690370" cy="1851057"/>
          </a:xfrm>
          <a:prstGeom prst="rect">
            <a:avLst/>
          </a:prstGeom>
          <a:solidFill>
            <a:srgbClr val="09296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21"/>
          <p:cNvSpPr/>
          <p:nvPr/>
        </p:nvSpPr>
        <p:spPr>
          <a:xfrm rot="5400000">
            <a:off x="5064987" y="3064998"/>
            <a:ext cx="1196774" cy="178556"/>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AXI to WB Bridge</a:t>
            </a:r>
            <a:endParaRPr/>
          </a:p>
        </p:txBody>
      </p:sp>
      <p:sp>
        <p:nvSpPr>
          <p:cNvPr id="177" name="Google Shape;177;p21"/>
          <p:cNvSpPr/>
          <p:nvPr/>
        </p:nvSpPr>
        <p:spPr>
          <a:xfrm>
            <a:off x="6948479" y="1951826"/>
            <a:ext cx="1151298" cy="673803"/>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Core</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Pancham</a:t>
            </a:r>
            <a:endParaRPr/>
          </a:p>
        </p:txBody>
      </p:sp>
      <p:sp>
        <p:nvSpPr>
          <p:cNvPr id="178" name="Google Shape;178;p21"/>
          <p:cNvSpPr/>
          <p:nvPr/>
        </p:nvSpPr>
        <p:spPr>
          <a:xfrm>
            <a:off x="5199971" y="3048145"/>
            <a:ext cx="361321" cy="212433"/>
          </a:xfrm>
          <a:prstGeom prst="rect">
            <a:avLst/>
          </a:prstGeom>
          <a:solidFill>
            <a:schemeClr val="lt1"/>
          </a:solidFill>
          <a:ln w="28575"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70C0"/>
                </a:solidFill>
                <a:latin typeface="Arial"/>
                <a:ea typeface="Arial"/>
                <a:cs typeface="Arial"/>
                <a:sym typeface="Arial"/>
              </a:rPr>
              <a:t>S</a:t>
            </a:r>
            <a:endParaRPr/>
          </a:p>
        </p:txBody>
      </p:sp>
      <p:cxnSp>
        <p:nvCxnSpPr>
          <p:cNvPr id="179" name="Google Shape;179;p21"/>
          <p:cNvCxnSpPr/>
          <p:nvPr/>
        </p:nvCxnSpPr>
        <p:spPr>
          <a:xfrm>
            <a:off x="4635049" y="3154293"/>
            <a:ext cx="569336" cy="0"/>
          </a:xfrm>
          <a:prstGeom prst="straightConnector1">
            <a:avLst/>
          </a:prstGeom>
          <a:noFill/>
          <a:ln w="9525" cap="flat" cmpd="sng">
            <a:solidFill>
              <a:srgbClr val="323442"/>
            </a:solidFill>
            <a:prstDash val="solid"/>
            <a:round/>
            <a:headEnd type="triangle" w="med" len="med"/>
            <a:tailEnd type="triangle" w="med" len="med"/>
          </a:ln>
        </p:spPr>
      </p:cxnSp>
      <p:cxnSp>
        <p:nvCxnSpPr>
          <p:cNvPr id="180" name="Google Shape;180;p21"/>
          <p:cNvCxnSpPr/>
          <p:nvPr/>
        </p:nvCxnSpPr>
        <p:spPr>
          <a:xfrm>
            <a:off x="4616199" y="1619077"/>
            <a:ext cx="21643" cy="1552180"/>
          </a:xfrm>
          <a:prstGeom prst="straightConnector1">
            <a:avLst/>
          </a:prstGeom>
          <a:noFill/>
          <a:ln w="34925" cap="flat" cmpd="sng">
            <a:solidFill>
              <a:srgbClr val="272933"/>
            </a:solidFill>
            <a:prstDash val="solid"/>
            <a:round/>
            <a:headEnd type="none" w="sm" len="sm"/>
            <a:tailEnd type="none" w="sm" len="sm"/>
          </a:ln>
        </p:spPr>
      </p:cxnSp>
      <p:sp>
        <p:nvSpPr>
          <p:cNvPr id="181" name="Google Shape;181;p21"/>
          <p:cNvSpPr/>
          <p:nvPr/>
        </p:nvSpPr>
        <p:spPr>
          <a:xfrm>
            <a:off x="6192104" y="2817463"/>
            <a:ext cx="756310" cy="673803"/>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MD5 Registers</a:t>
            </a:r>
            <a:endParaRPr/>
          </a:p>
        </p:txBody>
      </p:sp>
      <p:sp>
        <p:nvSpPr>
          <p:cNvPr id="182" name="Google Shape;182;p21"/>
          <p:cNvSpPr/>
          <p:nvPr/>
        </p:nvSpPr>
        <p:spPr>
          <a:xfrm>
            <a:off x="6965211" y="2817463"/>
            <a:ext cx="1221338" cy="673803"/>
          </a:xfrm>
          <a:prstGeom prst="rect">
            <a:avLst/>
          </a:prstGeom>
          <a:solidFill>
            <a:srgbClr val="A6C4E0"/>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 Configurable access control</a:t>
            </a:r>
            <a:endParaRPr/>
          </a:p>
        </p:txBody>
      </p:sp>
      <p:cxnSp>
        <p:nvCxnSpPr>
          <p:cNvPr id="183" name="Google Shape;183;p21"/>
          <p:cNvCxnSpPr/>
          <p:nvPr/>
        </p:nvCxnSpPr>
        <p:spPr>
          <a:xfrm rot="10800000" flipH="1">
            <a:off x="5752642" y="3168575"/>
            <a:ext cx="439477" cy="1014"/>
          </a:xfrm>
          <a:prstGeom prst="straightConnector1">
            <a:avLst/>
          </a:prstGeom>
          <a:noFill/>
          <a:ln w="9525" cap="flat" cmpd="sng">
            <a:solidFill>
              <a:srgbClr val="BFBFBF"/>
            </a:solidFill>
            <a:prstDash val="solid"/>
            <a:round/>
            <a:headEnd type="triangle" w="med" len="med"/>
            <a:tailEnd type="triangle" w="med" len="med"/>
          </a:ln>
        </p:spPr>
      </p:cxnSp>
      <p:sp>
        <p:nvSpPr>
          <p:cNvPr id="184" name="Google Shape;184;p21"/>
          <p:cNvSpPr/>
          <p:nvPr/>
        </p:nvSpPr>
        <p:spPr>
          <a:xfrm rot="-5400000">
            <a:off x="1919850" y="3129725"/>
            <a:ext cx="252900" cy="2199900"/>
          </a:xfrm>
          <a:prstGeom prst="leftBrace">
            <a:avLst>
              <a:gd name="adj1" fmla="val 50000"/>
              <a:gd name="adj2" fmla="val 5017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txBox="1"/>
          <p:nvPr/>
        </p:nvSpPr>
        <p:spPr>
          <a:xfrm>
            <a:off x="1037400" y="4339450"/>
            <a:ext cx="2163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solidFill>
                  <a:schemeClr val="dk2"/>
                </a:solidFill>
              </a:rPr>
              <a:t>Processor = Testbench </a:t>
            </a:r>
            <a:endParaRPr>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1841</Words>
  <Application>Microsoft Macintosh PowerPoint</Application>
  <PresentationFormat>On-screen Show (16:9)</PresentationFormat>
  <Paragraphs>174</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Proxima Nova</vt:lpstr>
      <vt:lpstr>Arial</vt:lpstr>
      <vt:lpstr>Spearmint</vt:lpstr>
      <vt:lpstr>SoC Security</vt:lpstr>
      <vt:lpstr>PowerPoint Presentation</vt:lpstr>
      <vt:lpstr>PowerPoint Presentation</vt:lpstr>
      <vt:lpstr>PowerPoint Presentation</vt:lpstr>
      <vt:lpstr>Project - Solution</vt:lpstr>
      <vt:lpstr>Updated Project Solution </vt:lpstr>
      <vt:lpstr>Step 1 – Register Development &amp; Register Access Mechanism</vt:lpstr>
      <vt:lpstr>Register Access Waveform </vt:lpstr>
      <vt:lpstr>Step 2 – Processor &amp; MD5 Interaction</vt:lpstr>
      <vt:lpstr>AXI Lite Slave &amp; MD5 Interaction Waveform </vt:lpstr>
      <vt:lpstr>Step 3 – AXI Master Development &amp; Master Activation</vt:lpstr>
      <vt:lpstr>Waveform</vt:lpstr>
      <vt:lpstr>Step 4 – AXI Master &amp; MD5 Core Interaction</vt:lpstr>
      <vt:lpstr>Waveform</vt:lpstr>
      <vt:lpstr>Waveform with pancham output value displayed</vt:lpstr>
      <vt:lpstr>Problems Faced &amp; Major Challenges</vt:lpstr>
      <vt:lpstr>What we didn’t do!</vt:lpstr>
      <vt:lpstr>       Initial Plan                     Vs               Final Execution   </vt:lpstr>
      <vt:lpstr>Conclusion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Security</dc:title>
  <cp:lastModifiedBy>Richa Pallavi</cp:lastModifiedBy>
  <cp:revision>1</cp:revision>
  <dcterms:modified xsi:type="dcterms:W3CDTF">2020-05-28T06:44:36Z</dcterms:modified>
</cp:coreProperties>
</file>