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6" r:id="rId4"/>
    <p:sldId id="267" r:id="rId5"/>
    <p:sldId id="268" r:id="rId6"/>
    <p:sldId id="273" r:id="rId7"/>
    <p:sldId id="274" r:id="rId8"/>
    <p:sldId id="269" r:id="rId9"/>
    <p:sldId id="270" r:id="rId10"/>
    <p:sldId id="271" r:id="rId11"/>
    <p:sldId id="272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Matematički fakultet u Beogradu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16431-7B4B-49FE-9AC5-EE9D1A35FAC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98F8D-0761-47FE-8D43-A3F98F12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96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Matematički fakultet u Beogradu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35CC0-D364-47F3-9865-5F9464B41E9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04C13-7E52-4D43-BF53-352FB849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0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3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7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0821D1-8802-48EB-8197-ADDC73158EDE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6B69BC-1C28-4C68-BB09-75F073B7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0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714E-331B-44D5-B01A-2E7C81E338DB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9BC-1C28-4C68-BB09-75F073B7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5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CD215C-6EEB-4C3B-8FF2-2608DBFA58F0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6B69BC-1C28-4C68-BB09-75F073B7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5677-A62F-45BD-993D-9EF7158C2454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36B69BC-1C28-4C68-BB09-75F073B7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9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98D3FF-3A08-4DFC-B7EE-70DFAA020182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6B69BC-1C28-4C68-BB09-75F073B7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2A26-2CE5-4075-BF61-E68AF5973700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9BC-1C28-4C68-BB09-75F073B7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9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07F4-F6AE-440B-8284-C6430341E0B9}" type="datetime1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9BC-1C28-4C68-BB09-75F073B7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9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BF57-31F4-4D1E-B680-369A17581C1A}" type="datetime1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9BC-1C28-4C68-BB09-75F073B7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1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6DC0-7734-4DD7-9CE8-2116EECF9D72}" type="datetime1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9BC-1C28-4C68-BB09-75F073B7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8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22103D-4C61-4985-B3AC-3746ABE7ED82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6B69BC-1C28-4C68-BB09-75F073B7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5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076A-9B51-4BB1-B584-199DC0463FD4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9BC-1C28-4C68-BB09-75F073B7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9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92000"/>
                <a:lumOff val="8000"/>
              </a:schemeClr>
            </a:gs>
            <a:gs pos="88000">
              <a:schemeClr val="bg2">
                <a:shade val="94000"/>
                <a:satMod val="110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25B7AD6-1B4E-4A0B-B6E4-A69D196035B4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36B69BC-1C28-4C68-BB09-75F073B7A5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47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6037"/>
            <a:ext cx="9144000" cy="1023582"/>
          </a:xfrm>
        </p:spPr>
        <p:txBody>
          <a:bodyPr>
            <a:normAutofit/>
          </a:bodyPr>
          <a:lstStyle/>
          <a:p>
            <a:pPr algn="ctr"/>
            <a:r>
              <a:rPr lang="sr-Latn-RS" dirty="0" smtClean="0"/>
              <a:t> </a:t>
            </a:r>
            <a:r>
              <a:rPr lang="en-US" dirty="0" smtClean="0"/>
              <a:t>Ripple counter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9619"/>
            <a:ext cx="9144000" cy="4694829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 smtClean="0"/>
              <a:t>Asinhroni</a:t>
            </a:r>
            <a:r>
              <a:rPr lang="en-US" sz="2000" dirty="0" smtClean="0"/>
              <a:t> b</a:t>
            </a:r>
            <a:r>
              <a:rPr lang="sr-Latn-RS" sz="2000" dirty="0" smtClean="0"/>
              <a:t>rojač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  <a:p>
            <a:pPr algn="ctr"/>
            <a:r>
              <a:rPr lang="sr-Latn-RS" sz="1400" dirty="0" smtClean="0"/>
              <a:t>Studenti: </a:t>
            </a:r>
          </a:p>
          <a:p>
            <a:pPr algn="ctr"/>
            <a:r>
              <a:rPr lang="sr-Latn-RS" sz="1400" dirty="0" smtClean="0"/>
              <a:t>Maja Stojković – broj indeksa: 317/2014</a:t>
            </a:r>
            <a:endParaRPr lang="en-US" sz="1400" dirty="0" smtClean="0"/>
          </a:p>
          <a:p>
            <a:pPr algn="ctr"/>
            <a:r>
              <a:rPr lang="sr-Latn-RS" sz="1400" dirty="0" smtClean="0"/>
              <a:t>Tamara Marčetić – broj indeksa: 19/2014</a:t>
            </a:r>
            <a:endParaRPr lang="en-US" sz="1400" dirty="0" smtClean="0"/>
          </a:p>
          <a:p>
            <a:pPr algn="ctr"/>
            <a:endParaRPr lang="sr-Latn-RS" sz="1400" dirty="0" smtClean="0"/>
          </a:p>
          <a:p>
            <a:pPr algn="ctr"/>
            <a:r>
              <a:rPr lang="sr-Latn-RS" sz="1400" dirty="0" smtClean="0"/>
              <a:t>Asistent:</a:t>
            </a:r>
          </a:p>
          <a:p>
            <a:pPr algn="ctr"/>
            <a:r>
              <a:rPr lang="sr-Latn-RS" sz="1400" dirty="0" smtClean="0"/>
              <a:t>Jelena Hadži-Purić</a:t>
            </a:r>
          </a:p>
          <a:p>
            <a:pPr algn="ctr"/>
            <a:endParaRPr lang="sr-Latn-RS" sz="1400" dirty="0" smtClean="0"/>
          </a:p>
          <a:p>
            <a:pPr algn="ctr"/>
            <a:r>
              <a:rPr lang="sr-Latn-RS" sz="1400" dirty="0" smtClean="0"/>
              <a:t>Profesor:</a:t>
            </a:r>
          </a:p>
          <a:p>
            <a:pPr algn="ctr"/>
            <a:r>
              <a:rPr lang="sr-Latn-RS" sz="1400" dirty="0" smtClean="0"/>
              <a:t>Veljko Milutinović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9BC-1C28-4C68-BB09-75F073B7A511}" type="slidenum">
              <a:rPr lang="en-US" smtClean="0"/>
              <a:t>1</a:t>
            </a:fld>
            <a:r>
              <a:rPr lang="sr-Latn-RS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Kernel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944" y="2934269"/>
            <a:ext cx="10128863" cy="2924530"/>
          </a:xfrm>
        </p:spPr>
        <p:txBody>
          <a:bodyPr/>
          <a:lstStyle/>
          <a:p>
            <a:pPr marL="0" indent="0">
              <a:buNone/>
            </a:pP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Latn-RS" dirty="0" smtClean="0"/>
              <a:t>10</a:t>
            </a:r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108" y="2181586"/>
            <a:ext cx="6042534" cy="44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rezultat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944" y="2934269"/>
            <a:ext cx="10128863" cy="2924530"/>
          </a:xfrm>
        </p:spPr>
        <p:txBody>
          <a:bodyPr/>
          <a:lstStyle/>
          <a:p>
            <a:pPr marL="0" indent="0">
              <a:buNone/>
            </a:pP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11/12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63" y="3110370"/>
            <a:ext cx="7207874" cy="257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HVALA NA PAžNJI!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Kontakt:</a:t>
            </a:r>
          </a:p>
          <a:p>
            <a:pPr lvl="1"/>
            <a:r>
              <a:rPr lang="sr-Latn-RS" dirty="0" smtClean="0"/>
              <a:t>Maja Stojković – email: </a:t>
            </a:r>
            <a:r>
              <a:rPr lang="en-US" i="1" dirty="0"/>
              <a:t>mr14317@alas.matf.bg.ac.rs</a:t>
            </a:r>
            <a:endParaRPr lang="sr-Latn-RS" i="1" dirty="0" smtClean="0"/>
          </a:p>
          <a:p>
            <a:pPr lvl="1"/>
            <a:r>
              <a:rPr lang="sr-Latn-RS" dirty="0" smtClean="0"/>
              <a:t>Tamara Marčetić – email: </a:t>
            </a:r>
            <a:r>
              <a:rPr lang="en-US" i="1" dirty="0"/>
              <a:t>mr14019@alas.matf.bg.ac.rs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12/</a:t>
            </a:r>
            <a:fld id="{F36B69BC-1C28-4C68-BB09-75F073B7A511}" type="slidenum">
              <a:rPr lang="en-US" smtClean="0"/>
              <a:t>12</a:t>
            </a:fld>
            <a:r>
              <a:rPr lang="sr-Latn-R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5021" y="2282226"/>
            <a:ext cx="7775786" cy="3576573"/>
          </a:xfrm>
        </p:spPr>
        <p:txBody>
          <a:bodyPr/>
          <a:lstStyle/>
          <a:p>
            <a:r>
              <a:rPr lang="sr-Latn-RS" dirty="0" smtClean="0"/>
              <a:t>Brojači</a:t>
            </a:r>
            <a:r>
              <a:rPr lang="en-US" dirty="0" smtClean="0"/>
              <a:t> – </a:t>
            </a:r>
            <a:r>
              <a:rPr lang="en-US" dirty="0" err="1" smtClean="0"/>
              <a:t>definicija</a:t>
            </a:r>
            <a:r>
              <a:rPr lang="en-US" dirty="0" smtClean="0"/>
              <a:t>, </a:t>
            </a:r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podela</a:t>
            </a:r>
            <a:endParaRPr lang="sr-Latn-RS" dirty="0" smtClean="0"/>
          </a:p>
          <a:p>
            <a:r>
              <a:rPr lang="sr-Latn-RS" dirty="0" smtClean="0"/>
              <a:t>Princip rada</a:t>
            </a:r>
            <a:r>
              <a:rPr lang="en-US" dirty="0" smtClean="0"/>
              <a:t> </a:t>
            </a:r>
            <a:r>
              <a:rPr lang="en-US" dirty="0" err="1" smtClean="0"/>
              <a:t>asinhronih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sr-Latn-RS" dirty="0" smtClean="0"/>
              <a:t>ča</a:t>
            </a:r>
          </a:p>
          <a:p>
            <a:r>
              <a:rPr lang="sr-Latn-RS" dirty="0" smtClean="0"/>
              <a:t>Implementacija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Verilog</a:t>
            </a:r>
          </a:p>
          <a:p>
            <a:pPr lvl="1"/>
            <a:r>
              <a:rPr lang="en-US" dirty="0" err="1" smtClean="0"/>
              <a:t>Maxeler</a:t>
            </a:r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9BC-1C28-4C68-BB09-75F073B7A511}" type="slidenum">
              <a:rPr lang="en-US" smtClean="0"/>
              <a:t>2</a:t>
            </a:fld>
            <a:r>
              <a:rPr lang="sr-Latn-RS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Brojači</a:t>
            </a:r>
            <a:r>
              <a:rPr lang="en-US" dirty="0"/>
              <a:t> – </a:t>
            </a:r>
            <a:r>
              <a:rPr lang="en-US" dirty="0" err="1"/>
              <a:t>definicija</a:t>
            </a:r>
            <a:r>
              <a:rPr lang="en-US" dirty="0"/>
              <a:t>,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podela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944" y="2006221"/>
            <a:ext cx="10128863" cy="55546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RS" sz="1900" dirty="0" smtClean="0"/>
          </a:p>
          <a:p>
            <a:r>
              <a:rPr lang="sr-Latn-RS" sz="1900" dirty="0" smtClean="0"/>
              <a:t>Brojači su sekvencijalne mreže, gde se kao memorijski element koriste flipflopovi</a:t>
            </a:r>
          </a:p>
          <a:p>
            <a:r>
              <a:rPr lang="sr-Latn-RS" sz="1900" dirty="0" smtClean="0"/>
              <a:t>Osnovna funkcija brojača je da za unos 0, omogući redom izlaze 1, 2, 3, ... (kraj se određuje na osnovu broja bitova); međutim, potpuno je analogna implementacija i „čudnih brojača“, gde mi treba da omogućimo potpuno proizvoljan, željeni, prelaz iz stanja u stanje</a:t>
            </a:r>
          </a:p>
          <a:p>
            <a:r>
              <a:rPr lang="sr-Latn-RS" sz="1900" dirty="0" smtClean="0"/>
              <a:t>Osnovna podela brojača je na:</a:t>
            </a:r>
          </a:p>
          <a:p>
            <a:pPr lvl="1"/>
            <a:r>
              <a:rPr lang="sr-Latn-RS" sz="1700" dirty="0" smtClean="0"/>
              <a:t>Sinhrone – sve promene se registruju istovremeno, reaguje se na promenu signala časovnika</a:t>
            </a:r>
          </a:p>
          <a:p>
            <a:pPr lvl="1"/>
            <a:r>
              <a:rPr lang="sr-Latn-RS" sz="1700" dirty="0" smtClean="0"/>
              <a:t>Asinhrone – ne postoji časovnik koji kontroliše rad, na promene se ne reaguje istovremeno u celom kolu, već svaki flipflop zasebno registruje promene</a:t>
            </a:r>
            <a:endParaRPr lang="sr-Latn-RS" sz="1700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Latn-RS" dirty="0" smtClean="0"/>
              <a:t>3/1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Princip rada</a:t>
            </a:r>
            <a:r>
              <a:rPr lang="en-US" dirty="0"/>
              <a:t> </a:t>
            </a:r>
            <a:r>
              <a:rPr lang="en-US" dirty="0" err="1"/>
              <a:t>asinhronih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sr-Latn-RS" dirty="0"/>
              <a:t>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944" y="2934269"/>
            <a:ext cx="10128863" cy="2924530"/>
          </a:xfrm>
        </p:spPr>
        <p:txBody>
          <a:bodyPr/>
          <a:lstStyle/>
          <a:p>
            <a:pPr marL="0" indent="0">
              <a:buNone/>
            </a:pP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Latn-RS" dirty="0" smtClean="0"/>
              <a:t>4/1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 descr="Slika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78" y="3785013"/>
            <a:ext cx="6904307" cy="151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35070" y="2577234"/>
            <a:ext cx="902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Na slici je prikazana šema binarnog brojača – flipflopovi redom reaguju, izlaz iz jednog predstavlja ulaz u drugi, što se kraće naziva i „rednom pobudom“: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Princip rada</a:t>
            </a:r>
            <a:r>
              <a:rPr lang="en-US" dirty="0"/>
              <a:t> </a:t>
            </a:r>
            <a:r>
              <a:rPr lang="en-US" dirty="0" err="1"/>
              <a:t>asinhronih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sr-Latn-RS" dirty="0" smtClean="0"/>
              <a:t>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934" y="1715956"/>
            <a:ext cx="10235821" cy="4605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RS" dirty="0"/>
          </a:p>
          <a:p>
            <a:r>
              <a:rPr lang="sr-Latn-RS" dirty="0" smtClean="0"/>
              <a:t>Stanje svakog flip-flopa se menja kada nivo na njegovom T ulazu prelazi iz stanja jedan (1) u stanje nula (0), odnosno kažemo da flip-flop okida na negativnu ivicu ulaznog takta</a:t>
            </a:r>
          </a:p>
          <a:p>
            <a:r>
              <a:rPr lang="sr-Latn-RS" dirty="0" smtClean="0"/>
              <a:t>Prvi takt vrši setovanje prvog flip-flopa A</a:t>
            </a:r>
          </a:p>
          <a:p>
            <a:r>
              <a:rPr lang="sr-Latn-RS" dirty="0" smtClean="0"/>
              <a:t>Tu imamo slučaj da se A tada menja od 0 na 1, odnosno ostaje bez uticaja na ostale flip-flopove</a:t>
            </a:r>
          </a:p>
          <a:p>
            <a:r>
              <a:rPr lang="sr-Latn-RS" dirty="0" smtClean="0"/>
              <a:t>Drugi takt resetuje prvi flip-flop A; u ovom trenutku se A menja od 1 na 0, što nam prouzrokuje setovanje drugog flip-flopa B, i tako redom...</a:t>
            </a:r>
          </a:p>
          <a:p>
            <a:r>
              <a:rPr lang="sr-Latn-RS" dirty="0" smtClean="0"/>
              <a:t>Kako je brojač sekvencijalna mreža, moramo imati definisano njegovo početno stanje</a:t>
            </a:r>
          </a:p>
          <a:p>
            <a:r>
              <a:rPr lang="sr-Latn-RS" dirty="0" smtClean="0"/>
              <a:t>Kod klasičnih brojača, koji broje unapred, početno stanje je stanje u kom su svi flip-flopovi resetovani, tj. glavni ulazi svih flip-flopova su nula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Latn-RS" dirty="0" smtClean="0"/>
              <a:t>5/1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Implementacija</a:t>
            </a:r>
            <a:r>
              <a:rPr lang="en-US" dirty="0" smtClean="0"/>
              <a:t> - </a:t>
            </a:r>
            <a:r>
              <a:rPr lang="en-US" dirty="0" err="1" smtClean="0"/>
              <a:t>verilog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21" y="2354819"/>
            <a:ext cx="10047558" cy="31861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9BC-1C28-4C68-BB09-75F073B7A511}" type="slidenum">
              <a:rPr lang="en-US" smtClean="0"/>
              <a:t>6</a:t>
            </a:fld>
            <a:r>
              <a:rPr lang="en-US" dirty="0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6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bench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44" y="2158787"/>
            <a:ext cx="3939067" cy="403253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9BC-1C28-4C68-BB09-75F073B7A511}" type="slidenum">
              <a:rPr lang="en-US" smtClean="0"/>
              <a:t>7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757" y="2158787"/>
            <a:ext cx="1787857" cy="403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Implementacija</a:t>
            </a:r>
            <a:r>
              <a:rPr lang="en-US" dirty="0" smtClean="0"/>
              <a:t> - </a:t>
            </a:r>
            <a:r>
              <a:rPr lang="en-US" dirty="0" err="1" smtClean="0"/>
              <a:t>maxeler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944" y="2934269"/>
            <a:ext cx="10128863" cy="2924530"/>
          </a:xfrm>
        </p:spPr>
        <p:txBody>
          <a:bodyPr/>
          <a:lstStyle/>
          <a:p>
            <a:pPr marL="0" indent="0">
              <a:buNone/>
            </a:pP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sr-Latn-RS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40" y="2151338"/>
            <a:ext cx="8627660" cy="39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Cpu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944" y="2934269"/>
            <a:ext cx="10128863" cy="2924530"/>
          </a:xfrm>
        </p:spPr>
        <p:txBody>
          <a:bodyPr/>
          <a:lstStyle/>
          <a:p>
            <a:pPr marL="0" indent="0">
              <a:buNone/>
            </a:pP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sr-Latn-RS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78747"/>
            <a:ext cx="5016188" cy="4509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86" y="1878747"/>
            <a:ext cx="4938850" cy="44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418</TotalTime>
  <Words>391</Words>
  <Application>Microsoft Office PowerPoint</Application>
  <PresentationFormat>Widescreen</PresentationFormat>
  <Paragraphs>87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 Ripple counter</vt:lpstr>
      <vt:lpstr>Sadržaj</vt:lpstr>
      <vt:lpstr>Brojači – definicija, funkcija i podela</vt:lpstr>
      <vt:lpstr>Princip rada asinhronih brojača</vt:lpstr>
      <vt:lpstr>Princip rada asinhronih brojača</vt:lpstr>
      <vt:lpstr>Implementacija - verilog</vt:lpstr>
      <vt:lpstr>Test bench i rezultat</vt:lpstr>
      <vt:lpstr>Implementacija - maxeler</vt:lpstr>
      <vt:lpstr>Cpu code</vt:lpstr>
      <vt:lpstr>Kernel code</vt:lpstr>
      <vt:lpstr>rezultat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device</dc:title>
  <dc:creator>Windows User</dc:creator>
  <cp:lastModifiedBy>Windows User</cp:lastModifiedBy>
  <cp:revision>60</cp:revision>
  <dcterms:created xsi:type="dcterms:W3CDTF">2018-01-03T19:04:29Z</dcterms:created>
  <dcterms:modified xsi:type="dcterms:W3CDTF">2018-02-18T19:16:09Z</dcterms:modified>
</cp:coreProperties>
</file>