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56" r:id="rId5"/>
    <p:sldId id="257" r:id="rId6"/>
    <p:sldId id="258" r:id="rId7"/>
    <p:sldId id="263" r:id="rId8"/>
    <p:sldId id="259" r:id="rId9"/>
    <p:sldId id="262" r:id="rId10"/>
    <p:sldId id="260" r:id="rId11"/>
    <p:sldId id="290" r:id="rId12"/>
    <p:sldId id="261" r:id="rId13"/>
    <p:sldId id="264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2F2F2"/>
    <a:srgbClr val="F1EFEE"/>
    <a:srgbClr val="F5F3F1"/>
    <a:srgbClr val="F8F5F3"/>
    <a:srgbClr val="F5F2F1"/>
    <a:srgbClr val="F4F1F0"/>
    <a:srgbClr val="F7F4F2"/>
    <a:srgbClr val="F4F2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010" autoAdjust="0"/>
  </p:normalViewPr>
  <p:slideViewPr>
    <p:cSldViewPr snapToGrid="0">
      <p:cViewPr varScale="1">
        <p:scale>
          <a:sx n="90" d="100"/>
          <a:sy n="90" d="100"/>
        </p:scale>
        <p:origin x="90" y="468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E84C-2B3E-4FD9-92B0-5E27C0B6A8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microsoft.com/office/2007/relationships/hdphoto" Target="../media/hdphoto1.wdp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microsoft.com/office/2007/relationships/hdphoto" Target="../media/hdphoto1.wdp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47737" y="13960"/>
            <a:ext cx="12031" cy="2634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2634916"/>
            <a:ext cx="29597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-39851" y="3468264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62473" y="4247146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-1" y="4223083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807080" y="3453063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96463" y="344103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67401" y="1079909"/>
            <a:ext cx="57835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spc="15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长途汽车售票系</a:t>
            </a:r>
            <a:endParaRPr lang="zh-CN" altLang="en-US" sz="4800" spc="15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 algn="l"/>
            <a:r>
              <a:rPr lang="zh-CN" altLang="en-US" sz="4800" spc="15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统设计与开发</a:t>
            </a:r>
            <a:endParaRPr lang="zh-CN" altLang="en-US" sz="4800" spc="15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23724" y="3557717"/>
            <a:ext cx="2227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答辩人：冯家乐</a:t>
            </a:r>
            <a:endParaRPr lang="zh-CN" altLang="en-US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导师：胡耿然</a:t>
            </a:r>
            <a:endParaRPr lang="zh-CN" altLang="en-US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732742" cy="4708981"/>
            <a:chOff x="3125165" y="868100"/>
            <a:chExt cx="6732742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4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1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174343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时间安排</a:t>
              </a:r>
              <a:endParaRPr lang="zh-CN" altLang="en-US" sz="7000" spc="20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60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时间安排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807179" y="3678445"/>
            <a:ext cx="867593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604923" y="3451164"/>
            <a:ext cx="422031" cy="422031"/>
            <a:chOff x="1423881" y="2238960"/>
            <a:chExt cx="422031" cy="422031"/>
          </a:xfrm>
        </p:grpSpPr>
        <p:sp>
          <p:nvSpPr>
            <p:cNvPr id="41" name="椭圆 40"/>
            <p:cNvSpPr/>
            <p:nvPr/>
          </p:nvSpPr>
          <p:spPr>
            <a:xfrm>
              <a:off x="1423881" y="2238960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0066" y="226531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20203" y="3424815"/>
            <a:ext cx="422031" cy="422031"/>
            <a:chOff x="2856077" y="2212611"/>
            <a:chExt cx="422031" cy="422031"/>
          </a:xfrm>
        </p:grpSpPr>
        <p:sp>
          <p:nvSpPr>
            <p:cNvPr id="45" name="椭圆 44"/>
            <p:cNvSpPr/>
            <p:nvPr/>
          </p:nvSpPr>
          <p:spPr>
            <a:xfrm>
              <a:off x="2856077" y="221261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879380" y="225462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4132" y="3451165"/>
            <a:ext cx="422031" cy="422031"/>
            <a:chOff x="4615522" y="2238961"/>
            <a:chExt cx="422031" cy="422031"/>
          </a:xfrm>
        </p:grpSpPr>
        <p:sp>
          <p:nvSpPr>
            <p:cNvPr id="63" name="椭圆 62"/>
            <p:cNvSpPr/>
            <p:nvPr/>
          </p:nvSpPr>
          <p:spPr>
            <a:xfrm>
              <a:off x="4615522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34818" y="2281575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103116" y="3451165"/>
            <a:ext cx="422031" cy="422031"/>
            <a:chOff x="6119007" y="2238961"/>
            <a:chExt cx="422031" cy="422031"/>
          </a:xfrm>
        </p:grpSpPr>
        <p:sp>
          <p:nvSpPr>
            <p:cNvPr id="66" name="椭圆 65"/>
            <p:cNvSpPr/>
            <p:nvPr/>
          </p:nvSpPr>
          <p:spPr>
            <a:xfrm>
              <a:off x="6119007" y="223896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143112" y="228157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272101" y="3451165"/>
            <a:ext cx="422031" cy="422031"/>
            <a:chOff x="7551714" y="2238961"/>
            <a:chExt cx="422031" cy="422031"/>
          </a:xfrm>
        </p:grpSpPr>
        <p:sp>
          <p:nvSpPr>
            <p:cNvPr id="69" name="椭圆 68"/>
            <p:cNvSpPr/>
            <p:nvPr/>
          </p:nvSpPr>
          <p:spPr>
            <a:xfrm>
              <a:off x="7551714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72613" y="226530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34318" y="1459291"/>
            <a:ext cx="1370316" cy="1960859"/>
            <a:chOff x="1143208" y="1459291"/>
            <a:chExt cx="1370316" cy="1960859"/>
          </a:xfrm>
        </p:grpSpPr>
        <p:sp>
          <p:nvSpPr>
            <p:cNvPr id="75" name="Freeform 5"/>
            <p:cNvSpPr/>
            <p:nvPr/>
          </p:nvSpPr>
          <p:spPr bwMode="auto">
            <a:xfrm>
              <a:off x="114320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0800000">
              <a:off x="1259754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260034" y="1776127"/>
              <a:ext cx="1253490" cy="7067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2017.9.1-</a:t>
              </a:r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2017.9.27</a:t>
              </a:r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10162" y="1459291"/>
            <a:ext cx="1771650" cy="1960859"/>
            <a:chOff x="5210162" y="1459291"/>
            <a:chExt cx="1771650" cy="1960859"/>
          </a:xfrm>
        </p:grpSpPr>
        <p:sp>
          <p:nvSpPr>
            <p:cNvPr id="76" name="Freeform 5"/>
            <p:cNvSpPr/>
            <p:nvPr/>
          </p:nvSpPr>
          <p:spPr bwMode="auto">
            <a:xfrm>
              <a:off x="5487773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 rot="10800000">
              <a:off x="5602027" y="1574169"/>
              <a:ext cx="1112630" cy="1110672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10162" y="1776126"/>
              <a:ext cx="1771650" cy="7067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    2017.11.08-</a:t>
              </a:r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</a:rPr>
                <a:t>   2017.11.15</a:t>
              </a:r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609858" y="1459291"/>
            <a:ext cx="1771650" cy="1960859"/>
            <a:chOff x="9609858" y="1459291"/>
            <a:chExt cx="1771650" cy="1960859"/>
          </a:xfrm>
        </p:grpSpPr>
        <p:sp>
          <p:nvSpPr>
            <p:cNvPr id="77" name="Freeform 5"/>
            <p:cNvSpPr/>
            <p:nvPr/>
          </p:nvSpPr>
          <p:spPr bwMode="auto">
            <a:xfrm>
              <a:off x="983233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 rot="10800000">
              <a:off x="9941048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9609858" y="1775809"/>
              <a:ext cx="1771650" cy="1014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  <a:sym typeface="+mn-ea"/>
                </a:rPr>
                <a:t>    2017.12.02-</a:t>
              </a:r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  <a:sym typeface="+mn-ea"/>
                </a:rPr>
                <a:t>   </a:t>
              </a:r>
              <a:r>
                <a:rPr lang="zh-CN" altLang="en-US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  <a:sym typeface="+mn-ea"/>
                </a:rPr>
                <a:t>毕业答辩</a:t>
              </a:r>
              <a:endParaRPr lang="zh-CN" altLang="en-US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  <a:sym typeface="+mn-ea"/>
              </a:endParaRPr>
            </a:p>
            <a:p>
              <a:pPr algn="ctr"/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0134" y="3899545"/>
            <a:ext cx="1761984" cy="2601772"/>
            <a:chOff x="3070134" y="3899545"/>
            <a:chExt cx="1761984" cy="2601772"/>
          </a:xfrm>
        </p:grpSpPr>
        <p:sp>
          <p:nvSpPr>
            <p:cNvPr id="71" name="Freeform 5"/>
            <p:cNvSpPr/>
            <p:nvPr/>
          </p:nvSpPr>
          <p:spPr bwMode="auto">
            <a:xfrm rot="10800000">
              <a:off x="3070134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0800000">
              <a:off x="3233987" y="4927519"/>
              <a:ext cx="1429314" cy="1426799"/>
            </a:xfrm>
            <a:prstGeom prst="ellipse">
              <a:avLst/>
            </a:prstGeom>
            <a:gradFill flip="none" rotWithShape="1">
              <a:gsLst>
                <a:gs pos="96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171208" y="5287734"/>
              <a:ext cx="1492250" cy="7067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2017.09.28-</a:t>
              </a:r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特粗" panose="020B0800000000000000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2017.11.07</a:t>
              </a:r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特粗" panose="020B08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57376" y="3899545"/>
            <a:ext cx="1761984" cy="2601772"/>
            <a:chOff x="7457376" y="3899545"/>
            <a:chExt cx="1761984" cy="2601772"/>
          </a:xfrm>
        </p:grpSpPr>
        <p:sp>
          <p:nvSpPr>
            <p:cNvPr id="72" name="Freeform 5"/>
            <p:cNvSpPr/>
            <p:nvPr/>
          </p:nvSpPr>
          <p:spPr bwMode="auto">
            <a:xfrm rot="10800000">
              <a:off x="7457376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 rot="10800000">
              <a:off x="7623711" y="4927519"/>
              <a:ext cx="1429314" cy="1426799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8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592578" y="5287418"/>
              <a:ext cx="1492250" cy="10147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  <a:sym typeface="+mn-ea"/>
                </a:rPr>
                <a:t>2017.11.16-</a:t>
              </a:r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  <a:sym typeface="+mn-ea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gency FB" panose="020B0503020202020204" pitchFamily="34" charset="0"/>
                  <a:ea typeface="苹方 常规" panose="020B0300000000000000" pitchFamily="34" charset="-122"/>
                  <a:sym typeface="+mn-ea"/>
                </a:rPr>
                <a:t>2017.12.01</a:t>
              </a:r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  <a:sym typeface="+mn-ea"/>
              </a:endParaRPr>
            </a:p>
            <a:p>
              <a:pPr algn="ctr"/>
              <a:endParaRPr lang="en-US" altLang="zh-CN" sz="20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sp>
        <p:nvSpPr>
          <p:cNvPr id="92" name="TextBox 40"/>
          <p:cNvSpPr txBox="1"/>
          <p:nvPr/>
        </p:nvSpPr>
        <p:spPr>
          <a:xfrm>
            <a:off x="3076372" y="1961863"/>
            <a:ext cx="182684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对相关技术栈的学习，并完成相关代码的编写。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40"/>
          <p:cNvSpPr txBox="1"/>
          <p:nvPr/>
        </p:nvSpPr>
        <p:spPr>
          <a:xfrm>
            <a:off x="5330540" y="4647091"/>
            <a:ext cx="18268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反复测试系统，并和胡老师进行探讨。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40"/>
          <p:cNvSpPr txBox="1"/>
          <p:nvPr/>
        </p:nvSpPr>
        <p:spPr>
          <a:xfrm>
            <a:off x="7410606" y="1970041"/>
            <a:ext cx="1826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撰写毕业论文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0"/>
          <p:cNvSpPr txBox="1"/>
          <p:nvPr/>
        </p:nvSpPr>
        <p:spPr>
          <a:xfrm>
            <a:off x="677342" y="4646643"/>
            <a:ext cx="18268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分析国内外形式，完成外文翻译，文献综述和开题报告。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0"/>
          <p:cNvSpPr txBox="1"/>
          <p:nvPr/>
        </p:nvSpPr>
        <p:spPr>
          <a:xfrm>
            <a:off x="9554845" y="4754245"/>
            <a:ext cx="1671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修改论文，准备毕业答辩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2" grpId="0"/>
      <p:bldP spid="93" grpId="0"/>
      <p:bldP spid="94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819015" y="1107440"/>
            <a:ext cx="2553970" cy="25552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0078" y="1885950"/>
            <a:ext cx="32950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1405" y="4742815"/>
            <a:ext cx="410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</a:t>
            </a:r>
            <a:r>
              <a:rPr lang="zh-CN" altLang="en-US" sz="2800"/>
              <a:t>答辩人     冯家乐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push dir="u"/>
      </p:transition>
    </mc:Choice>
    <mc:Fallback>
      <p:transition spd="slow" advClick="0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4594690" cy="6858000"/>
            <a:chOff x="0" y="0"/>
            <a:chExt cx="459469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4594690" cy="6858000"/>
              <a:chOff x="0" y="0"/>
              <a:chExt cx="4594690" cy="6858000"/>
            </a:xfrm>
          </p:grpSpPr>
          <p:sp>
            <p:nvSpPr>
              <p:cNvPr id="24" name="等腰三角形 23"/>
              <p:cNvSpPr/>
              <p:nvPr/>
            </p:nvSpPr>
            <p:spPr>
              <a:xfrm rot="5400000">
                <a:off x="3835529" y="2888903"/>
                <a:ext cx="815395" cy="70292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402747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058238" y="1181528"/>
              <a:ext cx="2126751" cy="2126751"/>
            </a:xfrm>
            <a:prstGeom prst="ellipse">
              <a:avLst/>
            </a:prstGeom>
            <a:no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1071" y="4065580"/>
              <a:ext cx="21339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1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论题大纲</a:t>
              </a:r>
              <a:endParaRPr lang="zh-CN" altLang="en-US" sz="2800" spc="1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7611" y="4718952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dobe Caslon Pro Bold" panose="0205070206050A020403" pitchFamily="18" charset="0"/>
                  <a:ea typeface="Kozuka Gothic Pro B" panose="020B0800000000000000" pitchFamily="34" charset="-128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Adobe Caslon Pro Bold" panose="0205070206050A020403" pitchFamily="18" charset="0"/>
                <a:ea typeface="Kozuka Gothic Pro B" panose="020B0800000000000000" pitchFamily="34" charset="-128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22518" y="4925660"/>
              <a:ext cx="637650" cy="48248"/>
              <a:chOff x="2782883" y="4944533"/>
              <a:chExt cx="637650" cy="482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16862" y="4925660"/>
              <a:ext cx="637650" cy="48248"/>
              <a:chOff x="2782883" y="4944533"/>
              <a:chExt cx="637650" cy="4824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72" y="1688386"/>
            <a:ext cx="1144283" cy="11442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2960" y="1181458"/>
            <a:ext cx="2897208" cy="613458"/>
            <a:chOff x="7343421" y="1218073"/>
            <a:chExt cx="2897208" cy="613458"/>
          </a:xfrm>
        </p:grpSpPr>
        <p:sp>
          <p:nvSpPr>
            <p:cNvPr id="29" name="椭圆 28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35349" y="1263863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研究背景</a:t>
              </a:r>
              <a:endParaRPr lang="zh-CN" altLang="en-US" sz="28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43421" y="2320799"/>
            <a:ext cx="2896573" cy="613458"/>
            <a:chOff x="7343421" y="2320799"/>
            <a:chExt cx="2896573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634714" y="2396696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研究内容</a:t>
              </a:r>
              <a:endParaRPr lang="zh-CN" altLang="en-US" sz="28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02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43421" y="3528018"/>
            <a:ext cx="2896573" cy="613458"/>
            <a:chOff x="7343421" y="3528018"/>
            <a:chExt cx="2896573" cy="613458"/>
          </a:xfrm>
        </p:grpSpPr>
        <p:sp>
          <p:nvSpPr>
            <p:cNvPr id="27" name="文本框 26"/>
            <p:cNvSpPr txBox="1"/>
            <p:nvPr/>
          </p:nvSpPr>
          <p:spPr>
            <a:xfrm>
              <a:off x="8634714" y="3603915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研究方案</a:t>
              </a:r>
              <a:endParaRPr lang="zh-CN" altLang="en-US" sz="28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03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43421" y="4735237"/>
            <a:ext cx="2855346" cy="613458"/>
            <a:chOff x="7343421" y="4735237"/>
            <a:chExt cx="2855346" cy="613458"/>
          </a:xfrm>
        </p:grpSpPr>
        <p:sp>
          <p:nvSpPr>
            <p:cNvPr id="28" name="文本框 27"/>
            <p:cNvSpPr txBox="1"/>
            <p:nvPr/>
          </p:nvSpPr>
          <p:spPr>
            <a:xfrm>
              <a:off x="8593487" y="4811134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时间安排</a:t>
              </a:r>
              <a:endParaRPr lang="zh-CN" altLang="en-US" sz="28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343421" y="4735237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04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7486" y="910124"/>
            <a:ext cx="6589920" cy="4708981"/>
            <a:chOff x="3967646" y="878374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967646" y="878374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1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48263" y="2139056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526045" y="2648087"/>
              <a:ext cx="2839981" cy="2245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7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  <a:sym typeface="+mn-ea"/>
                </a:rPr>
                <a:t>研究背景</a:t>
              </a:r>
              <a:endParaRPr lang="zh-CN" altLang="en-US" sz="7000" spc="20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研究背景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63345" y="2002790"/>
            <a:ext cx="92348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4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随着信息技术的迅速发展,计算机在经济建设及人们的日常生活中的应用日益普及</a:t>
            </a:r>
            <a:r>
              <a:rPr lang="zh-CN" altLang="en-US" sz="24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它正在改变着人们日常生活的各个方面。交通基础设施的不断完善和道路运输市场的全面开放，道路运输进入了集约化、规模化、网络化和信息化的大发展时期。依托新技术、新理念、新手段</a:t>
            </a:r>
            <a:r>
              <a:rPr lang="zh-CN" altLang="en-US" sz="24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积极推动道路客运联网售票服务系统</a:t>
            </a:r>
            <a:r>
              <a:rPr lang="zh-CN" altLang="en-US" sz="24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建设与发展，实现不同地区、不同省市客运站动态客运信息</a:t>
            </a:r>
            <a:r>
              <a:rPr lang="zh-CN" altLang="en-US" sz="24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共享和多元化售票，对方便公众出行、提高企业市场竞争力、降低客运站经营成本、准确采集动态客运信息、规范客运市场经营行为、提升行业监管服务水平等方面都将发挥重要作用。</a:t>
            </a:r>
            <a:endParaRPr lang="en-US" altLang="zh-CN" sz="24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965508" cy="4708981"/>
            <a:chOff x="3125165" y="868100"/>
            <a:chExt cx="6965508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2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407109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研究内容</a:t>
              </a:r>
              <a:endParaRPr lang="zh-CN" altLang="en-US" sz="7000" spc="20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研究内容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5585552"/>
            <a:ext cx="12192000" cy="127244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60832" y="5679232"/>
            <a:ext cx="1085088" cy="10850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62997" y="1518923"/>
            <a:ext cx="1934626" cy="361945"/>
            <a:chOff x="796763" y="1397003"/>
            <a:chExt cx="1934626" cy="361945"/>
          </a:xfrm>
        </p:grpSpPr>
        <p:sp>
          <p:nvSpPr>
            <p:cNvPr id="22" name="圆角矩形 21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国内形式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07406" y="2969230"/>
            <a:ext cx="1934626" cy="361945"/>
            <a:chOff x="796763" y="1405893"/>
            <a:chExt cx="1934626" cy="361945"/>
          </a:xfrm>
        </p:grpSpPr>
        <p:sp>
          <p:nvSpPr>
            <p:cNvPr id="25" name="圆角矩形 24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093216" y="140589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设计系统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75697" y="4312566"/>
            <a:ext cx="1934626" cy="361945"/>
            <a:chOff x="796763" y="1397003"/>
            <a:chExt cx="1934626" cy="361945"/>
          </a:xfrm>
        </p:grpSpPr>
        <p:sp>
          <p:nvSpPr>
            <p:cNvPr id="29" name="圆角矩形 28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技术学习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168372" y="1328089"/>
            <a:ext cx="7040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在我国的长途汽车售票系统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正蓬勃发展，但仍然存在许多问题，如：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实现的地区范围都比较小，比如只能在一个市内，并且网站的性能也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不够好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此次毕业设计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我打算设计一个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长三角区域的长途汽车售票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31212" y="2827693"/>
            <a:ext cx="69615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面向Web的基于 B/S 模式下的网上售票系统设计。计划采用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php+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mysql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设计一个长途汽车售票系统。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68372" y="4123808"/>
            <a:ext cx="7009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学习研究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php+mysql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数据库和前端的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等本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次系统设计所涉及到的技术栈。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6569" y="5932372"/>
            <a:ext cx="562258" cy="599765"/>
            <a:chOff x="776569" y="5932372"/>
            <a:chExt cx="562258" cy="599765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69" y="5932372"/>
              <a:ext cx="431070" cy="43107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52" y="6269762"/>
              <a:ext cx="262375" cy="26237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589920" cy="4708981"/>
            <a:chOff x="3125165" y="868100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3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8F5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4800027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研究方案</a:t>
              </a:r>
              <a:endParaRPr lang="zh-CN" altLang="en-US" sz="7000" spc="20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研究方案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759182" y="2492726"/>
            <a:ext cx="4770575" cy="3453485"/>
            <a:chOff x="6349074" y="2159000"/>
            <a:chExt cx="5817709" cy="4211520"/>
          </a:xfrm>
        </p:grpSpPr>
        <p:sp>
          <p:nvSpPr>
            <p:cNvPr id="60" name="任意多边形 59"/>
            <p:cNvSpPr/>
            <p:nvPr/>
          </p:nvSpPr>
          <p:spPr>
            <a:xfrm>
              <a:off x="6728655" y="2692762"/>
              <a:ext cx="5093178" cy="2164195"/>
            </a:xfrm>
            <a:custGeom>
              <a:avLst/>
              <a:gdLst>
                <a:gd name="connsiteX0" fmla="*/ 3232531 w 5923674"/>
                <a:gd name="connsiteY0" fmla="*/ 0 h 2517090"/>
                <a:gd name="connsiteX1" fmla="*/ 3246328 w 5923674"/>
                <a:gd name="connsiteY1" fmla="*/ 570 h 2517090"/>
                <a:gd name="connsiteX2" fmla="*/ 4235313 w 5923674"/>
                <a:gd name="connsiteY2" fmla="*/ 239190 h 2517090"/>
                <a:gd name="connsiteX3" fmla="*/ 4425521 w 5923674"/>
                <a:gd name="connsiteY3" fmla="*/ 327218 h 2517090"/>
                <a:gd name="connsiteX4" fmla="*/ 4389226 w 5923674"/>
                <a:gd name="connsiteY4" fmla="*/ 371209 h 2517090"/>
                <a:gd name="connsiteX5" fmla="*/ 4316959 w 5923674"/>
                <a:gd name="connsiteY5" fmla="*/ 607794 h 2517090"/>
                <a:gd name="connsiteX6" fmla="*/ 4740106 w 5923674"/>
                <a:gd name="connsiteY6" fmla="*/ 1030941 h 2517090"/>
                <a:gd name="connsiteX7" fmla="*/ 5090986 w 5923674"/>
                <a:gd name="connsiteY7" fmla="*/ 844380 h 2517090"/>
                <a:gd name="connsiteX8" fmla="*/ 5114603 w 5923674"/>
                <a:gd name="connsiteY8" fmla="*/ 800869 h 2517090"/>
                <a:gd name="connsiteX9" fmla="*/ 5222263 w 5923674"/>
                <a:gd name="connsiteY9" fmla="*/ 902554 h 2517090"/>
                <a:gd name="connsiteX10" fmla="*/ 5685602 w 5923674"/>
                <a:gd name="connsiteY10" fmla="*/ 1553472 h 2517090"/>
                <a:gd name="connsiteX11" fmla="*/ 5725189 w 5923674"/>
                <a:gd name="connsiteY11" fmla="*/ 1653909 h 2517090"/>
                <a:gd name="connsiteX12" fmla="*/ 5708899 w 5923674"/>
                <a:gd name="connsiteY12" fmla="*/ 1655551 h 2517090"/>
                <a:gd name="connsiteX13" fmla="*/ 5371031 w 5923674"/>
                <a:gd name="connsiteY13" fmla="*/ 2070101 h 2517090"/>
                <a:gd name="connsiteX14" fmla="*/ 5794178 w 5923674"/>
                <a:gd name="connsiteY14" fmla="*/ 2493248 h 2517090"/>
                <a:gd name="connsiteX15" fmla="*/ 5879457 w 5923674"/>
                <a:gd name="connsiteY15" fmla="*/ 2484651 h 2517090"/>
                <a:gd name="connsiteX16" fmla="*/ 5921053 w 5923674"/>
                <a:gd name="connsiteY16" fmla="*/ 2471739 h 2517090"/>
                <a:gd name="connsiteX17" fmla="*/ 5923674 w 5923674"/>
                <a:gd name="connsiteY17" fmla="*/ 2517090 h 2517090"/>
                <a:gd name="connsiteX18" fmla="*/ 0 w 5923674"/>
                <a:gd name="connsiteY18" fmla="*/ 2517090 h 2517090"/>
                <a:gd name="connsiteX19" fmla="*/ 3304 w 5923674"/>
                <a:gd name="connsiteY19" fmla="*/ 2459935 h 2517090"/>
                <a:gd name="connsiteX20" fmla="*/ 3416 w 5923674"/>
                <a:gd name="connsiteY20" fmla="*/ 2459996 h 2517090"/>
                <a:gd name="connsiteX21" fmla="*/ 168124 w 5923674"/>
                <a:gd name="connsiteY21" fmla="*/ 2493249 h 2517090"/>
                <a:gd name="connsiteX22" fmla="*/ 591271 w 5923674"/>
                <a:gd name="connsiteY22" fmla="*/ 2070102 h 2517090"/>
                <a:gd name="connsiteX23" fmla="*/ 253403 w 5923674"/>
                <a:gd name="connsiteY23" fmla="*/ 1655552 h 2517090"/>
                <a:gd name="connsiteX24" fmla="*/ 195909 w 5923674"/>
                <a:gd name="connsiteY24" fmla="*/ 1649756 h 2517090"/>
                <a:gd name="connsiteX25" fmla="*/ 208769 w 5923674"/>
                <a:gd name="connsiteY25" fmla="*/ 1614936 h 2517090"/>
                <a:gd name="connsiteX26" fmla="*/ 607031 w 5923674"/>
                <a:gd name="connsiteY26" fmla="*/ 1004664 h 2517090"/>
                <a:gd name="connsiteX27" fmla="*/ 716969 w 5923674"/>
                <a:gd name="connsiteY27" fmla="*/ 890375 h 2517090"/>
                <a:gd name="connsiteX28" fmla="*/ 730689 w 5923674"/>
                <a:gd name="connsiteY28" fmla="*/ 907004 h 2517090"/>
                <a:gd name="connsiteX29" fmla="*/ 1029899 w 5923674"/>
                <a:gd name="connsiteY29" fmla="*/ 1030941 h 2517090"/>
                <a:gd name="connsiteX30" fmla="*/ 1453046 w 5923674"/>
                <a:gd name="connsiteY30" fmla="*/ 607794 h 2517090"/>
                <a:gd name="connsiteX31" fmla="*/ 1419793 w 5923674"/>
                <a:gd name="connsiteY31" fmla="*/ 443086 h 2517090"/>
                <a:gd name="connsiteX32" fmla="*/ 1387665 w 5923674"/>
                <a:gd name="connsiteY32" fmla="*/ 383894 h 2517090"/>
                <a:gd name="connsiteX33" fmla="*/ 1393695 w 5923674"/>
                <a:gd name="connsiteY33" fmla="*/ 380266 h 2517090"/>
                <a:gd name="connsiteX34" fmla="*/ 2332586 w 5923674"/>
                <a:gd name="connsiteY34" fmla="*/ 47247 h 2517090"/>
                <a:gd name="connsiteX35" fmla="*/ 2396839 w 5923674"/>
                <a:gd name="connsiteY35" fmla="*/ 37179 h 2517090"/>
                <a:gd name="connsiteX36" fmla="*/ 2398261 w 5923674"/>
                <a:gd name="connsiteY36" fmla="*/ 51285 h 2517090"/>
                <a:gd name="connsiteX37" fmla="*/ 2812811 w 5923674"/>
                <a:gd name="connsiteY37" fmla="*/ 389153 h 2517090"/>
                <a:gd name="connsiteX38" fmla="*/ 3227361 w 5923674"/>
                <a:gd name="connsiteY38" fmla="*/ 51285 h 25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23674" h="2517090">
                  <a:moveTo>
                    <a:pt x="3232531" y="0"/>
                  </a:moveTo>
                  <a:lnTo>
                    <a:pt x="3246328" y="570"/>
                  </a:lnTo>
                  <a:cubicBezTo>
                    <a:pt x="3597438" y="29767"/>
                    <a:pt x="3930698" y="112451"/>
                    <a:pt x="4235313" y="239190"/>
                  </a:cubicBezTo>
                  <a:lnTo>
                    <a:pt x="4425521" y="327218"/>
                  </a:lnTo>
                  <a:lnTo>
                    <a:pt x="4389226" y="371209"/>
                  </a:lnTo>
                  <a:cubicBezTo>
                    <a:pt x="4343600" y="438743"/>
                    <a:pt x="4316959" y="520157"/>
                    <a:pt x="4316959" y="607794"/>
                  </a:cubicBezTo>
                  <a:cubicBezTo>
                    <a:pt x="4316959" y="841492"/>
                    <a:pt x="4506408" y="1030941"/>
                    <a:pt x="4740106" y="1030941"/>
                  </a:cubicBezTo>
                  <a:cubicBezTo>
                    <a:pt x="4886167" y="1030941"/>
                    <a:pt x="5014944" y="956938"/>
                    <a:pt x="5090986" y="844380"/>
                  </a:cubicBezTo>
                  <a:lnTo>
                    <a:pt x="5114603" y="800869"/>
                  </a:lnTo>
                  <a:lnTo>
                    <a:pt x="5222263" y="902554"/>
                  </a:lnTo>
                  <a:cubicBezTo>
                    <a:pt x="5411382" y="1096929"/>
                    <a:pt x="5568239" y="1316007"/>
                    <a:pt x="5685602" y="1553472"/>
                  </a:cubicBezTo>
                  <a:lnTo>
                    <a:pt x="5725189" y="1653909"/>
                  </a:lnTo>
                  <a:lnTo>
                    <a:pt x="5708899" y="1655551"/>
                  </a:lnTo>
                  <a:cubicBezTo>
                    <a:pt x="5516078" y="1695008"/>
                    <a:pt x="5371031" y="1865615"/>
                    <a:pt x="5371031" y="2070101"/>
                  </a:cubicBezTo>
                  <a:cubicBezTo>
                    <a:pt x="5371031" y="2303799"/>
                    <a:pt x="5560480" y="2493248"/>
                    <a:pt x="5794178" y="2493248"/>
                  </a:cubicBezTo>
                  <a:cubicBezTo>
                    <a:pt x="5823390" y="2493248"/>
                    <a:pt x="5851911" y="2490288"/>
                    <a:pt x="5879457" y="2484651"/>
                  </a:cubicBezTo>
                  <a:lnTo>
                    <a:pt x="5921053" y="2471739"/>
                  </a:lnTo>
                  <a:lnTo>
                    <a:pt x="5923674" y="2517090"/>
                  </a:lnTo>
                  <a:lnTo>
                    <a:pt x="0" y="2517090"/>
                  </a:lnTo>
                  <a:lnTo>
                    <a:pt x="3304" y="2459935"/>
                  </a:lnTo>
                  <a:lnTo>
                    <a:pt x="3416" y="2459996"/>
                  </a:lnTo>
                  <a:cubicBezTo>
                    <a:pt x="54041" y="2481409"/>
                    <a:pt x="109700" y="2493249"/>
                    <a:pt x="168124" y="2493249"/>
                  </a:cubicBezTo>
                  <a:cubicBezTo>
                    <a:pt x="401822" y="2493249"/>
                    <a:pt x="591271" y="2303800"/>
                    <a:pt x="591271" y="2070102"/>
                  </a:cubicBezTo>
                  <a:cubicBezTo>
                    <a:pt x="591271" y="1865616"/>
                    <a:pt x="446224" y="1695009"/>
                    <a:pt x="253403" y="1655552"/>
                  </a:cubicBezTo>
                  <a:lnTo>
                    <a:pt x="195909" y="1649756"/>
                  </a:lnTo>
                  <a:lnTo>
                    <a:pt x="208769" y="1614936"/>
                  </a:lnTo>
                  <a:cubicBezTo>
                    <a:pt x="309834" y="1394986"/>
                    <a:pt x="444430" y="1189952"/>
                    <a:pt x="607031" y="1004664"/>
                  </a:cubicBezTo>
                  <a:lnTo>
                    <a:pt x="716969" y="890375"/>
                  </a:lnTo>
                  <a:lnTo>
                    <a:pt x="730689" y="907004"/>
                  </a:lnTo>
                  <a:cubicBezTo>
                    <a:pt x="807264" y="983579"/>
                    <a:pt x="913050" y="1030941"/>
                    <a:pt x="1029899" y="1030941"/>
                  </a:cubicBezTo>
                  <a:cubicBezTo>
                    <a:pt x="1263597" y="1030941"/>
                    <a:pt x="1453046" y="841492"/>
                    <a:pt x="1453046" y="607794"/>
                  </a:cubicBezTo>
                  <a:cubicBezTo>
                    <a:pt x="1453046" y="549370"/>
                    <a:pt x="1441206" y="493711"/>
                    <a:pt x="1419793" y="443086"/>
                  </a:cubicBezTo>
                  <a:lnTo>
                    <a:pt x="1387665" y="383894"/>
                  </a:lnTo>
                  <a:lnTo>
                    <a:pt x="1393695" y="380266"/>
                  </a:lnTo>
                  <a:cubicBezTo>
                    <a:pt x="1678014" y="225204"/>
                    <a:pt x="1994576" y="111054"/>
                    <a:pt x="2332586" y="47247"/>
                  </a:cubicBezTo>
                  <a:lnTo>
                    <a:pt x="2396839" y="37179"/>
                  </a:lnTo>
                  <a:lnTo>
                    <a:pt x="2398261" y="51285"/>
                  </a:lnTo>
                  <a:cubicBezTo>
                    <a:pt x="2437718" y="244106"/>
                    <a:pt x="2608326" y="389153"/>
                    <a:pt x="2812811" y="389153"/>
                  </a:cubicBezTo>
                  <a:cubicBezTo>
                    <a:pt x="3017297" y="389153"/>
                    <a:pt x="3187904" y="244106"/>
                    <a:pt x="3227361" y="51285"/>
                  </a:cubicBezTo>
                  <a:close/>
                </a:path>
              </a:pathLst>
            </a:cu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78" y="2596055"/>
              <a:ext cx="1238578" cy="1238578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2977" y="2159000"/>
              <a:ext cx="1048269" cy="1048269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201" y="4016346"/>
              <a:ext cx="912582" cy="912582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87" y="2733355"/>
              <a:ext cx="947827" cy="94782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074" y="3962674"/>
              <a:ext cx="1048269" cy="1048269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5467"/>
                      </a14:imgEffect>
                      <a14:imgEffect>
                        <a14:saturation sat="5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272" y="4226042"/>
              <a:ext cx="2144478" cy="2144478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</p:pic>
      </p:grpSp>
      <p:grpSp>
        <p:nvGrpSpPr>
          <p:cNvPr id="3" name="组合 2"/>
          <p:cNvGrpSpPr/>
          <p:nvPr/>
        </p:nvGrpSpPr>
        <p:grpSpPr>
          <a:xfrm>
            <a:off x="622454" y="1543484"/>
            <a:ext cx="6867378" cy="1137285"/>
            <a:chOff x="466244" y="2194994"/>
            <a:chExt cx="6867378" cy="1137285"/>
          </a:xfrm>
        </p:grpSpPr>
        <p:sp>
          <p:nvSpPr>
            <p:cNvPr id="64" name="椭圆 63"/>
            <p:cNvSpPr/>
            <p:nvPr/>
          </p:nvSpPr>
          <p:spPr>
            <a:xfrm>
              <a:off x="466244" y="2421418"/>
              <a:ext cx="286273" cy="286273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60127" y="2194994"/>
              <a:ext cx="6373495" cy="113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确定本次长途汽车售票系统的需求，需求模块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主要分为用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户（包括用户的注册和用户登陆），车票的查询，车票的购买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，车票的退换等模块。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2609" y="2614535"/>
            <a:ext cx="5817870" cy="3969385"/>
            <a:chOff x="466244" y="2961880"/>
            <a:chExt cx="5817870" cy="3969385"/>
          </a:xfrm>
        </p:grpSpPr>
        <p:sp>
          <p:nvSpPr>
            <p:cNvPr id="65" name="椭圆 64"/>
            <p:cNvSpPr/>
            <p:nvPr/>
          </p:nvSpPr>
          <p:spPr>
            <a:xfrm>
              <a:off x="466244" y="2981929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60274" y="2961880"/>
              <a:ext cx="5323840" cy="39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设计数据库，具体如下：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用户表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(user)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{id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；手机号码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主键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；登陆密码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}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常用乘客表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(passenger)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{id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；乘客身份证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主键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；用户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id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；乘客姓名；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status(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是否是本人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)}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车次表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(ticket)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{id;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车牌号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主键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；日期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主键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；发车时间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主键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到达时间；出发站；目的地站；车票剩余数；车票价格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; }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订票单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(order)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{id;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id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；车次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id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；座位号；价格；购买时间；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status:(0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代码已购买，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代码退票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)}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研究方案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759182" y="2492726"/>
            <a:ext cx="4770575" cy="3453485"/>
            <a:chOff x="6349074" y="2159000"/>
            <a:chExt cx="5817709" cy="4211520"/>
          </a:xfrm>
        </p:grpSpPr>
        <p:sp>
          <p:nvSpPr>
            <p:cNvPr id="60" name="任意多边形 59"/>
            <p:cNvSpPr/>
            <p:nvPr/>
          </p:nvSpPr>
          <p:spPr>
            <a:xfrm>
              <a:off x="6728655" y="2692762"/>
              <a:ext cx="5093178" cy="2164195"/>
            </a:xfrm>
            <a:custGeom>
              <a:avLst/>
              <a:gdLst>
                <a:gd name="connsiteX0" fmla="*/ 3232531 w 5923674"/>
                <a:gd name="connsiteY0" fmla="*/ 0 h 2517090"/>
                <a:gd name="connsiteX1" fmla="*/ 3246328 w 5923674"/>
                <a:gd name="connsiteY1" fmla="*/ 570 h 2517090"/>
                <a:gd name="connsiteX2" fmla="*/ 4235313 w 5923674"/>
                <a:gd name="connsiteY2" fmla="*/ 239190 h 2517090"/>
                <a:gd name="connsiteX3" fmla="*/ 4425521 w 5923674"/>
                <a:gd name="connsiteY3" fmla="*/ 327218 h 2517090"/>
                <a:gd name="connsiteX4" fmla="*/ 4389226 w 5923674"/>
                <a:gd name="connsiteY4" fmla="*/ 371209 h 2517090"/>
                <a:gd name="connsiteX5" fmla="*/ 4316959 w 5923674"/>
                <a:gd name="connsiteY5" fmla="*/ 607794 h 2517090"/>
                <a:gd name="connsiteX6" fmla="*/ 4740106 w 5923674"/>
                <a:gd name="connsiteY6" fmla="*/ 1030941 h 2517090"/>
                <a:gd name="connsiteX7" fmla="*/ 5090986 w 5923674"/>
                <a:gd name="connsiteY7" fmla="*/ 844380 h 2517090"/>
                <a:gd name="connsiteX8" fmla="*/ 5114603 w 5923674"/>
                <a:gd name="connsiteY8" fmla="*/ 800869 h 2517090"/>
                <a:gd name="connsiteX9" fmla="*/ 5222263 w 5923674"/>
                <a:gd name="connsiteY9" fmla="*/ 902554 h 2517090"/>
                <a:gd name="connsiteX10" fmla="*/ 5685602 w 5923674"/>
                <a:gd name="connsiteY10" fmla="*/ 1553472 h 2517090"/>
                <a:gd name="connsiteX11" fmla="*/ 5725189 w 5923674"/>
                <a:gd name="connsiteY11" fmla="*/ 1653909 h 2517090"/>
                <a:gd name="connsiteX12" fmla="*/ 5708899 w 5923674"/>
                <a:gd name="connsiteY12" fmla="*/ 1655551 h 2517090"/>
                <a:gd name="connsiteX13" fmla="*/ 5371031 w 5923674"/>
                <a:gd name="connsiteY13" fmla="*/ 2070101 h 2517090"/>
                <a:gd name="connsiteX14" fmla="*/ 5794178 w 5923674"/>
                <a:gd name="connsiteY14" fmla="*/ 2493248 h 2517090"/>
                <a:gd name="connsiteX15" fmla="*/ 5879457 w 5923674"/>
                <a:gd name="connsiteY15" fmla="*/ 2484651 h 2517090"/>
                <a:gd name="connsiteX16" fmla="*/ 5921053 w 5923674"/>
                <a:gd name="connsiteY16" fmla="*/ 2471739 h 2517090"/>
                <a:gd name="connsiteX17" fmla="*/ 5923674 w 5923674"/>
                <a:gd name="connsiteY17" fmla="*/ 2517090 h 2517090"/>
                <a:gd name="connsiteX18" fmla="*/ 0 w 5923674"/>
                <a:gd name="connsiteY18" fmla="*/ 2517090 h 2517090"/>
                <a:gd name="connsiteX19" fmla="*/ 3304 w 5923674"/>
                <a:gd name="connsiteY19" fmla="*/ 2459935 h 2517090"/>
                <a:gd name="connsiteX20" fmla="*/ 3416 w 5923674"/>
                <a:gd name="connsiteY20" fmla="*/ 2459996 h 2517090"/>
                <a:gd name="connsiteX21" fmla="*/ 168124 w 5923674"/>
                <a:gd name="connsiteY21" fmla="*/ 2493249 h 2517090"/>
                <a:gd name="connsiteX22" fmla="*/ 591271 w 5923674"/>
                <a:gd name="connsiteY22" fmla="*/ 2070102 h 2517090"/>
                <a:gd name="connsiteX23" fmla="*/ 253403 w 5923674"/>
                <a:gd name="connsiteY23" fmla="*/ 1655552 h 2517090"/>
                <a:gd name="connsiteX24" fmla="*/ 195909 w 5923674"/>
                <a:gd name="connsiteY24" fmla="*/ 1649756 h 2517090"/>
                <a:gd name="connsiteX25" fmla="*/ 208769 w 5923674"/>
                <a:gd name="connsiteY25" fmla="*/ 1614936 h 2517090"/>
                <a:gd name="connsiteX26" fmla="*/ 607031 w 5923674"/>
                <a:gd name="connsiteY26" fmla="*/ 1004664 h 2517090"/>
                <a:gd name="connsiteX27" fmla="*/ 716969 w 5923674"/>
                <a:gd name="connsiteY27" fmla="*/ 890375 h 2517090"/>
                <a:gd name="connsiteX28" fmla="*/ 730689 w 5923674"/>
                <a:gd name="connsiteY28" fmla="*/ 907004 h 2517090"/>
                <a:gd name="connsiteX29" fmla="*/ 1029899 w 5923674"/>
                <a:gd name="connsiteY29" fmla="*/ 1030941 h 2517090"/>
                <a:gd name="connsiteX30" fmla="*/ 1453046 w 5923674"/>
                <a:gd name="connsiteY30" fmla="*/ 607794 h 2517090"/>
                <a:gd name="connsiteX31" fmla="*/ 1419793 w 5923674"/>
                <a:gd name="connsiteY31" fmla="*/ 443086 h 2517090"/>
                <a:gd name="connsiteX32" fmla="*/ 1387665 w 5923674"/>
                <a:gd name="connsiteY32" fmla="*/ 383894 h 2517090"/>
                <a:gd name="connsiteX33" fmla="*/ 1393695 w 5923674"/>
                <a:gd name="connsiteY33" fmla="*/ 380266 h 2517090"/>
                <a:gd name="connsiteX34" fmla="*/ 2332586 w 5923674"/>
                <a:gd name="connsiteY34" fmla="*/ 47247 h 2517090"/>
                <a:gd name="connsiteX35" fmla="*/ 2396839 w 5923674"/>
                <a:gd name="connsiteY35" fmla="*/ 37179 h 2517090"/>
                <a:gd name="connsiteX36" fmla="*/ 2398261 w 5923674"/>
                <a:gd name="connsiteY36" fmla="*/ 51285 h 2517090"/>
                <a:gd name="connsiteX37" fmla="*/ 2812811 w 5923674"/>
                <a:gd name="connsiteY37" fmla="*/ 389153 h 2517090"/>
                <a:gd name="connsiteX38" fmla="*/ 3227361 w 5923674"/>
                <a:gd name="connsiteY38" fmla="*/ 51285 h 25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23674" h="2517090">
                  <a:moveTo>
                    <a:pt x="3232531" y="0"/>
                  </a:moveTo>
                  <a:lnTo>
                    <a:pt x="3246328" y="570"/>
                  </a:lnTo>
                  <a:cubicBezTo>
                    <a:pt x="3597438" y="29767"/>
                    <a:pt x="3930698" y="112451"/>
                    <a:pt x="4235313" y="239190"/>
                  </a:cubicBezTo>
                  <a:lnTo>
                    <a:pt x="4425521" y="327218"/>
                  </a:lnTo>
                  <a:lnTo>
                    <a:pt x="4389226" y="371209"/>
                  </a:lnTo>
                  <a:cubicBezTo>
                    <a:pt x="4343600" y="438743"/>
                    <a:pt x="4316959" y="520157"/>
                    <a:pt x="4316959" y="607794"/>
                  </a:cubicBezTo>
                  <a:cubicBezTo>
                    <a:pt x="4316959" y="841492"/>
                    <a:pt x="4506408" y="1030941"/>
                    <a:pt x="4740106" y="1030941"/>
                  </a:cubicBezTo>
                  <a:cubicBezTo>
                    <a:pt x="4886167" y="1030941"/>
                    <a:pt x="5014944" y="956938"/>
                    <a:pt x="5090986" y="844380"/>
                  </a:cubicBezTo>
                  <a:lnTo>
                    <a:pt x="5114603" y="800869"/>
                  </a:lnTo>
                  <a:lnTo>
                    <a:pt x="5222263" y="902554"/>
                  </a:lnTo>
                  <a:cubicBezTo>
                    <a:pt x="5411382" y="1096929"/>
                    <a:pt x="5568239" y="1316007"/>
                    <a:pt x="5685602" y="1553472"/>
                  </a:cubicBezTo>
                  <a:lnTo>
                    <a:pt x="5725189" y="1653909"/>
                  </a:lnTo>
                  <a:lnTo>
                    <a:pt x="5708899" y="1655551"/>
                  </a:lnTo>
                  <a:cubicBezTo>
                    <a:pt x="5516078" y="1695008"/>
                    <a:pt x="5371031" y="1865615"/>
                    <a:pt x="5371031" y="2070101"/>
                  </a:cubicBezTo>
                  <a:cubicBezTo>
                    <a:pt x="5371031" y="2303799"/>
                    <a:pt x="5560480" y="2493248"/>
                    <a:pt x="5794178" y="2493248"/>
                  </a:cubicBezTo>
                  <a:cubicBezTo>
                    <a:pt x="5823390" y="2493248"/>
                    <a:pt x="5851911" y="2490288"/>
                    <a:pt x="5879457" y="2484651"/>
                  </a:cubicBezTo>
                  <a:lnTo>
                    <a:pt x="5921053" y="2471739"/>
                  </a:lnTo>
                  <a:lnTo>
                    <a:pt x="5923674" y="2517090"/>
                  </a:lnTo>
                  <a:lnTo>
                    <a:pt x="0" y="2517090"/>
                  </a:lnTo>
                  <a:lnTo>
                    <a:pt x="3304" y="2459935"/>
                  </a:lnTo>
                  <a:lnTo>
                    <a:pt x="3416" y="2459996"/>
                  </a:lnTo>
                  <a:cubicBezTo>
                    <a:pt x="54041" y="2481409"/>
                    <a:pt x="109700" y="2493249"/>
                    <a:pt x="168124" y="2493249"/>
                  </a:cubicBezTo>
                  <a:cubicBezTo>
                    <a:pt x="401822" y="2493249"/>
                    <a:pt x="591271" y="2303800"/>
                    <a:pt x="591271" y="2070102"/>
                  </a:cubicBezTo>
                  <a:cubicBezTo>
                    <a:pt x="591271" y="1865616"/>
                    <a:pt x="446224" y="1695009"/>
                    <a:pt x="253403" y="1655552"/>
                  </a:cubicBezTo>
                  <a:lnTo>
                    <a:pt x="195909" y="1649756"/>
                  </a:lnTo>
                  <a:lnTo>
                    <a:pt x="208769" y="1614936"/>
                  </a:lnTo>
                  <a:cubicBezTo>
                    <a:pt x="309834" y="1394986"/>
                    <a:pt x="444430" y="1189952"/>
                    <a:pt x="607031" y="1004664"/>
                  </a:cubicBezTo>
                  <a:lnTo>
                    <a:pt x="716969" y="890375"/>
                  </a:lnTo>
                  <a:lnTo>
                    <a:pt x="730689" y="907004"/>
                  </a:lnTo>
                  <a:cubicBezTo>
                    <a:pt x="807264" y="983579"/>
                    <a:pt x="913050" y="1030941"/>
                    <a:pt x="1029899" y="1030941"/>
                  </a:cubicBezTo>
                  <a:cubicBezTo>
                    <a:pt x="1263597" y="1030941"/>
                    <a:pt x="1453046" y="841492"/>
                    <a:pt x="1453046" y="607794"/>
                  </a:cubicBezTo>
                  <a:cubicBezTo>
                    <a:pt x="1453046" y="549370"/>
                    <a:pt x="1441206" y="493711"/>
                    <a:pt x="1419793" y="443086"/>
                  </a:cubicBezTo>
                  <a:lnTo>
                    <a:pt x="1387665" y="383894"/>
                  </a:lnTo>
                  <a:lnTo>
                    <a:pt x="1393695" y="380266"/>
                  </a:lnTo>
                  <a:cubicBezTo>
                    <a:pt x="1678014" y="225204"/>
                    <a:pt x="1994576" y="111054"/>
                    <a:pt x="2332586" y="47247"/>
                  </a:cubicBezTo>
                  <a:lnTo>
                    <a:pt x="2396839" y="37179"/>
                  </a:lnTo>
                  <a:lnTo>
                    <a:pt x="2398261" y="51285"/>
                  </a:lnTo>
                  <a:cubicBezTo>
                    <a:pt x="2437718" y="244106"/>
                    <a:pt x="2608326" y="389153"/>
                    <a:pt x="2812811" y="389153"/>
                  </a:cubicBezTo>
                  <a:cubicBezTo>
                    <a:pt x="3017297" y="389153"/>
                    <a:pt x="3187904" y="244106"/>
                    <a:pt x="3227361" y="51285"/>
                  </a:cubicBezTo>
                  <a:close/>
                </a:path>
              </a:pathLst>
            </a:cu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78" y="2596055"/>
              <a:ext cx="1238578" cy="1238578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2977" y="2159000"/>
              <a:ext cx="1048269" cy="1048269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201" y="4016346"/>
              <a:ext cx="912582" cy="912582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87" y="2733355"/>
              <a:ext cx="947827" cy="94782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074" y="3962674"/>
              <a:ext cx="1048269" cy="1048269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5467"/>
                      </a14:imgEffect>
                      <a14:imgEffect>
                        <a14:saturation sat="5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272" y="4226042"/>
              <a:ext cx="2144478" cy="2144478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</p:pic>
      </p:grpSp>
      <p:grpSp>
        <p:nvGrpSpPr>
          <p:cNvPr id="9" name="组合 8"/>
          <p:cNvGrpSpPr/>
          <p:nvPr/>
        </p:nvGrpSpPr>
        <p:grpSpPr>
          <a:xfrm>
            <a:off x="1232054" y="2278975"/>
            <a:ext cx="4530577" cy="368527"/>
            <a:chOff x="466244" y="3852505"/>
            <a:chExt cx="4530577" cy="368527"/>
          </a:xfrm>
        </p:grpSpPr>
        <p:sp>
          <p:nvSpPr>
            <p:cNvPr id="66" name="椭圆 65"/>
            <p:cNvSpPr/>
            <p:nvPr/>
          </p:nvSpPr>
          <p:spPr>
            <a:xfrm>
              <a:off x="466244" y="3852505"/>
              <a:ext cx="286273" cy="286273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78541" y="3852732"/>
              <a:ext cx="4018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采用前端的技术栈，设计系统的界面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31900" y="3426460"/>
            <a:ext cx="4171315" cy="368300"/>
            <a:chOff x="466243" y="4602702"/>
            <a:chExt cx="4171111" cy="358647"/>
          </a:xfrm>
        </p:grpSpPr>
        <p:sp>
          <p:nvSpPr>
            <p:cNvPr id="67" name="椭圆 66"/>
            <p:cNvSpPr/>
            <p:nvPr/>
          </p:nvSpPr>
          <p:spPr>
            <a:xfrm>
              <a:off x="466243" y="4622751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78663" y="4602702"/>
              <a:ext cx="3658691" cy="35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代码的编写以及接口的调试。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32053" y="4398736"/>
            <a:ext cx="4352778" cy="368300"/>
            <a:chOff x="466243" y="5422991"/>
            <a:chExt cx="4352778" cy="368300"/>
          </a:xfrm>
        </p:grpSpPr>
        <p:sp>
          <p:nvSpPr>
            <p:cNvPr id="68" name="椭圆 67"/>
            <p:cNvSpPr/>
            <p:nvPr/>
          </p:nvSpPr>
          <p:spPr>
            <a:xfrm>
              <a:off x="466243" y="5443040"/>
              <a:ext cx="286273" cy="286273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78541" y="5422991"/>
              <a:ext cx="3840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测试系统，并和老师进行探讨修改。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演示</Application>
  <PresentationFormat>宽屏</PresentationFormat>
  <Paragraphs>144</Paragraphs>
  <Slides>12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汉仪菱心体简</vt:lpstr>
      <vt:lpstr>微软雅黑</vt:lpstr>
      <vt:lpstr>Adobe Caslon Pro Bold</vt:lpstr>
      <vt:lpstr>Kozuka Gothic Pro B</vt:lpstr>
      <vt:lpstr>Kozuka Mincho Pro H</vt:lpstr>
      <vt:lpstr>Agency FB</vt:lpstr>
      <vt:lpstr>苹方 常规</vt:lpstr>
      <vt:lpstr>苹方 特粗</vt:lpstr>
      <vt:lpstr>Arial Unicode MS</vt:lpstr>
      <vt:lpstr>Calibri Light</vt:lpstr>
      <vt:lpstr>Calibri</vt:lpstr>
      <vt:lpstr>Segoe Print</vt:lpstr>
      <vt:lpstr>Yu Gothic UI Semibold</vt:lpstr>
      <vt:lpstr>Yu Gothic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www.pptfans.cn</dc:title>
  <dc:creator/>
  <cp:lastModifiedBy>dell</cp:lastModifiedBy>
  <cp:revision>14</cp:revision>
  <dcterms:created xsi:type="dcterms:W3CDTF">2016-05-06T03:10:00Z</dcterms:created>
  <dcterms:modified xsi:type="dcterms:W3CDTF">2017-11-21T12:09:33Z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