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338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5" r:id="rId40"/>
    <p:sldId id="334" r:id="rId41"/>
    <p:sldId id="336" r:id="rId42"/>
    <p:sldId id="270" r:id="rId43"/>
    <p:sldId id="271" r:id="rId44"/>
    <p:sldId id="279" r:id="rId45"/>
    <p:sldId id="272" r:id="rId46"/>
    <p:sldId id="273" r:id="rId47"/>
    <p:sldId id="274" r:id="rId48"/>
    <p:sldId id="277" r:id="rId49"/>
    <p:sldId id="275" r:id="rId50"/>
    <p:sldId id="276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337" r:id="rId60"/>
    <p:sldId id="33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EA4D0-BB5D-47DA-87EC-BA9AC254656E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7561C-FB94-4560-9158-69D29E2A8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cur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substructures are usually described by means of </a:t>
            </a:r>
            <a:r>
              <a:rPr lang="en-US" dirty="0" smtClean="0">
                <a:hlinkClick r:id="rId3" tooltip="Recursion"/>
              </a:rPr>
              <a:t>recursion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561C-FB94-4560-9158-69D29E2A8C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write</a:t>
            </a:r>
            <a:r>
              <a:rPr lang="en-US" baseline="0" dirty="0" smtClean="0"/>
              <a:t> it top-down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561C-FB94-4560-9158-69D29E2A8C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7561C-FB94-4560-9158-69D29E2A8CF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295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02E95CD-3E5A-4F14-B7B5-7B1DDFBC2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-152400" y="242888"/>
            <a:ext cx="9440862" cy="695325"/>
          </a:xfrm>
          <a:prstGeom prst="rect">
            <a:avLst/>
          </a:prstGeom>
          <a:ln/>
        </p:spPr>
        <p:txBody>
          <a:bodyPr vert="horz" lIns="91440" tIns="38808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 Design and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Analysis -2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6675" y="1504950"/>
            <a:ext cx="1428750" cy="2047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" y="3743325"/>
            <a:ext cx="9070975" cy="3017838"/>
          </a:xfrm>
          <a:prstGeom prst="rect">
            <a:avLst/>
          </a:prstGeom>
          <a:noFill/>
          <a:ln/>
        </p:spPr>
        <p:txBody>
          <a:bodyPr vert="horz" lIns="0" tIns="31752" rIns="0" b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lang="en-US" sz="3600" dirty="0" smtClean="0">
                <a:solidFill>
                  <a:srgbClr val="008080"/>
                </a:solidFill>
                <a:latin typeface="Arial" charset="0"/>
              </a:rPr>
              <a:t>Dynamic Programming</a:t>
            </a:r>
            <a:endParaRPr kumimoji="0" lang="en-US" sz="3600" b="0" i="0" u="none" strike="noStrike" kern="1200" cap="none" spc="0" normalizeH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Mayada Hadhoud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Computer Engineering Department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Cairo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Fall 2016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technique for solving optimization problems by </a:t>
            </a:r>
            <a:r>
              <a:rPr lang="en-US" b="1" dirty="0" smtClean="0"/>
              <a:t>breaking them into simpler </a:t>
            </a:r>
            <a:r>
              <a:rPr lang="en-US" b="1" dirty="0" err="1" smtClean="0"/>
              <a:t>subproblems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idea: </a:t>
            </a:r>
          </a:p>
          <a:p>
            <a:pPr lvl="1"/>
            <a:r>
              <a:rPr lang="en-US" dirty="0" smtClean="0"/>
              <a:t>To solve a given problem, we need to solve different parts of the problem (</a:t>
            </a:r>
            <a:r>
              <a:rPr lang="en-US" i="1" dirty="0" err="1" smtClean="0"/>
              <a:t>subproblems</a:t>
            </a:r>
            <a:r>
              <a:rPr lang="en-US" dirty="0" smtClean="0"/>
              <a:t>), then combine the solutions of the </a:t>
            </a:r>
            <a:r>
              <a:rPr lang="en-US" dirty="0" err="1" smtClean="0"/>
              <a:t>subproblems</a:t>
            </a:r>
            <a:r>
              <a:rPr lang="en-US" dirty="0" smtClean="0"/>
              <a:t> to reach an overall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 programming approach seeks to solve each </a:t>
            </a:r>
            <a:r>
              <a:rPr lang="en-US" dirty="0" err="1" smtClean="0"/>
              <a:t>subproblem</a:t>
            </a:r>
            <a:r>
              <a:rPr lang="en-US" dirty="0" smtClean="0"/>
              <a:t> only once (</a:t>
            </a:r>
            <a:r>
              <a:rPr lang="en-US" b="1" i="1" dirty="0" smtClean="0"/>
              <a:t>reducing the number of computations</a:t>
            </a:r>
            <a:r>
              <a:rPr lang="en-US" dirty="0" smtClean="0"/>
              <a:t>). Once the solution to a given </a:t>
            </a:r>
            <a:r>
              <a:rPr lang="en-US" dirty="0" err="1" smtClean="0"/>
              <a:t>subproblem</a:t>
            </a:r>
            <a:r>
              <a:rPr lang="en-US" dirty="0" smtClean="0"/>
              <a:t> has been computed, it is stored or "</a:t>
            </a:r>
            <a:r>
              <a:rPr lang="en-US" b="1" dirty="0" err="1" smtClean="0"/>
              <a:t>memoized</a:t>
            </a:r>
            <a:r>
              <a:rPr lang="en-US" dirty="0" smtClean="0"/>
              <a:t>": the next time the same solution is needed, it is simply looked up. </a:t>
            </a:r>
          </a:p>
          <a:p>
            <a:r>
              <a:rPr lang="en-US" dirty="0" smtClean="0"/>
              <a:t>This approach is especially useful when the number of repeating </a:t>
            </a:r>
            <a:r>
              <a:rPr lang="en-US" dirty="0" err="1" smtClean="0"/>
              <a:t>subproblems</a:t>
            </a:r>
            <a:r>
              <a:rPr lang="en-US" dirty="0" smtClean="0"/>
              <a:t> </a:t>
            </a:r>
            <a:r>
              <a:rPr lang="en-US" b="1" dirty="0" smtClean="0"/>
              <a:t>grows exponentially </a:t>
            </a:r>
            <a:r>
              <a:rPr lang="en-US" dirty="0" smtClean="0"/>
              <a:t>as a function of the size of the input.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Applicable to problems with the following properties:</a:t>
            </a:r>
          </a:p>
          <a:p>
            <a:pPr lvl="1"/>
            <a:r>
              <a:rPr lang="en-US" dirty="0" smtClean="0"/>
              <a:t>Overlapping </a:t>
            </a:r>
            <a:r>
              <a:rPr lang="en-US" dirty="0" err="1" smtClean="0"/>
              <a:t>subproblems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The space of </a:t>
            </a:r>
            <a:r>
              <a:rPr lang="en-US" dirty="0" err="1" smtClean="0"/>
              <a:t>subproblems</a:t>
            </a:r>
            <a:r>
              <a:rPr lang="en-US" dirty="0" smtClean="0"/>
              <a:t> must be small, that is, any recursive algorithm solving the problem should solve the same </a:t>
            </a:r>
            <a:r>
              <a:rPr lang="en-US" dirty="0" err="1" smtClean="0"/>
              <a:t>subproblems</a:t>
            </a:r>
            <a:r>
              <a:rPr lang="en-US" dirty="0" smtClean="0"/>
              <a:t> over and over, rather than generating new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Optimal substructure.</a:t>
            </a:r>
          </a:p>
          <a:p>
            <a:pPr lvl="2"/>
            <a:r>
              <a:rPr lang="en-US" dirty="0" smtClean="0"/>
              <a:t>The solution to a given optimization problem can be obtained by the combination of optimal solutions to its </a:t>
            </a:r>
            <a:r>
              <a:rPr lang="en-US" dirty="0" err="1" smtClean="0"/>
              <a:t>subproblems</a:t>
            </a:r>
            <a:r>
              <a:rPr lang="en-US" dirty="0" smtClean="0"/>
              <a:t>.  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What if the </a:t>
            </a:r>
            <a:r>
              <a:rPr lang="en-US" sz="2600" b="1" dirty="0" err="1" smtClean="0">
                <a:solidFill>
                  <a:srgbClr val="FF0000"/>
                </a:solidFill>
              </a:rPr>
              <a:t>subproblems</a:t>
            </a:r>
            <a:r>
              <a:rPr lang="en-US" sz="2600" b="1" dirty="0" smtClean="0">
                <a:solidFill>
                  <a:srgbClr val="FF0000"/>
                </a:solidFill>
              </a:rPr>
              <a:t> are not overlapping ???!!!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758" y="304800"/>
            <a:ext cx="6765442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276600"/>
            <a:ext cx="5257800" cy="30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67000" y="2590800"/>
            <a:ext cx="3810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 overlapping </a:t>
            </a:r>
            <a:r>
              <a:rPr lang="en-US" b="1" dirty="0" err="1" smtClean="0">
                <a:solidFill>
                  <a:srgbClr val="FF0000"/>
                </a:solidFill>
              </a:rPr>
              <a:t>subproblems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Divide and conquer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5983069"/>
            <a:ext cx="38100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Overlapping </a:t>
            </a:r>
            <a:r>
              <a:rPr lang="en-US" b="1" dirty="0" err="1" smtClean="0">
                <a:solidFill>
                  <a:srgbClr val="FF0000"/>
                </a:solidFill>
              </a:rPr>
              <a:t>subproblems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Dynamic programming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2 ways to implement dynamic programming approach:</a:t>
            </a:r>
          </a:p>
          <a:p>
            <a:pPr lvl="1"/>
            <a:r>
              <a:rPr lang="en-US" b="1" dirty="0" smtClean="0"/>
              <a:t>Top-down approach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write the procedure recursively</a:t>
            </a:r>
          </a:p>
          <a:p>
            <a:pPr lvl="2"/>
            <a:r>
              <a:rPr lang="en-US" dirty="0" smtClean="0"/>
              <a:t>Save the result of each </a:t>
            </a:r>
            <a:r>
              <a:rPr lang="en-US" dirty="0" err="1" smtClean="0"/>
              <a:t>subproblem</a:t>
            </a:r>
            <a:r>
              <a:rPr lang="en-US" dirty="0" smtClean="0"/>
              <a:t> (</a:t>
            </a:r>
            <a:r>
              <a:rPr lang="en-US" i="1" dirty="0" smtClean="0"/>
              <a:t>using array, hash table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procedure first checks to see if the </a:t>
            </a:r>
            <a:r>
              <a:rPr lang="en-US" dirty="0" err="1" smtClean="0"/>
              <a:t>subproblem</a:t>
            </a:r>
            <a:r>
              <a:rPr lang="en-US" dirty="0" smtClean="0"/>
              <a:t> has solved previously.</a:t>
            </a:r>
          </a:p>
          <a:p>
            <a:pPr lvl="2"/>
            <a:r>
              <a:rPr lang="en-US" dirty="0" smtClean="0"/>
              <a:t>  if yes , use the stored results. Else compute it.</a:t>
            </a:r>
          </a:p>
          <a:p>
            <a:pPr lvl="1"/>
            <a:r>
              <a:rPr lang="en-US" dirty="0" smtClean="0"/>
              <a:t>Bottom-up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2 ways to implement dynamic programming approach:</a:t>
            </a:r>
          </a:p>
          <a:p>
            <a:pPr lvl="1"/>
            <a:r>
              <a:rPr lang="en-US" dirty="0" smtClean="0"/>
              <a:t>Top-down approach: </a:t>
            </a:r>
          </a:p>
          <a:p>
            <a:pPr lvl="1"/>
            <a:r>
              <a:rPr lang="en-US" b="1" dirty="0" smtClean="0"/>
              <a:t>Bottom-up approach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Sort the </a:t>
            </a:r>
            <a:r>
              <a:rPr lang="en-US" dirty="0" err="1" smtClean="0"/>
              <a:t>subproblems</a:t>
            </a:r>
            <a:r>
              <a:rPr lang="en-US" dirty="0" smtClean="0"/>
              <a:t> by size and solve them in size order, smallest first. </a:t>
            </a:r>
          </a:p>
          <a:p>
            <a:pPr lvl="2"/>
            <a:r>
              <a:rPr lang="en-US" dirty="0" smtClean="0"/>
              <a:t>Use their solutions to build on and arrive at solutions to bigger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is also usually done in a tabular form by iteratively generating solutions to bigger and bigger </a:t>
            </a:r>
            <a:r>
              <a:rPr lang="en-US" dirty="0" err="1" smtClean="0"/>
              <a:t>subproblems</a:t>
            </a:r>
            <a:r>
              <a:rPr lang="en-US" dirty="0" smtClean="0"/>
              <a:t> by using the solutions to small </a:t>
            </a:r>
            <a:r>
              <a:rPr lang="en-US" dirty="0" err="1" smtClean="0"/>
              <a:t>subproblems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550101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733800"/>
            <a:ext cx="5334000" cy="2535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D71A-73B0-4A51-92C8-2614F86CCA8C}" type="slidenum">
              <a:rPr lang="en-US"/>
              <a:pPr/>
              <a:t>17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382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Coin-row problem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7249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dirty="0" smtClean="0"/>
              <a:t>There is a row of n coins whose values are some positive integers c₁, c₂,...,</a:t>
            </a:r>
            <a:r>
              <a:rPr lang="en-US" sz="3200" dirty="0" err="1" smtClean="0"/>
              <a:t>cn</a:t>
            </a:r>
            <a:r>
              <a:rPr lang="en-US" sz="3200" dirty="0" smtClean="0"/>
              <a:t>, not necessarily distinct. </a:t>
            </a:r>
            <a:r>
              <a:rPr lang="en-US" sz="3200" b="1" dirty="0" smtClean="0"/>
              <a:t>The goal </a:t>
            </a:r>
            <a:r>
              <a:rPr lang="en-US" sz="3200" dirty="0" smtClean="0"/>
              <a:t>is to </a:t>
            </a:r>
            <a:r>
              <a:rPr lang="en-US" sz="3200" u="sng" dirty="0" smtClean="0"/>
              <a:t>pick up the maximum amount of money</a:t>
            </a:r>
            <a:r>
              <a:rPr lang="en-US" sz="3200" dirty="0" smtClean="0"/>
              <a:t> subject to </a:t>
            </a:r>
            <a:r>
              <a:rPr lang="en-US" sz="3200" u="sng" dirty="0" smtClean="0"/>
              <a:t>the constraint that no two coins adjacent in the initial row can be picked up.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E.g.:  5,  1,  2,  10,  6,  2.  What is the best selection?</a:t>
            </a:r>
          </a:p>
          <a:p>
            <a:pPr algn="l"/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2687-289F-4236-8EF3-F8AA290CD105}" type="slidenum">
              <a:rPr lang="en-US"/>
              <a:pPr/>
              <a:t>18</a:t>
            </a:fld>
            <a:endParaRPr lang="en-US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724900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800" b="1" dirty="0" smtClean="0"/>
              <a:t>Let F(</a:t>
            </a:r>
            <a:r>
              <a:rPr lang="en-US" sz="2800" b="1" i="1" dirty="0" smtClean="0"/>
              <a:t>n</a:t>
            </a:r>
            <a:r>
              <a:rPr lang="en-US" sz="2800" b="1" dirty="0" smtClean="0"/>
              <a:t>) be the maximum amount that can be picked up from the row of n coins.  To derive a recurrence for F(</a:t>
            </a:r>
            <a:r>
              <a:rPr lang="en-US" sz="2800" b="1" i="1" dirty="0" smtClean="0"/>
              <a:t>n</a:t>
            </a:r>
            <a:r>
              <a:rPr lang="en-US" sz="2800" b="1" dirty="0" smtClean="0"/>
              <a:t>), we partition all the allowed coin selections into two groups:</a:t>
            </a:r>
            <a:br>
              <a:rPr lang="en-US" sz="2800" b="1" dirty="0" smtClean="0"/>
            </a:br>
            <a:endParaRPr lang="en-US" sz="2800" b="1" dirty="0" smtClean="0"/>
          </a:p>
          <a:p>
            <a:pPr algn="l"/>
            <a:r>
              <a:rPr lang="en-US" sz="2800" b="1" dirty="0" smtClean="0"/>
              <a:t>those without last coin  – the max amount is ?</a:t>
            </a:r>
            <a:r>
              <a:rPr lang="en-US" sz="2800" dirty="0" smtClean="0"/>
              <a:t>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those with the last coin -- the max amount is 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Thus we have the following recurrence </a:t>
            </a:r>
            <a:br>
              <a:rPr lang="en-US" sz="2800" b="1" dirty="0" smtClean="0"/>
            </a:br>
            <a:endParaRPr lang="en-US" sz="2800" b="1" dirty="0" smtClean="0"/>
          </a:p>
          <a:p>
            <a:pPr algn="l"/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F(</a:t>
            </a:r>
            <a:r>
              <a:rPr lang="en-US" sz="2800" b="1" i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)  = max{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+ F(</a:t>
            </a:r>
            <a:r>
              <a:rPr lang="en-US" sz="2800" b="1" i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-2),  F(</a:t>
            </a:r>
            <a:r>
              <a:rPr lang="en-US" sz="2800" b="1" i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-1)}  for </a:t>
            </a:r>
            <a:r>
              <a:rPr lang="en-US" sz="2800" b="1" i="1" dirty="0" smtClean="0">
                <a:solidFill>
                  <a:srgbClr val="FF0000"/>
                </a:solidFill>
              </a:rPr>
              <a:t>n </a:t>
            </a:r>
            <a:r>
              <a:rPr lang="en-US" sz="2800" b="1" dirty="0" smtClean="0">
                <a:solidFill>
                  <a:srgbClr val="FF0000"/>
                </a:solidFill>
              </a:rPr>
              <a:t>&gt; 1,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	F(0)  = 0,  F(1)=c₁</a:t>
            </a:r>
          </a:p>
          <a:p>
            <a:pPr algn="l"/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286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Coin-row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7CEE-1C8F-47F6-B941-2E88D1668F4B}" type="slidenum">
              <a:rPr lang="en-US"/>
              <a:pPr/>
              <a:t>19</a:t>
            </a:fld>
            <a:endParaRPr lang="en-US"/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419100" y="1066800"/>
            <a:ext cx="87249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28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>
            <p:ph idx="1"/>
          </p:nvPr>
        </p:nvGraphicFramePr>
        <p:xfrm>
          <a:off x="1219200" y="2819400"/>
          <a:ext cx="7489825" cy="1630363"/>
        </p:xfrm>
        <a:graphic>
          <a:graphicData uri="http://schemas.openxmlformats.org/drawingml/2006/table">
            <a:tbl>
              <a:tblPr/>
              <a:tblGrid>
                <a:gridCol w="936625"/>
                <a:gridCol w="936625"/>
                <a:gridCol w="936625"/>
                <a:gridCol w="936625"/>
                <a:gridCol w="933450"/>
                <a:gridCol w="936625"/>
                <a:gridCol w="936625"/>
                <a:gridCol w="936625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coins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6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457200" y="1284982"/>
            <a:ext cx="838200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 dirty="0"/>
              <a:t>F(</a:t>
            </a:r>
            <a:r>
              <a:rPr lang="en-US" sz="3200" b="1" i="1" dirty="0"/>
              <a:t>n</a:t>
            </a:r>
            <a:r>
              <a:rPr lang="en-US" sz="3200" b="1" dirty="0"/>
              <a:t>)  = max{</a:t>
            </a:r>
            <a:r>
              <a:rPr lang="en-US" sz="3200" b="1" dirty="0" err="1"/>
              <a:t>c</a:t>
            </a:r>
            <a:r>
              <a:rPr lang="en-US" sz="3200" b="1" i="1" baseline="-25000" dirty="0" err="1"/>
              <a:t>n</a:t>
            </a:r>
            <a:r>
              <a:rPr lang="en-US" sz="3200" b="1" i="1" dirty="0"/>
              <a:t> </a:t>
            </a:r>
            <a:r>
              <a:rPr lang="en-US" sz="3200" b="1" dirty="0"/>
              <a:t>+ F(</a:t>
            </a:r>
            <a:r>
              <a:rPr lang="en-US" sz="3200" b="1" i="1" dirty="0"/>
              <a:t>n</a:t>
            </a:r>
            <a:r>
              <a:rPr lang="en-US" sz="3200" b="1" dirty="0"/>
              <a:t>-2),  F(</a:t>
            </a:r>
            <a:r>
              <a:rPr lang="en-US" sz="3200" b="1" i="1" dirty="0"/>
              <a:t>n</a:t>
            </a:r>
            <a:r>
              <a:rPr lang="en-US" sz="3200" b="1" dirty="0"/>
              <a:t>-1)}  for </a:t>
            </a:r>
            <a:r>
              <a:rPr lang="en-US" sz="3200" b="1" i="1" dirty="0"/>
              <a:t>n </a:t>
            </a:r>
            <a:r>
              <a:rPr lang="en-US" sz="3200" b="1" dirty="0"/>
              <a:t>&gt; 1, </a:t>
            </a:r>
          </a:p>
          <a:p>
            <a:pPr algn="l"/>
            <a:r>
              <a:rPr lang="en-US" sz="3200" b="1" dirty="0"/>
              <a:t>             </a:t>
            </a:r>
            <a:r>
              <a:rPr lang="en-US" sz="3200" b="1" dirty="0" smtClean="0"/>
              <a:t>F(0</a:t>
            </a:r>
            <a:r>
              <a:rPr lang="en-US" sz="3200" b="1" dirty="0"/>
              <a:t>)  = 0,  F(1)=c₁</a:t>
            </a:r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685800" y="4800600"/>
            <a:ext cx="7543800" cy="210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Max amount:</a:t>
            </a:r>
            <a:br>
              <a:rPr lang="en-US" b="1" dirty="0">
                <a:solidFill>
                  <a:schemeClr val="hlink"/>
                </a:solidFill>
              </a:rPr>
            </a:br>
            <a:r>
              <a:rPr lang="en-US" b="1" dirty="0">
                <a:solidFill>
                  <a:schemeClr val="hlink"/>
                </a:solidFill>
              </a:rPr>
              <a:t>Coins of optimal solution:</a:t>
            </a:r>
            <a:br>
              <a:rPr lang="en-US" b="1" dirty="0">
                <a:solidFill>
                  <a:schemeClr val="hlink"/>
                </a:solidFill>
              </a:rPr>
            </a:br>
            <a:r>
              <a:rPr lang="en-US" b="1" dirty="0">
                <a:solidFill>
                  <a:schemeClr val="hlink"/>
                </a:solidFill>
              </a:rPr>
              <a:t>Time efficiency:</a:t>
            </a:r>
            <a:br>
              <a:rPr lang="en-US" b="1" dirty="0">
                <a:solidFill>
                  <a:schemeClr val="hlink"/>
                </a:solidFill>
              </a:rPr>
            </a:br>
            <a:r>
              <a:rPr lang="en-US" b="1" dirty="0">
                <a:solidFill>
                  <a:schemeClr val="hlink"/>
                </a:solidFill>
              </a:rPr>
              <a:t>Space efficiency:</a:t>
            </a:r>
          </a:p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Note: All smaller instances were solved.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38200"/>
          </a:xfrm>
        </p:spPr>
        <p:txBody>
          <a:bodyPr/>
          <a:lstStyle/>
          <a:p>
            <a:r>
              <a:rPr lang="en-US" b="1" dirty="0" smtClean="0"/>
              <a:t>Example: </a:t>
            </a:r>
            <a:r>
              <a:rPr lang="en-US" b="1" dirty="0"/>
              <a:t>Coin-row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Coin-row problem</a:t>
            </a:r>
          </a:p>
          <a:p>
            <a:pPr lvl="1"/>
            <a:r>
              <a:rPr lang="en-US" dirty="0" smtClean="0"/>
              <a:t>Coin collected robot problem</a:t>
            </a:r>
          </a:p>
          <a:p>
            <a:pPr lvl="1"/>
            <a:r>
              <a:rPr lang="en-US" dirty="0" smtClean="0"/>
              <a:t>Rod cutting problem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2687-289F-4236-8EF3-F8AA290CD105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2286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Coin-row problem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1504950"/>
            <a:ext cx="74580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C1B5-A4B2-4209-A05D-8A3D3A5A93A2}" type="slidenum">
              <a:rPr lang="en-US"/>
              <a:pPr/>
              <a:t>21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Coin-collecting </a:t>
            </a:r>
            <a:r>
              <a:rPr lang="en-US" b="1" dirty="0"/>
              <a:t>by robot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5911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/>
              <a:t>Several coins are placed in cells of an </a:t>
            </a:r>
            <a:r>
              <a:rPr lang="en-US" sz="2400" i="1" dirty="0" err="1"/>
              <a:t>n</a:t>
            </a:r>
            <a:r>
              <a:rPr lang="en-US" sz="2400" dirty="0" err="1"/>
              <a:t>×</a:t>
            </a:r>
            <a:r>
              <a:rPr lang="en-US" sz="2400" i="1" dirty="0" err="1"/>
              <a:t>m</a:t>
            </a:r>
            <a:r>
              <a:rPr lang="en-US" sz="2400" dirty="0"/>
              <a:t> board.  A robot, located in the upper left cell of the board, </a:t>
            </a:r>
            <a:r>
              <a:rPr lang="en-US" sz="2400" b="1" u="sng" dirty="0"/>
              <a:t>needs to collect as many of the coins as possible and bring them to the bottom right cell</a:t>
            </a:r>
            <a:r>
              <a:rPr lang="en-US" sz="2400" dirty="0"/>
              <a:t>.  On each step, the </a:t>
            </a:r>
            <a:r>
              <a:rPr lang="en-US" sz="2400" b="1" dirty="0"/>
              <a:t>robot can move </a:t>
            </a:r>
            <a:r>
              <a:rPr lang="en-US" sz="2400" dirty="0"/>
              <a:t>either </a:t>
            </a:r>
            <a:r>
              <a:rPr lang="en-US" sz="2400" b="1" dirty="0"/>
              <a:t>one cell to the right </a:t>
            </a:r>
            <a:r>
              <a:rPr lang="en-US" sz="2400" dirty="0"/>
              <a:t>or </a:t>
            </a:r>
            <a:r>
              <a:rPr lang="en-US" sz="2400" b="1" dirty="0"/>
              <a:t>one cell down </a:t>
            </a:r>
            <a:r>
              <a:rPr lang="en-US" sz="2400" dirty="0"/>
              <a:t>from its current location. </a:t>
            </a:r>
          </a:p>
          <a:p>
            <a:pPr marL="0" indent="0">
              <a:buFont typeface="Monotype Sorts" pitchFamily="2" charset="2"/>
              <a:buNone/>
            </a:pPr>
            <a:endParaRPr lang="en-US" dirty="0"/>
          </a:p>
        </p:txBody>
      </p:sp>
      <p:pic>
        <p:nvPicPr>
          <p:cNvPr id="466948" name="Picture 4" descr="Fig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19400"/>
            <a:ext cx="4267200" cy="374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DDB0-CDF7-4541-9B1B-51948937CFFC}" type="slidenum">
              <a:rPr lang="en-US"/>
              <a:pPr/>
              <a:t>22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 to the coin-collecting problem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559117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Let F(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be the largest number of coins the robot can collect and bring to cell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in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row and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column.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The largest number of coins that can be brought to cell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the left neighbor ?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from the neighbor above?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/>
              <a:t>The recurrence: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F(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b="1" dirty="0" smtClean="0">
                <a:solidFill>
                  <a:srgbClr val="FF0000"/>
                </a:solidFill>
              </a:rPr>
              <a:t>) = max{F(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-1,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b="1" dirty="0" smtClean="0">
                <a:solidFill>
                  <a:srgbClr val="FF0000"/>
                </a:solidFill>
              </a:rPr>
              <a:t>),  F(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b="1" dirty="0" smtClean="0">
                <a:solidFill>
                  <a:srgbClr val="FF0000"/>
                </a:solidFill>
              </a:rPr>
              <a:t>-1)} +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="1" i="1" baseline="-25000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for 1 ≤ 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≤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rgbClr val="FF0000"/>
                </a:solidFill>
              </a:rPr>
              <a:t>, 1 ≤ </a:t>
            </a:r>
            <a:r>
              <a:rPr lang="en-US" b="1" i="1" dirty="0" smtClean="0">
                <a:solidFill>
                  <a:srgbClr val="FF0000"/>
                </a:solidFill>
              </a:rPr>
              <a:t>j </a:t>
            </a:r>
            <a:r>
              <a:rPr lang="en-US" b="1" dirty="0" smtClean="0">
                <a:solidFill>
                  <a:srgbClr val="FF0000"/>
                </a:solidFill>
              </a:rPr>
              <a:t>≤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	where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1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if there is a coin in cell (</a:t>
            </a:r>
            <a:r>
              <a:rPr lang="en-US" b="1" i="1" dirty="0" err="1" smtClean="0">
                <a:solidFill>
                  <a:srgbClr val="FF0000"/>
                </a:solidFill>
              </a:rPr>
              <a:t>i,j</a:t>
            </a:r>
            <a:r>
              <a:rPr lang="en-US" b="1" dirty="0" smtClean="0">
                <a:solidFill>
                  <a:srgbClr val="FF0000"/>
                </a:solidFill>
              </a:rPr>
              <a:t>), and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</a:t>
            </a:r>
            <a:r>
              <a:rPr lang="en-US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0 	otherwise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F(0, </a:t>
            </a:r>
            <a:r>
              <a:rPr lang="en-US" b="1" i="1" dirty="0" smtClean="0">
                <a:solidFill>
                  <a:srgbClr val="FF0000"/>
                </a:solidFill>
              </a:rPr>
              <a:t>j</a:t>
            </a:r>
            <a:r>
              <a:rPr lang="en-US" b="1" dirty="0" smtClean="0">
                <a:solidFill>
                  <a:srgbClr val="FF0000"/>
                </a:solidFill>
              </a:rPr>
              <a:t>) = 0 for 1 ≤ </a:t>
            </a:r>
            <a:r>
              <a:rPr lang="en-US" b="1" i="1" dirty="0" smtClean="0">
                <a:solidFill>
                  <a:srgbClr val="FF0000"/>
                </a:solidFill>
              </a:rPr>
              <a:t>j </a:t>
            </a:r>
            <a:r>
              <a:rPr lang="en-US" b="1" dirty="0" smtClean="0">
                <a:solidFill>
                  <a:srgbClr val="FF0000"/>
                </a:solidFill>
              </a:rPr>
              <a:t>≤ </a:t>
            </a:r>
            <a:r>
              <a:rPr lang="en-US" b="1" i="1" dirty="0" smtClean="0">
                <a:solidFill>
                  <a:srgbClr val="FF0000"/>
                </a:solidFill>
              </a:rPr>
              <a:t>m </a:t>
            </a:r>
            <a:r>
              <a:rPr lang="en-US" b="1" dirty="0" smtClean="0">
                <a:solidFill>
                  <a:srgbClr val="FF0000"/>
                </a:solidFill>
              </a:rPr>
              <a:t> and F(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, 0) = 0 for 1 ≤ 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≤ </a:t>
            </a:r>
            <a:r>
              <a:rPr lang="en-US" b="1" i="1" dirty="0" smtClean="0">
                <a:solidFill>
                  <a:srgbClr val="FF0000"/>
                </a:solidFill>
              </a:rPr>
              <a:t>n.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8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6E3F-F775-4D3C-9F03-175BED3E1D42}" type="slidenum">
              <a:rPr lang="en-US"/>
              <a:pPr/>
              <a:t>23</a:t>
            </a:fld>
            <a:endParaRPr 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to the coin-collecting problem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66863"/>
            <a:ext cx="8020439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4763"/>
            <a:ext cx="83343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108" y="1295400"/>
            <a:ext cx="820369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34350" cy="54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05762" cy="530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295400"/>
            <a:ext cx="7900987" cy="52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approach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295399"/>
            <a:ext cx="8239125" cy="545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24000"/>
            <a:ext cx="7950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913" y="2971800"/>
            <a:ext cx="8002587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013" y="5562600"/>
            <a:ext cx="7672387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Approach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52574"/>
            <a:ext cx="8740904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5025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272" y="228600"/>
            <a:ext cx="858792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"/>
            <a:ext cx="843072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60786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62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053" y="1"/>
            <a:ext cx="916105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57" y="0"/>
            <a:ext cx="89574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18" y="0"/>
            <a:ext cx="881448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066800"/>
            <a:ext cx="8494713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229100"/>
            <a:ext cx="737711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6763" y="1447800"/>
            <a:ext cx="2530475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07342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2667000"/>
            <a:ext cx="8686800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Memory function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906" y="1295400"/>
            <a:ext cx="74810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Given a rod of length n inches and a table of prices p</a:t>
            </a:r>
            <a:r>
              <a:rPr lang="en-US" baseline="-25000" dirty="0" smtClean="0"/>
              <a:t>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 =1,2,3,…n, </a:t>
            </a:r>
            <a:r>
              <a:rPr lang="en-US" b="1" dirty="0" smtClean="0"/>
              <a:t>determine the maximum revenue r</a:t>
            </a:r>
            <a:r>
              <a:rPr lang="en-US" b="1" baseline="-25000" dirty="0" smtClean="0"/>
              <a:t>n</a:t>
            </a:r>
            <a:r>
              <a:rPr lang="en-US" b="1" dirty="0" smtClean="0"/>
              <a:t> obtainable by cutting up the rod and selling the pieces</a:t>
            </a:r>
            <a:r>
              <a:rPr lang="en-US" dirty="0" smtClean="0"/>
              <a:t>. Note that if the price p</a:t>
            </a:r>
            <a:r>
              <a:rPr lang="en-US" baseline="-25000" dirty="0" smtClean="0"/>
              <a:t>n</a:t>
            </a:r>
            <a:r>
              <a:rPr lang="en-US" dirty="0" smtClean="0"/>
              <a:t> for a rod of length n is large enough, an optimal solution may require no cutting at all.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 =4 , we have 2</a:t>
            </a:r>
            <a:r>
              <a:rPr lang="en-US" baseline="30000" dirty="0" smtClean="0"/>
              <a:t>n-1</a:t>
            </a:r>
            <a:r>
              <a:rPr lang="en-US" dirty="0" smtClean="0"/>
              <a:t> = 2</a:t>
            </a:r>
            <a:r>
              <a:rPr lang="en-US" baseline="30000" dirty="0" smtClean="0"/>
              <a:t>3</a:t>
            </a:r>
            <a:r>
              <a:rPr lang="en-US" dirty="0" smtClean="0"/>
              <a:t> ways to cut the rod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286375"/>
            <a:ext cx="6858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8895" y="3962400"/>
            <a:ext cx="3469641" cy="267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76800"/>
            <a:ext cx="5257800" cy="95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048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optimal solution cuts the rod into K pieces (1&lt;= K &lt;= n), then an optimal decomposition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n=i</a:t>
            </a:r>
            <a:r>
              <a:rPr lang="en-US" b="1" baseline="-25000" dirty="0" smtClean="0"/>
              <a:t>1</a:t>
            </a:r>
            <a:r>
              <a:rPr lang="en-US" b="1" dirty="0" smtClean="0"/>
              <a:t>+i</a:t>
            </a:r>
            <a:r>
              <a:rPr lang="en-US" b="1" baseline="-25000" dirty="0" smtClean="0"/>
              <a:t>2</a:t>
            </a:r>
            <a:r>
              <a:rPr lang="en-US" b="1" dirty="0" smtClean="0"/>
              <a:t>+i</a:t>
            </a:r>
            <a:r>
              <a:rPr lang="en-US" b="1" baseline="-25000" dirty="0" smtClean="0"/>
              <a:t>3</a:t>
            </a:r>
            <a:r>
              <a:rPr lang="en-US" b="1" dirty="0" smtClean="0"/>
              <a:t>+……i</a:t>
            </a:r>
            <a:r>
              <a:rPr lang="en-US" b="1" baseline="-25000" dirty="0" smtClean="0"/>
              <a:t>k</a:t>
            </a:r>
          </a:p>
          <a:p>
            <a:pPr>
              <a:buNone/>
            </a:pPr>
            <a:r>
              <a:rPr lang="en-US" dirty="0" smtClean="0"/>
              <a:t>	of the rod into k pieces of lengths </a:t>
            </a:r>
            <a:r>
              <a:rPr lang="en-US" b="1" dirty="0" smtClean="0"/>
              <a:t>i</a:t>
            </a:r>
            <a:r>
              <a:rPr lang="en-US" b="1" baseline="-25000" dirty="0" smtClean="0"/>
              <a:t>1,</a:t>
            </a:r>
            <a:r>
              <a:rPr lang="en-US" b="1" dirty="0" smtClean="0"/>
              <a:t> i</a:t>
            </a:r>
            <a:r>
              <a:rPr lang="en-US" b="1" baseline="-25000" dirty="0" smtClean="0"/>
              <a:t>2, …, </a:t>
            </a:r>
            <a:r>
              <a:rPr lang="en-US" b="1" dirty="0" smtClean="0"/>
              <a:t>i</a:t>
            </a:r>
            <a:r>
              <a:rPr lang="en-US" b="1" baseline="-25000" dirty="0" smtClean="0"/>
              <a:t>k</a:t>
            </a:r>
            <a:r>
              <a:rPr lang="en-US" b="1" dirty="0" smtClean="0"/>
              <a:t> </a:t>
            </a:r>
            <a:r>
              <a:rPr lang="en-US" dirty="0" smtClean="0"/>
              <a:t>provides maximum corresponding revenue</a:t>
            </a:r>
          </a:p>
          <a:p>
            <a:pPr>
              <a:buNone/>
            </a:pPr>
            <a:r>
              <a:rPr lang="en-US" b="1" dirty="0" smtClean="0"/>
              <a:t>				r=p</a:t>
            </a:r>
            <a:r>
              <a:rPr lang="en-US" b="1" baseline="-25000" dirty="0" smtClean="0"/>
              <a:t>i1</a:t>
            </a:r>
            <a:r>
              <a:rPr lang="en-US" b="1" dirty="0" smtClean="0"/>
              <a:t>+p</a:t>
            </a:r>
            <a:r>
              <a:rPr lang="en-US" b="1" baseline="-25000" dirty="0" smtClean="0"/>
              <a:t>i2</a:t>
            </a:r>
            <a:r>
              <a:rPr lang="en-US" b="1" dirty="0" smtClean="0"/>
              <a:t>+p</a:t>
            </a:r>
            <a:r>
              <a:rPr lang="en-US" b="1" baseline="-25000" dirty="0" smtClean="0"/>
              <a:t>i3</a:t>
            </a:r>
            <a:r>
              <a:rPr lang="en-US" b="1" dirty="0" smtClean="0"/>
              <a:t>+……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ik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any rod of length n , the optimal revenue is the maximum of :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dirty="0" smtClean="0"/>
              <a:t>: the price we get by not making a cut, 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: the maximum revenue from a rod of 1cm and a rod of </a:t>
            </a:r>
            <a:r>
              <a:rPr lang="en-US" i="1" dirty="0" smtClean="0"/>
              <a:t>n</a:t>
            </a:r>
            <a:r>
              <a:rPr lang="en-US" dirty="0" smtClean="0"/>
              <a:t>-1cm, 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-2</a:t>
            </a:r>
            <a:r>
              <a:rPr lang="en-US" dirty="0" smtClean="0"/>
              <a:t>: the maximum revenue from a rod of 2cm and a rod of </a:t>
            </a:r>
            <a:r>
              <a:rPr lang="en-US" i="1" dirty="0" smtClean="0"/>
              <a:t>n</a:t>
            </a:r>
            <a:r>
              <a:rPr lang="en-US" dirty="0" smtClean="0"/>
              <a:t>-2cm, .... </a:t>
            </a:r>
          </a:p>
          <a:p>
            <a:pPr lvl="1"/>
            <a:r>
              <a:rPr lang="en-US" i="1" dirty="0" smtClean="0"/>
              <a:t>r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562600"/>
            <a:ext cx="76962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Implementation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47913"/>
            <a:ext cx="574289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339977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181600"/>
            <a:ext cx="2630129" cy="76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20557189">
            <a:off x="1328530" y="2644109"/>
            <a:ext cx="5181600" cy="1524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Dynamic Programming</a:t>
            </a:r>
          </a:p>
          <a:p>
            <a:pPr lvl="1"/>
            <a:r>
              <a:rPr lang="en-US" dirty="0" smtClean="0"/>
              <a:t>Top-down : modify the recursive algorithm to store and look up the results in table r.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0"/>
            <a:ext cx="4267200" cy="14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672" y="4449096"/>
            <a:ext cx="6086328" cy="240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363" y="1447800"/>
            <a:ext cx="4611687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Dynamic Programming</a:t>
            </a:r>
          </a:p>
          <a:p>
            <a:pPr lvl="1"/>
            <a:r>
              <a:rPr lang="en-US" dirty="0" smtClean="0"/>
              <a:t>Bottom-up : sort the </a:t>
            </a:r>
            <a:r>
              <a:rPr lang="en-US" dirty="0" err="1" smtClean="0"/>
              <a:t>subproblems</a:t>
            </a:r>
            <a:r>
              <a:rPr lang="en-US" dirty="0" smtClean="0"/>
              <a:t> by size and solve the smallest </a:t>
            </a:r>
            <a:r>
              <a:rPr lang="en-US" dirty="0" err="1" smtClean="0"/>
              <a:t>subproblems</a:t>
            </a:r>
            <a:r>
              <a:rPr lang="en-US" dirty="0" smtClean="0"/>
              <a:t> first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276145"/>
            <a:ext cx="5457825" cy="29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the top-down and bottom-up versions run in </a:t>
            </a:r>
            <a:r>
              <a:rPr lang="en-US" b="1" dirty="0" smtClean="0">
                <a:solidFill>
                  <a:srgbClr val="FF0000"/>
                </a:solidFill>
              </a:rPr>
              <a:t>Θ(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time.</a:t>
            </a:r>
          </a:p>
          <a:p>
            <a:pPr lvl="1"/>
            <a:r>
              <a:rPr lang="en-US" b="1" i="1" dirty="0" smtClean="0"/>
              <a:t>Bottom-up</a:t>
            </a:r>
            <a:r>
              <a:rPr lang="en-US" i="1" dirty="0" smtClean="0"/>
              <a:t>:</a:t>
            </a:r>
            <a:r>
              <a:rPr lang="en-US" dirty="0" smtClean="0"/>
              <a:t> there are </a:t>
            </a:r>
            <a:r>
              <a:rPr lang="en-US" b="1" i="1" dirty="0" smtClean="0"/>
              <a:t>doubly nested loops.</a:t>
            </a:r>
            <a:endParaRPr lang="en-US" dirty="0" smtClean="0"/>
          </a:p>
          <a:p>
            <a:pPr lvl="1"/>
            <a:r>
              <a:rPr lang="en-US" b="1" i="1" dirty="0" smtClean="0"/>
              <a:t>Top-down</a:t>
            </a:r>
            <a:r>
              <a:rPr lang="en-US" i="1" dirty="0" smtClean="0"/>
              <a:t>:</a:t>
            </a:r>
            <a:r>
              <a:rPr lang="en-US" dirty="0" smtClean="0"/>
              <a:t> Each </a:t>
            </a:r>
            <a:r>
              <a:rPr lang="en-US" dirty="0" err="1" smtClean="0"/>
              <a:t>subproblem</a:t>
            </a:r>
            <a:r>
              <a:rPr lang="en-US" dirty="0" smtClean="0"/>
              <a:t> is solved just once. </a:t>
            </a:r>
            <a:r>
              <a:rPr lang="en-US" dirty="0" err="1" smtClean="0"/>
              <a:t>Subproblems</a:t>
            </a:r>
            <a:r>
              <a:rPr lang="en-US" dirty="0" smtClean="0"/>
              <a:t> are solved for sizes 0, 1, ... </a:t>
            </a:r>
            <a:r>
              <a:rPr lang="en-US" i="1" dirty="0" smtClean="0"/>
              <a:t>n</a:t>
            </a:r>
            <a:r>
              <a:rPr lang="en-US" dirty="0" smtClean="0"/>
              <a:t>. To solve a </a:t>
            </a:r>
            <a:r>
              <a:rPr lang="en-US" dirty="0" err="1" smtClean="0"/>
              <a:t>subproblem</a:t>
            </a:r>
            <a:r>
              <a:rPr lang="en-US" dirty="0" smtClean="0"/>
              <a:t> of size </a:t>
            </a:r>
            <a:r>
              <a:rPr lang="en-US" i="1" dirty="0" smtClean="0"/>
              <a:t>n</a:t>
            </a:r>
            <a:r>
              <a:rPr lang="en-US" dirty="0" smtClean="0"/>
              <a:t>, the for loop iterates </a:t>
            </a:r>
            <a:r>
              <a:rPr lang="en-US" i="1" dirty="0" smtClean="0"/>
              <a:t>n</a:t>
            </a:r>
            <a:r>
              <a:rPr lang="en-US" dirty="0" smtClean="0"/>
              <a:t> times, so over all recursive calls the total number of iterations is an arithmetic series.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solution.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5992098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29000"/>
            <a:ext cx="5643506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5257800" cy="95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Rod Cutting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the solution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43150"/>
            <a:ext cx="791917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Programming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four steps for solving any problem using Dynamic Programming:</a:t>
            </a:r>
          </a:p>
          <a:p>
            <a:pPr lvl="1"/>
            <a:r>
              <a:rPr lang="en-US" b="1" dirty="0" smtClean="0"/>
              <a:t>Characterize the structure of an optimal solution </a:t>
            </a:r>
          </a:p>
          <a:p>
            <a:pPr lvl="2"/>
            <a:r>
              <a:rPr lang="en-US" dirty="0" smtClean="0"/>
              <a:t>Assume you have an optimal solution and show how it must decompose</a:t>
            </a:r>
          </a:p>
          <a:p>
            <a:pPr lvl="2"/>
            <a:r>
              <a:rPr lang="en-US" dirty="0" smtClean="0"/>
              <a:t>Sometimes it is useful to write a brute force solution, observe its redundancies, and characterize a more refined solution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four steps for solving any problem using Dynamic Programming:</a:t>
            </a:r>
          </a:p>
          <a:p>
            <a:pPr lvl="1"/>
            <a:r>
              <a:rPr lang="en-US" b="1" dirty="0" smtClean="0"/>
              <a:t>Recursively define the value of an optimal solution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Write a recursive cost function that reflects the above structure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four steps for solving any problem using Dynamic Programming:</a:t>
            </a:r>
          </a:p>
          <a:p>
            <a:pPr lvl="1"/>
            <a:r>
              <a:rPr lang="en-US" b="1" dirty="0" smtClean="0"/>
              <a:t>Compute the value of an optimal solution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Write code to compute the recursive values, </a:t>
            </a:r>
            <a:r>
              <a:rPr lang="en-US" dirty="0" err="1" smtClean="0"/>
              <a:t>memoizing</a:t>
            </a:r>
            <a:r>
              <a:rPr lang="en-US" dirty="0" smtClean="0"/>
              <a:t> or solving smaller problems first to avoid redundant computation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four steps for solving any problem using Dynamic Programming:</a:t>
            </a:r>
          </a:p>
          <a:p>
            <a:pPr lvl="1"/>
            <a:r>
              <a:rPr lang="en-US" b="1" dirty="0" smtClean="0"/>
              <a:t>Construct an optimal solution from the computed information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Augment the code as needed to record the structure of the solution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Maximum value contiguous subsequence</a:t>
            </a:r>
          </a:p>
          <a:p>
            <a:pPr>
              <a:buNone/>
            </a:pPr>
            <a:r>
              <a:rPr lang="en-US" dirty="0" smtClean="0"/>
              <a:t>Given a sequence of n real numbers, a1, a2, ..., an, using dynamic programming find an algorithm for finding a contiguous subsequence for which the value of the sum of the elements is maximized.</a:t>
            </a:r>
          </a:p>
          <a:p>
            <a:pPr>
              <a:buNone/>
            </a:pPr>
            <a:r>
              <a:rPr lang="en-US" dirty="0" smtClean="0"/>
              <a:t>What is the time and space complexity of your </a:t>
            </a:r>
            <a:r>
              <a:rPr lang="en-US" smtClean="0"/>
              <a:t>proposed algorithm?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775" y="1271588"/>
            <a:ext cx="6648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3275" y="5867400"/>
            <a:ext cx="49958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6019800"/>
            <a:ext cx="464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DP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Knapsack problem </a:t>
            </a:r>
          </a:p>
          <a:p>
            <a:r>
              <a:rPr lang="en-US" dirty="0" smtClean="0"/>
              <a:t>Weighted interval scheduling problem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436" y="1300163"/>
            <a:ext cx="7726564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325" y="1319213"/>
            <a:ext cx="59753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5751513"/>
            <a:ext cx="738028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687705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1543</Words>
  <Application>Microsoft Office PowerPoint</Application>
  <PresentationFormat>On-screen Show (4:3)</PresentationFormat>
  <Paragraphs>198</Paragraphs>
  <Slides>60</Slides>
  <Notes>3</Notes>
  <HiddenSlides>21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Agenda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Dynamic Programming</vt:lpstr>
      <vt:lpstr>Dynamic Programming</vt:lpstr>
      <vt:lpstr>Dynamic Programming</vt:lpstr>
      <vt:lpstr>Slide 13</vt:lpstr>
      <vt:lpstr>Dynamic programming </vt:lpstr>
      <vt:lpstr>Dynamic programming </vt:lpstr>
      <vt:lpstr>Slide 16</vt:lpstr>
      <vt:lpstr>Example: Coin-row problem</vt:lpstr>
      <vt:lpstr>Slide 18</vt:lpstr>
      <vt:lpstr>Example: Coin-row problem</vt:lpstr>
      <vt:lpstr>Slide 20</vt:lpstr>
      <vt:lpstr>Coin-collecting by robot</vt:lpstr>
      <vt:lpstr>Solution to the coin-collecting problem</vt:lpstr>
      <vt:lpstr>Solution to the coin-collecting problem (cont.)</vt:lpstr>
      <vt:lpstr>Slide 24</vt:lpstr>
      <vt:lpstr>Knapsack Problem</vt:lpstr>
      <vt:lpstr>Knapsack Problem</vt:lpstr>
      <vt:lpstr>Knapsack Problem</vt:lpstr>
      <vt:lpstr>Knapsack Problem</vt:lpstr>
      <vt:lpstr>Brute force approach</vt:lpstr>
      <vt:lpstr>Dynamic Programming Approach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Example </vt:lpstr>
      <vt:lpstr>Slide 40</vt:lpstr>
      <vt:lpstr>Using Memory function</vt:lpstr>
      <vt:lpstr>Rod Cutting Problem</vt:lpstr>
      <vt:lpstr>Rod Cutting Problem</vt:lpstr>
      <vt:lpstr>Slide 44</vt:lpstr>
      <vt:lpstr>Rod Cutting Problem</vt:lpstr>
      <vt:lpstr>Rod Cutting Problem </vt:lpstr>
      <vt:lpstr>Rod Cutting Problem </vt:lpstr>
      <vt:lpstr>Rod Cutting Problem</vt:lpstr>
      <vt:lpstr>Rod Cutting Problem</vt:lpstr>
      <vt:lpstr>Rod Cutting Problem</vt:lpstr>
      <vt:lpstr>Running Time</vt:lpstr>
      <vt:lpstr>Rod Cutting Problem</vt:lpstr>
      <vt:lpstr>Rod Cutting Problem</vt:lpstr>
      <vt:lpstr>Rod Cutting Problem</vt:lpstr>
      <vt:lpstr>Dynamic Programming Steps</vt:lpstr>
      <vt:lpstr>Dynamic Programming Steps</vt:lpstr>
      <vt:lpstr>Dynamic Programming Steps</vt:lpstr>
      <vt:lpstr>Dynamic Programming Steps</vt:lpstr>
      <vt:lpstr>Quiz</vt:lpstr>
      <vt:lpstr>Next Week DP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Tamer Hossien</dc:creator>
  <cp:lastModifiedBy>Tamer</cp:lastModifiedBy>
  <cp:revision>186</cp:revision>
  <dcterms:created xsi:type="dcterms:W3CDTF">2006-08-16T00:00:00Z</dcterms:created>
  <dcterms:modified xsi:type="dcterms:W3CDTF">2016-09-25T09:11:40Z</dcterms:modified>
</cp:coreProperties>
</file>