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4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82" r:id="rId21"/>
    <p:sldId id="283" r:id="rId22"/>
    <p:sldId id="285" r:id="rId23"/>
    <p:sldId id="286" r:id="rId24"/>
    <p:sldId id="287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2222" autoAdjust="0"/>
  </p:normalViewPr>
  <p:slideViewPr>
    <p:cSldViewPr>
      <p:cViewPr varScale="1">
        <p:scale>
          <a:sx n="52" d="100"/>
          <a:sy n="52" d="100"/>
        </p:scale>
        <p:origin x="-18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CF53E-69C8-4D2A-B83C-404954CDE2C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02414-96D1-4CFB-9B7F-3746A7500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02414-96D1-4CFB-9B7F-3746A7500B1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26FF2-8829-49A0-876C-3DB8428BB2F4}" type="slidenum">
              <a:rPr lang="en-US"/>
              <a:pPr/>
              <a:t>20</a:t>
            </a:fld>
            <a:endParaRPr 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D693B-3F65-4938-92E1-8BF919B74412}" type="slidenum">
              <a:rPr lang="en-US"/>
              <a:pPr/>
              <a:t>21</a:t>
            </a:fld>
            <a:endParaRPr 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8C60F-21DE-42F4-9942-0E43AAFC21CC}" type="slidenum">
              <a:rPr lang="en-US"/>
              <a:pPr/>
              <a:t>22</a:t>
            </a:fld>
            <a:endParaRPr lang="en-US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D0BDD-F624-4304-8B66-3CE540E0202F}" type="slidenum">
              <a:rPr lang="en-US"/>
              <a:pPr/>
              <a:t>23</a:t>
            </a:fld>
            <a:endParaRPr lang="en-U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11AC-14D1-4406-9DB4-5B698580B6DE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EF6B-DFEF-4F33-861B-2B15EAD6F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-152400" y="242888"/>
            <a:ext cx="9440862" cy="695325"/>
          </a:xfrm>
          <a:prstGeom prst="rect">
            <a:avLst/>
          </a:prstGeom>
          <a:ln/>
        </p:spPr>
        <p:txBody>
          <a:bodyPr vert="horz" lIns="91440" tIns="38808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Algorithms Design and Analysis- 2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6675" y="1504950"/>
            <a:ext cx="1428750" cy="2047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75" y="3743325"/>
            <a:ext cx="9070975" cy="3017838"/>
          </a:xfrm>
          <a:prstGeom prst="rect">
            <a:avLst/>
          </a:prstGeom>
          <a:noFill/>
          <a:ln/>
        </p:spPr>
        <p:txBody>
          <a:bodyPr vert="horz" lIns="0" tIns="31752" rIns="0" bIns="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sz="3600" dirty="0" smtClean="0">
                <a:solidFill>
                  <a:srgbClr val="008080"/>
                </a:solidFill>
                <a:latin typeface="Arial" charset="0"/>
              </a:rPr>
              <a:t>Maximum Flow Problem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Mayada Hadhoud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Computer Engineering Department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Cairo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Fall 2016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Modeling Networks with Multiple Sources and Sinks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43050"/>
            <a:ext cx="85439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733800" y="3810000"/>
            <a:ext cx="6858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01000" y="3810000"/>
            <a:ext cx="6858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008460">
            <a:off x="3057958" y="3537460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SuperSource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72882">
            <a:off x="7969034" y="343727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SuperSink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85A-D29A-4D06-8612-A80F0ED73C5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Maximum-flow </a:t>
            </a:r>
            <a:r>
              <a:rPr lang="en-US" altLang="zh-CN" b="1" dirty="0" smtClean="0"/>
              <a:t>problem</a:t>
            </a:r>
            <a:endParaRPr lang="en-US" altLang="zh-CN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Given a flow network G with source s and sink t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Find a flow of maximum value</a:t>
            </a:r>
            <a:r>
              <a:rPr lang="en-US" altLang="zh-CN" sz="2800" b="1" dirty="0"/>
              <a:t> </a:t>
            </a:r>
            <a:r>
              <a:rPr lang="en-US" altLang="zh-CN" sz="2800" dirty="0"/>
              <a:t>from s to t.</a:t>
            </a:r>
          </a:p>
          <a:p>
            <a:endParaRPr lang="en-US" altLang="zh-CN" sz="2800" dirty="0"/>
          </a:p>
          <a:p>
            <a:r>
              <a:rPr lang="en-US" altLang="zh-CN" sz="2800" dirty="0"/>
              <a:t>How to solve it efficiently?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ABC1-A102-4D8F-A6AE-4D506A444A4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Ford-Fulkerson </a:t>
            </a:r>
            <a:r>
              <a:rPr lang="en-US" altLang="zh-CN" b="1" dirty="0" smtClean="0"/>
              <a:t>method</a:t>
            </a:r>
            <a:endParaRPr lang="en-US" altLang="zh-CN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I</a:t>
            </a:r>
            <a:r>
              <a:rPr lang="en-US" altLang="zh-CN" sz="2800" dirty="0" smtClean="0"/>
              <a:t>t is a </a:t>
            </a:r>
            <a:r>
              <a:rPr lang="en-US" altLang="zh-CN" sz="2800" dirty="0"/>
              <a:t>“</a:t>
            </a:r>
            <a:r>
              <a:rPr lang="en-US" altLang="zh-CN" sz="2800" b="1" dirty="0"/>
              <a:t>method</a:t>
            </a:r>
            <a:r>
              <a:rPr lang="en-US" altLang="zh-CN" sz="2800" dirty="0"/>
              <a:t>” </a:t>
            </a:r>
            <a:r>
              <a:rPr lang="en-US" altLang="zh-CN" sz="2800" dirty="0" smtClean="0"/>
              <a:t>for solving Max Flow problem</a:t>
            </a:r>
          </a:p>
          <a:p>
            <a:r>
              <a:rPr lang="en-US" altLang="zh-CN" sz="2800" dirty="0" smtClean="0"/>
              <a:t>It called a “</a:t>
            </a:r>
            <a:r>
              <a:rPr lang="en-US" altLang="zh-CN" sz="2800" b="1" dirty="0" smtClean="0"/>
              <a:t>method</a:t>
            </a:r>
            <a:r>
              <a:rPr lang="en-US" altLang="zh-CN" sz="2800" dirty="0" smtClean="0"/>
              <a:t>” rather </a:t>
            </a:r>
            <a:r>
              <a:rPr lang="en-US" altLang="zh-CN" sz="2800" dirty="0"/>
              <a:t>than an “</a:t>
            </a:r>
            <a:r>
              <a:rPr lang="en-US" altLang="zh-CN" sz="2800" b="1" dirty="0"/>
              <a:t>algorithm</a:t>
            </a:r>
            <a:r>
              <a:rPr lang="en-US" altLang="zh-CN" sz="2800" dirty="0"/>
              <a:t>” because it </a:t>
            </a:r>
            <a:r>
              <a:rPr lang="en-US" altLang="zh-CN" sz="2800" dirty="0" smtClean="0"/>
              <a:t>has several </a:t>
            </a:r>
            <a:r>
              <a:rPr lang="en-US" altLang="zh-CN" sz="2800" dirty="0"/>
              <a:t>implementations with different running times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The </a:t>
            </a:r>
            <a:r>
              <a:rPr lang="en-US" altLang="zh-CN" sz="2800" dirty="0"/>
              <a:t>Ford-Fulkerson method depends on three important ideas </a:t>
            </a:r>
            <a:r>
              <a:rPr lang="en-US" altLang="zh-CN" sz="2800" dirty="0" smtClean="0"/>
              <a:t>: 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residual </a:t>
            </a:r>
            <a:r>
              <a:rPr lang="en-US" altLang="zh-CN" sz="2800" b="1" dirty="0">
                <a:solidFill>
                  <a:schemeClr val="accent2"/>
                </a:solidFill>
              </a:rPr>
              <a:t>networks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, augmenting </a:t>
            </a:r>
            <a:r>
              <a:rPr lang="en-US" altLang="zh-CN" sz="2800" b="1" dirty="0">
                <a:solidFill>
                  <a:schemeClr val="accent2"/>
                </a:solidFill>
              </a:rPr>
              <a:t>paths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, and </a:t>
            </a:r>
            <a:r>
              <a:rPr lang="en-US" altLang="zh-CN" sz="2800" b="1" dirty="0">
                <a:solidFill>
                  <a:schemeClr val="accent2"/>
                </a:solidFill>
              </a:rPr>
              <a:t>cuts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r>
              <a:rPr lang="en-US" altLang="zh-CN" sz="2800" dirty="0" smtClean="0"/>
              <a:t>These </a:t>
            </a:r>
            <a:r>
              <a:rPr lang="en-US" altLang="zh-CN" sz="2800" dirty="0"/>
              <a:t>ideas are essential to the important max-flow min-cut theorem</a:t>
            </a:r>
            <a:r>
              <a:rPr lang="en-US" altLang="zh-CN" sz="2800" dirty="0" smtClean="0"/>
              <a:t>, which </a:t>
            </a:r>
            <a:r>
              <a:rPr lang="en-US" altLang="zh-CN" sz="2800" dirty="0"/>
              <a:t>characterizes the value of maximum flow in terms of cuts of the flow network.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7CED-9DB4-4B41-AA2D-C4A5458AB5E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Ford-Fulkerson method</a:t>
            </a:r>
            <a:endParaRPr lang="en-US" altLang="zh-CN" dirty="0"/>
          </a:p>
        </p:txBody>
      </p:sp>
      <p:pic>
        <p:nvPicPr>
          <p:cNvPr id="7" name="Picture 4" descr="ford_fulkerson_method"/>
          <p:cNvPicPr>
            <a:picLocks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399" y="1684337"/>
            <a:ext cx="8156339" cy="2963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Residual </a:t>
            </a:r>
            <a:r>
              <a:rPr lang="en-US" altLang="zh-CN" b="1" dirty="0" smtClean="0"/>
              <a:t>N</a:t>
            </a:r>
            <a:r>
              <a:rPr lang="en-US" altLang="zh-CN" b="1" dirty="0" smtClean="0"/>
              <a:t>etworks</a:t>
            </a:r>
            <a:endParaRPr lang="en-US" altLang="zh-CN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3500" dirty="0"/>
              <a:t>Given a flow network and a flow, the </a:t>
            </a:r>
            <a:r>
              <a:rPr lang="en-US" altLang="zh-CN" sz="3500" b="1" dirty="0"/>
              <a:t>residual network</a:t>
            </a:r>
            <a:r>
              <a:rPr lang="en-US" altLang="zh-CN" sz="3500" dirty="0"/>
              <a:t> consists of edges that can admit more net flow. </a:t>
            </a:r>
          </a:p>
          <a:p>
            <a:pPr lvl="1">
              <a:lnSpc>
                <a:spcPct val="90000"/>
              </a:lnSpc>
            </a:pPr>
            <a:r>
              <a:rPr lang="en-US" altLang="zh-CN" sz="3100" dirty="0" smtClean="0"/>
              <a:t>G</a:t>
            </a:r>
            <a:r>
              <a:rPr lang="en-US" altLang="zh-CN" sz="3100" dirty="0"/>
              <a:t>=(V,E) </a:t>
            </a:r>
            <a:r>
              <a:rPr lang="en-US" altLang="zh-CN" sz="3100" dirty="0" smtClean="0"/>
              <a:t>: a </a:t>
            </a:r>
            <a:r>
              <a:rPr lang="en-US" altLang="zh-CN" sz="3100" dirty="0"/>
              <a:t>flow network  with source s and sink t</a:t>
            </a:r>
          </a:p>
          <a:p>
            <a:pPr lvl="1">
              <a:lnSpc>
                <a:spcPct val="90000"/>
              </a:lnSpc>
            </a:pPr>
            <a:r>
              <a:rPr lang="en-US" altLang="zh-CN" sz="3100" dirty="0" smtClean="0"/>
              <a:t>f</a:t>
            </a:r>
            <a:r>
              <a:rPr lang="en-US" altLang="zh-CN" sz="3100" dirty="0"/>
              <a:t>: a flow in G</a:t>
            </a:r>
            <a:r>
              <a:rPr lang="en-US" altLang="zh-CN" sz="3100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3500" dirty="0">
                <a:sym typeface="Symbol" pitchFamily="18" charset="2"/>
              </a:rPr>
              <a:t>The amount of additional net flow  from u to v before exceeding the capacity c(</a:t>
            </a:r>
            <a:r>
              <a:rPr lang="en-US" altLang="zh-CN" sz="3500" dirty="0" err="1">
                <a:sym typeface="Symbol" pitchFamily="18" charset="2"/>
              </a:rPr>
              <a:t>u,v</a:t>
            </a:r>
            <a:r>
              <a:rPr lang="en-US" altLang="zh-CN" sz="3500" dirty="0">
                <a:sym typeface="Symbol" pitchFamily="18" charset="2"/>
              </a:rPr>
              <a:t>) is the </a:t>
            </a:r>
            <a:r>
              <a:rPr lang="en-US" altLang="zh-CN" sz="3500" dirty="0">
                <a:solidFill>
                  <a:schemeClr val="accent2"/>
                </a:solidFill>
                <a:sym typeface="Symbol" pitchFamily="18" charset="2"/>
              </a:rPr>
              <a:t>residual capacity</a:t>
            </a:r>
            <a:r>
              <a:rPr lang="en-US" altLang="zh-CN" sz="3500" dirty="0">
                <a:sym typeface="Symbol" pitchFamily="18" charset="2"/>
              </a:rPr>
              <a:t> of (</a:t>
            </a:r>
            <a:r>
              <a:rPr lang="en-US" altLang="zh-CN" sz="3500" dirty="0" err="1">
                <a:sym typeface="Symbol" pitchFamily="18" charset="2"/>
              </a:rPr>
              <a:t>u,v</a:t>
            </a:r>
            <a:r>
              <a:rPr lang="en-US" altLang="zh-CN" sz="3500" dirty="0">
                <a:sym typeface="Symbol" pitchFamily="18" charset="2"/>
              </a:rPr>
              <a:t>), </a:t>
            </a:r>
            <a:endParaRPr lang="en-US" altLang="zh-CN" sz="35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500" dirty="0" smtClean="0">
                <a:sym typeface="Symbol" pitchFamily="18" charset="2"/>
              </a:rPr>
              <a:t>	</a:t>
            </a:r>
            <a:r>
              <a:rPr lang="en-US" altLang="zh-CN" sz="3500" dirty="0" smtClean="0">
                <a:sym typeface="Symbol" pitchFamily="18" charset="2"/>
              </a:rPr>
              <a:t>		</a:t>
            </a:r>
            <a:r>
              <a:rPr lang="en-US" altLang="zh-CN" sz="3800" b="1" dirty="0" smtClean="0">
                <a:sym typeface="Symbol" pitchFamily="18" charset="2"/>
              </a:rPr>
              <a:t> </a:t>
            </a:r>
            <a:r>
              <a:rPr lang="en-US" altLang="zh-CN" sz="3800" b="1" dirty="0" err="1">
                <a:sym typeface="Symbol" pitchFamily="18" charset="2"/>
              </a:rPr>
              <a:t>c</a:t>
            </a:r>
            <a:r>
              <a:rPr lang="en-US" altLang="zh-CN" sz="3800" b="1" baseline="-25000" dirty="0" err="1">
                <a:sym typeface="Symbol" pitchFamily="18" charset="2"/>
              </a:rPr>
              <a:t>f</a:t>
            </a:r>
            <a:r>
              <a:rPr lang="en-US" altLang="zh-CN" sz="3800" b="1" dirty="0">
                <a:sym typeface="Symbol" pitchFamily="18" charset="2"/>
              </a:rPr>
              <a:t>(</a:t>
            </a:r>
            <a:r>
              <a:rPr lang="en-US" altLang="zh-CN" sz="3800" b="1" dirty="0" err="1">
                <a:sym typeface="Symbol" pitchFamily="18" charset="2"/>
              </a:rPr>
              <a:t>u,v</a:t>
            </a:r>
            <a:r>
              <a:rPr lang="en-US" altLang="zh-CN" sz="3800" b="1" dirty="0">
                <a:sym typeface="Symbol" pitchFamily="18" charset="2"/>
              </a:rPr>
              <a:t>)=c(</a:t>
            </a:r>
            <a:r>
              <a:rPr lang="en-US" altLang="zh-CN" sz="3800" b="1" dirty="0" err="1">
                <a:sym typeface="Symbol" pitchFamily="18" charset="2"/>
              </a:rPr>
              <a:t>u,v</a:t>
            </a:r>
            <a:r>
              <a:rPr lang="en-US" altLang="zh-CN" sz="3800" b="1" dirty="0">
                <a:sym typeface="Symbol" pitchFamily="18" charset="2"/>
              </a:rPr>
              <a:t>)-f(</a:t>
            </a:r>
            <a:r>
              <a:rPr lang="en-US" altLang="zh-CN" sz="3800" b="1" dirty="0" err="1">
                <a:sym typeface="Symbol" pitchFamily="18" charset="2"/>
              </a:rPr>
              <a:t>u,v</a:t>
            </a:r>
            <a:r>
              <a:rPr lang="en-US" altLang="zh-CN" sz="3800" b="1" dirty="0">
                <a:sym typeface="Symbol" pitchFamily="18" charset="2"/>
              </a:rPr>
              <a:t>)</a:t>
            </a:r>
            <a:endParaRPr lang="en-US" altLang="zh-CN" sz="3500" b="1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500" dirty="0">
                <a:sym typeface="Symbol" pitchFamily="18" charset="2"/>
              </a:rPr>
              <a:t>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1219200" y="609600"/>
            <a:ext cx="6400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 dirty="0"/>
              <a:t>Example of residual network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534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2811-6162-47F5-BA69-25F3AF40267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Residual Networks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Let </a:t>
            </a:r>
            <a:r>
              <a:rPr lang="en-US" altLang="zh-CN" dirty="0"/>
              <a:t>G=(V,E) be a flow network with source s and sink t, and let f be a flow in G. 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f</a:t>
            </a:r>
            <a:r>
              <a:rPr lang="en-US" altLang="zh-CN" dirty="0"/>
              <a:t> be the residual network of G induced by </a:t>
            </a:r>
            <a:r>
              <a:rPr lang="en-US" altLang="zh-CN" dirty="0" err="1"/>
              <a:t>f,and</a:t>
            </a:r>
            <a:r>
              <a:rPr lang="en-US" altLang="zh-CN" dirty="0"/>
              <a:t> let f’ be a flow in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f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Then</a:t>
            </a:r>
            <a:r>
              <a:rPr lang="en-US" altLang="zh-CN" dirty="0"/>
              <a:t>, the flow sum </a:t>
            </a:r>
            <a:r>
              <a:rPr lang="en-US" altLang="zh-CN" dirty="0" err="1"/>
              <a:t>f+f</a:t>
            </a:r>
            <a:r>
              <a:rPr lang="en-US" altLang="zh-CN" dirty="0"/>
              <a:t>’ is a flow in G with value                             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f+f</a:t>
            </a:r>
            <a:r>
              <a:rPr lang="en-US" altLang="zh-CN" b="1" dirty="0"/>
              <a:t>’: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flow in the same direction will be added.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flow in different directions will be </a:t>
            </a:r>
            <a:r>
              <a:rPr lang="en-US" altLang="zh-CN" dirty="0" smtClean="0"/>
              <a:t>cancelled.</a:t>
            </a:r>
            <a:endParaRPr lang="en-US" altLang="zh-CN" dirty="0"/>
          </a:p>
          <a:p>
            <a:endParaRPr lang="en-US" altLang="zh-CN" sz="2400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057400" y="3810000"/>
          <a:ext cx="2286000" cy="534988"/>
        </p:xfrm>
        <a:graphic>
          <a:graphicData uri="http://schemas.openxmlformats.org/presentationml/2006/ole">
            <p:oleObj spid="_x0000_s7170" name="公式" r:id="rId3" imgW="107928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Augmenting </a:t>
            </a:r>
            <a:r>
              <a:rPr lang="en-US" altLang="zh-CN" b="1" dirty="0" smtClean="0"/>
              <a:t>paths</a:t>
            </a:r>
            <a:endParaRPr lang="en-US" altLang="zh-CN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Given a flow network G=(V,E) and a flow f, an </a:t>
            </a:r>
            <a:r>
              <a:rPr lang="en-US" altLang="zh-CN" sz="2400" b="1" dirty="0">
                <a:solidFill>
                  <a:schemeClr val="accent2"/>
                </a:solidFill>
              </a:rPr>
              <a:t>augmenting path</a:t>
            </a:r>
            <a:r>
              <a:rPr lang="en-US" altLang="zh-CN" sz="2400" b="1" dirty="0"/>
              <a:t> </a:t>
            </a:r>
            <a:r>
              <a:rPr lang="en-US" altLang="zh-CN" sz="2400" dirty="0"/>
              <a:t>is </a:t>
            </a:r>
            <a:r>
              <a:rPr lang="en-US" altLang="zh-CN" sz="2400" b="1" u="sng" dirty="0"/>
              <a:t>a simple path from s to t in the residual network </a:t>
            </a:r>
            <a:r>
              <a:rPr lang="en-US" altLang="zh-CN" sz="2400" b="1" u="sng" dirty="0" err="1"/>
              <a:t>G</a:t>
            </a:r>
            <a:r>
              <a:rPr lang="en-US" altLang="zh-CN" sz="2400" b="1" u="sng" baseline="-25000" dirty="0" err="1"/>
              <a:t>f</a:t>
            </a:r>
            <a:r>
              <a:rPr lang="en-US" altLang="zh-CN" sz="2400" b="1" u="sng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Residual capacity</a:t>
            </a:r>
            <a:r>
              <a:rPr lang="en-US" altLang="zh-CN" sz="2400" b="1" dirty="0"/>
              <a:t> </a:t>
            </a:r>
            <a:r>
              <a:rPr lang="en-US" altLang="zh-CN" sz="2400" dirty="0"/>
              <a:t>of p : the maximum amount of net flow that we can ship along the edges of an augmenting path p, i.e.,  </a:t>
            </a:r>
            <a:r>
              <a:rPr lang="en-US" altLang="zh-CN" b="1" dirty="0" err="1"/>
              <a:t>c</a:t>
            </a:r>
            <a:r>
              <a:rPr lang="en-US" altLang="zh-CN" b="1" baseline="-25000" dirty="0" err="1"/>
              <a:t>f</a:t>
            </a:r>
            <a:r>
              <a:rPr lang="en-US" altLang="zh-CN" b="1" dirty="0"/>
              <a:t>(p)=min{</a:t>
            </a:r>
            <a:r>
              <a:rPr lang="en-US" altLang="zh-CN" b="1" dirty="0" err="1"/>
              <a:t>c</a:t>
            </a:r>
            <a:r>
              <a:rPr lang="en-US" altLang="zh-CN" b="1" baseline="-25000" dirty="0" err="1"/>
              <a:t>f</a:t>
            </a:r>
            <a:r>
              <a:rPr lang="en-US" altLang="zh-CN" b="1" dirty="0"/>
              <a:t>(</a:t>
            </a:r>
            <a:r>
              <a:rPr lang="en-US" altLang="zh-CN" b="1" dirty="0" err="1"/>
              <a:t>u,v</a:t>
            </a:r>
            <a:r>
              <a:rPr lang="en-US" altLang="zh-CN" b="1" dirty="0"/>
              <a:t>):(</a:t>
            </a:r>
            <a:r>
              <a:rPr lang="en-US" altLang="zh-CN" b="1" dirty="0" err="1"/>
              <a:t>u,v</a:t>
            </a:r>
            <a:r>
              <a:rPr lang="en-US" altLang="zh-CN" b="1" dirty="0"/>
              <a:t>) is on p}.</a:t>
            </a:r>
            <a:endParaRPr lang="en-US" altLang="zh-CN" sz="2400" b="1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3716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048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9342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6002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276600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257800" y="5257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28800" y="4648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2</a:t>
            </a:r>
            <a:endParaRPr lang="en-US" altLang="zh-TW" i="0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05200" y="4648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3</a:t>
            </a:r>
            <a:endParaRPr lang="en-US" altLang="zh-TW" i="0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638800" y="4724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1</a:t>
            </a:r>
            <a:endParaRPr lang="en-US" altLang="zh-TW" i="0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752600" y="5638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/>
              <a:t>The residual capacity is 1.</a:t>
            </a:r>
            <a:endParaRPr lang="en-US" altLang="zh-TW" i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990600" y="762000"/>
            <a:ext cx="655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0" dirty="0"/>
              <a:t>Example of  an augment path (bold edges)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68500"/>
            <a:ext cx="64008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The basic Ford-Fulkerson </a:t>
            </a:r>
            <a:r>
              <a:rPr lang="en-US" altLang="zh-CN" b="1" dirty="0" smtClean="0"/>
              <a:t>algorithm</a:t>
            </a:r>
            <a:endParaRPr lang="en-US" altLang="zh-CN" b="1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FORD-FULKERSON(G,s,t)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for</a:t>
            </a:r>
            <a:r>
              <a:rPr lang="en-US" altLang="zh-CN" sz="2400"/>
              <a:t> each edge (u,v)	</a:t>
            </a:r>
            <a:r>
              <a:rPr lang="en-US" altLang="zh-CN" sz="2400">
                <a:sym typeface="Symbol" pitchFamily="18" charset="2"/>
              </a:rPr>
              <a:t>E[G]</a:t>
            </a:r>
          </a:p>
          <a:p>
            <a:r>
              <a:rPr lang="en-US" altLang="zh-CN" sz="2400">
                <a:sym typeface="Symbol" pitchFamily="18" charset="2"/>
              </a:rPr>
              <a:t>        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2400">
                <a:sym typeface="Symbol" pitchFamily="18" charset="2"/>
              </a:rPr>
              <a:t>  f[u,v]        0</a:t>
            </a:r>
          </a:p>
          <a:p>
            <a:r>
              <a:rPr lang="en-US" altLang="zh-CN" sz="2400">
                <a:sym typeface="Symbol" pitchFamily="18" charset="2"/>
              </a:rPr>
              <a:t>              f[v,u]        0</a:t>
            </a:r>
          </a:p>
          <a:p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while</a:t>
            </a:r>
            <a:r>
              <a:rPr lang="en-US" altLang="zh-CN" sz="2400">
                <a:sym typeface="Symbol" pitchFamily="18" charset="2"/>
              </a:rPr>
              <a:t> there exists a path p from s to t in the residual network G</a:t>
            </a:r>
            <a:r>
              <a:rPr lang="en-US" altLang="zh-CN" sz="2400" baseline="-25000">
                <a:sym typeface="Symbol" pitchFamily="18" charset="2"/>
              </a:rPr>
              <a:t>f</a:t>
            </a:r>
            <a:endParaRPr lang="en-US" altLang="zh-CN" sz="2400">
              <a:sym typeface="Symbol" pitchFamily="18" charset="2"/>
            </a:endParaRPr>
          </a:p>
          <a:p>
            <a:r>
              <a:rPr lang="en-US" altLang="zh-CN" sz="2400">
                <a:sym typeface="Symbol" pitchFamily="18" charset="2"/>
              </a:rPr>
              <a:t>        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2400">
                <a:sym typeface="Symbol" pitchFamily="18" charset="2"/>
              </a:rPr>
              <a:t> c</a:t>
            </a:r>
            <a:r>
              <a:rPr lang="en-US" altLang="zh-CN" sz="2400" baseline="-25000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(p)       min{c</a:t>
            </a:r>
            <a:r>
              <a:rPr lang="en-US" altLang="zh-CN" sz="2400" baseline="-25000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(u,v): (u,v) is in p}</a:t>
            </a:r>
          </a:p>
          <a:p>
            <a:r>
              <a:rPr lang="en-US" altLang="zh-CN" sz="2400">
                <a:sym typeface="Symbol" pitchFamily="18" charset="2"/>
              </a:rPr>
              <a:t>             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for</a:t>
            </a:r>
            <a:r>
              <a:rPr lang="en-US" altLang="zh-CN" sz="2400">
                <a:sym typeface="Symbol" pitchFamily="18" charset="2"/>
              </a:rPr>
              <a:t> each edge (u,v) in p</a:t>
            </a:r>
          </a:p>
          <a:p>
            <a:r>
              <a:rPr lang="en-US" altLang="zh-CN" sz="2400">
                <a:sym typeface="Symbol" pitchFamily="18" charset="2"/>
              </a:rPr>
              <a:t>                  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2400">
                <a:sym typeface="Symbol" pitchFamily="18" charset="2"/>
              </a:rPr>
              <a:t> f[u,v]       f[u,v]+c</a:t>
            </a:r>
            <a:r>
              <a:rPr lang="en-US" altLang="zh-CN" sz="2400" baseline="-25000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(p)</a:t>
            </a:r>
          </a:p>
          <a:p>
            <a:r>
              <a:rPr lang="en-US" altLang="zh-CN" sz="2400">
                <a:sym typeface="Symbol" pitchFamily="18" charset="2"/>
              </a:rPr>
              <a:t>                       </a:t>
            </a:r>
            <a:endParaRPr lang="en-US" altLang="zh-CN" sz="240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495550" y="2566987"/>
          <a:ext cx="552450" cy="404813"/>
        </p:xfrm>
        <a:graphic>
          <a:graphicData uri="http://schemas.openxmlformats.org/presentationml/2006/ole">
            <p:oleObj spid="_x0000_s8194" name="公式" r:id="rId4" imgW="190440" imgH="13968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438400" y="2971800"/>
          <a:ext cx="552450" cy="404813"/>
        </p:xfrm>
        <a:graphic>
          <a:graphicData uri="http://schemas.openxmlformats.org/presentationml/2006/ole">
            <p:oleObj spid="_x0000_s8195" name="公式" r:id="rId5" imgW="190440" imgH="13968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286000" y="4243387"/>
          <a:ext cx="552450" cy="404813"/>
        </p:xfrm>
        <a:graphic>
          <a:graphicData uri="http://schemas.openxmlformats.org/presentationml/2006/ole">
            <p:oleObj spid="_x0000_s8196" name="公式" r:id="rId6" imgW="190440" imgH="13968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105150" y="5105400"/>
          <a:ext cx="552450" cy="404813"/>
        </p:xfrm>
        <a:graphic>
          <a:graphicData uri="http://schemas.openxmlformats.org/presentationml/2006/ole">
            <p:oleObj spid="_x0000_s8197" name="公式" r:id="rId7" imgW="190440" imgH="139680" progId="Equation.3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3725" y="5988050"/>
            <a:ext cx="81291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The algorithms based on this method differ in how they choose p in step 3.</a:t>
            </a:r>
          </a:p>
          <a:p>
            <a:r>
              <a:rPr lang="en-US" sz="2000" b="1" dirty="0"/>
              <a:t>If chosen poorly the algorithm might not terminate.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Iterative Improvement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Algorithm design technique for solving optimization problems 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/>
              <a:t>Start with a feasible solution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/>
              <a:t>Repeat the following step until no improvement can be found: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b="1" dirty="0" smtClean="0"/>
              <a:t>change the current feasible solution to a feasible solution with a better value of the objective function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/>
              <a:t>Return the last feasible solution as optimal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Note: Typically, a change in a current solution is “small” (</a:t>
            </a:r>
            <a:r>
              <a:rPr lang="en-US" sz="2400" i="1" u="sng" dirty="0" smtClean="0"/>
              <a:t>local search</a:t>
            </a:r>
            <a:r>
              <a:rPr lang="en-US" sz="2400" dirty="0" smtClean="0"/>
              <a:t>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 smtClean="0"/>
              <a:t>Major difficulty: Local optimum vs. global </a:t>
            </a:r>
            <a:r>
              <a:rPr lang="en-US" sz="2400" dirty="0" smtClean="0"/>
              <a:t>optimum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Execution of Ford-Fulkerson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76485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22325" y="6208713"/>
            <a:ext cx="778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Left Side = Residual Graph		Right Side = Augmented Flow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Execution of </a:t>
            </a:r>
            <a:r>
              <a:rPr lang="en-US" b="1" dirty="0" smtClean="0"/>
              <a:t>Ford-Fulkerson</a:t>
            </a:r>
            <a:endParaRPr lang="en-US" b="1" dirty="0" smtClean="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822325" y="6208713"/>
            <a:ext cx="778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Left Side = Residual Graph		</a:t>
            </a:r>
            <a:r>
              <a:rPr lang="en-US" dirty="0" smtClean="0"/>
              <a:t>	Right </a:t>
            </a:r>
            <a:r>
              <a:rPr lang="en-US" dirty="0"/>
              <a:t>Side = Augmented Flow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1890713"/>
            <a:ext cx="76009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Worst Case Running 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Assuming integer flow</a:t>
            </a:r>
          </a:p>
          <a:p>
            <a:pPr eaLnBrk="1" hangingPunct="1"/>
            <a:r>
              <a:rPr lang="en-US" sz="2400" smtClean="0"/>
              <a:t>Each augmentation increases the value of the flow by some positive amount.</a:t>
            </a:r>
          </a:p>
          <a:p>
            <a:pPr eaLnBrk="1" hangingPunct="1"/>
            <a:r>
              <a:rPr lang="en-US" sz="2400" smtClean="0"/>
              <a:t>Augmentation can be done in O(E).</a:t>
            </a:r>
          </a:p>
          <a:p>
            <a:pPr eaLnBrk="1" hangingPunct="1"/>
            <a:r>
              <a:rPr lang="en-US" sz="2400" smtClean="0"/>
              <a:t>Total worst-case running time O(E|f*|), where f* is the max-flow found by the algorithm.</a:t>
            </a:r>
          </a:p>
          <a:p>
            <a:pPr eaLnBrk="1" hangingPunct="1"/>
            <a:r>
              <a:rPr lang="en-US" sz="2400" smtClean="0"/>
              <a:t>Example of worst case: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724400"/>
            <a:ext cx="75628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066800" y="6477000"/>
            <a:ext cx="186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Augmenting path of 1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429000" y="6477000"/>
            <a:ext cx="2363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Resulting Residual Network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6096000" y="6477000"/>
            <a:ext cx="2363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Resulting Residual Network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Edmonds Karp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Take </a:t>
            </a:r>
            <a:r>
              <a:rPr lang="en-US" b="1" dirty="0" smtClean="0"/>
              <a:t>shortest path</a:t>
            </a:r>
            <a:r>
              <a:rPr lang="en-US" dirty="0" smtClean="0"/>
              <a:t> (in terms of number of edges) as an augmenting path – Edmonds-Karp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do we find such a shortest path?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Running time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VE</a:t>
            </a:r>
            <a:r>
              <a:rPr lang="en-US" baseline="30000" dirty="0" smtClean="0"/>
              <a:t>2</a:t>
            </a:r>
            <a:r>
              <a:rPr lang="en-US" dirty="0" smtClean="0"/>
              <a:t>), because the number of augmentations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VE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Even better method:  </a:t>
            </a:r>
            <a:r>
              <a:rPr lang="en-US" b="1" dirty="0" smtClean="0"/>
              <a:t>push-</a:t>
            </a:r>
            <a:r>
              <a:rPr lang="en-US" b="1" dirty="0" err="1" smtClean="0"/>
              <a:t>relabel</a:t>
            </a:r>
            <a:r>
              <a:rPr lang="en-US" dirty="0" smtClean="0"/>
              <a:t>, O(V</a:t>
            </a:r>
            <a:r>
              <a:rPr lang="en-US" baseline="30000" dirty="0" smtClean="0"/>
              <a:t>2</a:t>
            </a:r>
            <a:r>
              <a:rPr lang="en-US" dirty="0" smtClean="0"/>
              <a:t>E) runtime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5363"/>
            <a:ext cx="91440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Assignment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1828801"/>
            <a:ext cx="51552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3200" b="1" dirty="0" smtClean="0"/>
          </a:p>
          <a:p>
            <a:pPr algn="ctr"/>
            <a:endParaRPr lang="en-US" altLang="zh-CN" sz="3200" b="1" dirty="0" smtClean="0"/>
          </a:p>
          <a:p>
            <a:pPr algn="ctr"/>
            <a:r>
              <a:rPr lang="en-US" altLang="zh-CN" sz="3200" b="1" dirty="0" smtClean="0"/>
              <a:t>Maximum bipartite matching</a:t>
            </a:r>
          </a:p>
          <a:p>
            <a:pPr algn="ctr"/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Flow Problem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</a:t>
            </a:r>
            <a:r>
              <a:rPr lang="en-US" dirty="0" smtClean="0"/>
              <a:t>n</a:t>
            </a:r>
            <a:r>
              <a:rPr lang="en-US" dirty="0" smtClean="0"/>
              <a:t>etwork </a:t>
            </a:r>
            <a:r>
              <a:rPr lang="en-US" dirty="0" smtClean="0"/>
              <a:t>o</a:t>
            </a:r>
            <a:r>
              <a:rPr lang="en-US" dirty="0" smtClean="0"/>
              <a:t>ptimization problems</a:t>
            </a:r>
          </a:p>
          <a:p>
            <a:r>
              <a:rPr lang="en-US" dirty="0" smtClean="0"/>
              <a:t>Arise in many different contests </a:t>
            </a:r>
          </a:p>
          <a:p>
            <a:pPr lvl="1"/>
            <a:r>
              <a:rPr lang="en-US" b="1" dirty="0" smtClean="0"/>
              <a:t>Networks</a:t>
            </a:r>
            <a:r>
              <a:rPr lang="en-US" dirty="0" smtClean="0"/>
              <a:t>: routing as many packets as possible on a given network .</a:t>
            </a:r>
            <a:endParaRPr lang="en-US" dirty="0" smtClean="0"/>
          </a:p>
          <a:p>
            <a:pPr lvl="1"/>
            <a:r>
              <a:rPr lang="en-US" b="1" dirty="0" smtClean="0"/>
              <a:t>Transportation</a:t>
            </a:r>
            <a:r>
              <a:rPr lang="en-US" b="1" dirty="0" smtClean="0"/>
              <a:t>:</a:t>
            </a:r>
            <a:r>
              <a:rPr lang="en-US" dirty="0" smtClean="0"/>
              <a:t> sending as many trucks as possible, where roads have limits on the number of trucks per unit </a:t>
            </a:r>
            <a:r>
              <a:rPr lang="en-US" dirty="0" smtClean="0"/>
              <a:t>time.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flow network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G=(V,E): a directed graph, where each edge 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E has a nonnegative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capacity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)&gt;=0.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 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)E, we assume that c(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)=0.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two distinct  vertices :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source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 and a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sink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632" y="4114800"/>
            <a:ext cx="5379568" cy="267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ym typeface="Symbol" pitchFamily="18" charset="2"/>
              </a:rPr>
              <a:t>A flow in G</a:t>
            </a:r>
            <a:r>
              <a:rPr lang="en-US" altLang="zh-CN" dirty="0" smtClean="0">
                <a:sym typeface="Symbol" pitchFamily="18" charset="2"/>
              </a:rPr>
              <a:t>: a real-valued function </a:t>
            </a:r>
            <a:r>
              <a:rPr lang="en-US" altLang="zh-CN" sz="3600" b="1" dirty="0" smtClean="0">
                <a:sym typeface="Symbol" pitchFamily="18" charset="2"/>
              </a:rPr>
              <a:t>f</a:t>
            </a:r>
            <a:r>
              <a:rPr lang="en-US" altLang="zh-CN" dirty="0" smtClean="0">
                <a:sym typeface="Symbol" pitchFamily="18" charset="2"/>
              </a:rPr>
              <a:t> satisfying </a:t>
            </a:r>
            <a:r>
              <a:rPr lang="en-US" altLang="zh-CN" dirty="0" smtClean="0">
                <a:sym typeface="Symbol" pitchFamily="18" charset="2"/>
              </a:rPr>
              <a:t>the following two properties:</a:t>
            </a:r>
          </a:p>
          <a:p>
            <a:r>
              <a:rPr lang="en-US" altLang="zh-CN" b="1" dirty="0" smtClean="0">
                <a:solidFill>
                  <a:schemeClr val="accent2"/>
                </a:solidFill>
                <a:sym typeface="Symbol" pitchFamily="18" charset="2"/>
              </a:rPr>
              <a:t>Capacity constraint</a:t>
            </a:r>
            <a:r>
              <a:rPr lang="en-US" altLang="zh-CN" dirty="0" smtClean="0">
                <a:sym typeface="Symbol" pitchFamily="18" charset="2"/>
              </a:rPr>
              <a:t>: For all 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 V, </a:t>
            </a:r>
          </a:p>
          <a:p>
            <a:pPr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                  we require f(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    c( 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).</a:t>
            </a:r>
          </a:p>
          <a:p>
            <a:r>
              <a:rPr lang="en-US" altLang="zh-CN" b="1" dirty="0" smtClean="0">
                <a:solidFill>
                  <a:schemeClr val="accent2"/>
                </a:solidFill>
                <a:sym typeface="Symbol" pitchFamily="18" charset="2"/>
              </a:rPr>
              <a:t>Flow conservation</a:t>
            </a:r>
            <a:r>
              <a:rPr lang="en-US" altLang="zh-CN" dirty="0" smtClean="0">
                <a:sym typeface="Symbol" pitchFamily="18" charset="2"/>
              </a:rPr>
              <a:t>: For all u V-{</a:t>
            </a:r>
            <a:r>
              <a:rPr lang="en-US" altLang="zh-CN" dirty="0" err="1" smtClean="0">
                <a:sym typeface="Symbol" pitchFamily="18" charset="2"/>
              </a:rPr>
              <a:t>s,t</a:t>
            </a:r>
            <a:r>
              <a:rPr lang="en-US" altLang="zh-CN" dirty="0" smtClean="0">
                <a:sym typeface="Symbol" pitchFamily="18" charset="2"/>
              </a:rPr>
              <a:t>}, we require</a:t>
            </a:r>
            <a:endParaRPr lang="en-US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867400" y="54102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876800" y="5334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953000" y="5715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6705600" y="5410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6705600" y="5867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990600" y="5105400"/>
          <a:ext cx="3810000" cy="1093788"/>
        </p:xfrm>
        <a:graphic>
          <a:graphicData uri="http://schemas.openxmlformats.org/presentationml/2006/ole">
            <p:oleObj spid="_x0000_s1026" name="Equation" r:id="rId3" imgW="119376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A4C7-13F3-4F8E-A2B3-B93146512F9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Net flow and value of a flow </a:t>
            </a:r>
            <a:r>
              <a:rPr lang="en-US" altLang="zh-CN" b="1" dirty="0" smtClean="0"/>
              <a:t>f</a:t>
            </a:r>
            <a:endParaRPr lang="en-US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quantity f 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  is called the </a:t>
            </a:r>
            <a:r>
              <a:rPr lang="en-US" altLang="zh-CN" sz="2800" b="1" dirty="0">
                <a:solidFill>
                  <a:schemeClr val="accent2"/>
                </a:solidFill>
              </a:rPr>
              <a:t>net flow</a:t>
            </a:r>
            <a:r>
              <a:rPr lang="en-US" altLang="zh-CN" sz="2800" b="1" dirty="0"/>
              <a:t> </a:t>
            </a:r>
            <a:r>
              <a:rPr lang="en-US" altLang="zh-CN" sz="2800" dirty="0"/>
              <a:t>from vertex u to vertex v.</a:t>
            </a:r>
          </a:p>
          <a:p>
            <a:r>
              <a:rPr lang="en-US" altLang="zh-CN" sz="2800" dirty="0"/>
              <a:t>The </a:t>
            </a:r>
            <a:r>
              <a:rPr lang="en-US" altLang="zh-CN" sz="2800" b="1" dirty="0">
                <a:solidFill>
                  <a:schemeClr val="accent2"/>
                </a:solidFill>
              </a:rPr>
              <a:t>value</a:t>
            </a:r>
            <a:r>
              <a:rPr lang="en-US" altLang="zh-CN" sz="2800" dirty="0"/>
              <a:t> of a flow is defined as </a:t>
            </a:r>
          </a:p>
          <a:p>
            <a:pPr>
              <a:buFontTx/>
              <a:buNone/>
            </a:pPr>
            <a:endParaRPr lang="en-US" altLang="zh-CN" sz="2800" dirty="0"/>
          </a:p>
          <a:p>
            <a:pPr>
              <a:buFontTx/>
              <a:buNone/>
            </a:pPr>
            <a:endParaRPr lang="en-US" altLang="zh-CN" sz="2800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total flow from </a:t>
            </a:r>
            <a:r>
              <a:rPr lang="en-US" altLang="zh-CN" b="1" dirty="0">
                <a:solidFill>
                  <a:schemeClr val="accent2"/>
                </a:solidFill>
              </a:rPr>
              <a:t>source</a:t>
            </a:r>
            <a:r>
              <a:rPr lang="en-US" altLang="zh-CN" dirty="0"/>
              <a:t> to any other vertices.</a:t>
            </a:r>
          </a:p>
          <a:p>
            <a:pPr lvl="1"/>
            <a:r>
              <a:rPr lang="en-US" altLang="zh-CN" dirty="0"/>
              <a:t>The same as the total flow from any vertices to </a:t>
            </a:r>
            <a:r>
              <a:rPr lang="en-US" altLang="zh-CN" b="1" dirty="0">
                <a:solidFill>
                  <a:schemeClr val="accent2"/>
                </a:solidFill>
              </a:rPr>
              <a:t>the sink.</a:t>
            </a:r>
            <a:endParaRPr lang="en-US" altLang="zh-CN" b="1" dirty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276600" y="3581400"/>
          <a:ext cx="2133600" cy="774700"/>
        </p:xfrm>
        <a:graphic>
          <a:graphicData uri="http://schemas.openxmlformats.org/presentationml/2006/ole">
            <p:oleObj spid="_x0000_s2050" name="公式" r:id="rId3" imgW="93960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832" y="1066800"/>
            <a:ext cx="797036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57400" y="5334000"/>
            <a:ext cx="5051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Lucky Puck Distribution 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230" y="762000"/>
            <a:ext cx="710557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90800" y="4648200"/>
            <a:ext cx="6324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/>
              <a:t>Max Flow, |f| = </a:t>
            </a:r>
            <a:r>
              <a:rPr lang="en-US" sz="3600" dirty="0" smtClean="0"/>
              <a:t>19</a:t>
            </a:r>
          </a:p>
          <a:p>
            <a:r>
              <a:rPr lang="en-US" sz="3600" b="1" dirty="0" smtClean="0"/>
              <a:t>is it Best </a:t>
            </a:r>
            <a:r>
              <a:rPr lang="en-US" sz="3600" b="1" dirty="0"/>
              <a:t>we can do?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Modeling Problems with </a:t>
            </a:r>
            <a:r>
              <a:rPr lang="en-US" b="1" dirty="0" err="1" smtClean="0"/>
              <a:t>Antiparallel</a:t>
            </a:r>
            <a:r>
              <a:rPr lang="en-US" b="1" dirty="0" smtClean="0"/>
              <a:t> Edges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54229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4038600"/>
            <a:ext cx="53975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8620</TotalTime>
  <Words>800</Words>
  <Application>Microsoft Office PowerPoint</Application>
  <PresentationFormat>On-screen Show (4:3)</PresentationFormat>
  <Paragraphs>126</Paragraphs>
  <Slides>25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Microsoft Equation 3.0</vt:lpstr>
      <vt:lpstr>Slide 1</vt:lpstr>
      <vt:lpstr>Iterative Improvement</vt:lpstr>
      <vt:lpstr>Network Flow Problem </vt:lpstr>
      <vt:lpstr>Flow Networks</vt:lpstr>
      <vt:lpstr>Flow Networks</vt:lpstr>
      <vt:lpstr>Net flow and value of a flow f</vt:lpstr>
      <vt:lpstr>Slide 7</vt:lpstr>
      <vt:lpstr>Slide 8</vt:lpstr>
      <vt:lpstr>Modeling Problems with Antiparallel Edges</vt:lpstr>
      <vt:lpstr>Modeling Networks with Multiple Sources and Sinks</vt:lpstr>
      <vt:lpstr>Maximum-flow problem</vt:lpstr>
      <vt:lpstr>The Ford-Fulkerson method</vt:lpstr>
      <vt:lpstr>The Ford-Fulkerson method</vt:lpstr>
      <vt:lpstr>Residual Networks</vt:lpstr>
      <vt:lpstr>Slide 15</vt:lpstr>
      <vt:lpstr>Residual Networks</vt:lpstr>
      <vt:lpstr>Augmenting paths</vt:lpstr>
      <vt:lpstr>Slide 18</vt:lpstr>
      <vt:lpstr>The basic Ford-Fulkerson algorithm</vt:lpstr>
      <vt:lpstr>Execution of Ford-Fulkerson </vt:lpstr>
      <vt:lpstr>Execution of Ford-Fulkerson</vt:lpstr>
      <vt:lpstr>Worst Case Running Time</vt:lpstr>
      <vt:lpstr>Edmonds Karp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Tamer</dc:creator>
  <cp:lastModifiedBy>Tamer</cp:lastModifiedBy>
  <cp:revision>89</cp:revision>
  <dcterms:created xsi:type="dcterms:W3CDTF">2016-10-04T10:53:51Z</dcterms:created>
  <dcterms:modified xsi:type="dcterms:W3CDTF">2016-10-17T05:57:01Z</dcterms:modified>
</cp:coreProperties>
</file>