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82" r:id="rId4"/>
    <p:sldId id="258" r:id="rId5"/>
    <p:sldId id="259" r:id="rId6"/>
    <p:sldId id="260" r:id="rId7"/>
    <p:sldId id="283" r:id="rId8"/>
    <p:sldId id="284"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2222" autoAdjust="0"/>
  </p:normalViewPr>
  <p:slideViewPr>
    <p:cSldViewPr>
      <p:cViewPr varScale="1">
        <p:scale>
          <a:sx n="52" d="100"/>
          <a:sy n="52" d="100"/>
        </p:scale>
        <p:origin x="-133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7CF53E-69C8-4D2A-B83C-404954CDE2CC}" type="datetimeFigureOut">
              <a:rPr lang="en-US" smtClean="0"/>
              <a:t>10/4/2016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102414-96D1-4CFB-9B7F-3746A7500B1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8504FA4F-D5C8-483C-B668-E668248DEA86}" type="slidenum">
              <a:rPr lang="en-US" smtClean="0"/>
              <a:pPr/>
              <a:t>2</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C94CDE28-AEFA-44F4-A28D-BEFDD659AAE4}" type="slidenum">
              <a:rPr lang="en-US" smtClean="0"/>
              <a:pPr/>
              <a:t>4</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E5D72535-6945-401E-9A9F-FC2317992834}" type="slidenum">
              <a:rPr lang="en-US" smtClean="0"/>
              <a:pPr/>
              <a:t>5</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90B45ACA-0B92-4E5F-8758-5B373C31976D}" type="slidenum">
              <a:rPr lang="en-US" smtClean="0"/>
              <a:pPr/>
              <a:t>6</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w="9525"/>
        </p:spPr>
        <p:txBody>
          <a:bodyPr/>
          <a:lstStyle/>
          <a:p>
            <a:r>
              <a:rPr lang="en-US" dirty="0" smtClean="0"/>
              <a:t>Unlike a binary-tree, each node of a b-tree may have a variable number of keys and children. The keys are stored in non-decreasing order. Each key has an associated child that is the root of a </a:t>
            </a:r>
            <a:r>
              <a:rPr lang="en-US" dirty="0" err="1" smtClean="0"/>
              <a:t>subtree</a:t>
            </a:r>
            <a:r>
              <a:rPr lang="en-US" dirty="0" smtClean="0"/>
              <a:t> containing all nodes with keys less than or equal to the key but greater than the </a:t>
            </a:r>
            <a:r>
              <a:rPr lang="en-US" dirty="0" err="1" smtClean="0"/>
              <a:t>preceeding</a:t>
            </a:r>
            <a:r>
              <a:rPr lang="en-US" dirty="0" smtClean="0"/>
              <a:t> key. A node also has an additional rightmost child that is the root for a </a:t>
            </a:r>
            <a:r>
              <a:rPr lang="en-US" dirty="0" err="1" smtClean="0"/>
              <a:t>subtree</a:t>
            </a:r>
            <a:r>
              <a:rPr lang="en-US" dirty="0" smtClean="0"/>
              <a:t> containing all keys greater than any keys in the node.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0511AC-14D1-4406-9DB4-5B698580B6DE}" type="datetimeFigureOut">
              <a:rPr lang="en-US" smtClean="0"/>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4EF6B-DFEF-4F33-861B-2B15EAD6F7E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0511AC-14D1-4406-9DB4-5B698580B6DE}" type="datetimeFigureOut">
              <a:rPr lang="en-US" smtClean="0"/>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4EF6B-DFEF-4F33-861B-2B15EAD6F7E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0511AC-14D1-4406-9DB4-5B698580B6DE}" type="datetimeFigureOut">
              <a:rPr lang="en-US" smtClean="0"/>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4EF6B-DFEF-4F33-861B-2B15EAD6F7E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58825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66825"/>
            <a:ext cx="4076700" cy="4905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8700" y="1266825"/>
            <a:ext cx="4076700" cy="4905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0511AC-14D1-4406-9DB4-5B698580B6DE}" type="datetimeFigureOut">
              <a:rPr lang="en-US" smtClean="0"/>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4EF6B-DFEF-4F33-861B-2B15EAD6F7E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0511AC-14D1-4406-9DB4-5B698580B6DE}" type="datetimeFigureOut">
              <a:rPr lang="en-US" smtClean="0"/>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34EF6B-DFEF-4F33-861B-2B15EAD6F7E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0511AC-14D1-4406-9DB4-5B698580B6DE}" type="datetimeFigureOut">
              <a:rPr lang="en-US" smtClean="0"/>
              <a:t>10/4/2016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34EF6B-DFEF-4F33-861B-2B15EAD6F7E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0511AC-14D1-4406-9DB4-5B698580B6DE}" type="datetimeFigureOut">
              <a:rPr lang="en-US" smtClean="0"/>
              <a:t>10/4/2016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34EF6B-DFEF-4F33-861B-2B15EAD6F7E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0511AC-14D1-4406-9DB4-5B698580B6DE}" type="datetimeFigureOut">
              <a:rPr lang="en-US" smtClean="0"/>
              <a:t>10/4/2016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34EF6B-DFEF-4F33-861B-2B15EAD6F7E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0511AC-14D1-4406-9DB4-5B698580B6DE}" type="datetimeFigureOut">
              <a:rPr lang="en-US" smtClean="0"/>
              <a:t>10/4/2016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34EF6B-DFEF-4F33-861B-2B15EAD6F7E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0511AC-14D1-4406-9DB4-5B698580B6DE}" type="datetimeFigureOut">
              <a:rPr lang="en-US" smtClean="0"/>
              <a:t>10/4/2016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34EF6B-DFEF-4F33-861B-2B15EAD6F7E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0511AC-14D1-4406-9DB4-5B698580B6DE}" type="datetimeFigureOut">
              <a:rPr lang="en-US" smtClean="0"/>
              <a:t>10/4/2016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34EF6B-DFEF-4F33-861B-2B15EAD6F7E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0511AC-14D1-4406-9DB4-5B698580B6DE}" type="datetimeFigureOut">
              <a:rPr lang="en-US" smtClean="0"/>
              <a:t>10/4/2016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34EF6B-DFEF-4F33-861B-2B15EAD6F7E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txBox="1">
            <a:spLocks noChangeArrowheads="1"/>
          </p:cNvSpPr>
          <p:nvPr/>
        </p:nvSpPr>
        <p:spPr>
          <a:xfrm>
            <a:off x="-152400" y="242888"/>
            <a:ext cx="9440862" cy="695325"/>
          </a:xfrm>
          <a:prstGeom prst="rect">
            <a:avLst/>
          </a:prstGeom>
          <a:ln/>
        </p:spPr>
        <p:txBody>
          <a:bodyPr vert="horz" lIns="91440" tIns="38808" rIns="91440" bIns="45720" rtlCol="0"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400" dirty="0" smtClean="0">
                <a:latin typeface="+mj-lt"/>
                <a:ea typeface="+mj-ea"/>
                <a:cs typeface="+mj-cs"/>
              </a:rPr>
              <a:t>Algorithms Design and Analysis- 2</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3"/>
          <p:cNvPicPr>
            <a:picLocks noChangeAspect="1" noChangeArrowheads="1"/>
          </p:cNvPicPr>
          <p:nvPr/>
        </p:nvPicPr>
        <p:blipFill>
          <a:blip r:embed="rId2"/>
          <a:srcRect/>
          <a:stretch>
            <a:fillRect/>
          </a:stretch>
        </p:blipFill>
        <p:spPr bwMode="auto">
          <a:xfrm>
            <a:off x="3876675" y="1504950"/>
            <a:ext cx="1428750" cy="2047875"/>
          </a:xfrm>
          <a:prstGeom prst="rect">
            <a:avLst/>
          </a:prstGeom>
          <a:noFill/>
          <a:ln w="9525" cap="flat">
            <a:noFill/>
            <a:round/>
            <a:headEnd/>
            <a:tailEnd/>
          </a:ln>
          <a:effectLst/>
        </p:spPr>
      </p:pic>
      <p:sp>
        <p:nvSpPr>
          <p:cNvPr id="7" name="Rectangle 2"/>
          <p:cNvSpPr txBox="1">
            <a:spLocks noChangeArrowheads="1"/>
          </p:cNvSpPr>
          <p:nvPr/>
        </p:nvSpPr>
        <p:spPr bwMode="auto">
          <a:xfrm>
            <a:off x="53975" y="3743325"/>
            <a:ext cx="9070975" cy="3017838"/>
          </a:xfrm>
          <a:prstGeom prst="rect">
            <a:avLst/>
          </a:prstGeom>
          <a:noFill/>
          <a:ln/>
        </p:spPr>
        <p:txBody>
          <a:bodyPr vert="horz" lIns="0" tIns="31752" rIns="0" bIns="0" rtlCol="0" anchor="ctr">
            <a:normAutofit/>
          </a:bodyPr>
          <a:lstStyle/>
          <a:p>
            <a:pPr marL="0" marR="0" lvl="0" indent="0" algn="ctr" defTabSz="914400" rtl="0" eaLnBrk="1" fontAlgn="auto" latinLnBrk="0" hangingPunct="1">
              <a:lnSpc>
                <a:spcPct val="100000"/>
              </a:lnSpc>
              <a:spcBef>
                <a:spcPct val="20000"/>
              </a:spcBef>
              <a:spcAft>
                <a:spcPct val="0"/>
              </a:spcAft>
              <a:buClrTx/>
              <a:buSzTx/>
              <a:buFont typeface="Arial" pitchFamily="34"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lang="en-US" sz="3600" dirty="0" smtClean="0">
                <a:solidFill>
                  <a:srgbClr val="008080"/>
                </a:solidFill>
                <a:latin typeface="Arial" charset="0"/>
              </a:rPr>
              <a:t>Advanced Data Structures- B-trees</a:t>
            </a:r>
            <a:endParaRPr kumimoji="0" lang="en-US" sz="3600" b="0" i="0" u="none" strike="noStrike" kern="1200" cap="none" spc="0" normalizeH="0" noProof="0" dirty="0" smtClean="0">
              <a:ln>
                <a:noFill/>
              </a:ln>
              <a:solidFill>
                <a:srgbClr val="008080"/>
              </a:solidFill>
              <a:effectLst/>
              <a:uLnTx/>
              <a:uFillTx/>
              <a:latin typeface="Arial" charset="0"/>
              <a:ea typeface="+mn-ea"/>
              <a:cs typeface="+mn-cs"/>
            </a:endParaRPr>
          </a:p>
          <a:p>
            <a:pPr marL="0" marR="0" lvl="0" indent="0" algn="ctr" defTabSz="914400" rtl="0" eaLnBrk="1" fontAlgn="auto" latinLnBrk="0" hangingPunct="1">
              <a:lnSpc>
                <a:spcPct val="100000"/>
              </a:lnSpc>
              <a:spcBef>
                <a:spcPct val="20000"/>
              </a:spcBef>
              <a:spcAft>
                <a:spcPct val="0"/>
              </a:spcAft>
              <a:buClrTx/>
              <a:buSzTx/>
              <a:buFont typeface="Arial" pitchFamily="34"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endParaRPr kumimoji="0" lang="en-US" sz="3600" b="0" i="0" u="none" strike="noStrike" kern="1200" cap="none" spc="0" normalizeH="0" baseline="0" noProof="0" dirty="0" smtClean="0">
              <a:ln>
                <a:noFill/>
              </a:ln>
              <a:solidFill>
                <a:srgbClr val="008080"/>
              </a:solidFill>
              <a:effectLst/>
              <a:uLnTx/>
              <a:uFillTx/>
              <a:latin typeface="Arial" charset="0"/>
              <a:ea typeface="+mn-ea"/>
              <a:cs typeface="+mn-cs"/>
            </a:endParaRPr>
          </a:p>
          <a:p>
            <a:pPr marL="0" marR="0" lvl="0" indent="0" algn="ctr" defTabSz="914400" rtl="0" eaLnBrk="1" fontAlgn="auto" latinLnBrk="0" hangingPunct="1">
              <a:lnSpc>
                <a:spcPct val="100000"/>
              </a:lnSpc>
              <a:spcBef>
                <a:spcPct val="20000"/>
              </a:spcBef>
              <a:spcAft>
                <a:spcPct val="0"/>
              </a:spcAft>
              <a:buClrTx/>
              <a:buSzTx/>
              <a:buFont typeface="Arial" pitchFamily="34"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kumimoji="0" lang="en-US" sz="2400" b="0" i="0" u="none" strike="noStrike" kern="1200" cap="none" spc="0" normalizeH="0" baseline="0" noProof="0" dirty="0" smtClean="0">
                <a:ln>
                  <a:noFill/>
                </a:ln>
                <a:solidFill>
                  <a:schemeClr val="tx1"/>
                </a:solidFill>
                <a:effectLst/>
                <a:uLnTx/>
                <a:uFillTx/>
                <a:latin typeface="Arial" charset="0"/>
                <a:ea typeface="+mn-ea"/>
                <a:cs typeface="+mn-cs"/>
              </a:rPr>
              <a:t>Mayada Hadhoud</a:t>
            </a:r>
          </a:p>
          <a:p>
            <a:pPr marL="0" marR="0" lvl="0" indent="0" algn="ctr" defTabSz="914400" rtl="0" eaLnBrk="1" fontAlgn="auto" latinLnBrk="0" hangingPunct="1">
              <a:lnSpc>
                <a:spcPct val="100000"/>
              </a:lnSpc>
              <a:spcBef>
                <a:spcPct val="20000"/>
              </a:spcBef>
              <a:spcAft>
                <a:spcPct val="0"/>
              </a:spcAft>
              <a:buClrTx/>
              <a:buSzTx/>
              <a:buFont typeface="Arial" pitchFamily="34"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kumimoji="0" lang="en-US" sz="2400" b="0" i="0" u="none" strike="noStrike" kern="1200" cap="none" spc="0" normalizeH="0" baseline="0" noProof="0" dirty="0" smtClean="0">
                <a:ln>
                  <a:noFill/>
                </a:ln>
                <a:solidFill>
                  <a:schemeClr val="tx1"/>
                </a:solidFill>
                <a:effectLst/>
                <a:uLnTx/>
                <a:uFillTx/>
                <a:latin typeface="Arial" charset="0"/>
                <a:ea typeface="+mn-ea"/>
                <a:cs typeface="+mn-cs"/>
              </a:rPr>
              <a:t>Computer Engineering Department</a:t>
            </a:r>
          </a:p>
          <a:p>
            <a:pPr marL="0" marR="0" lvl="0" indent="0" algn="ctr" defTabSz="914400" rtl="0" eaLnBrk="1" fontAlgn="auto" latinLnBrk="0" hangingPunct="1">
              <a:lnSpc>
                <a:spcPct val="100000"/>
              </a:lnSpc>
              <a:spcBef>
                <a:spcPct val="20000"/>
              </a:spcBef>
              <a:spcAft>
                <a:spcPct val="0"/>
              </a:spcAft>
              <a:buClrTx/>
              <a:buSzTx/>
              <a:buFont typeface="Arial" pitchFamily="34"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kumimoji="0" lang="en-US" sz="2400" b="0" i="0" u="none" strike="noStrike" kern="1200" cap="none" spc="0" normalizeH="0" baseline="0" noProof="0" dirty="0" smtClean="0">
                <a:ln>
                  <a:noFill/>
                </a:ln>
                <a:solidFill>
                  <a:schemeClr val="tx1"/>
                </a:solidFill>
                <a:effectLst/>
                <a:uLnTx/>
                <a:uFillTx/>
                <a:latin typeface="Arial" charset="0"/>
                <a:ea typeface="+mn-ea"/>
                <a:cs typeface="+mn-cs"/>
              </a:rPr>
              <a:t>Cairo University</a:t>
            </a:r>
          </a:p>
          <a:p>
            <a:pPr marL="0" marR="0" lvl="0" indent="0" algn="ctr" defTabSz="914400" rtl="0" eaLnBrk="1" fontAlgn="auto" latinLnBrk="0" hangingPunct="1">
              <a:lnSpc>
                <a:spcPct val="100000"/>
              </a:lnSpc>
              <a:spcBef>
                <a:spcPct val="20000"/>
              </a:spcBef>
              <a:spcAft>
                <a:spcPct val="0"/>
              </a:spcAft>
              <a:buClrTx/>
              <a:buSzTx/>
              <a:buFont typeface="Arial" pitchFamily="34"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pPr>
            <a:r>
              <a:rPr kumimoji="0" lang="en-US" sz="2400" b="0" i="0" u="none" strike="noStrike" kern="1200" cap="none" spc="0" normalizeH="0" baseline="0" noProof="0" dirty="0" smtClean="0">
                <a:ln>
                  <a:noFill/>
                </a:ln>
                <a:solidFill>
                  <a:schemeClr val="tx1"/>
                </a:solidFill>
                <a:effectLst/>
                <a:uLnTx/>
                <a:uFillTx/>
                <a:latin typeface="Arial" charset="0"/>
                <a:ea typeface="+mn-ea"/>
                <a:cs typeface="+mn-cs"/>
              </a:rPr>
              <a:t>Fall 2016</a:t>
            </a:r>
            <a:endParaRPr kumimoji="0" lang="en-US" sz="2400" b="0" i="0" u="none" strike="noStrike" kern="1200" cap="none" spc="0" normalizeH="0" baseline="0" noProof="0" dirty="0">
              <a:ln>
                <a:noFill/>
              </a:ln>
              <a:solidFill>
                <a:schemeClr val="tx1"/>
              </a:solidFill>
              <a:effectLst/>
              <a:uLnTx/>
              <a:uFillTx/>
              <a:latin typeface="Arial" charset="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3"/>
          <p:cNvGrpSpPr>
            <a:grpSpLocks/>
          </p:cNvGrpSpPr>
          <p:nvPr/>
        </p:nvGrpSpPr>
        <p:grpSpPr bwMode="auto">
          <a:xfrm>
            <a:off x="3810000" y="3833813"/>
            <a:ext cx="2384425" cy="366712"/>
            <a:chOff x="2400" y="2415"/>
            <a:chExt cx="1502" cy="231"/>
          </a:xfrm>
        </p:grpSpPr>
        <p:grpSp>
          <p:nvGrpSpPr>
            <p:cNvPr id="3" name="Group 139"/>
            <p:cNvGrpSpPr>
              <a:grpSpLocks/>
            </p:cNvGrpSpPr>
            <p:nvPr/>
          </p:nvGrpSpPr>
          <p:grpSpPr bwMode="auto">
            <a:xfrm>
              <a:off x="3305" y="2415"/>
              <a:ext cx="302" cy="225"/>
              <a:chOff x="3305" y="2426"/>
              <a:chExt cx="302" cy="225"/>
            </a:xfrm>
          </p:grpSpPr>
          <p:sp>
            <p:nvSpPr>
              <p:cNvPr id="7283" name="Text Box 128"/>
              <p:cNvSpPr txBox="1">
                <a:spLocks noChangeArrowheads="1"/>
              </p:cNvSpPr>
              <p:nvPr/>
            </p:nvSpPr>
            <p:spPr bwMode="auto">
              <a:xfrm flipV="1">
                <a:off x="3305" y="2426"/>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84" name="Line 129"/>
              <p:cNvSpPr>
                <a:spLocks noChangeShapeType="1"/>
              </p:cNvSpPr>
              <p:nvPr/>
            </p:nvSpPr>
            <p:spPr bwMode="auto">
              <a:xfrm flipH="1">
                <a:off x="3305" y="2426"/>
                <a:ext cx="302" cy="225"/>
              </a:xfrm>
              <a:prstGeom prst="line">
                <a:avLst/>
              </a:prstGeom>
              <a:noFill/>
              <a:ln w="9525">
                <a:solidFill>
                  <a:srgbClr val="000000"/>
                </a:solidFill>
                <a:round/>
                <a:headEnd/>
                <a:tailEnd/>
              </a:ln>
            </p:spPr>
            <p:txBody>
              <a:bodyPr/>
              <a:lstStyle/>
              <a:p>
                <a:endParaRPr lang="en-US"/>
              </a:p>
            </p:txBody>
          </p:sp>
        </p:grpSp>
        <p:grpSp>
          <p:nvGrpSpPr>
            <p:cNvPr id="4" name="Group 140"/>
            <p:cNvGrpSpPr>
              <a:grpSpLocks/>
            </p:cNvGrpSpPr>
            <p:nvPr/>
          </p:nvGrpSpPr>
          <p:grpSpPr bwMode="auto">
            <a:xfrm>
              <a:off x="2997" y="2415"/>
              <a:ext cx="308" cy="231"/>
              <a:chOff x="2997" y="2426"/>
              <a:chExt cx="308" cy="231"/>
            </a:xfrm>
          </p:grpSpPr>
          <p:sp>
            <p:nvSpPr>
              <p:cNvPr id="7281" name="Text Box 127"/>
              <p:cNvSpPr txBox="1">
                <a:spLocks noChangeArrowheads="1"/>
              </p:cNvSpPr>
              <p:nvPr/>
            </p:nvSpPr>
            <p:spPr bwMode="auto">
              <a:xfrm flipV="1">
                <a:off x="3004" y="2426"/>
                <a:ext cx="301"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82" name="Line 130"/>
              <p:cNvSpPr>
                <a:spLocks noChangeShapeType="1"/>
              </p:cNvSpPr>
              <p:nvPr/>
            </p:nvSpPr>
            <p:spPr bwMode="auto">
              <a:xfrm flipH="1">
                <a:off x="2997" y="2432"/>
                <a:ext cx="302" cy="225"/>
              </a:xfrm>
              <a:prstGeom prst="line">
                <a:avLst/>
              </a:prstGeom>
              <a:noFill/>
              <a:ln w="9525">
                <a:solidFill>
                  <a:srgbClr val="000000"/>
                </a:solidFill>
                <a:round/>
                <a:headEnd/>
                <a:tailEnd/>
              </a:ln>
            </p:spPr>
            <p:txBody>
              <a:bodyPr/>
              <a:lstStyle/>
              <a:p>
                <a:endParaRPr lang="en-US"/>
              </a:p>
            </p:txBody>
          </p:sp>
        </p:grpSp>
        <p:grpSp>
          <p:nvGrpSpPr>
            <p:cNvPr id="5" name="Group 141"/>
            <p:cNvGrpSpPr>
              <a:grpSpLocks/>
            </p:cNvGrpSpPr>
            <p:nvPr/>
          </p:nvGrpSpPr>
          <p:grpSpPr bwMode="auto">
            <a:xfrm>
              <a:off x="2702" y="2415"/>
              <a:ext cx="309" cy="231"/>
              <a:chOff x="2702" y="2426"/>
              <a:chExt cx="309" cy="231"/>
            </a:xfrm>
          </p:grpSpPr>
          <p:sp>
            <p:nvSpPr>
              <p:cNvPr id="7279" name="Text Box 126"/>
              <p:cNvSpPr txBox="1">
                <a:spLocks noChangeArrowheads="1"/>
              </p:cNvSpPr>
              <p:nvPr/>
            </p:nvSpPr>
            <p:spPr bwMode="auto">
              <a:xfrm flipV="1">
                <a:off x="2702" y="2426"/>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80" name="Line 131"/>
              <p:cNvSpPr>
                <a:spLocks noChangeShapeType="1"/>
              </p:cNvSpPr>
              <p:nvPr/>
            </p:nvSpPr>
            <p:spPr bwMode="auto">
              <a:xfrm flipH="1">
                <a:off x="2709" y="2432"/>
                <a:ext cx="302" cy="225"/>
              </a:xfrm>
              <a:prstGeom prst="line">
                <a:avLst/>
              </a:prstGeom>
              <a:noFill/>
              <a:ln w="9525">
                <a:solidFill>
                  <a:srgbClr val="000000"/>
                </a:solidFill>
                <a:round/>
                <a:headEnd/>
                <a:tailEnd/>
              </a:ln>
            </p:spPr>
            <p:txBody>
              <a:bodyPr/>
              <a:lstStyle/>
              <a:p>
                <a:endParaRPr lang="en-US"/>
              </a:p>
            </p:txBody>
          </p:sp>
        </p:grpSp>
        <p:grpSp>
          <p:nvGrpSpPr>
            <p:cNvPr id="6" name="Group 142"/>
            <p:cNvGrpSpPr>
              <a:grpSpLocks/>
            </p:cNvGrpSpPr>
            <p:nvPr/>
          </p:nvGrpSpPr>
          <p:grpSpPr bwMode="auto">
            <a:xfrm>
              <a:off x="2400" y="2415"/>
              <a:ext cx="323" cy="231"/>
              <a:chOff x="2400" y="2426"/>
              <a:chExt cx="323" cy="231"/>
            </a:xfrm>
          </p:grpSpPr>
          <p:sp>
            <p:nvSpPr>
              <p:cNvPr id="7277" name="Text Box 125"/>
              <p:cNvSpPr txBox="1">
                <a:spLocks noChangeArrowheads="1"/>
              </p:cNvSpPr>
              <p:nvPr/>
            </p:nvSpPr>
            <p:spPr bwMode="auto">
              <a:xfrm flipV="1">
                <a:off x="2400" y="2426"/>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78" name="Line 132"/>
              <p:cNvSpPr>
                <a:spLocks noChangeShapeType="1"/>
              </p:cNvSpPr>
              <p:nvPr/>
            </p:nvSpPr>
            <p:spPr bwMode="auto">
              <a:xfrm flipH="1">
                <a:off x="2421" y="2432"/>
                <a:ext cx="302" cy="225"/>
              </a:xfrm>
              <a:prstGeom prst="line">
                <a:avLst/>
              </a:prstGeom>
              <a:noFill/>
              <a:ln w="9525">
                <a:solidFill>
                  <a:srgbClr val="000000"/>
                </a:solidFill>
                <a:round/>
                <a:headEnd/>
                <a:tailEnd/>
              </a:ln>
            </p:spPr>
            <p:txBody>
              <a:bodyPr/>
              <a:lstStyle/>
              <a:p>
                <a:endParaRPr lang="en-US"/>
              </a:p>
            </p:txBody>
          </p:sp>
        </p:grpSp>
        <p:grpSp>
          <p:nvGrpSpPr>
            <p:cNvPr id="7" name="Group 138"/>
            <p:cNvGrpSpPr>
              <a:grpSpLocks/>
            </p:cNvGrpSpPr>
            <p:nvPr/>
          </p:nvGrpSpPr>
          <p:grpSpPr bwMode="auto">
            <a:xfrm>
              <a:off x="3600" y="2415"/>
              <a:ext cx="302" cy="225"/>
              <a:chOff x="3600" y="2415"/>
              <a:chExt cx="302" cy="225"/>
            </a:xfrm>
          </p:grpSpPr>
          <p:sp>
            <p:nvSpPr>
              <p:cNvPr id="7275" name="Text Box 133"/>
              <p:cNvSpPr txBox="1">
                <a:spLocks noChangeArrowheads="1"/>
              </p:cNvSpPr>
              <p:nvPr/>
            </p:nvSpPr>
            <p:spPr bwMode="auto">
              <a:xfrm flipV="1">
                <a:off x="3600" y="2415"/>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76" name="Line 134"/>
              <p:cNvSpPr>
                <a:spLocks noChangeShapeType="1"/>
              </p:cNvSpPr>
              <p:nvPr/>
            </p:nvSpPr>
            <p:spPr bwMode="auto">
              <a:xfrm flipH="1">
                <a:off x="3600" y="2415"/>
                <a:ext cx="302" cy="225"/>
              </a:xfrm>
              <a:prstGeom prst="line">
                <a:avLst/>
              </a:prstGeom>
              <a:noFill/>
              <a:ln w="9525">
                <a:solidFill>
                  <a:srgbClr val="000000"/>
                </a:solidFill>
                <a:round/>
                <a:headEnd/>
                <a:tailEnd/>
              </a:ln>
            </p:spPr>
            <p:txBody>
              <a:bodyPr/>
              <a:lstStyle/>
              <a:p>
                <a:endParaRPr lang="en-US"/>
              </a:p>
            </p:txBody>
          </p:sp>
        </p:grpSp>
      </p:grpSp>
      <p:sp>
        <p:nvSpPr>
          <p:cNvPr id="7173" name="Line 137"/>
          <p:cNvSpPr>
            <a:spLocks noChangeShapeType="1"/>
          </p:cNvSpPr>
          <p:nvPr/>
        </p:nvSpPr>
        <p:spPr bwMode="auto">
          <a:xfrm flipV="1">
            <a:off x="7924800" y="3962400"/>
            <a:ext cx="609600" cy="1371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7174" name="Line 136"/>
          <p:cNvSpPr>
            <a:spLocks noChangeShapeType="1"/>
          </p:cNvSpPr>
          <p:nvPr/>
        </p:nvSpPr>
        <p:spPr bwMode="auto">
          <a:xfrm flipV="1">
            <a:off x="3810000" y="3962400"/>
            <a:ext cx="3733800" cy="1447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7175" name="Rectangle 2"/>
          <p:cNvSpPr>
            <a:spLocks noGrp="1" noChangeArrowheads="1"/>
          </p:cNvSpPr>
          <p:nvPr>
            <p:ph type="title"/>
          </p:nvPr>
        </p:nvSpPr>
        <p:spPr/>
        <p:txBody>
          <a:bodyPr/>
          <a:lstStyle/>
          <a:p>
            <a:r>
              <a:rPr lang="en-US" altLang="el-GR" smtClean="0"/>
              <a:t>An example B-Tree</a:t>
            </a:r>
          </a:p>
        </p:txBody>
      </p:sp>
      <p:sp>
        <p:nvSpPr>
          <p:cNvPr id="7176" name="Line 3"/>
          <p:cNvSpPr>
            <a:spLocks noChangeShapeType="1"/>
          </p:cNvSpPr>
          <p:nvPr/>
        </p:nvSpPr>
        <p:spPr bwMode="auto">
          <a:xfrm flipH="1">
            <a:off x="1577975" y="2316163"/>
            <a:ext cx="1797050" cy="241300"/>
          </a:xfrm>
          <a:prstGeom prst="line">
            <a:avLst/>
          </a:prstGeom>
          <a:noFill/>
          <a:ln w="9525">
            <a:solidFill>
              <a:srgbClr val="000000"/>
            </a:solidFill>
            <a:round/>
            <a:headEnd/>
            <a:tailEnd/>
          </a:ln>
        </p:spPr>
        <p:txBody>
          <a:bodyPr/>
          <a:lstStyle/>
          <a:p>
            <a:endParaRPr lang="en-US"/>
          </a:p>
        </p:txBody>
      </p:sp>
      <p:sp>
        <p:nvSpPr>
          <p:cNvPr id="7177" name="Line 4"/>
          <p:cNvSpPr>
            <a:spLocks noChangeShapeType="1"/>
          </p:cNvSpPr>
          <p:nvPr/>
        </p:nvSpPr>
        <p:spPr bwMode="auto">
          <a:xfrm>
            <a:off x="3810000" y="2286000"/>
            <a:ext cx="3995738" cy="1493838"/>
          </a:xfrm>
          <a:prstGeom prst="line">
            <a:avLst/>
          </a:prstGeom>
          <a:noFill/>
          <a:ln w="9525">
            <a:solidFill>
              <a:srgbClr val="000000"/>
            </a:solidFill>
            <a:round/>
            <a:headEnd/>
            <a:tailEnd/>
          </a:ln>
        </p:spPr>
        <p:txBody>
          <a:bodyPr/>
          <a:lstStyle/>
          <a:p>
            <a:endParaRPr lang="en-US"/>
          </a:p>
        </p:txBody>
      </p:sp>
      <p:sp>
        <p:nvSpPr>
          <p:cNvPr id="7178" name="Line 5"/>
          <p:cNvSpPr>
            <a:spLocks noChangeShapeType="1"/>
          </p:cNvSpPr>
          <p:nvPr/>
        </p:nvSpPr>
        <p:spPr bwMode="auto">
          <a:xfrm>
            <a:off x="2098675" y="2832100"/>
            <a:ext cx="2854325" cy="901700"/>
          </a:xfrm>
          <a:prstGeom prst="line">
            <a:avLst/>
          </a:prstGeom>
          <a:noFill/>
          <a:ln w="9525">
            <a:solidFill>
              <a:srgbClr val="000000"/>
            </a:solidFill>
            <a:round/>
            <a:headEnd/>
            <a:tailEnd/>
          </a:ln>
        </p:spPr>
        <p:txBody>
          <a:bodyPr/>
          <a:lstStyle/>
          <a:p>
            <a:endParaRPr lang="en-US"/>
          </a:p>
        </p:txBody>
      </p:sp>
      <p:sp>
        <p:nvSpPr>
          <p:cNvPr id="7179" name="Line 6"/>
          <p:cNvSpPr>
            <a:spLocks noChangeShapeType="1"/>
          </p:cNvSpPr>
          <p:nvPr/>
        </p:nvSpPr>
        <p:spPr bwMode="auto">
          <a:xfrm>
            <a:off x="1828800" y="2971800"/>
            <a:ext cx="1143000" cy="838200"/>
          </a:xfrm>
          <a:prstGeom prst="line">
            <a:avLst/>
          </a:prstGeom>
          <a:noFill/>
          <a:ln w="9525">
            <a:solidFill>
              <a:srgbClr val="000000"/>
            </a:solidFill>
            <a:round/>
            <a:headEnd/>
            <a:tailEnd/>
          </a:ln>
        </p:spPr>
        <p:txBody>
          <a:bodyPr/>
          <a:lstStyle/>
          <a:p>
            <a:endParaRPr lang="en-US"/>
          </a:p>
        </p:txBody>
      </p:sp>
      <p:sp>
        <p:nvSpPr>
          <p:cNvPr id="7180" name="Line 7"/>
          <p:cNvSpPr>
            <a:spLocks noChangeShapeType="1"/>
          </p:cNvSpPr>
          <p:nvPr/>
        </p:nvSpPr>
        <p:spPr bwMode="auto">
          <a:xfrm flipH="1">
            <a:off x="1219200" y="2817813"/>
            <a:ext cx="120650" cy="992187"/>
          </a:xfrm>
          <a:prstGeom prst="line">
            <a:avLst/>
          </a:prstGeom>
          <a:noFill/>
          <a:ln w="9525">
            <a:solidFill>
              <a:srgbClr val="000000"/>
            </a:solidFill>
            <a:round/>
            <a:headEnd/>
            <a:tailEnd/>
          </a:ln>
        </p:spPr>
        <p:txBody>
          <a:bodyPr/>
          <a:lstStyle/>
          <a:p>
            <a:endParaRPr lang="en-US"/>
          </a:p>
        </p:txBody>
      </p:sp>
      <p:sp>
        <p:nvSpPr>
          <p:cNvPr id="7181" name="Line 8"/>
          <p:cNvSpPr>
            <a:spLocks noChangeShapeType="1"/>
          </p:cNvSpPr>
          <p:nvPr/>
        </p:nvSpPr>
        <p:spPr bwMode="auto">
          <a:xfrm flipH="1">
            <a:off x="5867400" y="3962400"/>
            <a:ext cx="2209800" cy="1371600"/>
          </a:xfrm>
          <a:prstGeom prst="line">
            <a:avLst/>
          </a:prstGeom>
          <a:noFill/>
          <a:ln w="9525">
            <a:solidFill>
              <a:srgbClr val="000000"/>
            </a:solidFill>
            <a:round/>
            <a:headEnd/>
            <a:tailEnd/>
          </a:ln>
        </p:spPr>
        <p:txBody>
          <a:bodyPr/>
          <a:lstStyle/>
          <a:p>
            <a:endParaRPr lang="en-US"/>
          </a:p>
        </p:txBody>
      </p:sp>
      <p:sp>
        <p:nvSpPr>
          <p:cNvPr id="7182" name="Line 9"/>
          <p:cNvSpPr>
            <a:spLocks noChangeShapeType="1"/>
          </p:cNvSpPr>
          <p:nvPr/>
        </p:nvSpPr>
        <p:spPr bwMode="auto">
          <a:xfrm flipH="1">
            <a:off x="1828800" y="3962400"/>
            <a:ext cx="5334000" cy="1371600"/>
          </a:xfrm>
          <a:prstGeom prst="line">
            <a:avLst/>
          </a:prstGeom>
          <a:noFill/>
          <a:ln w="9525">
            <a:solidFill>
              <a:srgbClr val="000000"/>
            </a:solidFill>
            <a:round/>
            <a:headEnd/>
            <a:tailEnd/>
          </a:ln>
        </p:spPr>
        <p:txBody>
          <a:bodyPr/>
          <a:lstStyle/>
          <a:p>
            <a:endParaRPr lang="en-US"/>
          </a:p>
        </p:txBody>
      </p:sp>
      <p:sp>
        <p:nvSpPr>
          <p:cNvPr id="7183" name="Text Box 10"/>
          <p:cNvSpPr txBox="1">
            <a:spLocks noChangeArrowheads="1"/>
          </p:cNvSpPr>
          <p:nvPr/>
        </p:nvSpPr>
        <p:spPr bwMode="auto">
          <a:xfrm flipV="1">
            <a:off x="3135313" y="2111375"/>
            <a:ext cx="477837" cy="358775"/>
          </a:xfrm>
          <a:prstGeom prst="rect">
            <a:avLst/>
          </a:prstGeom>
          <a:solidFill>
            <a:srgbClr val="FFFFFF"/>
          </a:solidFill>
          <a:ln w="9525">
            <a:solidFill>
              <a:srgbClr val="000000"/>
            </a:solidFill>
            <a:miter lim="800000"/>
            <a:headEnd/>
            <a:tailEnd/>
          </a:ln>
        </p:spPr>
        <p:txBody>
          <a:bodyPr rot="10800000"/>
          <a:lstStyle/>
          <a:p>
            <a:endParaRPr lang="en-US" altLang="el-GR" sz="1600">
              <a:latin typeface="Times New Roman" pitchFamily="18" charset="0"/>
            </a:endParaRPr>
          </a:p>
        </p:txBody>
      </p:sp>
      <p:sp>
        <p:nvSpPr>
          <p:cNvPr id="7184" name="Text Box 11"/>
          <p:cNvSpPr txBox="1">
            <a:spLocks noChangeArrowheads="1"/>
          </p:cNvSpPr>
          <p:nvPr/>
        </p:nvSpPr>
        <p:spPr bwMode="auto">
          <a:xfrm flipV="1">
            <a:off x="3613150" y="2111375"/>
            <a:ext cx="479425" cy="358775"/>
          </a:xfrm>
          <a:prstGeom prst="rect">
            <a:avLst/>
          </a:prstGeom>
          <a:solidFill>
            <a:srgbClr val="FFFFFF"/>
          </a:solidFill>
          <a:ln w="9525">
            <a:solidFill>
              <a:srgbClr val="000000"/>
            </a:solidFill>
            <a:miter lim="800000"/>
            <a:headEnd/>
            <a:tailEnd/>
          </a:ln>
        </p:spPr>
        <p:txBody>
          <a:bodyPr rot="10800000"/>
          <a:lstStyle/>
          <a:p>
            <a:endParaRPr lang="en-US" altLang="el-GR" sz="1600">
              <a:latin typeface="Times New Roman" pitchFamily="18" charset="0"/>
            </a:endParaRPr>
          </a:p>
        </p:txBody>
      </p:sp>
      <p:sp>
        <p:nvSpPr>
          <p:cNvPr id="7185" name="Text Box 12"/>
          <p:cNvSpPr txBox="1">
            <a:spLocks noChangeArrowheads="1"/>
          </p:cNvSpPr>
          <p:nvPr/>
        </p:nvSpPr>
        <p:spPr bwMode="auto">
          <a:xfrm flipV="1">
            <a:off x="1577975" y="2611438"/>
            <a:ext cx="477838" cy="358775"/>
          </a:xfrm>
          <a:prstGeom prst="rect">
            <a:avLst/>
          </a:prstGeom>
          <a:solidFill>
            <a:srgbClr val="FFFFFF"/>
          </a:solidFill>
          <a:ln w="9525">
            <a:solidFill>
              <a:srgbClr val="000000"/>
            </a:solidFill>
            <a:miter lim="800000"/>
            <a:headEnd/>
            <a:tailEnd/>
          </a:ln>
        </p:spPr>
        <p:txBody>
          <a:bodyPr rot="10800000"/>
          <a:lstStyle/>
          <a:p>
            <a:endParaRPr lang="en-US" altLang="el-GR" sz="1600">
              <a:latin typeface="Times New Roman" pitchFamily="18" charset="0"/>
            </a:endParaRPr>
          </a:p>
        </p:txBody>
      </p:sp>
      <p:sp>
        <p:nvSpPr>
          <p:cNvPr id="7186" name="Text Box 13"/>
          <p:cNvSpPr txBox="1">
            <a:spLocks noChangeArrowheads="1"/>
          </p:cNvSpPr>
          <p:nvPr/>
        </p:nvSpPr>
        <p:spPr bwMode="auto">
          <a:xfrm flipV="1">
            <a:off x="1098550" y="2611438"/>
            <a:ext cx="479425" cy="358775"/>
          </a:xfrm>
          <a:prstGeom prst="rect">
            <a:avLst/>
          </a:prstGeom>
          <a:solidFill>
            <a:srgbClr val="FFFFFF"/>
          </a:solidFill>
          <a:ln w="9525">
            <a:solidFill>
              <a:srgbClr val="000000"/>
            </a:solidFill>
            <a:miter lim="800000"/>
            <a:headEnd/>
            <a:tailEnd/>
          </a:ln>
        </p:spPr>
        <p:txBody>
          <a:bodyPr rot="10800000"/>
          <a:lstStyle/>
          <a:p>
            <a:endParaRPr lang="en-US" altLang="el-GR" sz="1600">
              <a:latin typeface="Times New Roman" pitchFamily="18" charset="0"/>
            </a:endParaRPr>
          </a:p>
        </p:txBody>
      </p:sp>
      <p:sp>
        <p:nvSpPr>
          <p:cNvPr id="7187" name="Text Box 14"/>
          <p:cNvSpPr txBox="1">
            <a:spLocks noChangeArrowheads="1"/>
          </p:cNvSpPr>
          <p:nvPr/>
        </p:nvSpPr>
        <p:spPr bwMode="auto">
          <a:xfrm flipV="1">
            <a:off x="2055813" y="2611438"/>
            <a:ext cx="481012" cy="358775"/>
          </a:xfrm>
          <a:prstGeom prst="rect">
            <a:avLst/>
          </a:prstGeom>
          <a:solidFill>
            <a:srgbClr val="FFFFFF"/>
          </a:solidFill>
          <a:ln w="9525">
            <a:solidFill>
              <a:srgbClr val="000000"/>
            </a:solidFill>
            <a:miter lim="800000"/>
            <a:headEnd/>
            <a:tailEnd/>
          </a:ln>
        </p:spPr>
        <p:txBody>
          <a:bodyPr rot="10800000"/>
          <a:lstStyle/>
          <a:p>
            <a:endParaRPr lang="en-US" altLang="el-GR" sz="1600">
              <a:latin typeface="Times New Roman" pitchFamily="18" charset="0"/>
            </a:endParaRPr>
          </a:p>
        </p:txBody>
      </p:sp>
      <p:sp>
        <p:nvSpPr>
          <p:cNvPr id="7188" name="Text Box 27"/>
          <p:cNvSpPr txBox="1">
            <a:spLocks noChangeArrowheads="1"/>
          </p:cNvSpPr>
          <p:nvPr/>
        </p:nvSpPr>
        <p:spPr bwMode="auto">
          <a:xfrm flipV="1">
            <a:off x="6846888" y="3635375"/>
            <a:ext cx="479425" cy="360363"/>
          </a:xfrm>
          <a:prstGeom prst="rect">
            <a:avLst/>
          </a:prstGeom>
          <a:solidFill>
            <a:srgbClr val="FFFFFF"/>
          </a:solidFill>
          <a:ln w="9525">
            <a:solidFill>
              <a:srgbClr val="000000"/>
            </a:solidFill>
            <a:miter lim="800000"/>
            <a:headEnd/>
            <a:tailEnd/>
          </a:ln>
        </p:spPr>
        <p:txBody>
          <a:bodyPr rot="10800000"/>
          <a:lstStyle/>
          <a:p>
            <a:endParaRPr lang="en-US" altLang="el-GR" sz="1600">
              <a:latin typeface="Times New Roman" pitchFamily="18" charset="0"/>
            </a:endParaRPr>
          </a:p>
        </p:txBody>
      </p:sp>
      <p:sp>
        <p:nvSpPr>
          <p:cNvPr id="7189" name="Text Box 28"/>
          <p:cNvSpPr txBox="1">
            <a:spLocks noChangeArrowheads="1"/>
          </p:cNvSpPr>
          <p:nvPr/>
        </p:nvSpPr>
        <p:spPr bwMode="auto">
          <a:xfrm flipV="1">
            <a:off x="7326313" y="3635375"/>
            <a:ext cx="477837" cy="360363"/>
          </a:xfrm>
          <a:prstGeom prst="rect">
            <a:avLst/>
          </a:prstGeom>
          <a:solidFill>
            <a:srgbClr val="FFFFFF"/>
          </a:solidFill>
          <a:ln w="9525">
            <a:solidFill>
              <a:srgbClr val="000000"/>
            </a:solidFill>
            <a:miter lim="800000"/>
            <a:headEnd/>
            <a:tailEnd/>
          </a:ln>
        </p:spPr>
        <p:txBody>
          <a:bodyPr rot="10800000"/>
          <a:lstStyle/>
          <a:p>
            <a:endParaRPr lang="en-US" altLang="el-GR" sz="1600">
              <a:latin typeface="Times New Roman" pitchFamily="18" charset="0"/>
            </a:endParaRPr>
          </a:p>
        </p:txBody>
      </p:sp>
      <p:sp>
        <p:nvSpPr>
          <p:cNvPr id="7190" name="Text Box 29"/>
          <p:cNvSpPr txBox="1">
            <a:spLocks noChangeArrowheads="1"/>
          </p:cNvSpPr>
          <p:nvPr/>
        </p:nvSpPr>
        <p:spPr bwMode="auto">
          <a:xfrm flipV="1">
            <a:off x="7804150" y="3635375"/>
            <a:ext cx="479425" cy="360363"/>
          </a:xfrm>
          <a:prstGeom prst="rect">
            <a:avLst/>
          </a:prstGeom>
          <a:solidFill>
            <a:srgbClr val="FFFFFF"/>
          </a:solidFill>
          <a:ln w="9525">
            <a:solidFill>
              <a:srgbClr val="000000"/>
            </a:solidFill>
            <a:miter lim="800000"/>
            <a:headEnd/>
            <a:tailEnd/>
          </a:ln>
        </p:spPr>
        <p:txBody>
          <a:bodyPr rot="10800000"/>
          <a:lstStyle/>
          <a:p>
            <a:endParaRPr lang="en-US" altLang="el-GR" sz="1600">
              <a:latin typeface="Times New Roman" pitchFamily="18" charset="0"/>
            </a:endParaRPr>
          </a:p>
        </p:txBody>
      </p:sp>
      <p:sp>
        <p:nvSpPr>
          <p:cNvPr id="7191" name="Text Box 30"/>
          <p:cNvSpPr txBox="1">
            <a:spLocks noChangeArrowheads="1"/>
          </p:cNvSpPr>
          <p:nvPr/>
        </p:nvSpPr>
        <p:spPr bwMode="auto">
          <a:xfrm flipV="1">
            <a:off x="8283575" y="3635375"/>
            <a:ext cx="479425" cy="360363"/>
          </a:xfrm>
          <a:prstGeom prst="rect">
            <a:avLst/>
          </a:prstGeom>
          <a:solidFill>
            <a:srgbClr val="FFFFFF"/>
          </a:solidFill>
          <a:ln w="9525">
            <a:solidFill>
              <a:srgbClr val="000000"/>
            </a:solidFill>
            <a:miter lim="800000"/>
            <a:headEnd/>
            <a:tailEnd/>
          </a:ln>
        </p:spPr>
        <p:txBody>
          <a:bodyPr rot="10800000"/>
          <a:lstStyle/>
          <a:p>
            <a:endParaRPr lang="en-US" altLang="el-GR" sz="1600">
              <a:latin typeface="Times New Roman" pitchFamily="18" charset="0"/>
            </a:endParaRPr>
          </a:p>
        </p:txBody>
      </p:sp>
      <p:sp>
        <p:nvSpPr>
          <p:cNvPr id="7192" name="Text Box 31"/>
          <p:cNvSpPr txBox="1">
            <a:spLocks noChangeArrowheads="1"/>
          </p:cNvSpPr>
          <p:nvPr/>
        </p:nvSpPr>
        <p:spPr bwMode="auto">
          <a:xfrm>
            <a:off x="7566025" y="3429000"/>
            <a:ext cx="477838"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51</a:t>
            </a:r>
          </a:p>
        </p:txBody>
      </p:sp>
      <p:sp>
        <p:nvSpPr>
          <p:cNvPr id="7193" name="Text Box 32"/>
          <p:cNvSpPr txBox="1">
            <a:spLocks noChangeArrowheads="1"/>
          </p:cNvSpPr>
          <p:nvPr/>
        </p:nvSpPr>
        <p:spPr bwMode="auto">
          <a:xfrm>
            <a:off x="8043863" y="3429000"/>
            <a:ext cx="479425"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62</a:t>
            </a:r>
          </a:p>
        </p:txBody>
      </p:sp>
      <p:sp>
        <p:nvSpPr>
          <p:cNvPr id="7194" name="Text Box 33"/>
          <p:cNvSpPr txBox="1">
            <a:spLocks noChangeArrowheads="1"/>
          </p:cNvSpPr>
          <p:nvPr/>
        </p:nvSpPr>
        <p:spPr bwMode="auto">
          <a:xfrm>
            <a:off x="7085013" y="3429000"/>
            <a:ext cx="481012"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42</a:t>
            </a:r>
          </a:p>
        </p:txBody>
      </p:sp>
      <p:sp>
        <p:nvSpPr>
          <p:cNvPr id="7195" name="Text Box 57"/>
          <p:cNvSpPr txBox="1">
            <a:spLocks noChangeArrowheads="1"/>
          </p:cNvSpPr>
          <p:nvPr/>
        </p:nvSpPr>
        <p:spPr bwMode="auto">
          <a:xfrm>
            <a:off x="1339850" y="2403475"/>
            <a:ext cx="477838"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6</a:t>
            </a:r>
          </a:p>
        </p:txBody>
      </p:sp>
      <p:sp>
        <p:nvSpPr>
          <p:cNvPr id="7196" name="Text Box 58"/>
          <p:cNvSpPr txBox="1">
            <a:spLocks noChangeArrowheads="1"/>
          </p:cNvSpPr>
          <p:nvPr/>
        </p:nvSpPr>
        <p:spPr bwMode="auto">
          <a:xfrm>
            <a:off x="1817688" y="2403475"/>
            <a:ext cx="477837"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12</a:t>
            </a:r>
          </a:p>
        </p:txBody>
      </p:sp>
      <p:sp>
        <p:nvSpPr>
          <p:cNvPr id="7197" name="Text Box 73"/>
          <p:cNvSpPr txBox="1">
            <a:spLocks noChangeArrowheads="1"/>
          </p:cNvSpPr>
          <p:nvPr/>
        </p:nvSpPr>
        <p:spPr bwMode="auto">
          <a:xfrm>
            <a:off x="3375025" y="1905000"/>
            <a:ext cx="477838"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26</a:t>
            </a:r>
          </a:p>
        </p:txBody>
      </p:sp>
      <p:grpSp>
        <p:nvGrpSpPr>
          <p:cNvPr id="8" name="Group 79"/>
          <p:cNvGrpSpPr>
            <a:grpSpLocks/>
          </p:cNvGrpSpPr>
          <p:nvPr/>
        </p:nvGrpSpPr>
        <p:grpSpPr bwMode="auto">
          <a:xfrm>
            <a:off x="6999288" y="5424488"/>
            <a:ext cx="1916112" cy="366712"/>
            <a:chOff x="4011" y="2730"/>
            <a:chExt cx="1207" cy="231"/>
          </a:xfrm>
        </p:grpSpPr>
        <p:sp>
          <p:nvSpPr>
            <p:cNvPr id="7262" name="Text Box 45"/>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63" name="Text Box 46"/>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64" name="Text Box 47"/>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65" name="Text Box 48"/>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66" name="Line 55"/>
            <p:cNvSpPr>
              <a:spLocks noChangeShapeType="1"/>
            </p:cNvSpPr>
            <p:nvPr/>
          </p:nvSpPr>
          <p:spPr bwMode="auto">
            <a:xfrm flipH="1">
              <a:off x="4916" y="2730"/>
              <a:ext cx="302" cy="225"/>
            </a:xfrm>
            <a:prstGeom prst="line">
              <a:avLst/>
            </a:prstGeom>
            <a:noFill/>
            <a:ln w="9525">
              <a:solidFill>
                <a:srgbClr val="000000"/>
              </a:solidFill>
              <a:round/>
              <a:headEnd/>
              <a:tailEnd/>
            </a:ln>
          </p:spPr>
          <p:txBody>
            <a:bodyPr/>
            <a:lstStyle/>
            <a:p>
              <a:endParaRPr lang="en-US"/>
            </a:p>
          </p:txBody>
        </p:sp>
        <p:sp>
          <p:nvSpPr>
            <p:cNvPr id="7267" name="Line 76"/>
            <p:cNvSpPr>
              <a:spLocks noChangeShapeType="1"/>
            </p:cNvSpPr>
            <p:nvPr/>
          </p:nvSpPr>
          <p:spPr bwMode="auto">
            <a:xfrm flipH="1">
              <a:off x="4608" y="2736"/>
              <a:ext cx="302" cy="225"/>
            </a:xfrm>
            <a:prstGeom prst="line">
              <a:avLst/>
            </a:prstGeom>
            <a:noFill/>
            <a:ln w="9525">
              <a:solidFill>
                <a:srgbClr val="000000"/>
              </a:solidFill>
              <a:round/>
              <a:headEnd/>
              <a:tailEnd/>
            </a:ln>
          </p:spPr>
          <p:txBody>
            <a:bodyPr/>
            <a:lstStyle/>
            <a:p>
              <a:endParaRPr lang="en-US"/>
            </a:p>
          </p:txBody>
        </p:sp>
        <p:sp>
          <p:nvSpPr>
            <p:cNvPr id="7268" name="Line 77"/>
            <p:cNvSpPr>
              <a:spLocks noChangeShapeType="1"/>
            </p:cNvSpPr>
            <p:nvPr/>
          </p:nvSpPr>
          <p:spPr bwMode="auto">
            <a:xfrm flipH="1">
              <a:off x="4320" y="2736"/>
              <a:ext cx="302" cy="225"/>
            </a:xfrm>
            <a:prstGeom prst="line">
              <a:avLst/>
            </a:prstGeom>
            <a:noFill/>
            <a:ln w="9525">
              <a:solidFill>
                <a:srgbClr val="000000"/>
              </a:solidFill>
              <a:round/>
              <a:headEnd/>
              <a:tailEnd/>
            </a:ln>
          </p:spPr>
          <p:txBody>
            <a:bodyPr/>
            <a:lstStyle/>
            <a:p>
              <a:endParaRPr lang="en-US"/>
            </a:p>
          </p:txBody>
        </p:sp>
        <p:sp>
          <p:nvSpPr>
            <p:cNvPr id="7269" name="Line 78"/>
            <p:cNvSpPr>
              <a:spLocks noChangeShapeType="1"/>
            </p:cNvSpPr>
            <p:nvPr/>
          </p:nvSpPr>
          <p:spPr bwMode="auto">
            <a:xfrm flipH="1">
              <a:off x="4032" y="2736"/>
              <a:ext cx="302" cy="225"/>
            </a:xfrm>
            <a:prstGeom prst="line">
              <a:avLst/>
            </a:prstGeom>
            <a:noFill/>
            <a:ln w="9525">
              <a:solidFill>
                <a:srgbClr val="000000"/>
              </a:solidFill>
              <a:round/>
              <a:headEnd/>
              <a:tailEnd/>
            </a:ln>
          </p:spPr>
          <p:txBody>
            <a:bodyPr/>
            <a:lstStyle/>
            <a:p>
              <a:endParaRPr lang="en-US"/>
            </a:p>
          </p:txBody>
        </p:sp>
      </p:grpSp>
      <p:grpSp>
        <p:nvGrpSpPr>
          <p:cNvPr id="9" name="Group 80"/>
          <p:cNvGrpSpPr>
            <a:grpSpLocks/>
          </p:cNvGrpSpPr>
          <p:nvPr/>
        </p:nvGrpSpPr>
        <p:grpSpPr bwMode="auto">
          <a:xfrm>
            <a:off x="4941888" y="5424488"/>
            <a:ext cx="1916112" cy="366712"/>
            <a:chOff x="4011" y="2730"/>
            <a:chExt cx="1207" cy="231"/>
          </a:xfrm>
        </p:grpSpPr>
        <p:sp>
          <p:nvSpPr>
            <p:cNvPr id="7254" name="Text Box 81"/>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55" name="Text Box 82"/>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56" name="Text Box 83"/>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57" name="Text Box 84"/>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58" name="Line 85"/>
            <p:cNvSpPr>
              <a:spLocks noChangeShapeType="1"/>
            </p:cNvSpPr>
            <p:nvPr/>
          </p:nvSpPr>
          <p:spPr bwMode="auto">
            <a:xfrm flipH="1">
              <a:off x="4916" y="2730"/>
              <a:ext cx="302" cy="225"/>
            </a:xfrm>
            <a:prstGeom prst="line">
              <a:avLst/>
            </a:prstGeom>
            <a:noFill/>
            <a:ln w="9525">
              <a:solidFill>
                <a:srgbClr val="000000"/>
              </a:solidFill>
              <a:round/>
              <a:headEnd/>
              <a:tailEnd/>
            </a:ln>
          </p:spPr>
          <p:txBody>
            <a:bodyPr/>
            <a:lstStyle/>
            <a:p>
              <a:endParaRPr lang="en-US"/>
            </a:p>
          </p:txBody>
        </p:sp>
        <p:sp>
          <p:nvSpPr>
            <p:cNvPr id="7259" name="Line 86"/>
            <p:cNvSpPr>
              <a:spLocks noChangeShapeType="1"/>
            </p:cNvSpPr>
            <p:nvPr/>
          </p:nvSpPr>
          <p:spPr bwMode="auto">
            <a:xfrm flipH="1">
              <a:off x="4608" y="2736"/>
              <a:ext cx="302" cy="225"/>
            </a:xfrm>
            <a:prstGeom prst="line">
              <a:avLst/>
            </a:prstGeom>
            <a:noFill/>
            <a:ln w="9525">
              <a:solidFill>
                <a:srgbClr val="000000"/>
              </a:solidFill>
              <a:round/>
              <a:headEnd/>
              <a:tailEnd/>
            </a:ln>
          </p:spPr>
          <p:txBody>
            <a:bodyPr/>
            <a:lstStyle/>
            <a:p>
              <a:endParaRPr lang="en-US"/>
            </a:p>
          </p:txBody>
        </p:sp>
        <p:sp>
          <p:nvSpPr>
            <p:cNvPr id="7260" name="Line 87"/>
            <p:cNvSpPr>
              <a:spLocks noChangeShapeType="1"/>
            </p:cNvSpPr>
            <p:nvPr/>
          </p:nvSpPr>
          <p:spPr bwMode="auto">
            <a:xfrm flipH="1">
              <a:off x="4320" y="2736"/>
              <a:ext cx="302" cy="225"/>
            </a:xfrm>
            <a:prstGeom prst="line">
              <a:avLst/>
            </a:prstGeom>
            <a:noFill/>
            <a:ln w="9525">
              <a:solidFill>
                <a:srgbClr val="000000"/>
              </a:solidFill>
              <a:round/>
              <a:headEnd/>
              <a:tailEnd/>
            </a:ln>
          </p:spPr>
          <p:txBody>
            <a:bodyPr/>
            <a:lstStyle/>
            <a:p>
              <a:endParaRPr lang="en-US"/>
            </a:p>
          </p:txBody>
        </p:sp>
        <p:sp>
          <p:nvSpPr>
            <p:cNvPr id="7261" name="Line 88"/>
            <p:cNvSpPr>
              <a:spLocks noChangeShapeType="1"/>
            </p:cNvSpPr>
            <p:nvPr/>
          </p:nvSpPr>
          <p:spPr bwMode="auto">
            <a:xfrm flipH="1">
              <a:off x="4032" y="2736"/>
              <a:ext cx="302" cy="225"/>
            </a:xfrm>
            <a:prstGeom prst="line">
              <a:avLst/>
            </a:prstGeom>
            <a:noFill/>
            <a:ln w="9525">
              <a:solidFill>
                <a:srgbClr val="000000"/>
              </a:solidFill>
              <a:round/>
              <a:headEnd/>
              <a:tailEnd/>
            </a:ln>
          </p:spPr>
          <p:txBody>
            <a:bodyPr/>
            <a:lstStyle/>
            <a:p>
              <a:endParaRPr lang="en-US"/>
            </a:p>
          </p:txBody>
        </p:sp>
      </p:grpSp>
      <p:grpSp>
        <p:nvGrpSpPr>
          <p:cNvPr id="10" name="Group 89"/>
          <p:cNvGrpSpPr>
            <a:grpSpLocks/>
          </p:cNvGrpSpPr>
          <p:nvPr/>
        </p:nvGrpSpPr>
        <p:grpSpPr bwMode="auto">
          <a:xfrm>
            <a:off x="2808288" y="5424488"/>
            <a:ext cx="1916112" cy="366712"/>
            <a:chOff x="4011" y="2730"/>
            <a:chExt cx="1207" cy="231"/>
          </a:xfrm>
        </p:grpSpPr>
        <p:sp>
          <p:nvSpPr>
            <p:cNvPr id="7246" name="Text Box 90"/>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47" name="Text Box 91"/>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48" name="Text Box 92"/>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49" name="Text Box 93"/>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50" name="Line 94"/>
            <p:cNvSpPr>
              <a:spLocks noChangeShapeType="1"/>
            </p:cNvSpPr>
            <p:nvPr/>
          </p:nvSpPr>
          <p:spPr bwMode="auto">
            <a:xfrm flipH="1">
              <a:off x="4916" y="2730"/>
              <a:ext cx="302" cy="225"/>
            </a:xfrm>
            <a:prstGeom prst="line">
              <a:avLst/>
            </a:prstGeom>
            <a:noFill/>
            <a:ln w="9525">
              <a:solidFill>
                <a:srgbClr val="000000"/>
              </a:solidFill>
              <a:round/>
              <a:headEnd/>
              <a:tailEnd/>
            </a:ln>
          </p:spPr>
          <p:txBody>
            <a:bodyPr/>
            <a:lstStyle/>
            <a:p>
              <a:endParaRPr lang="en-US"/>
            </a:p>
          </p:txBody>
        </p:sp>
        <p:sp>
          <p:nvSpPr>
            <p:cNvPr id="7251" name="Line 95"/>
            <p:cNvSpPr>
              <a:spLocks noChangeShapeType="1"/>
            </p:cNvSpPr>
            <p:nvPr/>
          </p:nvSpPr>
          <p:spPr bwMode="auto">
            <a:xfrm flipH="1">
              <a:off x="4608" y="2736"/>
              <a:ext cx="302" cy="225"/>
            </a:xfrm>
            <a:prstGeom prst="line">
              <a:avLst/>
            </a:prstGeom>
            <a:noFill/>
            <a:ln w="9525">
              <a:solidFill>
                <a:srgbClr val="000000"/>
              </a:solidFill>
              <a:round/>
              <a:headEnd/>
              <a:tailEnd/>
            </a:ln>
          </p:spPr>
          <p:txBody>
            <a:bodyPr/>
            <a:lstStyle/>
            <a:p>
              <a:endParaRPr lang="en-US"/>
            </a:p>
          </p:txBody>
        </p:sp>
        <p:sp>
          <p:nvSpPr>
            <p:cNvPr id="7252" name="Line 96"/>
            <p:cNvSpPr>
              <a:spLocks noChangeShapeType="1"/>
            </p:cNvSpPr>
            <p:nvPr/>
          </p:nvSpPr>
          <p:spPr bwMode="auto">
            <a:xfrm flipH="1">
              <a:off x="4320" y="2736"/>
              <a:ext cx="302" cy="225"/>
            </a:xfrm>
            <a:prstGeom prst="line">
              <a:avLst/>
            </a:prstGeom>
            <a:noFill/>
            <a:ln w="9525">
              <a:solidFill>
                <a:srgbClr val="000000"/>
              </a:solidFill>
              <a:round/>
              <a:headEnd/>
              <a:tailEnd/>
            </a:ln>
          </p:spPr>
          <p:txBody>
            <a:bodyPr/>
            <a:lstStyle/>
            <a:p>
              <a:endParaRPr lang="en-US"/>
            </a:p>
          </p:txBody>
        </p:sp>
        <p:sp>
          <p:nvSpPr>
            <p:cNvPr id="7253" name="Line 97"/>
            <p:cNvSpPr>
              <a:spLocks noChangeShapeType="1"/>
            </p:cNvSpPr>
            <p:nvPr/>
          </p:nvSpPr>
          <p:spPr bwMode="auto">
            <a:xfrm flipH="1">
              <a:off x="4032" y="2736"/>
              <a:ext cx="302" cy="225"/>
            </a:xfrm>
            <a:prstGeom prst="line">
              <a:avLst/>
            </a:prstGeom>
            <a:noFill/>
            <a:ln w="9525">
              <a:solidFill>
                <a:srgbClr val="000000"/>
              </a:solidFill>
              <a:round/>
              <a:headEnd/>
              <a:tailEnd/>
            </a:ln>
          </p:spPr>
          <p:txBody>
            <a:bodyPr/>
            <a:lstStyle/>
            <a:p>
              <a:endParaRPr lang="en-US"/>
            </a:p>
          </p:txBody>
        </p:sp>
      </p:grpSp>
      <p:grpSp>
        <p:nvGrpSpPr>
          <p:cNvPr id="11" name="Group 98"/>
          <p:cNvGrpSpPr>
            <a:grpSpLocks/>
          </p:cNvGrpSpPr>
          <p:nvPr/>
        </p:nvGrpSpPr>
        <p:grpSpPr bwMode="auto">
          <a:xfrm>
            <a:off x="152400" y="3851275"/>
            <a:ext cx="1916113" cy="366713"/>
            <a:chOff x="4011" y="2730"/>
            <a:chExt cx="1207" cy="231"/>
          </a:xfrm>
        </p:grpSpPr>
        <p:sp>
          <p:nvSpPr>
            <p:cNvPr id="7238" name="Text Box 99"/>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39" name="Text Box 100"/>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40" name="Text Box 101"/>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41" name="Text Box 102"/>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42" name="Line 103"/>
            <p:cNvSpPr>
              <a:spLocks noChangeShapeType="1"/>
            </p:cNvSpPr>
            <p:nvPr/>
          </p:nvSpPr>
          <p:spPr bwMode="auto">
            <a:xfrm flipH="1">
              <a:off x="4916" y="2730"/>
              <a:ext cx="302" cy="225"/>
            </a:xfrm>
            <a:prstGeom prst="line">
              <a:avLst/>
            </a:prstGeom>
            <a:noFill/>
            <a:ln w="9525">
              <a:solidFill>
                <a:srgbClr val="000000"/>
              </a:solidFill>
              <a:round/>
              <a:headEnd/>
              <a:tailEnd/>
            </a:ln>
          </p:spPr>
          <p:txBody>
            <a:bodyPr/>
            <a:lstStyle/>
            <a:p>
              <a:endParaRPr lang="en-US"/>
            </a:p>
          </p:txBody>
        </p:sp>
        <p:sp>
          <p:nvSpPr>
            <p:cNvPr id="7243" name="Line 104"/>
            <p:cNvSpPr>
              <a:spLocks noChangeShapeType="1"/>
            </p:cNvSpPr>
            <p:nvPr/>
          </p:nvSpPr>
          <p:spPr bwMode="auto">
            <a:xfrm flipH="1">
              <a:off x="4608" y="2736"/>
              <a:ext cx="302" cy="225"/>
            </a:xfrm>
            <a:prstGeom prst="line">
              <a:avLst/>
            </a:prstGeom>
            <a:noFill/>
            <a:ln w="9525">
              <a:solidFill>
                <a:srgbClr val="000000"/>
              </a:solidFill>
              <a:round/>
              <a:headEnd/>
              <a:tailEnd/>
            </a:ln>
          </p:spPr>
          <p:txBody>
            <a:bodyPr/>
            <a:lstStyle/>
            <a:p>
              <a:endParaRPr lang="en-US"/>
            </a:p>
          </p:txBody>
        </p:sp>
        <p:sp>
          <p:nvSpPr>
            <p:cNvPr id="7244" name="Line 105"/>
            <p:cNvSpPr>
              <a:spLocks noChangeShapeType="1"/>
            </p:cNvSpPr>
            <p:nvPr/>
          </p:nvSpPr>
          <p:spPr bwMode="auto">
            <a:xfrm flipH="1">
              <a:off x="4320" y="2736"/>
              <a:ext cx="302" cy="225"/>
            </a:xfrm>
            <a:prstGeom prst="line">
              <a:avLst/>
            </a:prstGeom>
            <a:noFill/>
            <a:ln w="9525">
              <a:solidFill>
                <a:srgbClr val="000000"/>
              </a:solidFill>
              <a:round/>
              <a:headEnd/>
              <a:tailEnd/>
            </a:ln>
          </p:spPr>
          <p:txBody>
            <a:bodyPr/>
            <a:lstStyle/>
            <a:p>
              <a:endParaRPr lang="en-US"/>
            </a:p>
          </p:txBody>
        </p:sp>
        <p:sp>
          <p:nvSpPr>
            <p:cNvPr id="7245" name="Line 106"/>
            <p:cNvSpPr>
              <a:spLocks noChangeShapeType="1"/>
            </p:cNvSpPr>
            <p:nvPr/>
          </p:nvSpPr>
          <p:spPr bwMode="auto">
            <a:xfrm flipH="1">
              <a:off x="4032" y="2736"/>
              <a:ext cx="302" cy="225"/>
            </a:xfrm>
            <a:prstGeom prst="line">
              <a:avLst/>
            </a:prstGeom>
            <a:noFill/>
            <a:ln w="9525">
              <a:solidFill>
                <a:srgbClr val="000000"/>
              </a:solidFill>
              <a:round/>
              <a:headEnd/>
              <a:tailEnd/>
            </a:ln>
          </p:spPr>
          <p:txBody>
            <a:bodyPr/>
            <a:lstStyle/>
            <a:p>
              <a:endParaRPr lang="en-US"/>
            </a:p>
          </p:txBody>
        </p:sp>
      </p:grpSp>
      <p:grpSp>
        <p:nvGrpSpPr>
          <p:cNvPr id="12" name="Group 116"/>
          <p:cNvGrpSpPr>
            <a:grpSpLocks/>
          </p:cNvGrpSpPr>
          <p:nvPr/>
        </p:nvGrpSpPr>
        <p:grpSpPr bwMode="auto">
          <a:xfrm>
            <a:off x="1154113" y="5424488"/>
            <a:ext cx="1436687" cy="366712"/>
            <a:chOff x="336" y="3369"/>
            <a:chExt cx="905" cy="231"/>
          </a:xfrm>
        </p:grpSpPr>
        <p:sp>
          <p:nvSpPr>
            <p:cNvPr id="7232" name="Text Box 108"/>
            <p:cNvSpPr txBox="1">
              <a:spLocks noChangeArrowheads="1"/>
            </p:cNvSpPr>
            <p:nvPr/>
          </p:nvSpPr>
          <p:spPr bwMode="auto">
            <a:xfrm flipV="1">
              <a:off x="336" y="3369"/>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33" name="Text Box 109"/>
            <p:cNvSpPr txBox="1">
              <a:spLocks noChangeArrowheads="1"/>
            </p:cNvSpPr>
            <p:nvPr/>
          </p:nvSpPr>
          <p:spPr bwMode="auto">
            <a:xfrm flipV="1">
              <a:off x="638" y="3369"/>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34" name="Text Box 110"/>
            <p:cNvSpPr txBox="1">
              <a:spLocks noChangeArrowheads="1"/>
            </p:cNvSpPr>
            <p:nvPr/>
          </p:nvSpPr>
          <p:spPr bwMode="auto">
            <a:xfrm flipV="1">
              <a:off x="940" y="3369"/>
              <a:ext cx="301"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35" name="Line 113"/>
            <p:cNvSpPr>
              <a:spLocks noChangeShapeType="1"/>
            </p:cNvSpPr>
            <p:nvPr/>
          </p:nvSpPr>
          <p:spPr bwMode="auto">
            <a:xfrm flipH="1">
              <a:off x="933" y="3375"/>
              <a:ext cx="302" cy="225"/>
            </a:xfrm>
            <a:prstGeom prst="line">
              <a:avLst/>
            </a:prstGeom>
            <a:noFill/>
            <a:ln w="9525">
              <a:solidFill>
                <a:srgbClr val="000000"/>
              </a:solidFill>
              <a:round/>
              <a:headEnd/>
              <a:tailEnd/>
            </a:ln>
          </p:spPr>
          <p:txBody>
            <a:bodyPr/>
            <a:lstStyle/>
            <a:p>
              <a:endParaRPr lang="en-US"/>
            </a:p>
          </p:txBody>
        </p:sp>
        <p:sp>
          <p:nvSpPr>
            <p:cNvPr id="7236" name="Line 114"/>
            <p:cNvSpPr>
              <a:spLocks noChangeShapeType="1"/>
            </p:cNvSpPr>
            <p:nvPr/>
          </p:nvSpPr>
          <p:spPr bwMode="auto">
            <a:xfrm flipH="1">
              <a:off x="645" y="3375"/>
              <a:ext cx="302" cy="225"/>
            </a:xfrm>
            <a:prstGeom prst="line">
              <a:avLst/>
            </a:prstGeom>
            <a:noFill/>
            <a:ln w="9525">
              <a:solidFill>
                <a:srgbClr val="000000"/>
              </a:solidFill>
              <a:round/>
              <a:headEnd/>
              <a:tailEnd/>
            </a:ln>
          </p:spPr>
          <p:txBody>
            <a:bodyPr/>
            <a:lstStyle/>
            <a:p>
              <a:endParaRPr lang="en-US"/>
            </a:p>
          </p:txBody>
        </p:sp>
        <p:sp>
          <p:nvSpPr>
            <p:cNvPr id="7237" name="Line 115"/>
            <p:cNvSpPr>
              <a:spLocks noChangeShapeType="1"/>
            </p:cNvSpPr>
            <p:nvPr/>
          </p:nvSpPr>
          <p:spPr bwMode="auto">
            <a:xfrm flipH="1">
              <a:off x="357" y="3375"/>
              <a:ext cx="302" cy="225"/>
            </a:xfrm>
            <a:prstGeom prst="line">
              <a:avLst/>
            </a:prstGeom>
            <a:noFill/>
            <a:ln w="9525">
              <a:solidFill>
                <a:srgbClr val="000000"/>
              </a:solidFill>
              <a:round/>
              <a:headEnd/>
              <a:tailEnd/>
            </a:ln>
          </p:spPr>
          <p:txBody>
            <a:bodyPr/>
            <a:lstStyle/>
            <a:p>
              <a:endParaRPr lang="en-US"/>
            </a:p>
          </p:txBody>
        </p:sp>
      </p:grpSp>
      <p:grpSp>
        <p:nvGrpSpPr>
          <p:cNvPr id="13" name="Group 117"/>
          <p:cNvGrpSpPr>
            <a:grpSpLocks/>
          </p:cNvGrpSpPr>
          <p:nvPr/>
        </p:nvGrpSpPr>
        <p:grpSpPr bwMode="auto">
          <a:xfrm>
            <a:off x="2209800" y="3851275"/>
            <a:ext cx="1436688" cy="366713"/>
            <a:chOff x="336" y="3369"/>
            <a:chExt cx="905" cy="231"/>
          </a:xfrm>
        </p:grpSpPr>
        <p:sp>
          <p:nvSpPr>
            <p:cNvPr id="7226" name="Text Box 118"/>
            <p:cNvSpPr txBox="1">
              <a:spLocks noChangeArrowheads="1"/>
            </p:cNvSpPr>
            <p:nvPr/>
          </p:nvSpPr>
          <p:spPr bwMode="auto">
            <a:xfrm flipV="1">
              <a:off x="336" y="3369"/>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27" name="Text Box 119"/>
            <p:cNvSpPr txBox="1">
              <a:spLocks noChangeArrowheads="1"/>
            </p:cNvSpPr>
            <p:nvPr/>
          </p:nvSpPr>
          <p:spPr bwMode="auto">
            <a:xfrm flipV="1">
              <a:off x="638" y="3369"/>
              <a:ext cx="302"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28" name="Text Box 120"/>
            <p:cNvSpPr txBox="1">
              <a:spLocks noChangeArrowheads="1"/>
            </p:cNvSpPr>
            <p:nvPr/>
          </p:nvSpPr>
          <p:spPr bwMode="auto">
            <a:xfrm flipV="1">
              <a:off x="940" y="3369"/>
              <a:ext cx="301" cy="225"/>
            </a:xfrm>
            <a:prstGeom prst="rect">
              <a:avLst/>
            </a:prstGeom>
            <a:solidFill>
              <a:srgbClr val="FFFFFF"/>
            </a:solidFill>
            <a:ln w="9525">
              <a:solidFill>
                <a:srgbClr val="000000"/>
              </a:solidFill>
              <a:miter lim="800000"/>
              <a:headEnd/>
              <a:tailEnd/>
            </a:ln>
          </p:spPr>
          <p:txBody>
            <a:bodyPr/>
            <a:lstStyle/>
            <a:p>
              <a:endParaRPr lang="en-US" altLang="el-GR" sz="1600">
                <a:latin typeface="Times New Roman" pitchFamily="18" charset="0"/>
              </a:endParaRPr>
            </a:p>
            <a:p>
              <a:endParaRPr lang="en-US" altLang="el-GR" sz="1600">
                <a:latin typeface="Times New Roman" pitchFamily="18" charset="0"/>
              </a:endParaRPr>
            </a:p>
          </p:txBody>
        </p:sp>
        <p:sp>
          <p:nvSpPr>
            <p:cNvPr id="7229" name="Line 121"/>
            <p:cNvSpPr>
              <a:spLocks noChangeShapeType="1"/>
            </p:cNvSpPr>
            <p:nvPr/>
          </p:nvSpPr>
          <p:spPr bwMode="auto">
            <a:xfrm flipH="1">
              <a:off x="933" y="3375"/>
              <a:ext cx="302" cy="225"/>
            </a:xfrm>
            <a:prstGeom prst="line">
              <a:avLst/>
            </a:prstGeom>
            <a:noFill/>
            <a:ln w="9525">
              <a:solidFill>
                <a:srgbClr val="000000"/>
              </a:solidFill>
              <a:round/>
              <a:headEnd/>
              <a:tailEnd/>
            </a:ln>
          </p:spPr>
          <p:txBody>
            <a:bodyPr/>
            <a:lstStyle/>
            <a:p>
              <a:endParaRPr lang="en-US"/>
            </a:p>
          </p:txBody>
        </p:sp>
        <p:sp>
          <p:nvSpPr>
            <p:cNvPr id="7230" name="Line 122"/>
            <p:cNvSpPr>
              <a:spLocks noChangeShapeType="1"/>
            </p:cNvSpPr>
            <p:nvPr/>
          </p:nvSpPr>
          <p:spPr bwMode="auto">
            <a:xfrm flipH="1">
              <a:off x="645" y="3375"/>
              <a:ext cx="302" cy="225"/>
            </a:xfrm>
            <a:prstGeom prst="line">
              <a:avLst/>
            </a:prstGeom>
            <a:noFill/>
            <a:ln w="9525">
              <a:solidFill>
                <a:srgbClr val="000000"/>
              </a:solidFill>
              <a:round/>
              <a:headEnd/>
              <a:tailEnd/>
            </a:ln>
          </p:spPr>
          <p:txBody>
            <a:bodyPr/>
            <a:lstStyle/>
            <a:p>
              <a:endParaRPr lang="en-US"/>
            </a:p>
          </p:txBody>
        </p:sp>
        <p:sp>
          <p:nvSpPr>
            <p:cNvPr id="7231" name="Line 123"/>
            <p:cNvSpPr>
              <a:spLocks noChangeShapeType="1"/>
            </p:cNvSpPr>
            <p:nvPr/>
          </p:nvSpPr>
          <p:spPr bwMode="auto">
            <a:xfrm flipH="1">
              <a:off x="357" y="3375"/>
              <a:ext cx="302" cy="225"/>
            </a:xfrm>
            <a:prstGeom prst="line">
              <a:avLst/>
            </a:prstGeom>
            <a:noFill/>
            <a:ln w="9525">
              <a:solidFill>
                <a:srgbClr val="000000"/>
              </a:solidFill>
              <a:round/>
              <a:headEnd/>
              <a:tailEnd/>
            </a:ln>
          </p:spPr>
          <p:txBody>
            <a:bodyPr/>
            <a:lstStyle/>
            <a:p>
              <a:endParaRPr lang="en-US"/>
            </a:p>
          </p:txBody>
        </p:sp>
      </p:grpSp>
      <p:sp>
        <p:nvSpPr>
          <p:cNvPr id="7204" name="Text Box 49"/>
          <p:cNvSpPr txBox="1">
            <a:spLocks noChangeArrowheads="1"/>
          </p:cNvSpPr>
          <p:nvPr/>
        </p:nvSpPr>
        <p:spPr bwMode="auto">
          <a:xfrm>
            <a:off x="5648325" y="5207000"/>
            <a:ext cx="481013" cy="358775"/>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55</a:t>
            </a:r>
          </a:p>
          <a:p>
            <a:endParaRPr lang="en-US" altLang="el-GR" sz="1600">
              <a:latin typeface="Times New Roman" pitchFamily="18" charset="0"/>
            </a:endParaRPr>
          </a:p>
        </p:txBody>
      </p:sp>
      <p:sp>
        <p:nvSpPr>
          <p:cNvPr id="7205" name="Text Box 50"/>
          <p:cNvSpPr txBox="1">
            <a:spLocks noChangeArrowheads="1"/>
          </p:cNvSpPr>
          <p:nvPr/>
        </p:nvSpPr>
        <p:spPr bwMode="auto">
          <a:xfrm>
            <a:off x="6129338" y="5207000"/>
            <a:ext cx="477837" cy="358775"/>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60</a:t>
            </a:r>
          </a:p>
          <a:p>
            <a:endParaRPr lang="en-US" altLang="el-GR" sz="1600">
              <a:latin typeface="Times New Roman" pitchFamily="18" charset="0"/>
            </a:endParaRPr>
          </a:p>
        </p:txBody>
      </p:sp>
      <p:sp>
        <p:nvSpPr>
          <p:cNvPr id="7206" name="Text Box 51"/>
          <p:cNvSpPr txBox="1">
            <a:spLocks noChangeArrowheads="1"/>
          </p:cNvSpPr>
          <p:nvPr/>
        </p:nvSpPr>
        <p:spPr bwMode="auto">
          <a:xfrm>
            <a:off x="7716838" y="5216525"/>
            <a:ext cx="481012" cy="358775"/>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70</a:t>
            </a:r>
          </a:p>
          <a:p>
            <a:endParaRPr lang="en-US" altLang="el-GR" sz="1600">
              <a:latin typeface="Times New Roman" pitchFamily="18" charset="0"/>
            </a:endParaRPr>
          </a:p>
        </p:txBody>
      </p:sp>
      <p:sp>
        <p:nvSpPr>
          <p:cNvPr id="7207" name="Text Box 52"/>
          <p:cNvSpPr txBox="1">
            <a:spLocks noChangeArrowheads="1"/>
          </p:cNvSpPr>
          <p:nvPr/>
        </p:nvSpPr>
        <p:spPr bwMode="auto">
          <a:xfrm>
            <a:off x="7239000" y="5216525"/>
            <a:ext cx="477838" cy="358775"/>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64</a:t>
            </a:r>
          </a:p>
          <a:p>
            <a:endParaRPr lang="en-US" altLang="el-GR" sz="1600">
              <a:latin typeface="Times New Roman" pitchFamily="18" charset="0"/>
            </a:endParaRPr>
          </a:p>
        </p:txBody>
      </p:sp>
      <p:sp>
        <p:nvSpPr>
          <p:cNvPr id="7208" name="Text Box 53"/>
          <p:cNvSpPr txBox="1">
            <a:spLocks noChangeArrowheads="1"/>
          </p:cNvSpPr>
          <p:nvPr/>
        </p:nvSpPr>
        <p:spPr bwMode="auto">
          <a:xfrm>
            <a:off x="8197850" y="5216525"/>
            <a:ext cx="477838" cy="358775"/>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90</a:t>
            </a:r>
          </a:p>
          <a:p>
            <a:endParaRPr lang="en-US" altLang="el-GR" sz="1600">
              <a:latin typeface="Times New Roman" pitchFamily="18" charset="0"/>
            </a:endParaRPr>
          </a:p>
        </p:txBody>
      </p:sp>
      <p:sp>
        <p:nvSpPr>
          <p:cNvPr id="7209" name="Text Box 56"/>
          <p:cNvSpPr txBox="1">
            <a:spLocks noChangeArrowheads="1"/>
          </p:cNvSpPr>
          <p:nvPr/>
        </p:nvSpPr>
        <p:spPr bwMode="auto">
          <a:xfrm>
            <a:off x="3090863" y="5207000"/>
            <a:ext cx="477837" cy="358775"/>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45</a:t>
            </a:r>
          </a:p>
          <a:p>
            <a:endParaRPr lang="en-US" altLang="el-GR" sz="1600">
              <a:latin typeface="Times New Roman" pitchFamily="18" charset="0"/>
            </a:endParaRPr>
          </a:p>
        </p:txBody>
      </p:sp>
      <p:sp>
        <p:nvSpPr>
          <p:cNvPr id="7210" name="Text Box 59"/>
          <p:cNvSpPr txBox="1">
            <a:spLocks noChangeArrowheads="1"/>
          </p:cNvSpPr>
          <p:nvPr/>
        </p:nvSpPr>
        <p:spPr bwMode="auto">
          <a:xfrm>
            <a:off x="392113" y="3636963"/>
            <a:ext cx="477837"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a:t>
            </a:r>
          </a:p>
        </p:txBody>
      </p:sp>
      <p:sp>
        <p:nvSpPr>
          <p:cNvPr id="7211" name="Text Box 60"/>
          <p:cNvSpPr txBox="1">
            <a:spLocks noChangeArrowheads="1"/>
          </p:cNvSpPr>
          <p:nvPr/>
        </p:nvSpPr>
        <p:spPr bwMode="auto">
          <a:xfrm>
            <a:off x="869950" y="3636963"/>
            <a:ext cx="479425"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a:t>
            </a:r>
          </a:p>
        </p:txBody>
      </p:sp>
      <p:sp>
        <p:nvSpPr>
          <p:cNvPr id="7212" name="Text Box 61"/>
          <p:cNvSpPr txBox="1">
            <a:spLocks noChangeArrowheads="1"/>
          </p:cNvSpPr>
          <p:nvPr/>
        </p:nvSpPr>
        <p:spPr bwMode="auto">
          <a:xfrm>
            <a:off x="1349375" y="3636963"/>
            <a:ext cx="477838"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4</a:t>
            </a:r>
          </a:p>
        </p:txBody>
      </p:sp>
      <p:sp>
        <p:nvSpPr>
          <p:cNvPr id="7213" name="Text Box 62"/>
          <p:cNvSpPr txBox="1">
            <a:spLocks noChangeArrowheads="1"/>
          </p:cNvSpPr>
          <p:nvPr/>
        </p:nvSpPr>
        <p:spPr bwMode="auto">
          <a:xfrm>
            <a:off x="2460625" y="3636963"/>
            <a:ext cx="477838"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7</a:t>
            </a:r>
          </a:p>
        </p:txBody>
      </p:sp>
      <p:sp>
        <p:nvSpPr>
          <p:cNvPr id="7214" name="Text Box 63"/>
          <p:cNvSpPr txBox="1">
            <a:spLocks noChangeArrowheads="1"/>
          </p:cNvSpPr>
          <p:nvPr/>
        </p:nvSpPr>
        <p:spPr bwMode="auto">
          <a:xfrm>
            <a:off x="2938463" y="3636963"/>
            <a:ext cx="479425"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8</a:t>
            </a:r>
          </a:p>
        </p:txBody>
      </p:sp>
      <p:sp>
        <p:nvSpPr>
          <p:cNvPr id="7215" name="Text Box 64"/>
          <p:cNvSpPr txBox="1">
            <a:spLocks noChangeArrowheads="1"/>
          </p:cNvSpPr>
          <p:nvPr/>
        </p:nvSpPr>
        <p:spPr bwMode="auto">
          <a:xfrm>
            <a:off x="3994150" y="3636963"/>
            <a:ext cx="481013"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13</a:t>
            </a:r>
          </a:p>
        </p:txBody>
      </p:sp>
      <p:sp>
        <p:nvSpPr>
          <p:cNvPr id="7216" name="Text Box 65"/>
          <p:cNvSpPr txBox="1">
            <a:spLocks noChangeArrowheads="1"/>
          </p:cNvSpPr>
          <p:nvPr/>
        </p:nvSpPr>
        <p:spPr bwMode="auto">
          <a:xfrm>
            <a:off x="4475163" y="3636963"/>
            <a:ext cx="477837"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15</a:t>
            </a:r>
          </a:p>
        </p:txBody>
      </p:sp>
      <p:sp>
        <p:nvSpPr>
          <p:cNvPr id="7217" name="Text Box 66"/>
          <p:cNvSpPr txBox="1">
            <a:spLocks noChangeArrowheads="1"/>
          </p:cNvSpPr>
          <p:nvPr/>
        </p:nvSpPr>
        <p:spPr bwMode="auto">
          <a:xfrm>
            <a:off x="4953000" y="3636963"/>
            <a:ext cx="477838"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18</a:t>
            </a:r>
          </a:p>
        </p:txBody>
      </p:sp>
      <p:sp>
        <p:nvSpPr>
          <p:cNvPr id="7218" name="Text Box 67"/>
          <p:cNvSpPr txBox="1">
            <a:spLocks noChangeArrowheads="1"/>
          </p:cNvSpPr>
          <p:nvPr/>
        </p:nvSpPr>
        <p:spPr bwMode="auto">
          <a:xfrm>
            <a:off x="5430838" y="3636963"/>
            <a:ext cx="479425"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25</a:t>
            </a:r>
          </a:p>
        </p:txBody>
      </p:sp>
      <p:sp>
        <p:nvSpPr>
          <p:cNvPr id="7219" name="Text Box 68"/>
          <p:cNvSpPr txBox="1">
            <a:spLocks noChangeArrowheads="1"/>
          </p:cNvSpPr>
          <p:nvPr/>
        </p:nvSpPr>
        <p:spPr bwMode="auto">
          <a:xfrm>
            <a:off x="1362075" y="5207000"/>
            <a:ext cx="477838" cy="358775"/>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27</a:t>
            </a:r>
          </a:p>
          <a:p>
            <a:endParaRPr lang="en-US" altLang="el-GR" sz="1600">
              <a:latin typeface="Times New Roman" pitchFamily="18" charset="0"/>
            </a:endParaRPr>
          </a:p>
        </p:txBody>
      </p:sp>
      <p:sp>
        <p:nvSpPr>
          <p:cNvPr id="7220" name="Text Box 69"/>
          <p:cNvSpPr txBox="1">
            <a:spLocks noChangeArrowheads="1"/>
          </p:cNvSpPr>
          <p:nvPr/>
        </p:nvSpPr>
        <p:spPr bwMode="auto">
          <a:xfrm>
            <a:off x="1839913" y="5207000"/>
            <a:ext cx="477837" cy="358775"/>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29</a:t>
            </a:r>
          </a:p>
          <a:p>
            <a:endParaRPr lang="en-US" altLang="el-GR" sz="1600">
              <a:latin typeface="Times New Roman" pitchFamily="18" charset="0"/>
            </a:endParaRPr>
          </a:p>
        </p:txBody>
      </p:sp>
      <p:sp>
        <p:nvSpPr>
          <p:cNvPr id="7221" name="Text Box 70"/>
          <p:cNvSpPr txBox="1">
            <a:spLocks noChangeArrowheads="1"/>
          </p:cNvSpPr>
          <p:nvPr/>
        </p:nvSpPr>
        <p:spPr bwMode="auto">
          <a:xfrm>
            <a:off x="3568700" y="5207000"/>
            <a:ext cx="481013" cy="358775"/>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46</a:t>
            </a:r>
          </a:p>
          <a:p>
            <a:endParaRPr lang="en-US" altLang="el-GR" sz="1600">
              <a:latin typeface="Times New Roman" pitchFamily="18" charset="0"/>
            </a:endParaRPr>
          </a:p>
        </p:txBody>
      </p:sp>
      <p:sp>
        <p:nvSpPr>
          <p:cNvPr id="7222" name="Text Box 71"/>
          <p:cNvSpPr txBox="1">
            <a:spLocks noChangeArrowheads="1"/>
          </p:cNvSpPr>
          <p:nvPr/>
        </p:nvSpPr>
        <p:spPr bwMode="auto">
          <a:xfrm>
            <a:off x="4049713" y="5207000"/>
            <a:ext cx="477837" cy="358775"/>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48</a:t>
            </a:r>
          </a:p>
          <a:p>
            <a:endParaRPr lang="en-US" altLang="el-GR" sz="1600">
              <a:latin typeface="Times New Roman" pitchFamily="18" charset="0"/>
            </a:endParaRPr>
          </a:p>
        </p:txBody>
      </p:sp>
      <p:sp>
        <p:nvSpPr>
          <p:cNvPr id="7223" name="Text Box 72"/>
          <p:cNvSpPr txBox="1">
            <a:spLocks noChangeArrowheads="1"/>
          </p:cNvSpPr>
          <p:nvPr/>
        </p:nvSpPr>
        <p:spPr bwMode="auto">
          <a:xfrm>
            <a:off x="5170488" y="5207000"/>
            <a:ext cx="477837" cy="358775"/>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53</a:t>
            </a:r>
          </a:p>
          <a:p>
            <a:endParaRPr lang="en-US" altLang="el-GR" sz="1600">
              <a:latin typeface="Times New Roman" pitchFamily="18" charset="0"/>
            </a:endParaRPr>
          </a:p>
        </p:txBody>
      </p:sp>
      <p:sp>
        <p:nvSpPr>
          <p:cNvPr id="7224" name="Text Box 144"/>
          <p:cNvSpPr txBox="1">
            <a:spLocks noChangeArrowheads="1"/>
          </p:cNvSpPr>
          <p:nvPr/>
        </p:nvSpPr>
        <p:spPr bwMode="auto">
          <a:xfrm>
            <a:off x="6172200" y="1905000"/>
            <a:ext cx="2667000" cy="701675"/>
          </a:xfrm>
          <a:prstGeom prst="rect">
            <a:avLst/>
          </a:prstGeom>
          <a:noFill/>
          <a:ln w="12700">
            <a:noFill/>
            <a:miter lim="800000"/>
            <a:headEnd type="none" w="sm" len="sm"/>
            <a:tailEnd type="none" w="sm" len="sm"/>
          </a:ln>
        </p:spPr>
        <p:txBody>
          <a:bodyPr>
            <a:spAutoFit/>
          </a:bodyPr>
          <a:lstStyle/>
          <a:p>
            <a:pPr>
              <a:spcBef>
                <a:spcPct val="50000"/>
              </a:spcBef>
            </a:pPr>
            <a:r>
              <a:rPr lang="en-US" altLang="el-GR"/>
              <a:t>A B-tree of </a:t>
            </a:r>
            <a:r>
              <a:rPr lang="en-US" altLang="el-GR" b="1"/>
              <a:t>order 5</a:t>
            </a:r>
            <a:r>
              <a:rPr lang="en-US" altLang="el-GR"/>
              <a:t> containing 26 items</a:t>
            </a:r>
            <a:endParaRPr lang="en-US" altLang="el-GR" sz="2400">
              <a:latin typeface="Times" pitchFamily="18" charset="0"/>
            </a:endParaRPr>
          </a:p>
        </p:txBody>
      </p:sp>
      <p:sp>
        <p:nvSpPr>
          <p:cNvPr id="29841" name="Text Box 145"/>
          <p:cNvSpPr txBox="1">
            <a:spLocks noChangeArrowheads="1"/>
          </p:cNvSpPr>
          <p:nvPr/>
        </p:nvSpPr>
        <p:spPr bwMode="auto">
          <a:xfrm>
            <a:off x="441325" y="5851525"/>
            <a:ext cx="4195763" cy="336550"/>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a:defRPr/>
            </a:pPr>
            <a:r>
              <a:rPr lang="en-GB" sz="1600" i="1">
                <a:effectLst>
                  <a:outerShdw blurRad="38100" dist="38100" dir="2700000" algn="tl">
                    <a:srgbClr val="C0C0C0"/>
                  </a:outerShdw>
                </a:effectLst>
              </a:rPr>
              <a:t>Note that all the leaves are at the same level</a:t>
            </a:r>
            <a:endParaRPr lang="en-GB" sz="2800" i="1">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type="body" idx="1"/>
          </p:nvPr>
        </p:nvSpPr>
        <p:spPr/>
        <p:txBody>
          <a:bodyPr>
            <a:normAutofit/>
          </a:bodyPr>
          <a:lstStyle/>
          <a:p>
            <a:pPr>
              <a:lnSpc>
                <a:spcPct val="90000"/>
              </a:lnSpc>
            </a:pPr>
            <a:r>
              <a:rPr lang="en-US" altLang="el-GR" dirty="0" smtClean="0"/>
              <a:t>Suppose we start with an empty B-tree and keys arrive in the following order</a:t>
            </a:r>
            <a:r>
              <a:rPr lang="en-US" altLang="el-GR" dirty="0" smtClean="0"/>
              <a:t>:</a:t>
            </a:r>
          </a:p>
          <a:p>
            <a:pPr>
              <a:lnSpc>
                <a:spcPct val="90000"/>
              </a:lnSpc>
              <a:buNone/>
            </a:pPr>
            <a:r>
              <a:rPr lang="en-US" altLang="el-GR" b="1" dirty="0" smtClean="0">
                <a:solidFill>
                  <a:srgbClr val="FF0000"/>
                </a:solidFill>
              </a:rPr>
              <a:t>1  </a:t>
            </a:r>
            <a:r>
              <a:rPr lang="en-US" altLang="el-GR" b="1" dirty="0" smtClean="0">
                <a:solidFill>
                  <a:srgbClr val="FF0000"/>
                </a:solidFill>
              </a:rPr>
              <a:t>12  8  2  25  5  14  28  17  7  52  16  48  68  3 </a:t>
            </a:r>
            <a:r>
              <a:rPr lang="en-US" altLang="el-GR" b="1" dirty="0" smtClean="0">
                <a:solidFill>
                  <a:srgbClr val="FF0000"/>
                </a:solidFill>
              </a:rPr>
              <a:t> 26  </a:t>
            </a:r>
            <a:r>
              <a:rPr lang="en-US" altLang="el-GR" b="1" dirty="0" smtClean="0">
                <a:solidFill>
                  <a:srgbClr val="FF0000"/>
                </a:solidFill>
              </a:rPr>
              <a:t>29  53  55  45</a:t>
            </a:r>
          </a:p>
          <a:p>
            <a:pPr>
              <a:lnSpc>
                <a:spcPct val="90000"/>
              </a:lnSpc>
            </a:pPr>
            <a:r>
              <a:rPr lang="en-US" altLang="el-GR" dirty="0" smtClean="0"/>
              <a:t>We want to construct a B-tree of order </a:t>
            </a:r>
            <a:r>
              <a:rPr lang="en-US" altLang="el-GR" dirty="0" smtClean="0"/>
              <a:t>5</a:t>
            </a:r>
          </a:p>
          <a:p>
            <a:pPr>
              <a:lnSpc>
                <a:spcPct val="90000"/>
              </a:lnSpc>
            </a:pPr>
            <a:endParaRPr lang="en-US" altLang="el-GR" dirty="0"/>
          </a:p>
          <a:p>
            <a:pPr>
              <a:lnSpc>
                <a:spcPct val="90000"/>
              </a:lnSpc>
            </a:pPr>
            <a:r>
              <a:rPr lang="en-US" altLang="el-GR" b="1" dirty="0" smtClean="0"/>
              <a:t>The first 4 items in the root 1,2,8,12. to put the fifth item will violate the rule no 5.</a:t>
            </a:r>
          </a:p>
        </p:txBody>
      </p:sp>
      <p:sp>
        <p:nvSpPr>
          <p:cNvPr id="8197" name="Rectangle 2"/>
          <p:cNvSpPr>
            <a:spLocks noGrp="1" noChangeArrowheads="1"/>
          </p:cNvSpPr>
          <p:nvPr>
            <p:ph type="title"/>
          </p:nvPr>
        </p:nvSpPr>
        <p:spPr/>
        <p:txBody>
          <a:bodyPr/>
          <a:lstStyle/>
          <a:p>
            <a:r>
              <a:rPr lang="en-US" altLang="el-GR" b="1" dirty="0" smtClean="0"/>
              <a:t>Constructing a B-tree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Line 10"/>
          <p:cNvSpPr>
            <a:spLocks noChangeShapeType="1"/>
          </p:cNvSpPr>
          <p:nvPr/>
        </p:nvSpPr>
        <p:spPr bwMode="auto">
          <a:xfrm flipH="1">
            <a:off x="3276600" y="2362200"/>
            <a:ext cx="685800" cy="914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221" name="Line 11"/>
          <p:cNvSpPr>
            <a:spLocks noChangeShapeType="1"/>
          </p:cNvSpPr>
          <p:nvPr/>
        </p:nvSpPr>
        <p:spPr bwMode="auto">
          <a:xfrm>
            <a:off x="4038600" y="2362200"/>
            <a:ext cx="685800" cy="914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222" name="Rectangle 2"/>
          <p:cNvSpPr>
            <a:spLocks noGrp="1" noChangeArrowheads="1"/>
          </p:cNvSpPr>
          <p:nvPr>
            <p:ph type="title"/>
          </p:nvPr>
        </p:nvSpPr>
        <p:spPr/>
        <p:txBody>
          <a:bodyPr/>
          <a:lstStyle/>
          <a:p>
            <a:r>
              <a:rPr lang="en-US" altLang="el-GR" smtClean="0"/>
              <a:t>Constructing a B-tree (contd.)</a:t>
            </a:r>
          </a:p>
        </p:txBody>
      </p:sp>
      <p:sp>
        <p:nvSpPr>
          <p:cNvPr id="9223" name="Text Box 5"/>
          <p:cNvSpPr txBox="1">
            <a:spLocks noChangeArrowheads="1"/>
          </p:cNvSpPr>
          <p:nvPr/>
        </p:nvSpPr>
        <p:spPr bwMode="auto">
          <a:xfrm>
            <a:off x="2819400" y="3124200"/>
            <a:ext cx="481013"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a:t>
            </a:r>
          </a:p>
        </p:txBody>
      </p:sp>
      <p:sp>
        <p:nvSpPr>
          <p:cNvPr id="9224" name="Text Box 6"/>
          <p:cNvSpPr txBox="1">
            <a:spLocks noChangeArrowheads="1"/>
          </p:cNvSpPr>
          <p:nvPr/>
        </p:nvSpPr>
        <p:spPr bwMode="auto">
          <a:xfrm>
            <a:off x="3300413" y="3124200"/>
            <a:ext cx="477837"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a:t>
            </a:r>
          </a:p>
        </p:txBody>
      </p:sp>
      <p:sp>
        <p:nvSpPr>
          <p:cNvPr id="9225" name="Text Box 7"/>
          <p:cNvSpPr txBox="1">
            <a:spLocks noChangeArrowheads="1"/>
          </p:cNvSpPr>
          <p:nvPr/>
        </p:nvSpPr>
        <p:spPr bwMode="auto">
          <a:xfrm>
            <a:off x="3778250" y="2133600"/>
            <a:ext cx="477838"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8</a:t>
            </a:r>
          </a:p>
        </p:txBody>
      </p:sp>
      <p:sp>
        <p:nvSpPr>
          <p:cNvPr id="9226" name="Text Box 8"/>
          <p:cNvSpPr txBox="1">
            <a:spLocks noChangeArrowheads="1"/>
          </p:cNvSpPr>
          <p:nvPr/>
        </p:nvSpPr>
        <p:spPr bwMode="auto">
          <a:xfrm>
            <a:off x="4256088" y="3124200"/>
            <a:ext cx="479425"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12</a:t>
            </a:r>
          </a:p>
        </p:txBody>
      </p:sp>
      <p:sp>
        <p:nvSpPr>
          <p:cNvPr id="9227" name="Text Box 9"/>
          <p:cNvSpPr txBox="1">
            <a:spLocks noChangeArrowheads="1"/>
          </p:cNvSpPr>
          <p:nvPr/>
        </p:nvSpPr>
        <p:spPr bwMode="auto">
          <a:xfrm>
            <a:off x="4702175" y="3124200"/>
            <a:ext cx="479425"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25</a:t>
            </a:r>
          </a:p>
        </p:txBody>
      </p:sp>
      <p:grpSp>
        <p:nvGrpSpPr>
          <p:cNvPr id="2" name="Group 23"/>
          <p:cNvGrpSpPr>
            <a:grpSpLocks/>
          </p:cNvGrpSpPr>
          <p:nvPr/>
        </p:nvGrpSpPr>
        <p:grpSpPr bwMode="auto">
          <a:xfrm>
            <a:off x="685800" y="3581400"/>
            <a:ext cx="7848600" cy="2057400"/>
            <a:chOff x="432" y="2256"/>
            <a:chExt cx="4944" cy="1296"/>
          </a:xfrm>
        </p:grpSpPr>
        <p:sp>
          <p:nvSpPr>
            <p:cNvPr id="9229" name="Text Box 12"/>
            <p:cNvSpPr txBox="1">
              <a:spLocks noChangeArrowheads="1"/>
            </p:cNvSpPr>
            <p:nvPr/>
          </p:nvSpPr>
          <p:spPr bwMode="auto">
            <a:xfrm>
              <a:off x="432" y="2256"/>
              <a:ext cx="4944" cy="288"/>
            </a:xfrm>
            <a:prstGeom prst="rect">
              <a:avLst/>
            </a:prstGeom>
            <a:noFill/>
            <a:ln w="12700">
              <a:noFill/>
              <a:miter lim="800000"/>
              <a:headEnd type="none" w="sm" len="sm"/>
              <a:tailEnd type="none" w="sm" len="sm"/>
            </a:ln>
          </p:spPr>
          <p:txBody>
            <a:bodyPr>
              <a:spAutoFit/>
            </a:bodyPr>
            <a:lstStyle/>
            <a:p>
              <a:pPr>
                <a:spcBef>
                  <a:spcPct val="50000"/>
                </a:spcBef>
              </a:pPr>
              <a:r>
                <a:rPr lang="en-US" altLang="el-GR" sz="2400">
                  <a:latin typeface="Times New Roman" pitchFamily="18" charset="0"/>
                </a:rPr>
                <a:t>6, 14, 28 get added to the leaf nodes:</a:t>
              </a:r>
              <a:endParaRPr lang="en-US" altLang="el-GR" sz="2400">
                <a:latin typeface="Times" pitchFamily="18" charset="0"/>
              </a:endParaRPr>
            </a:p>
          </p:txBody>
        </p:sp>
        <p:sp>
          <p:nvSpPr>
            <p:cNvPr id="9230" name="Line 13"/>
            <p:cNvSpPr>
              <a:spLocks noChangeShapeType="1"/>
            </p:cNvSpPr>
            <p:nvPr/>
          </p:nvSpPr>
          <p:spPr bwMode="auto">
            <a:xfrm flipH="1">
              <a:off x="2064" y="2845"/>
              <a:ext cx="432" cy="576"/>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231" name="Line 14"/>
            <p:cNvSpPr>
              <a:spLocks noChangeShapeType="1"/>
            </p:cNvSpPr>
            <p:nvPr/>
          </p:nvSpPr>
          <p:spPr bwMode="auto">
            <a:xfrm>
              <a:off x="2544" y="2845"/>
              <a:ext cx="432" cy="576"/>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232" name="Text Box 15"/>
            <p:cNvSpPr txBox="1">
              <a:spLocks noChangeArrowheads="1"/>
            </p:cNvSpPr>
            <p:nvPr/>
          </p:nvSpPr>
          <p:spPr bwMode="auto">
            <a:xfrm>
              <a:off x="1584" y="3325"/>
              <a:ext cx="303"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a:t>
              </a:r>
            </a:p>
          </p:txBody>
        </p:sp>
        <p:sp>
          <p:nvSpPr>
            <p:cNvPr id="9233" name="Text Box 16"/>
            <p:cNvSpPr txBox="1">
              <a:spLocks noChangeArrowheads="1"/>
            </p:cNvSpPr>
            <p:nvPr/>
          </p:nvSpPr>
          <p:spPr bwMode="auto">
            <a:xfrm>
              <a:off x="1887" y="3325"/>
              <a:ext cx="301"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a:t>
              </a:r>
            </a:p>
          </p:txBody>
        </p:sp>
        <p:sp>
          <p:nvSpPr>
            <p:cNvPr id="9234" name="Text Box 17"/>
            <p:cNvSpPr txBox="1">
              <a:spLocks noChangeArrowheads="1"/>
            </p:cNvSpPr>
            <p:nvPr/>
          </p:nvSpPr>
          <p:spPr bwMode="auto">
            <a:xfrm>
              <a:off x="2380" y="2701"/>
              <a:ext cx="301"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8</a:t>
              </a:r>
            </a:p>
          </p:txBody>
        </p:sp>
        <p:sp>
          <p:nvSpPr>
            <p:cNvPr id="9235" name="Text Box 18"/>
            <p:cNvSpPr txBox="1">
              <a:spLocks noChangeArrowheads="1"/>
            </p:cNvSpPr>
            <p:nvPr/>
          </p:nvSpPr>
          <p:spPr bwMode="auto">
            <a:xfrm>
              <a:off x="2681" y="3325"/>
              <a:ext cx="302"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12</a:t>
              </a:r>
            </a:p>
          </p:txBody>
        </p:sp>
        <p:sp>
          <p:nvSpPr>
            <p:cNvPr id="9236" name="Text Box 19"/>
            <p:cNvSpPr txBox="1">
              <a:spLocks noChangeArrowheads="1"/>
            </p:cNvSpPr>
            <p:nvPr/>
          </p:nvSpPr>
          <p:spPr bwMode="auto">
            <a:xfrm>
              <a:off x="2962" y="3325"/>
              <a:ext cx="302"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14</a:t>
              </a:r>
            </a:p>
          </p:txBody>
        </p:sp>
        <p:sp>
          <p:nvSpPr>
            <p:cNvPr id="9237" name="Text Box 20"/>
            <p:cNvSpPr txBox="1">
              <a:spLocks noChangeArrowheads="1"/>
            </p:cNvSpPr>
            <p:nvPr/>
          </p:nvSpPr>
          <p:spPr bwMode="auto">
            <a:xfrm>
              <a:off x="2147" y="3325"/>
              <a:ext cx="301"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6</a:t>
              </a:r>
            </a:p>
          </p:txBody>
        </p:sp>
        <p:sp>
          <p:nvSpPr>
            <p:cNvPr id="9238" name="Text Box 21"/>
            <p:cNvSpPr txBox="1">
              <a:spLocks noChangeArrowheads="1"/>
            </p:cNvSpPr>
            <p:nvPr/>
          </p:nvSpPr>
          <p:spPr bwMode="auto">
            <a:xfrm>
              <a:off x="3264" y="3325"/>
              <a:ext cx="302"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25</a:t>
              </a:r>
            </a:p>
          </p:txBody>
        </p:sp>
        <p:sp>
          <p:nvSpPr>
            <p:cNvPr id="9239" name="Text Box 22"/>
            <p:cNvSpPr txBox="1">
              <a:spLocks noChangeArrowheads="1"/>
            </p:cNvSpPr>
            <p:nvPr/>
          </p:nvSpPr>
          <p:spPr bwMode="auto">
            <a:xfrm>
              <a:off x="3545" y="3325"/>
              <a:ext cx="302"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28</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Line 13"/>
          <p:cNvSpPr>
            <a:spLocks noChangeShapeType="1"/>
          </p:cNvSpPr>
          <p:nvPr/>
        </p:nvSpPr>
        <p:spPr bwMode="auto">
          <a:xfrm flipH="1">
            <a:off x="2971800" y="3048000"/>
            <a:ext cx="914400" cy="762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245" name="Line 14"/>
          <p:cNvSpPr>
            <a:spLocks noChangeShapeType="1"/>
          </p:cNvSpPr>
          <p:nvPr/>
        </p:nvSpPr>
        <p:spPr bwMode="auto">
          <a:xfrm>
            <a:off x="4191000" y="3048000"/>
            <a:ext cx="381000" cy="762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246" name="Line 15"/>
          <p:cNvSpPr>
            <a:spLocks noChangeShapeType="1"/>
          </p:cNvSpPr>
          <p:nvPr/>
        </p:nvSpPr>
        <p:spPr bwMode="auto">
          <a:xfrm>
            <a:off x="4495800" y="3048000"/>
            <a:ext cx="1371600" cy="685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247" name="Rectangle 2"/>
          <p:cNvSpPr>
            <a:spLocks noGrp="1" noChangeArrowheads="1"/>
          </p:cNvSpPr>
          <p:nvPr>
            <p:ph type="title"/>
          </p:nvPr>
        </p:nvSpPr>
        <p:spPr/>
        <p:txBody>
          <a:bodyPr/>
          <a:lstStyle/>
          <a:p>
            <a:r>
              <a:rPr lang="en-US" altLang="el-GR" smtClean="0"/>
              <a:t>Constructing a B-tree (contd.)</a:t>
            </a:r>
          </a:p>
        </p:txBody>
      </p:sp>
      <p:sp>
        <p:nvSpPr>
          <p:cNvPr id="10248" name="Text Box 3"/>
          <p:cNvSpPr txBox="1">
            <a:spLocks noChangeArrowheads="1"/>
          </p:cNvSpPr>
          <p:nvPr/>
        </p:nvSpPr>
        <p:spPr bwMode="auto">
          <a:xfrm>
            <a:off x="457200" y="1752600"/>
            <a:ext cx="8382000" cy="822325"/>
          </a:xfrm>
          <a:prstGeom prst="rect">
            <a:avLst/>
          </a:prstGeom>
          <a:noFill/>
          <a:ln w="12700">
            <a:noFill/>
            <a:miter lim="800000"/>
            <a:headEnd type="none" w="sm" len="sm"/>
            <a:tailEnd type="none" w="sm" len="sm"/>
          </a:ln>
        </p:spPr>
        <p:txBody>
          <a:bodyPr>
            <a:spAutoFit/>
          </a:bodyPr>
          <a:lstStyle/>
          <a:p>
            <a:pPr>
              <a:spcBef>
                <a:spcPct val="50000"/>
              </a:spcBef>
            </a:pPr>
            <a:r>
              <a:rPr lang="en-US" altLang="el-GR" sz="2400">
                <a:latin typeface="Times New Roman" pitchFamily="18" charset="0"/>
              </a:rPr>
              <a:t>Adding 17 to the right leaf node would over-fill it, so we take the middle key, promote it (to the root) and split the leaf</a:t>
            </a:r>
          </a:p>
        </p:txBody>
      </p:sp>
      <p:sp>
        <p:nvSpPr>
          <p:cNvPr id="10249" name="Text Box 4"/>
          <p:cNvSpPr txBox="1">
            <a:spLocks noChangeArrowheads="1"/>
          </p:cNvSpPr>
          <p:nvPr/>
        </p:nvSpPr>
        <p:spPr bwMode="auto">
          <a:xfrm>
            <a:off x="3689350" y="2667000"/>
            <a:ext cx="481013"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8</a:t>
            </a:r>
          </a:p>
        </p:txBody>
      </p:sp>
      <p:sp>
        <p:nvSpPr>
          <p:cNvPr id="10250" name="Text Box 5"/>
          <p:cNvSpPr txBox="1">
            <a:spLocks noChangeArrowheads="1"/>
          </p:cNvSpPr>
          <p:nvPr/>
        </p:nvSpPr>
        <p:spPr bwMode="auto">
          <a:xfrm>
            <a:off x="4170363" y="2667000"/>
            <a:ext cx="477837"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17</a:t>
            </a:r>
          </a:p>
        </p:txBody>
      </p:sp>
      <p:sp>
        <p:nvSpPr>
          <p:cNvPr id="10251" name="Text Box 6"/>
          <p:cNvSpPr txBox="1">
            <a:spLocks noChangeArrowheads="1"/>
          </p:cNvSpPr>
          <p:nvPr/>
        </p:nvSpPr>
        <p:spPr bwMode="auto">
          <a:xfrm>
            <a:off x="4070350" y="3602038"/>
            <a:ext cx="481013"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12</a:t>
            </a:r>
          </a:p>
        </p:txBody>
      </p:sp>
      <p:sp>
        <p:nvSpPr>
          <p:cNvPr id="10252" name="Text Box 7"/>
          <p:cNvSpPr txBox="1">
            <a:spLocks noChangeArrowheads="1"/>
          </p:cNvSpPr>
          <p:nvPr/>
        </p:nvSpPr>
        <p:spPr bwMode="auto">
          <a:xfrm>
            <a:off x="4551363" y="3602038"/>
            <a:ext cx="477837"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14</a:t>
            </a:r>
          </a:p>
        </p:txBody>
      </p:sp>
      <p:sp>
        <p:nvSpPr>
          <p:cNvPr id="10253" name="Text Box 8"/>
          <p:cNvSpPr txBox="1">
            <a:spLocks noChangeArrowheads="1"/>
          </p:cNvSpPr>
          <p:nvPr/>
        </p:nvSpPr>
        <p:spPr bwMode="auto">
          <a:xfrm>
            <a:off x="5365750" y="3602038"/>
            <a:ext cx="481013"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25</a:t>
            </a:r>
          </a:p>
        </p:txBody>
      </p:sp>
      <p:sp>
        <p:nvSpPr>
          <p:cNvPr id="10254" name="Text Box 9"/>
          <p:cNvSpPr txBox="1">
            <a:spLocks noChangeArrowheads="1"/>
          </p:cNvSpPr>
          <p:nvPr/>
        </p:nvSpPr>
        <p:spPr bwMode="auto">
          <a:xfrm>
            <a:off x="5846763" y="3602038"/>
            <a:ext cx="477837"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28</a:t>
            </a:r>
          </a:p>
        </p:txBody>
      </p:sp>
      <p:sp>
        <p:nvSpPr>
          <p:cNvPr id="10255" name="Text Box 10"/>
          <p:cNvSpPr txBox="1">
            <a:spLocks noChangeArrowheads="1"/>
          </p:cNvSpPr>
          <p:nvPr/>
        </p:nvSpPr>
        <p:spPr bwMode="auto">
          <a:xfrm>
            <a:off x="2286000" y="3602038"/>
            <a:ext cx="481013"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a:t>
            </a:r>
          </a:p>
        </p:txBody>
      </p:sp>
      <p:sp>
        <p:nvSpPr>
          <p:cNvPr id="10256" name="Text Box 11"/>
          <p:cNvSpPr txBox="1">
            <a:spLocks noChangeArrowheads="1"/>
          </p:cNvSpPr>
          <p:nvPr/>
        </p:nvSpPr>
        <p:spPr bwMode="auto">
          <a:xfrm>
            <a:off x="2767013" y="3602038"/>
            <a:ext cx="477837"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a:t>
            </a:r>
          </a:p>
        </p:txBody>
      </p:sp>
      <p:sp>
        <p:nvSpPr>
          <p:cNvPr id="10257" name="Text Box 12"/>
          <p:cNvSpPr txBox="1">
            <a:spLocks noChangeArrowheads="1"/>
          </p:cNvSpPr>
          <p:nvPr/>
        </p:nvSpPr>
        <p:spPr bwMode="auto">
          <a:xfrm>
            <a:off x="3179763" y="3602038"/>
            <a:ext cx="477837"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6</a:t>
            </a:r>
          </a:p>
        </p:txBody>
      </p:sp>
      <p:grpSp>
        <p:nvGrpSpPr>
          <p:cNvPr id="2" name="Group 34"/>
          <p:cNvGrpSpPr>
            <a:grpSpLocks/>
          </p:cNvGrpSpPr>
          <p:nvPr/>
        </p:nvGrpSpPr>
        <p:grpSpPr bwMode="auto">
          <a:xfrm>
            <a:off x="533400" y="4038600"/>
            <a:ext cx="8229600" cy="1828800"/>
            <a:chOff x="336" y="2544"/>
            <a:chExt cx="5184" cy="1152"/>
          </a:xfrm>
        </p:grpSpPr>
        <p:sp>
          <p:nvSpPr>
            <p:cNvPr id="10259" name="Text Box 16"/>
            <p:cNvSpPr txBox="1">
              <a:spLocks noChangeArrowheads="1"/>
            </p:cNvSpPr>
            <p:nvPr/>
          </p:nvSpPr>
          <p:spPr bwMode="auto">
            <a:xfrm>
              <a:off x="336" y="2544"/>
              <a:ext cx="5184" cy="288"/>
            </a:xfrm>
            <a:prstGeom prst="rect">
              <a:avLst/>
            </a:prstGeom>
            <a:noFill/>
            <a:ln w="12700">
              <a:noFill/>
              <a:miter lim="800000"/>
              <a:headEnd type="none" w="sm" len="sm"/>
              <a:tailEnd type="none" w="sm" len="sm"/>
            </a:ln>
          </p:spPr>
          <p:txBody>
            <a:bodyPr>
              <a:spAutoFit/>
            </a:bodyPr>
            <a:lstStyle/>
            <a:p>
              <a:pPr>
                <a:spcBef>
                  <a:spcPct val="50000"/>
                </a:spcBef>
              </a:pPr>
              <a:r>
                <a:rPr lang="en-US" altLang="el-GR" sz="2400">
                  <a:latin typeface="Times" pitchFamily="18" charset="0"/>
                </a:rPr>
                <a:t>7, 52, 16, 48 get added to the leaf nodes</a:t>
              </a:r>
            </a:p>
          </p:txBody>
        </p:sp>
        <p:sp>
          <p:nvSpPr>
            <p:cNvPr id="10260" name="Line 17"/>
            <p:cNvSpPr>
              <a:spLocks noChangeShapeType="1"/>
            </p:cNvSpPr>
            <p:nvPr/>
          </p:nvSpPr>
          <p:spPr bwMode="auto">
            <a:xfrm flipH="1">
              <a:off x="1392" y="3120"/>
              <a:ext cx="1056" cy="43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261" name="Line 18"/>
            <p:cNvSpPr>
              <a:spLocks noChangeShapeType="1"/>
            </p:cNvSpPr>
            <p:nvPr/>
          </p:nvSpPr>
          <p:spPr bwMode="auto">
            <a:xfrm>
              <a:off x="2640" y="3120"/>
              <a:ext cx="0" cy="48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262" name="Line 19"/>
            <p:cNvSpPr>
              <a:spLocks noChangeShapeType="1"/>
            </p:cNvSpPr>
            <p:nvPr/>
          </p:nvSpPr>
          <p:spPr bwMode="auto">
            <a:xfrm>
              <a:off x="2832" y="3120"/>
              <a:ext cx="1104" cy="43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263" name="Text Box 20"/>
            <p:cNvSpPr txBox="1">
              <a:spLocks noChangeArrowheads="1"/>
            </p:cNvSpPr>
            <p:nvPr/>
          </p:nvSpPr>
          <p:spPr bwMode="auto">
            <a:xfrm>
              <a:off x="2324" y="2880"/>
              <a:ext cx="303"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8</a:t>
              </a:r>
            </a:p>
          </p:txBody>
        </p:sp>
        <p:sp>
          <p:nvSpPr>
            <p:cNvPr id="10264" name="Text Box 21"/>
            <p:cNvSpPr txBox="1">
              <a:spLocks noChangeArrowheads="1"/>
            </p:cNvSpPr>
            <p:nvPr/>
          </p:nvSpPr>
          <p:spPr bwMode="auto">
            <a:xfrm>
              <a:off x="2627" y="2880"/>
              <a:ext cx="301"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17</a:t>
              </a:r>
            </a:p>
          </p:txBody>
        </p:sp>
        <p:sp>
          <p:nvSpPr>
            <p:cNvPr id="10265" name="Text Box 22"/>
            <p:cNvSpPr txBox="1">
              <a:spLocks noChangeArrowheads="1"/>
            </p:cNvSpPr>
            <p:nvPr/>
          </p:nvSpPr>
          <p:spPr bwMode="auto">
            <a:xfrm>
              <a:off x="2208" y="3469"/>
              <a:ext cx="303"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12</a:t>
              </a:r>
            </a:p>
          </p:txBody>
        </p:sp>
        <p:sp>
          <p:nvSpPr>
            <p:cNvPr id="10266" name="Text Box 23"/>
            <p:cNvSpPr txBox="1">
              <a:spLocks noChangeArrowheads="1"/>
            </p:cNvSpPr>
            <p:nvPr/>
          </p:nvSpPr>
          <p:spPr bwMode="auto">
            <a:xfrm>
              <a:off x="2511" y="3469"/>
              <a:ext cx="301"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14</a:t>
              </a:r>
            </a:p>
          </p:txBody>
        </p:sp>
        <p:sp>
          <p:nvSpPr>
            <p:cNvPr id="10267" name="Text Box 24"/>
            <p:cNvSpPr txBox="1">
              <a:spLocks noChangeArrowheads="1"/>
            </p:cNvSpPr>
            <p:nvPr/>
          </p:nvSpPr>
          <p:spPr bwMode="auto">
            <a:xfrm>
              <a:off x="3380" y="3469"/>
              <a:ext cx="303"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25</a:t>
              </a:r>
            </a:p>
          </p:txBody>
        </p:sp>
        <p:sp>
          <p:nvSpPr>
            <p:cNvPr id="10268" name="Text Box 25"/>
            <p:cNvSpPr txBox="1">
              <a:spLocks noChangeArrowheads="1"/>
            </p:cNvSpPr>
            <p:nvPr/>
          </p:nvSpPr>
          <p:spPr bwMode="auto">
            <a:xfrm>
              <a:off x="3683" y="3469"/>
              <a:ext cx="301"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28</a:t>
              </a:r>
            </a:p>
          </p:txBody>
        </p:sp>
        <p:sp>
          <p:nvSpPr>
            <p:cNvPr id="10269" name="Text Box 26"/>
            <p:cNvSpPr txBox="1">
              <a:spLocks noChangeArrowheads="1"/>
            </p:cNvSpPr>
            <p:nvPr/>
          </p:nvSpPr>
          <p:spPr bwMode="auto">
            <a:xfrm>
              <a:off x="816" y="3469"/>
              <a:ext cx="303"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a:t>
              </a:r>
            </a:p>
          </p:txBody>
        </p:sp>
        <p:sp>
          <p:nvSpPr>
            <p:cNvPr id="10270" name="Text Box 27"/>
            <p:cNvSpPr txBox="1">
              <a:spLocks noChangeArrowheads="1"/>
            </p:cNvSpPr>
            <p:nvPr/>
          </p:nvSpPr>
          <p:spPr bwMode="auto">
            <a:xfrm>
              <a:off x="1119" y="3469"/>
              <a:ext cx="301"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a:t>
              </a:r>
            </a:p>
          </p:txBody>
        </p:sp>
        <p:sp>
          <p:nvSpPr>
            <p:cNvPr id="10271" name="Text Box 28"/>
            <p:cNvSpPr txBox="1">
              <a:spLocks noChangeArrowheads="1"/>
            </p:cNvSpPr>
            <p:nvPr/>
          </p:nvSpPr>
          <p:spPr bwMode="auto">
            <a:xfrm>
              <a:off x="1379" y="3469"/>
              <a:ext cx="301"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6</a:t>
              </a:r>
            </a:p>
          </p:txBody>
        </p:sp>
        <p:sp>
          <p:nvSpPr>
            <p:cNvPr id="10272" name="Text Box 29"/>
            <p:cNvSpPr txBox="1">
              <a:spLocks noChangeArrowheads="1"/>
            </p:cNvSpPr>
            <p:nvPr/>
          </p:nvSpPr>
          <p:spPr bwMode="auto">
            <a:xfrm>
              <a:off x="2784" y="3469"/>
              <a:ext cx="301"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16</a:t>
              </a:r>
            </a:p>
          </p:txBody>
        </p:sp>
        <p:sp>
          <p:nvSpPr>
            <p:cNvPr id="10273" name="Text Box 30"/>
            <p:cNvSpPr txBox="1">
              <a:spLocks noChangeArrowheads="1"/>
            </p:cNvSpPr>
            <p:nvPr/>
          </p:nvSpPr>
          <p:spPr bwMode="auto">
            <a:xfrm>
              <a:off x="3956" y="3469"/>
              <a:ext cx="303"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48</a:t>
              </a:r>
            </a:p>
          </p:txBody>
        </p:sp>
        <p:sp>
          <p:nvSpPr>
            <p:cNvPr id="10274" name="Text Box 31"/>
            <p:cNvSpPr txBox="1">
              <a:spLocks noChangeArrowheads="1"/>
            </p:cNvSpPr>
            <p:nvPr/>
          </p:nvSpPr>
          <p:spPr bwMode="auto">
            <a:xfrm>
              <a:off x="4259" y="3469"/>
              <a:ext cx="301"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52</a:t>
              </a:r>
            </a:p>
          </p:txBody>
        </p:sp>
        <p:sp>
          <p:nvSpPr>
            <p:cNvPr id="10275" name="Text Box 33"/>
            <p:cNvSpPr txBox="1">
              <a:spLocks noChangeArrowheads="1"/>
            </p:cNvSpPr>
            <p:nvPr/>
          </p:nvSpPr>
          <p:spPr bwMode="auto">
            <a:xfrm>
              <a:off x="1619" y="3469"/>
              <a:ext cx="301"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7</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Line 23"/>
          <p:cNvSpPr>
            <a:spLocks noChangeShapeType="1"/>
          </p:cNvSpPr>
          <p:nvPr/>
        </p:nvSpPr>
        <p:spPr bwMode="auto">
          <a:xfrm flipH="1">
            <a:off x="1219200" y="3505200"/>
            <a:ext cx="1981200" cy="914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1269" name="Line 24"/>
          <p:cNvSpPr>
            <a:spLocks noChangeShapeType="1"/>
          </p:cNvSpPr>
          <p:nvPr/>
        </p:nvSpPr>
        <p:spPr bwMode="auto">
          <a:xfrm flipH="1">
            <a:off x="2362200" y="3505200"/>
            <a:ext cx="1219200" cy="914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1270" name="Line 25"/>
          <p:cNvSpPr>
            <a:spLocks noChangeShapeType="1"/>
          </p:cNvSpPr>
          <p:nvPr/>
        </p:nvSpPr>
        <p:spPr bwMode="auto">
          <a:xfrm flipH="1">
            <a:off x="3657600" y="3505200"/>
            <a:ext cx="304800" cy="914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1271" name="Line 26"/>
          <p:cNvSpPr>
            <a:spLocks noChangeShapeType="1"/>
          </p:cNvSpPr>
          <p:nvPr/>
        </p:nvSpPr>
        <p:spPr bwMode="auto">
          <a:xfrm>
            <a:off x="4495800" y="3505200"/>
            <a:ext cx="914400" cy="914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1272" name="Line 27"/>
          <p:cNvSpPr>
            <a:spLocks noChangeShapeType="1"/>
          </p:cNvSpPr>
          <p:nvPr/>
        </p:nvSpPr>
        <p:spPr bwMode="auto">
          <a:xfrm>
            <a:off x="4800600" y="3505200"/>
            <a:ext cx="2743200" cy="914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1273" name="Rectangle 2"/>
          <p:cNvSpPr>
            <a:spLocks noGrp="1" noChangeArrowheads="1"/>
          </p:cNvSpPr>
          <p:nvPr>
            <p:ph type="title"/>
          </p:nvPr>
        </p:nvSpPr>
        <p:spPr/>
        <p:txBody>
          <a:bodyPr/>
          <a:lstStyle/>
          <a:p>
            <a:r>
              <a:rPr lang="en-US" altLang="el-GR" smtClean="0"/>
              <a:t>Constructing a B-tree (contd.)</a:t>
            </a:r>
          </a:p>
        </p:txBody>
      </p:sp>
      <p:sp>
        <p:nvSpPr>
          <p:cNvPr id="11274" name="Text Box 3"/>
          <p:cNvSpPr txBox="1">
            <a:spLocks noChangeArrowheads="1"/>
          </p:cNvSpPr>
          <p:nvPr/>
        </p:nvSpPr>
        <p:spPr bwMode="auto">
          <a:xfrm>
            <a:off x="304800" y="1752600"/>
            <a:ext cx="8534400" cy="1187450"/>
          </a:xfrm>
          <a:prstGeom prst="rect">
            <a:avLst/>
          </a:prstGeom>
          <a:noFill/>
          <a:ln w="12700">
            <a:noFill/>
            <a:miter lim="800000"/>
            <a:headEnd type="none" w="sm" len="sm"/>
            <a:tailEnd type="none" w="sm" len="sm"/>
          </a:ln>
        </p:spPr>
        <p:txBody>
          <a:bodyPr>
            <a:spAutoFit/>
          </a:bodyPr>
          <a:lstStyle/>
          <a:p>
            <a:pPr>
              <a:spcBef>
                <a:spcPct val="50000"/>
              </a:spcBef>
            </a:pPr>
            <a:r>
              <a:rPr lang="en-US" altLang="el-GR" sz="2400">
                <a:latin typeface="Times" pitchFamily="18" charset="0"/>
              </a:rPr>
              <a:t>Adding 68 causes us to split the right most leaf, promoting 48 to the root, and adding 3 causes us to split the left most leaf, promoting 3 to the root; 26, 29, 53, 55 then go into the leaves</a:t>
            </a:r>
          </a:p>
        </p:txBody>
      </p:sp>
      <p:sp>
        <p:nvSpPr>
          <p:cNvPr id="11275" name="Text Box 4"/>
          <p:cNvSpPr txBox="1">
            <a:spLocks noChangeArrowheads="1"/>
          </p:cNvSpPr>
          <p:nvPr/>
        </p:nvSpPr>
        <p:spPr bwMode="auto">
          <a:xfrm>
            <a:off x="3048000" y="3124200"/>
            <a:ext cx="481013"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3</a:t>
            </a:r>
          </a:p>
        </p:txBody>
      </p:sp>
      <p:sp>
        <p:nvSpPr>
          <p:cNvPr id="11276" name="Text Box 5"/>
          <p:cNvSpPr txBox="1">
            <a:spLocks noChangeArrowheads="1"/>
          </p:cNvSpPr>
          <p:nvPr/>
        </p:nvSpPr>
        <p:spPr bwMode="auto">
          <a:xfrm>
            <a:off x="3529013" y="3124200"/>
            <a:ext cx="477837"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8</a:t>
            </a:r>
          </a:p>
        </p:txBody>
      </p:sp>
      <p:sp>
        <p:nvSpPr>
          <p:cNvPr id="11277" name="Text Box 6"/>
          <p:cNvSpPr txBox="1">
            <a:spLocks noChangeArrowheads="1"/>
          </p:cNvSpPr>
          <p:nvPr/>
        </p:nvSpPr>
        <p:spPr bwMode="auto">
          <a:xfrm>
            <a:off x="3962400" y="3124200"/>
            <a:ext cx="481013"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17</a:t>
            </a:r>
          </a:p>
        </p:txBody>
      </p:sp>
      <p:sp>
        <p:nvSpPr>
          <p:cNvPr id="11278" name="Text Box 7"/>
          <p:cNvSpPr txBox="1">
            <a:spLocks noChangeArrowheads="1"/>
          </p:cNvSpPr>
          <p:nvPr/>
        </p:nvSpPr>
        <p:spPr bwMode="auto">
          <a:xfrm>
            <a:off x="4443413" y="3124200"/>
            <a:ext cx="477837"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48</a:t>
            </a:r>
          </a:p>
        </p:txBody>
      </p:sp>
      <p:sp>
        <p:nvSpPr>
          <p:cNvPr id="11279" name="Text Box 8"/>
          <p:cNvSpPr txBox="1">
            <a:spLocks noChangeArrowheads="1"/>
          </p:cNvSpPr>
          <p:nvPr/>
        </p:nvSpPr>
        <p:spPr bwMode="auto">
          <a:xfrm>
            <a:off x="6584950" y="4287838"/>
            <a:ext cx="481013"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52</a:t>
            </a:r>
          </a:p>
        </p:txBody>
      </p:sp>
      <p:sp>
        <p:nvSpPr>
          <p:cNvPr id="11280" name="Text Box 9"/>
          <p:cNvSpPr txBox="1">
            <a:spLocks noChangeArrowheads="1"/>
          </p:cNvSpPr>
          <p:nvPr/>
        </p:nvSpPr>
        <p:spPr bwMode="auto">
          <a:xfrm>
            <a:off x="7065963" y="4287838"/>
            <a:ext cx="477837"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53</a:t>
            </a:r>
          </a:p>
        </p:txBody>
      </p:sp>
      <p:sp>
        <p:nvSpPr>
          <p:cNvPr id="11281" name="Text Box 10"/>
          <p:cNvSpPr txBox="1">
            <a:spLocks noChangeArrowheads="1"/>
          </p:cNvSpPr>
          <p:nvPr/>
        </p:nvSpPr>
        <p:spPr bwMode="auto">
          <a:xfrm>
            <a:off x="7499350" y="4287838"/>
            <a:ext cx="481013"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55</a:t>
            </a:r>
          </a:p>
        </p:txBody>
      </p:sp>
      <p:sp>
        <p:nvSpPr>
          <p:cNvPr id="11282" name="Text Box 11"/>
          <p:cNvSpPr txBox="1">
            <a:spLocks noChangeArrowheads="1"/>
          </p:cNvSpPr>
          <p:nvPr/>
        </p:nvSpPr>
        <p:spPr bwMode="auto">
          <a:xfrm>
            <a:off x="7980363" y="4287838"/>
            <a:ext cx="477837"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68</a:t>
            </a:r>
          </a:p>
        </p:txBody>
      </p:sp>
      <p:sp>
        <p:nvSpPr>
          <p:cNvPr id="11283" name="Text Box 12"/>
          <p:cNvSpPr txBox="1">
            <a:spLocks noChangeArrowheads="1"/>
          </p:cNvSpPr>
          <p:nvPr/>
        </p:nvSpPr>
        <p:spPr bwMode="auto">
          <a:xfrm>
            <a:off x="4495800" y="4287838"/>
            <a:ext cx="481013"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25</a:t>
            </a:r>
          </a:p>
        </p:txBody>
      </p:sp>
      <p:sp>
        <p:nvSpPr>
          <p:cNvPr id="11284" name="Text Box 13"/>
          <p:cNvSpPr txBox="1">
            <a:spLocks noChangeArrowheads="1"/>
          </p:cNvSpPr>
          <p:nvPr/>
        </p:nvSpPr>
        <p:spPr bwMode="auto">
          <a:xfrm>
            <a:off x="4976813" y="4287838"/>
            <a:ext cx="477837"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26</a:t>
            </a:r>
          </a:p>
        </p:txBody>
      </p:sp>
      <p:sp>
        <p:nvSpPr>
          <p:cNvPr id="11285" name="Text Box 14"/>
          <p:cNvSpPr txBox="1">
            <a:spLocks noChangeArrowheads="1"/>
          </p:cNvSpPr>
          <p:nvPr/>
        </p:nvSpPr>
        <p:spPr bwMode="auto">
          <a:xfrm>
            <a:off x="5410200" y="4287838"/>
            <a:ext cx="481013"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28</a:t>
            </a:r>
          </a:p>
        </p:txBody>
      </p:sp>
      <p:sp>
        <p:nvSpPr>
          <p:cNvPr id="11286" name="Text Box 15"/>
          <p:cNvSpPr txBox="1">
            <a:spLocks noChangeArrowheads="1"/>
          </p:cNvSpPr>
          <p:nvPr/>
        </p:nvSpPr>
        <p:spPr bwMode="auto">
          <a:xfrm>
            <a:off x="5891213" y="4287838"/>
            <a:ext cx="477837" cy="360362"/>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29</a:t>
            </a:r>
          </a:p>
        </p:txBody>
      </p:sp>
      <p:sp>
        <p:nvSpPr>
          <p:cNvPr id="11287" name="Text Box 16"/>
          <p:cNvSpPr txBox="1">
            <a:spLocks noChangeArrowheads="1"/>
          </p:cNvSpPr>
          <p:nvPr/>
        </p:nvSpPr>
        <p:spPr bwMode="auto">
          <a:xfrm>
            <a:off x="685800" y="4267200"/>
            <a:ext cx="481013"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a:t>
            </a:r>
          </a:p>
        </p:txBody>
      </p:sp>
      <p:sp>
        <p:nvSpPr>
          <p:cNvPr id="11288" name="Text Box 17"/>
          <p:cNvSpPr txBox="1">
            <a:spLocks noChangeArrowheads="1"/>
          </p:cNvSpPr>
          <p:nvPr/>
        </p:nvSpPr>
        <p:spPr bwMode="auto">
          <a:xfrm>
            <a:off x="1166813" y="4267200"/>
            <a:ext cx="477837"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a:t>
            </a:r>
          </a:p>
        </p:txBody>
      </p:sp>
      <p:sp>
        <p:nvSpPr>
          <p:cNvPr id="11289" name="Text Box 18"/>
          <p:cNvSpPr txBox="1">
            <a:spLocks noChangeArrowheads="1"/>
          </p:cNvSpPr>
          <p:nvPr/>
        </p:nvSpPr>
        <p:spPr bwMode="auto">
          <a:xfrm>
            <a:off x="1860550" y="4267200"/>
            <a:ext cx="481013"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6</a:t>
            </a:r>
          </a:p>
        </p:txBody>
      </p:sp>
      <p:sp>
        <p:nvSpPr>
          <p:cNvPr id="11290" name="Text Box 19"/>
          <p:cNvSpPr txBox="1">
            <a:spLocks noChangeArrowheads="1"/>
          </p:cNvSpPr>
          <p:nvPr/>
        </p:nvSpPr>
        <p:spPr bwMode="auto">
          <a:xfrm>
            <a:off x="2341563" y="4267200"/>
            <a:ext cx="477837"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7</a:t>
            </a:r>
          </a:p>
        </p:txBody>
      </p:sp>
      <p:sp>
        <p:nvSpPr>
          <p:cNvPr id="11291" name="Text Box 20"/>
          <p:cNvSpPr txBox="1">
            <a:spLocks noChangeArrowheads="1"/>
          </p:cNvSpPr>
          <p:nvPr/>
        </p:nvSpPr>
        <p:spPr bwMode="auto">
          <a:xfrm>
            <a:off x="2971800" y="4267200"/>
            <a:ext cx="481013"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12</a:t>
            </a:r>
          </a:p>
        </p:txBody>
      </p:sp>
      <p:sp>
        <p:nvSpPr>
          <p:cNvPr id="11292" name="Text Box 21"/>
          <p:cNvSpPr txBox="1">
            <a:spLocks noChangeArrowheads="1"/>
          </p:cNvSpPr>
          <p:nvPr/>
        </p:nvSpPr>
        <p:spPr bwMode="auto">
          <a:xfrm>
            <a:off x="3452813" y="4267200"/>
            <a:ext cx="477837"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14</a:t>
            </a:r>
          </a:p>
        </p:txBody>
      </p:sp>
      <p:sp>
        <p:nvSpPr>
          <p:cNvPr id="11293" name="Text Box 22"/>
          <p:cNvSpPr txBox="1">
            <a:spLocks noChangeArrowheads="1"/>
          </p:cNvSpPr>
          <p:nvPr/>
        </p:nvSpPr>
        <p:spPr bwMode="auto">
          <a:xfrm>
            <a:off x="3886200" y="4267200"/>
            <a:ext cx="477838"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16</a:t>
            </a:r>
          </a:p>
        </p:txBody>
      </p:sp>
      <p:grpSp>
        <p:nvGrpSpPr>
          <p:cNvPr id="2" name="Group 34"/>
          <p:cNvGrpSpPr>
            <a:grpSpLocks/>
          </p:cNvGrpSpPr>
          <p:nvPr/>
        </p:nvGrpSpPr>
        <p:grpSpPr bwMode="auto">
          <a:xfrm>
            <a:off x="381000" y="4876800"/>
            <a:ext cx="8305800" cy="1066800"/>
            <a:chOff x="240" y="3072"/>
            <a:chExt cx="5232" cy="672"/>
          </a:xfrm>
        </p:grpSpPr>
        <p:sp>
          <p:nvSpPr>
            <p:cNvPr id="11295" name="Text Box 28"/>
            <p:cNvSpPr txBox="1">
              <a:spLocks noChangeArrowheads="1"/>
            </p:cNvSpPr>
            <p:nvPr/>
          </p:nvSpPr>
          <p:spPr bwMode="auto">
            <a:xfrm>
              <a:off x="240" y="3072"/>
              <a:ext cx="2304" cy="288"/>
            </a:xfrm>
            <a:prstGeom prst="rect">
              <a:avLst/>
            </a:prstGeom>
            <a:noFill/>
            <a:ln w="12700">
              <a:noFill/>
              <a:miter lim="800000"/>
              <a:headEnd type="none" w="sm" len="sm"/>
              <a:tailEnd type="none" w="sm" len="sm"/>
            </a:ln>
          </p:spPr>
          <p:txBody>
            <a:bodyPr>
              <a:spAutoFit/>
            </a:bodyPr>
            <a:lstStyle/>
            <a:p>
              <a:pPr>
                <a:spcBef>
                  <a:spcPct val="50000"/>
                </a:spcBef>
              </a:pPr>
              <a:r>
                <a:rPr lang="en-US" altLang="el-GR" sz="2400">
                  <a:latin typeface="Times New Roman" pitchFamily="18" charset="0"/>
                </a:rPr>
                <a:t>Adding 45 causes a split of</a:t>
              </a:r>
              <a:r>
                <a:rPr lang="en-US" altLang="el-GR" sz="2400">
                  <a:latin typeface="Times" pitchFamily="18" charset="0"/>
                </a:rPr>
                <a:t> </a:t>
              </a:r>
            </a:p>
          </p:txBody>
        </p:sp>
        <p:sp>
          <p:nvSpPr>
            <p:cNvPr id="11296" name="Text Box 29"/>
            <p:cNvSpPr txBox="1">
              <a:spLocks noChangeArrowheads="1"/>
            </p:cNvSpPr>
            <p:nvPr/>
          </p:nvSpPr>
          <p:spPr bwMode="auto">
            <a:xfrm>
              <a:off x="2496" y="3120"/>
              <a:ext cx="303"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25</a:t>
              </a:r>
            </a:p>
          </p:txBody>
        </p:sp>
        <p:sp>
          <p:nvSpPr>
            <p:cNvPr id="11297" name="Text Box 30"/>
            <p:cNvSpPr txBox="1">
              <a:spLocks noChangeArrowheads="1"/>
            </p:cNvSpPr>
            <p:nvPr/>
          </p:nvSpPr>
          <p:spPr bwMode="auto">
            <a:xfrm>
              <a:off x="2799" y="3120"/>
              <a:ext cx="301"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26</a:t>
              </a:r>
            </a:p>
          </p:txBody>
        </p:sp>
        <p:sp>
          <p:nvSpPr>
            <p:cNvPr id="11298" name="Text Box 31"/>
            <p:cNvSpPr txBox="1">
              <a:spLocks noChangeArrowheads="1"/>
            </p:cNvSpPr>
            <p:nvPr/>
          </p:nvSpPr>
          <p:spPr bwMode="auto">
            <a:xfrm>
              <a:off x="3072" y="3120"/>
              <a:ext cx="303"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28</a:t>
              </a:r>
            </a:p>
          </p:txBody>
        </p:sp>
        <p:sp>
          <p:nvSpPr>
            <p:cNvPr id="11299" name="Text Box 32"/>
            <p:cNvSpPr txBox="1">
              <a:spLocks noChangeArrowheads="1"/>
            </p:cNvSpPr>
            <p:nvPr/>
          </p:nvSpPr>
          <p:spPr bwMode="auto">
            <a:xfrm>
              <a:off x="3375" y="3120"/>
              <a:ext cx="301" cy="227"/>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29</a:t>
              </a:r>
            </a:p>
          </p:txBody>
        </p:sp>
        <p:sp>
          <p:nvSpPr>
            <p:cNvPr id="11300" name="Text Box 33"/>
            <p:cNvSpPr txBox="1">
              <a:spLocks noChangeArrowheads="1"/>
            </p:cNvSpPr>
            <p:nvPr/>
          </p:nvSpPr>
          <p:spPr bwMode="auto">
            <a:xfrm>
              <a:off x="240" y="3456"/>
              <a:ext cx="5232" cy="288"/>
            </a:xfrm>
            <a:prstGeom prst="rect">
              <a:avLst/>
            </a:prstGeom>
            <a:noFill/>
            <a:ln w="12700">
              <a:noFill/>
              <a:miter lim="800000"/>
              <a:headEnd type="none" w="sm" len="sm"/>
              <a:tailEnd type="none" w="sm" len="sm"/>
            </a:ln>
          </p:spPr>
          <p:txBody>
            <a:bodyPr>
              <a:spAutoFit/>
            </a:bodyPr>
            <a:lstStyle/>
            <a:p>
              <a:pPr>
                <a:spcBef>
                  <a:spcPct val="50000"/>
                </a:spcBef>
              </a:pPr>
              <a:r>
                <a:rPr lang="en-US" altLang="el-GR" sz="2400">
                  <a:latin typeface="Times New Roman" pitchFamily="18" charset="0"/>
                </a:rPr>
                <a:t>and promoting 28 to the root then causes the root to split</a:t>
              </a:r>
              <a:endParaRPr lang="en-US" altLang="el-GR" sz="2400">
                <a:latin typeface="Times"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Line 25"/>
          <p:cNvSpPr>
            <a:spLocks noChangeShapeType="1"/>
          </p:cNvSpPr>
          <p:nvPr/>
        </p:nvSpPr>
        <p:spPr bwMode="auto">
          <a:xfrm flipH="1">
            <a:off x="762000" y="3352800"/>
            <a:ext cx="1371600" cy="1066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2293" name="Line 26"/>
          <p:cNvSpPr>
            <a:spLocks noChangeShapeType="1"/>
          </p:cNvSpPr>
          <p:nvPr/>
        </p:nvSpPr>
        <p:spPr bwMode="auto">
          <a:xfrm flipH="1">
            <a:off x="1981200" y="3352800"/>
            <a:ext cx="457200" cy="1066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2294" name="Line 27"/>
          <p:cNvSpPr>
            <a:spLocks noChangeShapeType="1"/>
          </p:cNvSpPr>
          <p:nvPr/>
        </p:nvSpPr>
        <p:spPr bwMode="auto">
          <a:xfrm>
            <a:off x="2819400" y="3352800"/>
            <a:ext cx="533400" cy="1066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2295" name="Line 28"/>
          <p:cNvSpPr>
            <a:spLocks noChangeShapeType="1"/>
          </p:cNvSpPr>
          <p:nvPr/>
        </p:nvSpPr>
        <p:spPr bwMode="auto">
          <a:xfrm flipH="1">
            <a:off x="4724400" y="3352800"/>
            <a:ext cx="990600" cy="1066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2296" name="Line 29"/>
          <p:cNvSpPr>
            <a:spLocks noChangeShapeType="1"/>
          </p:cNvSpPr>
          <p:nvPr/>
        </p:nvSpPr>
        <p:spPr bwMode="auto">
          <a:xfrm flipH="1">
            <a:off x="5943600" y="3352800"/>
            <a:ext cx="152400" cy="1066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2297" name="Line 30"/>
          <p:cNvSpPr>
            <a:spLocks noChangeShapeType="1"/>
          </p:cNvSpPr>
          <p:nvPr/>
        </p:nvSpPr>
        <p:spPr bwMode="auto">
          <a:xfrm>
            <a:off x="6400800" y="3352800"/>
            <a:ext cx="1219200" cy="1066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2298" name="Line 23"/>
          <p:cNvSpPr>
            <a:spLocks noChangeShapeType="1"/>
          </p:cNvSpPr>
          <p:nvPr/>
        </p:nvSpPr>
        <p:spPr bwMode="auto">
          <a:xfrm flipH="1">
            <a:off x="2438400" y="2438400"/>
            <a:ext cx="1447800" cy="685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2299" name="Line 24"/>
          <p:cNvSpPr>
            <a:spLocks noChangeShapeType="1"/>
          </p:cNvSpPr>
          <p:nvPr/>
        </p:nvSpPr>
        <p:spPr bwMode="auto">
          <a:xfrm>
            <a:off x="4114800" y="2438400"/>
            <a:ext cx="1981200" cy="685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2300" name="Rectangle 2"/>
          <p:cNvSpPr>
            <a:spLocks noGrp="1" noChangeArrowheads="1"/>
          </p:cNvSpPr>
          <p:nvPr>
            <p:ph type="title"/>
          </p:nvPr>
        </p:nvSpPr>
        <p:spPr/>
        <p:txBody>
          <a:bodyPr/>
          <a:lstStyle/>
          <a:p>
            <a:r>
              <a:rPr lang="en-US" altLang="el-GR" smtClean="0"/>
              <a:t>Constructing a B-tree (contd.)</a:t>
            </a:r>
          </a:p>
        </p:txBody>
      </p:sp>
      <p:sp>
        <p:nvSpPr>
          <p:cNvPr id="12301" name="Text Box 3"/>
          <p:cNvSpPr txBox="1">
            <a:spLocks noChangeArrowheads="1"/>
          </p:cNvSpPr>
          <p:nvPr/>
        </p:nvSpPr>
        <p:spPr bwMode="auto">
          <a:xfrm>
            <a:off x="3778250" y="2133600"/>
            <a:ext cx="477838"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17</a:t>
            </a:r>
          </a:p>
        </p:txBody>
      </p:sp>
      <p:sp>
        <p:nvSpPr>
          <p:cNvPr id="12302" name="Text Box 4"/>
          <p:cNvSpPr txBox="1">
            <a:spLocks noChangeArrowheads="1"/>
          </p:cNvSpPr>
          <p:nvPr/>
        </p:nvSpPr>
        <p:spPr bwMode="auto">
          <a:xfrm>
            <a:off x="1957388" y="2971800"/>
            <a:ext cx="481012"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3</a:t>
            </a:r>
          </a:p>
        </p:txBody>
      </p:sp>
      <p:sp>
        <p:nvSpPr>
          <p:cNvPr id="12303" name="Text Box 5"/>
          <p:cNvSpPr txBox="1">
            <a:spLocks noChangeArrowheads="1"/>
          </p:cNvSpPr>
          <p:nvPr/>
        </p:nvSpPr>
        <p:spPr bwMode="auto">
          <a:xfrm>
            <a:off x="2438400" y="2971800"/>
            <a:ext cx="477838"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8</a:t>
            </a:r>
          </a:p>
        </p:txBody>
      </p:sp>
      <p:sp>
        <p:nvSpPr>
          <p:cNvPr id="12304" name="Text Box 6"/>
          <p:cNvSpPr txBox="1">
            <a:spLocks noChangeArrowheads="1"/>
          </p:cNvSpPr>
          <p:nvPr/>
        </p:nvSpPr>
        <p:spPr bwMode="auto">
          <a:xfrm>
            <a:off x="5614988" y="2971800"/>
            <a:ext cx="481012"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28</a:t>
            </a:r>
          </a:p>
        </p:txBody>
      </p:sp>
      <p:sp>
        <p:nvSpPr>
          <p:cNvPr id="12305" name="Text Box 7"/>
          <p:cNvSpPr txBox="1">
            <a:spLocks noChangeArrowheads="1"/>
          </p:cNvSpPr>
          <p:nvPr/>
        </p:nvSpPr>
        <p:spPr bwMode="auto">
          <a:xfrm>
            <a:off x="6096000" y="2971800"/>
            <a:ext cx="477838"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48</a:t>
            </a:r>
          </a:p>
        </p:txBody>
      </p:sp>
      <p:sp>
        <p:nvSpPr>
          <p:cNvPr id="12306" name="Text Box 8"/>
          <p:cNvSpPr txBox="1">
            <a:spLocks noChangeArrowheads="1"/>
          </p:cNvSpPr>
          <p:nvPr/>
        </p:nvSpPr>
        <p:spPr bwMode="auto">
          <a:xfrm>
            <a:off x="304800" y="4267200"/>
            <a:ext cx="481013"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a:t>
            </a:r>
          </a:p>
        </p:txBody>
      </p:sp>
      <p:sp>
        <p:nvSpPr>
          <p:cNvPr id="12307" name="Text Box 9"/>
          <p:cNvSpPr txBox="1">
            <a:spLocks noChangeArrowheads="1"/>
          </p:cNvSpPr>
          <p:nvPr/>
        </p:nvSpPr>
        <p:spPr bwMode="auto">
          <a:xfrm>
            <a:off x="785813" y="4267200"/>
            <a:ext cx="477837"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a:t>
            </a:r>
          </a:p>
        </p:txBody>
      </p:sp>
      <p:sp>
        <p:nvSpPr>
          <p:cNvPr id="12308" name="Text Box 10"/>
          <p:cNvSpPr txBox="1">
            <a:spLocks noChangeArrowheads="1"/>
          </p:cNvSpPr>
          <p:nvPr/>
        </p:nvSpPr>
        <p:spPr bwMode="auto">
          <a:xfrm>
            <a:off x="1524000" y="4267200"/>
            <a:ext cx="481013"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6</a:t>
            </a:r>
          </a:p>
        </p:txBody>
      </p:sp>
      <p:sp>
        <p:nvSpPr>
          <p:cNvPr id="12309" name="Text Box 11"/>
          <p:cNvSpPr txBox="1">
            <a:spLocks noChangeArrowheads="1"/>
          </p:cNvSpPr>
          <p:nvPr/>
        </p:nvSpPr>
        <p:spPr bwMode="auto">
          <a:xfrm>
            <a:off x="2005013" y="4267200"/>
            <a:ext cx="477837"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7</a:t>
            </a:r>
          </a:p>
        </p:txBody>
      </p:sp>
      <p:sp>
        <p:nvSpPr>
          <p:cNvPr id="12310" name="Text Box 12"/>
          <p:cNvSpPr txBox="1">
            <a:spLocks noChangeArrowheads="1"/>
          </p:cNvSpPr>
          <p:nvPr/>
        </p:nvSpPr>
        <p:spPr bwMode="auto">
          <a:xfrm>
            <a:off x="2667000" y="4267200"/>
            <a:ext cx="481013"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12</a:t>
            </a:r>
          </a:p>
        </p:txBody>
      </p:sp>
      <p:sp>
        <p:nvSpPr>
          <p:cNvPr id="12311" name="Text Box 13"/>
          <p:cNvSpPr txBox="1">
            <a:spLocks noChangeArrowheads="1"/>
          </p:cNvSpPr>
          <p:nvPr/>
        </p:nvSpPr>
        <p:spPr bwMode="auto">
          <a:xfrm>
            <a:off x="3148013" y="4267200"/>
            <a:ext cx="477837"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14</a:t>
            </a:r>
          </a:p>
        </p:txBody>
      </p:sp>
      <p:sp>
        <p:nvSpPr>
          <p:cNvPr id="12312" name="Text Box 14"/>
          <p:cNvSpPr txBox="1">
            <a:spLocks noChangeArrowheads="1"/>
          </p:cNvSpPr>
          <p:nvPr/>
        </p:nvSpPr>
        <p:spPr bwMode="auto">
          <a:xfrm>
            <a:off x="3581400" y="4267200"/>
            <a:ext cx="477838"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16</a:t>
            </a:r>
          </a:p>
        </p:txBody>
      </p:sp>
      <p:sp>
        <p:nvSpPr>
          <p:cNvPr id="12313" name="Text Box 15"/>
          <p:cNvSpPr txBox="1">
            <a:spLocks noChangeArrowheads="1"/>
          </p:cNvSpPr>
          <p:nvPr/>
        </p:nvSpPr>
        <p:spPr bwMode="auto">
          <a:xfrm>
            <a:off x="6737350" y="4267200"/>
            <a:ext cx="481013"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52</a:t>
            </a:r>
          </a:p>
        </p:txBody>
      </p:sp>
      <p:sp>
        <p:nvSpPr>
          <p:cNvPr id="12314" name="Text Box 16"/>
          <p:cNvSpPr txBox="1">
            <a:spLocks noChangeArrowheads="1"/>
          </p:cNvSpPr>
          <p:nvPr/>
        </p:nvSpPr>
        <p:spPr bwMode="auto">
          <a:xfrm>
            <a:off x="7218363" y="4267200"/>
            <a:ext cx="477837"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53</a:t>
            </a:r>
          </a:p>
        </p:txBody>
      </p:sp>
      <p:sp>
        <p:nvSpPr>
          <p:cNvPr id="12315" name="Text Box 17"/>
          <p:cNvSpPr txBox="1">
            <a:spLocks noChangeArrowheads="1"/>
          </p:cNvSpPr>
          <p:nvPr/>
        </p:nvSpPr>
        <p:spPr bwMode="auto">
          <a:xfrm>
            <a:off x="7651750" y="4267200"/>
            <a:ext cx="481013"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55</a:t>
            </a:r>
          </a:p>
        </p:txBody>
      </p:sp>
      <p:sp>
        <p:nvSpPr>
          <p:cNvPr id="12316" name="Text Box 18"/>
          <p:cNvSpPr txBox="1">
            <a:spLocks noChangeArrowheads="1"/>
          </p:cNvSpPr>
          <p:nvPr/>
        </p:nvSpPr>
        <p:spPr bwMode="auto">
          <a:xfrm>
            <a:off x="8132763" y="4267200"/>
            <a:ext cx="477837"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68</a:t>
            </a:r>
          </a:p>
        </p:txBody>
      </p:sp>
      <p:sp>
        <p:nvSpPr>
          <p:cNvPr id="12317" name="Text Box 19"/>
          <p:cNvSpPr txBox="1">
            <a:spLocks noChangeArrowheads="1"/>
          </p:cNvSpPr>
          <p:nvPr/>
        </p:nvSpPr>
        <p:spPr bwMode="auto">
          <a:xfrm>
            <a:off x="4267200" y="4267200"/>
            <a:ext cx="481013"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25</a:t>
            </a:r>
          </a:p>
        </p:txBody>
      </p:sp>
      <p:sp>
        <p:nvSpPr>
          <p:cNvPr id="12318" name="Text Box 20"/>
          <p:cNvSpPr txBox="1">
            <a:spLocks noChangeArrowheads="1"/>
          </p:cNvSpPr>
          <p:nvPr/>
        </p:nvSpPr>
        <p:spPr bwMode="auto">
          <a:xfrm>
            <a:off x="4748213" y="4267200"/>
            <a:ext cx="477837"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26</a:t>
            </a:r>
          </a:p>
        </p:txBody>
      </p:sp>
      <p:sp>
        <p:nvSpPr>
          <p:cNvPr id="12319" name="Text Box 21"/>
          <p:cNvSpPr txBox="1">
            <a:spLocks noChangeArrowheads="1"/>
          </p:cNvSpPr>
          <p:nvPr/>
        </p:nvSpPr>
        <p:spPr bwMode="auto">
          <a:xfrm>
            <a:off x="5486400" y="4267200"/>
            <a:ext cx="481013"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29</a:t>
            </a:r>
          </a:p>
        </p:txBody>
      </p:sp>
      <p:sp>
        <p:nvSpPr>
          <p:cNvPr id="12320" name="Text Box 22"/>
          <p:cNvSpPr txBox="1">
            <a:spLocks noChangeArrowheads="1"/>
          </p:cNvSpPr>
          <p:nvPr/>
        </p:nvSpPr>
        <p:spPr bwMode="auto">
          <a:xfrm>
            <a:off x="5967413" y="4267200"/>
            <a:ext cx="477837" cy="360363"/>
          </a:xfrm>
          <a:prstGeom prst="rect">
            <a:avLst/>
          </a:prstGeom>
          <a:solidFill>
            <a:srgbClr val="FFFFFF"/>
          </a:solidFill>
          <a:ln w="9525">
            <a:solidFill>
              <a:srgbClr val="000000"/>
            </a:solidFill>
            <a:miter lim="800000"/>
            <a:headEnd/>
            <a:tailEnd/>
          </a:ln>
        </p:spPr>
        <p:txBody>
          <a:bodyPr/>
          <a:lstStyle/>
          <a:p>
            <a:r>
              <a:rPr lang="en-US" altLang="el-GR" sz="1600">
                <a:latin typeface="Times New Roman" pitchFamily="18" charset="0"/>
              </a:rPr>
              <a:t>45</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altLang="el-GR" b="1" dirty="0" smtClean="0"/>
              <a:t>Inserting into a B-Tree</a:t>
            </a:r>
          </a:p>
        </p:txBody>
      </p:sp>
      <p:sp>
        <p:nvSpPr>
          <p:cNvPr id="13317" name="Rectangle 3"/>
          <p:cNvSpPr>
            <a:spLocks noGrp="1" noChangeArrowheads="1"/>
          </p:cNvSpPr>
          <p:nvPr>
            <p:ph type="body" idx="1"/>
          </p:nvPr>
        </p:nvSpPr>
        <p:spPr/>
        <p:txBody>
          <a:bodyPr>
            <a:normAutofit fontScale="85000" lnSpcReduction="10000"/>
          </a:bodyPr>
          <a:lstStyle/>
          <a:p>
            <a:r>
              <a:rPr lang="en-US" altLang="el-GR" smtClean="0"/>
              <a:t>Attempt to insert the new key into a leaf</a:t>
            </a:r>
          </a:p>
          <a:p>
            <a:r>
              <a:rPr lang="en-US" altLang="el-GR" smtClean="0"/>
              <a:t>If this would result in that leaf becoming too big, split the leaf into two, promoting the middle key to the leaf’s parent</a:t>
            </a:r>
          </a:p>
          <a:p>
            <a:r>
              <a:rPr lang="en-US" altLang="el-GR" smtClean="0"/>
              <a:t>If this would result in the parent becoming too big, split the parent into two, promoting the middle key</a:t>
            </a:r>
          </a:p>
          <a:p>
            <a:r>
              <a:rPr lang="en-US" altLang="el-GR" smtClean="0"/>
              <a:t>This strategy might have to be repeated all the way to the top</a:t>
            </a:r>
          </a:p>
          <a:p>
            <a:r>
              <a:rPr lang="en-US" altLang="el-GR" smtClean="0"/>
              <a:t>If necessary, the root is split in two and the middle key is promoted to a new root, making the tree one level higher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GB" altLang="el-GR" b="1" dirty="0"/>
              <a:t>Removal from a B-tree</a:t>
            </a:r>
          </a:p>
        </p:txBody>
      </p:sp>
      <p:sp>
        <p:nvSpPr>
          <p:cNvPr id="15365" name="Rectangle 3"/>
          <p:cNvSpPr>
            <a:spLocks noGrp="1" noChangeArrowheads="1"/>
          </p:cNvSpPr>
          <p:nvPr>
            <p:ph type="body" idx="1"/>
          </p:nvPr>
        </p:nvSpPr>
        <p:spPr/>
        <p:txBody>
          <a:bodyPr>
            <a:normAutofit/>
          </a:bodyPr>
          <a:lstStyle/>
          <a:p>
            <a:pPr>
              <a:lnSpc>
                <a:spcPct val="90000"/>
              </a:lnSpc>
            </a:pPr>
            <a:r>
              <a:rPr lang="en-GB" altLang="el-GR" dirty="0" smtClean="0"/>
              <a:t>There </a:t>
            </a:r>
            <a:r>
              <a:rPr lang="en-GB" altLang="el-GR" dirty="0" smtClean="0"/>
              <a:t>are three possible ways we can do this:</a:t>
            </a:r>
          </a:p>
          <a:p>
            <a:pPr lvl="1">
              <a:lnSpc>
                <a:spcPct val="90000"/>
              </a:lnSpc>
            </a:pPr>
            <a:r>
              <a:rPr lang="en-GB" altLang="el-GR" dirty="0" smtClean="0"/>
              <a:t>If </a:t>
            </a:r>
            <a:r>
              <a:rPr lang="en-GB" altLang="el-GR" dirty="0" smtClean="0"/>
              <a:t>the key is already in a </a:t>
            </a:r>
            <a:r>
              <a:rPr lang="en-GB" altLang="el-GR" b="1" dirty="0" smtClean="0"/>
              <a:t>leaf node</a:t>
            </a:r>
            <a:r>
              <a:rPr lang="en-GB" altLang="el-GR" dirty="0" smtClean="0"/>
              <a:t>, and removing it </a:t>
            </a:r>
            <a:r>
              <a:rPr lang="en-GB" altLang="el-GR" b="1" dirty="0" smtClean="0"/>
              <a:t>doesn’t cause that leaf node to have too few keys</a:t>
            </a:r>
            <a:r>
              <a:rPr lang="en-GB" altLang="el-GR" dirty="0" smtClean="0"/>
              <a:t>, then simply remove the key to be deleted</a:t>
            </a:r>
            <a:r>
              <a:rPr lang="en-GB" altLang="el-GR" dirty="0" smtClean="0"/>
              <a:t>.(</a:t>
            </a:r>
            <a:r>
              <a:rPr lang="en-GB" altLang="el-GR" b="1" dirty="0" smtClean="0">
                <a:solidFill>
                  <a:srgbClr val="FF0000"/>
                </a:solidFill>
              </a:rPr>
              <a:t>1</a:t>
            </a:r>
            <a:r>
              <a:rPr lang="en-GB" altLang="el-GR" dirty="0" smtClean="0"/>
              <a:t>)</a:t>
            </a:r>
          </a:p>
          <a:p>
            <a:pPr lvl="1">
              <a:lnSpc>
                <a:spcPct val="90000"/>
              </a:lnSpc>
            </a:pPr>
            <a:r>
              <a:rPr lang="en-GB" altLang="el-GR" dirty="0" smtClean="0"/>
              <a:t> </a:t>
            </a:r>
            <a:r>
              <a:rPr lang="en-GB" altLang="el-GR" dirty="0" smtClean="0"/>
              <a:t>If the key is </a:t>
            </a:r>
            <a:r>
              <a:rPr lang="en-GB" altLang="el-GR" b="1" i="1" dirty="0" smtClean="0"/>
              <a:t>not</a:t>
            </a:r>
            <a:r>
              <a:rPr lang="en-GB" altLang="el-GR" b="1" dirty="0" smtClean="0"/>
              <a:t> in a leaf</a:t>
            </a:r>
            <a:r>
              <a:rPr lang="en-GB" altLang="el-GR" dirty="0" smtClean="0"/>
              <a:t> </a:t>
            </a:r>
            <a:r>
              <a:rPr lang="en-GB" altLang="el-GR" dirty="0" smtClean="0"/>
              <a:t>, in </a:t>
            </a:r>
            <a:r>
              <a:rPr lang="en-GB" altLang="el-GR" dirty="0" smtClean="0"/>
              <a:t>this case we can </a:t>
            </a:r>
            <a:r>
              <a:rPr lang="en-GB" altLang="el-GR" b="1" dirty="0" smtClean="0"/>
              <a:t>delete the key</a:t>
            </a:r>
            <a:r>
              <a:rPr lang="en-GB" altLang="el-GR" dirty="0" smtClean="0"/>
              <a:t> and </a:t>
            </a:r>
            <a:r>
              <a:rPr lang="en-GB" altLang="el-GR" b="1" dirty="0" smtClean="0"/>
              <a:t>promote the predecessor or successor </a:t>
            </a:r>
            <a:r>
              <a:rPr lang="en-GB" altLang="el-GR" dirty="0" smtClean="0"/>
              <a:t>key to the non-leaf deleted key’s position</a:t>
            </a:r>
            <a:r>
              <a:rPr lang="en-GB" altLang="el-GR" dirty="0" smtClean="0"/>
              <a:t>. (</a:t>
            </a:r>
            <a:r>
              <a:rPr lang="en-GB" altLang="el-GR" b="1" dirty="0" smtClean="0">
                <a:solidFill>
                  <a:srgbClr val="FF0000"/>
                </a:solidFill>
              </a:rPr>
              <a:t>2</a:t>
            </a:r>
            <a:r>
              <a:rPr lang="en-GB" altLang="el-GR" dirty="0" smtClean="0"/>
              <a:t>)</a:t>
            </a:r>
            <a:endParaRPr lang="en-GB" altLang="el-GR"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GB" altLang="el-GR" b="1" dirty="0" smtClean="0"/>
              <a:t>Removal from a B-tree (2)</a:t>
            </a:r>
            <a:endParaRPr lang="en-GB" altLang="el-GR" dirty="0" smtClean="0"/>
          </a:p>
        </p:txBody>
      </p:sp>
      <p:sp>
        <p:nvSpPr>
          <p:cNvPr id="16389" name="Rectangle 3"/>
          <p:cNvSpPr>
            <a:spLocks noGrp="1" noChangeArrowheads="1"/>
          </p:cNvSpPr>
          <p:nvPr>
            <p:ph type="body" idx="1"/>
          </p:nvPr>
        </p:nvSpPr>
        <p:spPr/>
        <p:txBody>
          <a:bodyPr>
            <a:normAutofit fontScale="85000" lnSpcReduction="10000"/>
          </a:bodyPr>
          <a:lstStyle/>
          <a:p>
            <a:r>
              <a:rPr lang="en-GB" altLang="el-GR" dirty="0" smtClean="0"/>
              <a:t>If (1) or (2) lead to a</a:t>
            </a:r>
            <a:r>
              <a:rPr lang="en-GB" altLang="el-GR" b="1" dirty="0" smtClean="0"/>
              <a:t> leaf node containing less than the minimum number of keys </a:t>
            </a:r>
            <a:r>
              <a:rPr lang="en-GB" altLang="el-GR" dirty="0" smtClean="0"/>
              <a:t>then we have to look at the siblings immediately adjacent to the </a:t>
            </a:r>
            <a:r>
              <a:rPr lang="en-GB" altLang="el-GR" dirty="0" smtClean="0"/>
              <a:t>leaf:  </a:t>
            </a:r>
            <a:endParaRPr lang="en-GB" altLang="el-GR" dirty="0" smtClean="0"/>
          </a:p>
          <a:p>
            <a:pPr lvl="1"/>
            <a:r>
              <a:rPr lang="en-GB" altLang="el-GR" dirty="0" smtClean="0"/>
              <a:t>if </a:t>
            </a:r>
            <a:r>
              <a:rPr lang="en-GB" altLang="el-GR" dirty="0" smtClean="0"/>
              <a:t>one of them has more than the min. number of keys then we can promote one of its keys to the parent and take the parent key into our lacking leaf </a:t>
            </a:r>
            <a:r>
              <a:rPr lang="en-GB" altLang="el-GR" dirty="0" smtClean="0"/>
              <a:t>. (</a:t>
            </a:r>
            <a:r>
              <a:rPr lang="en-GB" altLang="el-GR" b="1" dirty="0" smtClean="0">
                <a:solidFill>
                  <a:srgbClr val="FF0000"/>
                </a:solidFill>
              </a:rPr>
              <a:t>3</a:t>
            </a:r>
            <a:r>
              <a:rPr lang="en-GB" altLang="el-GR" dirty="0" smtClean="0"/>
              <a:t>)</a:t>
            </a:r>
            <a:endParaRPr lang="en-GB" altLang="el-GR" dirty="0" smtClean="0"/>
          </a:p>
          <a:p>
            <a:pPr lvl="1"/>
            <a:r>
              <a:rPr lang="en-GB" altLang="el-GR" dirty="0" smtClean="0"/>
              <a:t>if </a:t>
            </a:r>
            <a:r>
              <a:rPr lang="en-GB" altLang="el-GR" dirty="0" smtClean="0"/>
              <a:t>neither of them has more than the min. number of keys then the lacking leaf and one of its neighbours can be combined with their shared parent </a:t>
            </a:r>
            <a:r>
              <a:rPr lang="en-GB" altLang="el-GR" dirty="0" smtClean="0"/>
              <a:t>and </a:t>
            </a:r>
            <a:r>
              <a:rPr lang="en-GB" altLang="el-GR" dirty="0" smtClean="0"/>
              <a:t>the new leaf will have the correct number of keys; if this step leave the parent with too few keys then we repeat the process up to the root itself, if required </a:t>
            </a:r>
            <a:r>
              <a:rPr lang="en-GB" altLang="el-GR" dirty="0" smtClean="0"/>
              <a:t>(</a:t>
            </a:r>
            <a:r>
              <a:rPr lang="en-GB" altLang="el-GR" b="1" dirty="0" smtClean="0">
                <a:solidFill>
                  <a:srgbClr val="FF0000"/>
                </a:solidFill>
              </a:rPr>
              <a:t>4</a:t>
            </a:r>
            <a:r>
              <a:rPr lang="en-GB" altLang="el-GR" dirty="0" smtClean="0"/>
              <a:t>)</a:t>
            </a:r>
            <a:endParaRPr lang="en-GB" altLang="el-GR" dirty="0" smtClean="0"/>
          </a:p>
          <a:p>
            <a:pPr lvl="1"/>
            <a:endParaRPr lang="en-GB" altLang="el-GR"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GB" altLang="el-GR" smtClean="0"/>
              <a:t>Type #1: Simple leaf deletion</a:t>
            </a:r>
          </a:p>
        </p:txBody>
      </p:sp>
      <p:grpSp>
        <p:nvGrpSpPr>
          <p:cNvPr id="2" name="Group 46"/>
          <p:cNvGrpSpPr>
            <a:grpSpLocks/>
          </p:cNvGrpSpPr>
          <p:nvPr/>
        </p:nvGrpSpPr>
        <p:grpSpPr bwMode="auto">
          <a:xfrm>
            <a:off x="990600" y="2209800"/>
            <a:ext cx="6858000" cy="2133600"/>
            <a:chOff x="624" y="1392"/>
            <a:chExt cx="4320" cy="1344"/>
          </a:xfrm>
        </p:grpSpPr>
        <p:grpSp>
          <p:nvGrpSpPr>
            <p:cNvPr id="3" name="Group 14"/>
            <p:cNvGrpSpPr>
              <a:grpSpLocks/>
            </p:cNvGrpSpPr>
            <p:nvPr/>
          </p:nvGrpSpPr>
          <p:grpSpPr bwMode="auto">
            <a:xfrm>
              <a:off x="2160" y="1392"/>
              <a:ext cx="1200" cy="432"/>
              <a:chOff x="2160" y="1392"/>
              <a:chExt cx="1200" cy="432"/>
            </a:xfrm>
          </p:grpSpPr>
          <p:sp>
            <p:nvSpPr>
              <p:cNvPr id="17444" name="Rectangle 5"/>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ltLang="el-GR"/>
              </a:p>
            </p:txBody>
          </p:sp>
          <p:sp>
            <p:nvSpPr>
              <p:cNvPr id="46088" name="Rectangle 8"/>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12</a:t>
                </a:r>
              </a:p>
            </p:txBody>
          </p:sp>
          <p:sp>
            <p:nvSpPr>
              <p:cNvPr id="46089" name="Rectangle 9"/>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29</a:t>
                </a:r>
              </a:p>
            </p:txBody>
          </p:sp>
          <p:sp>
            <p:nvSpPr>
              <p:cNvPr id="46090" name="Rectangle 10"/>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52</a:t>
                </a:r>
              </a:p>
            </p:txBody>
          </p:sp>
        </p:grpSp>
        <p:grpSp>
          <p:nvGrpSpPr>
            <p:cNvPr id="4" name="Group 15"/>
            <p:cNvGrpSpPr>
              <a:grpSpLocks/>
            </p:cNvGrpSpPr>
            <p:nvPr/>
          </p:nvGrpSpPr>
          <p:grpSpPr bwMode="auto">
            <a:xfrm>
              <a:off x="624" y="2304"/>
              <a:ext cx="1200" cy="432"/>
              <a:chOff x="2160" y="1392"/>
              <a:chExt cx="1200" cy="432"/>
            </a:xfrm>
          </p:grpSpPr>
          <p:sp>
            <p:nvSpPr>
              <p:cNvPr id="17440" name="Rectangle 16"/>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ltLang="el-GR"/>
              </a:p>
            </p:txBody>
          </p:sp>
          <p:sp>
            <p:nvSpPr>
              <p:cNvPr id="46097" name="Rectangle 17"/>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2</a:t>
                </a:r>
              </a:p>
            </p:txBody>
          </p:sp>
          <p:sp>
            <p:nvSpPr>
              <p:cNvPr id="46098" name="Rectangle 18"/>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7</a:t>
                </a:r>
              </a:p>
            </p:txBody>
          </p:sp>
          <p:sp>
            <p:nvSpPr>
              <p:cNvPr id="46099" name="Rectangle 19"/>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9</a:t>
                </a:r>
              </a:p>
            </p:txBody>
          </p:sp>
        </p:grpSp>
        <p:grpSp>
          <p:nvGrpSpPr>
            <p:cNvPr id="5" name="Group 34"/>
            <p:cNvGrpSpPr>
              <a:grpSpLocks/>
            </p:cNvGrpSpPr>
            <p:nvPr/>
          </p:nvGrpSpPr>
          <p:grpSpPr bwMode="auto">
            <a:xfrm>
              <a:off x="1920" y="2304"/>
              <a:ext cx="816" cy="432"/>
              <a:chOff x="2160" y="2304"/>
              <a:chExt cx="816" cy="432"/>
            </a:xfrm>
          </p:grpSpPr>
          <p:sp>
            <p:nvSpPr>
              <p:cNvPr id="17437" name="Rectangle 2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ltLang="el-GR"/>
              </a:p>
            </p:txBody>
          </p:sp>
          <p:sp>
            <p:nvSpPr>
              <p:cNvPr id="46102" name="Rectangle 2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15</a:t>
                </a:r>
              </a:p>
            </p:txBody>
          </p:sp>
          <p:sp>
            <p:nvSpPr>
              <p:cNvPr id="46103" name="Rectangle 2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22</a:t>
                </a:r>
              </a:p>
            </p:txBody>
          </p:sp>
        </p:grpSp>
        <p:grpSp>
          <p:nvGrpSpPr>
            <p:cNvPr id="6" name="Group 25"/>
            <p:cNvGrpSpPr>
              <a:grpSpLocks/>
            </p:cNvGrpSpPr>
            <p:nvPr/>
          </p:nvGrpSpPr>
          <p:grpSpPr bwMode="auto">
            <a:xfrm>
              <a:off x="3744" y="2304"/>
              <a:ext cx="1200" cy="432"/>
              <a:chOff x="2160" y="1392"/>
              <a:chExt cx="1200" cy="432"/>
            </a:xfrm>
          </p:grpSpPr>
          <p:sp>
            <p:nvSpPr>
              <p:cNvPr id="17433" name="Rectangle 26"/>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ltLang="el-GR"/>
              </a:p>
            </p:txBody>
          </p:sp>
          <p:sp>
            <p:nvSpPr>
              <p:cNvPr id="46107" name="Rectangle 27"/>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56</a:t>
                </a:r>
              </a:p>
            </p:txBody>
          </p:sp>
          <p:sp>
            <p:nvSpPr>
              <p:cNvPr id="46108" name="Rectangle 28"/>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69</a:t>
                </a:r>
              </a:p>
            </p:txBody>
          </p:sp>
          <p:sp>
            <p:nvSpPr>
              <p:cNvPr id="46109" name="Rectangle 29"/>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72</a:t>
                </a:r>
              </a:p>
            </p:txBody>
          </p:sp>
        </p:grpSp>
        <p:sp>
          <p:nvSpPr>
            <p:cNvPr id="17425" name="Line 30"/>
            <p:cNvSpPr>
              <a:spLocks noChangeShapeType="1"/>
            </p:cNvSpPr>
            <p:nvPr/>
          </p:nvSpPr>
          <p:spPr bwMode="auto">
            <a:xfrm flipH="1">
              <a:off x="1824" y="1824"/>
              <a:ext cx="336" cy="480"/>
            </a:xfrm>
            <a:prstGeom prst="line">
              <a:avLst/>
            </a:prstGeom>
            <a:noFill/>
            <a:ln w="12700">
              <a:solidFill>
                <a:schemeClr val="tx1"/>
              </a:solidFill>
              <a:round/>
              <a:headEnd/>
              <a:tailEnd/>
            </a:ln>
          </p:spPr>
          <p:txBody>
            <a:bodyPr wrap="none" anchor="ctr"/>
            <a:lstStyle/>
            <a:p>
              <a:endParaRPr lang="en-US"/>
            </a:p>
          </p:txBody>
        </p:sp>
        <p:sp>
          <p:nvSpPr>
            <p:cNvPr id="17426" name="Line 31"/>
            <p:cNvSpPr>
              <a:spLocks noChangeShapeType="1"/>
            </p:cNvSpPr>
            <p:nvPr/>
          </p:nvSpPr>
          <p:spPr bwMode="auto">
            <a:xfrm flipH="1">
              <a:off x="2448" y="1824"/>
              <a:ext cx="96" cy="480"/>
            </a:xfrm>
            <a:prstGeom prst="line">
              <a:avLst/>
            </a:prstGeom>
            <a:noFill/>
            <a:ln w="12700">
              <a:solidFill>
                <a:schemeClr val="tx1"/>
              </a:solidFill>
              <a:round/>
              <a:headEnd/>
              <a:tailEnd/>
            </a:ln>
          </p:spPr>
          <p:txBody>
            <a:bodyPr wrap="none" anchor="ctr"/>
            <a:lstStyle/>
            <a:p>
              <a:endParaRPr lang="en-US"/>
            </a:p>
          </p:txBody>
        </p:sp>
        <p:sp>
          <p:nvSpPr>
            <p:cNvPr id="17427" name="Line 32"/>
            <p:cNvSpPr>
              <a:spLocks noChangeShapeType="1"/>
            </p:cNvSpPr>
            <p:nvPr/>
          </p:nvSpPr>
          <p:spPr bwMode="auto">
            <a:xfrm>
              <a:off x="3360" y="1824"/>
              <a:ext cx="384" cy="480"/>
            </a:xfrm>
            <a:prstGeom prst="line">
              <a:avLst/>
            </a:prstGeom>
            <a:noFill/>
            <a:ln w="12700">
              <a:solidFill>
                <a:schemeClr val="tx1"/>
              </a:solidFill>
              <a:round/>
              <a:headEnd/>
              <a:tailEnd/>
            </a:ln>
          </p:spPr>
          <p:txBody>
            <a:bodyPr wrap="none" anchor="ctr"/>
            <a:lstStyle/>
            <a:p>
              <a:endParaRPr lang="en-US"/>
            </a:p>
          </p:txBody>
        </p:sp>
        <p:sp>
          <p:nvSpPr>
            <p:cNvPr id="17428" name="Line 33"/>
            <p:cNvSpPr>
              <a:spLocks noChangeShapeType="1"/>
            </p:cNvSpPr>
            <p:nvPr/>
          </p:nvSpPr>
          <p:spPr bwMode="auto">
            <a:xfrm>
              <a:off x="2976" y="1824"/>
              <a:ext cx="144" cy="480"/>
            </a:xfrm>
            <a:prstGeom prst="line">
              <a:avLst/>
            </a:prstGeom>
            <a:noFill/>
            <a:ln w="12700">
              <a:solidFill>
                <a:schemeClr val="tx1"/>
              </a:solidFill>
              <a:round/>
              <a:headEnd/>
              <a:tailEnd/>
            </a:ln>
          </p:spPr>
          <p:txBody>
            <a:bodyPr wrap="none" anchor="ctr"/>
            <a:lstStyle/>
            <a:p>
              <a:endParaRPr lang="en-US"/>
            </a:p>
          </p:txBody>
        </p:sp>
        <p:grpSp>
          <p:nvGrpSpPr>
            <p:cNvPr id="7" name="Group 40"/>
            <p:cNvGrpSpPr>
              <a:grpSpLocks/>
            </p:cNvGrpSpPr>
            <p:nvPr/>
          </p:nvGrpSpPr>
          <p:grpSpPr bwMode="auto">
            <a:xfrm>
              <a:off x="2832" y="2304"/>
              <a:ext cx="816" cy="432"/>
              <a:chOff x="2160" y="2304"/>
              <a:chExt cx="816" cy="432"/>
            </a:xfrm>
          </p:grpSpPr>
          <p:sp>
            <p:nvSpPr>
              <p:cNvPr id="17430" name="Rectangle 4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ltLang="el-GR"/>
              </a:p>
            </p:txBody>
          </p:sp>
          <p:sp>
            <p:nvSpPr>
              <p:cNvPr id="46122" name="Rectangle 4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31</a:t>
                </a:r>
              </a:p>
            </p:txBody>
          </p:sp>
          <p:sp>
            <p:nvSpPr>
              <p:cNvPr id="46123" name="Rectangle 4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43</a:t>
                </a:r>
              </a:p>
            </p:txBody>
          </p:sp>
        </p:grpSp>
      </p:grpSp>
      <p:sp>
        <p:nvSpPr>
          <p:cNvPr id="17414" name="Text Box 44"/>
          <p:cNvSpPr txBox="1">
            <a:spLocks noChangeArrowheads="1"/>
          </p:cNvSpPr>
          <p:nvPr/>
        </p:nvSpPr>
        <p:spPr bwMode="auto">
          <a:xfrm>
            <a:off x="958850" y="5089525"/>
            <a:ext cx="3600450" cy="641350"/>
          </a:xfrm>
          <a:prstGeom prst="rect">
            <a:avLst/>
          </a:prstGeom>
          <a:noFill/>
          <a:ln w="12700">
            <a:noFill/>
            <a:miter lim="800000"/>
            <a:headEnd/>
            <a:tailEnd/>
          </a:ln>
        </p:spPr>
        <p:txBody>
          <a:bodyPr wrap="none" anchor="ctr">
            <a:spAutoFit/>
          </a:bodyPr>
          <a:lstStyle/>
          <a:p>
            <a:pPr algn="ctr"/>
            <a:r>
              <a:rPr lang="en-GB" altLang="el-GR" sz="1800"/>
              <a:t>Delete 2:  Since there are enough</a:t>
            </a:r>
          </a:p>
          <a:p>
            <a:pPr algn="ctr"/>
            <a:r>
              <a:rPr lang="en-GB" altLang="el-GR" sz="1800"/>
              <a:t>keys in the node, just delete it</a:t>
            </a:r>
            <a:endParaRPr lang="en-GB" altLang="el-GR" sz="2800"/>
          </a:p>
        </p:txBody>
      </p:sp>
      <p:sp>
        <p:nvSpPr>
          <p:cNvPr id="17415" name="Line 45"/>
          <p:cNvSpPr>
            <a:spLocks noChangeShapeType="1"/>
          </p:cNvSpPr>
          <p:nvPr/>
        </p:nvSpPr>
        <p:spPr bwMode="auto">
          <a:xfrm flipH="1" flipV="1">
            <a:off x="1447800" y="4495800"/>
            <a:ext cx="152400" cy="381000"/>
          </a:xfrm>
          <a:prstGeom prst="line">
            <a:avLst/>
          </a:prstGeom>
          <a:noFill/>
          <a:ln w="12700">
            <a:solidFill>
              <a:schemeClr val="tx1"/>
            </a:solidFill>
            <a:round/>
            <a:headEnd/>
            <a:tailEnd type="triangle" w="med" len="med"/>
          </a:ln>
        </p:spPr>
        <p:txBody>
          <a:bodyPr wrap="none" anchor="ctr"/>
          <a:lstStyle/>
          <a:p>
            <a:endParaRPr lang="en-US"/>
          </a:p>
        </p:txBody>
      </p:sp>
      <p:sp>
        <p:nvSpPr>
          <p:cNvPr id="46128" name="Text Box 48"/>
          <p:cNvSpPr txBox="1">
            <a:spLocks noChangeArrowheads="1"/>
          </p:cNvSpPr>
          <p:nvPr/>
        </p:nvSpPr>
        <p:spPr bwMode="auto">
          <a:xfrm>
            <a:off x="457200" y="2133600"/>
            <a:ext cx="2152650" cy="641350"/>
          </a:xfrm>
          <a:prstGeom prst="rect">
            <a:avLst/>
          </a:prstGeom>
          <a:noFill/>
          <a:ln>
            <a:noFill/>
          </a:ln>
          <a:effectLst/>
          <a:extLst>
            <a:ext uri="{909E8E84-426E-40DD-AFC4-6F175D3DCCD1}"/>
            <a:ext uri="{91240B29-F687-4F45-9708-019B960494DF}"/>
            <a:ext uri="{AF507438-7753-43E0-B8FC-AC1667EBCBE1}"/>
          </a:extLst>
        </p:spPr>
        <p:txBody>
          <a:bodyPr wrap="none" anchor="ctr">
            <a:spAutoFit/>
          </a:bodyPr>
          <a:lstStyle/>
          <a:p>
            <a:pPr algn="ctr">
              <a:defRPr/>
            </a:pPr>
            <a:r>
              <a:rPr lang="en-GB" sz="1800"/>
              <a:t>Assuming a 5-way</a:t>
            </a:r>
          </a:p>
          <a:p>
            <a:pPr algn="ctr">
              <a:defRPr/>
            </a:pPr>
            <a:r>
              <a:rPr lang="en-GB" sz="1800"/>
              <a:t>B-Tree, as before...</a:t>
            </a:r>
            <a:endParaRPr lang="en-GB" sz="2800" i="1">
              <a:effectLst>
                <a:outerShdw blurRad="38100" dist="38100" dir="2700000" algn="tl">
                  <a:srgbClr val="C0C0C0"/>
                </a:outerShdw>
              </a:effectLst>
            </a:endParaRPr>
          </a:p>
        </p:txBody>
      </p:sp>
      <p:grpSp>
        <p:nvGrpSpPr>
          <p:cNvPr id="8" name="Group 51"/>
          <p:cNvGrpSpPr>
            <a:grpSpLocks/>
          </p:cNvGrpSpPr>
          <p:nvPr/>
        </p:nvGrpSpPr>
        <p:grpSpPr bwMode="auto">
          <a:xfrm>
            <a:off x="914400" y="3581400"/>
            <a:ext cx="685800" cy="914400"/>
            <a:chOff x="576" y="2256"/>
            <a:chExt cx="432" cy="576"/>
          </a:xfrm>
        </p:grpSpPr>
        <p:sp>
          <p:nvSpPr>
            <p:cNvPr id="17419" name="Rectangle 47"/>
            <p:cNvSpPr>
              <a:spLocks noChangeArrowheads="1"/>
            </p:cNvSpPr>
            <p:nvPr/>
          </p:nvSpPr>
          <p:spPr bwMode="auto">
            <a:xfrm>
              <a:off x="576" y="2256"/>
              <a:ext cx="432" cy="576"/>
            </a:xfrm>
            <a:prstGeom prst="rect">
              <a:avLst/>
            </a:prstGeom>
            <a:solidFill>
              <a:schemeClr val="bg1"/>
            </a:solidFill>
            <a:ln w="12700">
              <a:solidFill>
                <a:schemeClr val="bg1"/>
              </a:solidFill>
              <a:miter lim="800000"/>
              <a:headEnd/>
              <a:tailEnd/>
            </a:ln>
          </p:spPr>
          <p:txBody>
            <a:bodyPr wrap="none" anchor="ctr"/>
            <a:lstStyle/>
            <a:p>
              <a:endParaRPr lang="en-US" altLang="el-GR"/>
            </a:p>
          </p:txBody>
        </p:sp>
        <p:sp>
          <p:nvSpPr>
            <p:cNvPr id="17420" name="Line 50"/>
            <p:cNvSpPr>
              <a:spLocks noChangeShapeType="1"/>
            </p:cNvSpPr>
            <p:nvPr/>
          </p:nvSpPr>
          <p:spPr bwMode="auto">
            <a:xfrm>
              <a:off x="1008" y="2304"/>
              <a:ext cx="0" cy="432"/>
            </a:xfrm>
            <a:prstGeom prst="line">
              <a:avLst/>
            </a:prstGeom>
            <a:noFill/>
            <a:ln w="12700">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685800" y="152400"/>
            <a:ext cx="7772400" cy="838200"/>
          </a:xfrm>
        </p:spPr>
        <p:txBody>
          <a:bodyPr lIns="92075" tIns="46038" rIns="92075" bIns="46038" anchor="ctr"/>
          <a:lstStyle/>
          <a:p>
            <a:pPr>
              <a:defRPr/>
            </a:pPr>
            <a:r>
              <a:rPr lang="en-US" b="1" dirty="0" smtClean="0"/>
              <a:t>Multiway </a:t>
            </a:r>
            <a:r>
              <a:rPr lang="en-US" b="1" dirty="0" smtClean="0"/>
              <a:t>Search Trees</a:t>
            </a:r>
          </a:p>
        </p:txBody>
      </p:sp>
      <p:sp>
        <p:nvSpPr>
          <p:cNvPr id="402435" name="Rectangle 3"/>
          <p:cNvSpPr>
            <a:spLocks noGrp="1" noChangeArrowheads="1"/>
          </p:cNvSpPr>
          <p:nvPr>
            <p:ph type="body" idx="1"/>
          </p:nvPr>
        </p:nvSpPr>
        <p:spPr>
          <a:xfrm>
            <a:off x="304800" y="1219200"/>
            <a:ext cx="8458200" cy="5715000"/>
          </a:xfrm>
        </p:spPr>
        <p:txBody>
          <a:bodyPr lIns="92075" tIns="46038" rIns="92075" bIns="46038"/>
          <a:lstStyle/>
          <a:p>
            <a:pPr marL="0" indent="0">
              <a:buFont typeface="Monotype Sorts" pitchFamily="2" charset="2"/>
              <a:buNone/>
              <a:defRPr/>
            </a:pPr>
            <a:r>
              <a:rPr lang="en-US" sz="2000" b="1" u="sng" dirty="0" smtClean="0">
                <a:latin typeface="Times New Roman" pitchFamily="18" charset="0"/>
                <a:cs typeface="Times New Roman" pitchFamily="18" charset="0"/>
              </a:rPr>
              <a:t>Definition</a:t>
            </a:r>
            <a:r>
              <a:rPr lang="en-US" sz="2000" dirty="0" smtClean="0">
                <a:latin typeface="Times New Roman" pitchFamily="18" charset="0"/>
                <a:cs typeface="Times New Roman" pitchFamily="18" charset="0"/>
              </a:rPr>
              <a:t>   A </a:t>
            </a:r>
            <a:r>
              <a:rPr lang="en-US" sz="2000" i="1" dirty="0" smtClean="0">
                <a:latin typeface="Times New Roman" pitchFamily="18" charset="0"/>
                <a:cs typeface="Times New Roman" pitchFamily="18" charset="0"/>
              </a:rPr>
              <a:t>multiway search tree</a:t>
            </a:r>
            <a:r>
              <a:rPr lang="en-US" sz="2000" dirty="0" smtClean="0">
                <a:latin typeface="Times New Roman" pitchFamily="18" charset="0"/>
                <a:cs typeface="Times New Roman" pitchFamily="18" charset="0"/>
              </a:rPr>
              <a:t> is a search tree that allows</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more than one key in the same node of the tree.</a:t>
            </a:r>
          </a:p>
          <a:p>
            <a:pPr marL="0" indent="0">
              <a:buFont typeface="Monotype Sorts" pitchFamily="2" charset="2"/>
              <a:buNone/>
              <a:defRPr/>
            </a:pPr>
            <a:endParaRPr lang="en-US" sz="2000" dirty="0" smtClean="0">
              <a:latin typeface="Times New Roman" pitchFamily="18" charset="0"/>
              <a:cs typeface="Times New Roman" pitchFamily="18" charset="0"/>
            </a:endParaRPr>
          </a:p>
          <a:p>
            <a:pPr marL="0" indent="0">
              <a:buFont typeface="Monotype Sorts" pitchFamily="2" charset="2"/>
              <a:buNone/>
              <a:defRPr/>
            </a:pPr>
            <a:r>
              <a:rPr lang="en-US" sz="2000" b="1" u="sng" dirty="0" smtClean="0">
                <a:latin typeface="Times New Roman" pitchFamily="18" charset="0"/>
                <a:cs typeface="Times New Roman" pitchFamily="18" charset="0"/>
              </a:rPr>
              <a:t>Definition</a:t>
            </a:r>
            <a:r>
              <a:rPr lang="en-US" sz="2000" dirty="0" smtClean="0">
                <a:latin typeface="Times New Roman" pitchFamily="18" charset="0"/>
                <a:cs typeface="Times New Roman" pitchFamily="18" charset="0"/>
              </a:rPr>
              <a:t>   A node of a search tree is called an </a:t>
            </a:r>
            <a:r>
              <a:rPr lang="en-US" sz="2000" i="1" dirty="0" smtClean="0">
                <a:latin typeface="Times New Roman" pitchFamily="18" charset="0"/>
                <a:cs typeface="Times New Roman" pitchFamily="18" charset="0"/>
              </a:rPr>
              <a:t>n</a:t>
            </a:r>
            <a:r>
              <a:rPr lang="en-US" sz="2000"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node</a:t>
            </a:r>
            <a:r>
              <a:rPr lang="en-US" sz="2000" dirty="0" smtClean="0">
                <a:latin typeface="Times New Roman" pitchFamily="18" charset="0"/>
                <a:cs typeface="Times New Roman" pitchFamily="18" charset="0"/>
              </a:rPr>
              <a:t> if it contains </a:t>
            </a:r>
            <a:r>
              <a:rPr lang="en-US" sz="2000" i="1" dirty="0" smtClean="0">
                <a:latin typeface="Times New Roman" pitchFamily="18" charset="0"/>
                <a:cs typeface="Times New Roman" pitchFamily="18" charset="0"/>
              </a:rPr>
              <a:t>n-</a:t>
            </a:r>
            <a:r>
              <a:rPr lang="en-US" sz="2000" dirty="0" smtClean="0">
                <a:latin typeface="Times New Roman" pitchFamily="18" charset="0"/>
                <a:cs typeface="Times New Roman" pitchFamily="18" charset="0"/>
              </a:rPr>
              <a:t>1 ordered keys (which divide the entire key range into </a:t>
            </a:r>
            <a:r>
              <a:rPr lang="en-US" sz="2000" i="1" dirty="0" smtClean="0">
                <a:latin typeface="Times New Roman" pitchFamily="18" charset="0"/>
                <a:cs typeface="Times New Roman" pitchFamily="18" charset="0"/>
              </a:rPr>
              <a:t>n</a:t>
            </a:r>
            <a:r>
              <a:rPr lang="en-US" sz="2000" dirty="0" smtClean="0">
                <a:latin typeface="Times New Roman" pitchFamily="18" charset="0"/>
                <a:cs typeface="Times New Roman" pitchFamily="18" charset="0"/>
              </a:rPr>
              <a:t> intervals pointed to by the node’s </a:t>
            </a:r>
            <a:r>
              <a:rPr lang="en-US" sz="2000" i="1" dirty="0" smtClean="0">
                <a:latin typeface="Times New Roman" pitchFamily="18" charset="0"/>
                <a:cs typeface="Times New Roman" pitchFamily="18" charset="0"/>
              </a:rPr>
              <a:t> n </a:t>
            </a:r>
            <a:r>
              <a:rPr lang="en-US" sz="2000" dirty="0" smtClean="0">
                <a:latin typeface="Times New Roman" pitchFamily="18" charset="0"/>
                <a:cs typeface="Times New Roman" pitchFamily="18" charset="0"/>
              </a:rPr>
              <a:t>links to its children):</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indent="0">
              <a:buFont typeface="Monotype Sorts" pitchFamily="2" charset="2"/>
              <a:buNone/>
              <a:defRPr/>
            </a:pPr>
            <a:r>
              <a:rPr lang="en-US" sz="2000" dirty="0" smtClean="0">
                <a:latin typeface="Times New Roman" pitchFamily="18" charset="0"/>
                <a:cs typeface="Times New Roman" pitchFamily="18" charset="0"/>
              </a:rPr>
              <a:t>		</a:t>
            </a:r>
            <a:r>
              <a:rPr lang="en-US" sz="2000" baseline="-25000" dirty="0" smtClean="0">
                <a:latin typeface="Times New Roman" pitchFamily="18" charset="0"/>
                <a:cs typeface="Times New Roman" pitchFamily="18" charset="0"/>
              </a:rPr>
              <a:t/>
            </a:r>
            <a:br>
              <a:rPr lang="en-US" sz="2000" baseline="-25000" dirty="0" smtClean="0">
                <a:latin typeface="Times New Roman" pitchFamily="18" charset="0"/>
                <a:cs typeface="Times New Roman" pitchFamily="18" charset="0"/>
              </a:rPr>
            </a:br>
            <a:endParaRPr lang="en-US" sz="2000" baseline="-25000" dirty="0" smtClean="0">
              <a:latin typeface="Times New Roman" pitchFamily="18" charset="0"/>
              <a:cs typeface="Times New Roman" pitchFamily="18" charset="0"/>
            </a:endParaRPr>
          </a:p>
          <a:p>
            <a:pPr marL="0" indent="0">
              <a:buFont typeface="Monotype Sorts" pitchFamily="2" charset="2"/>
              <a:buNone/>
              <a:defRPr/>
            </a:pPr>
            <a:r>
              <a:rPr lang="en-US" sz="2000" dirty="0" smtClean="0">
                <a:latin typeface="Times New Roman" pitchFamily="18" charset="0"/>
                <a:cs typeface="Times New Roman" pitchFamily="18" charset="0"/>
              </a:rPr>
              <a:t>                                                                                                   </a:t>
            </a:r>
            <a:endParaRPr lang="en-US" sz="2000" baseline="-25000" dirty="0" smtClean="0">
              <a:latin typeface="Times New Roman" pitchFamily="18" charset="0"/>
              <a:cs typeface="Times New Roman" pitchFamily="18" charset="0"/>
            </a:endParaRPr>
          </a:p>
          <a:p>
            <a:pPr marL="0" indent="0">
              <a:buFont typeface="Monotype Sorts" pitchFamily="2" charset="2"/>
              <a:buNone/>
              <a:defRPr/>
            </a:pPr>
            <a:endParaRPr lang="en-US" sz="2000" baseline="-25000" dirty="0" smtClean="0">
              <a:latin typeface="Times New Roman" pitchFamily="18" charset="0"/>
              <a:cs typeface="Times New Roman" pitchFamily="18" charset="0"/>
            </a:endParaRPr>
          </a:p>
          <a:p>
            <a:pPr marL="0" indent="0">
              <a:buFont typeface="Monotype Sorts" pitchFamily="2" charset="2"/>
              <a:buNone/>
              <a:defRPr/>
            </a:pPr>
            <a:r>
              <a:rPr lang="en-US" sz="2000" dirty="0" smtClean="0">
                <a:latin typeface="Times New Roman" pitchFamily="18" charset="0"/>
                <a:cs typeface="Times New Roman" pitchFamily="18" charset="0"/>
              </a:rPr>
              <a:t>							</a:t>
            </a:r>
          </a:p>
          <a:p>
            <a:pPr marL="0" indent="0">
              <a:buFont typeface="Monotype Sorts" pitchFamily="2" charset="2"/>
              <a:buNone/>
              <a:defRPr/>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Note: Every node in a classical binary search tree is a 2-node</a:t>
            </a:r>
          </a:p>
          <a:p>
            <a:pPr marL="0" indent="0">
              <a:buFont typeface="Monotype Sorts" pitchFamily="2" charset="2"/>
              <a:buNone/>
              <a:defRPr/>
            </a:pPr>
            <a:r>
              <a:rPr lang="en-US" sz="2000" dirty="0" smtClean="0">
                <a:latin typeface="Times New Roman" pitchFamily="18" charset="0"/>
                <a:cs typeface="Times New Roman" pitchFamily="18" charset="0"/>
              </a:rPr>
              <a:t>  </a:t>
            </a:r>
          </a:p>
        </p:txBody>
      </p:sp>
      <p:sp>
        <p:nvSpPr>
          <p:cNvPr id="27652" name="Oval 4"/>
          <p:cNvSpPr>
            <a:spLocks noChangeArrowheads="1"/>
          </p:cNvSpPr>
          <p:nvPr/>
        </p:nvSpPr>
        <p:spPr bwMode="auto">
          <a:xfrm>
            <a:off x="2895600" y="3640138"/>
            <a:ext cx="3657600" cy="855662"/>
          </a:xfrm>
          <a:prstGeom prst="ellipse">
            <a:avLst/>
          </a:prstGeom>
          <a:solidFill>
            <a:schemeClr val="accent1"/>
          </a:solidFill>
          <a:ln w="12700">
            <a:solidFill>
              <a:schemeClr val="bg2"/>
            </a:solidFill>
            <a:round/>
            <a:headEnd type="none" w="sm" len="sm"/>
            <a:tailEnd type="none" w="sm" len="sm"/>
          </a:ln>
        </p:spPr>
        <p:txBody>
          <a:bodyPr wrap="none" anchor="ctr"/>
          <a:lstStyle/>
          <a:p>
            <a:r>
              <a:rPr lang="en-US" i="1">
                <a:solidFill>
                  <a:schemeClr val="bg2"/>
                </a:solidFill>
              </a:rPr>
              <a:t>k</a:t>
            </a:r>
            <a:r>
              <a:rPr lang="en-US" baseline="-25000">
                <a:solidFill>
                  <a:schemeClr val="bg2"/>
                </a:solidFill>
              </a:rPr>
              <a:t>1</a:t>
            </a:r>
            <a:r>
              <a:rPr lang="en-US">
                <a:solidFill>
                  <a:schemeClr val="bg2"/>
                </a:solidFill>
              </a:rPr>
              <a:t>  &lt;  </a:t>
            </a:r>
            <a:r>
              <a:rPr lang="en-US" i="1">
                <a:solidFill>
                  <a:schemeClr val="bg2"/>
                </a:solidFill>
              </a:rPr>
              <a:t>k</a:t>
            </a:r>
            <a:r>
              <a:rPr lang="en-US" baseline="-25000">
                <a:solidFill>
                  <a:schemeClr val="bg2"/>
                </a:solidFill>
              </a:rPr>
              <a:t>2</a:t>
            </a:r>
            <a:r>
              <a:rPr lang="en-US" i="1" baseline="-25000">
                <a:solidFill>
                  <a:schemeClr val="bg2"/>
                </a:solidFill>
              </a:rPr>
              <a:t>  </a:t>
            </a:r>
            <a:r>
              <a:rPr lang="en-US" i="1">
                <a:solidFill>
                  <a:schemeClr val="bg2"/>
                </a:solidFill>
              </a:rPr>
              <a:t>&lt; </a:t>
            </a:r>
            <a:r>
              <a:rPr lang="en-US">
                <a:solidFill>
                  <a:schemeClr val="bg2"/>
                </a:solidFill>
              </a:rPr>
              <a:t>… &lt;  </a:t>
            </a:r>
            <a:r>
              <a:rPr lang="en-US" i="1">
                <a:solidFill>
                  <a:schemeClr val="bg2"/>
                </a:solidFill>
              </a:rPr>
              <a:t>k</a:t>
            </a:r>
            <a:r>
              <a:rPr lang="en-US" baseline="-25000">
                <a:solidFill>
                  <a:schemeClr val="bg2"/>
                </a:solidFill>
              </a:rPr>
              <a:t>n-1</a:t>
            </a:r>
            <a:endParaRPr lang="en-US" baseline="-25000"/>
          </a:p>
        </p:txBody>
      </p:sp>
      <p:sp>
        <p:nvSpPr>
          <p:cNvPr id="27653" name="Oval 5"/>
          <p:cNvSpPr>
            <a:spLocks noChangeArrowheads="1"/>
          </p:cNvSpPr>
          <p:nvPr/>
        </p:nvSpPr>
        <p:spPr bwMode="auto">
          <a:xfrm>
            <a:off x="1447800" y="5029200"/>
            <a:ext cx="1066800" cy="609600"/>
          </a:xfrm>
          <a:prstGeom prst="ellipse">
            <a:avLst/>
          </a:prstGeom>
          <a:solidFill>
            <a:schemeClr val="accent1"/>
          </a:solidFill>
          <a:ln w="12700">
            <a:solidFill>
              <a:srgbClr val="FF0000"/>
            </a:solidFill>
            <a:round/>
            <a:headEnd type="none" w="sm" len="sm"/>
            <a:tailEnd type="none" w="sm" len="sm"/>
          </a:ln>
        </p:spPr>
        <p:txBody>
          <a:bodyPr wrap="none" anchor="ctr"/>
          <a:lstStyle/>
          <a:p>
            <a:r>
              <a:rPr lang="en-US">
                <a:solidFill>
                  <a:schemeClr val="bg2"/>
                </a:solidFill>
              </a:rPr>
              <a:t>&lt; </a:t>
            </a:r>
            <a:r>
              <a:rPr lang="en-US" i="1">
                <a:solidFill>
                  <a:schemeClr val="bg2"/>
                </a:solidFill>
              </a:rPr>
              <a:t>k</a:t>
            </a:r>
            <a:r>
              <a:rPr lang="en-US" baseline="-25000">
                <a:solidFill>
                  <a:schemeClr val="bg2"/>
                </a:solidFill>
              </a:rPr>
              <a:t>1</a:t>
            </a:r>
            <a:endParaRPr lang="en-US" baseline="-25000"/>
          </a:p>
        </p:txBody>
      </p:sp>
      <p:sp>
        <p:nvSpPr>
          <p:cNvPr id="27654" name="Oval 6"/>
          <p:cNvSpPr>
            <a:spLocks noChangeArrowheads="1"/>
          </p:cNvSpPr>
          <p:nvPr/>
        </p:nvSpPr>
        <p:spPr bwMode="auto">
          <a:xfrm>
            <a:off x="3429000" y="5029200"/>
            <a:ext cx="1295400" cy="609600"/>
          </a:xfrm>
          <a:prstGeom prst="ellipse">
            <a:avLst/>
          </a:prstGeom>
          <a:solidFill>
            <a:schemeClr val="accent1"/>
          </a:solidFill>
          <a:ln w="12700">
            <a:solidFill>
              <a:srgbClr val="FF0000"/>
            </a:solidFill>
            <a:round/>
            <a:headEnd type="none" w="sm" len="sm"/>
            <a:tailEnd type="none" w="sm" len="sm"/>
          </a:ln>
        </p:spPr>
        <p:txBody>
          <a:bodyPr wrap="none" anchor="ctr"/>
          <a:lstStyle/>
          <a:p>
            <a:r>
              <a:rPr lang="en-US">
                <a:solidFill>
                  <a:schemeClr val="bg2"/>
                </a:solidFill>
              </a:rPr>
              <a:t>[</a:t>
            </a:r>
            <a:r>
              <a:rPr lang="en-US" i="1">
                <a:solidFill>
                  <a:schemeClr val="bg2"/>
                </a:solidFill>
              </a:rPr>
              <a:t>k</a:t>
            </a:r>
            <a:r>
              <a:rPr lang="en-US" baseline="-25000">
                <a:solidFill>
                  <a:schemeClr val="bg2"/>
                </a:solidFill>
              </a:rPr>
              <a:t>1</a:t>
            </a:r>
            <a:r>
              <a:rPr lang="en-US">
                <a:solidFill>
                  <a:schemeClr val="bg2"/>
                </a:solidFill>
              </a:rPr>
              <a:t>, </a:t>
            </a:r>
            <a:r>
              <a:rPr lang="en-US" i="1">
                <a:solidFill>
                  <a:schemeClr val="bg2"/>
                </a:solidFill>
              </a:rPr>
              <a:t>k</a:t>
            </a:r>
            <a:r>
              <a:rPr lang="en-US" baseline="-25000">
                <a:solidFill>
                  <a:schemeClr val="bg2"/>
                </a:solidFill>
              </a:rPr>
              <a:t>2</a:t>
            </a:r>
            <a:r>
              <a:rPr lang="en-US" i="1" baseline="-25000">
                <a:solidFill>
                  <a:schemeClr val="bg2"/>
                </a:solidFill>
              </a:rPr>
              <a:t> </a:t>
            </a:r>
            <a:r>
              <a:rPr lang="en-US">
                <a:solidFill>
                  <a:schemeClr val="bg2"/>
                </a:solidFill>
              </a:rPr>
              <a:t>)</a:t>
            </a:r>
            <a:endParaRPr lang="en-US"/>
          </a:p>
        </p:txBody>
      </p:sp>
      <p:sp>
        <p:nvSpPr>
          <p:cNvPr id="27655" name="Oval 7"/>
          <p:cNvSpPr>
            <a:spLocks noChangeArrowheads="1"/>
          </p:cNvSpPr>
          <p:nvPr/>
        </p:nvSpPr>
        <p:spPr bwMode="auto">
          <a:xfrm>
            <a:off x="6096000" y="5029200"/>
            <a:ext cx="1219200" cy="533400"/>
          </a:xfrm>
          <a:prstGeom prst="ellipse">
            <a:avLst/>
          </a:prstGeom>
          <a:solidFill>
            <a:schemeClr val="accent1"/>
          </a:solidFill>
          <a:ln w="12700">
            <a:solidFill>
              <a:srgbClr val="FF0000"/>
            </a:solidFill>
            <a:round/>
            <a:headEnd type="none" w="sm" len="sm"/>
            <a:tailEnd type="none" w="sm" len="sm"/>
          </a:ln>
        </p:spPr>
        <p:txBody>
          <a:bodyPr wrap="none" anchor="ctr"/>
          <a:lstStyle/>
          <a:p>
            <a:r>
              <a:rPr lang="en-US">
                <a:solidFill>
                  <a:schemeClr val="bg2"/>
                </a:solidFill>
                <a:sym typeface="Symbol" pitchFamily="18" charset="2"/>
              </a:rPr>
              <a:t></a:t>
            </a:r>
            <a:r>
              <a:rPr lang="en-US">
                <a:solidFill>
                  <a:schemeClr val="bg2"/>
                </a:solidFill>
              </a:rPr>
              <a:t> </a:t>
            </a:r>
            <a:r>
              <a:rPr lang="en-US" i="1">
                <a:solidFill>
                  <a:schemeClr val="bg2"/>
                </a:solidFill>
              </a:rPr>
              <a:t>k</a:t>
            </a:r>
            <a:r>
              <a:rPr lang="en-US" i="1" baseline="-25000">
                <a:solidFill>
                  <a:schemeClr val="bg2"/>
                </a:solidFill>
              </a:rPr>
              <a:t>n-</a:t>
            </a:r>
            <a:r>
              <a:rPr lang="en-US" baseline="-25000">
                <a:solidFill>
                  <a:schemeClr val="bg2"/>
                </a:solidFill>
              </a:rPr>
              <a:t>1</a:t>
            </a:r>
            <a:endParaRPr lang="en-US" baseline="-25000"/>
          </a:p>
        </p:txBody>
      </p:sp>
      <p:sp>
        <p:nvSpPr>
          <p:cNvPr id="27656" name="Line 8"/>
          <p:cNvSpPr>
            <a:spLocks noChangeShapeType="1"/>
          </p:cNvSpPr>
          <p:nvPr/>
        </p:nvSpPr>
        <p:spPr bwMode="auto">
          <a:xfrm flipH="1">
            <a:off x="1981200" y="4343400"/>
            <a:ext cx="1295400" cy="68580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27657" name="Line 9"/>
          <p:cNvSpPr>
            <a:spLocks noChangeShapeType="1"/>
          </p:cNvSpPr>
          <p:nvPr/>
        </p:nvSpPr>
        <p:spPr bwMode="auto">
          <a:xfrm>
            <a:off x="4038600" y="4495800"/>
            <a:ext cx="0" cy="53340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27658" name="Line 10"/>
          <p:cNvSpPr>
            <a:spLocks noChangeShapeType="1"/>
          </p:cNvSpPr>
          <p:nvPr/>
        </p:nvSpPr>
        <p:spPr bwMode="auto">
          <a:xfrm>
            <a:off x="6172200" y="4343400"/>
            <a:ext cx="533400" cy="685800"/>
          </a:xfrm>
          <a:prstGeom prst="line">
            <a:avLst/>
          </a:prstGeom>
          <a:noFill/>
          <a:ln w="12700">
            <a:solidFill>
              <a:srgbClr val="FF0000"/>
            </a:solidFill>
            <a:round/>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050"/>
          <p:cNvSpPr>
            <a:spLocks noGrp="1" noChangeArrowheads="1"/>
          </p:cNvSpPr>
          <p:nvPr>
            <p:ph type="title"/>
          </p:nvPr>
        </p:nvSpPr>
        <p:spPr/>
        <p:txBody>
          <a:bodyPr/>
          <a:lstStyle/>
          <a:p>
            <a:r>
              <a:rPr lang="en-GB" altLang="el-GR" smtClean="0"/>
              <a:t>Type #2: Simple non-leaf deletion</a:t>
            </a:r>
          </a:p>
        </p:txBody>
      </p:sp>
      <p:grpSp>
        <p:nvGrpSpPr>
          <p:cNvPr id="2" name="Group 2080"/>
          <p:cNvGrpSpPr>
            <a:grpSpLocks/>
          </p:cNvGrpSpPr>
          <p:nvPr/>
        </p:nvGrpSpPr>
        <p:grpSpPr bwMode="auto">
          <a:xfrm>
            <a:off x="1600200" y="2209800"/>
            <a:ext cx="6248400" cy="2133600"/>
            <a:chOff x="1008" y="1392"/>
            <a:chExt cx="3936" cy="1344"/>
          </a:xfrm>
        </p:grpSpPr>
        <p:grpSp>
          <p:nvGrpSpPr>
            <p:cNvPr id="3" name="Group 2052"/>
            <p:cNvGrpSpPr>
              <a:grpSpLocks/>
            </p:cNvGrpSpPr>
            <p:nvPr/>
          </p:nvGrpSpPr>
          <p:grpSpPr bwMode="auto">
            <a:xfrm>
              <a:off x="2160" y="1392"/>
              <a:ext cx="1200" cy="432"/>
              <a:chOff x="2160" y="1392"/>
              <a:chExt cx="1200" cy="432"/>
            </a:xfrm>
          </p:grpSpPr>
          <p:sp>
            <p:nvSpPr>
              <p:cNvPr id="18474" name="Rectangle 2053"/>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ltLang="el-GR"/>
              </a:p>
            </p:txBody>
          </p:sp>
          <p:sp>
            <p:nvSpPr>
              <p:cNvPr id="48134" name="Rectangle 2054"/>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12</a:t>
                </a:r>
              </a:p>
            </p:txBody>
          </p:sp>
          <p:sp>
            <p:nvSpPr>
              <p:cNvPr id="48135" name="Rectangle 2055"/>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29</a:t>
                </a:r>
              </a:p>
            </p:txBody>
          </p:sp>
          <p:sp>
            <p:nvSpPr>
              <p:cNvPr id="48136" name="Rectangle 2056"/>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52</a:t>
                </a:r>
              </a:p>
            </p:txBody>
          </p:sp>
        </p:grpSp>
        <p:grpSp>
          <p:nvGrpSpPr>
            <p:cNvPr id="4" name="Group 2079"/>
            <p:cNvGrpSpPr>
              <a:grpSpLocks/>
            </p:cNvGrpSpPr>
            <p:nvPr/>
          </p:nvGrpSpPr>
          <p:grpSpPr bwMode="auto">
            <a:xfrm>
              <a:off x="1008" y="2304"/>
              <a:ext cx="816" cy="432"/>
              <a:chOff x="1008" y="2304"/>
              <a:chExt cx="816" cy="432"/>
            </a:xfrm>
          </p:grpSpPr>
          <p:sp>
            <p:nvSpPr>
              <p:cNvPr id="18471" name="Rectangle 2058"/>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ltLang="el-GR"/>
              </a:p>
            </p:txBody>
          </p:sp>
          <p:sp>
            <p:nvSpPr>
              <p:cNvPr id="48140" name="Rectangle 2060"/>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7</a:t>
                </a:r>
              </a:p>
            </p:txBody>
          </p:sp>
          <p:sp>
            <p:nvSpPr>
              <p:cNvPr id="48141" name="Rectangle 2061"/>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9</a:t>
                </a:r>
              </a:p>
            </p:txBody>
          </p:sp>
        </p:grpSp>
        <p:grpSp>
          <p:nvGrpSpPr>
            <p:cNvPr id="5" name="Group 2062"/>
            <p:cNvGrpSpPr>
              <a:grpSpLocks/>
            </p:cNvGrpSpPr>
            <p:nvPr/>
          </p:nvGrpSpPr>
          <p:grpSpPr bwMode="auto">
            <a:xfrm>
              <a:off x="1920" y="2304"/>
              <a:ext cx="816" cy="432"/>
              <a:chOff x="2160" y="2304"/>
              <a:chExt cx="816" cy="432"/>
            </a:xfrm>
          </p:grpSpPr>
          <p:sp>
            <p:nvSpPr>
              <p:cNvPr id="18468" name="Rectangle 2063"/>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ltLang="el-GR"/>
              </a:p>
            </p:txBody>
          </p:sp>
          <p:sp>
            <p:nvSpPr>
              <p:cNvPr id="48144" name="Rectangle 2064"/>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15</a:t>
                </a:r>
              </a:p>
            </p:txBody>
          </p:sp>
          <p:sp>
            <p:nvSpPr>
              <p:cNvPr id="48145" name="Rectangle 2065"/>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22</a:t>
                </a:r>
              </a:p>
            </p:txBody>
          </p:sp>
        </p:grpSp>
        <p:grpSp>
          <p:nvGrpSpPr>
            <p:cNvPr id="6" name="Group 2066"/>
            <p:cNvGrpSpPr>
              <a:grpSpLocks/>
            </p:cNvGrpSpPr>
            <p:nvPr/>
          </p:nvGrpSpPr>
          <p:grpSpPr bwMode="auto">
            <a:xfrm>
              <a:off x="3744" y="2304"/>
              <a:ext cx="1200" cy="432"/>
              <a:chOff x="2160" y="1392"/>
              <a:chExt cx="1200" cy="432"/>
            </a:xfrm>
          </p:grpSpPr>
          <p:sp>
            <p:nvSpPr>
              <p:cNvPr id="18464" name="Rectangle 2067"/>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ltLang="el-GR"/>
              </a:p>
            </p:txBody>
          </p:sp>
          <p:sp>
            <p:nvSpPr>
              <p:cNvPr id="48148" name="Rectangle 2068"/>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56</a:t>
                </a:r>
              </a:p>
            </p:txBody>
          </p:sp>
          <p:sp>
            <p:nvSpPr>
              <p:cNvPr id="48149" name="Rectangle 2069"/>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69</a:t>
                </a:r>
              </a:p>
            </p:txBody>
          </p:sp>
          <p:sp>
            <p:nvSpPr>
              <p:cNvPr id="48150" name="Rectangle 2070"/>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72</a:t>
                </a:r>
              </a:p>
            </p:txBody>
          </p:sp>
        </p:grpSp>
        <p:sp>
          <p:nvSpPr>
            <p:cNvPr id="18456" name="Line 2071"/>
            <p:cNvSpPr>
              <a:spLocks noChangeShapeType="1"/>
            </p:cNvSpPr>
            <p:nvPr/>
          </p:nvSpPr>
          <p:spPr bwMode="auto">
            <a:xfrm flipH="1">
              <a:off x="1824" y="1824"/>
              <a:ext cx="336" cy="480"/>
            </a:xfrm>
            <a:prstGeom prst="line">
              <a:avLst/>
            </a:prstGeom>
            <a:noFill/>
            <a:ln w="12700">
              <a:solidFill>
                <a:schemeClr val="tx1"/>
              </a:solidFill>
              <a:round/>
              <a:headEnd/>
              <a:tailEnd/>
            </a:ln>
          </p:spPr>
          <p:txBody>
            <a:bodyPr wrap="none" anchor="ctr"/>
            <a:lstStyle/>
            <a:p>
              <a:endParaRPr lang="en-US"/>
            </a:p>
          </p:txBody>
        </p:sp>
        <p:sp>
          <p:nvSpPr>
            <p:cNvPr id="18457" name="Line 2072"/>
            <p:cNvSpPr>
              <a:spLocks noChangeShapeType="1"/>
            </p:cNvSpPr>
            <p:nvPr/>
          </p:nvSpPr>
          <p:spPr bwMode="auto">
            <a:xfrm flipH="1">
              <a:off x="2448" y="1824"/>
              <a:ext cx="96" cy="480"/>
            </a:xfrm>
            <a:prstGeom prst="line">
              <a:avLst/>
            </a:prstGeom>
            <a:noFill/>
            <a:ln w="12700">
              <a:solidFill>
                <a:schemeClr val="tx1"/>
              </a:solidFill>
              <a:round/>
              <a:headEnd/>
              <a:tailEnd/>
            </a:ln>
          </p:spPr>
          <p:txBody>
            <a:bodyPr wrap="none" anchor="ctr"/>
            <a:lstStyle/>
            <a:p>
              <a:endParaRPr lang="en-US"/>
            </a:p>
          </p:txBody>
        </p:sp>
        <p:sp>
          <p:nvSpPr>
            <p:cNvPr id="18458" name="Line 2073"/>
            <p:cNvSpPr>
              <a:spLocks noChangeShapeType="1"/>
            </p:cNvSpPr>
            <p:nvPr/>
          </p:nvSpPr>
          <p:spPr bwMode="auto">
            <a:xfrm>
              <a:off x="3360" y="1824"/>
              <a:ext cx="384" cy="480"/>
            </a:xfrm>
            <a:prstGeom prst="line">
              <a:avLst/>
            </a:prstGeom>
            <a:noFill/>
            <a:ln w="12700">
              <a:solidFill>
                <a:schemeClr val="tx1"/>
              </a:solidFill>
              <a:round/>
              <a:headEnd/>
              <a:tailEnd/>
            </a:ln>
          </p:spPr>
          <p:txBody>
            <a:bodyPr wrap="none" anchor="ctr"/>
            <a:lstStyle/>
            <a:p>
              <a:endParaRPr lang="en-US"/>
            </a:p>
          </p:txBody>
        </p:sp>
        <p:sp>
          <p:nvSpPr>
            <p:cNvPr id="18459" name="Line 2074"/>
            <p:cNvSpPr>
              <a:spLocks noChangeShapeType="1"/>
            </p:cNvSpPr>
            <p:nvPr/>
          </p:nvSpPr>
          <p:spPr bwMode="auto">
            <a:xfrm>
              <a:off x="2976" y="1824"/>
              <a:ext cx="144" cy="480"/>
            </a:xfrm>
            <a:prstGeom prst="line">
              <a:avLst/>
            </a:prstGeom>
            <a:noFill/>
            <a:ln w="12700">
              <a:solidFill>
                <a:schemeClr val="tx1"/>
              </a:solidFill>
              <a:round/>
              <a:headEnd/>
              <a:tailEnd/>
            </a:ln>
          </p:spPr>
          <p:txBody>
            <a:bodyPr wrap="none" anchor="ctr"/>
            <a:lstStyle/>
            <a:p>
              <a:endParaRPr lang="en-US"/>
            </a:p>
          </p:txBody>
        </p:sp>
        <p:grpSp>
          <p:nvGrpSpPr>
            <p:cNvPr id="7" name="Group 2075"/>
            <p:cNvGrpSpPr>
              <a:grpSpLocks/>
            </p:cNvGrpSpPr>
            <p:nvPr/>
          </p:nvGrpSpPr>
          <p:grpSpPr bwMode="auto">
            <a:xfrm>
              <a:off x="2832" y="2304"/>
              <a:ext cx="816" cy="432"/>
              <a:chOff x="2160" y="2304"/>
              <a:chExt cx="816" cy="432"/>
            </a:xfrm>
          </p:grpSpPr>
          <p:sp>
            <p:nvSpPr>
              <p:cNvPr id="18461" name="Rectangle 2076"/>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ltLang="el-GR"/>
              </a:p>
            </p:txBody>
          </p:sp>
          <p:sp>
            <p:nvSpPr>
              <p:cNvPr id="48157" name="Rectangle 2077"/>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31</a:t>
                </a:r>
              </a:p>
            </p:txBody>
          </p:sp>
          <p:sp>
            <p:nvSpPr>
              <p:cNvPr id="48158" name="Rectangle 2078"/>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43</a:t>
                </a:r>
              </a:p>
            </p:txBody>
          </p:sp>
        </p:grpSp>
      </p:grpSp>
      <p:sp>
        <p:nvSpPr>
          <p:cNvPr id="48161" name="Text Box 2081"/>
          <p:cNvSpPr txBox="1">
            <a:spLocks noChangeArrowheads="1"/>
          </p:cNvSpPr>
          <p:nvPr/>
        </p:nvSpPr>
        <p:spPr bwMode="auto">
          <a:xfrm>
            <a:off x="6019800" y="2286000"/>
            <a:ext cx="1271588" cy="396875"/>
          </a:xfrm>
          <a:prstGeom prst="rect">
            <a:avLst/>
          </a:prstGeom>
          <a:noFill/>
          <a:ln>
            <a:noFill/>
          </a:ln>
          <a:effectLst/>
          <a:extLst>
            <a:ext uri="{909E8E84-426E-40DD-AFC4-6F175D3DCCD1}"/>
            <a:ext uri="{91240B29-F687-4F45-9708-019B960494DF}"/>
            <a:ext uri="{AF507438-7753-43E0-B8FC-AC1667EBCBE1}"/>
          </a:extLst>
        </p:spPr>
        <p:txBody>
          <a:bodyPr wrap="none" anchor="ctr">
            <a:spAutoFit/>
          </a:bodyPr>
          <a:lstStyle/>
          <a:p>
            <a:pPr algn="ctr">
              <a:defRPr/>
            </a:pPr>
            <a:r>
              <a:rPr lang="en-GB"/>
              <a:t>Delete 52</a:t>
            </a:r>
            <a:endParaRPr lang="en-GB" sz="2800" i="1">
              <a:effectLst>
                <a:outerShdw blurRad="38100" dist="38100" dir="2700000" algn="tl">
                  <a:srgbClr val="C0C0C0"/>
                </a:outerShdw>
              </a:effectLst>
            </a:endParaRPr>
          </a:p>
        </p:txBody>
      </p:sp>
      <p:sp>
        <p:nvSpPr>
          <p:cNvPr id="18439" name="Line 2082"/>
          <p:cNvSpPr>
            <a:spLocks noChangeShapeType="1"/>
          </p:cNvSpPr>
          <p:nvPr/>
        </p:nvSpPr>
        <p:spPr bwMode="auto">
          <a:xfrm flipH="1">
            <a:off x="5410200" y="2514600"/>
            <a:ext cx="609600" cy="0"/>
          </a:xfrm>
          <a:prstGeom prst="line">
            <a:avLst/>
          </a:prstGeom>
          <a:noFill/>
          <a:ln w="12700">
            <a:solidFill>
              <a:schemeClr val="tx1"/>
            </a:solidFill>
            <a:round/>
            <a:headEnd/>
            <a:tailEnd type="triangle" w="med" len="med"/>
          </a:ln>
        </p:spPr>
        <p:txBody>
          <a:bodyPr wrap="none" anchor="ctr"/>
          <a:lstStyle/>
          <a:p>
            <a:endParaRPr lang="en-US"/>
          </a:p>
        </p:txBody>
      </p:sp>
      <p:sp>
        <p:nvSpPr>
          <p:cNvPr id="18440" name="Line 2083"/>
          <p:cNvSpPr>
            <a:spLocks noChangeShapeType="1"/>
          </p:cNvSpPr>
          <p:nvPr/>
        </p:nvSpPr>
        <p:spPr bwMode="auto">
          <a:xfrm flipV="1">
            <a:off x="6324600" y="4419600"/>
            <a:ext cx="0" cy="533400"/>
          </a:xfrm>
          <a:prstGeom prst="line">
            <a:avLst/>
          </a:prstGeom>
          <a:noFill/>
          <a:ln w="12700">
            <a:solidFill>
              <a:schemeClr val="tx1"/>
            </a:solidFill>
            <a:round/>
            <a:headEnd/>
            <a:tailEnd type="triangle" w="med" len="med"/>
          </a:ln>
        </p:spPr>
        <p:txBody>
          <a:bodyPr wrap="none" anchor="ctr"/>
          <a:lstStyle/>
          <a:p>
            <a:endParaRPr lang="en-US"/>
          </a:p>
        </p:txBody>
      </p:sp>
      <p:sp>
        <p:nvSpPr>
          <p:cNvPr id="48165" name="Text Box 2085"/>
          <p:cNvSpPr txBox="1">
            <a:spLocks noChangeArrowheads="1"/>
          </p:cNvSpPr>
          <p:nvPr/>
        </p:nvSpPr>
        <p:spPr bwMode="auto">
          <a:xfrm>
            <a:off x="5180013" y="4876800"/>
            <a:ext cx="3130550" cy="701675"/>
          </a:xfrm>
          <a:prstGeom prst="rect">
            <a:avLst/>
          </a:prstGeom>
          <a:noFill/>
          <a:ln>
            <a:noFill/>
          </a:ln>
          <a:effectLst/>
          <a:extLst>
            <a:ext uri="{909E8E84-426E-40DD-AFC4-6F175D3DCCD1}"/>
            <a:ext uri="{91240B29-F687-4F45-9708-019B960494DF}"/>
            <a:ext uri="{AF507438-7753-43E0-B8FC-AC1667EBCBE1}"/>
          </a:extLst>
        </p:spPr>
        <p:txBody>
          <a:bodyPr wrap="none" anchor="ctr">
            <a:spAutoFit/>
          </a:bodyPr>
          <a:lstStyle/>
          <a:p>
            <a:pPr algn="ctr">
              <a:defRPr/>
            </a:pPr>
            <a:r>
              <a:rPr lang="en-GB"/>
              <a:t>Borrow the predecessor</a:t>
            </a:r>
          </a:p>
          <a:p>
            <a:pPr algn="ctr">
              <a:defRPr/>
            </a:pPr>
            <a:r>
              <a:rPr lang="en-GB"/>
              <a:t>or (in this case) successor</a:t>
            </a:r>
            <a:endParaRPr lang="en-GB" sz="2800" i="1">
              <a:effectLst>
                <a:outerShdw blurRad="38100" dist="38100" dir="2700000" algn="tl">
                  <a:srgbClr val="C0C0C0"/>
                </a:outerShdw>
              </a:effectLst>
            </a:endParaRPr>
          </a:p>
        </p:txBody>
      </p:sp>
      <p:grpSp>
        <p:nvGrpSpPr>
          <p:cNvPr id="8" name="Group 2090"/>
          <p:cNvGrpSpPr>
            <a:grpSpLocks/>
          </p:cNvGrpSpPr>
          <p:nvPr/>
        </p:nvGrpSpPr>
        <p:grpSpPr bwMode="auto">
          <a:xfrm>
            <a:off x="4724400" y="2286000"/>
            <a:ext cx="838200" cy="1219200"/>
            <a:chOff x="2976" y="1440"/>
            <a:chExt cx="528" cy="768"/>
          </a:xfrm>
        </p:grpSpPr>
        <p:sp>
          <p:nvSpPr>
            <p:cNvPr id="18450" name="Line 2087"/>
            <p:cNvSpPr>
              <a:spLocks noChangeShapeType="1"/>
            </p:cNvSpPr>
            <p:nvPr/>
          </p:nvSpPr>
          <p:spPr bwMode="auto">
            <a:xfrm>
              <a:off x="3168" y="1776"/>
              <a:ext cx="336" cy="432"/>
            </a:xfrm>
            <a:prstGeom prst="line">
              <a:avLst/>
            </a:prstGeom>
            <a:noFill/>
            <a:ln w="12700">
              <a:solidFill>
                <a:srgbClr val="FF0000"/>
              </a:solidFill>
              <a:round/>
              <a:headEnd/>
              <a:tailEnd type="triangle" w="med" len="med"/>
            </a:ln>
          </p:spPr>
          <p:txBody>
            <a:bodyPr wrap="none" anchor="ctr"/>
            <a:lstStyle/>
            <a:p>
              <a:endParaRPr lang="en-US"/>
            </a:p>
          </p:txBody>
        </p:sp>
        <p:sp>
          <p:nvSpPr>
            <p:cNvPr id="18451" name="Rectangle 2089"/>
            <p:cNvSpPr>
              <a:spLocks noChangeArrowheads="1"/>
            </p:cNvSpPr>
            <p:nvPr/>
          </p:nvSpPr>
          <p:spPr bwMode="auto">
            <a:xfrm>
              <a:off x="2976" y="1440"/>
              <a:ext cx="336" cy="336"/>
            </a:xfrm>
            <a:prstGeom prst="rect">
              <a:avLst/>
            </a:prstGeom>
            <a:solidFill>
              <a:schemeClr val="accent1"/>
            </a:solidFill>
            <a:ln w="12700">
              <a:solidFill>
                <a:schemeClr val="tx1"/>
              </a:solidFill>
              <a:miter lim="800000"/>
              <a:headEnd/>
              <a:tailEnd/>
            </a:ln>
          </p:spPr>
          <p:txBody>
            <a:bodyPr wrap="none" anchor="ctr"/>
            <a:lstStyle/>
            <a:p>
              <a:endParaRPr lang="en-US" altLang="el-GR"/>
            </a:p>
          </p:txBody>
        </p:sp>
      </p:grpSp>
      <p:grpSp>
        <p:nvGrpSpPr>
          <p:cNvPr id="9" name="Group 2092"/>
          <p:cNvGrpSpPr>
            <a:grpSpLocks/>
          </p:cNvGrpSpPr>
          <p:nvPr/>
        </p:nvGrpSpPr>
        <p:grpSpPr bwMode="auto">
          <a:xfrm>
            <a:off x="5410200" y="2743200"/>
            <a:ext cx="1143000" cy="1524000"/>
            <a:chOff x="3408" y="1728"/>
            <a:chExt cx="720" cy="960"/>
          </a:xfrm>
        </p:grpSpPr>
        <p:sp>
          <p:nvSpPr>
            <p:cNvPr id="18448" name="Line 2086"/>
            <p:cNvSpPr>
              <a:spLocks noChangeShapeType="1"/>
            </p:cNvSpPr>
            <p:nvPr/>
          </p:nvSpPr>
          <p:spPr bwMode="auto">
            <a:xfrm flipH="1" flipV="1">
              <a:off x="3408" y="1728"/>
              <a:ext cx="528" cy="624"/>
            </a:xfrm>
            <a:prstGeom prst="line">
              <a:avLst/>
            </a:prstGeom>
            <a:noFill/>
            <a:ln w="12700">
              <a:solidFill>
                <a:srgbClr val="FF0000"/>
              </a:solidFill>
              <a:round/>
              <a:headEnd/>
              <a:tailEnd type="triangle" w="med" len="med"/>
            </a:ln>
          </p:spPr>
          <p:txBody>
            <a:bodyPr wrap="none" anchor="ctr"/>
            <a:lstStyle/>
            <a:p>
              <a:endParaRPr lang="en-US"/>
            </a:p>
          </p:txBody>
        </p:sp>
        <p:sp>
          <p:nvSpPr>
            <p:cNvPr id="18449" name="Rectangle 2091"/>
            <p:cNvSpPr>
              <a:spLocks noChangeArrowheads="1"/>
            </p:cNvSpPr>
            <p:nvPr/>
          </p:nvSpPr>
          <p:spPr bwMode="auto">
            <a:xfrm>
              <a:off x="3792" y="2352"/>
              <a:ext cx="336" cy="336"/>
            </a:xfrm>
            <a:prstGeom prst="rect">
              <a:avLst/>
            </a:prstGeom>
            <a:solidFill>
              <a:schemeClr val="accent1"/>
            </a:solidFill>
            <a:ln w="12700">
              <a:solidFill>
                <a:schemeClr val="tx1"/>
              </a:solidFill>
              <a:miter lim="800000"/>
              <a:headEnd/>
              <a:tailEnd/>
            </a:ln>
          </p:spPr>
          <p:txBody>
            <a:bodyPr wrap="none" anchor="ctr"/>
            <a:lstStyle/>
            <a:p>
              <a:endParaRPr lang="en-US" altLang="el-GR"/>
            </a:p>
          </p:txBody>
        </p:sp>
      </p:grpSp>
      <p:sp>
        <p:nvSpPr>
          <p:cNvPr id="48173" name="Rectangle 2093"/>
          <p:cNvSpPr>
            <a:spLocks noChangeArrowheads="1"/>
          </p:cNvSpPr>
          <p:nvPr/>
        </p:nvSpPr>
        <p:spPr bwMode="auto">
          <a:xfrm>
            <a:off x="4724400" y="2286000"/>
            <a:ext cx="533400" cy="533400"/>
          </a:xfrm>
          <a:prstGeom prst="rect">
            <a:avLst/>
          </a:prstGeom>
          <a:solidFill>
            <a:schemeClr val="bg1"/>
          </a:solidFill>
          <a:ln w="12700">
            <a:solidFill>
              <a:schemeClr val="tx1"/>
            </a:solidFill>
            <a:miter lim="800000"/>
            <a:headEnd/>
            <a:tailEnd/>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56</a:t>
            </a:r>
          </a:p>
        </p:txBody>
      </p:sp>
      <p:sp>
        <p:nvSpPr>
          <p:cNvPr id="48175" name="Rectangle 2095"/>
          <p:cNvSpPr>
            <a:spLocks noChangeArrowheads="1"/>
          </p:cNvSpPr>
          <p:nvPr/>
        </p:nvSpPr>
        <p:spPr bwMode="auto">
          <a:xfrm>
            <a:off x="5410200" y="2286000"/>
            <a:ext cx="1828800" cy="381000"/>
          </a:xfrm>
          <a:prstGeom prst="rect">
            <a:avLst/>
          </a:prstGeom>
          <a:solidFill>
            <a:schemeClr val="bg1"/>
          </a:solidFill>
          <a:ln w="12700">
            <a:solidFill>
              <a:schemeClr val="bg1"/>
            </a:solidFill>
            <a:miter lim="800000"/>
            <a:headEnd/>
            <a:tailEnd/>
          </a:ln>
        </p:spPr>
        <p:txBody>
          <a:bodyPr wrap="none" anchor="ctr"/>
          <a:lstStyle/>
          <a:p>
            <a:endParaRPr lang="en-US" altLang="el-GR"/>
          </a:p>
        </p:txBody>
      </p:sp>
      <p:sp>
        <p:nvSpPr>
          <p:cNvPr id="48176" name="Rectangle 2096"/>
          <p:cNvSpPr>
            <a:spLocks noChangeArrowheads="1"/>
          </p:cNvSpPr>
          <p:nvPr/>
        </p:nvSpPr>
        <p:spPr bwMode="auto">
          <a:xfrm>
            <a:off x="5181600" y="4419600"/>
            <a:ext cx="3124200" cy="1295400"/>
          </a:xfrm>
          <a:prstGeom prst="rect">
            <a:avLst/>
          </a:prstGeom>
          <a:solidFill>
            <a:schemeClr val="bg1"/>
          </a:solidFill>
          <a:ln w="12700">
            <a:solidFill>
              <a:schemeClr val="bg1"/>
            </a:solidFill>
            <a:miter lim="800000"/>
            <a:headEnd/>
            <a:tailEnd/>
          </a:ln>
        </p:spPr>
        <p:txBody>
          <a:bodyPr wrap="none" anchor="ctr"/>
          <a:lstStyle/>
          <a:p>
            <a:endParaRPr lang="en-US" altLang="el-G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7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73" grpId="0" animBg="1" autoUpdateAnimBg="0"/>
      <p:bldP spid="48175" grpId="0" animBg="1"/>
      <p:bldP spid="4817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1026"/>
          <p:cNvSpPr>
            <a:spLocks noGrp="1" noChangeArrowheads="1"/>
          </p:cNvSpPr>
          <p:nvPr>
            <p:ph type="title"/>
          </p:nvPr>
        </p:nvSpPr>
        <p:spPr/>
        <p:txBody>
          <a:bodyPr>
            <a:normAutofit fontScale="90000"/>
          </a:bodyPr>
          <a:lstStyle/>
          <a:p>
            <a:r>
              <a:rPr lang="en-GB" altLang="el-GR" smtClean="0"/>
              <a:t>Type #4: Too few keys in node and its siblings</a:t>
            </a:r>
          </a:p>
        </p:txBody>
      </p:sp>
      <p:grpSp>
        <p:nvGrpSpPr>
          <p:cNvPr id="2" name="Group 1055"/>
          <p:cNvGrpSpPr>
            <a:grpSpLocks/>
          </p:cNvGrpSpPr>
          <p:nvPr/>
        </p:nvGrpSpPr>
        <p:grpSpPr bwMode="auto">
          <a:xfrm>
            <a:off x="1600200" y="2209800"/>
            <a:ext cx="5638800" cy="2133600"/>
            <a:chOff x="1008" y="1392"/>
            <a:chExt cx="3552" cy="1344"/>
          </a:xfrm>
        </p:grpSpPr>
        <p:grpSp>
          <p:nvGrpSpPr>
            <p:cNvPr id="3" name="Group 1028"/>
            <p:cNvGrpSpPr>
              <a:grpSpLocks/>
            </p:cNvGrpSpPr>
            <p:nvPr/>
          </p:nvGrpSpPr>
          <p:grpSpPr bwMode="auto">
            <a:xfrm>
              <a:off x="2160" y="1392"/>
              <a:ext cx="1200" cy="432"/>
              <a:chOff x="2160" y="1392"/>
              <a:chExt cx="1200" cy="432"/>
            </a:xfrm>
          </p:grpSpPr>
          <p:sp>
            <p:nvSpPr>
              <p:cNvPr id="19499" name="Rectangle 1029"/>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ltLang="el-GR"/>
              </a:p>
            </p:txBody>
          </p:sp>
          <p:sp>
            <p:nvSpPr>
              <p:cNvPr id="49158" name="Rectangle 1030"/>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12</a:t>
                </a:r>
              </a:p>
            </p:txBody>
          </p:sp>
          <p:sp>
            <p:nvSpPr>
              <p:cNvPr id="49159" name="Rectangle 1031"/>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29</a:t>
                </a:r>
              </a:p>
            </p:txBody>
          </p:sp>
          <p:sp>
            <p:nvSpPr>
              <p:cNvPr id="49160" name="Rectangle 1032"/>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56</a:t>
                </a:r>
              </a:p>
            </p:txBody>
          </p:sp>
        </p:grpSp>
        <p:grpSp>
          <p:nvGrpSpPr>
            <p:cNvPr id="4" name="Group 1033"/>
            <p:cNvGrpSpPr>
              <a:grpSpLocks/>
            </p:cNvGrpSpPr>
            <p:nvPr/>
          </p:nvGrpSpPr>
          <p:grpSpPr bwMode="auto">
            <a:xfrm>
              <a:off x="1008" y="2304"/>
              <a:ext cx="816" cy="432"/>
              <a:chOff x="1008" y="2304"/>
              <a:chExt cx="816" cy="432"/>
            </a:xfrm>
          </p:grpSpPr>
          <p:sp>
            <p:nvSpPr>
              <p:cNvPr id="19496" name="Rectangle 1034"/>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ltLang="el-GR"/>
              </a:p>
            </p:txBody>
          </p:sp>
          <p:sp>
            <p:nvSpPr>
              <p:cNvPr id="49163" name="Rectangle 1035"/>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7</a:t>
                </a:r>
              </a:p>
            </p:txBody>
          </p:sp>
          <p:sp>
            <p:nvSpPr>
              <p:cNvPr id="49164" name="Rectangle 1036"/>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9</a:t>
                </a:r>
              </a:p>
            </p:txBody>
          </p:sp>
        </p:grpSp>
        <p:grpSp>
          <p:nvGrpSpPr>
            <p:cNvPr id="5" name="Group 1037"/>
            <p:cNvGrpSpPr>
              <a:grpSpLocks/>
            </p:cNvGrpSpPr>
            <p:nvPr/>
          </p:nvGrpSpPr>
          <p:grpSpPr bwMode="auto">
            <a:xfrm>
              <a:off x="1920" y="2304"/>
              <a:ext cx="816" cy="432"/>
              <a:chOff x="2160" y="2304"/>
              <a:chExt cx="816" cy="432"/>
            </a:xfrm>
          </p:grpSpPr>
          <p:sp>
            <p:nvSpPr>
              <p:cNvPr id="19493" name="Rectangle 1038"/>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ltLang="el-GR"/>
              </a:p>
            </p:txBody>
          </p:sp>
          <p:sp>
            <p:nvSpPr>
              <p:cNvPr id="49167" name="Rectangle 1039"/>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15</a:t>
                </a:r>
              </a:p>
            </p:txBody>
          </p:sp>
          <p:sp>
            <p:nvSpPr>
              <p:cNvPr id="49168" name="Rectangle 1040"/>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22</a:t>
                </a:r>
              </a:p>
            </p:txBody>
          </p:sp>
        </p:grpSp>
        <p:grpSp>
          <p:nvGrpSpPr>
            <p:cNvPr id="6" name="Group 1054"/>
            <p:cNvGrpSpPr>
              <a:grpSpLocks/>
            </p:cNvGrpSpPr>
            <p:nvPr/>
          </p:nvGrpSpPr>
          <p:grpSpPr bwMode="auto">
            <a:xfrm>
              <a:off x="3744" y="2304"/>
              <a:ext cx="816" cy="432"/>
              <a:chOff x="4128" y="2304"/>
              <a:chExt cx="816" cy="432"/>
            </a:xfrm>
          </p:grpSpPr>
          <p:sp>
            <p:nvSpPr>
              <p:cNvPr id="19490" name="Rectangle 1042"/>
              <p:cNvSpPr>
                <a:spLocks noChangeArrowheads="1"/>
              </p:cNvSpPr>
              <p:nvPr/>
            </p:nvSpPr>
            <p:spPr bwMode="auto">
              <a:xfrm>
                <a:off x="4128" y="2304"/>
                <a:ext cx="816" cy="43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ltLang="el-GR"/>
              </a:p>
            </p:txBody>
          </p:sp>
          <p:sp>
            <p:nvSpPr>
              <p:cNvPr id="49172" name="Rectangle 1044"/>
              <p:cNvSpPr>
                <a:spLocks noChangeArrowheads="1"/>
              </p:cNvSpPr>
              <p:nvPr/>
            </p:nvSpPr>
            <p:spPr bwMode="auto">
              <a:xfrm>
                <a:off x="417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69</a:t>
                </a:r>
              </a:p>
            </p:txBody>
          </p:sp>
          <p:sp>
            <p:nvSpPr>
              <p:cNvPr id="49173" name="Rectangle 1045"/>
              <p:cNvSpPr>
                <a:spLocks noChangeArrowheads="1"/>
              </p:cNvSpPr>
              <p:nvPr/>
            </p:nvSpPr>
            <p:spPr bwMode="auto">
              <a:xfrm>
                <a:off x="456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72</a:t>
                </a:r>
              </a:p>
            </p:txBody>
          </p:sp>
        </p:grpSp>
        <p:sp>
          <p:nvSpPr>
            <p:cNvPr id="19482" name="Line 1046"/>
            <p:cNvSpPr>
              <a:spLocks noChangeShapeType="1"/>
            </p:cNvSpPr>
            <p:nvPr/>
          </p:nvSpPr>
          <p:spPr bwMode="auto">
            <a:xfrm flipH="1">
              <a:off x="1824" y="1824"/>
              <a:ext cx="336" cy="480"/>
            </a:xfrm>
            <a:prstGeom prst="line">
              <a:avLst/>
            </a:prstGeom>
            <a:noFill/>
            <a:ln w="12700">
              <a:solidFill>
                <a:schemeClr val="tx1"/>
              </a:solidFill>
              <a:round/>
              <a:headEnd/>
              <a:tailEnd/>
            </a:ln>
          </p:spPr>
          <p:txBody>
            <a:bodyPr wrap="none" anchor="ctr"/>
            <a:lstStyle/>
            <a:p>
              <a:endParaRPr lang="en-US"/>
            </a:p>
          </p:txBody>
        </p:sp>
        <p:sp>
          <p:nvSpPr>
            <p:cNvPr id="19483" name="Line 1047"/>
            <p:cNvSpPr>
              <a:spLocks noChangeShapeType="1"/>
            </p:cNvSpPr>
            <p:nvPr/>
          </p:nvSpPr>
          <p:spPr bwMode="auto">
            <a:xfrm flipH="1">
              <a:off x="2448" y="1824"/>
              <a:ext cx="96" cy="480"/>
            </a:xfrm>
            <a:prstGeom prst="line">
              <a:avLst/>
            </a:prstGeom>
            <a:noFill/>
            <a:ln w="12700">
              <a:solidFill>
                <a:schemeClr val="tx1"/>
              </a:solidFill>
              <a:round/>
              <a:headEnd/>
              <a:tailEnd/>
            </a:ln>
          </p:spPr>
          <p:txBody>
            <a:bodyPr wrap="none" anchor="ctr"/>
            <a:lstStyle/>
            <a:p>
              <a:endParaRPr lang="en-US"/>
            </a:p>
          </p:txBody>
        </p:sp>
        <p:sp>
          <p:nvSpPr>
            <p:cNvPr id="19484" name="Line 1048"/>
            <p:cNvSpPr>
              <a:spLocks noChangeShapeType="1"/>
            </p:cNvSpPr>
            <p:nvPr/>
          </p:nvSpPr>
          <p:spPr bwMode="auto">
            <a:xfrm>
              <a:off x="3360" y="1824"/>
              <a:ext cx="384" cy="480"/>
            </a:xfrm>
            <a:prstGeom prst="line">
              <a:avLst/>
            </a:prstGeom>
            <a:noFill/>
            <a:ln w="12700">
              <a:solidFill>
                <a:schemeClr val="tx1"/>
              </a:solidFill>
              <a:round/>
              <a:headEnd/>
              <a:tailEnd/>
            </a:ln>
          </p:spPr>
          <p:txBody>
            <a:bodyPr wrap="none" anchor="ctr"/>
            <a:lstStyle/>
            <a:p>
              <a:endParaRPr lang="en-US"/>
            </a:p>
          </p:txBody>
        </p:sp>
        <p:sp>
          <p:nvSpPr>
            <p:cNvPr id="19485" name="Line 1049"/>
            <p:cNvSpPr>
              <a:spLocks noChangeShapeType="1"/>
            </p:cNvSpPr>
            <p:nvPr/>
          </p:nvSpPr>
          <p:spPr bwMode="auto">
            <a:xfrm>
              <a:off x="2976" y="1824"/>
              <a:ext cx="144" cy="480"/>
            </a:xfrm>
            <a:prstGeom prst="line">
              <a:avLst/>
            </a:prstGeom>
            <a:noFill/>
            <a:ln w="12700">
              <a:solidFill>
                <a:schemeClr val="tx1"/>
              </a:solidFill>
              <a:round/>
              <a:headEnd/>
              <a:tailEnd/>
            </a:ln>
          </p:spPr>
          <p:txBody>
            <a:bodyPr wrap="none" anchor="ctr"/>
            <a:lstStyle/>
            <a:p>
              <a:endParaRPr lang="en-US"/>
            </a:p>
          </p:txBody>
        </p:sp>
        <p:grpSp>
          <p:nvGrpSpPr>
            <p:cNvPr id="7" name="Group 1050"/>
            <p:cNvGrpSpPr>
              <a:grpSpLocks/>
            </p:cNvGrpSpPr>
            <p:nvPr/>
          </p:nvGrpSpPr>
          <p:grpSpPr bwMode="auto">
            <a:xfrm>
              <a:off x="2832" y="2304"/>
              <a:ext cx="816" cy="432"/>
              <a:chOff x="2160" y="2304"/>
              <a:chExt cx="816" cy="432"/>
            </a:xfrm>
          </p:grpSpPr>
          <p:sp>
            <p:nvSpPr>
              <p:cNvPr id="19487" name="Rectangle 105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ltLang="el-GR"/>
              </a:p>
            </p:txBody>
          </p:sp>
          <p:sp>
            <p:nvSpPr>
              <p:cNvPr id="49180" name="Rectangle 105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31</a:t>
                </a:r>
              </a:p>
            </p:txBody>
          </p:sp>
          <p:sp>
            <p:nvSpPr>
              <p:cNvPr id="49181" name="Rectangle 105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43</a:t>
                </a:r>
              </a:p>
            </p:txBody>
          </p:sp>
        </p:grpSp>
      </p:grpSp>
      <p:sp>
        <p:nvSpPr>
          <p:cNvPr id="49185" name="Text Box 1057"/>
          <p:cNvSpPr txBox="1">
            <a:spLocks noChangeArrowheads="1"/>
          </p:cNvSpPr>
          <p:nvPr/>
        </p:nvSpPr>
        <p:spPr bwMode="auto">
          <a:xfrm>
            <a:off x="6324600" y="4724400"/>
            <a:ext cx="1271588" cy="396875"/>
          </a:xfrm>
          <a:prstGeom prst="rect">
            <a:avLst/>
          </a:prstGeom>
          <a:noFill/>
          <a:ln>
            <a:noFill/>
          </a:ln>
          <a:effectLst/>
          <a:extLst>
            <a:ext uri="{909E8E84-426E-40DD-AFC4-6F175D3DCCD1}"/>
            <a:ext uri="{91240B29-F687-4F45-9708-019B960494DF}"/>
            <a:ext uri="{AF507438-7753-43E0-B8FC-AC1667EBCBE1}"/>
          </a:extLst>
        </p:spPr>
        <p:txBody>
          <a:bodyPr wrap="none" anchor="ctr">
            <a:spAutoFit/>
          </a:bodyPr>
          <a:lstStyle/>
          <a:p>
            <a:pPr algn="ctr">
              <a:defRPr/>
            </a:pPr>
            <a:r>
              <a:rPr lang="en-GB"/>
              <a:t>Delete 72</a:t>
            </a:r>
            <a:endParaRPr lang="en-GB" sz="2800" i="1">
              <a:effectLst>
                <a:outerShdw blurRad="38100" dist="38100" dir="2700000" algn="tl">
                  <a:srgbClr val="C0C0C0"/>
                </a:outerShdw>
              </a:effectLst>
            </a:endParaRPr>
          </a:p>
        </p:txBody>
      </p:sp>
      <p:sp>
        <p:nvSpPr>
          <p:cNvPr id="19463" name="Line 1058"/>
          <p:cNvSpPr>
            <a:spLocks noChangeShapeType="1"/>
          </p:cNvSpPr>
          <p:nvPr/>
        </p:nvSpPr>
        <p:spPr bwMode="auto">
          <a:xfrm flipH="1" flipV="1">
            <a:off x="7086600" y="4419600"/>
            <a:ext cx="152400" cy="381000"/>
          </a:xfrm>
          <a:prstGeom prst="line">
            <a:avLst/>
          </a:prstGeom>
          <a:noFill/>
          <a:ln w="12700">
            <a:solidFill>
              <a:schemeClr val="tx1"/>
            </a:solidFill>
            <a:round/>
            <a:headEnd/>
            <a:tailEnd type="triangle" w="med" len="med"/>
          </a:ln>
        </p:spPr>
        <p:txBody>
          <a:bodyPr anchor="ctr">
            <a:spAutoFit/>
          </a:bodyPr>
          <a:lstStyle/>
          <a:p>
            <a:endParaRPr lang="en-US"/>
          </a:p>
        </p:txBody>
      </p:sp>
      <p:grpSp>
        <p:nvGrpSpPr>
          <p:cNvPr id="8" name="Group 1062"/>
          <p:cNvGrpSpPr>
            <a:grpSpLocks/>
          </p:cNvGrpSpPr>
          <p:nvPr/>
        </p:nvGrpSpPr>
        <p:grpSpPr bwMode="auto">
          <a:xfrm>
            <a:off x="6629400" y="3657600"/>
            <a:ext cx="685800" cy="762000"/>
            <a:chOff x="4176" y="2304"/>
            <a:chExt cx="432" cy="480"/>
          </a:xfrm>
        </p:grpSpPr>
        <p:sp>
          <p:nvSpPr>
            <p:cNvPr id="19476" name="Rectangle 1060"/>
            <p:cNvSpPr>
              <a:spLocks noChangeArrowheads="1"/>
            </p:cNvSpPr>
            <p:nvPr/>
          </p:nvSpPr>
          <p:spPr bwMode="auto">
            <a:xfrm>
              <a:off x="4176" y="2304"/>
              <a:ext cx="432" cy="480"/>
            </a:xfrm>
            <a:prstGeom prst="rect">
              <a:avLst/>
            </a:prstGeom>
            <a:solidFill>
              <a:schemeClr val="bg1"/>
            </a:solidFill>
            <a:ln w="12700">
              <a:noFill/>
              <a:miter lim="800000"/>
              <a:headEnd/>
              <a:tailEnd/>
            </a:ln>
          </p:spPr>
          <p:txBody>
            <a:bodyPr wrap="none" anchor="ctr">
              <a:spAutoFit/>
            </a:bodyPr>
            <a:lstStyle/>
            <a:p>
              <a:endParaRPr lang="en-US" altLang="el-GR"/>
            </a:p>
          </p:txBody>
        </p:sp>
        <p:sp>
          <p:nvSpPr>
            <p:cNvPr id="19477" name="Line 1061"/>
            <p:cNvSpPr>
              <a:spLocks noChangeShapeType="1"/>
            </p:cNvSpPr>
            <p:nvPr/>
          </p:nvSpPr>
          <p:spPr bwMode="auto">
            <a:xfrm>
              <a:off x="4176" y="2304"/>
              <a:ext cx="0" cy="432"/>
            </a:xfrm>
            <a:prstGeom prst="line">
              <a:avLst/>
            </a:prstGeom>
            <a:noFill/>
            <a:ln w="12700">
              <a:solidFill>
                <a:schemeClr val="tx1"/>
              </a:solidFill>
              <a:round/>
              <a:headEnd/>
              <a:tailEnd/>
            </a:ln>
          </p:spPr>
          <p:txBody>
            <a:bodyPr wrap="none" anchor="ctr">
              <a:spAutoFit/>
            </a:bodyPr>
            <a:lstStyle/>
            <a:p>
              <a:endParaRPr lang="en-US"/>
            </a:p>
          </p:txBody>
        </p:sp>
      </p:grpSp>
      <p:sp>
        <p:nvSpPr>
          <p:cNvPr id="49191" name="Text Box 1063"/>
          <p:cNvSpPr txBox="1">
            <a:spLocks noChangeArrowheads="1"/>
          </p:cNvSpPr>
          <p:nvPr/>
        </p:nvSpPr>
        <p:spPr bwMode="auto">
          <a:xfrm>
            <a:off x="6096000" y="4427538"/>
            <a:ext cx="1828800" cy="823912"/>
          </a:xfrm>
          <a:prstGeom prst="rect">
            <a:avLst/>
          </a:prstGeom>
          <a:solidFill>
            <a:schemeClr val="bg1"/>
          </a:solidFill>
          <a:ln>
            <a:noFill/>
          </a:ln>
          <a:effectLst/>
          <a:extLst>
            <a:ext uri="{91240B29-F687-4F45-9708-019B960494DF}"/>
            <a:ext uri="{AF507438-7753-43E0-B8FC-AC1667EBCBE1}"/>
          </a:extLst>
        </p:spPr>
        <p:txBody>
          <a:bodyPr anchor="ctr">
            <a:spAutoFit/>
          </a:bodyPr>
          <a:lstStyle/>
          <a:p>
            <a:pPr algn="ctr">
              <a:defRPr/>
            </a:pPr>
            <a:r>
              <a:rPr lang="en-GB"/>
              <a:t>Too few keys!</a:t>
            </a:r>
          </a:p>
          <a:p>
            <a:pPr algn="ctr">
              <a:defRPr/>
            </a:pPr>
            <a:endParaRPr lang="en-GB" sz="2800" i="1">
              <a:effectLst>
                <a:outerShdw blurRad="38100" dist="38100" dir="2700000" algn="tl">
                  <a:srgbClr val="C0C0C0"/>
                </a:outerShdw>
              </a:effectLst>
            </a:endParaRPr>
          </a:p>
        </p:txBody>
      </p:sp>
      <p:grpSp>
        <p:nvGrpSpPr>
          <p:cNvPr id="9" name="Group 1073"/>
          <p:cNvGrpSpPr>
            <a:grpSpLocks/>
          </p:cNvGrpSpPr>
          <p:nvPr/>
        </p:nvGrpSpPr>
        <p:grpSpPr bwMode="auto">
          <a:xfrm>
            <a:off x="4419600" y="2133600"/>
            <a:ext cx="2286000" cy="2286000"/>
            <a:chOff x="2784" y="1344"/>
            <a:chExt cx="1440" cy="1440"/>
          </a:xfrm>
        </p:grpSpPr>
        <p:grpSp>
          <p:nvGrpSpPr>
            <p:cNvPr id="10" name="Group 1071"/>
            <p:cNvGrpSpPr>
              <a:grpSpLocks/>
            </p:cNvGrpSpPr>
            <p:nvPr/>
          </p:nvGrpSpPr>
          <p:grpSpPr bwMode="auto">
            <a:xfrm>
              <a:off x="2784" y="1344"/>
              <a:ext cx="1440" cy="1440"/>
              <a:chOff x="2784" y="1344"/>
              <a:chExt cx="1440" cy="1440"/>
            </a:xfrm>
          </p:grpSpPr>
          <p:sp>
            <p:nvSpPr>
              <p:cNvPr id="19470" name="Line 1065"/>
              <p:cNvSpPr>
                <a:spLocks noChangeShapeType="1"/>
              </p:cNvSpPr>
              <p:nvPr/>
            </p:nvSpPr>
            <p:spPr bwMode="auto">
              <a:xfrm flipV="1">
                <a:off x="2784" y="2016"/>
                <a:ext cx="0" cy="768"/>
              </a:xfrm>
              <a:prstGeom prst="line">
                <a:avLst/>
              </a:prstGeom>
              <a:noFill/>
              <a:ln w="12700">
                <a:solidFill>
                  <a:srgbClr val="FF0000"/>
                </a:solidFill>
                <a:round/>
                <a:headEnd/>
                <a:tailEnd/>
              </a:ln>
            </p:spPr>
            <p:txBody>
              <a:bodyPr wrap="none" anchor="ctr">
                <a:spAutoFit/>
              </a:bodyPr>
              <a:lstStyle/>
              <a:p>
                <a:endParaRPr lang="en-US"/>
              </a:p>
            </p:txBody>
          </p:sp>
          <p:sp>
            <p:nvSpPr>
              <p:cNvPr id="19471" name="Line 1066"/>
              <p:cNvSpPr>
                <a:spLocks noChangeShapeType="1"/>
              </p:cNvSpPr>
              <p:nvPr/>
            </p:nvSpPr>
            <p:spPr bwMode="auto">
              <a:xfrm flipV="1">
                <a:off x="2784" y="1872"/>
                <a:ext cx="144" cy="144"/>
              </a:xfrm>
              <a:prstGeom prst="line">
                <a:avLst/>
              </a:prstGeom>
              <a:noFill/>
              <a:ln w="12700">
                <a:solidFill>
                  <a:srgbClr val="FF0000"/>
                </a:solidFill>
                <a:round/>
                <a:headEnd/>
                <a:tailEnd/>
              </a:ln>
            </p:spPr>
            <p:txBody>
              <a:bodyPr wrap="none" anchor="ctr">
                <a:spAutoFit/>
              </a:bodyPr>
              <a:lstStyle/>
              <a:p>
                <a:endParaRPr lang="en-US"/>
              </a:p>
            </p:txBody>
          </p:sp>
          <p:sp>
            <p:nvSpPr>
              <p:cNvPr id="19472" name="Line 1067"/>
              <p:cNvSpPr>
                <a:spLocks noChangeShapeType="1"/>
              </p:cNvSpPr>
              <p:nvPr/>
            </p:nvSpPr>
            <p:spPr bwMode="auto">
              <a:xfrm flipV="1">
                <a:off x="2928" y="1344"/>
                <a:ext cx="48" cy="528"/>
              </a:xfrm>
              <a:prstGeom prst="line">
                <a:avLst/>
              </a:prstGeom>
              <a:noFill/>
              <a:ln w="12700">
                <a:solidFill>
                  <a:srgbClr val="FF0000"/>
                </a:solidFill>
                <a:round/>
                <a:headEnd/>
                <a:tailEnd/>
              </a:ln>
            </p:spPr>
            <p:txBody>
              <a:bodyPr wrap="none" anchor="ctr">
                <a:spAutoFit/>
              </a:bodyPr>
              <a:lstStyle/>
              <a:p>
                <a:endParaRPr lang="en-US"/>
              </a:p>
            </p:txBody>
          </p:sp>
          <p:sp>
            <p:nvSpPr>
              <p:cNvPr id="19473" name="Line 1068"/>
              <p:cNvSpPr>
                <a:spLocks noChangeShapeType="1"/>
              </p:cNvSpPr>
              <p:nvPr/>
            </p:nvSpPr>
            <p:spPr bwMode="auto">
              <a:xfrm>
                <a:off x="2976" y="1344"/>
                <a:ext cx="1248" cy="0"/>
              </a:xfrm>
              <a:prstGeom prst="line">
                <a:avLst/>
              </a:prstGeom>
              <a:noFill/>
              <a:ln w="12700">
                <a:solidFill>
                  <a:srgbClr val="FF0000"/>
                </a:solidFill>
                <a:round/>
                <a:headEnd/>
                <a:tailEnd/>
              </a:ln>
            </p:spPr>
            <p:txBody>
              <a:bodyPr anchor="ctr">
                <a:spAutoFit/>
              </a:bodyPr>
              <a:lstStyle/>
              <a:p>
                <a:endParaRPr lang="en-US"/>
              </a:p>
            </p:txBody>
          </p:sp>
          <p:sp>
            <p:nvSpPr>
              <p:cNvPr id="19474" name="Line 1069"/>
              <p:cNvSpPr>
                <a:spLocks noChangeShapeType="1"/>
              </p:cNvSpPr>
              <p:nvPr/>
            </p:nvSpPr>
            <p:spPr bwMode="auto">
              <a:xfrm>
                <a:off x="2784" y="2784"/>
                <a:ext cx="1440" cy="0"/>
              </a:xfrm>
              <a:prstGeom prst="line">
                <a:avLst/>
              </a:prstGeom>
              <a:noFill/>
              <a:ln w="12700">
                <a:solidFill>
                  <a:srgbClr val="FF0000"/>
                </a:solidFill>
                <a:round/>
                <a:headEnd/>
                <a:tailEnd/>
              </a:ln>
            </p:spPr>
            <p:txBody>
              <a:bodyPr wrap="none" anchor="ctr">
                <a:spAutoFit/>
              </a:bodyPr>
              <a:lstStyle/>
              <a:p>
                <a:endParaRPr lang="en-US"/>
              </a:p>
            </p:txBody>
          </p:sp>
          <p:sp>
            <p:nvSpPr>
              <p:cNvPr id="19475" name="Line 1070"/>
              <p:cNvSpPr>
                <a:spLocks noChangeShapeType="1"/>
              </p:cNvSpPr>
              <p:nvPr/>
            </p:nvSpPr>
            <p:spPr bwMode="auto">
              <a:xfrm flipV="1">
                <a:off x="4224" y="1344"/>
                <a:ext cx="0" cy="1440"/>
              </a:xfrm>
              <a:prstGeom prst="line">
                <a:avLst/>
              </a:prstGeom>
              <a:noFill/>
              <a:ln w="12700">
                <a:solidFill>
                  <a:srgbClr val="FF0000"/>
                </a:solidFill>
                <a:round/>
                <a:headEnd/>
                <a:tailEnd/>
              </a:ln>
            </p:spPr>
            <p:txBody>
              <a:bodyPr wrap="none" anchor="ctr">
                <a:spAutoFit/>
              </a:bodyPr>
              <a:lstStyle/>
              <a:p>
                <a:endParaRPr lang="en-US"/>
              </a:p>
            </p:txBody>
          </p:sp>
        </p:grpSp>
        <p:sp>
          <p:nvSpPr>
            <p:cNvPr id="49200" name="Text Box 1072"/>
            <p:cNvSpPr txBox="1">
              <a:spLocks noChangeArrowheads="1"/>
            </p:cNvSpPr>
            <p:nvPr/>
          </p:nvSpPr>
          <p:spPr bwMode="auto">
            <a:xfrm>
              <a:off x="2784" y="1968"/>
              <a:ext cx="1422" cy="250"/>
            </a:xfrm>
            <a:prstGeom prst="rect">
              <a:avLst/>
            </a:prstGeom>
            <a:noFill/>
            <a:ln>
              <a:noFill/>
            </a:ln>
            <a:effectLst/>
            <a:extLst>
              <a:ext uri="{909E8E84-426E-40DD-AFC4-6F175D3DCCD1}"/>
              <a:ext uri="{91240B29-F687-4F45-9708-019B960494DF}"/>
              <a:ext uri="{AF507438-7753-43E0-B8FC-AC1667EBCBE1}"/>
            </a:extLst>
          </p:spPr>
          <p:txBody>
            <a:bodyPr wrap="none" anchor="ctr">
              <a:spAutoFit/>
            </a:bodyPr>
            <a:lstStyle/>
            <a:p>
              <a:pPr algn="ctr">
                <a:defRPr/>
              </a:pPr>
              <a:r>
                <a:rPr lang="en-GB"/>
                <a:t>Join back together</a:t>
              </a:r>
              <a:endParaRPr lang="en-GB" sz="2800" i="1">
                <a:effectLst>
                  <a:outerShdw blurRad="38100" dist="38100" dir="2700000" algn="tl">
                    <a:srgbClr val="C0C0C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91"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1026"/>
          <p:cNvSpPr>
            <a:spLocks noGrp="1" noChangeArrowheads="1"/>
          </p:cNvSpPr>
          <p:nvPr>
            <p:ph type="title"/>
          </p:nvPr>
        </p:nvSpPr>
        <p:spPr/>
        <p:txBody>
          <a:bodyPr>
            <a:normAutofit fontScale="90000"/>
          </a:bodyPr>
          <a:lstStyle/>
          <a:p>
            <a:r>
              <a:rPr lang="en-GB" altLang="el-GR" smtClean="0"/>
              <a:t>Type #4: Too few keys in node and its siblings</a:t>
            </a:r>
          </a:p>
        </p:txBody>
      </p:sp>
      <p:grpSp>
        <p:nvGrpSpPr>
          <p:cNvPr id="2" name="Group 1055"/>
          <p:cNvGrpSpPr>
            <a:grpSpLocks/>
          </p:cNvGrpSpPr>
          <p:nvPr/>
        </p:nvGrpSpPr>
        <p:grpSpPr bwMode="auto">
          <a:xfrm>
            <a:off x="1600200" y="2209800"/>
            <a:ext cx="5486400" cy="2133600"/>
            <a:chOff x="1008" y="1392"/>
            <a:chExt cx="3456" cy="1344"/>
          </a:xfrm>
        </p:grpSpPr>
        <p:grpSp>
          <p:nvGrpSpPr>
            <p:cNvPr id="3" name="Group 1054"/>
            <p:cNvGrpSpPr>
              <a:grpSpLocks/>
            </p:cNvGrpSpPr>
            <p:nvPr/>
          </p:nvGrpSpPr>
          <p:grpSpPr bwMode="auto">
            <a:xfrm>
              <a:off x="2160" y="1392"/>
              <a:ext cx="816" cy="432"/>
              <a:chOff x="2160" y="1392"/>
              <a:chExt cx="816" cy="432"/>
            </a:xfrm>
          </p:grpSpPr>
          <p:sp>
            <p:nvSpPr>
              <p:cNvPr id="20505" name="Rectangle 1029"/>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ltLang="el-GR"/>
              </a:p>
            </p:txBody>
          </p:sp>
          <p:sp>
            <p:nvSpPr>
              <p:cNvPr id="50182" name="Rectangle 1030"/>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12</a:t>
                </a:r>
              </a:p>
            </p:txBody>
          </p:sp>
          <p:sp>
            <p:nvSpPr>
              <p:cNvPr id="50183" name="Rectangle 1031"/>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29</a:t>
                </a:r>
              </a:p>
            </p:txBody>
          </p:sp>
        </p:grpSp>
        <p:grpSp>
          <p:nvGrpSpPr>
            <p:cNvPr id="4" name="Group 1033"/>
            <p:cNvGrpSpPr>
              <a:grpSpLocks/>
            </p:cNvGrpSpPr>
            <p:nvPr/>
          </p:nvGrpSpPr>
          <p:grpSpPr bwMode="auto">
            <a:xfrm>
              <a:off x="1008" y="2304"/>
              <a:ext cx="816" cy="432"/>
              <a:chOff x="1008" y="2304"/>
              <a:chExt cx="816" cy="432"/>
            </a:xfrm>
          </p:grpSpPr>
          <p:sp>
            <p:nvSpPr>
              <p:cNvPr id="20502" name="Rectangle 1034"/>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ltLang="el-GR"/>
              </a:p>
            </p:txBody>
          </p:sp>
          <p:sp>
            <p:nvSpPr>
              <p:cNvPr id="50187" name="Rectangle 1035"/>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7</a:t>
                </a:r>
              </a:p>
            </p:txBody>
          </p:sp>
          <p:sp>
            <p:nvSpPr>
              <p:cNvPr id="50188" name="Rectangle 1036"/>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9</a:t>
                </a:r>
              </a:p>
            </p:txBody>
          </p:sp>
        </p:grpSp>
        <p:grpSp>
          <p:nvGrpSpPr>
            <p:cNvPr id="5" name="Group 1037"/>
            <p:cNvGrpSpPr>
              <a:grpSpLocks/>
            </p:cNvGrpSpPr>
            <p:nvPr/>
          </p:nvGrpSpPr>
          <p:grpSpPr bwMode="auto">
            <a:xfrm>
              <a:off x="1920" y="2304"/>
              <a:ext cx="816" cy="432"/>
              <a:chOff x="2160" y="2304"/>
              <a:chExt cx="816" cy="432"/>
            </a:xfrm>
          </p:grpSpPr>
          <p:sp>
            <p:nvSpPr>
              <p:cNvPr id="20499" name="Rectangle 1038"/>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ltLang="el-GR"/>
              </a:p>
            </p:txBody>
          </p:sp>
          <p:sp>
            <p:nvSpPr>
              <p:cNvPr id="50191" name="Rectangle 1039"/>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15</a:t>
                </a:r>
              </a:p>
            </p:txBody>
          </p:sp>
          <p:sp>
            <p:nvSpPr>
              <p:cNvPr id="50192" name="Rectangle 1040"/>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22</a:t>
                </a:r>
              </a:p>
            </p:txBody>
          </p:sp>
        </p:grpSp>
        <p:sp>
          <p:nvSpPr>
            <p:cNvPr id="20490" name="Line 1045"/>
            <p:cNvSpPr>
              <a:spLocks noChangeShapeType="1"/>
            </p:cNvSpPr>
            <p:nvPr/>
          </p:nvSpPr>
          <p:spPr bwMode="auto">
            <a:xfrm flipH="1">
              <a:off x="1824" y="1824"/>
              <a:ext cx="336" cy="480"/>
            </a:xfrm>
            <a:prstGeom prst="line">
              <a:avLst/>
            </a:prstGeom>
            <a:noFill/>
            <a:ln w="12700">
              <a:solidFill>
                <a:schemeClr val="tx1"/>
              </a:solidFill>
              <a:round/>
              <a:headEnd/>
              <a:tailEnd/>
            </a:ln>
          </p:spPr>
          <p:txBody>
            <a:bodyPr wrap="none" anchor="ctr"/>
            <a:lstStyle/>
            <a:p>
              <a:endParaRPr lang="en-US"/>
            </a:p>
          </p:txBody>
        </p:sp>
        <p:sp>
          <p:nvSpPr>
            <p:cNvPr id="20491" name="Line 1046"/>
            <p:cNvSpPr>
              <a:spLocks noChangeShapeType="1"/>
            </p:cNvSpPr>
            <p:nvPr/>
          </p:nvSpPr>
          <p:spPr bwMode="auto">
            <a:xfrm flipH="1">
              <a:off x="2448" y="1824"/>
              <a:ext cx="96" cy="480"/>
            </a:xfrm>
            <a:prstGeom prst="line">
              <a:avLst/>
            </a:prstGeom>
            <a:noFill/>
            <a:ln w="12700">
              <a:solidFill>
                <a:schemeClr val="tx1"/>
              </a:solidFill>
              <a:round/>
              <a:headEnd/>
              <a:tailEnd/>
            </a:ln>
          </p:spPr>
          <p:txBody>
            <a:bodyPr wrap="none" anchor="ctr"/>
            <a:lstStyle/>
            <a:p>
              <a:endParaRPr lang="en-US"/>
            </a:p>
          </p:txBody>
        </p:sp>
        <p:sp>
          <p:nvSpPr>
            <p:cNvPr id="20492" name="Line 1048"/>
            <p:cNvSpPr>
              <a:spLocks noChangeShapeType="1"/>
            </p:cNvSpPr>
            <p:nvPr/>
          </p:nvSpPr>
          <p:spPr bwMode="auto">
            <a:xfrm>
              <a:off x="2976" y="1824"/>
              <a:ext cx="144" cy="480"/>
            </a:xfrm>
            <a:prstGeom prst="line">
              <a:avLst/>
            </a:prstGeom>
            <a:noFill/>
            <a:ln w="12700">
              <a:solidFill>
                <a:schemeClr val="tx1"/>
              </a:solidFill>
              <a:round/>
              <a:headEnd/>
              <a:tailEnd/>
            </a:ln>
          </p:spPr>
          <p:txBody>
            <a:bodyPr wrap="none" anchor="ctr"/>
            <a:lstStyle/>
            <a:p>
              <a:endParaRPr lang="en-US"/>
            </a:p>
          </p:txBody>
        </p:sp>
        <p:grpSp>
          <p:nvGrpSpPr>
            <p:cNvPr id="6" name="Group 1053"/>
            <p:cNvGrpSpPr>
              <a:grpSpLocks/>
            </p:cNvGrpSpPr>
            <p:nvPr/>
          </p:nvGrpSpPr>
          <p:grpSpPr bwMode="auto">
            <a:xfrm>
              <a:off x="2832" y="2304"/>
              <a:ext cx="1632" cy="432"/>
              <a:chOff x="2832" y="2304"/>
              <a:chExt cx="1632" cy="432"/>
            </a:xfrm>
          </p:grpSpPr>
          <p:sp>
            <p:nvSpPr>
              <p:cNvPr id="20494" name="Rectangle 1050"/>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ltLang="el-GR"/>
              </a:p>
            </p:txBody>
          </p:sp>
          <p:sp>
            <p:nvSpPr>
              <p:cNvPr id="50195" name="Rectangle 1043"/>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69</a:t>
                </a:r>
              </a:p>
            </p:txBody>
          </p:sp>
          <p:sp>
            <p:nvSpPr>
              <p:cNvPr id="50184" name="Rectangle 1032"/>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56</a:t>
                </a:r>
              </a:p>
            </p:txBody>
          </p:sp>
          <p:sp>
            <p:nvSpPr>
              <p:cNvPr id="50203" name="Rectangle 1051"/>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31</a:t>
                </a:r>
              </a:p>
            </p:txBody>
          </p:sp>
          <p:sp>
            <p:nvSpPr>
              <p:cNvPr id="50204" name="Rectangle 1052"/>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43</a:t>
                </a:r>
              </a:p>
            </p:txBody>
          </p:sp>
        </p:gr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GB" altLang="el-GR" smtClean="0"/>
              <a:t>Type #3: Enough siblings</a:t>
            </a:r>
          </a:p>
        </p:txBody>
      </p:sp>
      <p:grpSp>
        <p:nvGrpSpPr>
          <p:cNvPr id="2" name="Group 3"/>
          <p:cNvGrpSpPr>
            <a:grpSpLocks/>
          </p:cNvGrpSpPr>
          <p:nvPr/>
        </p:nvGrpSpPr>
        <p:grpSpPr bwMode="auto">
          <a:xfrm>
            <a:off x="1600200" y="2209800"/>
            <a:ext cx="5486400" cy="2133600"/>
            <a:chOff x="1008" y="1392"/>
            <a:chExt cx="3456" cy="1344"/>
          </a:xfrm>
        </p:grpSpPr>
        <p:grpSp>
          <p:nvGrpSpPr>
            <p:cNvPr id="3" name="Group 4"/>
            <p:cNvGrpSpPr>
              <a:grpSpLocks/>
            </p:cNvGrpSpPr>
            <p:nvPr/>
          </p:nvGrpSpPr>
          <p:grpSpPr bwMode="auto">
            <a:xfrm>
              <a:off x="2160" y="1392"/>
              <a:ext cx="816" cy="432"/>
              <a:chOff x="2160" y="1392"/>
              <a:chExt cx="816" cy="432"/>
            </a:xfrm>
          </p:grpSpPr>
          <p:sp>
            <p:nvSpPr>
              <p:cNvPr id="21539" name="Rectangle 5"/>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ltLang="el-GR"/>
              </a:p>
            </p:txBody>
          </p:sp>
          <p:sp>
            <p:nvSpPr>
              <p:cNvPr id="51206" name="Rectangle 6"/>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12</a:t>
                </a:r>
              </a:p>
            </p:txBody>
          </p:sp>
          <p:sp>
            <p:nvSpPr>
              <p:cNvPr id="51207" name="Rectangle 7"/>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29</a:t>
                </a:r>
              </a:p>
            </p:txBody>
          </p:sp>
        </p:grpSp>
        <p:grpSp>
          <p:nvGrpSpPr>
            <p:cNvPr id="4" name="Group 8"/>
            <p:cNvGrpSpPr>
              <a:grpSpLocks/>
            </p:cNvGrpSpPr>
            <p:nvPr/>
          </p:nvGrpSpPr>
          <p:grpSpPr bwMode="auto">
            <a:xfrm>
              <a:off x="1008" y="2304"/>
              <a:ext cx="816" cy="432"/>
              <a:chOff x="1008" y="2304"/>
              <a:chExt cx="816" cy="432"/>
            </a:xfrm>
          </p:grpSpPr>
          <p:sp>
            <p:nvSpPr>
              <p:cNvPr id="21536" name="Rectangle 9"/>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ltLang="el-GR"/>
              </a:p>
            </p:txBody>
          </p:sp>
          <p:sp>
            <p:nvSpPr>
              <p:cNvPr id="51210" name="Rectangle 10"/>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7</a:t>
                </a:r>
              </a:p>
            </p:txBody>
          </p:sp>
          <p:sp>
            <p:nvSpPr>
              <p:cNvPr id="51211" name="Rectangle 11"/>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9</a:t>
                </a:r>
              </a:p>
            </p:txBody>
          </p:sp>
        </p:grpSp>
        <p:grpSp>
          <p:nvGrpSpPr>
            <p:cNvPr id="5" name="Group 12"/>
            <p:cNvGrpSpPr>
              <a:grpSpLocks/>
            </p:cNvGrpSpPr>
            <p:nvPr/>
          </p:nvGrpSpPr>
          <p:grpSpPr bwMode="auto">
            <a:xfrm>
              <a:off x="1920" y="2304"/>
              <a:ext cx="816" cy="432"/>
              <a:chOff x="2160" y="2304"/>
              <a:chExt cx="816" cy="432"/>
            </a:xfrm>
          </p:grpSpPr>
          <p:sp>
            <p:nvSpPr>
              <p:cNvPr id="21533" name="Rectangle 13"/>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ltLang="el-GR"/>
              </a:p>
            </p:txBody>
          </p:sp>
          <p:sp>
            <p:nvSpPr>
              <p:cNvPr id="51214" name="Rectangle 14"/>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15</a:t>
                </a:r>
              </a:p>
            </p:txBody>
          </p:sp>
          <p:sp>
            <p:nvSpPr>
              <p:cNvPr id="51215" name="Rectangle 15"/>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22</a:t>
                </a:r>
              </a:p>
            </p:txBody>
          </p:sp>
        </p:grpSp>
        <p:sp>
          <p:nvSpPr>
            <p:cNvPr id="21524" name="Line 16"/>
            <p:cNvSpPr>
              <a:spLocks noChangeShapeType="1"/>
            </p:cNvSpPr>
            <p:nvPr/>
          </p:nvSpPr>
          <p:spPr bwMode="auto">
            <a:xfrm flipH="1">
              <a:off x="1824" y="1824"/>
              <a:ext cx="336" cy="480"/>
            </a:xfrm>
            <a:prstGeom prst="line">
              <a:avLst/>
            </a:prstGeom>
            <a:noFill/>
            <a:ln w="12700">
              <a:solidFill>
                <a:schemeClr val="tx1"/>
              </a:solidFill>
              <a:round/>
              <a:headEnd/>
              <a:tailEnd/>
            </a:ln>
          </p:spPr>
          <p:txBody>
            <a:bodyPr wrap="none" anchor="ctr"/>
            <a:lstStyle/>
            <a:p>
              <a:endParaRPr lang="en-US"/>
            </a:p>
          </p:txBody>
        </p:sp>
        <p:sp>
          <p:nvSpPr>
            <p:cNvPr id="21525" name="Line 17"/>
            <p:cNvSpPr>
              <a:spLocks noChangeShapeType="1"/>
            </p:cNvSpPr>
            <p:nvPr/>
          </p:nvSpPr>
          <p:spPr bwMode="auto">
            <a:xfrm flipH="1">
              <a:off x="2448" y="1824"/>
              <a:ext cx="96" cy="480"/>
            </a:xfrm>
            <a:prstGeom prst="line">
              <a:avLst/>
            </a:prstGeom>
            <a:noFill/>
            <a:ln w="12700">
              <a:solidFill>
                <a:schemeClr val="tx1"/>
              </a:solidFill>
              <a:round/>
              <a:headEnd/>
              <a:tailEnd/>
            </a:ln>
          </p:spPr>
          <p:txBody>
            <a:bodyPr wrap="none" anchor="ctr"/>
            <a:lstStyle/>
            <a:p>
              <a:endParaRPr lang="en-US"/>
            </a:p>
          </p:txBody>
        </p:sp>
        <p:sp>
          <p:nvSpPr>
            <p:cNvPr id="21526" name="Line 18"/>
            <p:cNvSpPr>
              <a:spLocks noChangeShapeType="1"/>
            </p:cNvSpPr>
            <p:nvPr/>
          </p:nvSpPr>
          <p:spPr bwMode="auto">
            <a:xfrm>
              <a:off x="2976" y="1824"/>
              <a:ext cx="144" cy="480"/>
            </a:xfrm>
            <a:prstGeom prst="line">
              <a:avLst/>
            </a:prstGeom>
            <a:noFill/>
            <a:ln w="12700">
              <a:solidFill>
                <a:schemeClr val="tx1"/>
              </a:solidFill>
              <a:round/>
              <a:headEnd/>
              <a:tailEnd/>
            </a:ln>
          </p:spPr>
          <p:txBody>
            <a:bodyPr wrap="none" anchor="ctr"/>
            <a:lstStyle/>
            <a:p>
              <a:endParaRPr lang="en-US"/>
            </a:p>
          </p:txBody>
        </p:sp>
        <p:grpSp>
          <p:nvGrpSpPr>
            <p:cNvPr id="6" name="Group 19"/>
            <p:cNvGrpSpPr>
              <a:grpSpLocks/>
            </p:cNvGrpSpPr>
            <p:nvPr/>
          </p:nvGrpSpPr>
          <p:grpSpPr bwMode="auto">
            <a:xfrm>
              <a:off x="2832" y="2304"/>
              <a:ext cx="1632" cy="432"/>
              <a:chOff x="2832" y="2304"/>
              <a:chExt cx="1632" cy="432"/>
            </a:xfrm>
          </p:grpSpPr>
          <p:sp>
            <p:nvSpPr>
              <p:cNvPr id="21528" name="Rectangle 20"/>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ltLang="el-GR"/>
              </a:p>
            </p:txBody>
          </p:sp>
          <p:sp>
            <p:nvSpPr>
              <p:cNvPr id="51221" name="Rectangle 21"/>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69</a:t>
                </a:r>
              </a:p>
            </p:txBody>
          </p:sp>
          <p:sp>
            <p:nvSpPr>
              <p:cNvPr id="51222" name="Rectangle 22"/>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56</a:t>
                </a:r>
              </a:p>
            </p:txBody>
          </p:sp>
          <p:sp>
            <p:nvSpPr>
              <p:cNvPr id="51223" name="Rectangle 23"/>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31</a:t>
                </a:r>
              </a:p>
            </p:txBody>
          </p:sp>
          <p:sp>
            <p:nvSpPr>
              <p:cNvPr id="51224" name="Rectangle 24"/>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43</a:t>
                </a:r>
              </a:p>
            </p:txBody>
          </p:sp>
        </p:grpSp>
      </p:grpSp>
      <p:sp>
        <p:nvSpPr>
          <p:cNvPr id="51225" name="Text Box 25"/>
          <p:cNvSpPr txBox="1">
            <a:spLocks noChangeArrowheads="1"/>
          </p:cNvSpPr>
          <p:nvPr/>
        </p:nvSpPr>
        <p:spPr bwMode="auto">
          <a:xfrm>
            <a:off x="3571875" y="4937125"/>
            <a:ext cx="1271588" cy="396875"/>
          </a:xfrm>
          <a:prstGeom prst="rect">
            <a:avLst/>
          </a:prstGeom>
          <a:noFill/>
          <a:ln>
            <a:noFill/>
          </a:ln>
          <a:effectLst/>
          <a:extLst>
            <a:ext uri="{909E8E84-426E-40DD-AFC4-6F175D3DCCD1}"/>
            <a:ext uri="{91240B29-F687-4F45-9708-019B960494DF}"/>
            <a:ext uri="{AF507438-7753-43E0-B8FC-AC1667EBCBE1}"/>
          </a:extLst>
        </p:spPr>
        <p:txBody>
          <a:bodyPr wrap="none" anchor="ctr">
            <a:spAutoFit/>
          </a:bodyPr>
          <a:lstStyle/>
          <a:p>
            <a:pPr algn="ctr">
              <a:defRPr/>
            </a:pPr>
            <a:r>
              <a:rPr lang="en-GB"/>
              <a:t>Delete 22</a:t>
            </a:r>
            <a:endParaRPr lang="en-GB" sz="2800" i="1">
              <a:effectLst>
                <a:outerShdw blurRad="38100" dist="38100" dir="2700000" algn="tl">
                  <a:srgbClr val="C0C0C0"/>
                </a:outerShdw>
              </a:effectLst>
            </a:endParaRPr>
          </a:p>
        </p:txBody>
      </p:sp>
      <p:grpSp>
        <p:nvGrpSpPr>
          <p:cNvPr id="7" name="Group 30"/>
          <p:cNvGrpSpPr>
            <a:grpSpLocks/>
          </p:cNvGrpSpPr>
          <p:nvPr/>
        </p:nvGrpSpPr>
        <p:grpSpPr bwMode="auto">
          <a:xfrm>
            <a:off x="3657600" y="3733800"/>
            <a:ext cx="1143000" cy="1524000"/>
            <a:chOff x="2304" y="2352"/>
            <a:chExt cx="720" cy="960"/>
          </a:xfrm>
        </p:grpSpPr>
        <p:sp>
          <p:nvSpPr>
            <p:cNvPr id="21518" name="Line 26"/>
            <p:cNvSpPr>
              <a:spLocks noChangeShapeType="1"/>
            </p:cNvSpPr>
            <p:nvPr/>
          </p:nvSpPr>
          <p:spPr bwMode="auto">
            <a:xfrm flipH="1" flipV="1">
              <a:off x="2592" y="2784"/>
              <a:ext cx="48" cy="336"/>
            </a:xfrm>
            <a:prstGeom prst="line">
              <a:avLst/>
            </a:prstGeom>
            <a:noFill/>
            <a:ln w="12700">
              <a:solidFill>
                <a:schemeClr val="tx1"/>
              </a:solidFill>
              <a:round/>
              <a:headEnd/>
              <a:tailEnd type="triangle" w="med" len="med"/>
            </a:ln>
          </p:spPr>
          <p:txBody>
            <a:bodyPr wrap="none" anchor="ctr">
              <a:spAutoFit/>
            </a:bodyPr>
            <a:lstStyle/>
            <a:p>
              <a:endParaRPr lang="en-US"/>
            </a:p>
          </p:txBody>
        </p:sp>
        <p:sp>
          <p:nvSpPr>
            <p:cNvPr id="21519" name="Rectangle 27"/>
            <p:cNvSpPr>
              <a:spLocks noChangeArrowheads="1"/>
            </p:cNvSpPr>
            <p:nvPr/>
          </p:nvSpPr>
          <p:spPr bwMode="auto">
            <a:xfrm>
              <a:off x="2352" y="2352"/>
              <a:ext cx="336" cy="336"/>
            </a:xfrm>
            <a:prstGeom prst="rect">
              <a:avLst/>
            </a:prstGeom>
            <a:solidFill>
              <a:schemeClr val="accent1"/>
            </a:solidFill>
            <a:ln w="12700">
              <a:solidFill>
                <a:schemeClr val="accent1"/>
              </a:solidFill>
              <a:miter lim="800000"/>
              <a:headEnd/>
              <a:tailEnd/>
            </a:ln>
          </p:spPr>
          <p:txBody>
            <a:bodyPr wrap="none" anchor="ctr">
              <a:spAutoFit/>
            </a:bodyPr>
            <a:lstStyle/>
            <a:p>
              <a:endParaRPr lang="en-US" altLang="el-GR"/>
            </a:p>
          </p:txBody>
        </p:sp>
        <p:sp>
          <p:nvSpPr>
            <p:cNvPr id="21520" name="Rectangle 29"/>
            <p:cNvSpPr>
              <a:spLocks noChangeArrowheads="1"/>
            </p:cNvSpPr>
            <p:nvPr/>
          </p:nvSpPr>
          <p:spPr bwMode="auto">
            <a:xfrm>
              <a:off x="2304" y="2784"/>
              <a:ext cx="720" cy="528"/>
            </a:xfrm>
            <a:prstGeom prst="rect">
              <a:avLst/>
            </a:prstGeom>
            <a:solidFill>
              <a:schemeClr val="bg1"/>
            </a:solidFill>
            <a:ln w="12700">
              <a:solidFill>
                <a:schemeClr val="bg1"/>
              </a:solidFill>
              <a:miter lim="800000"/>
              <a:headEnd/>
              <a:tailEnd/>
            </a:ln>
          </p:spPr>
          <p:txBody>
            <a:bodyPr wrap="none" anchor="ctr">
              <a:spAutoFit/>
            </a:bodyPr>
            <a:lstStyle/>
            <a:p>
              <a:endParaRPr lang="en-US" altLang="el-GR"/>
            </a:p>
          </p:txBody>
        </p:sp>
      </p:grpSp>
      <p:grpSp>
        <p:nvGrpSpPr>
          <p:cNvPr id="8" name="Group 36"/>
          <p:cNvGrpSpPr>
            <a:grpSpLocks/>
          </p:cNvGrpSpPr>
          <p:nvPr/>
        </p:nvGrpSpPr>
        <p:grpSpPr bwMode="auto">
          <a:xfrm>
            <a:off x="4114800" y="2819400"/>
            <a:ext cx="3605213" cy="762000"/>
            <a:chOff x="2592" y="1776"/>
            <a:chExt cx="2271" cy="480"/>
          </a:xfrm>
        </p:grpSpPr>
        <p:grpSp>
          <p:nvGrpSpPr>
            <p:cNvPr id="9" name="Group 34"/>
            <p:cNvGrpSpPr>
              <a:grpSpLocks/>
            </p:cNvGrpSpPr>
            <p:nvPr/>
          </p:nvGrpSpPr>
          <p:grpSpPr bwMode="auto">
            <a:xfrm>
              <a:off x="2592" y="1872"/>
              <a:ext cx="384" cy="384"/>
              <a:chOff x="2592" y="1872"/>
              <a:chExt cx="384" cy="384"/>
            </a:xfrm>
          </p:grpSpPr>
          <p:sp>
            <p:nvSpPr>
              <p:cNvPr id="21516" name="Line 32"/>
              <p:cNvSpPr>
                <a:spLocks noChangeShapeType="1"/>
              </p:cNvSpPr>
              <p:nvPr/>
            </p:nvSpPr>
            <p:spPr bwMode="auto">
              <a:xfrm flipH="1" flipV="1">
                <a:off x="2880" y="1872"/>
                <a:ext cx="96" cy="384"/>
              </a:xfrm>
              <a:prstGeom prst="line">
                <a:avLst/>
              </a:prstGeom>
              <a:noFill/>
              <a:ln w="12700">
                <a:solidFill>
                  <a:srgbClr val="FF0000"/>
                </a:solidFill>
                <a:round/>
                <a:headEnd/>
                <a:tailEnd type="triangle" w="med" len="med"/>
              </a:ln>
            </p:spPr>
            <p:txBody>
              <a:bodyPr wrap="none" anchor="ctr">
                <a:spAutoFit/>
              </a:bodyPr>
              <a:lstStyle/>
              <a:p>
                <a:endParaRPr lang="en-US"/>
              </a:p>
            </p:txBody>
          </p:sp>
          <p:sp>
            <p:nvSpPr>
              <p:cNvPr id="21517" name="Line 33"/>
              <p:cNvSpPr>
                <a:spLocks noChangeShapeType="1"/>
              </p:cNvSpPr>
              <p:nvPr/>
            </p:nvSpPr>
            <p:spPr bwMode="auto">
              <a:xfrm flipH="1">
                <a:off x="2592" y="1872"/>
                <a:ext cx="48" cy="384"/>
              </a:xfrm>
              <a:prstGeom prst="line">
                <a:avLst/>
              </a:prstGeom>
              <a:noFill/>
              <a:ln w="12700">
                <a:solidFill>
                  <a:srgbClr val="FF0000"/>
                </a:solidFill>
                <a:round/>
                <a:headEnd/>
                <a:tailEnd type="triangle" w="med" len="med"/>
              </a:ln>
            </p:spPr>
            <p:txBody>
              <a:bodyPr wrap="none" anchor="ctr">
                <a:spAutoFit/>
              </a:bodyPr>
              <a:lstStyle/>
              <a:p>
                <a:endParaRPr lang="en-US"/>
              </a:p>
            </p:txBody>
          </p:sp>
        </p:grpSp>
        <p:sp>
          <p:nvSpPr>
            <p:cNvPr id="51235" name="Text Box 35"/>
            <p:cNvSpPr txBox="1">
              <a:spLocks noChangeArrowheads="1"/>
            </p:cNvSpPr>
            <p:nvPr/>
          </p:nvSpPr>
          <p:spPr bwMode="auto">
            <a:xfrm>
              <a:off x="3264" y="1776"/>
              <a:ext cx="1599" cy="442"/>
            </a:xfrm>
            <a:prstGeom prst="rect">
              <a:avLst/>
            </a:prstGeom>
            <a:noFill/>
            <a:ln>
              <a:noFill/>
            </a:ln>
            <a:effectLst/>
            <a:extLst>
              <a:ext uri="{909E8E84-426E-40DD-AFC4-6F175D3DCCD1}"/>
              <a:ext uri="{91240B29-F687-4F45-9708-019B960494DF}"/>
              <a:ext uri="{AF507438-7753-43E0-B8FC-AC1667EBCBE1}"/>
            </a:extLst>
          </p:spPr>
          <p:txBody>
            <a:bodyPr wrap="none" anchor="ctr">
              <a:spAutoFit/>
            </a:bodyPr>
            <a:lstStyle/>
            <a:p>
              <a:pPr algn="ctr">
                <a:defRPr/>
              </a:pPr>
              <a:r>
                <a:rPr lang="en-GB"/>
                <a:t>Demote root key and</a:t>
              </a:r>
            </a:p>
            <a:p>
              <a:pPr algn="ctr">
                <a:defRPr/>
              </a:pPr>
              <a:r>
                <a:rPr lang="en-GB"/>
                <a:t>promote leaf key</a:t>
              </a:r>
              <a:endParaRPr lang="en-GB" sz="2800" i="1">
                <a:effectLst>
                  <a:outerShdw blurRad="38100" dist="38100" dir="2700000" algn="tl">
                    <a:srgbClr val="C0C0C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13"/>
          <p:cNvSpPr>
            <a:spLocks noChangeArrowheads="1"/>
          </p:cNvSpPr>
          <p:nvPr/>
        </p:nvSpPr>
        <p:spPr bwMode="auto">
          <a:xfrm>
            <a:off x="3048000" y="3657600"/>
            <a:ext cx="1295400" cy="6858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ltLang="el-GR"/>
          </a:p>
        </p:txBody>
      </p:sp>
      <p:sp>
        <p:nvSpPr>
          <p:cNvPr id="22533" name="Rectangle 2"/>
          <p:cNvSpPr>
            <a:spLocks noGrp="1" noChangeArrowheads="1"/>
          </p:cNvSpPr>
          <p:nvPr>
            <p:ph type="title"/>
          </p:nvPr>
        </p:nvSpPr>
        <p:spPr/>
        <p:txBody>
          <a:bodyPr/>
          <a:lstStyle/>
          <a:p>
            <a:r>
              <a:rPr lang="en-GB" altLang="el-GR" smtClean="0"/>
              <a:t>Type #3: Enough siblings</a:t>
            </a:r>
          </a:p>
        </p:txBody>
      </p:sp>
      <p:sp>
        <p:nvSpPr>
          <p:cNvPr id="22534" name="Rectangle 5"/>
          <p:cNvSpPr>
            <a:spLocks noChangeArrowheads="1"/>
          </p:cNvSpPr>
          <p:nvPr/>
        </p:nvSpPr>
        <p:spPr bwMode="auto">
          <a:xfrm>
            <a:off x="3429000" y="2209800"/>
            <a:ext cx="1295400" cy="6858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ltLang="el-GR"/>
          </a:p>
        </p:txBody>
      </p:sp>
      <p:sp>
        <p:nvSpPr>
          <p:cNvPr id="52230" name="Rectangle 6"/>
          <p:cNvSpPr>
            <a:spLocks noChangeArrowheads="1"/>
          </p:cNvSpPr>
          <p:nvPr/>
        </p:nvSpPr>
        <p:spPr bwMode="auto">
          <a:xfrm>
            <a:off x="3505200" y="22860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12</a:t>
            </a:r>
          </a:p>
        </p:txBody>
      </p:sp>
      <p:sp>
        <p:nvSpPr>
          <p:cNvPr id="52231" name="Rectangle 7"/>
          <p:cNvSpPr>
            <a:spLocks noChangeArrowheads="1"/>
          </p:cNvSpPr>
          <p:nvPr/>
        </p:nvSpPr>
        <p:spPr bwMode="auto">
          <a:xfrm>
            <a:off x="37338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29</a:t>
            </a:r>
          </a:p>
        </p:txBody>
      </p:sp>
      <p:sp>
        <p:nvSpPr>
          <p:cNvPr id="22537" name="Rectangle 9"/>
          <p:cNvSpPr>
            <a:spLocks noChangeArrowheads="1"/>
          </p:cNvSpPr>
          <p:nvPr/>
        </p:nvSpPr>
        <p:spPr bwMode="auto">
          <a:xfrm>
            <a:off x="1600200" y="3657600"/>
            <a:ext cx="1295400" cy="685800"/>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ltLang="el-GR"/>
          </a:p>
        </p:txBody>
      </p:sp>
      <p:sp>
        <p:nvSpPr>
          <p:cNvPr id="52234" name="Rectangle 10"/>
          <p:cNvSpPr>
            <a:spLocks noChangeArrowheads="1"/>
          </p:cNvSpPr>
          <p:nvPr/>
        </p:nvSpPr>
        <p:spPr bwMode="auto">
          <a:xfrm>
            <a:off x="16764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7</a:t>
            </a:r>
          </a:p>
        </p:txBody>
      </p:sp>
      <p:sp>
        <p:nvSpPr>
          <p:cNvPr id="52235" name="Rectangle 11"/>
          <p:cNvSpPr>
            <a:spLocks noChangeArrowheads="1"/>
          </p:cNvSpPr>
          <p:nvPr/>
        </p:nvSpPr>
        <p:spPr bwMode="auto">
          <a:xfrm>
            <a:off x="22860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9</a:t>
            </a:r>
          </a:p>
        </p:txBody>
      </p:sp>
      <p:sp>
        <p:nvSpPr>
          <p:cNvPr id="52238" name="Rectangle 14"/>
          <p:cNvSpPr>
            <a:spLocks noChangeArrowheads="1"/>
          </p:cNvSpPr>
          <p:nvPr/>
        </p:nvSpPr>
        <p:spPr bwMode="auto">
          <a:xfrm>
            <a:off x="31242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15</a:t>
            </a:r>
          </a:p>
        </p:txBody>
      </p:sp>
      <p:sp>
        <p:nvSpPr>
          <p:cNvPr id="22541" name="Line 16"/>
          <p:cNvSpPr>
            <a:spLocks noChangeShapeType="1"/>
          </p:cNvSpPr>
          <p:nvPr/>
        </p:nvSpPr>
        <p:spPr bwMode="auto">
          <a:xfrm flipH="1">
            <a:off x="2895600" y="2895600"/>
            <a:ext cx="533400" cy="762000"/>
          </a:xfrm>
          <a:prstGeom prst="line">
            <a:avLst/>
          </a:prstGeom>
          <a:noFill/>
          <a:ln w="12700">
            <a:solidFill>
              <a:schemeClr val="tx1"/>
            </a:solidFill>
            <a:round/>
            <a:headEnd/>
            <a:tailEnd/>
          </a:ln>
        </p:spPr>
        <p:txBody>
          <a:bodyPr wrap="none" anchor="ctr"/>
          <a:lstStyle/>
          <a:p>
            <a:endParaRPr lang="en-US"/>
          </a:p>
        </p:txBody>
      </p:sp>
      <p:sp>
        <p:nvSpPr>
          <p:cNvPr id="22542" name="Line 17"/>
          <p:cNvSpPr>
            <a:spLocks noChangeShapeType="1"/>
          </p:cNvSpPr>
          <p:nvPr/>
        </p:nvSpPr>
        <p:spPr bwMode="auto">
          <a:xfrm flipH="1">
            <a:off x="3886200" y="2895600"/>
            <a:ext cx="152400" cy="762000"/>
          </a:xfrm>
          <a:prstGeom prst="line">
            <a:avLst/>
          </a:prstGeom>
          <a:noFill/>
          <a:ln w="12700">
            <a:solidFill>
              <a:schemeClr val="tx1"/>
            </a:solidFill>
            <a:round/>
            <a:headEnd/>
            <a:tailEnd/>
          </a:ln>
        </p:spPr>
        <p:txBody>
          <a:bodyPr wrap="none" anchor="ctr"/>
          <a:lstStyle/>
          <a:p>
            <a:endParaRPr lang="en-US"/>
          </a:p>
        </p:txBody>
      </p:sp>
      <p:sp>
        <p:nvSpPr>
          <p:cNvPr id="22543" name="Line 18"/>
          <p:cNvSpPr>
            <a:spLocks noChangeShapeType="1"/>
          </p:cNvSpPr>
          <p:nvPr/>
        </p:nvSpPr>
        <p:spPr bwMode="auto">
          <a:xfrm>
            <a:off x="4724400" y="2895600"/>
            <a:ext cx="381000" cy="762000"/>
          </a:xfrm>
          <a:prstGeom prst="line">
            <a:avLst/>
          </a:prstGeom>
          <a:noFill/>
          <a:ln w="12700">
            <a:solidFill>
              <a:schemeClr val="tx1"/>
            </a:solidFill>
            <a:round/>
            <a:headEnd/>
            <a:tailEnd/>
          </a:ln>
        </p:spPr>
        <p:txBody>
          <a:bodyPr wrap="none" anchor="ctr"/>
          <a:lstStyle/>
          <a:p>
            <a:endParaRPr lang="en-US"/>
          </a:p>
        </p:txBody>
      </p:sp>
      <p:sp>
        <p:nvSpPr>
          <p:cNvPr id="52247" name="Rectangle 23"/>
          <p:cNvSpPr>
            <a:spLocks noChangeArrowheads="1"/>
          </p:cNvSpPr>
          <p:nvPr/>
        </p:nvSpPr>
        <p:spPr bwMode="auto">
          <a:xfrm>
            <a:off x="4114800" y="22860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31</a:t>
            </a:r>
          </a:p>
        </p:txBody>
      </p:sp>
      <p:grpSp>
        <p:nvGrpSpPr>
          <p:cNvPr id="2" name="Group 25"/>
          <p:cNvGrpSpPr>
            <a:grpSpLocks/>
          </p:cNvGrpSpPr>
          <p:nvPr/>
        </p:nvGrpSpPr>
        <p:grpSpPr bwMode="auto">
          <a:xfrm>
            <a:off x="5105400" y="3657600"/>
            <a:ext cx="1981200" cy="685800"/>
            <a:chOff x="3216" y="2304"/>
            <a:chExt cx="1248" cy="432"/>
          </a:xfrm>
        </p:grpSpPr>
        <p:sp>
          <p:nvSpPr>
            <p:cNvPr id="22547" name="Rectangle 20"/>
            <p:cNvSpPr>
              <a:spLocks noChangeArrowheads="1"/>
            </p:cNvSpPr>
            <p:nvPr/>
          </p:nvSpPr>
          <p:spPr bwMode="auto">
            <a:xfrm>
              <a:off x="3216" y="2304"/>
              <a:ext cx="1248" cy="432"/>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altLang="el-GR"/>
            </a:p>
          </p:txBody>
        </p:sp>
        <p:sp>
          <p:nvSpPr>
            <p:cNvPr id="52245" name="Rectangle 21"/>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69</a:t>
              </a:r>
            </a:p>
          </p:txBody>
        </p:sp>
        <p:sp>
          <p:nvSpPr>
            <p:cNvPr id="52246" name="Rectangle 22"/>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56</a:t>
              </a:r>
            </a:p>
          </p:txBody>
        </p:sp>
        <p:sp>
          <p:nvSpPr>
            <p:cNvPr id="52248" name="Rectangle 24"/>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extLst>
          </p:spPr>
          <p:txBody>
            <a:bodyPr wrap="none" anchor="ctr"/>
            <a:lstStyle/>
            <a:p>
              <a:pPr algn="ctr">
                <a:defRPr/>
              </a:pPr>
              <a:r>
                <a:rPr lang="en-GB" sz="2800" i="1">
                  <a:effectLst>
                    <a:outerShdw blurRad="38100" dist="38100" dir="2700000" algn="tl">
                      <a:srgbClr val="C0C0C0"/>
                    </a:outerShdw>
                  </a:effectLst>
                </a:rPr>
                <a:t>43</a:t>
              </a: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GB" altLang="el-GR" smtClean="0"/>
              <a:t>Exercise in Removal from a B-Tree</a:t>
            </a:r>
          </a:p>
        </p:txBody>
      </p:sp>
      <p:sp>
        <p:nvSpPr>
          <p:cNvPr id="23557" name="Rectangle 3"/>
          <p:cNvSpPr>
            <a:spLocks noGrp="1" noChangeArrowheads="1"/>
          </p:cNvSpPr>
          <p:nvPr>
            <p:ph type="body" idx="1"/>
          </p:nvPr>
        </p:nvSpPr>
        <p:spPr/>
        <p:txBody>
          <a:bodyPr>
            <a:normAutofit fontScale="92500" lnSpcReduction="20000"/>
          </a:bodyPr>
          <a:lstStyle/>
          <a:p>
            <a:r>
              <a:rPr lang="en-GB" altLang="el-GR" smtClean="0"/>
              <a:t>Given 5-way B-tree created by these data (last exercise):</a:t>
            </a:r>
          </a:p>
          <a:p>
            <a:r>
              <a:rPr lang="en-GB" altLang="el-GR" smtClean="0"/>
              <a:t>3, 7, 9, 23, 45, 1, 5, 14, 25, 24, 13, 11, 8, 19, 4, 31, 35, 56</a:t>
            </a:r>
          </a:p>
          <a:p>
            <a:endParaRPr lang="en-GB" altLang="el-GR" smtClean="0"/>
          </a:p>
          <a:p>
            <a:r>
              <a:rPr lang="en-GB" altLang="el-GR" smtClean="0"/>
              <a:t>Add these further keys: 2, 6,12</a:t>
            </a:r>
          </a:p>
          <a:p>
            <a:endParaRPr lang="en-GB" altLang="el-GR" smtClean="0"/>
          </a:p>
          <a:p>
            <a:r>
              <a:rPr lang="en-GB" altLang="el-GR" smtClean="0"/>
              <a:t>Delete these keys: 4, 5, 7, 3, 14</a:t>
            </a:r>
          </a:p>
          <a:p>
            <a:endParaRPr lang="en-GB" altLang="el-GR" smtClean="0"/>
          </a:p>
          <a:p>
            <a:r>
              <a:rPr lang="en-GB" altLang="el-GR" smtClean="0"/>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altLang="el-GR" smtClean="0"/>
              <a:t>Analysis of B-Trees</a:t>
            </a:r>
          </a:p>
        </p:txBody>
      </p:sp>
      <p:sp>
        <p:nvSpPr>
          <p:cNvPr id="37891" name="Rectangle 3"/>
          <p:cNvSpPr>
            <a:spLocks noGrp="1" noChangeArrowheads="1"/>
          </p:cNvSpPr>
          <p:nvPr>
            <p:ph type="body" idx="1"/>
          </p:nvPr>
        </p:nvSpPr>
        <p:spPr/>
        <p:txBody>
          <a:bodyPr/>
          <a:lstStyle/>
          <a:p>
            <a:pPr>
              <a:defRPr/>
            </a:pPr>
            <a:r>
              <a:rPr lang="en-US" sz="2000" smtClean="0"/>
              <a:t>The maximum number of items in a B-tree of order </a:t>
            </a:r>
            <a:r>
              <a:rPr lang="en-US" sz="2000" i="1" smtClean="0"/>
              <a:t>m</a:t>
            </a:r>
            <a:r>
              <a:rPr lang="en-US" sz="2000" smtClean="0"/>
              <a:t> and height </a:t>
            </a:r>
            <a:r>
              <a:rPr lang="en-US" sz="2000" i="1" smtClean="0"/>
              <a:t>h</a:t>
            </a:r>
            <a:r>
              <a:rPr lang="en-US" sz="2000" smtClean="0"/>
              <a:t>:</a:t>
            </a:r>
          </a:p>
          <a:p>
            <a:pPr lvl="1">
              <a:buFontTx/>
              <a:buNone/>
              <a:defRPr/>
            </a:pPr>
            <a:r>
              <a:rPr lang="en-US" sz="1800" smtClean="0"/>
              <a:t>root		</a:t>
            </a:r>
            <a:r>
              <a:rPr lang="en-US" sz="1800" i="1" smtClean="0"/>
              <a:t>m</a:t>
            </a:r>
            <a:r>
              <a:rPr lang="en-US" sz="1800" smtClean="0"/>
              <a:t> – 1</a:t>
            </a:r>
          </a:p>
          <a:p>
            <a:pPr lvl="1">
              <a:buFontTx/>
              <a:buNone/>
              <a:defRPr/>
            </a:pPr>
            <a:r>
              <a:rPr lang="en-US" sz="1800" smtClean="0"/>
              <a:t>level 1	</a:t>
            </a:r>
            <a:r>
              <a:rPr lang="en-US" sz="1800" i="1" smtClean="0"/>
              <a:t>m</a:t>
            </a:r>
            <a:r>
              <a:rPr lang="en-US" sz="1800" smtClean="0"/>
              <a:t>(</a:t>
            </a:r>
            <a:r>
              <a:rPr lang="en-US" sz="1800" i="1" smtClean="0"/>
              <a:t>m</a:t>
            </a:r>
            <a:r>
              <a:rPr lang="en-US" sz="1800" smtClean="0"/>
              <a:t> – 1)</a:t>
            </a:r>
          </a:p>
          <a:p>
            <a:pPr lvl="1">
              <a:buFontTx/>
              <a:buNone/>
              <a:defRPr/>
            </a:pPr>
            <a:r>
              <a:rPr lang="en-US" sz="1800" smtClean="0"/>
              <a:t>level 2	</a:t>
            </a:r>
            <a:r>
              <a:rPr lang="en-US" sz="1800" i="1" smtClean="0"/>
              <a:t>m</a:t>
            </a:r>
            <a:r>
              <a:rPr lang="en-US" sz="1800" baseline="30000" smtClean="0"/>
              <a:t>2</a:t>
            </a:r>
            <a:r>
              <a:rPr lang="en-US" sz="1800" smtClean="0"/>
              <a:t>(</a:t>
            </a:r>
            <a:r>
              <a:rPr lang="en-US" sz="1800" i="1" smtClean="0"/>
              <a:t>m</a:t>
            </a:r>
            <a:r>
              <a:rPr lang="en-US" sz="1800" smtClean="0"/>
              <a:t> – 1)</a:t>
            </a:r>
          </a:p>
          <a:p>
            <a:pPr lvl="1">
              <a:buFontTx/>
              <a:buNone/>
              <a:defRPr/>
            </a:pPr>
            <a:r>
              <a:rPr lang="en-US" sz="1800" smtClean="0"/>
              <a:t>.  .  .	</a:t>
            </a:r>
          </a:p>
          <a:p>
            <a:pPr lvl="1">
              <a:buFontTx/>
              <a:buNone/>
              <a:defRPr/>
            </a:pPr>
            <a:r>
              <a:rPr lang="en-US" sz="1800" smtClean="0"/>
              <a:t>level h	</a:t>
            </a:r>
            <a:r>
              <a:rPr lang="en-US" sz="1800" i="1" smtClean="0"/>
              <a:t>m</a:t>
            </a:r>
            <a:r>
              <a:rPr lang="en-US" sz="1800" i="1" baseline="30000" smtClean="0"/>
              <a:t>h</a:t>
            </a:r>
            <a:r>
              <a:rPr lang="en-US" sz="1800" smtClean="0"/>
              <a:t>(</a:t>
            </a:r>
            <a:r>
              <a:rPr lang="en-US" sz="1800" i="1" smtClean="0"/>
              <a:t>m</a:t>
            </a:r>
            <a:r>
              <a:rPr lang="en-US" sz="1800" smtClean="0"/>
              <a:t> – 1)</a:t>
            </a:r>
          </a:p>
          <a:p>
            <a:pPr>
              <a:lnSpc>
                <a:spcPct val="120000"/>
              </a:lnSpc>
              <a:defRPr/>
            </a:pPr>
            <a:r>
              <a:rPr lang="en-US" sz="2000" smtClean="0"/>
              <a:t>So, the total number of items is</a:t>
            </a:r>
            <a:br>
              <a:rPr lang="en-US" sz="2000" smtClean="0"/>
            </a:br>
            <a:r>
              <a:rPr lang="en-US" sz="2000" smtClean="0"/>
              <a:t>		</a:t>
            </a:r>
            <a:r>
              <a:rPr lang="de-DE" sz="2000" smtClean="0"/>
              <a:t>(1 + </a:t>
            </a:r>
            <a:r>
              <a:rPr lang="de-DE" sz="2000" i="1" smtClean="0"/>
              <a:t>m</a:t>
            </a:r>
            <a:r>
              <a:rPr lang="de-DE" sz="2000" smtClean="0"/>
              <a:t> + </a:t>
            </a:r>
            <a:r>
              <a:rPr lang="de-DE" sz="2000" i="1" smtClean="0"/>
              <a:t>m</a:t>
            </a:r>
            <a:r>
              <a:rPr lang="de-DE" sz="2000" baseline="30000" smtClean="0"/>
              <a:t>2</a:t>
            </a:r>
            <a:r>
              <a:rPr lang="de-DE" sz="2000" smtClean="0"/>
              <a:t> + </a:t>
            </a:r>
            <a:r>
              <a:rPr lang="de-DE" sz="2000" i="1" smtClean="0"/>
              <a:t>m</a:t>
            </a:r>
            <a:r>
              <a:rPr lang="de-DE" sz="2000" baseline="30000" smtClean="0"/>
              <a:t>3</a:t>
            </a:r>
            <a:r>
              <a:rPr lang="de-DE" sz="2000" smtClean="0"/>
              <a:t> + … + </a:t>
            </a:r>
            <a:r>
              <a:rPr lang="de-DE" sz="2000" i="1" smtClean="0"/>
              <a:t>m</a:t>
            </a:r>
            <a:r>
              <a:rPr lang="de-DE" sz="2000" i="1" baseline="30000" smtClean="0"/>
              <a:t>h</a:t>
            </a:r>
            <a:r>
              <a:rPr lang="de-DE" sz="2000" smtClean="0"/>
              <a:t>)(</a:t>
            </a:r>
            <a:r>
              <a:rPr lang="de-DE" sz="2000" i="1" smtClean="0"/>
              <a:t>m</a:t>
            </a:r>
            <a:r>
              <a:rPr lang="de-DE" sz="2000" smtClean="0"/>
              <a:t> – 1) =</a:t>
            </a:r>
            <a:br>
              <a:rPr lang="de-DE" sz="2000" smtClean="0"/>
            </a:br>
            <a:r>
              <a:rPr lang="de-DE" sz="2000" smtClean="0"/>
              <a:t>		[(</a:t>
            </a:r>
            <a:r>
              <a:rPr lang="de-DE" sz="2000" i="1" smtClean="0"/>
              <a:t>m</a:t>
            </a:r>
            <a:r>
              <a:rPr lang="de-DE" sz="2000" i="1" baseline="30000" smtClean="0"/>
              <a:t>h</a:t>
            </a:r>
            <a:r>
              <a:rPr lang="de-DE" sz="2000" baseline="30000" smtClean="0"/>
              <a:t>+1</a:t>
            </a:r>
            <a:r>
              <a:rPr lang="de-DE" sz="2000" smtClean="0"/>
              <a:t> – 1)/ (</a:t>
            </a:r>
            <a:r>
              <a:rPr lang="de-DE" sz="2000" i="1" smtClean="0"/>
              <a:t>m</a:t>
            </a:r>
            <a:r>
              <a:rPr lang="de-DE" sz="2000" smtClean="0"/>
              <a:t> – 1)] (</a:t>
            </a:r>
            <a:r>
              <a:rPr lang="de-DE" sz="2000" i="1" smtClean="0"/>
              <a:t>m</a:t>
            </a:r>
            <a:r>
              <a:rPr lang="de-DE" sz="2000" smtClean="0"/>
              <a:t> – 1) = </a:t>
            </a:r>
            <a:r>
              <a:rPr lang="de-DE" sz="2000" b="1" i="1" smtClean="0">
                <a:effectLst>
                  <a:outerShdw blurRad="38100" dist="38100" dir="2700000" algn="tl">
                    <a:srgbClr val="C0C0C0"/>
                  </a:outerShdw>
                </a:effectLst>
              </a:rPr>
              <a:t>m</a:t>
            </a:r>
            <a:r>
              <a:rPr lang="de-DE" sz="2000" b="1" i="1" baseline="30000" smtClean="0">
                <a:effectLst>
                  <a:outerShdw blurRad="38100" dist="38100" dir="2700000" algn="tl">
                    <a:srgbClr val="C0C0C0"/>
                  </a:outerShdw>
                </a:effectLst>
              </a:rPr>
              <a:t>h</a:t>
            </a:r>
            <a:r>
              <a:rPr lang="de-DE" sz="2000" b="1" baseline="30000" smtClean="0">
                <a:effectLst>
                  <a:outerShdw blurRad="38100" dist="38100" dir="2700000" algn="tl">
                    <a:srgbClr val="C0C0C0"/>
                  </a:outerShdw>
                </a:effectLst>
              </a:rPr>
              <a:t>+1</a:t>
            </a:r>
            <a:r>
              <a:rPr lang="de-DE" sz="2000" b="1" smtClean="0">
                <a:effectLst>
                  <a:outerShdw blurRad="38100" dist="38100" dir="2700000" algn="tl">
                    <a:srgbClr val="C0C0C0"/>
                  </a:outerShdw>
                </a:effectLst>
              </a:rPr>
              <a:t> – 1</a:t>
            </a:r>
            <a:endParaRPr lang="de-DE" sz="2000" smtClean="0"/>
          </a:p>
          <a:p>
            <a:pPr>
              <a:lnSpc>
                <a:spcPct val="120000"/>
              </a:lnSpc>
              <a:defRPr/>
            </a:pPr>
            <a:r>
              <a:rPr lang="en-US" sz="2000" smtClean="0"/>
              <a:t>When </a:t>
            </a:r>
            <a:r>
              <a:rPr lang="en-US" sz="2000" i="1" smtClean="0"/>
              <a:t>m</a:t>
            </a:r>
            <a:r>
              <a:rPr lang="en-US" sz="2000" smtClean="0"/>
              <a:t> = 5 and </a:t>
            </a:r>
            <a:r>
              <a:rPr lang="en-US" sz="2000" i="1" smtClean="0"/>
              <a:t>h</a:t>
            </a:r>
            <a:r>
              <a:rPr lang="en-US" sz="2000" smtClean="0"/>
              <a:t> = 2 this gives 5</a:t>
            </a:r>
            <a:r>
              <a:rPr lang="en-US" sz="2000" baseline="30000" smtClean="0"/>
              <a:t>3</a:t>
            </a:r>
            <a:r>
              <a:rPr lang="en-US" sz="2000" smtClean="0"/>
              <a:t> – 1 = 124</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altLang="el-GR" b="1" dirty="0" smtClean="0"/>
              <a:t>Reasons for using B-Trees</a:t>
            </a:r>
          </a:p>
        </p:txBody>
      </p:sp>
      <p:sp>
        <p:nvSpPr>
          <p:cNvPr id="25605" name="Rectangle 3"/>
          <p:cNvSpPr>
            <a:spLocks noGrp="1" noChangeArrowheads="1"/>
          </p:cNvSpPr>
          <p:nvPr>
            <p:ph type="body" idx="1"/>
          </p:nvPr>
        </p:nvSpPr>
        <p:spPr/>
        <p:txBody>
          <a:bodyPr>
            <a:normAutofit fontScale="92500" lnSpcReduction="10000"/>
          </a:bodyPr>
          <a:lstStyle/>
          <a:p>
            <a:pPr>
              <a:lnSpc>
                <a:spcPct val="90000"/>
              </a:lnSpc>
            </a:pPr>
            <a:r>
              <a:rPr lang="en-US" altLang="el-GR" dirty="0" smtClean="0"/>
              <a:t>When searching tables held on disc, the </a:t>
            </a:r>
            <a:r>
              <a:rPr lang="en-US" altLang="el-GR" b="1" dirty="0" smtClean="0"/>
              <a:t>cost of each disc transfer is high </a:t>
            </a:r>
            <a:r>
              <a:rPr lang="en-US" altLang="el-GR" dirty="0" smtClean="0"/>
              <a:t>but doesn't depend much on the amount of data transferred, especially if consecutive items are transferred</a:t>
            </a:r>
          </a:p>
          <a:p>
            <a:pPr lvl="1">
              <a:lnSpc>
                <a:spcPct val="90000"/>
              </a:lnSpc>
            </a:pPr>
            <a:r>
              <a:rPr lang="en-US" altLang="el-GR" dirty="0" smtClean="0"/>
              <a:t>If we use a B-tree of order 101, say, we can transfer each node in one disc read operation</a:t>
            </a:r>
          </a:p>
          <a:p>
            <a:pPr lvl="1">
              <a:lnSpc>
                <a:spcPct val="90000"/>
              </a:lnSpc>
            </a:pPr>
            <a:r>
              <a:rPr lang="en-US" altLang="el-GR" dirty="0" smtClean="0"/>
              <a:t>A B-tree of order 101 and height 3 can hold 101</a:t>
            </a:r>
            <a:r>
              <a:rPr lang="en-US" altLang="el-GR" baseline="30000" dirty="0" smtClean="0"/>
              <a:t>4</a:t>
            </a:r>
            <a:r>
              <a:rPr lang="en-US" altLang="el-GR" dirty="0" smtClean="0"/>
              <a:t> – 1 items (approximately 100 million) and any item can be accessed with 3 disc reads (assuming we hold the root in memory)</a:t>
            </a:r>
          </a:p>
          <a:p>
            <a:pPr lvl="1">
              <a:lnSpc>
                <a:spcPct val="90000"/>
              </a:lnSpc>
            </a:pPr>
            <a:r>
              <a:rPr lang="en-US" altLang="el-GR" dirty="0" smtClean="0"/>
              <a:t>B-Trees </a:t>
            </a:r>
            <a:r>
              <a:rPr lang="en-US" altLang="el-GR" dirty="0" smtClean="0"/>
              <a:t>are always balanced (since the leaves are all at the same level</a:t>
            </a:r>
            <a:r>
              <a:rPr lang="en-US" altLang="el-GR" dirty="0" smtClean="0"/>
              <a:t>).</a:t>
            </a:r>
            <a:endParaRPr lang="en-US" altLang="el-GR"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Next Week Assignment</a:t>
            </a:r>
            <a:endParaRPr lang="en-US" b="1" dirty="0"/>
          </a:p>
        </p:txBody>
      </p:sp>
      <p:sp>
        <p:nvSpPr>
          <p:cNvPr id="3" name="Content Placeholder 2"/>
          <p:cNvSpPr>
            <a:spLocks noGrp="1"/>
          </p:cNvSpPr>
          <p:nvPr>
            <p:ph idx="1"/>
          </p:nvPr>
        </p:nvSpPr>
        <p:spPr/>
        <p:txBody>
          <a:bodyPr>
            <a:normAutofit/>
          </a:bodyPr>
          <a:lstStyle/>
          <a:p>
            <a:r>
              <a:rPr lang="it-IT" sz="3600" b="1" dirty="0" smtClean="0"/>
              <a:t>Longest common substring problem </a:t>
            </a:r>
          </a:p>
          <a:p>
            <a:pPr lvl="1"/>
            <a:r>
              <a:rPr lang="it-IT" dirty="0" smtClean="0"/>
              <a:t>Using DP</a:t>
            </a:r>
          </a:p>
          <a:p>
            <a:pPr lvl="1"/>
            <a:r>
              <a:rPr lang="it-IT" dirty="0" smtClean="0"/>
              <a:t>Using Suffix trees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Multiway Search Trees</a:t>
            </a:r>
            <a:endParaRPr lang="en-US" dirty="0"/>
          </a:p>
        </p:txBody>
      </p:sp>
      <p:sp>
        <p:nvSpPr>
          <p:cNvPr id="3" name="Content Placeholder 2"/>
          <p:cNvSpPr>
            <a:spLocks noGrp="1"/>
          </p:cNvSpPr>
          <p:nvPr>
            <p:ph idx="1"/>
          </p:nvPr>
        </p:nvSpPr>
        <p:spPr/>
        <p:txBody>
          <a:bodyPr/>
          <a:lstStyle/>
          <a:p>
            <a:r>
              <a:rPr lang="en-US" b="1" dirty="0"/>
              <a:t>Advantages:</a:t>
            </a:r>
            <a:r>
              <a:rPr lang="en-US" dirty="0"/>
              <a:t> search faster than in an </a:t>
            </a:r>
            <a:r>
              <a:rPr lang="en-US" dirty="0" smtClean="0"/>
              <a:t>average binary </a:t>
            </a:r>
            <a:r>
              <a:rPr lang="en-US" dirty="0"/>
              <a:t>search tree because the tree is guaranteed </a:t>
            </a:r>
            <a:r>
              <a:rPr lang="en-US" dirty="0" smtClean="0"/>
              <a:t>to have </a:t>
            </a:r>
            <a:r>
              <a:rPr lang="en-US" dirty="0"/>
              <a:t>the smallest possible depth.</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lIns="92075" tIns="46038" rIns="92075" bIns="46038" anchor="ctr">
            <a:normAutofit fontScale="90000"/>
          </a:bodyPr>
          <a:lstStyle/>
          <a:p>
            <a:pPr>
              <a:defRPr/>
            </a:pPr>
            <a:r>
              <a:rPr lang="en-US" b="1" dirty="0" smtClean="0"/>
              <a:t>2-3 Tree </a:t>
            </a:r>
          </a:p>
        </p:txBody>
      </p:sp>
      <p:sp>
        <p:nvSpPr>
          <p:cNvPr id="413699" name="Rectangle 3"/>
          <p:cNvSpPr>
            <a:spLocks noGrp="1" noChangeArrowheads="1"/>
          </p:cNvSpPr>
          <p:nvPr>
            <p:ph type="body" sz="half" idx="1"/>
          </p:nvPr>
        </p:nvSpPr>
        <p:spPr>
          <a:xfrm>
            <a:off x="609600" y="1266825"/>
            <a:ext cx="8534400" cy="5133975"/>
          </a:xfrm>
        </p:spPr>
        <p:txBody>
          <a:bodyPr lIns="92075" tIns="46038" rIns="92075" bIns="46038">
            <a:normAutofit fontScale="92500" lnSpcReduction="20000"/>
          </a:bodyPr>
          <a:lstStyle/>
          <a:p>
            <a:pPr marL="0" indent="0">
              <a:lnSpc>
                <a:spcPct val="80000"/>
              </a:lnSpc>
              <a:buFont typeface="Monotype Sorts" pitchFamily="2" charset="2"/>
              <a:buNone/>
              <a:defRPr/>
            </a:pPr>
            <a:r>
              <a:rPr lang="en-US" b="1" u="sng" dirty="0" smtClean="0">
                <a:latin typeface="Times New Roman" pitchFamily="18" charset="0"/>
                <a:cs typeface="Times New Roman" pitchFamily="18" charset="0"/>
              </a:rPr>
              <a:t>Definition</a:t>
            </a:r>
            <a:r>
              <a:rPr lang="en-US" dirty="0" smtClean="0">
                <a:latin typeface="Times New Roman" pitchFamily="18" charset="0"/>
                <a:cs typeface="Times New Roman" pitchFamily="18" charset="0"/>
              </a:rPr>
              <a:t>   </a:t>
            </a:r>
          </a:p>
          <a:p>
            <a:pPr marL="0" indent="0">
              <a:lnSpc>
                <a:spcPct val="80000"/>
              </a:lnSpc>
              <a:buFont typeface="Monotype Sorts" pitchFamily="2" charset="2"/>
              <a:buNone/>
              <a:defRPr/>
            </a:pPr>
            <a:r>
              <a:rPr lang="en-US" dirty="0" smtClean="0">
                <a:latin typeface="Times New Roman" pitchFamily="18" charset="0"/>
                <a:cs typeface="Times New Roman" pitchFamily="18" charset="0"/>
              </a:rPr>
              <a:t>A </a:t>
            </a:r>
            <a:r>
              <a:rPr lang="en-US" i="1" dirty="0" smtClean="0">
                <a:latin typeface="Times New Roman" pitchFamily="18" charset="0"/>
                <a:cs typeface="Times New Roman" pitchFamily="18" charset="0"/>
              </a:rPr>
              <a:t>2-3 tree</a:t>
            </a:r>
            <a:r>
              <a:rPr lang="en-US" dirty="0" smtClean="0">
                <a:latin typeface="Times New Roman" pitchFamily="18" charset="0"/>
                <a:cs typeface="Times New Roman" pitchFamily="18" charset="0"/>
              </a:rPr>
              <a:t> is a search tree that</a:t>
            </a:r>
          </a:p>
          <a:p>
            <a:pPr marL="400050" lvl="1" indent="0">
              <a:lnSpc>
                <a:spcPct val="80000"/>
              </a:lnSpc>
              <a:defRPr/>
            </a:pPr>
            <a:r>
              <a:rPr lang="en-US" dirty="0" smtClean="0">
                <a:latin typeface="Times New Roman" pitchFamily="18" charset="0"/>
                <a:cs typeface="Times New Roman" pitchFamily="18" charset="0"/>
              </a:rPr>
              <a:t>may have 2-nodes and 3-nodes</a:t>
            </a:r>
          </a:p>
          <a:p>
            <a:pPr marL="400050" lvl="1" indent="0">
              <a:lnSpc>
                <a:spcPct val="80000"/>
              </a:lnSpc>
              <a:defRPr/>
            </a:pPr>
            <a:r>
              <a:rPr lang="en-US" dirty="0" smtClean="0">
                <a:latin typeface="Times New Roman" pitchFamily="18" charset="0"/>
                <a:cs typeface="Times New Roman" pitchFamily="18" charset="0"/>
              </a:rPr>
              <a:t>height-balanced (all leaves are on the same level)</a:t>
            </a:r>
          </a:p>
          <a:p>
            <a:pPr marL="0" indent="0">
              <a:lnSpc>
                <a:spcPct val="80000"/>
              </a:lnSpc>
              <a:buFont typeface="Monotype Sorts" pitchFamily="2" charset="2"/>
              <a:buNone/>
              <a:defRPr/>
            </a:pPr>
            <a:endParaRPr lang="en-US" dirty="0" smtClean="0">
              <a:latin typeface="Times New Roman" pitchFamily="18" charset="0"/>
              <a:cs typeface="Times New Roman" pitchFamily="18" charset="0"/>
            </a:endParaRPr>
          </a:p>
          <a:p>
            <a:pPr marL="0" indent="0">
              <a:lnSpc>
                <a:spcPct val="80000"/>
              </a:lnSpc>
              <a:buFont typeface="Monotype Sorts" pitchFamily="2" charset="2"/>
              <a:buNone/>
              <a:defRPr/>
            </a:pP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endParaRPr lang="en-US" sz="1600" dirty="0" smtClean="0">
              <a:latin typeface="Times New Roman" pitchFamily="18" charset="0"/>
              <a:cs typeface="Times New Roman" pitchFamily="18" charset="0"/>
            </a:endParaRPr>
          </a:p>
          <a:p>
            <a:pPr marL="0" indent="0">
              <a:lnSpc>
                <a:spcPct val="80000"/>
              </a:lnSpc>
              <a:buFont typeface="Monotype Sorts" pitchFamily="2" charset="2"/>
              <a:buNone/>
              <a:defRPr/>
            </a:pPr>
            <a:endParaRPr lang="en-US" dirty="0" smtClean="0">
              <a:latin typeface="Times New Roman" pitchFamily="18" charset="0"/>
              <a:cs typeface="Times New Roman" pitchFamily="18" charset="0"/>
            </a:endParaRPr>
          </a:p>
          <a:p>
            <a:pPr marL="0" indent="0">
              <a:lnSpc>
                <a:spcPct val="110000"/>
              </a:lnSpc>
              <a:buFont typeface="Monotype Sorts" pitchFamily="2" charset="2"/>
              <a:buNone/>
              <a:defRPr/>
            </a:pPr>
            <a:endParaRPr lang="en-US" sz="2200" dirty="0" smtClean="0">
              <a:latin typeface="Times New Roman" pitchFamily="18" charset="0"/>
              <a:cs typeface="Times New Roman" pitchFamily="18" charset="0"/>
            </a:endParaRPr>
          </a:p>
          <a:p>
            <a:pPr marL="0" indent="0">
              <a:lnSpc>
                <a:spcPct val="110000"/>
              </a:lnSpc>
              <a:buFont typeface="Monotype Sorts" pitchFamily="2" charset="2"/>
              <a:buNone/>
              <a:defRPr/>
            </a:pPr>
            <a:r>
              <a:rPr lang="en-US" sz="2200" dirty="0" smtClean="0">
                <a:latin typeface="Times New Roman" pitchFamily="18" charset="0"/>
                <a:cs typeface="Times New Roman" pitchFamily="18" charset="0"/>
              </a:rPr>
              <a:t>A 2-3 tree is constructed by successive insertions of keys given, with a new key always inserted into a leaf of the tree.  If the leaf is a 3-node, it’s split into two with the middle key promoted to the parent.</a:t>
            </a:r>
            <a:r>
              <a:rPr lang="en-US" sz="2300" dirty="0" smtClean="0">
                <a:latin typeface="Times New Roman" pitchFamily="18" charset="0"/>
                <a:cs typeface="Times New Roman" pitchFamily="18" charset="0"/>
              </a:rPr>
              <a:t> </a:t>
            </a:r>
          </a:p>
          <a:p>
            <a:pPr marL="0" indent="0">
              <a:lnSpc>
                <a:spcPct val="80000"/>
              </a:lnSpc>
              <a:buFont typeface="Monotype Sorts" pitchFamily="2" charset="2"/>
              <a:buNone/>
              <a:defRPr/>
            </a:pPr>
            <a:endParaRPr lang="en-US" dirty="0" smtClean="0">
              <a:latin typeface="Times New Roman" pitchFamily="18" charset="0"/>
              <a:cs typeface="Times New Roman" pitchFamily="18" charset="0"/>
            </a:endParaRPr>
          </a:p>
        </p:txBody>
      </p:sp>
      <p:pic>
        <p:nvPicPr>
          <p:cNvPr id="28676" name="Picture 4" descr="Fig 6"/>
          <p:cNvPicPr>
            <a:picLocks noGrp="1" noChangeAspect="1" noChangeArrowheads="1"/>
          </p:cNvPicPr>
          <p:nvPr>
            <p:ph sz="half" idx="2"/>
          </p:nvPr>
        </p:nvPicPr>
        <p:blipFill>
          <a:blip r:embed="rId3"/>
          <a:srcRect/>
          <a:stretch>
            <a:fillRect/>
          </a:stretch>
        </p:blipFill>
        <p:spPr>
          <a:xfrm>
            <a:off x="1066800" y="2590800"/>
            <a:ext cx="7391400" cy="2524125"/>
          </a:xfr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lIns="92075" tIns="46038" rIns="92075" bIns="46038" anchor="ctr">
            <a:normAutofit fontScale="90000"/>
          </a:bodyPr>
          <a:lstStyle/>
          <a:p>
            <a:pPr algn="ctr">
              <a:defRPr/>
            </a:pPr>
            <a:r>
              <a:rPr lang="en-US" b="1" dirty="0" smtClean="0"/>
              <a:t>2-3 tree construction</a:t>
            </a:r>
          </a:p>
        </p:txBody>
      </p:sp>
      <p:sp>
        <p:nvSpPr>
          <p:cNvPr id="403459" name="Rectangle 3"/>
          <p:cNvSpPr>
            <a:spLocks noGrp="1" noChangeArrowheads="1"/>
          </p:cNvSpPr>
          <p:nvPr>
            <p:ph type="body" sz="half" idx="1"/>
          </p:nvPr>
        </p:nvSpPr>
        <p:spPr>
          <a:xfrm>
            <a:off x="609600" y="1266825"/>
            <a:ext cx="8534400" cy="4905375"/>
          </a:xfrm>
        </p:spPr>
        <p:txBody>
          <a:bodyPr lIns="92075" tIns="46038" rIns="92075" bIns="46038"/>
          <a:lstStyle/>
          <a:p>
            <a:pPr marL="0" indent="0">
              <a:buFont typeface="Monotype Sorts" pitchFamily="2" charset="2"/>
              <a:buNone/>
              <a:defRPr/>
            </a:pPr>
            <a:r>
              <a:rPr lang="en-US" dirty="0" smtClean="0"/>
              <a:t>Construct a 2-3 tree the list  9, 5, 8, 3, 2, 4, 7</a:t>
            </a:r>
            <a:r>
              <a:rPr lang="en-US" sz="2000" dirty="0" smtClean="0"/>
              <a:t> </a:t>
            </a:r>
          </a:p>
          <a:p>
            <a:pPr marL="0" indent="0">
              <a:buFont typeface="Monotype Sorts" pitchFamily="2" charset="2"/>
              <a:buNone/>
              <a:defRPr/>
            </a:pPr>
            <a:endParaRPr lang="en-US" sz="2000" dirty="0" smtClean="0"/>
          </a:p>
          <a:p>
            <a:pPr marL="0" indent="0">
              <a:buFont typeface="Monotype Sorts" pitchFamily="2" charset="2"/>
              <a:buNone/>
              <a:defRPr/>
            </a:pPr>
            <a:endParaRPr lang="en-US" dirty="0" smtClean="0"/>
          </a:p>
        </p:txBody>
      </p:sp>
      <p:pic>
        <p:nvPicPr>
          <p:cNvPr id="30724" name="Picture 4" descr="Fig 6"/>
          <p:cNvPicPr>
            <a:picLocks noGrp="1" noChangeAspect="1" noChangeArrowheads="1"/>
          </p:cNvPicPr>
          <p:nvPr>
            <p:ph sz="half" idx="2"/>
          </p:nvPr>
        </p:nvPicPr>
        <p:blipFill>
          <a:blip r:embed="rId3"/>
          <a:srcRect/>
          <a:stretch>
            <a:fillRect/>
          </a:stretch>
        </p:blipFill>
        <p:spPr>
          <a:xfrm>
            <a:off x="381000" y="1949450"/>
            <a:ext cx="8610600" cy="4375150"/>
          </a:xfrm>
          <a:solidFill>
            <a:schemeClr val="bg1"/>
          </a:solid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blinds(horizontal)">
                                      <p:cBhvr>
                                        <p:cTn id="7" dur="500"/>
                                        <p:tgtEl>
                                          <p:spTgt spid="30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609600" y="152400"/>
            <a:ext cx="7518400" cy="685800"/>
          </a:xfrm>
        </p:spPr>
        <p:txBody>
          <a:bodyPr>
            <a:normAutofit fontScale="90000"/>
          </a:bodyPr>
          <a:lstStyle/>
          <a:p>
            <a:pPr>
              <a:defRPr/>
            </a:pPr>
            <a:r>
              <a:rPr lang="en-US" b="1" dirty="0" smtClean="0"/>
              <a:t>Analysis of 2-3 trees</a:t>
            </a:r>
          </a:p>
        </p:txBody>
      </p:sp>
      <p:sp>
        <p:nvSpPr>
          <p:cNvPr id="404483" name="Rectangle 3"/>
          <p:cNvSpPr>
            <a:spLocks noGrp="1" noChangeArrowheads="1"/>
          </p:cNvSpPr>
          <p:nvPr>
            <p:ph type="body" idx="1"/>
          </p:nvPr>
        </p:nvSpPr>
        <p:spPr>
          <a:xfrm>
            <a:off x="609600" y="1266825"/>
            <a:ext cx="8305800" cy="5286375"/>
          </a:xfrm>
        </p:spPr>
        <p:txBody>
          <a:bodyPr>
            <a:normAutofit/>
          </a:bodyPr>
          <a:lstStyle/>
          <a:p>
            <a:pPr>
              <a:buFont typeface="Monotype Sorts" pitchFamily="2" charset="2"/>
              <a:buChar char="b"/>
              <a:defRPr/>
            </a:pPr>
            <a:r>
              <a:rPr lang="en-US" dirty="0" smtClean="0"/>
              <a:t>log</a:t>
            </a:r>
            <a:r>
              <a:rPr lang="en-US" baseline="-25000" dirty="0" smtClean="0"/>
              <a:t>3 </a:t>
            </a:r>
            <a:r>
              <a:rPr lang="en-US" dirty="0" smtClean="0">
                <a:cs typeface="Times New Roman" pitchFamily="18" charset="0"/>
              </a:rPr>
              <a:t>(</a:t>
            </a:r>
            <a:r>
              <a:rPr lang="en-US" i="1" dirty="0" smtClean="0">
                <a:cs typeface="Times New Roman" pitchFamily="18" charset="0"/>
              </a:rPr>
              <a:t>n </a:t>
            </a:r>
            <a:r>
              <a:rPr lang="en-US" dirty="0" smtClean="0">
                <a:cs typeface="Times New Roman" pitchFamily="18" charset="0"/>
              </a:rPr>
              <a:t>+ 1) - 1 </a:t>
            </a:r>
            <a:r>
              <a:rPr lang="en-US" dirty="0" smtClean="0">
                <a:cs typeface="Times New Roman" pitchFamily="18" charset="0"/>
                <a:sym typeface="Symbol" pitchFamily="84" charset="2"/>
              </a:rPr>
              <a:t> </a:t>
            </a:r>
            <a:r>
              <a:rPr lang="en-US" i="1" dirty="0" smtClean="0"/>
              <a:t>h</a:t>
            </a:r>
            <a:r>
              <a:rPr lang="en-US" dirty="0" smtClean="0"/>
              <a:t>  </a:t>
            </a:r>
            <a:r>
              <a:rPr lang="en-US" dirty="0" smtClean="0">
                <a:cs typeface="Times New Roman" pitchFamily="18" charset="0"/>
                <a:sym typeface="Symbol" pitchFamily="84" charset="2"/>
              </a:rPr>
              <a:t></a:t>
            </a:r>
            <a:r>
              <a:rPr lang="en-US" dirty="0" smtClean="0">
                <a:cs typeface="Times New Roman" pitchFamily="18" charset="0"/>
              </a:rPr>
              <a:t>  </a:t>
            </a:r>
            <a:r>
              <a:rPr lang="en-US" dirty="0" smtClean="0"/>
              <a:t>log</a:t>
            </a:r>
            <a:r>
              <a:rPr lang="en-US" baseline="-25000" dirty="0" smtClean="0"/>
              <a:t>2</a:t>
            </a:r>
            <a:r>
              <a:rPr lang="en-US" dirty="0" smtClean="0">
                <a:cs typeface="Times New Roman" pitchFamily="18" charset="0"/>
              </a:rPr>
              <a:t> (</a:t>
            </a:r>
            <a:r>
              <a:rPr lang="en-US" i="1" dirty="0" smtClean="0">
                <a:cs typeface="Times New Roman" pitchFamily="18" charset="0"/>
              </a:rPr>
              <a:t>n </a:t>
            </a:r>
            <a:r>
              <a:rPr lang="en-US" dirty="0" smtClean="0">
                <a:cs typeface="Times New Roman" pitchFamily="18" charset="0"/>
              </a:rPr>
              <a:t>+ 1)  - 1</a:t>
            </a:r>
          </a:p>
          <a:p>
            <a:pPr>
              <a:buFont typeface="Monotype Sorts" pitchFamily="2" charset="2"/>
              <a:buNone/>
              <a:defRPr/>
            </a:pPr>
            <a:endParaRPr lang="en-US" i="1" dirty="0" smtClean="0">
              <a:cs typeface="Times New Roman" pitchFamily="18" charset="0"/>
            </a:endParaRPr>
          </a:p>
          <a:p>
            <a:pPr>
              <a:buFont typeface="Monotype Sorts" pitchFamily="2" charset="2"/>
              <a:buChar char="b"/>
              <a:defRPr/>
            </a:pPr>
            <a:r>
              <a:rPr lang="en-US" dirty="0" smtClean="0">
                <a:cs typeface="Times New Roman" pitchFamily="18" charset="0"/>
              </a:rPr>
              <a:t>Search, insertion, and deletion are in </a:t>
            </a:r>
            <a:r>
              <a:rPr lang="en-US" dirty="0" smtClean="0">
                <a:cs typeface="Times New Roman" pitchFamily="18" charset="0"/>
                <a:sym typeface="Symbol" pitchFamily="84" charset="2"/>
              </a:rPr>
              <a:t></a:t>
            </a:r>
            <a:r>
              <a:rPr lang="en-US" dirty="0" smtClean="0">
                <a:cs typeface="Times New Roman" pitchFamily="18" charset="0"/>
              </a:rPr>
              <a:t>(</a:t>
            </a:r>
            <a:r>
              <a:rPr lang="en-US" dirty="0" smtClean="0"/>
              <a:t>log </a:t>
            </a:r>
            <a:r>
              <a:rPr lang="en-US" i="1" dirty="0" smtClean="0"/>
              <a:t>n</a:t>
            </a:r>
            <a:r>
              <a:rPr lang="en-US" dirty="0" smtClean="0">
                <a:cs typeface="Times New Roman" pitchFamily="18" charset="0"/>
              </a:rPr>
              <a:t>) </a:t>
            </a:r>
            <a:br>
              <a:rPr lang="en-US" dirty="0" smtClean="0">
                <a:cs typeface="Times New Roman" pitchFamily="18" charset="0"/>
              </a:rPr>
            </a:br>
            <a:endParaRPr lang="en-US" dirty="0" smtClean="0">
              <a:cs typeface="Times New Roman" pitchFamily="18" charset="0"/>
            </a:endParaRPr>
          </a:p>
          <a:p>
            <a:pPr>
              <a:buFont typeface="Monotype Sorts" pitchFamily="2" charset="2"/>
              <a:buChar char="b"/>
              <a:defRPr/>
            </a:pPr>
            <a:r>
              <a:rPr lang="en-US" dirty="0" smtClean="0">
                <a:cs typeface="Times New Roman" pitchFamily="18" charset="0"/>
              </a:rPr>
              <a:t>The idea of 2-3 tree can be generalized by allowing more keys per node </a:t>
            </a:r>
          </a:p>
          <a:p>
            <a:pPr lvl="1">
              <a:defRPr/>
            </a:pPr>
            <a:r>
              <a:rPr lang="en-US" sz="2400" dirty="0" smtClean="0">
                <a:cs typeface="Times New Roman" pitchFamily="18" charset="0"/>
              </a:rPr>
              <a:t>2-3-4 trees </a:t>
            </a:r>
          </a:p>
          <a:p>
            <a:pPr lvl="1">
              <a:defRPr/>
            </a:pPr>
            <a:r>
              <a:rPr lang="en-US" sz="2400" dirty="0" smtClean="0">
                <a:cs typeface="Times New Roman" pitchFamily="18" charset="0"/>
              </a:rPr>
              <a:t>B-trees</a:t>
            </a:r>
          </a:p>
          <a:p>
            <a:pPr lvl="1">
              <a:buFontTx/>
              <a:buNone/>
              <a:defRPr/>
            </a:pPr>
            <a:r>
              <a:rPr lang="en-US" sz="2400" dirty="0" smtClean="0">
                <a:cs typeface="Times New Roman" pitchFamily="18" charset="0"/>
              </a:rPr>
              <a:t>	</a:t>
            </a:r>
            <a:endParaRPr lang="en-US" dirty="0" smtClean="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B-tree</a:t>
            </a:r>
            <a:endParaRPr lang="en-US" dirty="0"/>
          </a:p>
        </p:txBody>
      </p:sp>
      <p:sp>
        <p:nvSpPr>
          <p:cNvPr id="3" name="Content Placeholder 2"/>
          <p:cNvSpPr>
            <a:spLocks noGrp="1"/>
          </p:cNvSpPr>
          <p:nvPr>
            <p:ph idx="1"/>
          </p:nvPr>
        </p:nvSpPr>
        <p:spPr/>
        <p:txBody>
          <a:bodyPr>
            <a:normAutofit/>
          </a:bodyPr>
          <a:lstStyle/>
          <a:p>
            <a:r>
              <a:rPr lang="en-US" dirty="0" smtClean="0"/>
              <a:t>Optimizes </a:t>
            </a:r>
            <a:r>
              <a:rPr lang="en-US" dirty="0"/>
              <a:t>search in external memory</a:t>
            </a:r>
            <a:r>
              <a:rPr lang="en-US" dirty="0" smtClean="0"/>
              <a:t>.</a:t>
            </a:r>
          </a:p>
          <a:p>
            <a:r>
              <a:rPr lang="en-US" dirty="0"/>
              <a:t>Data is stored on disk in chunks (</a:t>
            </a:r>
            <a:r>
              <a:rPr lang="en-US" dirty="0" smtClean="0"/>
              <a:t>pages, blocks</a:t>
            </a:r>
            <a:r>
              <a:rPr lang="en-US" dirty="0"/>
              <a:t>, allocation units) and the disk </a:t>
            </a:r>
            <a:r>
              <a:rPr lang="en-US" dirty="0" smtClean="0"/>
              <a:t>drive reads </a:t>
            </a:r>
            <a:r>
              <a:rPr lang="en-US" dirty="0"/>
              <a:t>or writes a minimum of one page at </a:t>
            </a:r>
            <a:r>
              <a:rPr lang="en-US" dirty="0" smtClean="0"/>
              <a:t>a time</a:t>
            </a:r>
            <a:r>
              <a:rPr lang="en-US" dirty="0"/>
              <a:t>. To </a:t>
            </a:r>
            <a:r>
              <a:rPr lang="en-US" dirty="0" smtClean="0"/>
              <a:t>optimize </a:t>
            </a:r>
            <a:r>
              <a:rPr lang="en-US" dirty="0"/>
              <a:t>an algorithm </a:t>
            </a:r>
            <a:r>
              <a:rPr lang="en-US" dirty="0" smtClean="0"/>
              <a:t>for accessing </a:t>
            </a:r>
            <a:r>
              <a:rPr lang="en-US" dirty="0"/>
              <a:t>external memory, </a:t>
            </a:r>
            <a:r>
              <a:rPr lang="en-US" dirty="0" smtClean="0"/>
              <a:t>should</a:t>
            </a:r>
          </a:p>
          <a:p>
            <a:pPr lvl="1"/>
            <a:r>
              <a:rPr lang="en-US" dirty="0" smtClean="0"/>
              <a:t>minimize </a:t>
            </a:r>
            <a:r>
              <a:rPr lang="en-US" dirty="0"/>
              <a:t>disk </a:t>
            </a:r>
            <a:r>
              <a:rPr lang="en-US" dirty="0" smtClean="0"/>
              <a:t>accesses</a:t>
            </a:r>
          </a:p>
          <a:p>
            <a:pPr lvl="1"/>
            <a:r>
              <a:rPr lang="en-US" dirty="0" smtClean="0"/>
              <a:t>read </a:t>
            </a:r>
            <a:r>
              <a:rPr lang="en-US" dirty="0"/>
              <a:t>and write in multiples of page sizes.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B-tree</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good example of a data structure </a:t>
            </a:r>
            <a:r>
              <a:rPr lang="en-US" dirty="0" smtClean="0"/>
              <a:t>for external memory.</a:t>
            </a:r>
          </a:p>
          <a:p>
            <a:r>
              <a:rPr lang="en-US" dirty="0" smtClean="0"/>
              <a:t>Better </a:t>
            </a:r>
            <a:r>
              <a:rPr lang="en-US" dirty="0"/>
              <a:t>than binary search trees if data </a:t>
            </a:r>
            <a:r>
              <a:rPr lang="en-US" dirty="0" smtClean="0"/>
              <a:t>is stored </a:t>
            </a:r>
            <a:r>
              <a:rPr lang="en-US" dirty="0"/>
              <a:t>in external </a:t>
            </a:r>
            <a:r>
              <a:rPr lang="en-US" dirty="0" smtClean="0"/>
              <a:t>memory.</a:t>
            </a:r>
          </a:p>
          <a:p>
            <a:r>
              <a:rPr lang="en-US" dirty="0"/>
              <a:t>Each node in a tree should correspond to </a:t>
            </a:r>
            <a:r>
              <a:rPr lang="en-US" dirty="0" smtClean="0"/>
              <a:t>a block </a:t>
            </a:r>
            <a:r>
              <a:rPr lang="en-US" dirty="0"/>
              <a:t>of data.</a:t>
            </a:r>
          </a:p>
          <a:p>
            <a:r>
              <a:rPr lang="en-US" dirty="0" smtClean="0"/>
              <a:t>Each </a:t>
            </a:r>
            <a:r>
              <a:rPr lang="en-US" dirty="0"/>
              <a:t>node stores many data items and </a:t>
            </a:r>
            <a:r>
              <a:rPr lang="en-US" dirty="0" smtClean="0"/>
              <a:t>has many </a:t>
            </a:r>
            <a:r>
              <a:rPr lang="en-US" dirty="0"/>
              <a:t>successors (stores addresses </a:t>
            </a:r>
            <a:r>
              <a:rPr lang="en-US" dirty="0" smtClean="0"/>
              <a:t>of successor </a:t>
            </a:r>
            <a:r>
              <a:rPr lang="en-US" dirty="0"/>
              <a:t>blocks).</a:t>
            </a:r>
          </a:p>
          <a:p>
            <a:r>
              <a:rPr lang="en-US" dirty="0" smtClean="0"/>
              <a:t>The </a:t>
            </a:r>
            <a:r>
              <a:rPr lang="en-US" dirty="0"/>
              <a:t>tree has fewer levels but search for </a:t>
            </a:r>
            <a:r>
              <a:rPr lang="en-US" dirty="0" smtClean="0"/>
              <a:t>an item </a:t>
            </a:r>
            <a:r>
              <a:rPr lang="en-US" dirty="0"/>
              <a:t>involves more comparisons at </a:t>
            </a:r>
            <a:r>
              <a:rPr lang="en-US" dirty="0" smtClean="0"/>
              <a:t>each level</a:t>
            </a:r>
            <a:r>
              <a:rPr lang="en-US" dirty="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r>
              <a:rPr lang="en-US" altLang="el-GR" smtClean="0"/>
              <a:t>Definition of a B-tree</a:t>
            </a:r>
          </a:p>
        </p:txBody>
      </p:sp>
      <p:sp>
        <p:nvSpPr>
          <p:cNvPr id="6149" name="Rectangle 3"/>
          <p:cNvSpPr>
            <a:spLocks noGrp="1" noChangeArrowheads="1"/>
          </p:cNvSpPr>
          <p:nvPr>
            <p:ph type="body" idx="1"/>
          </p:nvPr>
        </p:nvSpPr>
        <p:spPr/>
        <p:txBody>
          <a:bodyPr>
            <a:normAutofit fontScale="92500" lnSpcReduction="10000"/>
          </a:bodyPr>
          <a:lstStyle/>
          <a:p>
            <a:r>
              <a:rPr lang="en-US" altLang="el-GR" dirty="0" smtClean="0"/>
              <a:t>A B-tree of order </a:t>
            </a:r>
            <a:r>
              <a:rPr lang="en-US" altLang="el-GR" i="1" dirty="0" smtClean="0"/>
              <a:t>m</a:t>
            </a:r>
            <a:r>
              <a:rPr lang="en-US" altLang="el-GR" dirty="0" smtClean="0"/>
              <a:t> is an </a:t>
            </a:r>
            <a:r>
              <a:rPr lang="en-US" altLang="el-GR" i="1" dirty="0" smtClean="0"/>
              <a:t>m</a:t>
            </a:r>
            <a:r>
              <a:rPr lang="en-US" altLang="el-GR" dirty="0" smtClean="0"/>
              <a:t>-way tree </a:t>
            </a:r>
            <a:r>
              <a:rPr lang="en-US" altLang="el-GR" dirty="0" smtClean="0"/>
              <a:t>in </a:t>
            </a:r>
            <a:r>
              <a:rPr lang="en-US" altLang="el-GR" dirty="0" smtClean="0"/>
              <a:t>which:</a:t>
            </a:r>
          </a:p>
          <a:p>
            <a:pPr lvl="1">
              <a:buFont typeface="Symbol" pitchFamily="18" charset="2"/>
              <a:buNone/>
            </a:pPr>
            <a:r>
              <a:rPr lang="en-US" altLang="el-GR" dirty="0" smtClean="0"/>
              <a:t>1.	the number of keys in each non-leaf node is one less than the number of its children and these keys partition the keys in the children in the fashion of a search tree</a:t>
            </a:r>
          </a:p>
          <a:p>
            <a:pPr lvl="1">
              <a:buFont typeface="Symbol" pitchFamily="18" charset="2"/>
              <a:buNone/>
            </a:pPr>
            <a:r>
              <a:rPr lang="en-US" altLang="el-GR" dirty="0" smtClean="0"/>
              <a:t>2.	all leaves are on the same level</a:t>
            </a:r>
          </a:p>
          <a:p>
            <a:pPr lvl="1">
              <a:buFont typeface="Symbol" pitchFamily="18" charset="2"/>
              <a:buNone/>
            </a:pPr>
            <a:r>
              <a:rPr lang="en-US" altLang="el-GR" dirty="0"/>
              <a:t>3</a:t>
            </a:r>
            <a:r>
              <a:rPr lang="en-US" altLang="el-GR" dirty="0" smtClean="0"/>
              <a:t>.</a:t>
            </a:r>
            <a:r>
              <a:rPr lang="en-US" altLang="el-GR" dirty="0" smtClean="0"/>
              <a:t>	the root is either a leaf node, or it has from two to </a:t>
            </a:r>
            <a:r>
              <a:rPr lang="en-US" altLang="el-GR" i="1" dirty="0" smtClean="0"/>
              <a:t>m</a:t>
            </a:r>
            <a:r>
              <a:rPr lang="en-US" altLang="el-GR" dirty="0" smtClean="0"/>
              <a:t> children</a:t>
            </a:r>
          </a:p>
          <a:p>
            <a:pPr lvl="1">
              <a:buFont typeface="Symbol" pitchFamily="18" charset="2"/>
              <a:buNone/>
            </a:pPr>
            <a:r>
              <a:rPr lang="en-US" altLang="el-GR" dirty="0"/>
              <a:t>4</a:t>
            </a:r>
            <a:r>
              <a:rPr lang="en-US" altLang="el-GR" dirty="0" smtClean="0"/>
              <a:t>.</a:t>
            </a:r>
            <a:r>
              <a:rPr lang="en-US" altLang="el-GR" dirty="0" smtClean="0"/>
              <a:t>	a leaf node contains no more than </a:t>
            </a:r>
            <a:r>
              <a:rPr lang="en-US" altLang="el-GR" i="1" dirty="0" smtClean="0"/>
              <a:t>m</a:t>
            </a:r>
            <a:r>
              <a:rPr lang="en-US" altLang="el-GR" dirty="0" smtClean="0"/>
              <a:t> – 1 keys</a:t>
            </a:r>
          </a:p>
          <a:p>
            <a:r>
              <a:rPr lang="en-US" altLang="el-GR" dirty="0" smtClean="0"/>
              <a:t>The number </a:t>
            </a:r>
            <a:r>
              <a:rPr lang="en-US" altLang="el-GR" i="1" dirty="0" smtClean="0"/>
              <a:t>m</a:t>
            </a:r>
            <a:r>
              <a:rPr lang="en-US" altLang="el-GR" dirty="0" smtClean="0"/>
              <a:t> should always be odd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9">
                                            <p:txEl>
                                              <p:pRg st="1" end="1"/>
                                            </p:txEl>
                                          </p:spTgt>
                                        </p:tgtEl>
                                        <p:attrNameLst>
                                          <p:attrName>style.visibility</p:attrName>
                                        </p:attrNameLst>
                                      </p:cBhvr>
                                      <p:to>
                                        <p:strVal val="visible"/>
                                      </p:to>
                                    </p:set>
                                    <p:anim calcmode="lin" valueType="num">
                                      <p:cBhvr additive="base">
                                        <p:cTn id="7" dur="500" fill="hold"/>
                                        <p:tgtEl>
                                          <p:spTgt spid="614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9">
                                            <p:txEl>
                                              <p:pRg st="2" end="2"/>
                                            </p:txEl>
                                          </p:spTgt>
                                        </p:tgtEl>
                                        <p:attrNameLst>
                                          <p:attrName>style.visibility</p:attrName>
                                        </p:attrNameLst>
                                      </p:cBhvr>
                                      <p:to>
                                        <p:strVal val="visible"/>
                                      </p:to>
                                    </p:set>
                                    <p:anim calcmode="lin" valueType="num">
                                      <p:cBhvr additive="base">
                                        <p:cTn id="13" dur="500" fill="hold"/>
                                        <p:tgtEl>
                                          <p:spTgt spid="614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9">
                                            <p:txEl>
                                              <p:pRg st="3" end="3"/>
                                            </p:txEl>
                                          </p:spTgt>
                                        </p:tgtEl>
                                        <p:attrNameLst>
                                          <p:attrName>style.visibility</p:attrName>
                                        </p:attrNameLst>
                                      </p:cBhvr>
                                      <p:to>
                                        <p:strVal val="visible"/>
                                      </p:to>
                                    </p:set>
                                    <p:anim calcmode="lin" valueType="num">
                                      <p:cBhvr additive="base">
                                        <p:cTn id="19" dur="500" fill="hold"/>
                                        <p:tgtEl>
                                          <p:spTgt spid="614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9">
                                            <p:txEl>
                                              <p:pRg st="4" end="4"/>
                                            </p:txEl>
                                          </p:spTgt>
                                        </p:tgtEl>
                                        <p:attrNameLst>
                                          <p:attrName>style.visibility</p:attrName>
                                        </p:attrNameLst>
                                      </p:cBhvr>
                                      <p:to>
                                        <p:strVal val="visible"/>
                                      </p:to>
                                    </p:set>
                                    <p:anim calcmode="lin" valueType="num">
                                      <p:cBhvr additive="base">
                                        <p:cTn id="25" dur="500" fill="hold"/>
                                        <p:tgtEl>
                                          <p:spTgt spid="614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9">
                                            <p:txEl>
                                              <p:pRg st="4" end="4"/>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6149">
                                            <p:txEl>
                                              <p:pRg st="5" end="5"/>
                                            </p:txEl>
                                          </p:spTgt>
                                        </p:tgtEl>
                                        <p:attrNameLst>
                                          <p:attrName>style.visibility</p:attrName>
                                        </p:attrNameLst>
                                      </p:cBhvr>
                                      <p:to>
                                        <p:strVal val="visible"/>
                                      </p:to>
                                    </p:set>
                                    <p:anim calcmode="lin" valueType="num">
                                      <p:cBhvr additive="base">
                                        <p:cTn id="30" dur="500" fill="hold"/>
                                        <p:tgtEl>
                                          <p:spTgt spid="6149">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14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7163</TotalTime>
  <Words>1445</Words>
  <Application>Microsoft Office PowerPoint</Application>
  <PresentationFormat>On-screen Show (4:3)</PresentationFormat>
  <Paragraphs>315</Paragraphs>
  <Slides>28</Slides>
  <Notes>4</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Slide 1</vt:lpstr>
      <vt:lpstr>Multiway Search Trees</vt:lpstr>
      <vt:lpstr>Multiway Search Trees</vt:lpstr>
      <vt:lpstr>2-3 Tree </vt:lpstr>
      <vt:lpstr>2-3 tree construction</vt:lpstr>
      <vt:lpstr>Analysis of 2-3 trees</vt:lpstr>
      <vt:lpstr>B-tree</vt:lpstr>
      <vt:lpstr>B-tree</vt:lpstr>
      <vt:lpstr>Definition of a B-tree</vt:lpstr>
      <vt:lpstr>An example B-Tree</vt:lpstr>
      <vt:lpstr>Constructing a B-tree</vt:lpstr>
      <vt:lpstr>Constructing a B-tree (contd.)</vt:lpstr>
      <vt:lpstr>Constructing a B-tree (contd.)</vt:lpstr>
      <vt:lpstr>Constructing a B-tree (contd.)</vt:lpstr>
      <vt:lpstr>Constructing a B-tree (contd.)</vt:lpstr>
      <vt:lpstr>Inserting into a B-Tree</vt:lpstr>
      <vt:lpstr>Removal from a B-tree</vt:lpstr>
      <vt:lpstr>Removal from a B-tree (2)</vt:lpstr>
      <vt:lpstr>Type #1: Simple leaf deletion</vt:lpstr>
      <vt:lpstr>Type #2: Simple non-leaf deletion</vt:lpstr>
      <vt:lpstr>Type #4: Too few keys in node and its siblings</vt:lpstr>
      <vt:lpstr>Type #4: Too few keys in node and its siblings</vt:lpstr>
      <vt:lpstr>Type #3: Enough siblings</vt:lpstr>
      <vt:lpstr>Type #3: Enough siblings</vt:lpstr>
      <vt:lpstr>Exercise in Removal from a B-Tree</vt:lpstr>
      <vt:lpstr>Analysis of B-Trees</vt:lpstr>
      <vt:lpstr>Reasons for using B-Trees</vt:lpstr>
      <vt:lpstr>Next Week Assignment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Tamer</dc:creator>
  <cp:lastModifiedBy>Tamer</cp:lastModifiedBy>
  <cp:revision>34</cp:revision>
  <dcterms:created xsi:type="dcterms:W3CDTF">2016-10-04T10:53:51Z</dcterms:created>
  <dcterms:modified xsi:type="dcterms:W3CDTF">2016-10-09T10:17:01Z</dcterms:modified>
</cp:coreProperties>
</file>