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7" r:id="rId4"/>
    <p:sldId id="264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3" r:id="rId21"/>
    <p:sldId id="284" r:id="rId22"/>
    <p:sldId id="285" r:id="rId23"/>
    <p:sldId id="286" r:id="rId24"/>
    <p:sldId id="303" r:id="rId25"/>
    <p:sldId id="304" r:id="rId26"/>
    <p:sldId id="287" r:id="rId27"/>
    <p:sldId id="301" r:id="rId28"/>
    <p:sldId id="302" r:id="rId29"/>
    <p:sldId id="288" r:id="rId30"/>
    <p:sldId id="289" r:id="rId31"/>
    <p:sldId id="290" r:id="rId32"/>
    <p:sldId id="291" r:id="rId33"/>
    <p:sldId id="292" r:id="rId34"/>
    <p:sldId id="293" r:id="rId35"/>
    <p:sldId id="305" r:id="rId36"/>
    <p:sldId id="294" r:id="rId37"/>
    <p:sldId id="306" r:id="rId38"/>
    <p:sldId id="295" r:id="rId39"/>
    <p:sldId id="296" r:id="rId40"/>
    <p:sldId id="299" r:id="rId41"/>
    <p:sldId id="300" r:id="rId42"/>
  </p:sldIdLst>
  <p:sldSz cx="10080625" cy="7559675"/>
  <p:notesSz cx="7772400" cy="10058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04800" y="304800"/>
            <a:ext cx="33686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14800" y="304800"/>
            <a:ext cx="33686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28600" y="9555163"/>
            <a:ext cx="33686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14800" y="9555163"/>
            <a:ext cx="33686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398963" y="0"/>
            <a:ext cx="33734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wrap="square" lIns="0" tIns="0" rIns="0" bIns="0" anchor="ctr" anchorCtr="0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6788"/>
            <a:ext cx="6216650" cy="4525962"/>
          </a:xfrm>
          <a:prstGeom prst="rect">
            <a:avLst/>
          </a:prstGeom>
        </p:spPr>
        <p:txBody>
          <a:bodyPr wrap="square" lIns="0" tIns="0" rIns="0" bIns="0" anchorCtr="0"/>
          <a:lstStyle/>
          <a:p>
            <a:pPr lvl="0"/>
            <a:r>
              <a:rPr lang="en-US" noProof="0" smtClean="0"/>
              <a:t>Click to edit the notes format</a:t>
            </a:r>
          </a:p>
        </p:txBody>
      </p:sp>
      <p:sp>
        <p:nvSpPr>
          <p:cNvPr id="3994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&lt;number&gt;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algn="l" rtl="0" eaLnBrk="0" fontAlgn="base" hangingPunct="0">
      <a:spcBef>
        <a:spcPct val="3000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ime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Square_root" TargetMode="External"/><Relationship Id="rId4" Type="http://schemas.openxmlformats.org/officeDocument/2006/relationships/hyperlink" Target="http://en.wikipedia.org/wiki/Trial_division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 noRot="1" noChangeAspect="1"/>
          </p:cNvSpPr>
          <p:nvPr>
            <p:ph type="body" idx="1"/>
          </p:nvPr>
        </p:nvSpPr>
        <p:spPr bwMode="auto">
          <a:noFill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36DCC-F085-4E13-A1CD-82C0C42645BF}" type="slidenum">
              <a:rPr lang="en-US"/>
              <a:pPr/>
              <a:t>14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36DCC-F085-4E13-A1CD-82C0C42645BF}" type="slidenum">
              <a:rPr lang="en-US"/>
              <a:pPr/>
              <a:t>15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36DCC-F085-4E13-A1CD-82C0C42645BF}" type="slidenum">
              <a:rPr lang="en-US"/>
              <a:pPr/>
              <a:t>16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36DCC-F085-4E13-A1CD-82C0C42645BF}" type="slidenum">
              <a:rPr lang="en-US"/>
              <a:pPr/>
              <a:t>17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36DCC-F085-4E13-A1CD-82C0C42645BF}" type="slidenum">
              <a:rPr lang="en-US"/>
              <a:pPr/>
              <a:t>18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BC776-E0E0-4EAE-8CD8-F6FD5E53B0C0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790" y="4778084"/>
            <a:ext cx="5698820" cy="452696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BC776-E0E0-4EAE-8CD8-F6FD5E53B0C0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790" y="4778084"/>
            <a:ext cx="5698820" cy="452696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BC776-E0E0-4EAE-8CD8-F6FD5E53B0C0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790" y="4778084"/>
            <a:ext cx="5698820" cy="452696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Check if a number is prime or not 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- In practice, one often wants to check whether a given number is prime, rather than generate a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 tooltip="List of primes"/>
              </a:rPr>
              <a:t>list of primes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as the two mentioned sieve algorithms do.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- The most basic method to do this, known as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 tooltip="Trial division"/>
              </a:rPr>
              <a:t>trial division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works as follows: given a number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one divides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by all numbers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less than or equal to the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5" tooltip="Square root"/>
              </a:rPr>
              <a:t>square root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that number. If any of the divisions come out as an integer, then the original number is not a prime. Otherwise, it is a prime.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&lt;number&gt;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BC776-E0E0-4EAE-8CD8-F6FD5E53B0C0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790" y="4778084"/>
            <a:ext cx="5698820" cy="452696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31FECD-5B86-4795-8BA9-AFFB0E79C8DC}" type="slidenum">
              <a:rPr lang="en-US"/>
              <a:pPr/>
              <a:t>4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185373-358E-4D82-AD9A-B48F41AE132A}" type="slidenum">
              <a:rPr lang="en-US"/>
              <a:pPr/>
              <a:t>24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7AF8E3-1D03-4DCD-B962-3D1313ECEB34}" type="slidenum">
              <a:rPr lang="en-US"/>
              <a:pPr/>
              <a:t>25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BC776-E0E0-4EAE-8CD8-F6FD5E53B0C0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790" y="4778084"/>
            <a:ext cx="5698820" cy="452696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77439-8DBD-40B8-97F1-D8790014AA45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cn</a:t>
            </a:r>
            <a:r>
              <a:rPr lang="en-US" i="1" baseline="30000" smtClean="0">
                <a:latin typeface="Arial" pitchFamily="34" charset="0"/>
                <a:cs typeface="Arial" pitchFamily="34" charset="0"/>
              </a:rPr>
              <a:t>2</a:t>
            </a:r>
            <a:endParaRPr lang="en-US" i="1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Symbol" pitchFamily="18" charset="2"/>
              <a:buChar char="Þ"/>
            </a:pPr>
            <a:r>
              <a:rPr lang="en-US" smtClean="0">
                <a:latin typeface="Arial" pitchFamily="34" charset="0"/>
                <a:cs typeface="Arial" pitchFamily="34" charset="0"/>
              </a:rPr>
              <a:t> how much faster on twice as fast computer? (2)</a:t>
            </a:r>
          </a:p>
          <a:p>
            <a:pPr>
              <a:buFont typeface="Symbol" pitchFamily="18" charset="2"/>
              <a:buChar char="Þ"/>
            </a:pPr>
            <a:r>
              <a:rPr lang="en-US" smtClean="0">
                <a:latin typeface="Arial" pitchFamily="34" charset="0"/>
                <a:cs typeface="Arial" pitchFamily="34" charset="0"/>
              </a:rPr>
              <a:t> how much longer for 2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mtClean="0">
                <a:latin typeface="Arial" pitchFamily="34" charset="0"/>
                <a:cs typeface="Arial" pitchFamily="34" charset="0"/>
              </a:rPr>
              <a:t>? (4)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8E483-F148-4F43-BBBA-3A1971325D86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cn</a:t>
            </a:r>
            <a:r>
              <a:rPr lang="en-US" i="1" baseline="30000" smtClean="0">
                <a:latin typeface="Arial" pitchFamily="34" charset="0"/>
                <a:cs typeface="Arial" pitchFamily="34" charset="0"/>
              </a:rPr>
              <a:t>2</a:t>
            </a:r>
            <a:endParaRPr lang="en-US" i="1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Symbol" pitchFamily="18" charset="2"/>
              <a:buChar char="Þ"/>
            </a:pPr>
            <a:r>
              <a:rPr lang="en-US" smtClean="0">
                <a:latin typeface="Arial" pitchFamily="34" charset="0"/>
                <a:cs typeface="Arial" pitchFamily="34" charset="0"/>
              </a:rPr>
              <a:t> how much faster on twice as fast computer? (2)</a:t>
            </a:r>
          </a:p>
          <a:p>
            <a:pPr>
              <a:buFont typeface="Symbol" pitchFamily="18" charset="2"/>
              <a:buChar char="Þ"/>
            </a:pPr>
            <a:r>
              <a:rPr lang="en-US" smtClean="0">
                <a:latin typeface="Arial" pitchFamily="34" charset="0"/>
                <a:cs typeface="Arial" pitchFamily="34" charset="0"/>
              </a:rPr>
              <a:t> how much longer for 2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mtClean="0">
                <a:latin typeface="Arial" pitchFamily="34" charset="0"/>
                <a:cs typeface="Arial" pitchFamily="34" charset="0"/>
              </a:rPr>
              <a:t>? (4)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CB1E4-48CC-4CB6-94C7-B0716BAAD512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D30F5-44A7-437A-824B-7A025356E467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cn</a:t>
            </a:r>
            <a:r>
              <a:rPr lang="en-US" i="1" baseline="30000" smtClean="0">
                <a:latin typeface="Arial" pitchFamily="34" charset="0"/>
                <a:cs typeface="Arial" pitchFamily="34" charset="0"/>
              </a:rPr>
              <a:t>2</a:t>
            </a:r>
            <a:endParaRPr lang="en-US" i="1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Symbol" pitchFamily="18" charset="2"/>
              <a:buChar char="Þ"/>
            </a:pPr>
            <a:r>
              <a:rPr lang="en-US" smtClean="0">
                <a:latin typeface="Arial" pitchFamily="34" charset="0"/>
                <a:cs typeface="Arial" pitchFamily="34" charset="0"/>
              </a:rPr>
              <a:t> how much faster on twice as fast computer? (2)</a:t>
            </a:r>
          </a:p>
          <a:p>
            <a:pPr>
              <a:buFont typeface="Symbol" pitchFamily="18" charset="2"/>
              <a:buChar char="Þ"/>
            </a:pPr>
            <a:r>
              <a:rPr lang="en-US" smtClean="0">
                <a:latin typeface="Arial" pitchFamily="34" charset="0"/>
                <a:cs typeface="Arial" pitchFamily="34" charset="0"/>
              </a:rPr>
              <a:t> how much longer for 2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mtClean="0">
                <a:latin typeface="Arial" pitchFamily="34" charset="0"/>
                <a:cs typeface="Arial" pitchFamily="34" charset="0"/>
              </a:rPr>
              <a:t>? (4)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69398-82AE-46CB-82A7-4F55440A83CF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21BF1-B089-4E26-ADFC-9C7C92886FA1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C52CBE-BBE4-4C45-971F-02A03FC216CE}" type="slidenum">
              <a:rPr lang="en-US"/>
              <a:pPr/>
              <a:t>35</a:t>
            </a:fld>
            <a:endParaRPr 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D3BD8-3655-4935-BDE1-B704BDB7DAB4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790" y="4778084"/>
            <a:ext cx="5698820" cy="452696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BBC85-FCE3-4A06-98C5-B3D3CE888414}" type="slidenum">
              <a:rPr lang="en-US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A62BE1-3D2A-4648-A992-6F7AD3A45331}" type="slidenum">
              <a:rPr lang="en-US"/>
              <a:pPr/>
              <a:t>37</a:t>
            </a:fld>
            <a:endParaRPr 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DDDDA-68AC-4A13-94F5-EB38D65062B4}" type="slidenum">
              <a:rPr lang="en-US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F756A-ED99-428D-B9B4-A922E40CF7B0}" type="slidenum">
              <a:rPr lang="en-US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5FBD5-BF61-4A1F-9877-3F81253B72FB}" type="slidenum">
              <a:rPr lang="en-US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B9D946-2EC5-425E-8C0E-EA614D0CBED9}" type="slidenum">
              <a:rPr lang="en-US"/>
              <a:pPr/>
              <a:t>8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36DCC-F085-4E13-A1CD-82C0C42645BF}" type="slidenum">
              <a:rPr lang="en-US"/>
              <a:pPr/>
              <a:t>9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36DCC-F085-4E13-A1CD-82C0C42645BF}" type="slidenum">
              <a:rPr lang="en-US"/>
              <a:pPr/>
              <a:t>10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36DCC-F085-4E13-A1CD-82C0C42645BF}" type="slidenum">
              <a:rPr lang="en-US"/>
              <a:pPr/>
              <a:t>11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36DCC-F085-4E13-A1CD-82C0C42645BF}" type="slidenum">
              <a:rPr lang="en-US"/>
              <a:pPr/>
              <a:t>12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36DCC-F085-4E13-A1CD-82C0C42645BF}" type="slidenum">
              <a:rPr lang="en-US"/>
              <a:pPr/>
              <a:t>13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85512" y="251989"/>
            <a:ext cx="9727103" cy="6719711"/>
            <a:chOff x="106" y="144"/>
            <a:chExt cx="5558" cy="384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ZW" sz="26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52" y="587975"/>
            <a:ext cx="8484526" cy="12599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40052" y="2099910"/>
            <a:ext cx="8484526" cy="4451809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161F2-E903-4EA8-9E79-382083CC6298}" type="datetime1">
              <a:rPr lang="en-US"/>
              <a:pPr>
                <a:defRPr/>
              </a:pPr>
              <a:t>10/12/2014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3E65F-0913-4352-86B2-D92A59CBE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296863" y="387350"/>
            <a:ext cx="9440862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80988" y="1463675"/>
            <a:ext cx="9517062" cy="4384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738" y="7339013"/>
            <a:ext cx="31829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 b="1" smtClean="0">
                <a:solidFill>
                  <a:srgbClr val="00808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Mohamed Aly – CMP302 Fall 2013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802063" y="7337425"/>
            <a:ext cx="31956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rgbClr val="00808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Computer Engineering, Cairo University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23175" y="7337425"/>
            <a:ext cx="2347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00808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F93E06E4-1C4C-4F23-BCDE-A240658990D7}" type="slidenum">
              <a:rPr lang="en-US"/>
              <a:pPr>
                <a:defRPr/>
              </a:pPr>
              <a:t>‹#›</a:t>
            </a:fld>
            <a:r>
              <a:rPr lang="en-US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0000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 kern="1200">
          <a:solidFill>
            <a:srgbClr val="000000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138"/>
        </a:spcAft>
        <a:buChar char="–"/>
        <a:defRPr sz="2800">
          <a:solidFill>
            <a:srgbClr val="000000"/>
          </a:solidFill>
          <a:latin typeface="Arial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850"/>
        </a:spcAft>
        <a:buChar char="•"/>
        <a:defRPr sz="2400">
          <a:solidFill>
            <a:srgbClr val="000000"/>
          </a:solidFill>
          <a:latin typeface="Arial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563"/>
        </a:spcAft>
        <a:buChar char="–"/>
        <a:defRPr sz="2000">
          <a:solidFill>
            <a:srgbClr val="000000"/>
          </a:solidFill>
          <a:latin typeface="Arial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288"/>
        </a:spcAft>
        <a:buChar char="»"/>
        <a:defRPr sz="2000">
          <a:solidFill>
            <a:srgbClr val="000000"/>
          </a:solidFill>
          <a:latin typeface="Arial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3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296863" y="242888"/>
            <a:ext cx="9440862" cy="695325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Arial" pitchFamily="34" charset="0"/>
              </a:rPr>
              <a:t>CMP302: Algorithms</a:t>
            </a:r>
          </a:p>
        </p:txBody>
      </p:sp>
      <p:sp>
        <p:nvSpPr>
          <p:cNvPr id="29699" name="subTitle 1"/>
          <p:cNvSpPr>
            <a:spLocks noGrp="1"/>
          </p:cNvSpPr>
          <p:nvPr>
            <p:ph type="subTitle" idx="1"/>
          </p:nvPr>
        </p:nvSpPr>
        <p:spPr bwMode="auto">
          <a:xfrm>
            <a:off x="503238" y="3743325"/>
            <a:ext cx="9072562" cy="3482975"/>
          </a:xfrm>
        </p:spPr>
        <p:txBody>
          <a:bodyPr vert="horz" numCol="1" compatLnSpc="1">
            <a:prstTxWarp prst="textNoShape">
              <a:avLst/>
            </a:prstTxWarp>
            <a:spAutoFit/>
          </a:bodyPr>
          <a:lstStyle/>
          <a:p>
            <a:pPr marL="0" indent="0" eaLnBrk="1" hangingPunct="1"/>
            <a:r>
              <a:rPr lang="en-US" sz="3600" dirty="0" smtClean="0">
                <a:solidFill>
                  <a:srgbClr val="008080"/>
                </a:solidFill>
                <a:latin typeface="Arial" pitchFamily="34" charset="0"/>
              </a:rPr>
              <a:t>Lecture 01: Introduction</a:t>
            </a:r>
          </a:p>
          <a:p>
            <a:pPr marL="0" indent="0" eaLnBrk="1" hangingPunct="1"/>
            <a:endParaRPr lang="en-US" sz="3600" dirty="0" smtClean="0">
              <a:solidFill>
                <a:srgbClr val="008080"/>
              </a:solidFill>
              <a:latin typeface="Arial" pitchFamily="34" charset="0"/>
            </a:endParaRPr>
          </a:p>
          <a:p>
            <a:pPr marL="0" indent="0" eaLnBrk="1" hangingPunct="1"/>
            <a:r>
              <a:rPr lang="en-US" sz="2400" dirty="0" err="1" smtClean="0">
                <a:latin typeface="Arial" pitchFamily="34" charset="0"/>
              </a:rPr>
              <a:t>Mayada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Mansour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Hadhoud</a:t>
            </a:r>
            <a:endParaRPr lang="en-US" sz="2400" dirty="0" smtClean="0">
              <a:latin typeface="Arial" pitchFamily="34" charset="0"/>
            </a:endParaRPr>
          </a:p>
          <a:p>
            <a:pPr marL="0" indent="0" eaLnBrk="1" hangingPunct="1"/>
            <a:r>
              <a:rPr lang="en-US" sz="2400" dirty="0" smtClean="0">
                <a:latin typeface="Arial" pitchFamily="34" charset="0"/>
              </a:rPr>
              <a:t>Computer Engineering Department</a:t>
            </a:r>
          </a:p>
          <a:p>
            <a:pPr marL="0" indent="0" eaLnBrk="1" hangingPunct="1"/>
            <a:r>
              <a:rPr lang="en-US" sz="2400" dirty="0" smtClean="0">
                <a:latin typeface="Arial" pitchFamily="34" charset="0"/>
              </a:rPr>
              <a:t>Cairo University</a:t>
            </a:r>
          </a:p>
          <a:p>
            <a:pPr marL="0" indent="0" eaLnBrk="1" hangingPunct="1"/>
            <a:r>
              <a:rPr lang="en-US" sz="2400" dirty="0" smtClean="0">
                <a:latin typeface="Arial" pitchFamily="34" charset="0"/>
              </a:rPr>
              <a:t>Fall 2014</a:t>
            </a:r>
          </a:p>
        </p:txBody>
      </p:sp>
      <p:pic>
        <p:nvPicPr>
          <p:cNvPr id="29700" name="Placeholder 3" descr="1000000000000096000000D7AA43697D.png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5938" y="1504950"/>
            <a:ext cx="1428750" cy="2047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9" name="Picture 1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7912" y="5761037"/>
            <a:ext cx="128588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38687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5018088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5795963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386513" y="658813"/>
            <a:ext cx="282575" cy="13308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665913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7118350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76152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Example of insertion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3337" y="1798637"/>
            <a:ext cx="49815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9" name="Picture 1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7912" y="5761037"/>
            <a:ext cx="128588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38687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5018088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5795963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386513" y="658813"/>
            <a:ext cx="282575" cy="13308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665913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7118350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76152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Example of insertion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7638" y="1855787"/>
            <a:ext cx="47053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9" name="Picture 1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7912" y="5761037"/>
            <a:ext cx="128588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38687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5018088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5795963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386513" y="658813"/>
            <a:ext cx="282575" cy="13308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665913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7118350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76152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Example of insertion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9075" y="1874837"/>
            <a:ext cx="45624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9" name="Picture 1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7912" y="5761037"/>
            <a:ext cx="128588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38687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5018088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5795963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386513" y="658813"/>
            <a:ext cx="282575" cy="13308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665913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7118350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76152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Example of insertion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0513" y="1646237"/>
            <a:ext cx="44196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9" name="Picture 1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7912" y="5761037"/>
            <a:ext cx="128588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38687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5018088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5795963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386513" y="658813"/>
            <a:ext cx="282575" cy="13308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665913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7118350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76152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Example of insertion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4312" y="1722437"/>
            <a:ext cx="44577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9" name="Picture 1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7912" y="5761037"/>
            <a:ext cx="128588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38687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5018088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5795963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386513" y="658813"/>
            <a:ext cx="282575" cy="13308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665913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7118350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76152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Example of insertion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78125" y="1465262"/>
            <a:ext cx="45243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9" name="Picture 1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7912" y="5761037"/>
            <a:ext cx="128588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38687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5018088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5795963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386513" y="658813"/>
            <a:ext cx="282575" cy="13308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665913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7118350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76152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Example of insertion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4312" y="1493837"/>
            <a:ext cx="44386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9" name="Picture 1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7912" y="5761037"/>
            <a:ext cx="128588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38687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5018088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5795963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386513" y="658813"/>
            <a:ext cx="282575" cy="13308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665913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7118350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76152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Example of insertion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25738" y="1570037"/>
            <a:ext cx="46291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9" name="Picture 1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7912" y="5761037"/>
            <a:ext cx="128588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38687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5018088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5795963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386513" y="658813"/>
            <a:ext cx="282575" cy="13308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665913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7118350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76152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Example of insertion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2363" y="1765300"/>
            <a:ext cx="52959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Algorithms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1-</a:t>
            </a:r>
            <a:fld id="{B06D6D1D-F34C-4EBC-8FD4-61FFACF5642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646237"/>
            <a:ext cx="9240837" cy="445135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good is the algorithm?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Correctness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efficiency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Space efficiency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Dr </a:t>
            </a:r>
            <a:r>
              <a:rPr lang="en-US" dirty="0" err="1" smtClean="0"/>
              <a:t>Magda</a:t>
            </a:r>
            <a:r>
              <a:rPr lang="en-US" dirty="0" smtClean="0"/>
              <a:t> </a:t>
            </a:r>
            <a:r>
              <a:rPr lang="en-US" dirty="0" err="1" smtClean="0"/>
              <a:t>Fayek</a:t>
            </a:r>
            <a:r>
              <a:rPr lang="en-US" dirty="0" smtClean="0"/>
              <a:t>, Dr </a:t>
            </a:r>
            <a:r>
              <a:rPr lang="en-US" dirty="0" err="1" smtClean="0"/>
              <a:t>Rabie</a:t>
            </a:r>
            <a:r>
              <a:rPr lang="en-US" dirty="0" smtClean="0"/>
              <a:t> and Dr Mohammed </a:t>
            </a:r>
            <a:r>
              <a:rPr lang="en-US" dirty="0" err="1" smtClean="0"/>
              <a:t>Aly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Algorithms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1-</a:t>
            </a:r>
            <a:fld id="{B06D6D1D-F34C-4EBC-8FD4-61FFACF5642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92112" y="1646237"/>
            <a:ext cx="9240837" cy="445135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Space analysis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considering space complexity, algorithms are divided into those that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need extra space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do their work and those that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work in place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Space analysis would examine all of the data being stored to see if there were more efficient ways to store it.</a:t>
            </a:r>
          </a:p>
          <a:p>
            <a:pPr lvl="1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Algorithms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752599"/>
            <a:ext cx="9459912" cy="49990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 typeface="Monotype Sorts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efficiency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analyzed by determining the number of repetitions of the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basic operation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 a function of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 size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1" u="sng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Basic operation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the operation that contributes the most towards the running time of the algorithm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 typeface="Monotype Sorts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≈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0712" y="4754562"/>
            <a:ext cx="6267450" cy="2540000"/>
            <a:chOff x="623" y="2496"/>
            <a:chExt cx="3948" cy="160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23" y="3408"/>
              <a:ext cx="982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running time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632" y="3456"/>
              <a:ext cx="1377" cy="6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execution time</a:t>
              </a:r>
            </a:p>
            <a:p>
              <a:r>
                <a:rPr lang="en-US" sz="2000" b="1" dirty="0"/>
                <a:t>for basic operation</a:t>
              </a:r>
            </a:p>
            <a:p>
              <a:r>
                <a:rPr lang="en-US" sz="2000" b="1" dirty="0"/>
                <a:t>or </a:t>
              </a:r>
              <a:r>
                <a:rPr lang="en-US" sz="2000" b="1" dirty="0">
                  <a:solidFill>
                    <a:srgbClr val="FF6600"/>
                  </a:solidFill>
                </a:rPr>
                <a:t>cost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120" y="3408"/>
              <a:ext cx="1451" cy="65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000" b="1" dirty="0"/>
                <a:t>Number of times basic operation is executed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1104" y="3216"/>
              <a:ext cx="57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304" y="3312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 flipV="1">
              <a:off x="2880" y="3264"/>
              <a:ext cx="33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447" y="2496"/>
              <a:ext cx="756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input size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736" y="2784"/>
              <a:ext cx="33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2016" y="2736"/>
              <a:ext cx="52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2" y="533400"/>
            <a:ext cx="8610600" cy="1143000"/>
          </a:xfrm>
        </p:spPr>
        <p:txBody>
          <a:bodyPr/>
          <a:lstStyle/>
          <a:p>
            <a:r>
              <a:rPr lang="en-US" dirty="0" smtClean="0"/>
              <a:t>Input size and basic operation examples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544512" y="1828799"/>
          <a:ext cx="8839200" cy="4150299"/>
        </p:xfrm>
        <a:graphic>
          <a:graphicData uri="http://schemas.openxmlformats.org/drawingml/2006/table">
            <a:tbl>
              <a:tblPr/>
              <a:tblGrid>
                <a:gridCol w="2919369"/>
                <a:gridCol w="3243743"/>
                <a:gridCol w="2676088"/>
              </a:tblGrid>
              <a:tr h="1057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Problem</a:t>
                      </a:r>
                    </a:p>
                  </a:txBody>
                  <a:tcPr marL="84729" marR="84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Input size measure</a:t>
                      </a:r>
                    </a:p>
                  </a:txBody>
                  <a:tcPr marL="84729" marR="84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Basic operation</a:t>
                      </a:r>
                    </a:p>
                  </a:txBody>
                  <a:tcPr marL="84729" marR="84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05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Searching for key in a list of </a:t>
                      </a:r>
                      <a:r>
                        <a:rPr kumimoji="1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items</a:t>
                      </a:r>
                    </a:p>
                  </a:txBody>
                  <a:tcPr marL="84729" marR="84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Number of list’s items,  i.e. </a:t>
                      </a:r>
                      <a:r>
                        <a:rPr kumimoji="1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84729" marR="84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Key comparison</a:t>
                      </a:r>
                    </a:p>
                  </a:txBody>
                  <a:tcPr marL="84729" marR="84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5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Multiplication of two matrices</a:t>
                      </a:r>
                    </a:p>
                  </a:txBody>
                  <a:tcPr marL="84729" marR="84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Matrix dimensions or total number of elements</a:t>
                      </a:r>
                    </a:p>
                  </a:txBody>
                  <a:tcPr marL="84729" marR="84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Multiplication of two numbers</a:t>
                      </a:r>
                    </a:p>
                  </a:txBody>
                  <a:tcPr marL="84729" marR="84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3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Typical graph problem</a:t>
                      </a:r>
                    </a:p>
                  </a:txBody>
                  <a:tcPr marL="84729" marR="84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#vertices and/or edges</a:t>
                      </a:r>
                    </a:p>
                  </a:txBody>
                  <a:tcPr marL="84729" marR="84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Visiting a vertex or traversing an edge</a:t>
                      </a:r>
                    </a:p>
                  </a:txBody>
                  <a:tcPr marL="84729" marR="84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Importance of analysis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341437"/>
            <a:ext cx="9002712" cy="48307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It gives an idea about how fast the algorithm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the number of basic operations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E1D8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C(n) = ½ n (n-1) = ½ n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E1D8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E1D8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– ½ n ≈ ½ n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E1D8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E1D8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How much longer if the algorithm doubles its input size?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Increasing input size increases the complexity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tend to omit the constants because they have no effect with large inputs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Everything is based on estimation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19400" y="1874837"/>
            <a:ext cx="43727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 ≈ </a:t>
            </a:r>
            <a:r>
              <a:rPr lang="en-US" sz="2800" i="1" dirty="0" err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i="1" baseline="-25000" dirty="0" err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2800" i="1" dirty="0" err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solidFill>
                <a:srgbClr val="0E1D8C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648200" y="4136753"/>
          <a:ext cx="4629966" cy="1700484"/>
        </p:xfrm>
        <a:graphic>
          <a:graphicData uri="http://schemas.openxmlformats.org/presentationml/2006/ole">
            <p:oleObj spid="_x0000_s144386" name="Equation" r:id="rId4" imgW="1714320" imgH="647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6863" y="387350"/>
            <a:ext cx="9440862" cy="69532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Importance of analysis 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988" y="1463675"/>
            <a:ext cx="9518650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Assume: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Algorithm X takes time </a:t>
            </a:r>
            <a:r>
              <a:rPr lang="en-US" i="1"/>
              <a:t>2n</a:t>
            </a:r>
            <a:r>
              <a:rPr lang="en-US" i="1" baseline="33000"/>
              <a:t>2</a:t>
            </a:r>
            <a:r>
              <a:rPr lang="en-US" baseline="33000"/>
              <a:t> </a:t>
            </a:r>
            <a:r>
              <a:rPr lang="en-US"/>
              <a:t>(written by best programmer) running on machine with 1000 MIPS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Algorithm Y takes time 50</a:t>
            </a:r>
            <a:r>
              <a:rPr lang="en-US" i="1"/>
              <a:t>n</a:t>
            </a:r>
            <a:r>
              <a:rPr lang="en-US"/>
              <a:t> lg </a:t>
            </a:r>
            <a:r>
              <a:rPr lang="en-US" i="1"/>
              <a:t>n</a:t>
            </a:r>
            <a:r>
              <a:rPr lang="en-US"/>
              <a:t> (written by worst programmer) running on machine with 10 MIPS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Running time for 10</a:t>
            </a:r>
            <a:r>
              <a:rPr lang="en-US" baseline="33000"/>
              <a:t>6</a:t>
            </a:r>
            <a:r>
              <a:rPr lang="en-US"/>
              <a:t> numbers 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Algorithm X takes 2000 seconds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Algorithm Y takes ~100 seconds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28850" y="5761038"/>
            <a:ext cx="5149850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7932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600">
                <a:solidFill>
                  <a:srgbClr val="000000"/>
                </a:solidFill>
                <a:ea typeface="DejaVu Sans" charset="0"/>
                <a:cs typeface="DejaVu Sans" charset="0"/>
              </a:rPr>
              <a:t>Complexity makes a huge difference!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 t="20491" b="4814"/>
          <a:stretch>
            <a:fillRect/>
          </a:stretch>
        </p:blipFill>
        <p:spPr bwMode="auto">
          <a:xfrm>
            <a:off x="1733550" y="4130675"/>
            <a:ext cx="6613525" cy="3382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6863" y="387350"/>
            <a:ext cx="9440862" cy="69532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Importance of analysis 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0988" y="1463675"/>
            <a:ext cx="9518650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Assume: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Algorithm X takes time </a:t>
            </a:r>
            <a:r>
              <a:rPr lang="en-US" i="1"/>
              <a:t>2n</a:t>
            </a:r>
            <a:r>
              <a:rPr lang="en-US" i="1" baseline="33000"/>
              <a:t>2</a:t>
            </a:r>
            <a:r>
              <a:rPr lang="en-US" baseline="33000"/>
              <a:t> </a:t>
            </a:r>
            <a:r>
              <a:rPr lang="en-US"/>
              <a:t>(written by best programmer) running on machine with 1000 MIPS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/>
              <a:t>Algorithm Y takes time 50</a:t>
            </a:r>
            <a:r>
              <a:rPr lang="en-US" i="1"/>
              <a:t>n</a:t>
            </a:r>
            <a:r>
              <a:rPr lang="en-US"/>
              <a:t> lg </a:t>
            </a:r>
            <a:r>
              <a:rPr lang="en-US" i="1"/>
              <a:t>n</a:t>
            </a:r>
            <a:r>
              <a:rPr lang="en-US"/>
              <a:t> (written by worst programmer) running on machine with 10 MIPS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2" y="46037"/>
            <a:ext cx="76962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Kinds of analysis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49312" y="1570037"/>
            <a:ext cx="8915400" cy="4419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 typeface="Monotype Sorts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some algorithms, efficiency depends on form of input: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Worst case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worst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– maximum time of algorithm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over inputs of size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Best case: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–  minimum time of algorithm over inputs of size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13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Average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case: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avg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– “average” over inputs of size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Aft>
                <a:spcPts val="1413"/>
              </a:spcAft>
              <a:buFontTx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the number of different groups into which all possible input sets can be divided.</a:t>
            </a:r>
          </a:p>
          <a:p>
            <a:pPr marL="800100" lvl="1" indent="-342900" eaLnBrk="0" hangingPunct="0">
              <a:spcAft>
                <a:spcPts val="1413"/>
              </a:spcAft>
              <a:buFontTx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probability that the input will come from each of these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groups.</a:t>
            </a:r>
          </a:p>
          <a:p>
            <a:pPr marL="800100" lvl="1" indent="-342900" eaLnBrk="0" hangingPunct="0">
              <a:spcAft>
                <a:spcPts val="1413"/>
              </a:spcAft>
              <a:buFontTx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how long the algorithm will run for each of these groups.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ClrTx/>
              <a:buSzTx/>
              <a:buFontTx/>
              <a:buChar char="–"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5112" y="5608637"/>
            <a:ext cx="701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Basic operation: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]&gt;key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comparisons = </a:t>
            </a:r>
          </a:p>
        </p:txBody>
      </p:sp>
      <p:sp>
        <p:nvSpPr>
          <p:cNvPr id="3" name="Title 13"/>
          <p:cNvSpPr txBox="1">
            <a:spLocks/>
          </p:cNvSpPr>
          <p:nvPr/>
        </p:nvSpPr>
        <p:spPr bwMode="auto">
          <a:xfrm>
            <a:off x="849312" y="427037"/>
            <a:ext cx="8485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Symbol" pitchFamily="18" charset="2"/>
              </a:rPr>
              <a:t>Insertion sort analysis 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912" y="1646237"/>
            <a:ext cx="545980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3112" y="6065837"/>
            <a:ext cx="2352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9112" y="6056312"/>
            <a:ext cx="10477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5112" y="5608637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Space Analysis: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inplace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3"/>
          <p:cNvSpPr txBox="1">
            <a:spLocks/>
          </p:cNvSpPr>
          <p:nvPr/>
        </p:nvSpPr>
        <p:spPr bwMode="auto">
          <a:xfrm>
            <a:off x="849312" y="427037"/>
            <a:ext cx="8485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Symbol" pitchFamily="18" charset="2"/>
              </a:rPr>
              <a:t>Insertion sort analysis 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912" y="1646237"/>
            <a:ext cx="545980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503237"/>
            <a:ext cx="8485187" cy="12604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Order of growth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912" y="1931988"/>
            <a:ext cx="9407525" cy="5407025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greater concern is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rate of increase in operations for an algorithm to solve a problem as the size of the problem increases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referred to as the rate of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growth of the algorithm.</a:t>
            </a:r>
          </a:p>
          <a:p>
            <a:pPr>
              <a:buFont typeface="Monotype Sorts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1463675"/>
            <a:ext cx="9799637" cy="4384675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sequence of unambiguous instructions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solving a problem.</a:t>
            </a:r>
          </a:p>
          <a:p>
            <a:pPr lvl="1"/>
            <a:r>
              <a:rPr lang="en-US" sz="2400" dirty="0" smtClean="0">
                <a:latin typeface="Times New Roman" pitchFamily="18" charset="0"/>
                <a:ea typeface="DejaVu Sans" charset="0"/>
                <a:cs typeface="Times New Roman" pitchFamily="18" charset="0"/>
              </a:rPr>
              <a:t>A computational procedure that takes some values as input and produces some values as output.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procedure for getting answers to a specific problem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problem solving strategy even if computers are not involved</a:t>
            </a:r>
          </a:p>
          <a:p>
            <a:pPr lvl="1"/>
            <a:endParaRPr lang="en-US" dirty="0" smtClean="0"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458912" y="4618037"/>
            <a:ext cx="7294563" cy="2895600"/>
            <a:chOff x="914400" y="3124200"/>
            <a:chExt cx="7294563" cy="2971800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3286125" y="5334000"/>
              <a:ext cx="2743200" cy="762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E1D8C"/>
                  </a:solidFill>
                </a:rPr>
                <a:t>“computer” </a:t>
              </a:r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4581525" y="3657600"/>
              <a:ext cx="0" cy="609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4581525" y="4876800"/>
              <a:ext cx="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3973513" y="3124200"/>
              <a:ext cx="1284287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E1D8C"/>
                  </a:solidFill>
                </a:rPr>
                <a:t>problem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3965575" y="4267200"/>
              <a:ext cx="113364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E1D8C"/>
                  </a:solidFill>
                </a:rPr>
                <a:t>algorithm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914400" y="5486400"/>
              <a:ext cx="119856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E1D8C"/>
                  </a:solidFill>
                </a:rPr>
                <a:t>input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7010400" y="5486400"/>
              <a:ext cx="119856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E1D8C"/>
                  </a:solidFill>
                </a:rPr>
                <a:t>output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2057400" y="5791200"/>
              <a:ext cx="1219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6019800" y="5791200"/>
              <a:ext cx="1143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0712" y="350837"/>
            <a:ext cx="8485187" cy="12604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Order of growth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0024" y="1570037"/>
            <a:ext cx="4535488" cy="5407025"/>
          </a:xfrm>
        </p:spPr>
        <p:txBody>
          <a:bodyPr/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increases slowly at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first, but as the problem size gets larger, it begins to grow at a rapid rate.</a:t>
            </a:r>
          </a:p>
          <a:p>
            <a:pPr algn="just"/>
            <a:endParaRPr lang="en-US" sz="2200" dirty="0" smtClean="0">
              <a:latin typeface="Arial" pitchFamily="34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functions that are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based on x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both grow at a steady rate for the entire length of the graph. </a:t>
            </a:r>
          </a:p>
          <a:p>
            <a:pPr algn="just"/>
            <a:endParaRPr lang="en-US" sz="2200" dirty="0" smtClean="0">
              <a:latin typeface="Arial" pitchFamily="34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based on log x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seems to not grow at all, but this is because it is actually growing at a very slow rate</a:t>
            </a:r>
            <a:r>
              <a:rPr lang="en-US" sz="2200" dirty="0" smtClean="0">
                <a:latin typeface="Arial" pitchFamily="34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0312" y="1931918"/>
            <a:ext cx="5040313" cy="40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69925" y="427037"/>
            <a:ext cx="8485187" cy="12604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 of some important functions as     n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 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027" y="1931917"/>
            <a:ext cx="9167068" cy="49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2" y="427037"/>
            <a:ext cx="8485187" cy="12604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Order of growth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3100" y="1931988"/>
            <a:ext cx="9407525" cy="5407025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Second point to consider :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Because the faster growing functions increase at such a significant rate, they quickly dominate the slower-growing functions.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means that if we determine that an algorithm’s complexity is a combination of two of these classes, we will frequently ignore all but the fastest growing of these terms.</a:t>
            </a:r>
          </a:p>
          <a:p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: if the complexity is </a:t>
            </a:r>
          </a:p>
          <a:p>
            <a:pPr algn="ctr">
              <a:buFont typeface="Wingdings" pitchFamily="2" charset="2"/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we tend to ignore 30x term </a:t>
            </a:r>
          </a:p>
          <a:p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4422" y="5543762"/>
            <a:ext cx="2016125" cy="76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2" y="-182563"/>
            <a:ext cx="8485187" cy="12604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Classification of Growth</a:t>
            </a:r>
            <a:r>
              <a:rPr lang="en-US" b="1" dirty="0" smtClean="0">
                <a:solidFill>
                  <a:srgbClr val="33049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solidFill>
                  <a:srgbClr val="330492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Asymptotic order of growth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1812" y="1570037"/>
            <a:ext cx="9156700" cy="5407025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way of comparing functions that ignores constant factors and small input sizes.</a:t>
            </a:r>
          </a:p>
          <a:p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600" b="1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)):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 class of functions 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 that grow </a:t>
            </a:r>
            <a:r>
              <a:rPr lang="en-US" sz="2600" b="1" u="sng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no faster</a:t>
            </a:r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than 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1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All functions with smaller or the same order of growth as </a:t>
            </a:r>
            <a:r>
              <a:rPr lang="en-US" sz="22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100" dirty="0" smtClean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l-GR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)): 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class of functions 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 that grow </a:t>
            </a:r>
            <a:r>
              <a:rPr lang="en-US" sz="2600" b="1" u="sng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at least as fast</a:t>
            </a:r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1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All functions that are larger or have the same order of growth as </a:t>
            </a:r>
            <a:r>
              <a:rPr lang="en-US" sz="21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1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1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l-GR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)): 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class of functions 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 that grow </a:t>
            </a:r>
            <a:r>
              <a:rPr lang="en-US" sz="2600" b="1" u="sng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at same rate</a:t>
            </a:r>
            <a:r>
              <a:rPr lang="en-US" sz="2600" b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1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Set of functions that have the same order of growth as </a:t>
            </a:r>
            <a:r>
              <a:rPr lang="en-US" sz="22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100" dirty="0" smtClean="0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/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92068" y="3527848"/>
          <a:ext cx="7236699" cy="419982"/>
        </p:xfrm>
        <a:graphic>
          <a:graphicData uri="http://schemas.openxmlformats.org/presentationml/2006/ole">
            <p:oleObj spid="_x0000_s145410" name="Equation" r:id="rId4" imgW="3936960" imgH="228600" progId="Equation.3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016125" y="4955787"/>
          <a:ext cx="5906617" cy="419982"/>
        </p:xfrm>
        <a:graphic>
          <a:graphicData uri="http://schemas.openxmlformats.org/presentationml/2006/ole">
            <p:oleObj spid="_x0000_s145411" name="Equation" r:id="rId5" imgW="3213000" imgH="228600" progId="Equation.3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3570222" y="6467722"/>
          <a:ext cx="2124632" cy="419982"/>
        </p:xfrm>
        <a:graphic>
          <a:graphicData uri="http://schemas.openxmlformats.org/presentationml/2006/ole">
            <p:oleObj spid="_x0000_s145412" name="Equation" r:id="rId6" imgW="11556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46125" y="350837"/>
            <a:ext cx="8485187" cy="12604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Big-oh</a:t>
            </a:r>
          </a:p>
        </p:txBody>
      </p:sp>
      <p:pic>
        <p:nvPicPr>
          <p:cNvPr id="5126" name="Picture 4" descr="figs2_1"/>
          <p:cNvPicPr>
            <a:picLocks noGrp="1" noChangeAspect="1" noChangeArrowheads="1"/>
          </p:cNvPicPr>
          <p:nvPr>
            <p:ph type="tbl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773113" y="3443287"/>
            <a:ext cx="8763000" cy="3917949"/>
          </a:xfrm>
        </p:spPr>
      </p:pic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756047" y="1931917"/>
            <a:ext cx="8232510" cy="1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)): class of functions 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 that grow </a:t>
            </a:r>
            <a:r>
              <a:rPr lang="en-US" u="sng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no faster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 than 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 if there exist some positive constant c and some nonnegative n0 such that </a:t>
            </a:r>
          </a:p>
          <a:p>
            <a:pPr>
              <a:buFont typeface="Arial" pitchFamily="34" charset="0"/>
              <a:buChar char="•"/>
            </a:pPr>
            <a:endParaRPr lang="en-US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>
              <a:solidFill>
                <a:srgbClr val="0E1D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184136" y="2736882"/>
          <a:ext cx="3696229" cy="496979"/>
        </p:xfrm>
        <a:graphic>
          <a:graphicData uri="http://schemas.openxmlformats.org/presentationml/2006/ole">
            <p:oleObj spid="_x0000_s146434" name="Equation" r:id="rId5" imgW="17017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912" y="427037"/>
            <a:ext cx="9279142" cy="5461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" y="5937250"/>
            <a:ext cx="8726488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427037"/>
            <a:ext cx="8485187" cy="12604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Big-omega</a:t>
            </a:r>
          </a:p>
        </p:txBody>
      </p:sp>
      <p:pic>
        <p:nvPicPr>
          <p:cNvPr id="6149" name="Picture 4" descr="figs2_2"/>
          <p:cNvPicPr>
            <a:picLocks noGrp="1" noChangeAspect="1" noChangeArrowheads="1"/>
          </p:cNvPicPr>
          <p:nvPr>
            <p:ph type="tbl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5295900" y="2855913"/>
            <a:ext cx="4784725" cy="3443287"/>
          </a:xfrm>
        </p:spPr>
      </p:pic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924057" y="2015913"/>
            <a:ext cx="6888427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l-GR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)): class of functions 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 that grow </a:t>
            </a:r>
            <a:r>
              <a:rPr lang="en-US" u="sng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at least as fast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840052" y="2750882"/>
          <a:ext cx="3792486" cy="1091953"/>
        </p:xfrm>
        <a:graphic>
          <a:graphicData uri="http://schemas.openxmlformats.org/presentationml/2006/ole">
            <p:oleObj spid="_x0000_s147458" name="Equation" r:id="rId5" imgW="1587240" imgH="457200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008063" y="4367812"/>
          <a:ext cx="2859677" cy="1511935"/>
        </p:xfrm>
        <a:graphic>
          <a:graphicData uri="http://schemas.openxmlformats.org/presentationml/2006/ole">
            <p:oleObj spid="_x0000_s147459" name="Equation" r:id="rId6" imgW="1320480" imgH="698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112" y="503237"/>
            <a:ext cx="8650581" cy="582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813" y="6299200"/>
            <a:ext cx="8878887" cy="74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73112" y="503237"/>
            <a:ext cx="8485187" cy="12604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Big-theta</a:t>
            </a:r>
          </a:p>
        </p:txBody>
      </p:sp>
      <p:pic>
        <p:nvPicPr>
          <p:cNvPr id="7173" name="Picture 4" descr="figs2_3"/>
          <p:cNvPicPr>
            <a:picLocks noGrp="1" noChangeAspect="1" noChangeArrowheads="1"/>
          </p:cNvPicPr>
          <p:nvPr>
            <p:ph type="tbl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392112" y="3170238"/>
            <a:ext cx="9144000" cy="4389438"/>
          </a:xfrm>
        </p:spPr>
      </p:pic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504031" y="2015913"/>
            <a:ext cx="8316516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l-GR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)): class of functions 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 that grow </a:t>
            </a:r>
            <a:r>
              <a:rPr lang="en-US" u="sng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at same rate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solidFill>
                  <a:srgbClr val="0E1D8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588036" y="2603888"/>
          <a:ext cx="6300391" cy="629973"/>
        </p:xfrm>
        <a:graphic>
          <a:graphicData uri="http://schemas.openxmlformats.org/presentationml/2006/ole">
            <p:oleObj spid="_x0000_s148482" name="Equation" r:id="rId5" imgW="22860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2"/>
          <p:cNvSpPr>
            <a:spLocks noChangeArrowheads="1"/>
          </p:cNvSpPr>
          <p:nvPr/>
        </p:nvSpPr>
        <p:spPr bwMode="auto">
          <a:xfrm>
            <a:off x="1326582" y="2015914"/>
            <a:ext cx="1260078" cy="2687884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410588" y="3695841"/>
            <a:ext cx="1260078" cy="2687884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930744" y="2603889"/>
            <a:ext cx="5541749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Tahoma" pitchFamily="34" charset="0"/>
                <a:sym typeface="Symbol" pitchFamily="18" charset="2"/>
              </a:rPr>
              <a:t></a:t>
            </a:r>
            <a:r>
              <a:rPr lang="en-US">
                <a:solidFill>
                  <a:schemeClr val="hlink"/>
                </a:solidFill>
                <a:latin typeface="Tahoma" pitchFamily="34" charset="0"/>
              </a:rPr>
              <a:t>(g(n)),</a:t>
            </a:r>
            <a:r>
              <a:rPr lang="en-US">
                <a:latin typeface="Tahoma" pitchFamily="34" charset="0"/>
              </a:rPr>
              <a:t> functions that grow </a:t>
            </a:r>
            <a:r>
              <a:rPr lang="en-US" u="sng">
                <a:latin typeface="Tahoma" pitchFamily="34" charset="0"/>
              </a:rPr>
              <a:t>at least as fast as</a:t>
            </a:r>
            <a:r>
              <a:rPr lang="en-US">
                <a:latin typeface="Tahoma" pitchFamily="34" charset="0"/>
              </a:rPr>
              <a:t> g(n) </a:t>
            </a:r>
            <a:endParaRPr lang="en-CA">
              <a:latin typeface="Tahoma" pitchFamily="34" charset="0"/>
            </a:endParaRP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2772172" y="2771881"/>
            <a:ext cx="117607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/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774985" y="3695841"/>
            <a:ext cx="5729749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</a:t>
            </a:r>
            <a:r>
              <a:rPr lang="en-US">
                <a:latin typeface="Tahoma" pitchFamily="34" charset="0"/>
              </a:rPr>
              <a:t>(g(n)), functions that grow </a:t>
            </a:r>
            <a:r>
              <a:rPr lang="en-US" u="sng">
                <a:latin typeface="Tahoma" pitchFamily="34" charset="0"/>
              </a:rPr>
              <a:t>at the same rate as</a:t>
            </a:r>
            <a:r>
              <a:rPr lang="en-US">
                <a:latin typeface="Tahoma" pitchFamily="34" charset="0"/>
              </a:rPr>
              <a:t> g(n) </a:t>
            </a:r>
            <a:endParaRPr lang="en-CA">
              <a:latin typeface="Tahoma" pitchFamily="34" charset="0"/>
            </a:endParaRP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2604161" y="4031827"/>
            <a:ext cx="117607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/>
          <a:lstStyle/>
          <a:p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930744" y="5290023"/>
            <a:ext cx="5173059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O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(g(n)),</a:t>
            </a:r>
            <a:r>
              <a:rPr lang="en-US">
                <a:latin typeface="Tahoma" pitchFamily="34" charset="0"/>
              </a:rPr>
              <a:t> functions that grow </a:t>
            </a:r>
            <a:r>
              <a:rPr lang="en-US" u="sng">
                <a:latin typeface="Tahoma" pitchFamily="34" charset="0"/>
              </a:rPr>
              <a:t>no faster than</a:t>
            </a:r>
            <a:r>
              <a:rPr lang="en-US">
                <a:latin typeface="Tahoma" pitchFamily="34" charset="0"/>
              </a:rPr>
              <a:t> g(n) </a:t>
            </a:r>
            <a:endParaRPr lang="en-CA">
              <a:latin typeface="Tahoma" pitchFamily="34" charset="0"/>
            </a:endParaRPr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2772172" y="5459765"/>
            <a:ext cx="117607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/>
          <a:lstStyle/>
          <a:p>
            <a:endParaRPr 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680105" y="4031827"/>
            <a:ext cx="636367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>
                <a:latin typeface="Tahoma" pitchFamily="34" charset="0"/>
              </a:rPr>
              <a:t>g(n)</a:t>
            </a:r>
            <a:endParaRPr lang="en-CA">
              <a:latin typeface="Tahoma" pitchFamily="34" charset="0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6030874" y="2136659"/>
            <a:ext cx="540187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>
                <a:latin typeface="Tahoma" pitchFamily="34" charset="0"/>
              </a:rPr>
              <a:t>&gt;=</a:t>
            </a:r>
            <a:endParaRPr lang="en-CA">
              <a:latin typeface="Tahoma" pitchFamily="34" charset="0"/>
            </a:endParaRP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6132380" y="4787794"/>
            <a:ext cx="540187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>
                <a:latin typeface="Tahoma" pitchFamily="34" charset="0"/>
              </a:rPr>
              <a:t>&lt;=</a:t>
            </a:r>
            <a:endParaRPr lang="en-CA">
              <a:latin typeface="Tahoma" pitchFamily="34" charset="0"/>
            </a:endParaRP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132380" y="3275859"/>
            <a:ext cx="371872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>
                <a:latin typeface="Tahoma" pitchFamily="34" charset="0"/>
              </a:rPr>
              <a:t>=</a:t>
            </a:r>
            <a:endParaRPr lang="en-CA">
              <a:latin typeface="Tahoma" pitchFamily="34" charset="0"/>
            </a:endParaRPr>
          </a:p>
        </p:txBody>
      </p:sp>
      <p:sp>
        <p:nvSpPr>
          <p:cNvPr id="49166" name="Title 13"/>
          <p:cNvSpPr>
            <a:spLocks noGrp="1"/>
          </p:cNvSpPr>
          <p:nvPr>
            <p:ph type="title" idx="4294967295"/>
          </p:nvPr>
        </p:nvSpPr>
        <p:spPr>
          <a:xfrm>
            <a:off x="849312" y="427037"/>
            <a:ext cx="8485187" cy="12604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Summary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Why we study algorithms?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2" y="274637"/>
            <a:ext cx="8485187" cy="12604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Orders of growth of some important functions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2" y="1874837"/>
            <a:ext cx="9156700" cy="5880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logarithmic functions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belong to the same class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(log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no matter what the logarithm’s base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1 is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because  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polynomials of the same degree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belong to the same class: 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		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(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Exponential functions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have different orders of growth for different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’s</a:t>
            </a:r>
            <a:r>
              <a:rPr lang="en-US" sz="2400" i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 i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 i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																											</a:t>
            </a:r>
            <a:endParaRPr lang="en-US" sz="2400" i="1" baseline="30000" dirty="0" smtClean="0">
              <a:solidFill>
                <a:srgbClr val="33049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															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20156" y="2855877"/>
          <a:ext cx="3276203" cy="545977"/>
        </p:xfrm>
        <a:graphic>
          <a:graphicData uri="http://schemas.openxmlformats.org/presentationml/2006/ole">
            <p:oleObj spid="_x0000_s149506" name="Equation" r:id="rId4" imgW="13716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427037"/>
            <a:ext cx="8485187" cy="12604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Basic asymptotic efficiency classes</a:t>
            </a:r>
          </a:p>
        </p:txBody>
      </p:sp>
      <p:graphicFrame>
        <p:nvGraphicFramePr>
          <p:cNvPr id="265255" name="Group 39"/>
          <p:cNvGraphicFramePr>
            <a:graphicFrameLocks noGrp="1"/>
          </p:cNvGraphicFramePr>
          <p:nvPr/>
        </p:nvGraphicFramePr>
        <p:xfrm>
          <a:off x="1008063" y="1931918"/>
          <a:ext cx="7728480" cy="5247677"/>
        </p:xfrm>
        <a:graphic>
          <a:graphicData uri="http://schemas.openxmlformats.org/drawingml/2006/table">
            <a:tbl>
              <a:tblPr/>
              <a:tblGrid>
                <a:gridCol w="3864240"/>
                <a:gridCol w="3864240"/>
              </a:tblGrid>
              <a:tr h="4703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constant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logarithmic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linear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 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n-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log</a:t>
                      </a: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-n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endParaRPr kumimoji="1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quadratic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cubic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1" lang="en-US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exponential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!</a:t>
                      </a:r>
                      <a:endParaRPr kumimoji="1" lang="en-US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factorial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6" name="Line 40"/>
          <p:cNvSpPr>
            <a:spLocks noChangeShapeType="1"/>
          </p:cNvSpPr>
          <p:nvPr/>
        </p:nvSpPr>
        <p:spPr bwMode="auto">
          <a:xfrm>
            <a:off x="1092068" y="5795751"/>
            <a:ext cx="772847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723899"/>
            <a:ext cx="9440862" cy="693738"/>
          </a:xfrm>
        </p:spPr>
        <p:txBody>
          <a:bodyPr/>
          <a:lstStyle/>
          <a:p>
            <a:pPr algn="ctr"/>
            <a:r>
              <a:rPr lang="en-US" dirty="0" smtClean="0"/>
              <a:t>Algorithm</a:t>
            </a:r>
            <a:r>
              <a:rPr lang="en-US" b="1" dirty="0" smtClean="0">
                <a:solidFill>
                  <a:srgbClr val="33049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design strategies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1-</a:t>
            </a:r>
            <a:fld id="{1F95DAD1-A09A-4E11-A22F-1153C8EE3D95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3699" y="1951037"/>
            <a:ext cx="8837613" cy="4956175"/>
          </a:xfrm>
        </p:spPr>
        <p:txBody>
          <a:bodyPr/>
          <a:lstStyle/>
          <a:p>
            <a:pPr>
              <a:buClr>
                <a:srgbClr val="A50021"/>
              </a:buClr>
              <a:buSzPct val="75000"/>
              <a:defRPr/>
            </a:pPr>
            <a:r>
              <a:rPr kumimoji="1"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Brute </a:t>
            </a:r>
            <a:r>
              <a:rPr kumimoji="1"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force</a:t>
            </a:r>
          </a:p>
          <a:p>
            <a:pPr>
              <a:buClr>
                <a:srgbClr val="A50021"/>
              </a:buClr>
              <a:buSzPct val="75000"/>
              <a:defRPr/>
            </a:pPr>
            <a:r>
              <a:rPr kumimoji="1"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Divide </a:t>
            </a:r>
            <a:r>
              <a:rPr kumimoji="1"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kumimoji="1"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conquer</a:t>
            </a:r>
          </a:p>
          <a:p>
            <a:pPr>
              <a:buClr>
                <a:srgbClr val="A50021"/>
              </a:buClr>
              <a:buSzPct val="75000"/>
              <a:defRPr/>
            </a:pPr>
            <a:r>
              <a:rPr kumimoji="1"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</a:t>
            </a:r>
            <a:r>
              <a:rPr kumimoji="1"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kumimoji="1"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conquer</a:t>
            </a:r>
            <a:endParaRPr kumimoji="1"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A50021"/>
              </a:buClr>
              <a:buSzPct val="75000"/>
              <a:defRPr/>
            </a:pPr>
            <a:r>
              <a:rPr kumimoji="1"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Transform and conquer</a:t>
            </a:r>
          </a:p>
          <a:p>
            <a:pPr>
              <a:buClr>
                <a:srgbClr val="A50021"/>
              </a:buClr>
              <a:buSzPct val="75000"/>
              <a:defRPr/>
            </a:pPr>
            <a:r>
              <a:rPr kumimoji="1"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Greedy approach</a:t>
            </a:r>
          </a:p>
          <a:p>
            <a:pPr>
              <a:buClr>
                <a:srgbClr val="A50021"/>
              </a:buClr>
              <a:buSzPct val="75000"/>
              <a:defRPr/>
            </a:pPr>
            <a:r>
              <a:rPr kumimoji="1"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Dynamic programming</a:t>
            </a:r>
          </a:p>
          <a:p>
            <a:pPr>
              <a:buNone/>
              <a:defRPr/>
            </a:pPr>
            <a:endParaRPr lang="en-US" sz="2000" b="1" dirty="0">
              <a:solidFill>
                <a:srgbClr val="33049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000" b="1" dirty="0">
              <a:solidFill>
                <a:srgbClr val="33049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</a:t>
            </a:r>
            <a:r>
              <a:rPr lang="en-US" dirty="0" smtClean="0"/>
              <a:t>: sequence  〈a1, a2, …, an〉 of numbers.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permutation  〈a'1, a'2, …, </a:t>
            </a:r>
            <a:r>
              <a:rPr lang="en-US" dirty="0" err="1" smtClean="0"/>
              <a:t>a'n</a:t>
            </a:r>
            <a:r>
              <a:rPr lang="en-US" dirty="0" smtClean="0"/>
              <a:t>〉 such that  a'1 ≤ a'2 ≤ … ≤ </a:t>
            </a:r>
            <a:r>
              <a:rPr lang="en-US" dirty="0" err="1" smtClean="0"/>
              <a:t>a'n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Input: 8  2  4  9  3  6 </a:t>
            </a:r>
          </a:p>
          <a:p>
            <a:pPr lvl="1"/>
            <a:r>
              <a:rPr lang="en-US" dirty="0" smtClean="0"/>
              <a:t>Output: 2  3  4  6  8  9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sorting</a:t>
            </a:r>
            <a:endParaRPr lang="en-U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" y="1951037"/>
            <a:ext cx="100695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712" y="5608637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5" name="Picture 1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6988"/>
            <a:ext cx="128588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87" name="Text Box 107"/>
          <p:cNvSpPr txBox="1">
            <a:spLocks noChangeArrowheads="1"/>
          </p:cNvSpPr>
          <p:nvPr/>
        </p:nvSpPr>
        <p:spPr bwMode="auto">
          <a:xfrm>
            <a:off x="2000250" y="658813"/>
            <a:ext cx="374650" cy="17759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0588" name="Text Box 108"/>
          <p:cNvSpPr txBox="1">
            <a:spLocks noChangeArrowheads="1"/>
          </p:cNvSpPr>
          <p:nvPr/>
        </p:nvSpPr>
        <p:spPr bwMode="auto">
          <a:xfrm>
            <a:off x="2374900" y="658813"/>
            <a:ext cx="282575" cy="13308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4537075" y="658813"/>
            <a:ext cx="187325" cy="8856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5329238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0601" name="Text Box 121"/>
          <p:cNvSpPr txBox="1">
            <a:spLocks noChangeArrowheads="1"/>
          </p:cNvSpPr>
          <p:nvPr/>
        </p:nvSpPr>
        <p:spPr bwMode="auto">
          <a:xfrm>
            <a:off x="5548313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6665913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7118350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0610" name="Text Box 130"/>
          <p:cNvSpPr txBox="1">
            <a:spLocks noChangeArrowheads="1"/>
          </p:cNvSpPr>
          <p:nvPr/>
        </p:nvSpPr>
        <p:spPr bwMode="auto">
          <a:xfrm>
            <a:off x="76152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0611" name="Text Box 131"/>
          <p:cNvSpPr txBox="1">
            <a:spLocks noChangeArrowheads="1"/>
          </p:cNvSpPr>
          <p:nvPr/>
        </p:nvSpPr>
        <p:spPr bwMode="auto">
          <a:xfrm>
            <a:off x="7864475" y="658813"/>
            <a:ext cx="187325" cy="8856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142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Example of insertion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5763" y="1598612"/>
            <a:ext cx="4229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9" name="Picture 1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07912" y="5761037"/>
            <a:ext cx="128588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619" name="Text Box 115"/>
          <p:cNvSpPr txBox="1">
            <a:spLocks noChangeArrowheads="1"/>
          </p:cNvSpPr>
          <p:nvPr/>
        </p:nvSpPr>
        <p:spPr bwMode="auto">
          <a:xfrm>
            <a:off x="4257675" y="658813"/>
            <a:ext cx="282575" cy="13308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5018088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4" name="Text Box 120"/>
          <p:cNvSpPr txBox="1">
            <a:spLocks noChangeArrowheads="1"/>
          </p:cNvSpPr>
          <p:nvPr/>
        </p:nvSpPr>
        <p:spPr bwMode="auto">
          <a:xfrm>
            <a:off x="5329238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5795963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665913" y="658813"/>
            <a:ext cx="312737" cy="14801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7118350" y="658813"/>
            <a:ext cx="219075" cy="1035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7615238" y="658813"/>
            <a:ext cx="249237" cy="11815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38808" rIns="0" bIns="0"/>
          <a:lstStyle/>
          <a:p>
            <a:endParaRPr lang="en-US" sz="4400" b="1" dirty="0">
              <a:solidFill>
                <a:srgbClr val="000000"/>
              </a:solidFill>
              <a:latin typeface="TimesNewRoman" charset="0"/>
              <a:ea typeface="DejaVu Sans" charset="0"/>
              <a:cs typeface="DejaVu Sans" charset="0"/>
            </a:endParaRPr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296863" y="387350"/>
            <a:ext cx="9440862" cy="693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Example of insertion sort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4325" y="1570037"/>
            <a:ext cx="43719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1329</Words>
  <Application>Microsoft Office PowerPoint</Application>
  <PresentationFormat>Custom</PresentationFormat>
  <Paragraphs>240</Paragraphs>
  <Slides>41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6_Office Theme</vt:lpstr>
      <vt:lpstr>Equation</vt:lpstr>
      <vt:lpstr>CMP302: Algorithms</vt:lpstr>
      <vt:lpstr>Acknowledgement</vt:lpstr>
      <vt:lpstr>Introduction</vt:lpstr>
      <vt:lpstr>Slide 4</vt:lpstr>
      <vt:lpstr>Algorithm  design strategies</vt:lpstr>
      <vt:lpstr>The problem of sorting</vt:lpstr>
      <vt:lpstr>The problem of sorting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Analysis of Algorithms</vt:lpstr>
      <vt:lpstr>Analysis of Algorithms</vt:lpstr>
      <vt:lpstr>Analysis of Algorithms</vt:lpstr>
      <vt:lpstr>Input size and basic operation examples</vt:lpstr>
      <vt:lpstr>Importance of analysis </vt:lpstr>
      <vt:lpstr>Importance of analysis </vt:lpstr>
      <vt:lpstr>Importance of analysis </vt:lpstr>
      <vt:lpstr> Kinds of analysis</vt:lpstr>
      <vt:lpstr>Slide 27</vt:lpstr>
      <vt:lpstr>Slide 28</vt:lpstr>
      <vt:lpstr>Order of growth </vt:lpstr>
      <vt:lpstr>Order of growth </vt:lpstr>
      <vt:lpstr>Values of some important functions as     n  </vt:lpstr>
      <vt:lpstr>Order of growth </vt:lpstr>
      <vt:lpstr> Classification of Growth Asymptotic order of growth</vt:lpstr>
      <vt:lpstr>Big-oh</vt:lpstr>
      <vt:lpstr>Slide 35</vt:lpstr>
      <vt:lpstr>Big-omega</vt:lpstr>
      <vt:lpstr>Slide 37</vt:lpstr>
      <vt:lpstr>Big-theta</vt:lpstr>
      <vt:lpstr>Summary </vt:lpstr>
      <vt:lpstr>Orders of growth of some important functions</vt:lpstr>
      <vt:lpstr>Basic asymptotic efficiency 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Tamer</dc:creator>
  <cp:lastModifiedBy>Tamer</cp:lastModifiedBy>
  <cp:revision>71</cp:revision>
  <dcterms:created xsi:type="dcterms:W3CDTF">2006-08-16T00:00:00Z</dcterms:created>
  <dcterms:modified xsi:type="dcterms:W3CDTF">2014-10-13T01:36:26Z</dcterms:modified>
</cp:coreProperties>
</file>