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721EF-258D-475D-BDEC-5D738468221B}" type="datetimeFigureOut">
              <a:rPr lang="en-US" smtClean="0"/>
              <a:pPr/>
              <a:t>10/8/2014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65DDE-DDA6-40E7-A806-1F4BA83740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noRot="1" noChangeAspect="1"/>
          </p:cNvSpPr>
          <p:nvPr>
            <p:ph type="body" idx="1"/>
          </p:nvPr>
        </p:nvSpPr>
        <p:spPr bwMode="auto">
          <a:noFill/>
        </p:spPr>
        <p:txBody>
          <a:bodyPr vert="horz" numCol="1" anchor="t" compatLnSpc="1">
            <a:prstTxWarp prst="textNoShape">
              <a:avLst/>
            </a:prstTxWarp>
          </a:bodyPr>
          <a:lstStyle/>
          <a:p>
            <a:pPr eaLnBrk="1" hangingPunct="1">
              <a:spcBef>
                <a:spcPct val="0"/>
              </a:spcBef>
            </a:pPr>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269280" y="220344"/>
            <a:ext cx="8563680" cy="769441"/>
          </a:xfrm>
        </p:spPr>
        <p:txBody>
          <a:bodyPr>
            <a:spAutoFit/>
          </a:bodyPr>
          <a:lstStyle/>
          <a:p>
            <a:pPr eaLnBrk="1" hangingPunct="1"/>
            <a:r>
              <a:rPr lang="en-US" smtClean="0">
                <a:latin typeface="Arial" pitchFamily="34" charset="0"/>
              </a:rPr>
              <a:t>CMP302: Algorithms</a:t>
            </a:r>
          </a:p>
        </p:txBody>
      </p:sp>
      <p:sp>
        <p:nvSpPr>
          <p:cNvPr id="29699" name="subTitle 1"/>
          <p:cNvSpPr>
            <a:spLocks noGrp="1"/>
          </p:cNvSpPr>
          <p:nvPr>
            <p:ph type="subTitle" idx="1"/>
          </p:nvPr>
        </p:nvSpPr>
        <p:spPr bwMode="auto">
          <a:xfrm>
            <a:off x="456480" y="3395877"/>
            <a:ext cx="8229600" cy="2908489"/>
          </a:xfrm>
        </p:spPr>
        <p:txBody>
          <a:bodyPr vert="horz" numCol="1" compatLnSpc="1">
            <a:prstTxWarp prst="textNoShape">
              <a:avLst/>
            </a:prstTxWarp>
            <a:spAutoFit/>
          </a:bodyPr>
          <a:lstStyle/>
          <a:p>
            <a:r>
              <a:rPr lang="en-US" sz="3300" dirty="0" smtClean="0">
                <a:solidFill>
                  <a:srgbClr val="008080"/>
                </a:solidFill>
                <a:latin typeface="Arial" pitchFamily="34" charset="0"/>
              </a:rPr>
              <a:t>Lecture 02: Algorithms Analysis</a:t>
            </a:r>
          </a:p>
          <a:p>
            <a:endParaRPr lang="en-US" sz="3300" dirty="0" smtClean="0">
              <a:solidFill>
                <a:srgbClr val="008080"/>
              </a:solidFill>
              <a:latin typeface="Arial" pitchFamily="34" charset="0"/>
            </a:endParaRPr>
          </a:p>
          <a:p>
            <a:r>
              <a:rPr lang="en-US" sz="2200" dirty="0" err="1" smtClean="0">
                <a:latin typeface="Arial" pitchFamily="34" charset="0"/>
              </a:rPr>
              <a:t>Mayada</a:t>
            </a:r>
            <a:r>
              <a:rPr lang="en-US" sz="2200" dirty="0" smtClean="0">
                <a:latin typeface="Arial" pitchFamily="34" charset="0"/>
              </a:rPr>
              <a:t> </a:t>
            </a:r>
            <a:r>
              <a:rPr lang="en-US" sz="2200" dirty="0" err="1" smtClean="0">
                <a:latin typeface="Arial" pitchFamily="34" charset="0"/>
              </a:rPr>
              <a:t>Mansour</a:t>
            </a:r>
            <a:r>
              <a:rPr lang="en-US" sz="2200" dirty="0" smtClean="0">
                <a:latin typeface="Arial" pitchFamily="34" charset="0"/>
              </a:rPr>
              <a:t> </a:t>
            </a:r>
            <a:r>
              <a:rPr lang="en-US" sz="2200" dirty="0" err="1" smtClean="0">
                <a:latin typeface="Arial" pitchFamily="34" charset="0"/>
              </a:rPr>
              <a:t>Hadhoud</a:t>
            </a:r>
            <a:endParaRPr lang="en-US" sz="2200" dirty="0" smtClean="0">
              <a:latin typeface="Arial" pitchFamily="34" charset="0"/>
            </a:endParaRPr>
          </a:p>
          <a:p>
            <a:r>
              <a:rPr lang="en-US" sz="2200" dirty="0" smtClean="0">
                <a:latin typeface="Arial" pitchFamily="34" charset="0"/>
              </a:rPr>
              <a:t>Computer Engineering Department</a:t>
            </a:r>
          </a:p>
          <a:p>
            <a:r>
              <a:rPr lang="en-US" sz="2200" dirty="0" smtClean="0">
                <a:latin typeface="Arial" pitchFamily="34" charset="0"/>
              </a:rPr>
              <a:t>Cairo University</a:t>
            </a:r>
          </a:p>
          <a:p>
            <a:r>
              <a:rPr lang="en-US" sz="2200" dirty="0" smtClean="0">
                <a:latin typeface="Arial" pitchFamily="34" charset="0"/>
              </a:rPr>
              <a:t>Fall 2014</a:t>
            </a:r>
          </a:p>
        </p:txBody>
      </p:sp>
      <p:pic>
        <p:nvPicPr>
          <p:cNvPr id="29700" name="Placeholder 3" descr="1000000000000096000000D7AA43697D.png"/>
          <p:cNvPicPr>
            <a:picLocks noGrp="1" noChangeAspect="1"/>
          </p:cNvPicPr>
          <p:nvPr/>
        </p:nvPicPr>
        <p:blipFill>
          <a:blip r:embed="rId3"/>
          <a:srcRect/>
          <a:stretch>
            <a:fillRect/>
          </a:stretch>
        </p:blipFill>
        <p:spPr bwMode="auto">
          <a:xfrm>
            <a:off x="3924000" y="1365264"/>
            <a:ext cx="1296000" cy="1857795"/>
          </a:xfrm>
          <a:prstGeom prst="rect">
            <a:avLst/>
          </a:prstGeom>
          <a:noFill/>
          <a:ln w="0">
            <a:noFill/>
            <a:miter lim="8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30492"/>
                </a:solidFill>
                <a:latin typeface="Times New Roman" pitchFamily="18" charset="0"/>
                <a:cs typeface="Times New Roman" pitchFamily="18" charset="0"/>
              </a:rPr>
              <a:t>Important recurrence types</a:t>
            </a:r>
          </a:p>
        </p:txBody>
      </p:sp>
      <p:sp>
        <p:nvSpPr>
          <p:cNvPr id="3" name="Content Placeholder 2"/>
          <p:cNvSpPr>
            <a:spLocks noGrp="1"/>
          </p:cNvSpPr>
          <p:nvPr>
            <p:ph idx="1"/>
          </p:nvPr>
        </p:nvSpPr>
        <p:spPr/>
        <p:txBody>
          <a:bodyPr>
            <a:normAutofit/>
          </a:bodyPr>
          <a:lstStyle/>
          <a:p>
            <a:r>
              <a:rPr lang="en-US" b="1" dirty="0" smtClean="0"/>
              <a:t>One constant operation </a:t>
            </a:r>
            <a:r>
              <a:rPr lang="en-US" b="1" i="1" dirty="0" smtClean="0"/>
              <a:t>(log):</a:t>
            </a:r>
            <a:r>
              <a:rPr lang="en-US" i="1" dirty="0" smtClean="0"/>
              <a:t> reduces problem size by half</a:t>
            </a:r>
          </a:p>
          <a:p>
            <a:pPr>
              <a:buNone/>
            </a:pPr>
            <a:r>
              <a:rPr lang="en-US" i="1" dirty="0" smtClean="0">
                <a:latin typeface="Times New Roman" pitchFamily="18" charset="0"/>
                <a:cs typeface="Times New Roman" pitchFamily="18" charset="0"/>
              </a:rPr>
              <a:t>	</a:t>
            </a:r>
            <a:r>
              <a:rPr lang="en-US" b="1" i="1" dirty="0" smtClean="0">
                <a:solidFill>
                  <a:srgbClr val="002060"/>
                </a:solidFill>
                <a:latin typeface="Times New Roman" pitchFamily="18" charset="0"/>
                <a:cs typeface="Times New Roman" pitchFamily="18" charset="0"/>
              </a:rPr>
              <a:t>T(n)=T(n/2)+c 		T(1)=d</a:t>
            </a:r>
          </a:p>
          <a:p>
            <a:pPr>
              <a:buNone/>
            </a:pPr>
            <a:r>
              <a:rPr lang="en-US" b="1" i="1" dirty="0" smtClean="0">
                <a:solidFill>
                  <a:srgbClr val="002060"/>
                </a:solidFill>
                <a:latin typeface="Times New Roman" pitchFamily="18" charset="0"/>
                <a:cs typeface="Times New Roman" pitchFamily="18" charset="0"/>
              </a:rPr>
              <a:t>	solution: T(n)=c*log(n)+d</a:t>
            </a:r>
            <a:endParaRPr lang="en-US" i="1" dirty="0" smtClean="0"/>
          </a:p>
          <a:p>
            <a:r>
              <a:rPr lang="en-US" b="1" dirty="0" smtClean="0"/>
              <a:t>A pass through input </a:t>
            </a:r>
            <a:r>
              <a:rPr lang="en-US" b="1" i="1" dirty="0" smtClean="0"/>
              <a:t>(</a:t>
            </a:r>
            <a:r>
              <a:rPr lang="en-US" b="1" i="1" dirty="0" err="1" smtClean="0"/>
              <a:t>nlogn</a:t>
            </a:r>
            <a:r>
              <a:rPr lang="en-US" b="1" i="1" dirty="0" smtClean="0"/>
              <a:t>): </a:t>
            </a:r>
            <a:r>
              <a:rPr lang="en-US" i="1" dirty="0" smtClean="0"/>
              <a:t>reduces problem size by half</a:t>
            </a:r>
            <a:endParaRPr lang="en-US" dirty="0" smtClean="0"/>
          </a:p>
          <a:p>
            <a:pPr>
              <a:buNone/>
            </a:pPr>
            <a:r>
              <a:rPr lang="en-US" i="1" dirty="0" smtClean="0">
                <a:latin typeface="Times New Roman" pitchFamily="18" charset="0"/>
                <a:cs typeface="Times New Roman" pitchFamily="18" charset="0"/>
              </a:rPr>
              <a:t>	</a:t>
            </a:r>
            <a:r>
              <a:rPr lang="en-US" b="1" i="1" dirty="0" smtClean="0">
                <a:solidFill>
                  <a:srgbClr val="002060"/>
                </a:solidFill>
                <a:latin typeface="Times New Roman" pitchFamily="18" charset="0"/>
                <a:cs typeface="Times New Roman" pitchFamily="18" charset="0"/>
              </a:rPr>
              <a:t>T(n)=2*T(n/2)+c *n		T(1)=d</a:t>
            </a:r>
          </a:p>
          <a:p>
            <a:pPr>
              <a:buNone/>
            </a:pPr>
            <a:r>
              <a:rPr lang="en-US" b="1" i="1" dirty="0" smtClean="0">
                <a:solidFill>
                  <a:srgbClr val="002060"/>
                </a:solidFill>
                <a:latin typeface="Times New Roman" pitchFamily="18" charset="0"/>
                <a:cs typeface="Times New Roman" pitchFamily="18" charset="0"/>
              </a:rPr>
              <a:t>	solution: T(n)=c*</a:t>
            </a:r>
            <a:r>
              <a:rPr lang="en-US" b="1" i="1" dirty="0" err="1" smtClean="0">
                <a:solidFill>
                  <a:srgbClr val="002060"/>
                </a:solidFill>
                <a:latin typeface="Times New Roman" pitchFamily="18" charset="0"/>
                <a:cs typeface="Times New Roman" pitchFamily="18" charset="0"/>
              </a:rPr>
              <a:t>nlog</a:t>
            </a:r>
            <a:r>
              <a:rPr lang="en-US" b="1" i="1" dirty="0" smtClean="0">
                <a:solidFill>
                  <a:srgbClr val="002060"/>
                </a:solidFill>
                <a:latin typeface="Times New Roman" pitchFamily="18" charset="0"/>
                <a:cs typeface="Times New Roman" pitchFamily="18" charset="0"/>
              </a:rPr>
              <a:t>(n)+d*n</a:t>
            </a:r>
            <a:endParaRPr lang="en-US" i="1" dirty="0" smtClean="0"/>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533400"/>
            <a:ext cx="7696200" cy="1143000"/>
          </a:xfrm>
        </p:spPr>
        <p:txBody>
          <a:bodyPr>
            <a:noAutofit/>
          </a:bodyPr>
          <a:lstStyle/>
          <a:p>
            <a:pPr algn="ctr"/>
            <a:r>
              <a:rPr lang="en-US" sz="4000" b="1" dirty="0" smtClean="0">
                <a:solidFill>
                  <a:srgbClr val="330492"/>
                </a:solidFill>
                <a:latin typeface="Times New Roman" pitchFamily="18" charset="0"/>
                <a:cs typeface="Times New Roman" pitchFamily="18" charset="0"/>
                <a:sym typeface="Symbol" pitchFamily="18" charset="2"/>
              </a:rPr>
              <a:t>Time efficiency of </a:t>
            </a:r>
            <a:r>
              <a:rPr lang="en-US" sz="4000" b="1" dirty="0" err="1" smtClean="0">
                <a:solidFill>
                  <a:srgbClr val="330492"/>
                </a:solidFill>
                <a:latin typeface="Times New Roman" pitchFamily="18" charset="0"/>
                <a:cs typeface="Times New Roman" pitchFamily="18" charset="0"/>
                <a:sym typeface="Symbol" pitchFamily="18" charset="2"/>
              </a:rPr>
              <a:t>nonrecursive</a:t>
            </a:r>
            <a:r>
              <a:rPr lang="en-US" sz="4000" b="1" dirty="0" smtClean="0">
                <a:solidFill>
                  <a:srgbClr val="330492"/>
                </a:solidFill>
                <a:latin typeface="Times New Roman" pitchFamily="18" charset="0"/>
                <a:cs typeface="Times New Roman" pitchFamily="18" charset="0"/>
                <a:sym typeface="Symbol" pitchFamily="18" charset="2"/>
              </a:rPr>
              <a:t> algorithms</a:t>
            </a:r>
          </a:p>
        </p:txBody>
      </p:sp>
      <p:sp>
        <p:nvSpPr>
          <p:cNvPr id="5" name="Rectangle 3"/>
          <p:cNvSpPr txBox="1">
            <a:spLocks noChangeArrowheads="1"/>
          </p:cNvSpPr>
          <p:nvPr/>
        </p:nvSpPr>
        <p:spPr>
          <a:xfrm>
            <a:off x="609600" y="1828800"/>
            <a:ext cx="8305800" cy="42672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80000"/>
              </a:lnSpc>
              <a:spcBef>
                <a:spcPct val="20000"/>
              </a:spcBef>
              <a:spcAft>
                <a:spcPts val="0"/>
              </a:spcAft>
              <a:buClrTx/>
              <a:buSzTx/>
              <a:buFont typeface="Monotype Sorts"/>
              <a:buNone/>
              <a:tabLst/>
              <a:defRPr/>
            </a:pPr>
            <a:r>
              <a:rPr kumimoji="0" lang="en-US" sz="2200" b="1" i="0" u="none" strike="noStrike" kern="1200" cap="none" spc="0" normalizeH="0" baseline="0" noProof="0" dirty="0" smtClean="0">
                <a:ln>
                  <a:noFill/>
                </a:ln>
                <a:solidFill>
                  <a:srgbClr val="330492"/>
                </a:solidFill>
                <a:effectLst/>
                <a:uLnTx/>
                <a:uFillTx/>
                <a:latin typeface="Times New Roman" pitchFamily="18" charset="0"/>
                <a:ea typeface="+mn-ea"/>
                <a:cs typeface="Times New Roman" pitchFamily="18" charset="0"/>
              </a:rPr>
              <a:t>General Plan for Analysis</a:t>
            </a:r>
          </a:p>
          <a:p>
            <a:pPr marL="342900" marR="0" lvl="0" indent="-342900" algn="l" defTabSz="914400" rtl="0" eaLnBrk="1" fontAlgn="auto" latinLnBrk="0" hangingPunct="1">
              <a:lnSpc>
                <a:spcPct val="80000"/>
              </a:lnSpc>
              <a:spcBef>
                <a:spcPct val="20000"/>
              </a:spcBef>
              <a:spcAft>
                <a:spcPts val="0"/>
              </a:spcAft>
              <a:buClrTx/>
              <a:buSzTx/>
              <a:buFont typeface="Monotype Sorts"/>
              <a:buNone/>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2200" b="0"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Decide on parameter </a:t>
            </a:r>
            <a:r>
              <a:rPr kumimoji="0" lang="en-US" sz="2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a:t>
            </a: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indicating </a:t>
            </a:r>
            <a:r>
              <a:rPr kumimoji="0" lang="en-US" sz="2200" b="1"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input size</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200" b="0"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Identify algorithm’s </a:t>
            </a:r>
            <a:r>
              <a:rPr kumimoji="0" lang="en-US" sz="2200" b="1"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basic operation</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200" b="0"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Determine </a:t>
            </a:r>
            <a:r>
              <a:rPr kumimoji="0" lang="en-US" sz="2200" b="1"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worst</a:t>
            </a: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200" b="1"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average</a:t>
            </a:r>
            <a:r>
              <a:rPr kumimoji="0" lang="en-US" sz="2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and </a:t>
            </a:r>
            <a:r>
              <a:rPr kumimoji="0" lang="en-US" sz="2200" b="1" i="1" u="sng"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best</a:t>
            </a: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cases for input of size </a:t>
            </a:r>
            <a:r>
              <a:rPr kumimoji="0" lang="en-US" sz="2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Set up a sum for the number of times the basic operation is executed</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Simplify the sum using standard formulas and rules.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2000" y="533400"/>
            <a:ext cx="76962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330492"/>
                </a:solidFill>
                <a:effectLst/>
                <a:uLnTx/>
                <a:uFillTx/>
                <a:latin typeface="Times New Roman" pitchFamily="18" charset="0"/>
                <a:ea typeface="+mj-ea"/>
                <a:cs typeface="Times New Roman" pitchFamily="18" charset="0"/>
                <a:sym typeface="Symbol" pitchFamily="18" charset="2"/>
              </a:rPr>
              <a:t>Example 1: The Largest Element</a:t>
            </a:r>
          </a:p>
        </p:txBody>
      </p:sp>
      <p:pic>
        <p:nvPicPr>
          <p:cNvPr id="5" name="Picture 4" descr="2_3a"/>
          <p:cNvPicPr>
            <a:picLocks noChangeAspect="1" noChangeArrowheads="1"/>
          </p:cNvPicPr>
          <p:nvPr/>
        </p:nvPicPr>
        <p:blipFill>
          <a:blip r:embed="rId2"/>
          <a:srcRect/>
          <a:stretch>
            <a:fillRect/>
          </a:stretch>
        </p:blipFill>
        <p:spPr>
          <a:xfrm>
            <a:off x="762000" y="1905000"/>
            <a:ext cx="7600950" cy="3181350"/>
          </a:xfrm>
          <a:prstGeom prst="rect">
            <a:avLst/>
          </a:prstGeom>
          <a:solidFill>
            <a:schemeClr val="tx1"/>
          </a:solidFill>
        </p:spPr>
      </p:pic>
      <p:sp>
        <p:nvSpPr>
          <p:cNvPr id="6" name="Text Box 6"/>
          <p:cNvSpPr txBox="1">
            <a:spLocks noChangeArrowheads="1"/>
          </p:cNvSpPr>
          <p:nvPr/>
        </p:nvSpPr>
        <p:spPr bwMode="auto">
          <a:xfrm>
            <a:off x="609600" y="5486400"/>
            <a:ext cx="8001000" cy="430213"/>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sz="2200" dirty="0">
                <a:latin typeface="Times New Roman" pitchFamily="18" charset="0"/>
                <a:cs typeface="Times New Roman" pitchFamily="18" charset="0"/>
              </a:rPr>
              <a:t>T(n) = </a:t>
            </a:r>
            <a:r>
              <a:rPr kumimoji="1" lang="en-US" sz="2200" b="1" dirty="0">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sz="2200" b="1" i="1" dirty="0">
                <a:effectLst>
                  <a:outerShdw blurRad="38100" dist="38100" dir="2700000" algn="tl">
                    <a:srgbClr val="000000"/>
                  </a:outerShdw>
                </a:effectLst>
                <a:latin typeface="Times New Roman" pitchFamily="18" charset="0"/>
                <a:cs typeface="Times New Roman" pitchFamily="18" charset="0"/>
                <a:sym typeface="Symbol" pitchFamily="18" charset="2"/>
              </a:rPr>
              <a:t>1</a:t>
            </a:r>
            <a:r>
              <a:rPr kumimoji="1" lang="en-US" sz="2200" b="1" dirty="0">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sz="2200" b="1" i="1" dirty="0">
                <a:effectLst>
                  <a:outerShdw blurRad="38100" dist="38100" dir="2700000" algn="tl">
                    <a:srgbClr val="000000"/>
                  </a:outerShdw>
                </a:effectLst>
                <a:latin typeface="Times New Roman" pitchFamily="18" charset="0"/>
                <a:cs typeface="Times New Roman" pitchFamily="18" charset="0"/>
                <a:sym typeface="Symbol" pitchFamily="18" charset="2"/>
              </a:rPr>
              <a:t>i</a:t>
            </a:r>
            <a:r>
              <a:rPr kumimoji="1" lang="en-US" sz="2200" b="1" dirty="0">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sz="2200" b="1" i="1" dirty="0">
                <a:effectLst>
                  <a:outerShdw blurRad="38100" dist="38100" dir="2700000" algn="tl">
                    <a:srgbClr val="000000"/>
                  </a:outerShdw>
                </a:effectLst>
                <a:latin typeface="Times New Roman" pitchFamily="18" charset="0"/>
                <a:cs typeface="Times New Roman" pitchFamily="18" charset="0"/>
                <a:sym typeface="Symbol" pitchFamily="18" charset="2"/>
              </a:rPr>
              <a:t>n-1 (1) = n-1 = </a:t>
            </a:r>
            <a:r>
              <a:rPr kumimoji="1" lang="en-US" sz="2200" b="1" dirty="0">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sz="2200" b="1" i="1" dirty="0">
                <a:effectLst>
                  <a:outerShdw blurRad="38100" dist="38100" dir="2700000" algn="tl">
                    <a:srgbClr val="000000"/>
                  </a:outerShdw>
                </a:effectLst>
                <a:latin typeface="Times New Roman" pitchFamily="18" charset="0"/>
                <a:cs typeface="Times New Roman" pitchFamily="18" charset="0"/>
                <a:sym typeface="Symbol" pitchFamily="18" charset="2"/>
              </a:rPr>
              <a:t>n</a:t>
            </a:r>
            <a:r>
              <a:rPr kumimoji="1" lang="en-US" sz="2200" b="1" dirty="0">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sz="2200" dirty="0">
                <a:latin typeface="Times New Roman" pitchFamily="18" charset="0"/>
                <a:cs typeface="Times New Roman" pitchFamily="18" charset="0"/>
                <a:sym typeface="Symbol" pitchFamily="18" charset="2"/>
              </a:rPr>
              <a:t>  comparisons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533400"/>
            <a:ext cx="7696200" cy="1143000"/>
          </a:xfrm>
        </p:spPr>
        <p:txBody>
          <a:bodyPr>
            <a:normAutofit fontScale="90000"/>
          </a:bodyPr>
          <a:lstStyle/>
          <a:p>
            <a:pPr algn="ctr"/>
            <a:r>
              <a:rPr lang="en-US" b="1" dirty="0" smtClean="0">
                <a:solidFill>
                  <a:srgbClr val="330492"/>
                </a:solidFill>
                <a:latin typeface="Times New Roman" pitchFamily="18" charset="0"/>
                <a:cs typeface="Times New Roman" pitchFamily="18" charset="0"/>
                <a:sym typeface="Symbol" pitchFamily="18" charset="2"/>
              </a:rPr>
              <a:t>Example 2: Element uniqueness problem</a:t>
            </a:r>
          </a:p>
        </p:txBody>
      </p:sp>
      <p:pic>
        <p:nvPicPr>
          <p:cNvPr id="5" name="Picture 4" descr="2_3b"/>
          <p:cNvPicPr>
            <a:picLocks noChangeAspect="1" noChangeArrowheads="1"/>
          </p:cNvPicPr>
          <p:nvPr/>
        </p:nvPicPr>
        <p:blipFill>
          <a:blip r:embed="rId2"/>
          <a:srcRect/>
          <a:stretch>
            <a:fillRect/>
          </a:stretch>
        </p:blipFill>
        <p:spPr>
          <a:xfrm>
            <a:off x="304800" y="1828800"/>
            <a:ext cx="7696200" cy="3074988"/>
          </a:xfrm>
          <a:prstGeom prst="rect">
            <a:avLst/>
          </a:prstGeom>
          <a:solidFill>
            <a:schemeClr val="tx1"/>
          </a:solidFill>
        </p:spPr>
      </p:pic>
      <p:pic>
        <p:nvPicPr>
          <p:cNvPr id="1030" name="Picture 6"/>
          <p:cNvPicPr>
            <a:picLocks noChangeAspect="1" noChangeArrowheads="1"/>
          </p:cNvPicPr>
          <p:nvPr/>
        </p:nvPicPr>
        <p:blipFill>
          <a:blip r:embed="rId3"/>
          <a:srcRect/>
          <a:stretch>
            <a:fillRect/>
          </a:stretch>
        </p:blipFill>
        <p:spPr bwMode="auto">
          <a:xfrm>
            <a:off x="2362200" y="5867400"/>
            <a:ext cx="4543425" cy="8096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1828800" y="4876800"/>
            <a:ext cx="5457825"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457200"/>
            <a:ext cx="7696200" cy="1143000"/>
          </a:xfrm>
        </p:spPr>
        <p:txBody>
          <a:bodyPr>
            <a:normAutofit fontScale="90000"/>
          </a:bodyPr>
          <a:lstStyle/>
          <a:p>
            <a:pPr algn="ctr"/>
            <a:r>
              <a:rPr lang="en-US" b="1" dirty="0" smtClean="0">
                <a:solidFill>
                  <a:srgbClr val="330492"/>
                </a:solidFill>
                <a:latin typeface="Times New Roman" pitchFamily="18" charset="0"/>
                <a:cs typeface="Times New Roman" pitchFamily="18" charset="0"/>
                <a:sym typeface="Symbol" pitchFamily="18" charset="2"/>
              </a:rPr>
              <a:t>Example 3: Matrix multiplication</a:t>
            </a:r>
          </a:p>
        </p:txBody>
      </p:sp>
      <p:pic>
        <p:nvPicPr>
          <p:cNvPr id="5" name="Picture 4" descr="2_3c"/>
          <p:cNvPicPr>
            <a:picLocks noChangeAspect="1" noChangeArrowheads="1"/>
          </p:cNvPicPr>
          <p:nvPr/>
        </p:nvPicPr>
        <p:blipFill>
          <a:blip r:embed="rId3"/>
          <a:srcRect/>
          <a:stretch>
            <a:fillRect/>
          </a:stretch>
        </p:blipFill>
        <p:spPr>
          <a:xfrm>
            <a:off x="838200" y="1752600"/>
            <a:ext cx="7696200" cy="3013075"/>
          </a:xfrm>
          <a:prstGeom prst="rect">
            <a:avLst/>
          </a:prstGeom>
          <a:solidFill>
            <a:schemeClr val="tx1"/>
          </a:solidFill>
          <a:ln>
            <a:solidFill>
              <a:schemeClr val="tx1"/>
            </a:solidFill>
          </a:ln>
        </p:spPr>
      </p:pic>
      <p:grpSp>
        <p:nvGrpSpPr>
          <p:cNvPr id="6" name="Group 13"/>
          <p:cNvGrpSpPr>
            <a:grpSpLocks/>
          </p:cNvGrpSpPr>
          <p:nvPr/>
        </p:nvGrpSpPr>
        <p:grpSpPr bwMode="auto">
          <a:xfrm>
            <a:off x="1066800" y="5029200"/>
            <a:ext cx="8305800" cy="2538413"/>
            <a:chOff x="480" y="3024"/>
            <a:chExt cx="5232" cy="1599"/>
          </a:xfrm>
        </p:grpSpPr>
        <p:sp>
          <p:nvSpPr>
            <p:cNvPr id="7" name="Text Box 7"/>
            <p:cNvSpPr txBox="1">
              <a:spLocks noChangeArrowheads="1"/>
            </p:cNvSpPr>
            <p:nvPr/>
          </p:nvSpPr>
          <p:spPr bwMode="auto">
            <a:xfrm>
              <a:off x="480" y="3072"/>
              <a:ext cx="5232" cy="1551"/>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sz="2200" dirty="0">
                  <a:solidFill>
                    <a:srgbClr val="330492"/>
                  </a:solidFill>
                  <a:latin typeface="Times New Roman" pitchFamily="18" charset="0"/>
                  <a:cs typeface="Times New Roman" pitchFamily="18" charset="0"/>
                </a:rPr>
                <a:t>T(n) =                            </a:t>
              </a:r>
              <a:r>
                <a:rPr kumimoji="1" lang="en-US" sz="2200" dirty="0">
                  <a:solidFill>
                    <a:srgbClr val="330492"/>
                  </a:solidFill>
                  <a:latin typeface="Times New Roman" pitchFamily="18" charset="0"/>
                  <a:cs typeface="Times New Roman" pitchFamily="18" charset="0"/>
                  <a:sym typeface="Symbol" pitchFamily="18" charset="2"/>
                </a:rPr>
                <a:t>=   </a:t>
              </a:r>
              <a:r>
                <a:rPr kumimoji="1" lang="en-US" sz="2200" b="1" dirty="0">
                  <a:solidFill>
                    <a:srgbClr val="330492"/>
                  </a:solidFill>
                  <a:effectLst>
                    <a:outerShdw blurRad="38100" dist="38100" dir="2700000" algn="tl">
                      <a:srgbClr val="000000"/>
                    </a:outerShdw>
                  </a:effectLst>
                  <a:latin typeface="Times New Roman" pitchFamily="18" charset="0"/>
                  <a:cs typeface="Times New Roman" pitchFamily="18" charset="0"/>
                  <a:sym typeface="Symbol" pitchFamily="18" charset="2"/>
                </a:rPr>
                <a:t>(</a:t>
              </a:r>
              <a:r>
                <a:rPr kumimoji="1" lang="en-US" sz="2200" dirty="0">
                  <a:solidFill>
                    <a:srgbClr val="330492"/>
                  </a:solidFill>
                  <a:latin typeface="Times New Roman" pitchFamily="18" charset="0"/>
                  <a:cs typeface="Times New Roman" pitchFamily="18" charset="0"/>
                  <a:sym typeface="Symbol" pitchFamily="18" charset="2"/>
                </a:rPr>
                <a:t>      </a:t>
              </a:r>
              <a:r>
                <a:rPr kumimoji="1" lang="en-US" sz="2200" b="1" dirty="0">
                  <a:solidFill>
                    <a:srgbClr val="330492"/>
                  </a:solidFill>
                  <a:latin typeface="Times New Roman" pitchFamily="18" charset="0"/>
                  <a:cs typeface="Times New Roman" pitchFamily="18" charset="0"/>
                  <a:sym typeface="Symbol" pitchFamily="18" charset="2"/>
                </a:rPr>
                <a:t>)   </a:t>
              </a:r>
              <a:r>
                <a:rPr kumimoji="1" lang="en-US" sz="2200" dirty="0">
                  <a:solidFill>
                    <a:srgbClr val="330492"/>
                  </a:solidFill>
                  <a:latin typeface="Times New Roman" pitchFamily="18" charset="0"/>
                  <a:cs typeface="Times New Roman" pitchFamily="18" charset="0"/>
                  <a:sym typeface="Symbol" pitchFamily="18" charset="2"/>
                </a:rPr>
                <a:t>multiplications</a:t>
              </a:r>
            </a:p>
            <a:p>
              <a:pPr>
                <a:spcBef>
                  <a:spcPct val="50000"/>
                </a:spcBef>
                <a:defRPr/>
              </a:pPr>
              <a:endParaRPr kumimoji="1" lang="en-US" sz="2200" dirty="0" smtClean="0">
                <a:solidFill>
                  <a:srgbClr val="330492"/>
                </a:solidFill>
                <a:latin typeface="Times New Roman" pitchFamily="18" charset="0"/>
                <a:cs typeface="Times New Roman" pitchFamily="18" charset="0"/>
                <a:sym typeface="Symbol" pitchFamily="18" charset="2"/>
              </a:endParaRPr>
            </a:p>
            <a:p>
              <a:pPr>
                <a:spcBef>
                  <a:spcPct val="50000"/>
                </a:spcBef>
                <a:defRPr/>
              </a:pPr>
              <a:r>
                <a:rPr kumimoji="1" lang="en-US" sz="2200" dirty="0" smtClean="0">
                  <a:solidFill>
                    <a:srgbClr val="330492"/>
                  </a:solidFill>
                  <a:latin typeface="Times New Roman" pitchFamily="18" charset="0"/>
                  <a:cs typeface="Times New Roman" pitchFamily="18" charset="0"/>
                  <a:sym typeface="Symbol" pitchFamily="18" charset="2"/>
                </a:rPr>
                <a:t>Ignored </a:t>
              </a:r>
              <a:r>
                <a:rPr kumimoji="1" lang="en-US" sz="2200" dirty="0">
                  <a:solidFill>
                    <a:srgbClr val="330492"/>
                  </a:solidFill>
                  <a:latin typeface="Times New Roman" pitchFamily="18" charset="0"/>
                  <a:cs typeface="Times New Roman" pitchFamily="18" charset="0"/>
                  <a:sym typeface="Symbol" pitchFamily="18" charset="2"/>
                </a:rPr>
                <a:t>addition for simplicity</a:t>
              </a:r>
            </a:p>
            <a:p>
              <a:pPr>
                <a:spcBef>
                  <a:spcPct val="50000"/>
                </a:spcBef>
                <a:defRPr/>
              </a:pPr>
              <a:endParaRPr kumimoji="1" lang="en-US" sz="2200" dirty="0">
                <a:solidFill>
                  <a:srgbClr val="330492"/>
                </a:solidFill>
                <a:latin typeface="Times New Roman" pitchFamily="18" charset="0"/>
                <a:cs typeface="Times New Roman" pitchFamily="18" charset="0"/>
                <a:sym typeface="Symbol" pitchFamily="18" charset="2"/>
              </a:endParaRPr>
            </a:p>
            <a:p>
              <a:pPr>
                <a:spcBef>
                  <a:spcPct val="50000"/>
                </a:spcBef>
                <a:defRPr/>
              </a:pPr>
              <a:endParaRPr kumimoji="1" lang="en-US" sz="2200" dirty="0">
                <a:solidFill>
                  <a:srgbClr val="330492"/>
                </a:solidFill>
                <a:latin typeface="Times New Roman" pitchFamily="18" charset="0"/>
                <a:cs typeface="Times New Roman" pitchFamily="18" charset="0"/>
                <a:sym typeface="Symbol" pitchFamily="18" charset="2"/>
              </a:endParaRPr>
            </a:p>
          </p:txBody>
        </p:sp>
        <p:graphicFrame>
          <p:nvGraphicFramePr>
            <p:cNvPr id="8" name="Object 3"/>
            <p:cNvGraphicFramePr>
              <a:graphicFrameLocks noChangeAspect="1"/>
            </p:cNvGraphicFramePr>
            <p:nvPr/>
          </p:nvGraphicFramePr>
          <p:xfrm>
            <a:off x="2662" y="3024"/>
            <a:ext cx="266" cy="304"/>
          </p:xfrm>
          <a:graphic>
            <a:graphicData uri="http://schemas.openxmlformats.org/presentationml/2006/ole">
              <p:oleObj spid="_x0000_s2050" name="Equation" r:id="rId4" imgW="177480" imgH="203040" progId="Equation.3">
                <p:embed/>
              </p:oleObj>
            </a:graphicData>
          </a:graphic>
        </p:graphicFrame>
      </p:grpSp>
      <p:graphicFrame>
        <p:nvGraphicFramePr>
          <p:cNvPr id="9" name="Object 7"/>
          <p:cNvGraphicFramePr>
            <a:graphicFrameLocks noChangeAspect="1"/>
          </p:cNvGraphicFramePr>
          <p:nvPr/>
        </p:nvGraphicFramePr>
        <p:xfrm>
          <a:off x="2133600" y="4800600"/>
          <a:ext cx="1524000" cy="1046163"/>
        </p:xfrm>
        <a:graphic>
          <a:graphicData uri="http://schemas.openxmlformats.org/presentationml/2006/ole">
            <p:oleObj spid="_x0000_s2051" name="Equation" r:id="rId5" imgW="64764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381000"/>
            <a:ext cx="7696200" cy="1143000"/>
          </a:xfrm>
        </p:spPr>
        <p:txBody>
          <a:bodyPr>
            <a:normAutofit fontScale="90000"/>
          </a:bodyPr>
          <a:lstStyle/>
          <a:p>
            <a:r>
              <a:rPr lang="en-US" b="1" dirty="0" smtClean="0">
                <a:solidFill>
                  <a:srgbClr val="330492"/>
                </a:solidFill>
                <a:latin typeface="Times New Roman" pitchFamily="18" charset="0"/>
                <a:cs typeface="Times New Roman" pitchFamily="18" charset="0"/>
                <a:sym typeface="Symbol" pitchFamily="18" charset="2"/>
              </a:rPr>
              <a:t>Time efficiency of recursive algorithms</a:t>
            </a:r>
          </a:p>
        </p:txBody>
      </p:sp>
      <p:sp>
        <p:nvSpPr>
          <p:cNvPr id="5" name="Rectangle 3"/>
          <p:cNvSpPr txBox="1">
            <a:spLocks noChangeArrowheads="1"/>
          </p:cNvSpPr>
          <p:nvPr/>
        </p:nvSpPr>
        <p:spPr>
          <a:xfrm>
            <a:off x="457200" y="1676400"/>
            <a:ext cx="8534400" cy="49053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Decide on  a parameter indicating an input’s size.</a:t>
            </a:r>
            <a:b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Identify the algorithm’s basic operation. </a:t>
            </a:r>
            <a:b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Check whether the number of times the basic op. is executed may vary on different inputs of the same size.  (If it may, the worst, average, and best cases must be investigated separately.)</a:t>
            </a:r>
            <a:b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Set up a recurrence relation with an appropriate initial condition expressing the number of times the basic op. is executed.</a:t>
            </a:r>
            <a:b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br>
            <a:endPar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Solve the recurrence (or, at the very least, establish its solution’s order of growth) by backward substitutions or another method.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039100" y="6400800"/>
            <a:ext cx="184150" cy="366713"/>
          </a:xfrm>
          <a:prstGeom prst="rect">
            <a:avLst/>
          </a:prstGeom>
          <a:noFill/>
          <a:ln w="9525">
            <a:noFill/>
            <a:miter lim="800000"/>
            <a:headEnd/>
            <a:tailEnd/>
          </a:ln>
        </p:spPr>
        <p:txBody>
          <a:bodyPr wrap="none">
            <a:spAutoFit/>
          </a:bodyPr>
          <a:lstStyle/>
          <a:p>
            <a:pPr eaLnBrk="0" hangingPunct="0"/>
            <a:endParaRPr lang="en-US" b="1">
              <a:latin typeface="Times New Roman" pitchFamily="18" charset="0"/>
            </a:endParaRPr>
          </a:p>
        </p:txBody>
      </p:sp>
      <p:sp>
        <p:nvSpPr>
          <p:cNvPr id="6" name="Rectangle 4"/>
          <p:cNvSpPr>
            <a:spLocks noGrp="1" noChangeArrowheads="1"/>
          </p:cNvSpPr>
          <p:nvPr>
            <p:ph type="title"/>
          </p:nvPr>
        </p:nvSpPr>
        <p:spPr>
          <a:xfrm>
            <a:off x="762000" y="76200"/>
            <a:ext cx="7696200" cy="1143000"/>
          </a:xfrm>
        </p:spPr>
        <p:txBody>
          <a:bodyPr/>
          <a:lstStyle/>
          <a:p>
            <a:pPr algn="ctr" eaLnBrk="1" hangingPunct="1"/>
            <a:r>
              <a:rPr lang="en-US" sz="3100" b="1" dirty="0" smtClean="0">
                <a:solidFill>
                  <a:srgbClr val="330492"/>
                </a:solidFill>
                <a:latin typeface="Times New Roman" pitchFamily="18" charset="0"/>
                <a:cs typeface="Times New Roman" pitchFamily="18" charset="0"/>
              </a:rPr>
              <a:t>Example 1 : Factorial: Recursive Algorithm </a:t>
            </a:r>
          </a:p>
        </p:txBody>
      </p:sp>
      <p:sp>
        <p:nvSpPr>
          <p:cNvPr id="7" name="Slide Number Placeholder 5"/>
          <p:cNvSpPr>
            <a:spLocks noGrp="1"/>
          </p:cNvSpPr>
          <p:nvPr>
            <p:ph type="sldNum" sz="quarter" idx="12"/>
          </p:nvPr>
        </p:nvSpPr>
        <p:spPr>
          <a:xfrm>
            <a:off x="6858000" y="6400800"/>
            <a:ext cx="1600200" cy="457200"/>
          </a:xfrm>
          <a:noFill/>
        </p:spPr>
        <p:txBody>
          <a:bodyPr/>
          <a:lstStyle/>
          <a:p>
            <a:fld id="{10B5C6AF-1FBD-433D-B394-6F9560C28BD3}" type="slidenum">
              <a:rPr lang="en-US" smtClean="0">
                <a:latin typeface="Arial" pitchFamily="34" charset="0"/>
                <a:cs typeface="Arial" pitchFamily="34" charset="0"/>
              </a:rPr>
              <a:pPr/>
              <a:t>7</a:t>
            </a:fld>
            <a:endParaRPr lang="en-US" smtClean="0">
              <a:latin typeface="Arial" pitchFamily="34" charset="0"/>
              <a:cs typeface="Arial" pitchFamily="34" charset="0"/>
            </a:endParaRPr>
          </a:p>
        </p:txBody>
      </p:sp>
      <p:sp>
        <p:nvSpPr>
          <p:cNvPr id="8" name="Text Box 5"/>
          <p:cNvSpPr txBox="1">
            <a:spLocks noChangeArrowheads="1"/>
          </p:cNvSpPr>
          <p:nvPr/>
        </p:nvSpPr>
        <p:spPr bwMode="auto">
          <a:xfrm>
            <a:off x="323850" y="4267200"/>
            <a:ext cx="8569325" cy="1815882"/>
          </a:xfrm>
          <a:prstGeom prst="rect">
            <a:avLst/>
          </a:prstGeom>
          <a:noFill/>
          <a:ln w="9525">
            <a:noFill/>
            <a:miter lim="800000"/>
            <a:headEnd/>
            <a:tailEnd/>
          </a:ln>
        </p:spPr>
        <p:txBody>
          <a:bodyPr>
            <a:spAutoFit/>
          </a:bodyPr>
          <a:lstStyle/>
          <a:p>
            <a:pPr algn="ctr">
              <a:spcBef>
                <a:spcPct val="50000"/>
              </a:spcBef>
            </a:pPr>
            <a:r>
              <a:rPr lang="en-US" sz="2800" b="1" dirty="0" smtClean="0"/>
              <a:t>Input size = n, basic operation “multiplication”</a:t>
            </a:r>
          </a:p>
          <a:p>
            <a:pPr algn="ctr">
              <a:spcBef>
                <a:spcPct val="50000"/>
              </a:spcBef>
            </a:pPr>
            <a:r>
              <a:rPr lang="en-US" sz="2800" b="1" dirty="0" smtClean="0"/>
              <a:t>The </a:t>
            </a:r>
            <a:r>
              <a:rPr lang="en-US" sz="2800" b="1" dirty="0"/>
              <a:t>stopping condition is </a:t>
            </a:r>
            <a:r>
              <a:rPr lang="en-US" sz="2800" b="1" dirty="0" smtClean="0"/>
              <a:t>n=0</a:t>
            </a:r>
          </a:p>
          <a:p>
            <a:pPr algn="ctr">
              <a:spcBef>
                <a:spcPct val="50000"/>
              </a:spcBef>
            </a:pPr>
            <a:r>
              <a:rPr lang="en-US" sz="2800" b="1" dirty="0" smtClean="0"/>
              <a:t>Recurrence relation = M(n)=M(n-1)+1  M(0)=0</a:t>
            </a:r>
            <a:endParaRPr lang="en-US" sz="2800" b="1" dirty="0"/>
          </a:p>
        </p:txBody>
      </p:sp>
      <p:pic>
        <p:nvPicPr>
          <p:cNvPr id="10" name="Picture 4" descr="2_4a"/>
          <p:cNvPicPr>
            <a:picLocks noChangeAspect="1" noChangeArrowheads="1"/>
          </p:cNvPicPr>
          <p:nvPr/>
        </p:nvPicPr>
        <p:blipFill>
          <a:blip r:embed="rId2"/>
          <a:srcRect/>
          <a:stretch>
            <a:fillRect/>
          </a:stretch>
        </p:blipFill>
        <p:spPr>
          <a:xfrm>
            <a:off x="2590800" y="1981200"/>
            <a:ext cx="4324350" cy="2152650"/>
          </a:xfrm>
          <a:prstGeom prst="rect">
            <a:avLst/>
          </a:prstGeom>
          <a:solidFill>
            <a:schemeClr val="tx1"/>
          </a:solidFill>
        </p:spPr>
      </p:pic>
      <p:sp>
        <p:nvSpPr>
          <p:cNvPr id="11" name="Rectangle 10"/>
          <p:cNvSpPr/>
          <p:nvPr/>
        </p:nvSpPr>
        <p:spPr>
          <a:xfrm>
            <a:off x="685800" y="1219200"/>
            <a:ext cx="8610600" cy="683264"/>
          </a:xfrm>
          <a:prstGeom prst="rect">
            <a:avLst/>
          </a:prstGeom>
        </p:spPr>
        <p:txBody>
          <a:bodyPr wrap="square">
            <a:spAutoFit/>
          </a:bodyPr>
          <a:lstStyle/>
          <a:p>
            <a:pPr>
              <a:lnSpc>
                <a:spcPct val="80000"/>
              </a:lnSpc>
              <a:buFont typeface="Monotype Sorts"/>
              <a:buNone/>
            </a:pPr>
            <a:r>
              <a:rPr lang="en-US" sz="2400" b="1" dirty="0" smtClean="0">
                <a:latin typeface="Times New Roman" pitchFamily="18" charset="0"/>
                <a:cs typeface="Times New Roman" pitchFamily="18" charset="0"/>
              </a:rPr>
              <a:t>Recursive definition of </a:t>
            </a:r>
            <a:r>
              <a:rPr lang="en-US" sz="2400" b="1" i="1"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F</a:t>
            </a:r>
            <a:r>
              <a:rPr lang="en-US" sz="2400" b="1"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 = </a:t>
            </a:r>
            <a:r>
              <a:rPr lang="en-US" sz="2400" b="1" i="1" dirty="0" smtClean="0">
                <a:latin typeface="Times New Roman" pitchFamily="18" charset="0"/>
                <a:cs typeface="Times New Roman" pitchFamily="18" charset="0"/>
              </a:rPr>
              <a:t>F</a:t>
            </a:r>
            <a:r>
              <a:rPr lang="en-US" sz="2400" b="1"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1) </a:t>
            </a:r>
            <a:r>
              <a:rPr lang="en-US" sz="2400" b="1" dirty="0" smtClean="0">
                <a:latin typeface="Times New Roman" pitchFamily="18" charset="0"/>
                <a:cs typeface="Times New Roman" pitchFamily="18" charset="0"/>
                <a:sym typeface="Symbol" pitchFamily="18" charset="2"/>
              </a:rPr>
              <a:t></a:t>
            </a:r>
            <a:r>
              <a:rPr lang="en-US" sz="2400" b="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  for </a:t>
            </a:r>
            <a:r>
              <a:rPr lang="en-US" sz="2400" b="1" i="1" dirty="0" smtClean="0">
                <a:latin typeface="Times New Roman" pitchFamily="18" charset="0"/>
                <a:cs typeface="Times New Roman" pitchFamily="18" charset="0"/>
              </a:rPr>
              <a:t>n ≥ </a:t>
            </a:r>
            <a:r>
              <a:rPr lang="en-US" sz="2400" b="1" dirty="0" smtClean="0">
                <a:latin typeface="Times New Roman" pitchFamily="18" charset="0"/>
                <a:cs typeface="Times New Roman" pitchFamily="18" charset="0"/>
              </a:rPr>
              <a:t>1  and  </a:t>
            </a:r>
          </a:p>
          <a:p>
            <a:pPr>
              <a:lnSpc>
                <a:spcPct val="80000"/>
              </a:lnSpc>
              <a:buFont typeface="Monotype Sorts"/>
              <a:buNone/>
            </a:pPr>
            <a:r>
              <a:rPr lang="en-US" sz="2400" b="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F</a:t>
            </a:r>
            <a:r>
              <a:rPr lang="en-US" sz="2400" b="1" dirty="0" smtClean="0">
                <a:latin typeface="Times New Roman" pitchFamily="18" charset="0"/>
                <a:cs typeface="Times New Roman" pitchFamily="18" charset="0"/>
              </a:rPr>
              <a:t>(0) = 1</a:t>
            </a:r>
            <a:endParaRPr lang="en-US" sz="2400" b="1" u="sng"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533400"/>
            <a:ext cx="7696200" cy="1143000"/>
          </a:xfrm>
        </p:spPr>
        <p:txBody>
          <a:bodyPr/>
          <a:lstStyle/>
          <a:p>
            <a:pPr algn="ctr"/>
            <a:r>
              <a:rPr lang="en-US" sz="3100" b="1" dirty="0" smtClean="0">
                <a:solidFill>
                  <a:srgbClr val="330492"/>
                </a:solidFill>
                <a:latin typeface="Times New Roman" pitchFamily="18" charset="0"/>
                <a:cs typeface="Times New Roman" pitchFamily="18" charset="0"/>
              </a:rPr>
              <a:t>Solving the recurrence for M(n)</a:t>
            </a:r>
          </a:p>
        </p:txBody>
      </p:sp>
      <p:sp>
        <p:nvSpPr>
          <p:cNvPr id="5" name="Rectangle 3"/>
          <p:cNvSpPr txBox="1">
            <a:spLocks noChangeArrowheads="1"/>
          </p:cNvSpPr>
          <p:nvPr/>
        </p:nvSpPr>
        <p:spPr>
          <a:xfrm>
            <a:off x="457200" y="1828800"/>
            <a:ext cx="8077200" cy="426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Monotype Sorts"/>
              <a:buNone/>
              <a:tabLst/>
              <a:defRPr/>
            </a:pPr>
            <a:r>
              <a:rPr kumimoji="0" lang="en-US" sz="28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M(</a:t>
            </a:r>
            <a:r>
              <a:rPr kumimoji="0" lang="en-US" sz="2800" b="1" i="1"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n</a:t>
            </a:r>
            <a:r>
              <a:rPr kumimoji="0" lang="en-US" sz="28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 M(</a:t>
            </a:r>
            <a:r>
              <a:rPr kumimoji="0" lang="en-US" sz="2800" b="1" i="1"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n</a:t>
            </a:r>
            <a:r>
              <a:rPr kumimoji="0" lang="en-US" sz="2800" b="1" i="0" u="none" strike="noStrike" kern="1200" cap="none" spc="0" normalizeH="0" baseline="0" noProof="0" smtClean="0">
                <a:ln>
                  <a:noFill/>
                </a:ln>
                <a:solidFill>
                  <a:srgbClr val="C000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-1) + 1,  M(0) = 0</a:t>
            </a:r>
            <a:r>
              <a:rPr kumimoji="0" lang="en-US" sz="2800" b="1" i="0" u="none" strike="noStrike" kern="1200" cap="none" spc="0" normalizeH="0" baseline="0" noProof="0" smtClean="0">
                <a:ln>
                  <a:noFill/>
                </a:ln>
                <a:solidFill>
                  <a:srgbClr val="0E1D8C"/>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a:t>
            </a:r>
            <a:r>
              <a:rPr kumimoji="0" lang="en-US" sz="2000" b="1" i="0" u="none" strike="noStrike" kern="1200" cap="none" spc="0" normalizeH="0" baseline="0" noProof="0" smtClean="0">
                <a:ln>
                  <a:noFill/>
                </a:ln>
                <a:solidFill>
                  <a:srgbClr val="0E1D8C"/>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(no multiplication when n=0)</a:t>
            </a:r>
            <a:endParaRPr kumimoji="0" lang="en-US" sz="2000" b="1" i="0" u="none" strike="noStrike" kern="1200" cap="none" spc="0" normalizeH="0" baseline="0" noProof="0" dirty="0">
              <a:ln>
                <a:noFill/>
              </a:ln>
              <a:solidFill>
                <a:srgbClr val="0E1D8C"/>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endParaRPr>
          </a:p>
        </p:txBody>
      </p:sp>
      <p:sp>
        <p:nvSpPr>
          <p:cNvPr id="6" name="Text Box 4"/>
          <p:cNvSpPr txBox="1">
            <a:spLocks noChangeArrowheads="1"/>
          </p:cNvSpPr>
          <p:nvPr/>
        </p:nvSpPr>
        <p:spPr bwMode="auto">
          <a:xfrm>
            <a:off x="457200" y="2438400"/>
            <a:ext cx="4495800" cy="3939540"/>
          </a:xfrm>
          <a:prstGeom prst="rect">
            <a:avLst/>
          </a:prstGeom>
          <a:noFill/>
          <a:ln w="12700">
            <a:noFill/>
            <a:miter lim="800000"/>
            <a:headEnd type="none" w="sm" len="sm"/>
            <a:tailEnd type="none" w="sm" len="sm"/>
          </a:ln>
        </p:spPr>
        <p:txBody>
          <a:bodyPr>
            <a:spAutoFit/>
          </a:bodyPr>
          <a:lstStyle/>
          <a:p>
            <a:pPr>
              <a:spcBef>
                <a:spcPct val="50000"/>
              </a:spcBef>
            </a:pPr>
            <a:r>
              <a:rPr lang="en-US" dirty="0">
                <a:latin typeface="Times New Roman" pitchFamily="18" charset="0"/>
                <a:cs typeface="Times New Roman" pitchFamily="18" charset="0"/>
              </a:rPr>
              <a:t>M(n) = M(n-1) + 1</a:t>
            </a:r>
          </a:p>
          <a:p>
            <a:pPr>
              <a:spcBef>
                <a:spcPct val="50000"/>
              </a:spcBef>
            </a:pPr>
            <a:r>
              <a:rPr lang="en-US" dirty="0">
                <a:latin typeface="Times New Roman" pitchFamily="18" charset="0"/>
                <a:cs typeface="Times New Roman" pitchFamily="18" charset="0"/>
              </a:rPr>
              <a:t>         = (M(n-2) + 1) + 1   =   M(n-2) + 2</a:t>
            </a:r>
          </a:p>
          <a:p>
            <a:pPr>
              <a:spcBef>
                <a:spcPct val="50000"/>
              </a:spcBef>
            </a:pPr>
            <a:r>
              <a:rPr lang="en-US" dirty="0">
                <a:latin typeface="Times New Roman" pitchFamily="18" charset="0"/>
                <a:cs typeface="Times New Roman" pitchFamily="18" charset="0"/>
              </a:rPr>
              <a:t>         = (M(n-3) + 1) + 2   =   M(n-3) + 3</a:t>
            </a:r>
          </a:p>
          <a:p>
            <a:pPr>
              <a:spcBef>
                <a:spcPct val="50000"/>
              </a:spcBef>
            </a:pPr>
            <a:r>
              <a:rPr lang="en-US" dirty="0">
                <a:latin typeface="Times New Roman" pitchFamily="18" charset="0"/>
                <a:cs typeface="Times New Roman" pitchFamily="18" charset="0"/>
              </a:rPr>
              <a:t>         …</a:t>
            </a:r>
          </a:p>
          <a:p>
            <a:pPr>
              <a:spcBef>
                <a:spcPct val="50000"/>
              </a:spcBef>
            </a:pPr>
            <a:r>
              <a:rPr lang="en-US" dirty="0">
                <a:latin typeface="Times New Roman" pitchFamily="18" charset="0"/>
                <a:cs typeface="Times New Roman" pitchFamily="18" charset="0"/>
              </a:rPr>
              <a:t>         = M(n-</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a:t>
            </a:r>
            <a:endParaRPr lang="en-US" dirty="0">
              <a:latin typeface="Times New Roman" pitchFamily="18" charset="0"/>
              <a:cs typeface="Times New Roman" pitchFamily="18" charset="0"/>
            </a:endParaRPr>
          </a:p>
          <a:p>
            <a:pPr>
              <a:spcBef>
                <a:spcPct val="50000"/>
              </a:spcBef>
            </a:pPr>
            <a:r>
              <a:rPr lang="en-US" dirty="0">
                <a:latin typeface="Times New Roman" pitchFamily="18" charset="0"/>
                <a:cs typeface="Times New Roman" pitchFamily="18" charset="0"/>
              </a:rPr>
              <a:t>         = M(0) + n</a:t>
            </a:r>
          </a:p>
          <a:p>
            <a:pPr>
              <a:spcBef>
                <a:spcPct val="50000"/>
              </a:spcBef>
            </a:pPr>
            <a:r>
              <a:rPr lang="en-US" dirty="0">
                <a:latin typeface="Times New Roman" pitchFamily="18" charset="0"/>
                <a:cs typeface="Times New Roman" pitchFamily="18" charset="0"/>
              </a:rPr>
              <a:t>         = n</a:t>
            </a:r>
          </a:p>
          <a:p>
            <a:pPr>
              <a:spcBef>
                <a:spcPct val="50000"/>
              </a:spcBef>
            </a:pPr>
            <a:r>
              <a:rPr lang="en-US" dirty="0">
                <a:latin typeface="Times New Roman" pitchFamily="18" charset="0"/>
                <a:cs typeface="Times New Roman" pitchFamily="18" charset="0"/>
              </a:rPr>
              <a:t>The method is called </a:t>
            </a:r>
            <a:endParaRPr lang="en-US" dirty="0" smtClean="0">
              <a:latin typeface="Times New Roman" pitchFamily="18" charset="0"/>
              <a:cs typeface="Times New Roman" pitchFamily="18" charset="0"/>
            </a:endParaRPr>
          </a:p>
          <a:p>
            <a:pPr>
              <a:spcBef>
                <a:spcPct val="50000"/>
              </a:spcBef>
            </a:pPr>
            <a:r>
              <a:rPr lang="en-US" sz="2800" b="1" dirty="0" smtClean="0">
                <a:solidFill>
                  <a:srgbClr val="FF6600"/>
                </a:solidFill>
                <a:latin typeface="Times New Roman" pitchFamily="18" charset="0"/>
                <a:cs typeface="Times New Roman" pitchFamily="18" charset="0"/>
              </a:rPr>
              <a:t>backward </a:t>
            </a:r>
            <a:r>
              <a:rPr lang="en-US" sz="2800" b="1" dirty="0">
                <a:solidFill>
                  <a:srgbClr val="FF6600"/>
                </a:solidFill>
                <a:latin typeface="Times New Roman" pitchFamily="18" charset="0"/>
                <a:cs typeface="Times New Roman" pitchFamily="18" charset="0"/>
              </a:rPr>
              <a:t>substitution</a:t>
            </a:r>
            <a:r>
              <a:rPr lang="en-US" dirty="0">
                <a:latin typeface="Times New Roman" pitchFamily="18" charset="0"/>
                <a:cs typeface="Times New Roman" pitchFamily="18" charset="0"/>
              </a:rPr>
              <a:t>.</a:t>
            </a:r>
          </a:p>
        </p:txBody>
      </p:sp>
      <p:pic>
        <p:nvPicPr>
          <p:cNvPr id="7" name="Picture 3" descr="Fig02-03"/>
          <p:cNvPicPr>
            <a:picLocks noChangeAspect="1" noChangeArrowheads="1"/>
          </p:cNvPicPr>
          <p:nvPr/>
        </p:nvPicPr>
        <p:blipFill>
          <a:blip r:embed="rId2"/>
          <a:srcRect/>
          <a:stretch>
            <a:fillRect/>
          </a:stretch>
        </p:blipFill>
        <p:spPr bwMode="auto">
          <a:xfrm>
            <a:off x="4953000" y="2362200"/>
            <a:ext cx="3911600"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330492"/>
                </a:solidFill>
                <a:latin typeface="Times New Roman" pitchFamily="18" charset="0"/>
                <a:cs typeface="Times New Roman" pitchFamily="18" charset="0"/>
              </a:rPr>
              <a:t>Important recurrence types</a:t>
            </a: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One constant operation </a:t>
            </a:r>
            <a:r>
              <a:rPr lang="en-US" b="1" i="1" dirty="0" smtClean="0">
                <a:latin typeface="Times New Roman" pitchFamily="18" charset="0"/>
                <a:cs typeface="Times New Roman" pitchFamily="18" charset="0"/>
              </a:rPr>
              <a:t>(linear):</a:t>
            </a:r>
            <a:r>
              <a:rPr lang="en-US" i="1" dirty="0" smtClean="0">
                <a:latin typeface="Times New Roman" pitchFamily="18" charset="0"/>
                <a:cs typeface="Times New Roman" pitchFamily="18" charset="0"/>
              </a:rPr>
              <a:t> reduces problem size by one </a:t>
            </a:r>
          </a:p>
          <a:p>
            <a:pPr>
              <a:buNone/>
            </a:pPr>
            <a:r>
              <a:rPr lang="en-US" i="1" dirty="0" smtClean="0">
                <a:latin typeface="Times New Roman" pitchFamily="18" charset="0"/>
                <a:cs typeface="Times New Roman" pitchFamily="18" charset="0"/>
              </a:rPr>
              <a:t>	</a:t>
            </a:r>
            <a:r>
              <a:rPr lang="en-US" b="1" i="1" dirty="0" smtClean="0">
                <a:solidFill>
                  <a:srgbClr val="002060"/>
                </a:solidFill>
                <a:latin typeface="Times New Roman" pitchFamily="18" charset="0"/>
                <a:cs typeface="Times New Roman" pitchFamily="18" charset="0"/>
              </a:rPr>
              <a:t>T(n)=T(n-1)+c 		T(1)=d</a:t>
            </a:r>
          </a:p>
          <a:p>
            <a:pPr>
              <a:buNone/>
            </a:pPr>
            <a:r>
              <a:rPr lang="en-US" b="1" i="1" dirty="0" smtClean="0">
                <a:solidFill>
                  <a:srgbClr val="002060"/>
                </a:solidFill>
                <a:latin typeface="Times New Roman" pitchFamily="18" charset="0"/>
                <a:cs typeface="Times New Roman" pitchFamily="18" charset="0"/>
              </a:rPr>
              <a:t>	solution: T(n)=c*(n-1)+d</a:t>
            </a:r>
          </a:p>
          <a:p>
            <a:r>
              <a:rPr lang="en-US" b="1" dirty="0" smtClean="0">
                <a:latin typeface="Times New Roman" pitchFamily="18" charset="0"/>
                <a:cs typeface="Times New Roman" pitchFamily="18" charset="0"/>
              </a:rPr>
              <a:t>A pass through input </a:t>
            </a:r>
            <a:r>
              <a:rPr lang="en-US" b="1" i="1" dirty="0" smtClean="0">
                <a:latin typeface="Times New Roman" pitchFamily="18" charset="0"/>
                <a:cs typeface="Times New Roman" pitchFamily="18" charset="0"/>
              </a:rPr>
              <a:t>(quadratic): </a:t>
            </a:r>
            <a:r>
              <a:rPr lang="en-US" i="1" dirty="0" smtClean="0">
                <a:latin typeface="Times New Roman" pitchFamily="18" charset="0"/>
                <a:cs typeface="Times New Roman" pitchFamily="18" charset="0"/>
              </a:rPr>
              <a:t>reduces problem size by one </a:t>
            </a:r>
            <a:r>
              <a:rPr lang="en-US" dirty="0" smtClean="0">
                <a:latin typeface="Times New Roman" pitchFamily="18" charset="0"/>
                <a:cs typeface="Times New Roman" pitchFamily="18" charset="0"/>
              </a:rPr>
              <a:t> </a:t>
            </a:r>
          </a:p>
          <a:p>
            <a:pPr>
              <a:buNone/>
            </a:pPr>
            <a:r>
              <a:rPr lang="en-US" i="1" dirty="0" smtClean="0">
                <a:latin typeface="Times New Roman" pitchFamily="18" charset="0"/>
                <a:cs typeface="Times New Roman" pitchFamily="18" charset="0"/>
              </a:rPr>
              <a:t>	</a:t>
            </a:r>
            <a:r>
              <a:rPr lang="en-US" b="1" i="1" dirty="0" smtClean="0">
                <a:solidFill>
                  <a:srgbClr val="002060"/>
                </a:solidFill>
                <a:latin typeface="Times New Roman" pitchFamily="18" charset="0"/>
                <a:cs typeface="Times New Roman" pitchFamily="18" charset="0"/>
              </a:rPr>
              <a:t>T(n)=T(n-1)+c*n 		T(1)=d</a:t>
            </a:r>
          </a:p>
          <a:p>
            <a:pPr>
              <a:buNone/>
            </a:pPr>
            <a:r>
              <a:rPr lang="en-US" b="1" i="1" dirty="0" smtClean="0">
                <a:solidFill>
                  <a:srgbClr val="002060"/>
                </a:solidFill>
                <a:latin typeface="Times New Roman" pitchFamily="18" charset="0"/>
                <a:cs typeface="Times New Roman" pitchFamily="18" charset="0"/>
              </a:rPr>
              <a:t>	solution: T(n)=c*(n*(n+1)/2 - 1)+d</a:t>
            </a:r>
          </a:p>
          <a:p>
            <a:endParaRPr lang="en-US"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307</Words>
  <Application>Microsoft Office PowerPoint</Application>
  <PresentationFormat>On-screen Show (4:3)</PresentationFormat>
  <Paragraphs>64</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Equation</vt:lpstr>
      <vt:lpstr>CMP302: Algorithms</vt:lpstr>
      <vt:lpstr>Time efficiency of nonrecursive algorithms</vt:lpstr>
      <vt:lpstr>Slide 3</vt:lpstr>
      <vt:lpstr>Example 2: Element uniqueness problem</vt:lpstr>
      <vt:lpstr>Example 3: Matrix multiplication</vt:lpstr>
      <vt:lpstr>Time efficiency of recursive algorithms</vt:lpstr>
      <vt:lpstr>Example 1 : Factorial: Recursive Algorithm </vt:lpstr>
      <vt:lpstr>Solving the recurrence for M(n)</vt:lpstr>
      <vt:lpstr>Important recurrence types</vt:lpstr>
      <vt:lpstr>Important recurrence types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CMP302: Algorithms</dc:title>
  <dc:creator>Tamer</dc:creator>
  <cp:lastModifiedBy>Tamer</cp:lastModifiedBy>
  <cp:revision>28</cp:revision>
  <dcterms:created xsi:type="dcterms:W3CDTF">2006-08-16T00:00:00Z</dcterms:created>
  <dcterms:modified xsi:type="dcterms:W3CDTF">2014-10-08T23:42:51Z</dcterms:modified>
</cp:coreProperties>
</file>