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1" r:id="rId3"/>
    <p:sldId id="265" r:id="rId4"/>
    <p:sldId id="266" r:id="rId5"/>
    <p:sldId id="276" r:id="rId6"/>
    <p:sldId id="270" r:id="rId7"/>
    <p:sldId id="275" r:id="rId8"/>
    <p:sldId id="281" r:id="rId9"/>
    <p:sldId id="277" r:id="rId10"/>
    <p:sldId id="268" r:id="rId11"/>
    <p:sldId id="271" r:id="rId12"/>
    <p:sldId id="272" r:id="rId13"/>
    <p:sldId id="279" r:id="rId14"/>
    <p:sldId id="280" r:id="rId15"/>
    <p:sldId id="273" r:id="rId16"/>
    <p:sldId id="269" r:id="rId17"/>
    <p:sldId id="274" r:id="rId18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652" autoAdjust="0"/>
  </p:normalViewPr>
  <p:slideViewPr>
    <p:cSldViewPr snapToGrid="0">
      <p:cViewPr varScale="1">
        <p:scale>
          <a:sx n="64" d="100"/>
          <a:sy n="64" d="100"/>
        </p:scale>
        <p:origin x="67" y="8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13.09.2025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A0DE5-DF02-48BB-9673-1FE9E2B0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971" y="3599413"/>
            <a:ext cx="5861296" cy="439153"/>
          </a:xfrm>
        </p:spPr>
        <p:txBody>
          <a:bodyPr>
            <a:normAutofit fontScale="90000"/>
          </a:bodyPr>
          <a:lstStyle/>
          <a:p>
            <a:r>
              <a:rPr lang="de-AT" dirty="0"/>
              <a:t>6DoF Pose </a:t>
            </a:r>
            <a:r>
              <a:rPr lang="de-AT" dirty="0" err="1"/>
              <a:t>Estimation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3312B4-6C73-4C83-9E14-7CD6F548F8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41785" y="4279053"/>
            <a:ext cx="5861295" cy="359569"/>
          </a:xfrm>
        </p:spPr>
        <p:txBody>
          <a:bodyPr>
            <a:normAutofit lnSpcReduction="10000"/>
          </a:bodyPr>
          <a:lstStyle/>
          <a:p>
            <a:r>
              <a:rPr lang="de-AT" dirty="0"/>
              <a:t>Knebl Fabian (re24m024)</a:t>
            </a:r>
          </a:p>
        </p:txBody>
      </p:sp>
    </p:spTree>
    <p:extLst>
      <p:ext uri="{BB962C8B-B14F-4D97-AF65-F5344CB8AC3E}">
        <p14:creationId xmlns:p14="http://schemas.microsoft.com/office/powerpoint/2010/main" val="770779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8CA95-3C76-2F8F-47E9-5303DAD3A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0795E00-C3A5-3690-44A3-5FDD8D37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Finale Pipeline für 6D Pose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D9BDCA0-2A3E-9272-3385-854AF5A5FC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defRPr sz="2000"/>
            </a:pPr>
            <a:r>
              <a:rPr lang="de-AT" dirty="0" err="1"/>
              <a:t>Bounding</a:t>
            </a:r>
            <a:r>
              <a:rPr lang="de-AT" dirty="0"/>
              <a:t> Boxes als Initialisierung</a:t>
            </a:r>
          </a:p>
          <a:p>
            <a:pPr>
              <a:defRPr sz="2000"/>
            </a:pPr>
            <a:r>
              <a:rPr lang="de-AT" dirty="0"/>
              <a:t>RANSAC-Registrierung mit FPFH</a:t>
            </a:r>
          </a:p>
          <a:p>
            <a:pPr>
              <a:defRPr sz="2000"/>
            </a:pPr>
            <a:r>
              <a:rPr lang="de-AT" dirty="0"/>
              <a:t>ICP-Optimierung (Iterative </a:t>
            </a:r>
            <a:r>
              <a:rPr lang="de-AT" dirty="0" err="1"/>
              <a:t>Closest</a:t>
            </a:r>
            <a:r>
              <a:rPr lang="de-AT" dirty="0"/>
              <a:t> Point)</a:t>
            </a:r>
          </a:p>
          <a:p>
            <a:pPr>
              <a:defRPr sz="2000"/>
            </a:pPr>
            <a:r>
              <a:rPr lang="de-AT" dirty="0" err="1"/>
              <a:t>Colored</a:t>
            </a:r>
            <a:r>
              <a:rPr lang="de-AT" dirty="0"/>
              <a:t> ICP zur Verbesserung mit Texturen</a:t>
            </a:r>
          </a:p>
          <a:p>
            <a:pPr>
              <a:defRPr sz="2000"/>
            </a:pPr>
            <a:r>
              <a:rPr lang="de-AT" dirty="0"/>
              <a:t>180°-Rotationen prüfen zur Fehlerkorrektur</a:t>
            </a:r>
            <a:br>
              <a:rPr lang="de-AT" dirty="0"/>
            </a:br>
            <a:r>
              <a:rPr lang="de-AT" dirty="0">
                <a:solidFill>
                  <a:schemeClr val="bg2">
                    <a:lumMod val="65000"/>
                  </a:schemeClr>
                </a:solidFill>
              </a:rPr>
              <a:t>(erst vermutete Ursache für Ungenauigkeit</a:t>
            </a:r>
            <a:br>
              <a:rPr lang="de-AT" dirty="0">
                <a:solidFill>
                  <a:schemeClr val="bg2">
                    <a:lumMod val="65000"/>
                  </a:schemeClr>
                </a:solidFill>
              </a:rPr>
            </a:br>
            <a:r>
              <a:rPr lang="de-AT" dirty="0">
                <a:solidFill>
                  <a:schemeClr val="bg2">
                    <a:lumMod val="65000"/>
                  </a:schemeClr>
                </a:solidFill>
              </a:rPr>
              <a:t>waren mögliche fehlerhafte verdrehte</a:t>
            </a:r>
            <a:br>
              <a:rPr lang="de-AT" dirty="0">
                <a:solidFill>
                  <a:schemeClr val="bg2">
                    <a:lumMod val="65000"/>
                  </a:schemeClr>
                </a:solidFill>
              </a:rPr>
            </a:br>
            <a:r>
              <a:rPr lang="de-AT" dirty="0">
                <a:solidFill>
                  <a:schemeClr val="bg2">
                    <a:lumMod val="65000"/>
                  </a:schemeClr>
                </a:solidFill>
              </a:rPr>
              <a:t>Erkennungen aufgrund von Oberflächen-</a:t>
            </a:r>
            <a:br>
              <a:rPr lang="de-AT" dirty="0">
                <a:solidFill>
                  <a:schemeClr val="bg2">
                    <a:lumMod val="65000"/>
                  </a:schemeClr>
                </a:solidFill>
              </a:rPr>
            </a:br>
            <a:r>
              <a:rPr lang="de-AT" dirty="0">
                <a:solidFill>
                  <a:schemeClr val="bg2">
                    <a:lumMod val="65000"/>
                  </a:schemeClr>
                </a:solidFill>
              </a:rPr>
              <a:t>Ähnlichkeit)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8D59C3-BBBB-D0E4-4BCF-8ABE3010F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de-AT" dirty="0"/>
              <a:t>6DoF Pose </a:t>
            </a:r>
            <a:r>
              <a:rPr lang="de-AT" dirty="0" err="1"/>
              <a:t>Estimation</a:t>
            </a:r>
            <a:r>
              <a:rPr lang="de-AT" dirty="0"/>
              <a:t> mit YOLO, ICP &amp; RANSAC</a:t>
            </a:r>
            <a:r>
              <a:rPr lang="en-GB" dirty="0"/>
              <a:t> | re24m024 – Knebl Fabian | 13.09.2025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0CED53-0993-BF92-4BB6-AE4A9D3C9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2" name="Grafik 1" descr="Ein Bild, das Rechteck, Screenshot enthält.&#10;&#10;KI-generierte Inhalte können fehlerhaft sein.">
            <a:extLst>
              <a:ext uri="{FF2B5EF4-FFF2-40B4-BE49-F238E27FC236}">
                <a16:creationId xmlns:a16="http://schemas.microsoft.com/office/drawing/2014/main" id="{87C679F2-207A-BB7C-93FB-2CE2B0206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204" y="486000"/>
            <a:ext cx="3587116" cy="26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066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5418F-B4CD-6B80-319D-3CF44FBCA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DAA90B8-D1E7-BEEB-0BBC-23EE891A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Herausforderungen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03CDD3A-A731-F007-2970-A947E9E4DF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defRPr sz="2000"/>
            </a:pPr>
            <a:r>
              <a:rPr lang="de-DE" dirty="0"/>
              <a:t>Instabile Ergebnisse, springende Orientierungen</a:t>
            </a:r>
          </a:p>
          <a:p>
            <a:pPr>
              <a:defRPr sz="2000"/>
            </a:pPr>
            <a:r>
              <a:rPr lang="de-DE" dirty="0"/>
              <a:t>Unterschiede in CAD-Skalierung &amp; Orientierung, allgemein der Ausrichtung der Bauteile - aus Speichergründen und weil die Bilder zuletzt nicht genutzt wurden, wurden die </a:t>
            </a:r>
            <a:r>
              <a:rPr lang="de-DE" dirty="0" err="1"/>
              <a:t>Render</a:t>
            </a:r>
            <a:r>
              <a:rPr lang="de-DE" dirty="0"/>
              <a:t>-Bilder um das Bauteil aus dem Projekt entfernt</a:t>
            </a:r>
          </a:p>
          <a:p>
            <a:pPr>
              <a:defRPr sz="2000"/>
            </a:pPr>
            <a:r>
              <a:rPr lang="de-DE" dirty="0"/>
              <a:t>ICP empfindlich bei ähnlichen Bauteilen und Oberflächen</a:t>
            </a:r>
          </a:p>
          <a:p>
            <a:pPr>
              <a:defRPr sz="2000"/>
            </a:pPr>
            <a:r>
              <a:rPr lang="de-DE" dirty="0" err="1"/>
              <a:t>FoundationPose</a:t>
            </a:r>
            <a:r>
              <a:rPr lang="de-DE" dirty="0"/>
              <a:t> / </a:t>
            </a:r>
            <a:r>
              <a:rPr lang="de-DE" dirty="0" err="1"/>
              <a:t>MegaPose</a:t>
            </a:r>
            <a:r>
              <a:rPr lang="de-DE" dirty="0"/>
              <a:t>: keine verwertbaren Resultate, allgemein Einrichtung 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659990-9FFA-538D-D7DF-C40561FCD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de-AT" dirty="0"/>
              <a:t>6DoF Pose </a:t>
            </a:r>
            <a:r>
              <a:rPr lang="de-AT" dirty="0" err="1"/>
              <a:t>Estimation</a:t>
            </a:r>
            <a:r>
              <a:rPr lang="de-AT" dirty="0"/>
              <a:t> mit YOLO, ICP &amp; RANSAC</a:t>
            </a:r>
            <a:r>
              <a:rPr lang="en-GB" dirty="0"/>
              <a:t> | re24m024 – Knebl Fabian | 13.09.2025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443BD7-516E-BF0A-4987-54BEDC097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464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6F4E2-6076-CF0E-F2C1-8C7208269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76FB253-CD24-DDC6-70A3-A6034478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Ergebnisse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DBDD0A7-F479-8770-ADD9-88FA752BE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>
              <a:defRPr sz="2000"/>
            </a:pPr>
            <a:r>
              <a:rPr lang="de-DE" dirty="0"/>
              <a:t>Visualisierte Posen gespeichert (</a:t>
            </a:r>
            <a:r>
              <a:rPr lang="de-DE" dirty="0" err="1"/>
              <a:t>out_vis</a:t>
            </a:r>
            <a:r>
              <a:rPr lang="de-DE" dirty="0"/>
              <a:t>/)</a:t>
            </a:r>
          </a:p>
          <a:p>
            <a:pPr>
              <a:defRPr sz="2000"/>
            </a:pPr>
            <a:r>
              <a:rPr lang="de-DE" dirty="0"/>
              <a:t>Achsenüberlagerung im RGB-Bild sichtbar</a:t>
            </a:r>
          </a:p>
          <a:p>
            <a:pPr>
              <a:defRPr sz="2000"/>
            </a:pPr>
            <a:r>
              <a:rPr lang="de-DE" dirty="0"/>
              <a:t>4×4-Transformationsmatrix als Endergebnis</a:t>
            </a:r>
          </a:p>
          <a:p>
            <a:pPr>
              <a:defRPr sz="2000"/>
            </a:pPr>
            <a:r>
              <a:rPr lang="de-DE" dirty="0"/>
              <a:t>Pose scheinbar korrekt teilweise, aber instabil</a:t>
            </a:r>
          </a:p>
          <a:p>
            <a:pPr>
              <a:defRPr sz="2000"/>
            </a:pPr>
            <a:endParaRPr lang="de-DE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928369-7AA0-2329-3217-07D022334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de-AT" dirty="0"/>
              <a:t>6DoF Pose </a:t>
            </a:r>
            <a:r>
              <a:rPr lang="de-AT" dirty="0" err="1"/>
              <a:t>Estimation</a:t>
            </a:r>
            <a:r>
              <a:rPr lang="de-AT" dirty="0"/>
              <a:t> mit YOLO, ICP &amp; RANSAC</a:t>
            </a:r>
            <a:r>
              <a:rPr lang="en-GB" dirty="0"/>
              <a:t> | re24m024 – Knebl Fabian | 13.09.2025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2B0038-054B-5DEB-40D0-19BEE330C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3" name="Grafik 2" descr="Ein Bild, das Im Haus enthält.&#10;&#10;KI-generierte Inhalte können fehlerhaft sein.">
            <a:extLst>
              <a:ext uri="{FF2B5EF4-FFF2-40B4-BE49-F238E27FC236}">
                <a16:creationId xmlns:a16="http://schemas.microsoft.com/office/drawing/2014/main" id="{4FE41E1A-FCFC-FA28-5E4A-4897303B0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5" t="-2006" r="-71" b="13422"/>
          <a:stretch>
            <a:fillRect/>
          </a:stretch>
        </p:blipFill>
        <p:spPr>
          <a:xfrm>
            <a:off x="5895265" y="1010652"/>
            <a:ext cx="2572287" cy="271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4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D96E8-F9F1-C78C-456E-DEA57A4E4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79592FD-E3FE-0565-7AE4-833C1315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Ergebnisse Synthetischer Datensatz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64FE183-E494-2C40-435D-46F202AA6A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3224381" cy="405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-&gt; Recall anfangs fast 0</a:t>
            </a:r>
            <a:br>
              <a:rPr lang="de-DE" dirty="0"/>
            </a:br>
            <a:r>
              <a:rPr lang="de-DE" dirty="0"/>
              <a:t>dann sprunghafter Anstieg ab ~20 Epochen</a:t>
            </a:r>
            <a:br>
              <a:rPr lang="de-DE" dirty="0"/>
            </a:br>
            <a:r>
              <a:rPr lang="de-DE" dirty="0"/>
              <a:t>-&gt; </a:t>
            </a:r>
            <a:r>
              <a:rPr lang="de-DE" dirty="0" err="1"/>
              <a:t>mAP</a:t>
            </a:r>
            <a:r>
              <a:rPr lang="de-DE" dirty="0"/>
              <a:t> bleibt niedriger, begrenzte Generalisierung</a:t>
            </a:r>
            <a:br>
              <a:rPr lang="de-DE" dirty="0"/>
            </a:br>
            <a:r>
              <a:rPr lang="de-DE" dirty="0"/>
              <a:t>-&gt; Verluste schwanken stärker, weniger stabile Lernkurven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= Gut für Vortraining, aber allein nicht ausreichend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650740-8904-7DBE-7CE5-C93B6CA11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de-AT" dirty="0"/>
              <a:t>6DoF Pose </a:t>
            </a:r>
            <a:r>
              <a:rPr lang="de-AT" dirty="0" err="1"/>
              <a:t>Estimation</a:t>
            </a:r>
            <a:r>
              <a:rPr lang="de-AT" dirty="0"/>
              <a:t> mit YOLO, ICP &amp; RANSAC</a:t>
            </a:r>
            <a:r>
              <a:rPr lang="en-GB" dirty="0"/>
              <a:t> | re24m024 – Knebl Fabian | 13.09.2025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7AD5B2-E245-CAC6-6492-DDD1EA662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13</a:t>
            </a:fld>
            <a:endParaRPr lang="en-GB" dirty="0"/>
          </a:p>
        </p:txBody>
      </p:sp>
      <p:pic>
        <p:nvPicPr>
          <p:cNvPr id="3" name="Grafik 2" descr="Ein Bild, das Text, Diagramm, Reihe, Zahl enthält.&#10;&#10;KI-generierte Inhalte können fehlerhaft sein.">
            <a:extLst>
              <a:ext uri="{FF2B5EF4-FFF2-40B4-BE49-F238E27FC236}">
                <a16:creationId xmlns:a16="http://schemas.microsoft.com/office/drawing/2014/main" id="{6742A448-4FA0-A519-8C5E-C1F9D7AB35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35" y="553456"/>
            <a:ext cx="5915465" cy="300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6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5B9AE-C184-265D-9637-D0F162750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4EA5905-6681-600B-D24C-337F1AB6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Ergebnisse Schütten-Datensatz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E9BB14C-F826-4C28-29D6-247121B29D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3224381" cy="405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-&gt; Recall wächst kontinuierlich von Beginn an</a:t>
            </a:r>
            <a:br>
              <a:rPr lang="de-DE" dirty="0"/>
            </a:br>
            <a:r>
              <a:rPr lang="de-DE" dirty="0"/>
              <a:t>-&gt; Höhere </a:t>
            </a:r>
            <a:r>
              <a:rPr lang="de-DE" dirty="0" err="1"/>
              <a:t>Endmetriken</a:t>
            </a:r>
            <a:r>
              <a:rPr lang="de-DE" dirty="0"/>
              <a:t>, bessere Generalisierung</a:t>
            </a:r>
            <a:br>
              <a:rPr lang="de-DE" dirty="0"/>
            </a:br>
            <a:r>
              <a:rPr lang="de-DE" dirty="0"/>
              <a:t>-&gt; Verluste glatter und konsistenter</a:t>
            </a:r>
          </a:p>
          <a:p>
            <a:pPr marL="0" indent="0">
              <a:buNone/>
            </a:pPr>
            <a:br>
              <a:rPr lang="de-DE" dirty="0"/>
            </a:br>
            <a:r>
              <a:rPr lang="de-DE" dirty="0"/>
              <a:t>= Relevant</a:t>
            </a:r>
            <a:r>
              <a:rPr lang="de-DE" u="sng" dirty="0"/>
              <a:t>er</a:t>
            </a:r>
            <a:r>
              <a:rPr lang="de-DE" dirty="0"/>
              <a:t> für die Zielanwendung und Praxis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252749-4907-1439-B9C9-986F28B6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de-AT" dirty="0"/>
              <a:t>6DoF Pose </a:t>
            </a:r>
            <a:r>
              <a:rPr lang="de-AT" dirty="0" err="1"/>
              <a:t>Estimation</a:t>
            </a:r>
            <a:r>
              <a:rPr lang="de-AT" dirty="0"/>
              <a:t> mit YOLO, ICP &amp; RANSAC</a:t>
            </a:r>
            <a:r>
              <a:rPr lang="en-GB" dirty="0"/>
              <a:t> | re24m024 – Knebl Fabian | 13.09.2025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7DAFCAB-3394-29AC-60C0-4C3E16539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14</a:t>
            </a:fld>
            <a:endParaRPr lang="en-GB" dirty="0"/>
          </a:p>
        </p:txBody>
      </p:sp>
      <p:pic>
        <p:nvPicPr>
          <p:cNvPr id="2" name="Grafik 1" descr="Ein Bild, das Text, Diagramm, Reihe, Zahl enthält.&#10;&#10;KI-generierte Inhalte können fehlerhaft sein.">
            <a:extLst>
              <a:ext uri="{FF2B5EF4-FFF2-40B4-BE49-F238E27FC236}">
                <a16:creationId xmlns:a16="http://schemas.microsoft.com/office/drawing/2014/main" id="{FD564581-03C6-5E5A-AAE0-93F60C42E5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35" y="607500"/>
            <a:ext cx="5915465" cy="302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47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5C8B9-B72D-BCB5-0E2E-E633D9DD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7FA299B-1E6A-ED56-117B-F5F7EEE1A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Diskussion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D3126E5-3CA8-8C6D-7D75-A23F948656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  <a:p>
            <a:pPr>
              <a:defRPr sz="2000"/>
            </a:pPr>
            <a:r>
              <a:rPr lang="de-DE" dirty="0"/>
              <a:t>Pipeline läuft prinzipiell durch</a:t>
            </a:r>
          </a:p>
          <a:p>
            <a:pPr>
              <a:defRPr sz="2000"/>
            </a:pPr>
            <a:r>
              <a:rPr lang="de-DE" dirty="0"/>
              <a:t>Ergebnisse oft ungenau oder instabil, jedoch allgemein besser bei Nicht-Synthetischem Datensatz</a:t>
            </a:r>
          </a:p>
          <a:p>
            <a:pPr>
              <a:defRPr sz="2000"/>
            </a:pPr>
            <a:r>
              <a:rPr lang="de-DE" dirty="0"/>
              <a:t>Vermutete Ursachen: Datenqualität, Modelle, ICP-Anfälligkeit, Parameter-Tuning</a:t>
            </a:r>
          </a:p>
          <a:p>
            <a:pPr>
              <a:defRPr sz="2000"/>
            </a:pPr>
            <a:r>
              <a:rPr lang="de-DE" dirty="0"/>
              <a:t>Synthetische Daten begrenzt übertragbar</a:t>
            </a:r>
          </a:p>
          <a:p>
            <a:pPr>
              <a:defRPr sz="2000"/>
            </a:pPr>
            <a:r>
              <a:rPr lang="de-DE" dirty="0"/>
              <a:t>Zeitliche Limitierungen verhinderten Optimierung</a:t>
            </a:r>
          </a:p>
          <a:p>
            <a:pPr>
              <a:defRPr sz="2000"/>
            </a:pPr>
            <a:endParaRPr lang="de-DE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1894417-40AD-4A4C-2E1B-B452D9278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de-AT" dirty="0"/>
              <a:t>6DoF Pose </a:t>
            </a:r>
            <a:r>
              <a:rPr lang="de-AT" dirty="0" err="1"/>
              <a:t>Estimation</a:t>
            </a:r>
            <a:r>
              <a:rPr lang="de-AT" dirty="0"/>
              <a:t> mit YOLO, ICP &amp; RANSAC</a:t>
            </a:r>
            <a:r>
              <a:rPr lang="en-GB" dirty="0"/>
              <a:t> | re24m024 – Knebl Fabian | 13.09.2025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20BDC4C-E2C6-0B9E-EACA-BA5533B16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415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B2351-92AE-8434-A72D-07DBE897B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34F45A3-A121-D975-0DE0-65C53120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Zusammenfassung &amp; Ausblick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1B1E2EF-37E9-8BEA-9E39-44B4991715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4391999" cy="4050000"/>
          </a:xfrm>
        </p:spPr>
        <p:txBody>
          <a:bodyPr/>
          <a:lstStyle/>
          <a:p>
            <a:pPr>
              <a:defRPr sz="2000"/>
            </a:pPr>
            <a:r>
              <a:rPr lang="de-AT" dirty="0"/>
              <a:t>Kombination aus YOLO-Detektion + ICP-Pipeline</a:t>
            </a:r>
          </a:p>
          <a:p>
            <a:pPr>
              <a:defRPr sz="2000"/>
            </a:pPr>
            <a:r>
              <a:rPr lang="de-AT" dirty="0"/>
              <a:t>Ergebnisse fehleranfällig, aber konzeptionell funktional</a:t>
            </a:r>
          </a:p>
          <a:p>
            <a:pPr>
              <a:defRPr sz="2000"/>
            </a:pPr>
            <a:r>
              <a:rPr lang="de-AT" dirty="0"/>
              <a:t>Optimierungen nötig:</a:t>
            </a:r>
          </a:p>
          <a:p>
            <a:pPr>
              <a:buFont typeface="Symbol" panose="05050102010706020507" pitchFamily="18" charset="2"/>
              <a:buChar char="-"/>
              <a:defRPr sz="2000"/>
            </a:pPr>
            <a:r>
              <a:rPr lang="de-AT" dirty="0"/>
              <a:t> bessere Normalisierung der CAD-Modelle</a:t>
            </a:r>
          </a:p>
          <a:p>
            <a:pPr>
              <a:buFont typeface="Symbol" panose="05050102010706020507" pitchFamily="18" charset="2"/>
              <a:buChar char="-"/>
              <a:defRPr sz="2000"/>
            </a:pPr>
            <a:r>
              <a:rPr lang="de-AT" dirty="0"/>
              <a:t> robustere ICP-Varianten</a:t>
            </a:r>
          </a:p>
          <a:p>
            <a:pPr>
              <a:buFont typeface="Symbol" panose="05050102010706020507" pitchFamily="18" charset="2"/>
              <a:buChar char="-"/>
              <a:defRPr sz="2000"/>
            </a:pPr>
            <a:r>
              <a:rPr lang="de-AT" dirty="0"/>
              <a:t> größere &amp; diversere Datensätze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C54CB9-B1B3-06E1-DEA1-2A25F1661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de-AT" dirty="0"/>
              <a:t>6DoF Pose </a:t>
            </a:r>
            <a:r>
              <a:rPr lang="de-AT" dirty="0" err="1"/>
              <a:t>Estimation</a:t>
            </a:r>
            <a:r>
              <a:rPr lang="de-AT" dirty="0"/>
              <a:t> mit YOLO, ICP &amp; RANSAC</a:t>
            </a:r>
            <a:r>
              <a:rPr lang="en-GB" dirty="0"/>
              <a:t> | re24m024 – Knebl Fabian | 13.09.2025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C3F3EBE-5771-EC91-C8E6-70C340C2C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16</a:t>
            </a:fld>
            <a:endParaRPr lang="en-GB" dirty="0"/>
          </a:p>
        </p:txBody>
      </p:sp>
      <p:pic>
        <p:nvPicPr>
          <p:cNvPr id="3" name="Grafik 2" descr="Ein Bild, das Im Haus enthält.&#10;&#10;KI-generierte Inhalte können fehlerhaft sein.">
            <a:extLst>
              <a:ext uri="{FF2B5EF4-FFF2-40B4-BE49-F238E27FC236}">
                <a16:creationId xmlns:a16="http://schemas.microsoft.com/office/drawing/2014/main" id="{47300B1D-310E-9ACE-6A2E-105B76648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628" y="607500"/>
            <a:ext cx="4075692" cy="30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10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32321-4928-302D-9117-3121221F7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956B7E7-5861-0061-C4A1-1F71052717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8980" y="609857"/>
            <a:ext cx="7399420" cy="4050000"/>
          </a:xfrm>
        </p:spPr>
        <p:txBody>
          <a:bodyPr numCol="2" anchor="ctr">
            <a:normAutofit/>
          </a:bodyPr>
          <a:lstStyle/>
          <a:p>
            <a:pPr marL="0" indent="0" algn="ctr">
              <a:buNone/>
            </a:pPr>
            <a:r>
              <a:rPr lang="de-DE" sz="3200" dirty="0"/>
              <a:t>Vielen Dank für Ihre Aufmerksamkeit!</a:t>
            </a:r>
            <a:endParaRPr lang="en-US" sz="32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5BAEAEA-6FF5-D596-1521-96EE52F68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de-AT" dirty="0"/>
              <a:t>6DoF Pose </a:t>
            </a:r>
            <a:r>
              <a:rPr lang="de-AT" dirty="0" err="1"/>
              <a:t>Estimation</a:t>
            </a:r>
            <a:r>
              <a:rPr lang="de-AT" dirty="0"/>
              <a:t> mit YOLO, ICP &amp; RANSAC</a:t>
            </a:r>
            <a:r>
              <a:rPr lang="en-GB" dirty="0"/>
              <a:t> | re24m024 – Knebl Fabian | 13.09.2025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266A17F-A650-3C6D-8DEE-82B096455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833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Projektziele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defRPr sz="2000"/>
            </a:pPr>
            <a:r>
              <a:rPr lang="de-DE" dirty="0"/>
              <a:t>Objekterkennung &amp; Pose-Schätzung für </a:t>
            </a:r>
            <a:r>
              <a:rPr lang="de-DE" dirty="0" err="1"/>
              <a:t>Morobot</a:t>
            </a:r>
            <a:endParaRPr lang="de-DE" dirty="0"/>
          </a:p>
          <a:p>
            <a:pPr>
              <a:defRPr sz="2000"/>
            </a:pPr>
            <a:r>
              <a:rPr lang="de-DE" dirty="0"/>
              <a:t>Nutzung von RGB-Bildern, Tiefendaten und CAD-Modellen</a:t>
            </a:r>
          </a:p>
          <a:p>
            <a:pPr>
              <a:defRPr sz="2000"/>
            </a:pPr>
            <a:r>
              <a:rPr lang="de-DE" dirty="0"/>
              <a:t>Ziel: Visualisierung + 4×4-Transformationsmatrix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de-AT" dirty="0"/>
              <a:t>6DoF Pose </a:t>
            </a:r>
            <a:r>
              <a:rPr lang="de-AT" dirty="0" err="1"/>
              <a:t>Estimation</a:t>
            </a:r>
            <a:r>
              <a:rPr lang="de-AT" dirty="0"/>
              <a:t> mit YOLO, ICP &amp; RANSAC</a:t>
            </a:r>
            <a:r>
              <a:rPr lang="en-GB" dirty="0"/>
              <a:t> | re24m024 – Knebl Fabian | 13.09.2025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5E4A9-CDAD-81C3-7D2B-0EA57551C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1EC5F4F-B027-B13D-7C15-89B661421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Systemumgebung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E96D602-4DDE-1BC9-6576-BDB5ACEE75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defRPr sz="2000"/>
            </a:pPr>
            <a:r>
              <a:rPr lang="de-AT" dirty="0"/>
              <a:t>Windows 11 Home 64-bit, Intel i5-12450H, RTX 3050</a:t>
            </a:r>
          </a:p>
          <a:p>
            <a:pPr>
              <a:defRPr sz="2000"/>
            </a:pPr>
            <a:r>
              <a:rPr lang="de-AT" dirty="0"/>
              <a:t>Python 3.10.18 (</a:t>
            </a:r>
            <a:r>
              <a:rPr lang="de-AT" dirty="0" err="1"/>
              <a:t>Conda</a:t>
            </a:r>
            <a:r>
              <a:rPr lang="de-AT" dirty="0"/>
              <a:t>, </a:t>
            </a:r>
            <a:r>
              <a:rPr lang="de-AT" dirty="0" err="1"/>
              <a:t>Env</a:t>
            </a:r>
            <a:r>
              <a:rPr lang="de-AT" dirty="0"/>
              <a:t> </a:t>
            </a:r>
            <a:r>
              <a:rPr lang="de-AT" dirty="0" err="1"/>
              <a:t>happypose</a:t>
            </a:r>
            <a:r>
              <a:rPr lang="de-AT" dirty="0"/>
              <a:t>)</a:t>
            </a:r>
          </a:p>
          <a:p>
            <a:pPr>
              <a:defRPr sz="2000"/>
            </a:pPr>
            <a:r>
              <a:rPr lang="de-AT" dirty="0" err="1"/>
              <a:t>PyTorch</a:t>
            </a:r>
            <a:r>
              <a:rPr lang="de-AT" dirty="0"/>
              <a:t> 2.7.1+cu118, </a:t>
            </a:r>
            <a:r>
              <a:rPr lang="de-AT" dirty="0" err="1"/>
              <a:t>Ultralytics</a:t>
            </a:r>
            <a:r>
              <a:rPr lang="de-AT" dirty="0"/>
              <a:t> YOLOv8</a:t>
            </a:r>
          </a:p>
          <a:p>
            <a:pPr>
              <a:defRPr sz="2000"/>
            </a:pPr>
            <a:r>
              <a:rPr lang="de-AT" dirty="0"/>
              <a:t>Open3D, </a:t>
            </a:r>
            <a:r>
              <a:rPr lang="de-AT" dirty="0" err="1"/>
              <a:t>Trimesh</a:t>
            </a:r>
            <a:r>
              <a:rPr lang="de-AT" dirty="0"/>
              <a:t>, </a:t>
            </a:r>
            <a:r>
              <a:rPr lang="de-AT" dirty="0" err="1"/>
              <a:t>OpenCV</a:t>
            </a:r>
            <a:r>
              <a:rPr lang="de-AT" dirty="0"/>
              <a:t>, </a:t>
            </a:r>
            <a:r>
              <a:rPr lang="de-AT" dirty="0" err="1"/>
              <a:t>Matplotlib</a:t>
            </a:r>
            <a:endParaRPr lang="de-AT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61FD63-0698-8B58-A26D-B11766CA1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de-AT" dirty="0"/>
              <a:t>6DoF Pose </a:t>
            </a:r>
            <a:r>
              <a:rPr lang="de-AT" dirty="0" err="1"/>
              <a:t>Estimation</a:t>
            </a:r>
            <a:r>
              <a:rPr lang="de-AT" dirty="0"/>
              <a:t> mit YOLO, ICP &amp; RANSAC</a:t>
            </a:r>
            <a:r>
              <a:rPr lang="en-GB" dirty="0"/>
              <a:t> | re24m024 – Knebl Fabian | 13.09.2025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85637B-B4C1-6123-3E81-3647FA45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73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26714-6C76-CCEA-D024-15E8703BE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FD98B6E-8472-6E28-ABF3-667E8DAD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Workflow – Überblick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CA6D448-278C-1857-C827-23F1C69BE4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defRPr sz="2000"/>
            </a:pPr>
            <a:r>
              <a:rPr lang="de-AT" dirty="0"/>
              <a:t>Training eines YOLO-Modells</a:t>
            </a:r>
          </a:p>
          <a:p>
            <a:pPr>
              <a:defRPr sz="2000"/>
            </a:pPr>
            <a:r>
              <a:rPr lang="de-AT" dirty="0"/>
              <a:t>Erkennung von Objekten in RGB-Bildern</a:t>
            </a:r>
          </a:p>
          <a:p>
            <a:pPr>
              <a:defRPr sz="2000"/>
            </a:pPr>
            <a:r>
              <a:rPr lang="de-AT" dirty="0"/>
              <a:t>Nutzung der CAD-Modelle für Pose-Schätzung</a:t>
            </a:r>
          </a:p>
          <a:p>
            <a:pPr>
              <a:defRPr sz="2000"/>
            </a:pPr>
            <a:r>
              <a:rPr lang="de-AT" dirty="0"/>
              <a:t>Pipeline: </a:t>
            </a:r>
            <a:r>
              <a:rPr lang="de-AT" dirty="0" err="1"/>
              <a:t>Bounding</a:t>
            </a:r>
            <a:r>
              <a:rPr lang="de-AT" dirty="0"/>
              <a:t> Boxes → RANSAC → ICP</a:t>
            </a:r>
          </a:p>
          <a:p>
            <a:pPr>
              <a:defRPr sz="2000"/>
            </a:pPr>
            <a:r>
              <a:rPr lang="de-AT" dirty="0"/>
              <a:t>Ausgabe: Visualisierte Posen + 4×4-Transformationsmatrix</a:t>
            </a:r>
          </a:p>
          <a:p>
            <a:pPr>
              <a:defRPr sz="2000"/>
            </a:pPr>
            <a:r>
              <a:rPr lang="de-AT" dirty="0"/>
              <a:t>Zuletzt Fehlerbehebung und Optimierung</a:t>
            </a:r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EAE7B0-AAD5-B1D6-0116-770ED5820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de-AT" dirty="0"/>
              <a:t>6DoF Pose </a:t>
            </a:r>
            <a:r>
              <a:rPr lang="de-AT" dirty="0" err="1"/>
              <a:t>Estimation</a:t>
            </a:r>
            <a:r>
              <a:rPr lang="de-AT" dirty="0"/>
              <a:t> mit YOLO, ICP &amp; RANSAC</a:t>
            </a:r>
            <a:r>
              <a:rPr lang="en-GB" dirty="0"/>
              <a:t> | re24m024 – Knebl Fabian | 13.09.2025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265AFE-6037-FBC6-0FF1-EE0D4104F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42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B36CE-FBC6-FAF0-BA1A-2485CDC73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1CEEA37-1171-B673-8F5A-F9B7F67C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YOLO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E9BA847-6F54-5000-064A-0880954D29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000" dirty="0" err="1"/>
              <a:t>Vorbereitung</a:t>
            </a:r>
            <a:endParaRPr lang="en-US" sz="2000" dirty="0"/>
          </a:p>
          <a:p>
            <a:pPr lvl="1"/>
            <a:r>
              <a:rPr lang="en-US" sz="1700" dirty="0" err="1"/>
              <a:t>Erstellung</a:t>
            </a:r>
            <a:r>
              <a:rPr lang="en-US" sz="1700" dirty="0"/>
              <a:t> </a:t>
            </a:r>
            <a:r>
              <a:rPr lang="en-US" sz="1700" dirty="0" err="1"/>
              <a:t>einer</a:t>
            </a:r>
            <a:r>
              <a:rPr lang="en-US" sz="1700" dirty="0"/>
              <a:t> Python-</a:t>
            </a:r>
            <a:r>
              <a:rPr lang="en-US" sz="1700" dirty="0" err="1"/>
              <a:t>Umgebung</a:t>
            </a:r>
            <a:r>
              <a:rPr lang="en-US" sz="1700" dirty="0"/>
              <a:t> </a:t>
            </a:r>
            <a:r>
              <a:rPr lang="en-US" sz="1700" dirty="0" err="1"/>
              <a:t>mit</a:t>
            </a:r>
            <a:r>
              <a:rPr lang="en-US" sz="1700" dirty="0"/>
              <a:t> Conda (</a:t>
            </a:r>
            <a:r>
              <a:rPr lang="en-US" sz="1700" dirty="0" err="1"/>
              <a:t>happypose</a:t>
            </a:r>
            <a:r>
              <a:rPr lang="en-US" sz="1700" dirty="0"/>
              <a:t>) und Installation der </a:t>
            </a:r>
            <a:r>
              <a:rPr lang="en-US" sz="1700" dirty="0" err="1"/>
              <a:t>benötigten</a:t>
            </a:r>
            <a:r>
              <a:rPr lang="en-US" sz="1700" dirty="0"/>
              <a:t> </a:t>
            </a:r>
            <a:r>
              <a:rPr lang="en-US" sz="1700" dirty="0" err="1"/>
              <a:t>Pakete</a:t>
            </a:r>
            <a:r>
              <a:rPr lang="en-US" sz="1700" dirty="0"/>
              <a:t> via pip</a:t>
            </a:r>
          </a:p>
          <a:p>
            <a:pPr lvl="1"/>
            <a:r>
              <a:rPr lang="en-US" dirty="0"/>
              <a:t>YOLO-Modelle: yolov8m, yolov8l</a:t>
            </a:r>
            <a:endParaRPr lang="en-US" sz="1700" dirty="0"/>
          </a:p>
          <a:p>
            <a:pPr marL="342891" lvl="1" indent="0">
              <a:buNone/>
            </a:pPr>
            <a:endParaRPr lang="en-US" sz="1700" dirty="0"/>
          </a:p>
          <a:p>
            <a:r>
              <a:rPr lang="en-US" sz="2000" dirty="0"/>
              <a:t>Annotations</a:t>
            </a:r>
          </a:p>
          <a:p>
            <a:pPr lvl="1"/>
            <a:r>
              <a:rPr lang="en-US" dirty="0"/>
              <a:t>CVAT Online Tool: </a:t>
            </a:r>
            <a:r>
              <a:rPr lang="en-US" dirty="0" err="1"/>
              <a:t>Anlegen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Projekts</a:t>
            </a:r>
            <a:r>
              <a:rPr lang="en-US" dirty="0"/>
              <a:t> und </a:t>
            </a:r>
            <a:r>
              <a:rPr lang="en-US" dirty="0" err="1"/>
              <a:t>händisches</a:t>
            </a:r>
            <a:r>
              <a:rPr lang="en-US" dirty="0"/>
              <a:t> labelling der 10 </a:t>
            </a:r>
            <a:r>
              <a:rPr lang="en-US" dirty="0" err="1"/>
              <a:t>Schütten</a:t>
            </a:r>
            <a:r>
              <a:rPr lang="en-US" dirty="0"/>
              <a:t>-Bilder</a:t>
            </a:r>
          </a:p>
          <a:p>
            <a:pPr lvl="1"/>
            <a:endParaRPr lang="en-US" dirty="0"/>
          </a:p>
          <a:p>
            <a:r>
              <a:rPr lang="en-US" sz="2000" dirty="0" err="1"/>
              <a:t>Datensatz</a:t>
            </a:r>
            <a:endParaRPr lang="en-US" sz="2000" dirty="0"/>
          </a:p>
          <a:p>
            <a:pPr lvl="1"/>
            <a:r>
              <a:rPr lang="en-US" sz="1700" dirty="0"/>
              <a:t>Python-Skript </a:t>
            </a:r>
            <a:r>
              <a:rPr lang="en-US" sz="1700" dirty="0" err="1"/>
              <a:t>zum</a:t>
            </a:r>
            <a:r>
              <a:rPr lang="en-US" sz="1700" dirty="0"/>
              <a:t> </a:t>
            </a:r>
            <a:r>
              <a:rPr lang="en-US" sz="1700" dirty="0" err="1"/>
              <a:t>automatischem</a:t>
            </a:r>
            <a:r>
              <a:rPr lang="en-US" sz="1700" dirty="0"/>
              <a:t> Rendering der </a:t>
            </a:r>
            <a:r>
              <a:rPr lang="en-US" sz="1700" dirty="0" err="1"/>
              <a:t>einzelnen</a:t>
            </a:r>
            <a:r>
              <a:rPr lang="en-US" sz="1700" dirty="0"/>
              <a:t> </a:t>
            </a:r>
            <a:r>
              <a:rPr lang="en-US" sz="1700" dirty="0" err="1"/>
              <a:t>Bauteile</a:t>
            </a:r>
            <a:r>
              <a:rPr lang="en-US" sz="1700" dirty="0"/>
              <a:t>, </a:t>
            </a:r>
            <a:r>
              <a:rPr lang="en-US" sz="1700" dirty="0" err="1"/>
              <a:t>zuletzt</a:t>
            </a:r>
            <a:r>
              <a:rPr lang="en-US" sz="1700" dirty="0"/>
              <a:t> </a:t>
            </a:r>
            <a:r>
              <a:rPr lang="en-US" sz="1700" dirty="0" err="1"/>
              <a:t>jedoch</a:t>
            </a:r>
            <a:r>
              <a:rPr lang="en-US" sz="1700" dirty="0"/>
              <a:t> </a:t>
            </a:r>
            <a:r>
              <a:rPr lang="en-US" sz="1700" dirty="0" err="1"/>
              <a:t>nicht</a:t>
            </a:r>
            <a:r>
              <a:rPr lang="en-US" sz="1700" dirty="0"/>
              <a:t> </a:t>
            </a:r>
            <a:r>
              <a:rPr lang="en-US" sz="1700" dirty="0" err="1"/>
              <a:t>verwendet</a:t>
            </a:r>
            <a:r>
              <a:rPr lang="en-US" sz="1700" dirty="0"/>
              <a:t> </a:t>
            </a:r>
            <a:br>
              <a:rPr lang="en-US" sz="1700" dirty="0"/>
            </a:b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700" dirty="0" err="1">
                <a:solidFill>
                  <a:schemeClr val="bg2">
                    <a:lumMod val="50000"/>
                  </a:schemeClr>
                </a:solidFill>
              </a:rPr>
              <a:t>auch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50000"/>
                  </a:schemeClr>
                </a:solidFill>
              </a:rPr>
              <a:t>hierbei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50000"/>
                  </a:schemeClr>
                </a:solidFill>
              </a:rPr>
              <a:t>mehrere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50000"/>
                  </a:schemeClr>
                </a:solidFill>
              </a:rPr>
              <a:t>Versuche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50000"/>
                  </a:schemeClr>
                </a:solidFill>
              </a:rPr>
              <a:t>aus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50000"/>
                  </a:schemeClr>
                </a:solidFill>
              </a:rPr>
              <a:t>verschiedenen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50000"/>
                  </a:schemeClr>
                </a:solidFill>
              </a:rPr>
              <a:t>Winkeln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 von </a:t>
            </a:r>
            <a:r>
              <a:rPr lang="en-US" sz="1700" dirty="0" err="1">
                <a:solidFill>
                  <a:schemeClr val="bg2">
                    <a:lumMod val="50000"/>
                  </a:schemeClr>
                </a:solidFill>
              </a:rPr>
              <a:t>allen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 Seiten – </a:t>
            </a:r>
            <a:r>
              <a:rPr lang="en-US" sz="1700" dirty="0" err="1">
                <a:solidFill>
                  <a:schemeClr val="bg2">
                    <a:lumMod val="50000"/>
                  </a:schemeClr>
                </a:solidFill>
              </a:rPr>
              <a:t>leider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bg2">
                    <a:lumMod val="50000"/>
                  </a:schemeClr>
                </a:solidFill>
              </a:rPr>
              <a:t>ohne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 Detections </a:t>
            </a:r>
            <a:r>
              <a:rPr lang="en-US" sz="1700" dirty="0" err="1">
                <a:solidFill>
                  <a:schemeClr val="bg2">
                    <a:lumMod val="50000"/>
                  </a:schemeClr>
                </a:solidFill>
              </a:rPr>
              <a:t>nach</a:t>
            </a:r>
            <a:r>
              <a:rPr lang="en-US" sz="1700" dirty="0">
                <a:solidFill>
                  <a:schemeClr val="bg2">
                    <a:lumMod val="50000"/>
                  </a:schemeClr>
                </a:solidFill>
              </a:rPr>
              <a:t> Training)</a:t>
            </a:r>
          </a:p>
          <a:p>
            <a:pPr lvl="1"/>
            <a:r>
              <a:rPr lang="en-US" sz="1700" dirty="0"/>
              <a:t>Der </a:t>
            </a:r>
            <a:r>
              <a:rPr lang="en-US" sz="1700" dirty="0" err="1"/>
              <a:t>Datensatz</a:t>
            </a:r>
            <a:r>
              <a:rPr lang="en-US" sz="1700" dirty="0"/>
              <a:t> </a:t>
            </a:r>
            <a:r>
              <a:rPr lang="en-US" sz="1700" dirty="0" err="1"/>
              <a:t>wurde</a:t>
            </a:r>
            <a:r>
              <a:rPr lang="en-US" sz="1700" dirty="0"/>
              <a:t> in Train- und Validation-Data </a:t>
            </a:r>
            <a:r>
              <a:rPr lang="en-US" sz="1700" dirty="0" err="1"/>
              <a:t>aufgeteilt</a:t>
            </a:r>
            <a:r>
              <a:rPr lang="en-US" sz="1700" dirty="0"/>
              <a:t> </a:t>
            </a:r>
          </a:p>
          <a:p>
            <a:pPr lvl="1"/>
            <a:endParaRPr lang="en-US" sz="1700" dirty="0"/>
          </a:p>
          <a:p>
            <a:r>
              <a:rPr lang="en-US" sz="2000" dirty="0"/>
              <a:t>Training</a:t>
            </a:r>
          </a:p>
          <a:p>
            <a:pPr lvl="1"/>
            <a:r>
              <a:rPr lang="en-US" sz="1700" dirty="0"/>
              <a:t>Aufbau </a:t>
            </a:r>
            <a:r>
              <a:rPr lang="en-US" sz="1700" dirty="0" err="1"/>
              <a:t>Synthetischer</a:t>
            </a:r>
            <a:r>
              <a:rPr lang="en-US" sz="1700" dirty="0"/>
              <a:t> </a:t>
            </a:r>
            <a:r>
              <a:rPr lang="en-US" sz="1700" dirty="0" err="1"/>
              <a:t>Datensatz</a:t>
            </a:r>
            <a:r>
              <a:rPr lang="en-US" sz="1700" dirty="0"/>
              <a:t> </a:t>
            </a:r>
            <a:r>
              <a:rPr lang="en-US" sz="1700" dirty="0" err="1"/>
              <a:t>anhand</a:t>
            </a:r>
            <a:r>
              <a:rPr lang="en-US" sz="1700" dirty="0"/>
              <a:t> von Python Skript</a:t>
            </a:r>
          </a:p>
          <a:p>
            <a:pPr lvl="1"/>
            <a:r>
              <a:rPr lang="en-US" dirty="0"/>
              <a:t>100//50 </a:t>
            </a:r>
            <a:r>
              <a:rPr lang="en-US" dirty="0" err="1"/>
              <a:t>Epochen</a:t>
            </a:r>
            <a:r>
              <a:rPr lang="en-US" dirty="0"/>
              <a:t>, 20 Klassen, Batch=16</a:t>
            </a:r>
          </a:p>
          <a:p>
            <a:pPr lvl="1"/>
            <a:endParaRPr lang="en-US" sz="1700" dirty="0"/>
          </a:p>
          <a:p>
            <a:endParaRPr lang="en-US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2FB9BC-9955-06A1-07B2-9EEE5D4B9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de-AT" dirty="0"/>
              <a:t>6DoF Pose </a:t>
            </a:r>
            <a:r>
              <a:rPr lang="de-AT" dirty="0" err="1"/>
              <a:t>Estimation</a:t>
            </a:r>
            <a:r>
              <a:rPr lang="de-AT" dirty="0"/>
              <a:t> mit YOLO, ICP &amp; RANSAC</a:t>
            </a:r>
            <a:r>
              <a:rPr lang="en-GB" dirty="0"/>
              <a:t> | re24m024 – Knebl Fabian | 13.09.2025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61AB174-441C-6147-4699-98FD38E46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038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E8E78-B791-AA7A-870D-696C00964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2B958DC-ABEE-EF04-FEC4-E88151D5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YOLO Training - </a:t>
            </a:r>
            <a:r>
              <a:rPr lang="en-US" sz="2800" dirty="0" err="1"/>
              <a:t>Gegenüberstellung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AD4E17A-261D-2158-0326-D173B2CF2B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1358162"/>
            <a:ext cx="4320000" cy="3299338"/>
          </a:xfrm>
        </p:spPr>
        <p:txBody>
          <a:bodyPr>
            <a:normAutofit fontScale="92500" lnSpcReduction="10000"/>
          </a:bodyPr>
          <a:lstStyle/>
          <a:p>
            <a:pPr marL="0" indent="0" defTabSz="914400">
              <a:buNone/>
              <a:defRPr sz="2000"/>
            </a:pPr>
            <a:r>
              <a:rPr lang="en-US" sz="2400" b="1" dirty="0"/>
              <a:t>“</a:t>
            </a:r>
            <a:r>
              <a:rPr lang="en-US" sz="2400" b="1" dirty="0" err="1"/>
              <a:t>Reguläre</a:t>
            </a:r>
            <a:r>
              <a:rPr lang="en-US" sz="2400" b="1" dirty="0"/>
              <a:t>” Daten: </a:t>
            </a:r>
          </a:p>
          <a:p>
            <a:pPr defTabSz="914400">
              <a:defRPr sz="2000"/>
            </a:pPr>
            <a:r>
              <a:rPr lang="en-US" sz="2400" dirty="0"/>
              <a:t>War </a:t>
            </a:r>
            <a:r>
              <a:rPr lang="en-US" sz="2400" dirty="0" err="1"/>
              <a:t>erster</a:t>
            </a:r>
            <a:r>
              <a:rPr lang="en-US" sz="2400" dirty="0"/>
              <a:t> Schritt</a:t>
            </a:r>
          </a:p>
          <a:p>
            <a:pPr defTabSz="914400">
              <a:defRPr sz="2000"/>
            </a:pPr>
            <a:r>
              <a:rPr lang="en-US" sz="2400" dirty="0"/>
              <a:t>Yolo8m</a:t>
            </a:r>
            <a:br>
              <a:rPr lang="en-US" sz="2400" dirty="0"/>
            </a:br>
            <a:endParaRPr lang="en-US" sz="2400" dirty="0"/>
          </a:p>
          <a:p>
            <a:pPr defTabSz="914400">
              <a:defRPr sz="2000"/>
            </a:pPr>
            <a:r>
              <a:rPr lang="en-US" sz="2400" dirty="0"/>
              <a:t>Annotation: </a:t>
            </a:r>
            <a:br>
              <a:rPr lang="en-US" sz="2400" dirty="0"/>
            </a:br>
            <a:r>
              <a:rPr lang="en-US" sz="2400" dirty="0"/>
              <a:t>CVAT (Web-Tool)</a:t>
            </a:r>
            <a:br>
              <a:rPr lang="en-US" sz="2400" dirty="0"/>
            </a:br>
            <a:endParaRPr lang="en-US" sz="2400" dirty="0"/>
          </a:p>
          <a:p>
            <a:pPr defTabSz="914400">
              <a:defRPr sz="2000"/>
            </a:pPr>
            <a:r>
              <a:rPr lang="en-US" sz="2400" dirty="0"/>
              <a:t>Training: </a:t>
            </a:r>
            <a:br>
              <a:rPr lang="en-US" sz="2400" dirty="0"/>
            </a:br>
            <a:r>
              <a:rPr lang="en-US" sz="2400" dirty="0"/>
              <a:t>100 </a:t>
            </a:r>
            <a:r>
              <a:rPr lang="en-US" sz="2400" dirty="0" err="1"/>
              <a:t>Epochen</a:t>
            </a:r>
            <a:r>
              <a:rPr lang="en-US" sz="2400" dirty="0"/>
              <a:t>, 20 Klassen, Batch=16</a:t>
            </a:r>
          </a:p>
          <a:p>
            <a:pPr indent="-228600" defTabSz="914400"/>
            <a:endParaRPr lang="en-US" sz="2400" dirty="0"/>
          </a:p>
          <a:p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1BDF41F1-977F-5BF5-269B-53E30CBB4D6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1358162"/>
            <a:ext cx="4320000" cy="3299338"/>
          </a:xfrm>
        </p:spPr>
        <p:txBody>
          <a:bodyPr>
            <a:normAutofit lnSpcReduction="10000"/>
          </a:bodyPr>
          <a:lstStyle/>
          <a:p>
            <a:pPr marL="0" indent="0" defTabSz="914400">
              <a:buNone/>
              <a:defRPr sz="2000"/>
            </a:pPr>
            <a:r>
              <a:rPr lang="en-US" sz="2000" b="1" dirty="0" err="1"/>
              <a:t>Synthetische</a:t>
            </a:r>
            <a:r>
              <a:rPr lang="en-US" sz="2000" b="1" dirty="0"/>
              <a:t> Daten:</a:t>
            </a:r>
          </a:p>
          <a:p>
            <a:pPr defTabSz="914400">
              <a:defRPr sz="2000"/>
            </a:pPr>
            <a:r>
              <a:rPr lang="en-US" sz="2000" dirty="0"/>
              <a:t>CAD-Rendering </a:t>
            </a:r>
            <a:r>
              <a:rPr lang="en-US" sz="2000" dirty="0" err="1"/>
              <a:t>mit</a:t>
            </a:r>
            <a:r>
              <a:rPr lang="en-US" sz="2000" dirty="0"/>
              <a:t> </a:t>
            </a:r>
            <a:r>
              <a:rPr lang="en-US" sz="2000" dirty="0" err="1"/>
              <a:t>pyrender</a:t>
            </a:r>
            <a:endParaRPr lang="en-US" sz="2000" dirty="0"/>
          </a:p>
          <a:p>
            <a:pPr defTabSz="914400">
              <a:defRPr sz="2000"/>
            </a:pPr>
            <a:r>
              <a:rPr lang="en-US" sz="2000" dirty="0"/>
              <a:t>Yolo8l</a:t>
            </a:r>
            <a:br>
              <a:rPr lang="en-US" sz="2000" dirty="0"/>
            </a:br>
            <a:endParaRPr lang="en-US" sz="2000" dirty="0"/>
          </a:p>
          <a:p>
            <a:pPr indent="-228600" defTabSz="914400">
              <a:defRPr sz="2000"/>
            </a:pPr>
            <a:r>
              <a:rPr lang="en-US" sz="2000" dirty="0"/>
              <a:t>Training: </a:t>
            </a:r>
            <a:br>
              <a:rPr lang="en-US" sz="2000" dirty="0"/>
            </a:br>
            <a:r>
              <a:rPr lang="en-US" sz="2000" dirty="0"/>
              <a:t>50 </a:t>
            </a:r>
            <a:r>
              <a:rPr lang="en-US" sz="2000" dirty="0" err="1"/>
              <a:t>Epochen</a:t>
            </a:r>
            <a:r>
              <a:rPr lang="en-US" sz="2000" dirty="0"/>
              <a:t>, 20 Klassen, Batch=16</a:t>
            </a:r>
            <a:br>
              <a:rPr lang="en-US" sz="2000" dirty="0"/>
            </a:br>
            <a:endParaRPr lang="en-US" sz="2000" dirty="0"/>
          </a:p>
          <a:p>
            <a:pPr indent="-228600" defTabSz="914400">
              <a:defRPr sz="2000"/>
            </a:pPr>
            <a:r>
              <a:rPr lang="en-US" sz="2000" dirty="0"/>
              <a:t>Problem: </a:t>
            </a:r>
            <a:br>
              <a:rPr lang="en-US" sz="2000" dirty="0"/>
            </a:br>
            <a:r>
              <a:rPr lang="en-US" sz="2000" dirty="0" err="1"/>
              <a:t>Übertragbarkeit</a:t>
            </a:r>
            <a:r>
              <a:rPr lang="en-US" sz="2000" dirty="0"/>
              <a:t> auf </a:t>
            </a:r>
            <a:r>
              <a:rPr lang="en-US" sz="2000" dirty="0" err="1"/>
              <a:t>reale</a:t>
            </a:r>
            <a:r>
              <a:rPr lang="en-US" sz="2000" dirty="0"/>
              <a:t> Bilder </a:t>
            </a:r>
            <a:r>
              <a:rPr lang="en-US" sz="2000" dirty="0" err="1"/>
              <a:t>schwach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468845-93F8-D3C9-2C66-CFD38E722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de-AT" dirty="0"/>
              <a:t>6DoF Pose </a:t>
            </a:r>
            <a:r>
              <a:rPr lang="de-AT" dirty="0" err="1"/>
              <a:t>Estimation</a:t>
            </a:r>
            <a:r>
              <a:rPr lang="de-AT" dirty="0"/>
              <a:t> mit YOLO, ICP &amp; RANSAC</a:t>
            </a:r>
            <a:r>
              <a:rPr lang="en-GB" dirty="0"/>
              <a:t> | re24m024 – Knebl Fabian | 13.09.2025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25F72D-FA45-11D1-3FED-3975D055F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2" name="Grafik 1" descr="Ein Bild, das Rechteck enthält.&#10;&#10;KI-generierte Inhalte können fehlerhaft sein.">
            <a:extLst>
              <a:ext uri="{FF2B5EF4-FFF2-40B4-BE49-F238E27FC236}">
                <a16:creationId xmlns:a16="http://schemas.microsoft.com/office/drawing/2014/main" id="{99C511AD-0A53-DF1B-7576-0930FA839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3" r="-5" b="7588"/>
          <a:stretch>
            <a:fillRect/>
          </a:stretch>
        </p:blipFill>
        <p:spPr>
          <a:xfrm rot="998942">
            <a:off x="7659014" y="2434280"/>
            <a:ext cx="1691226" cy="1433391"/>
          </a:xfrm>
          <a:custGeom>
            <a:avLst/>
            <a:gdLst/>
            <a:ahLst/>
            <a:cxnLst/>
            <a:rect l="l" t="t" r="r" b="b"/>
            <a:pathLst>
              <a:path w="3747932" h="3176541">
                <a:moveTo>
                  <a:pt x="3239865" y="21"/>
                </a:moveTo>
                <a:cubicBezTo>
                  <a:pt x="3261821" y="112"/>
                  <a:pt x="3278837" y="498"/>
                  <a:pt x="3290337" y="938"/>
                </a:cubicBezTo>
                <a:cubicBezTo>
                  <a:pt x="3401766" y="5376"/>
                  <a:pt x="3510165" y="23128"/>
                  <a:pt x="3616543" y="49449"/>
                </a:cubicBezTo>
                <a:lnTo>
                  <a:pt x="3747932" y="87091"/>
                </a:lnTo>
                <a:lnTo>
                  <a:pt x="3747932" y="3176541"/>
                </a:lnTo>
                <a:lnTo>
                  <a:pt x="401358" y="3176541"/>
                </a:lnTo>
                <a:lnTo>
                  <a:pt x="398780" y="3136258"/>
                </a:lnTo>
                <a:cubicBezTo>
                  <a:pt x="400956" y="3079023"/>
                  <a:pt x="437945" y="3052703"/>
                  <a:pt x="483325" y="3030665"/>
                </a:cubicBezTo>
                <a:cubicBezTo>
                  <a:pt x="498866" y="3023015"/>
                  <a:pt x="520932" y="3023320"/>
                  <a:pt x="526840" y="2999447"/>
                </a:cubicBezTo>
                <a:cubicBezTo>
                  <a:pt x="501352" y="2976798"/>
                  <a:pt x="470270" y="2995161"/>
                  <a:pt x="442916" y="2988735"/>
                </a:cubicBezTo>
                <a:cubicBezTo>
                  <a:pt x="420228" y="2983533"/>
                  <a:pt x="382618" y="2986286"/>
                  <a:pt x="413701" y="2944662"/>
                </a:cubicBezTo>
                <a:cubicBezTo>
                  <a:pt x="422716" y="2932726"/>
                  <a:pt x="412147" y="2923542"/>
                  <a:pt x="400645" y="2922625"/>
                </a:cubicBezTo>
                <a:cubicBezTo>
                  <a:pt x="308644" y="2913137"/>
                  <a:pt x="350915" y="2828968"/>
                  <a:pt x="321386" y="2784590"/>
                </a:cubicBezTo>
                <a:cubicBezTo>
                  <a:pt x="313307" y="2772348"/>
                  <a:pt x="322010" y="2751230"/>
                  <a:pt x="334753" y="2746027"/>
                </a:cubicBezTo>
                <a:cubicBezTo>
                  <a:pt x="416187" y="2711746"/>
                  <a:pt x="427377" y="2630027"/>
                  <a:pt x="466852" y="2559632"/>
                </a:cubicBezTo>
                <a:cubicBezTo>
                  <a:pt x="423957" y="2531782"/>
                  <a:pt x="372673" y="2525661"/>
                  <a:pt x="326361" y="2507602"/>
                </a:cubicBezTo>
                <a:cubicBezTo>
                  <a:pt x="278183" y="2488626"/>
                  <a:pt x="278183" y="2474547"/>
                  <a:pt x="317968" y="2419457"/>
                </a:cubicBezTo>
                <a:cubicBezTo>
                  <a:pt x="214465" y="2407519"/>
                  <a:pt x="214465" y="2407519"/>
                  <a:pt x="246479" y="2320903"/>
                </a:cubicBezTo>
                <a:cubicBezTo>
                  <a:pt x="159758" y="2312945"/>
                  <a:pt x="102570" y="2271933"/>
                  <a:pt x="89205" y="2182255"/>
                </a:cubicBezTo>
                <a:cubicBezTo>
                  <a:pt x="82677" y="2138795"/>
                  <a:pt x="43514" y="2118290"/>
                  <a:pt x="0" y="2089213"/>
                </a:cubicBezTo>
                <a:cubicBezTo>
                  <a:pt x="54081" y="2061053"/>
                  <a:pt x="90759" y="2002290"/>
                  <a:pt x="153855" y="2064423"/>
                </a:cubicBezTo>
                <a:cubicBezTo>
                  <a:pt x="176855" y="2087070"/>
                  <a:pt x="174683" y="2058300"/>
                  <a:pt x="177788" y="2050037"/>
                </a:cubicBezTo>
                <a:cubicBezTo>
                  <a:pt x="185247" y="2029838"/>
                  <a:pt x="169707" y="2016369"/>
                  <a:pt x="159450" y="2001067"/>
                </a:cubicBezTo>
                <a:cubicBezTo>
                  <a:pt x="149504" y="1985763"/>
                  <a:pt x="137691" y="1969543"/>
                  <a:pt x="134895" y="1952400"/>
                </a:cubicBezTo>
                <a:cubicBezTo>
                  <a:pt x="133031" y="1940465"/>
                  <a:pt x="142044" y="1923021"/>
                  <a:pt x="151990" y="1914144"/>
                </a:cubicBezTo>
                <a:cubicBezTo>
                  <a:pt x="204209" y="1867316"/>
                  <a:pt x="173127" y="1762030"/>
                  <a:pt x="271969" y="1748562"/>
                </a:cubicBezTo>
                <a:cubicBezTo>
                  <a:pt x="316415" y="1742443"/>
                  <a:pt x="337860" y="1703878"/>
                  <a:pt x="370497" y="1682760"/>
                </a:cubicBezTo>
                <a:cubicBezTo>
                  <a:pt x="483946" y="1608999"/>
                  <a:pt x="559787" y="1514119"/>
                  <a:pt x="594908" y="1383735"/>
                </a:cubicBezTo>
                <a:cubicBezTo>
                  <a:pt x="604543" y="1347620"/>
                  <a:pt x="641532" y="1318542"/>
                  <a:pt x="665465" y="1286713"/>
                </a:cubicBezTo>
                <a:cubicBezTo>
                  <a:pt x="653963" y="1263452"/>
                  <a:pt x="591178" y="1313647"/>
                  <a:pt x="613246" y="1252435"/>
                </a:cubicBezTo>
                <a:cubicBezTo>
                  <a:pt x="630030" y="1206524"/>
                  <a:pt x="672925" y="1178060"/>
                  <a:pt x="713332" y="1150820"/>
                </a:cubicBezTo>
                <a:cubicBezTo>
                  <a:pt x="759333" y="1119908"/>
                  <a:pt x="810307" y="1095117"/>
                  <a:pt x="831133" y="1037883"/>
                </a:cubicBezTo>
                <a:cubicBezTo>
                  <a:pt x="835485" y="1025640"/>
                  <a:pt x="849470" y="1012785"/>
                  <a:pt x="861903" y="1007887"/>
                </a:cubicBezTo>
                <a:cubicBezTo>
                  <a:pt x="1469751" y="63584"/>
                  <a:pt x="2910527" y="-1353"/>
                  <a:pt x="3239865" y="21"/>
                </a:cubicBezTo>
                <a:close/>
              </a:path>
            </a:pathLst>
          </a:custGeom>
        </p:spPr>
      </p:pic>
      <p:pic>
        <p:nvPicPr>
          <p:cNvPr id="3" name="Grafik 2" descr="Ein Bild, das Symbol, Rechteck, Design enthält.&#10;&#10;KI-generierte Inhalte können fehlerhaft sein.">
            <a:extLst>
              <a:ext uri="{FF2B5EF4-FFF2-40B4-BE49-F238E27FC236}">
                <a16:creationId xmlns:a16="http://schemas.microsoft.com/office/drawing/2014/main" id="{B57B70EA-41F3-32F0-2C0D-030BA6FA9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"/>
          <a:stretch>
            <a:fillRect/>
          </a:stretch>
        </p:blipFill>
        <p:spPr>
          <a:xfrm rot="19934483">
            <a:off x="7794756" y="303029"/>
            <a:ext cx="1731250" cy="1740210"/>
          </a:xfrm>
          <a:custGeom>
            <a:avLst/>
            <a:gdLst/>
            <a:ahLst/>
            <a:cxnLst/>
            <a:rect l="l" t="t" r="r" b="b"/>
            <a:pathLst>
              <a:path w="3458367" h="3476265">
                <a:moveTo>
                  <a:pt x="549716" y="15"/>
                </a:moveTo>
                <a:cubicBezTo>
                  <a:pt x="557611" y="271"/>
                  <a:pt x="565778" y="3856"/>
                  <a:pt x="573176" y="4995"/>
                </a:cubicBezTo>
                <a:cubicBezTo>
                  <a:pt x="736504" y="30493"/>
                  <a:pt x="899830" y="58040"/>
                  <a:pt x="1063336" y="82398"/>
                </a:cubicBezTo>
                <a:cubicBezTo>
                  <a:pt x="1216195" y="105163"/>
                  <a:pt x="1370136" y="110398"/>
                  <a:pt x="1523717" y="122237"/>
                </a:cubicBezTo>
                <a:cubicBezTo>
                  <a:pt x="1709602" y="136580"/>
                  <a:pt x="1895127" y="156841"/>
                  <a:pt x="2079929" y="188711"/>
                </a:cubicBezTo>
                <a:cubicBezTo>
                  <a:pt x="2208244" y="211023"/>
                  <a:pt x="2337823" y="226502"/>
                  <a:pt x="2467943" y="208745"/>
                </a:cubicBezTo>
                <a:cubicBezTo>
                  <a:pt x="2474439" y="207834"/>
                  <a:pt x="2481839" y="204876"/>
                  <a:pt x="2487253" y="207834"/>
                </a:cubicBezTo>
                <a:cubicBezTo>
                  <a:pt x="2550419" y="241073"/>
                  <a:pt x="2619357" y="217168"/>
                  <a:pt x="2684869" y="238113"/>
                </a:cubicBezTo>
                <a:cubicBezTo>
                  <a:pt x="2668085" y="318930"/>
                  <a:pt x="2596077" y="312327"/>
                  <a:pt x="2555471" y="368331"/>
                </a:cubicBezTo>
                <a:cubicBezTo>
                  <a:pt x="2621704" y="390639"/>
                  <a:pt x="2681259" y="413178"/>
                  <a:pt x="2741717" y="430023"/>
                </a:cubicBezTo>
                <a:cubicBezTo>
                  <a:pt x="2805785" y="447780"/>
                  <a:pt x="2860106" y="495816"/>
                  <a:pt x="2922728" y="517216"/>
                </a:cubicBezTo>
                <a:cubicBezTo>
                  <a:pt x="2936085" y="521769"/>
                  <a:pt x="2952146" y="537704"/>
                  <a:pt x="2956838" y="553184"/>
                </a:cubicBezTo>
                <a:cubicBezTo>
                  <a:pt x="2971997" y="603269"/>
                  <a:pt x="3274647" y="743732"/>
                  <a:pt x="3238914" y="788350"/>
                </a:cubicBezTo>
                <a:cubicBezTo>
                  <a:pt x="3224116" y="806791"/>
                  <a:pt x="3204986" y="819994"/>
                  <a:pt x="3184953" y="838207"/>
                </a:cubicBezTo>
                <a:cubicBezTo>
                  <a:pt x="3215093" y="872582"/>
                  <a:pt x="3249020" y="887608"/>
                  <a:pt x="3285115" y="897852"/>
                </a:cubicBezTo>
                <a:cubicBezTo>
                  <a:pt x="3295944" y="901039"/>
                  <a:pt x="3306591" y="907413"/>
                  <a:pt x="3307674" y="922894"/>
                </a:cubicBezTo>
                <a:cubicBezTo>
                  <a:pt x="3308757" y="939056"/>
                  <a:pt x="3297748" y="945429"/>
                  <a:pt x="3288544" y="952944"/>
                </a:cubicBezTo>
                <a:cubicBezTo>
                  <a:pt x="3275731" y="963415"/>
                  <a:pt x="3263278" y="972523"/>
                  <a:pt x="3247036" y="973888"/>
                </a:cubicBezTo>
                <a:cubicBezTo>
                  <a:pt x="3220325" y="975937"/>
                  <a:pt x="3207513" y="1005076"/>
                  <a:pt x="3191993" y="1026930"/>
                </a:cubicBezTo>
                <a:cubicBezTo>
                  <a:pt x="3183330" y="1039224"/>
                  <a:pt x="3178998" y="1064037"/>
                  <a:pt x="3194157" y="1068363"/>
                </a:cubicBezTo>
                <a:cubicBezTo>
                  <a:pt x="3230613" y="1078837"/>
                  <a:pt x="3227725" y="1109114"/>
                  <a:pt x="3226824" y="1143489"/>
                </a:cubicBezTo>
                <a:cubicBezTo>
                  <a:pt x="3225560" y="1186061"/>
                  <a:pt x="3204083" y="1205638"/>
                  <a:pt x="3177734" y="1222030"/>
                </a:cubicBezTo>
                <a:cubicBezTo>
                  <a:pt x="3168711" y="1227720"/>
                  <a:pt x="3155898" y="1227493"/>
                  <a:pt x="3152469" y="1245250"/>
                </a:cubicBezTo>
                <a:cubicBezTo>
                  <a:pt x="3167267" y="1262097"/>
                  <a:pt x="3185314" y="1248439"/>
                  <a:pt x="3201197" y="1253218"/>
                </a:cubicBezTo>
                <a:cubicBezTo>
                  <a:pt x="3214370" y="1257088"/>
                  <a:pt x="3236208" y="1255040"/>
                  <a:pt x="3218160" y="1286000"/>
                </a:cubicBezTo>
                <a:cubicBezTo>
                  <a:pt x="3212926" y="1294878"/>
                  <a:pt x="3219062" y="1301709"/>
                  <a:pt x="3225741" y="1302392"/>
                </a:cubicBezTo>
                <a:cubicBezTo>
                  <a:pt x="3279159" y="1309449"/>
                  <a:pt x="3254615" y="1372054"/>
                  <a:pt x="3271761" y="1405063"/>
                </a:cubicBezTo>
                <a:cubicBezTo>
                  <a:pt x="3276452" y="1414169"/>
                  <a:pt x="3271399" y="1429877"/>
                  <a:pt x="3263999" y="1433747"/>
                </a:cubicBezTo>
                <a:cubicBezTo>
                  <a:pt x="3216716" y="1459245"/>
                  <a:pt x="3210220" y="1520028"/>
                  <a:pt x="3187299" y="1572389"/>
                </a:cubicBezTo>
                <a:cubicBezTo>
                  <a:pt x="3212205" y="1593104"/>
                  <a:pt x="3241982" y="1597657"/>
                  <a:pt x="3268872" y="1611089"/>
                </a:cubicBezTo>
                <a:cubicBezTo>
                  <a:pt x="3296846" y="1625204"/>
                  <a:pt x="3296846" y="1635676"/>
                  <a:pt x="3273746" y="1676653"/>
                </a:cubicBezTo>
                <a:cubicBezTo>
                  <a:pt x="3333842" y="1685532"/>
                  <a:pt x="3333842" y="1685532"/>
                  <a:pt x="3315254" y="1749957"/>
                </a:cubicBezTo>
                <a:cubicBezTo>
                  <a:pt x="3365607" y="1755877"/>
                  <a:pt x="3398812" y="1786382"/>
                  <a:pt x="3406572" y="1853085"/>
                </a:cubicBezTo>
                <a:cubicBezTo>
                  <a:pt x="3410362" y="1885411"/>
                  <a:pt x="3433101" y="1900663"/>
                  <a:pt x="3458367" y="1922291"/>
                </a:cubicBezTo>
                <a:cubicBezTo>
                  <a:pt x="3426966" y="1943236"/>
                  <a:pt x="3405669" y="1986945"/>
                  <a:pt x="3369034" y="1940730"/>
                </a:cubicBezTo>
                <a:cubicBezTo>
                  <a:pt x="3355680" y="1923885"/>
                  <a:pt x="3356941" y="1945284"/>
                  <a:pt x="3355138" y="1951430"/>
                </a:cubicBezTo>
                <a:cubicBezTo>
                  <a:pt x="3350807" y="1966455"/>
                  <a:pt x="3359830" y="1976472"/>
                  <a:pt x="3365786" y="1987854"/>
                </a:cubicBezTo>
                <a:cubicBezTo>
                  <a:pt x="3371561" y="1999237"/>
                  <a:pt x="3378420" y="2011302"/>
                  <a:pt x="3380043" y="2024054"/>
                </a:cubicBezTo>
                <a:cubicBezTo>
                  <a:pt x="3381125" y="2032931"/>
                  <a:pt x="3375892" y="2045905"/>
                  <a:pt x="3370117" y="2052509"/>
                </a:cubicBezTo>
                <a:cubicBezTo>
                  <a:pt x="3339797" y="2087340"/>
                  <a:pt x="3357844" y="2165652"/>
                  <a:pt x="3300454" y="2175670"/>
                </a:cubicBezTo>
                <a:cubicBezTo>
                  <a:pt x="3274647" y="2180221"/>
                  <a:pt x="3262195" y="2208906"/>
                  <a:pt x="3243246" y="2224614"/>
                </a:cubicBezTo>
                <a:cubicBezTo>
                  <a:pt x="3177374" y="2279478"/>
                  <a:pt x="3133338" y="2350051"/>
                  <a:pt x="3112946" y="2447031"/>
                </a:cubicBezTo>
                <a:cubicBezTo>
                  <a:pt x="3107352" y="2473894"/>
                  <a:pt x="3085875" y="2495522"/>
                  <a:pt x="3071979" y="2519197"/>
                </a:cubicBezTo>
                <a:cubicBezTo>
                  <a:pt x="3078657" y="2536499"/>
                  <a:pt x="3115112" y="2499164"/>
                  <a:pt x="3102298" y="2544694"/>
                </a:cubicBezTo>
                <a:cubicBezTo>
                  <a:pt x="3092553" y="2578843"/>
                  <a:pt x="3067647" y="2600014"/>
                  <a:pt x="3044185" y="2620276"/>
                </a:cubicBezTo>
                <a:cubicBezTo>
                  <a:pt x="3017476" y="2643268"/>
                  <a:pt x="2987879" y="2661708"/>
                  <a:pt x="2975787" y="2704279"/>
                </a:cubicBezTo>
                <a:cubicBezTo>
                  <a:pt x="2973260" y="2713386"/>
                  <a:pt x="2965140" y="2722947"/>
                  <a:pt x="2957921" y="2726591"/>
                </a:cubicBezTo>
                <a:cubicBezTo>
                  <a:pt x="2581458" y="3475797"/>
                  <a:pt x="1654740" y="3480805"/>
                  <a:pt x="1547901" y="3475568"/>
                </a:cubicBezTo>
                <a:cubicBezTo>
                  <a:pt x="1418503" y="3468966"/>
                  <a:pt x="1296143" y="3422753"/>
                  <a:pt x="1176132" y="3365156"/>
                </a:cubicBezTo>
                <a:cubicBezTo>
                  <a:pt x="1125418" y="3340797"/>
                  <a:pt x="1078316" y="3306195"/>
                  <a:pt x="1029045" y="3279332"/>
                </a:cubicBezTo>
                <a:cubicBezTo>
                  <a:pt x="961009" y="3242223"/>
                  <a:pt x="908492" y="3171424"/>
                  <a:pt x="840634" y="3141601"/>
                </a:cubicBezTo>
                <a:cubicBezTo>
                  <a:pt x="770793" y="3110867"/>
                  <a:pt x="711057" y="3054638"/>
                  <a:pt x="639229" y="3030734"/>
                </a:cubicBezTo>
                <a:cubicBezTo>
                  <a:pt x="601330" y="3017985"/>
                  <a:pt x="564695" y="2994993"/>
                  <a:pt x="570649" y="2929200"/>
                </a:cubicBezTo>
                <a:cubicBezTo>
                  <a:pt x="572274" y="2910532"/>
                  <a:pt x="562349" y="2895282"/>
                  <a:pt x="546647" y="2900745"/>
                </a:cubicBezTo>
                <a:cubicBezTo>
                  <a:pt x="516690" y="2910989"/>
                  <a:pt x="503154" y="2883898"/>
                  <a:pt x="486550" y="2863636"/>
                </a:cubicBezTo>
                <a:cubicBezTo>
                  <a:pt x="456953" y="2827667"/>
                  <a:pt x="428801" y="2789422"/>
                  <a:pt x="381697" y="2783503"/>
                </a:cubicBezTo>
                <a:cubicBezTo>
                  <a:pt x="390720" y="2755272"/>
                  <a:pt x="406060" y="2759371"/>
                  <a:pt x="420137" y="2765290"/>
                </a:cubicBezTo>
                <a:cubicBezTo>
                  <a:pt x="457133" y="2780772"/>
                  <a:pt x="493769" y="2798300"/>
                  <a:pt x="530765" y="2813781"/>
                </a:cubicBezTo>
                <a:cubicBezTo>
                  <a:pt x="554948" y="2823799"/>
                  <a:pt x="578952" y="2837912"/>
                  <a:pt x="611257" y="2826755"/>
                </a:cubicBezTo>
                <a:cubicBezTo>
                  <a:pt x="583463" y="2769843"/>
                  <a:pt x="536180" y="2759598"/>
                  <a:pt x="497920" y="2742071"/>
                </a:cubicBezTo>
                <a:cubicBezTo>
                  <a:pt x="450096" y="2719988"/>
                  <a:pt x="421942" y="2678326"/>
                  <a:pt x="388193" y="2631885"/>
                </a:cubicBezTo>
                <a:cubicBezTo>
                  <a:pt x="423386" y="2620730"/>
                  <a:pt x="445223" y="2654879"/>
                  <a:pt x="472834" y="2653056"/>
                </a:cubicBezTo>
                <a:cubicBezTo>
                  <a:pt x="474279" y="2647140"/>
                  <a:pt x="476804" y="2638488"/>
                  <a:pt x="476444" y="2638259"/>
                </a:cubicBezTo>
                <a:cubicBezTo>
                  <a:pt x="431326" y="2612763"/>
                  <a:pt x="410211" y="2564956"/>
                  <a:pt x="403173" y="2507131"/>
                </a:cubicBezTo>
                <a:cubicBezTo>
                  <a:pt x="399563" y="2477310"/>
                  <a:pt x="383140" y="2467976"/>
                  <a:pt x="366897" y="2454316"/>
                </a:cubicBezTo>
                <a:cubicBezTo>
                  <a:pt x="310230" y="2405826"/>
                  <a:pt x="250314" y="2361890"/>
                  <a:pt x="203752" y="2295188"/>
                </a:cubicBezTo>
                <a:cubicBezTo>
                  <a:pt x="257532" y="2304066"/>
                  <a:pt x="300665" y="2347547"/>
                  <a:pt x="358597" y="2366215"/>
                </a:cubicBezTo>
                <a:cubicBezTo>
                  <a:pt x="312577" y="2292910"/>
                  <a:pt x="253020" y="2255803"/>
                  <a:pt x="198698" y="2211409"/>
                </a:cubicBezTo>
                <a:cubicBezTo>
                  <a:pt x="173974" y="2191149"/>
                  <a:pt x="151055" y="2165197"/>
                  <a:pt x="121097" y="2154269"/>
                </a:cubicBezTo>
                <a:cubicBezTo>
                  <a:pt x="110448" y="2150400"/>
                  <a:pt x="92943" y="2142204"/>
                  <a:pt x="101425" y="2120577"/>
                </a:cubicBezTo>
                <a:cubicBezTo>
                  <a:pt x="108643" y="2102593"/>
                  <a:pt x="122900" y="2108055"/>
                  <a:pt x="135895" y="2113292"/>
                </a:cubicBezTo>
                <a:cubicBezTo>
                  <a:pt x="167116" y="2126269"/>
                  <a:pt x="199421" y="2126495"/>
                  <a:pt x="241652" y="2126269"/>
                </a:cubicBezTo>
                <a:cubicBezTo>
                  <a:pt x="206279" y="2066851"/>
                  <a:pt x="141489" y="2084608"/>
                  <a:pt x="111170" y="2022231"/>
                </a:cubicBezTo>
                <a:cubicBezTo>
                  <a:pt x="149069" y="2011302"/>
                  <a:pt x="178305" y="2033841"/>
                  <a:pt x="208987" y="2038166"/>
                </a:cubicBezTo>
                <a:cubicBezTo>
                  <a:pt x="236777" y="2042036"/>
                  <a:pt x="243636" y="2031565"/>
                  <a:pt x="237139" y="1997188"/>
                </a:cubicBezTo>
                <a:cubicBezTo>
                  <a:pt x="227034" y="1943690"/>
                  <a:pt x="242193" y="1916371"/>
                  <a:pt x="282618" y="1930941"/>
                </a:cubicBezTo>
                <a:cubicBezTo>
                  <a:pt x="320155" y="1944601"/>
                  <a:pt x="324125" y="1924568"/>
                  <a:pt x="314019" y="1894062"/>
                </a:cubicBezTo>
                <a:cubicBezTo>
                  <a:pt x="299582" y="1849671"/>
                  <a:pt x="316004" y="1815295"/>
                  <a:pt x="327194" y="1777960"/>
                </a:cubicBezTo>
                <a:cubicBezTo>
                  <a:pt x="344339" y="1721045"/>
                  <a:pt x="337121" y="1693272"/>
                  <a:pt x="300123" y="1650929"/>
                </a:cubicBezTo>
                <a:cubicBezTo>
                  <a:pt x="279370" y="1627251"/>
                  <a:pt x="256992" y="1607219"/>
                  <a:pt x="226852" y="1586731"/>
                </a:cubicBezTo>
                <a:cubicBezTo>
                  <a:pt x="296334" y="1575576"/>
                  <a:pt x="223423" y="1538013"/>
                  <a:pt x="247968" y="1514564"/>
                </a:cubicBezTo>
                <a:cubicBezTo>
                  <a:pt x="297056" y="1505003"/>
                  <a:pt x="337121" y="1579673"/>
                  <a:pt x="403895" y="1558274"/>
                </a:cubicBezTo>
                <a:cubicBezTo>
                  <a:pt x="321420" y="1493619"/>
                  <a:pt x="230281" y="1472448"/>
                  <a:pt x="170546" y="1386396"/>
                </a:cubicBezTo>
                <a:cubicBezTo>
                  <a:pt x="184261" y="1366817"/>
                  <a:pt x="197977" y="1385030"/>
                  <a:pt x="209707" y="1377746"/>
                </a:cubicBezTo>
                <a:cubicBezTo>
                  <a:pt x="209346" y="1373192"/>
                  <a:pt x="210250" y="1366362"/>
                  <a:pt x="208083" y="1364314"/>
                </a:cubicBezTo>
                <a:cubicBezTo>
                  <a:pt x="163508" y="1317416"/>
                  <a:pt x="162784" y="1316279"/>
                  <a:pt x="210610" y="1281675"/>
                </a:cubicBezTo>
                <a:cubicBezTo>
                  <a:pt x="227394" y="1269609"/>
                  <a:pt x="225950" y="1258909"/>
                  <a:pt x="217108" y="1243657"/>
                </a:cubicBezTo>
                <a:cubicBezTo>
                  <a:pt x="210790" y="1232957"/>
                  <a:pt x="203211" y="1223395"/>
                  <a:pt x="206820" y="1199947"/>
                </a:cubicBezTo>
                <a:cubicBezTo>
                  <a:pt x="232988" y="1229998"/>
                  <a:pt x="359499" y="1220208"/>
                  <a:pt x="381877" y="1217021"/>
                </a:cubicBezTo>
                <a:cubicBezTo>
                  <a:pt x="406963" y="1213607"/>
                  <a:pt x="431688" y="1199037"/>
                  <a:pt x="458035" y="1207003"/>
                </a:cubicBezTo>
                <a:cubicBezTo>
                  <a:pt x="479150" y="1213381"/>
                  <a:pt x="576966" y="1275073"/>
                  <a:pt x="590863" y="1204273"/>
                </a:cubicBezTo>
                <a:cubicBezTo>
                  <a:pt x="591585" y="1200858"/>
                  <a:pt x="631107" y="1208826"/>
                  <a:pt x="652403" y="1212696"/>
                </a:cubicBezTo>
                <a:cubicBezTo>
                  <a:pt x="671172" y="1215883"/>
                  <a:pt x="692288" y="1229998"/>
                  <a:pt x="704920" y="1201769"/>
                </a:cubicBezTo>
                <a:cubicBezTo>
                  <a:pt x="712320" y="1185150"/>
                  <a:pt x="681820" y="1153051"/>
                  <a:pt x="654569" y="1150320"/>
                </a:cubicBezTo>
                <a:cubicBezTo>
                  <a:pt x="630926" y="1147814"/>
                  <a:pt x="606202" y="1144172"/>
                  <a:pt x="583643" y="1151001"/>
                </a:cubicBezTo>
                <a:cubicBezTo>
                  <a:pt x="555852" y="1159198"/>
                  <a:pt x="540873" y="1145995"/>
                  <a:pt x="533111" y="1117538"/>
                </a:cubicBezTo>
                <a:cubicBezTo>
                  <a:pt x="524450" y="1086122"/>
                  <a:pt x="507845" y="1071550"/>
                  <a:pt x="484926" y="1056980"/>
                </a:cubicBezTo>
                <a:cubicBezTo>
                  <a:pt x="429340" y="1021696"/>
                  <a:pt x="375921" y="980946"/>
                  <a:pt x="314922" y="960456"/>
                </a:cubicBezTo>
                <a:cubicBezTo>
                  <a:pt x="302830" y="956358"/>
                  <a:pt x="289476" y="950894"/>
                  <a:pt x="283881" y="923805"/>
                </a:cubicBezTo>
                <a:cubicBezTo>
                  <a:pt x="449013" y="964326"/>
                  <a:pt x="599526" y="1069958"/>
                  <a:pt x="769890" y="1063811"/>
                </a:cubicBezTo>
                <a:cubicBezTo>
                  <a:pt x="723329" y="1030346"/>
                  <a:pt x="669369" y="1028524"/>
                  <a:pt x="619738" y="1005076"/>
                </a:cubicBezTo>
                <a:cubicBezTo>
                  <a:pt x="654930" y="987546"/>
                  <a:pt x="687956" y="1005759"/>
                  <a:pt x="721344" y="1015777"/>
                </a:cubicBezTo>
                <a:cubicBezTo>
                  <a:pt x="749317" y="1023970"/>
                  <a:pt x="774583" y="1025337"/>
                  <a:pt x="777650" y="976393"/>
                </a:cubicBezTo>
                <a:cubicBezTo>
                  <a:pt x="776566" y="973205"/>
                  <a:pt x="776747" y="969107"/>
                  <a:pt x="776929" y="965238"/>
                </a:cubicBezTo>
                <a:cubicBezTo>
                  <a:pt x="767542" y="944976"/>
                  <a:pt x="752926" y="934504"/>
                  <a:pt x="735601" y="928584"/>
                </a:cubicBezTo>
                <a:cubicBezTo>
                  <a:pt x="725133" y="924942"/>
                  <a:pt x="711237" y="919478"/>
                  <a:pt x="711416" y="904909"/>
                </a:cubicBezTo>
                <a:cubicBezTo>
                  <a:pt x="711958" y="850955"/>
                  <a:pt x="678571" y="835246"/>
                  <a:pt x="645185" y="819539"/>
                </a:cubicBezTo>
                <a:cubicBezTo>
                  <a:pt x="663773" y="792676"/>
                  <a:pt x="678391" y="812481"/>
                  <a:pt x="692468" y="810433"/>
                </a:cubicBezTo>
                <a:cubicBezTo>
                  <a:pt x="701672" y="809067"/>
                  <a:pt x="709973" y="806563"/>
                  <a:pt x="709973" y="792676"/>
                </a:cubicBezTo>
                <a:cubicBezTo>
                  <a:pt x="710154" y="781065"/>
                  <a:pt x="705822" y="767861"/>
                  <a:pt x="696799" y="767635"/>
                </a:cubicBezTo>
                <a:cubicBezTo>
                  <a:pt x="640312" y="765585"/>
                  <a:pt x="609090" y="690914"/>
                  <a:pt x="550437" y="690687"/>
                </a:cubicBezTo>
                <a:cubicBezTo>
                  <a:pt x="515425" y="690687"/>
                  <a:pt x="568666" y="648572"/>
                  <a:pt x="539068" y="631042"/>
                </a:cubicBezTo>
                <a:cubicBezTo>
                  <a:pt x="532570" y="627171"/>
                  <a:pt x="556032" y="621254"/>
                  <a:pt x="566500" y="622164"/>
                </a:cubicBezTo>
                <a:cubicBezTo>
                  <a:pt x="576786" y="623074"/>
                  <a:pt x="585990" y="634229"/>
                  <a:pt x="598443" y="626261"/>
                </a:cubicBezTo>
                <a:cubicBezTo>
                  <a:pt x="605300" y="597806"/>
                  <a:pt x="587615" y="587332"/>
                  <a:pt x="572996" y="579365"/>
                </a:cubicBezTo>
                <a:cubicBezTo>
                  <a:pt x="539247" y="560925"/>
                  <a:pt x="506402" y="538615"/>
                  <a:pt x="469405" y="532013"/>
                </a:cubicBezTo>
                <a:cubicBezTo>
                  <a:pt x="456232" y="529737"/>
                  <a:pt x="488355" y="499231"/>
                  <a:pt x="494671" y="488532"/>
                </a:cubicBezTo>
                <a:cubicBezTo>
                  <a:pt x="345782" y="376071"/>
                  <a:pt x="166756" y="381762"/>
                  <a:pt x="0" y="290928"/>
                </a:cubicBezTo>
                <a:cubicBezTo>
                  <a:pt x="36817" y="273173"/>
                  <a:pt x="63887" y="286148"/>
                  <a:pt x="88973" y="288880"/>
                </a:cubicBezTo>
                <a:cubicBezTo>
                  <a:pt x="151595" y="295708"/>
                  <a:pt x="213498" y="309822"/>
                  <a:pt x="275940" y="318246"/>
                </a:cubicBezTo>
                <a:cubicBezTo>
                  <a:pt x="306620" y="322344"/>
                  <a:pt x="335134" y="337824"/>
                  <a:pt x="369424" y="313239"/>
                </a:cubicBezTo>
                <a:cubicBezTo>
                  <a:pt x="392343" y="296847"/>
                  <a:pt x="428980" y="314604"/>
                  <a:pt x="457133" y="329174"/>
                </a:cubicBezTo>
                <a:cubicBezTo>
                  <a:pt x="480414" y="341238"/>
                  <a:pt x="502612" y="344425"/>
                  <a:pt x="533474" y="329174"/>
                </a:cubicBezTo>
                <a:cubicBezTo>
                  <a:pt x="505501" y="319841"/>
                  <a:pt x="484023" y="311645"/>
                  <a:pt x="462006" y="305953"/>
                </a:cubicBezTo>
                <a:cubicBezTo>
                  <a:pt x="444501" y="301400"/>
                  <a:pt x="486189" y="282960"/>
                  <a:pt x="507484" y="285237"/>
                </a:cubicBezTo>
                <a:cubicBezTo>
                  <a:pt x="537263" y="288423"/>
                  <a:pt x="520479" y="276586"/>
                  <a:pt x="515425" y="260195"/>
                </a:cubicBezTo>
                <a:cubicBezTo>
                  <a:pt x="510012" y="242665"/>
                  <a:pt x="526074" y="237203"/>
                  <a:pt x="536180" y="240844"/>
                </a:cubicBezTo>
                <a:cubicBezTo>
                  <a:pt x="574980" y="255187"/>
                  <a:pt x="613602" y="229917"/>
                  <a:pt x="653668" y="250407"/>
                </a:cubicBezTo>
                <a:cubicBezTo>
                  <a:pt x="643561" y="199867"/>
                  <a:pt x="621723" y="177784"/>
                  <a:pt x="576064" y="170726"/>
                </a:cubicBezTo>
                <a:cubicBezTo>
                  <a:pt x="558919" y="167996"/>
                  <a:pt x="541053" y="172093"/>
                  <a:pt x="526254" y="157522"/>
                </a:cubicBezTo>
                <a:cubicBezTo>
                  <a:pt x="517771" y="149101"/>
                  <a:pt x="508207" y="139084"/>
                  <a:pt x="514884" y="123603"/>
                </a:cubicBezTo>
                <a:cubicBezTo>
                  <a:pt x="519577" y="112674"/>
                  <a:pt x="529684" y="112674"/>
                  <a:pt x="537985" y="116318"/>
                </a:cubicBezTo>
                <a:cubicBezTo>
                  <a:pt x="575162" y="132483"/>
                  <a:pt x="613963" y="138400"/>
                  <a:pt x="652764" y="144320"/>
                </a:cubicBezTo>
                <a:cubicBezTo>
                  <a:pt x="658720" y="145230"/>
                  <a:pt x="665397" y="148191"/>
                  <a:pt x="672075" y="133164"/>
                </a:cubicBezTo>
                <a:cubicBezTo>
                  <a:pt x="599526" y="108805"/>
                  <a:pt x="530585" y="74202"/>
                  <a:pt x="456051" y="60770"/>
                </a:cubicBezTo>
                <a:cubicBezTo>
                  <a:pt x="457133" y="54397"/>
                  <a:pt x="458215" y="48022"/>
                  <a:pt x="459299" y="41649"/>
                </a:cubicBezTo>
                <a:cubicBezTo>
                  <a:pt x="517591" y="50753"/>
                  <a:pt x="575884" y="59859"/>
                  <a:pt x="649515" y="71243"/>
                </a:cubicBezTo>
                <a:cubicBezTo>
                  <a:pt x="604218" y="35045"/>
                  <a:pt x="561446" y="47111"/>
                  <a:pt x="527879" y="15013"/>
                </a:cubicBezTo>
                <a:cubicBezTo>
                  <a:pt x="534195" y="2833"/>
                  <a:pt x="541820" y="-241"/>
                  <a:pt x="549716" y="15"/>
                </a:cubicBezTo>
                <a:close/>
              </a:path>
            </a:pathLst>
          </a:custGeom>
        </p:spPr>
      </p:pic>
      <p:pic>
        <p:nvPicPr>
          <p:cNvPr id="9" name="Grafik 8" descr="Ein Bild, das Metallwaren, Scharnier enthält.&#10;&#10;KI-generierte Inhalte können fehlerhaft sein.">
            <a:extLst>
              <a:ext uri="{FF2B5EF4-FFF2-40B4-BE49-F238E27FC236}">
                <a16:creationId xmlns:a16="http://schemas.microsoft.com/office/drawing/2014/main" id="{5D3BADF3-07B4-073A-2541-540A75FB0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83" r="-3" b="11596"/>
          <a:stretch>
            <a:fillRect/>
          </a:stretch>
        </p:blipFill>
        <p:spPr>
          <a:xfrm rot="20730770">
            <a:off x="7294204" y="49770"/>
            <a:ext cx="2346695" cy="1812077"/>
          </a:xfrm>
          <a:custGeom>
            <a:avLst/>
            <a:gdLst/>
            <a:ahLst/>
            <a:cxnLst/>
            <a:rect l="l" t="t" r="r" b="b"/>
            <a:pathLst>
              <a:path w="4579876" h="3536502">
                <a:moveTo>
                  <a:pt x="457312" y="0"/>
                </a:moveTo>
                <a:lnTo>
                  <a:pt x="4579876" y="0"/>
                </a:lnTo>
                <a:lnTo>
                  <a:pt x="4579876" y="3057029"/>
                </a:lnTo>
                <a:lnTo>
                  <a:pt x="4508441" y="3086568"/>
                </a:lnTo>
                <a:cubicBezTo>
                  <a:pt x="4391572" y="3126663"/>
                  <a:pt x="4301124" y="3221848"/>
                  <a:pt x="4183947" y="3271738"/>
                </a:cubicBezTo>
                <a:cubicBezTo>
                  <a:pt x="4099090" y="3307854"/>
                  <a:pt x="4017967" y="3354374"/>
                  <a:pt x="3930625" y="3387123"/>
                </a:cubicBezTo>
                <a:cubicBezTo>
                  <a:pt x="3723932" y="3464557"/>
                  <a:pt x="3513195" y="3526689"/>
                  <a:pt x="3290337" y="3535564"/>
                </a:cubicBezTo>
                <a:cubicBezTo>
                  <a:pt x="3106332" y="3542605"/>
                  <a:pt x="1510274" y="3535872"/>
                  <a:pt x="861903" y="2528615"/>
                </a:cubicBezTo>
                <a:cubicBezTo>
                  <a:pt x="849470" y="2523717"/>
                  <a:pt x="835485" y="2510862"/>
                  <a:pt x="831133" y="2498619"/>
                </a:cubicBezTo>
                <a:cubicBezTo>
                  <a:pt x="810307" y="2441385"/>
                  <a:pt x="759333" y="2416594"/>
                  <a:pt x="713333" y="2385682"/>
                </a:cubicBezTo>
                <a:cubicBezTo>
                  <a:pt x="672925" y="2358442"/>
                  <a:pt x="630030" y="2329978"/>
                  <a:pt x="613246" y="2284067"/>
                </a:cubicBezTo>
                <a:cubicBezTo>
                  <a:pt x="591179" y="2222855"/>
                  <a:pt x="653963" y="2273050"/>
                  <a:pt x="665465" y="2249789"/>
                </a:cubicBezTo>
                <a:cubicBezTo>
                  <a:pt x="641532" y="2217960"/>
                  <a:pt x="604543" y="2188882"/>
                  <a:pt x="594908" y="2152767"/>
                </a:cubicBezTo>
                <a:cubicBezTo>
                  <a:pt x="559787" y="2022383"/>
                  <a:pt x="483946" y="1927503"/>
                  <a:pt x="370497" y="1853742"/>
                </a:cubicBezTo>
                <a:cubicBezTo>
                  <a:pt x="337861" y="1832624"/>
                  <a:pt x="316415" y="1794059"/>
                  <a:pt x="271969" y="1787940"/>
                </a:cubicBezTo>
                <a:cubicBezTo>
                  <a:pt x="173127" y="1774472"/>
                  <a:pt x="204209" y="1669186"/>
                  <a:pt x="151990" y="1622358"/>
                </a:cubicBezTo>
                <a:cubicBezTo>
                  <a:pt x="142044" y="1613481"/>
                  <a:pt x="133031" y="1596037"/>
                  <a:pt x="134895" y="1584102"/>
                </a:cubicBezTo>
                <a:cubicBezTo>
                  <a:pt x="137691" y="1566959"/>
                  <a:pt x="149504" y="1550739"/>
                  <a:pt x="159450" y="1535435"/>
                </a:cubicBezTo>
                <a:cubicBezTo>
                  <a:pt x="169708" y="1520133"/>
                  <a:pt x="185247" y="1506664"/>
                  <a:pt x="177788" y="1486465"/>
                </a:cubicBezTo>
                <a:cubicBezTo>
                  <a:pt x="174683" y="1478202"/>
                  <a:pt x="176855" y="1449432"/>
                  <a:pt x="153856" y="1472079"/>
                </a:cubicBezTo>
                <a:cubicBezTo>
                  <a:pt x="90760" y="1534212"/>
                  <a:pt x="54082" y="1475449"/>
                  <a:pt x="0" y="1447289"/>
                </a:cubicBezTo>
                <a:cubicBezTo>
                  <a:pt x="43515" y="1418212"/>
                  <a:pt x="82677" y="1397707"/>
                  <a:pt x="89205" y="1354247"/>
                </a:cubicBezTo>
                <a:cubicBezTo>
                  <a:pt x="102570" y="1264569"/>
                  <a:pt x="159758" y="1223557"/>
                  <a:pt x="246479" y="1215599"/>
                </a:cubicBezTo>
                <a:cubicBezTo>
                  <a:pt x="214465" y="1128983"/>
                  <a:pt x="214465" y="1128983"/>
                  <a:pt x="317968" y="1117045"/>
                </a:cubicBezTo>
                <a:cubicBezTo>
                  <a:pt x="278183" y="1061955"/>
                  <a:pt x="278183" y="1047876"/>
                  <a:pt x="326362" y="1028900"/>
                </a:cubicBezTo>
                <a:cubicBezTo>
                  <a:pt x="372673" y="1010841"/>
                  <a:pt x="423957" y="1004720"/>
                  <a:pt x="466852" y="976870"/>
                </a:cubicBezTo>
                <a:cubicBezTo>
                  <a:pt x="427377" y="906475"/>
                  <a:pt x="416188" y="824756"/>
                  <a:pt x="334754" y="790475"/>
                </a:cubicBezTo>
                <a:cubicBezTo>
                  <a:pt x="322010" y="785272"/>
                  <a:pt x="313307" y="764154"/>
                  <a:pt x="321386" y="751912"/>
                </a:cubicBezTo>
                <a:cubicBezTo>
                  <a:pt x="350915" y="707534"/>
                  <a:pt x="308644" y="623365"/>
                  <a:pt x="400645" y="613877"/>
                </a:cubicBezTo>
                <a:cubicBezTo>
                  <a:pt x="412147" y="612959"/>
                  <a:pt x="422716" y="603776"/>
                  <a:pt x="413701" y="591839"/>
                </a:cubicBezTo>
                <a:cubicBezTo>
                  <a:pt x="382618" y="550216"/>
                  <a:pt x="420228" y="552969"/>
                  <a:pt x="442917" y="547767"/>
                </a:cubicBezTo>
                <a:cubicBezTo>
                  <a:pt x="470271" y="541341"/>
                  <a:pt x="501353" y="559703"/>
                  <a:pt x="526840" y="537055"/>
                </a:cubicBezTo>
                <a:cubicBezTo>
                  <a:pt x="520932" y="513181"/>
                  <a:pt x="498866" y="513487"/>
                  <a:pt x="483325" y="505836"/>
                </a:cubicBezTo>
                <a:cubicBezTo>
                  <a:pt x="437946" y="483799"/>
                  <a:pt x="400956" y="457479"/>
                  <a:pt x="398780" y="400243"/>
                </a:cubicBezTo>
                <a:cubicBezTo>
                  <a:pt x="397229" y="354028"/>
                  <a:pt x="392255" y="313323"/>
                  <a:pt x="455041" y="299242"/>
                </a:cubicBezTo>
                <a:cubicBezTo>
                  <a:pt x="481149" y="293426"/>
                  <a:pt x="473687" y="260067"/>
                  <a:pt x="458769" y="243538"/>
                </a:cubicBezTo>
                <a:cubicBezTo>
                  <a:pt x="432038" y="214157"/>
                  <a:pt x="409972" y="174981"/>
                  <a:pt x="363969" y="172227"/>
                </a:cubicBezTo>
                <a:cubicBezTo>
                  <a:pt x="335995" y="170391"/>
                  <a:pt x="314549" y="158146"/>
                  <a:pt x="292481" y="144069"/>
                </a:cubicBezTo>
                <a:cubicBezTo>
                  <a:pt x="276630" y="133966"/>
                  <a:pt x="257670" y="125398"/>
                  <a:pt x="259534" y="103668"/>
                </a:cubicBezTo>
                <a:cubicBezTo>
                  <a:pt x="261399" y="82855"/>
                  <a:pt x="279736" y="74286"/>
                  <a:pt x="298387" y="70001"/>
                </a:cubicBezTo>
                <a:cubicBezTo>
                  <a:pt x="345011" y="59672"/>
                  <a:pt x="389535" y="45726"/>
                  <a:pt x="430782" y="19902"/>
                </a:cubicBezTo>
                <a:close/>
              </a:path>
            </a:pathLst>
          </a:cu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78CB590-50D0-C06C-F4B8-69D00946BDB9}"/>
              </a:ext>
            </a:extLst>
          </p:cNvPr>
          <p:cNvSpPr txBox="1"/>
          <p:nvPr/>
        </p:nvSpPr>
        <p:spPr>
          <a:xfrm>
            <a:off x="342473" y="607500"/>
            <a:ext cx="8603053" cy="59565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 indent="-228600">
              <a:defRPr sz="2000"/>
            </a:pPr>
            <a:r>
              <a:rPr lang="en-US" sz="2000" dirty="0"/>
              <a:t>Annotation: CVAT Online Tool 		 Modelle: yolov8m, yolov8l</a:t>
            </a:r>
          </a:p>
        </p:txBody>
      </p:sp>
    </p:spTree>
    <p:extLst>
      <p:ext uri="{BB962C8B-B14F-4D97-AF65-F5344CB8AC3E}">
        <p14:creationId xmlns:p14="http://schemas.microsoft.com/office/powerpoint/2010/main" val="7093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5F399-A906-76BF-53AE-29BDA7A09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99ED386-2E75-DCAC-82CE-874BDF7F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Annotationen - CVAT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B6B49D9-8C37-56FD-A593-81A6B329E2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D47822-EEB5-CAEC-2710-6CA07E06D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de-AT" dirty="0"/>
              <a:t>6DoF Pose </a:t>
            </a:r>
            <a:r>
              <a:rPr lang="de-AT" dirty="0" err="1"/>
              <a:t>Estimation</a:t>
            </a:r>
            <a:r>
              <a:rPr lang="de-AT" dirty="0"/>
              <a:t> mit YOLO, ICP &amp; RANSAC</a:t>
            </a:r>
            <a:r>
              <a:rPr lang="en-GB" dirty="0"/>
              <a:t> | re24m024 – Knebl Fabian | 13.09.2025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3F2641-9F35-55D0-1568-40937E987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94EF084-DBC5-2F94-2165-68010DF7B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11" y="564873"/>
            <a:ext cx="8241297" cy="409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222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C7BEA-D124-B590-590D-43F9804AF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6CCC00A-7D9D-0D3A-EE08-CF86DCCED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Train Batch Synthetische </a:t>
            </a:r>
            <a:r>
              <a:rPr lang="de-DE" dirty="0" err="1"/>
              <a:t>Render</a:t>
            </a:r>
            <a:r>
              <a:rPr lang="de-DE" dirty="0"/>
              <a:t>-Daten</a:t>
            </a:r>
            <a:br>
              <a:rPr lang="de-DE" dirty="0"/>
            </a:b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19C2E4E-2AE7-9BAC-7D39-70474737F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Datensatz</a:t>
            </a:r>
            <a:r>
              <a:rPr lang="en-US" sz="2000" dirty="0"/>
              <a:t> </a:t>
            </a:r>
            <a:r>
              <a:rPr lang="en-US" sz="2000" dirty="0" err="1"/>
              <a:t>bestehend</a:t>
            </a:r>
            <a:r>
              <a:rPr lang="en-US" sz="2000" dirty="0"/>
              <a:t> </a:t>
            </a:r>
            <a:r>
              <a:rPr lang="en-US" sz="2000" dirty="0" err="1"/>
              <a:t>aus</a:t>
            </a:r>
            <a:r>
              <a:rPr lang="en-US" sz="2000" dirty="0"/>
              <a:t> </a:t>
            </a:r>
            <a:r>
              <a:rPr lang="en-US" sz="2000" dirty="0" err="1"/>
              <a:t>Bildern</a:t>
            </a:r>
            <a:r>
              <a:rPr lang="en-US" sz="2000" dirty="0"/>
              <a:t> </a:t>
            </a:r>
            <a:r>
              <a:rPr lang="en-US" sz="2000" dirty="0" err="1"/>
              <a:t>aus</a:t>
            </a:r>
            <a:br>
              <a:rPr lang="en-US" sz="2000" dirty="0"/>
            </a:br>
            <a:r>
              <a:rPr lang="en-US" sz="2000" dirty="0" err="1"/>
              <a:t>fixierten</a:t>
            </a:r>
            <a:r>
              <a:rPr lang="en-US" sz="2000" dirty="0"/>
              <a:t> </a:t>
            </a:r>
            <a:r>
              <a:rPr lang="en-US" sz="2000" dirty="0" err="1"/>
              <a:t>Winkeln</a:t>
            </a:r>
            <a:r>
              <a:rPr lang="en-US" sz="2000" dirty="0"/>
              <a:t> </a:t>
            </a:r>
            <a:r>
              <a:rPr lang="en-US" sz="2000" dirty="0" err="1"/>
              <a:t>rund</a:t>
            </a:r>
            <a:r>
              <a:rPr lang="en-US" sz="2000" dirty="0"/>
              <a:t> um die </a:t>
            </a:r>
            <a:r>
              <a:rPr lang="en-US" sz="2000" dirty="0" err="1"/>
              <a:t>Bauteile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Daten </a:t>
            </a:r>
            <a:r>
              <a:rPr lang="en-US" sz="2000" dirty="0" err="1"/>
              <a:t>zwar</a:t>
            </a:r>
            <a:r>
              <a:rPr lang="en-US" sz="2000" dirty="0"/>
              <a:t> </a:t>
            </a:r>
            <a:r>
              <a:rPr lang="en-US" sz="2000" dirty="0" err="1"/>
              <a:t>scheinbar</a:t>
            </a:r>
            <a:r>
              <a:rPr lang="en-US" sz="2000" dirty="0"/>
              <a:t> gut </a:t>
            </a:r>
            <a:r>
              <a:rPr lang="en-US" sz="2000" dirty="0" err="1"/>
              <a:t>erkannt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 err="1"/>
              <a:t>jedoch</a:t>
            </a:r>
            <a:r>
              <a:rPr lang="en-US" sz="2000" dirty="0"/>
              <a:t> </a:t>
            </a:r>
            <a:r>
              <a:rPr lang="en-US" sz="2000" dirty="0" err="1"/>
              <a:t>zuletzt</a:t>
            </a:r>
            <a:r>
              <a:rPr lang="en-US" sz="2000" dirty="0"/>
              <a:t> </a:t>
            </a:r>
            <a:r>
              <a:rPr lang="en-US" sz="2000" dirty="0" err="1"/>
              <a:t>keine</a:t>
            </a:r>
            <a:r>
              <a:rPr lang="en-US" sz="2000" dirty="0"/>
              <a:t> </a:t>
            </a:r>
            <a:r>
              <a:rPr lang="en-US" sz="2000" dirty="0" err="1"/>
              <a:t>Detektion</a:t>
            </a:r>
            <a:r>
              <a:rPr lang="en-US" sz="2000" dirty="0"/>
              <a:t> auf </a:t>
            </a:r>
            <a:br>
              <a:rPr lang="en-US" sz="2000" dirty="0"/>
            </a:br>
            <a:r>
              <a:rPr lang="en-US" sz="2000" dirty="0" err="1"/>
              <a:t>Schütten-Bildern</a:t>
            </a:r>
            <a:br>
              <a:rPr lang="en-US" sz="2000" dirty="0"/>
            </a:br>
            <a:r>
              <a:rPr lang="en-US" sz="2000" dirty="0"/>
              <a:t>-&gt; </a:t>
            </a:r>
            <a:r>
              <a:rPr lang="en-US" sz="2000" dirty="0" err="1"/>
              <a:t>daher</a:t>
            </a:r>
            <a:r>
              <a:rPr lang="en-US" sz="2000" dirty="0"/>
              <a:t> </a:t>
            </a:r>
            <a:r>
              <a:rPr lang="en-US" sz="2000" dirty="0" err="1"/>
              <a:t>verworfen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2FA68-8FC0-E571-7D29-CEA3BA6DB3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de-AT" dirty="0"/>
              <a:t>6DoF Pose </a:t>
            </a:r>
            <a:r>
              <a:rPr lang="de-AT" dirty="0" err="1"/>
              <a:t>Estimation</a:t>
            </a:r>
            <a:r>
              <a:rPr lang="de-AT" dirty="0"/>
              <a:t> mit YOLO, ICP &amp; RANSAC</a:t>
            </a:r>
            <a:r>
              <a:rPr lang="en-GB" dirty="0"/>
              <a:t> | re24m024 – Knebl Fabian | 13.09.2025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688E7C0-F63D-5692-1B70-FAE6DA85F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  <p:pic>
        <p:nvPicPr>
          <p:cNvPr id="3" name="Grafik 2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8FE29ABA-7FA9-329E-8C5F-E26A6C0E9E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32" y="607500"/>
            <a:ext cx="3793461" cy="3793461"/>
          </a:xfrm>
          <a:prstGeom prst="rect">
            <a:avLst/>
          </a:prstGeom>
        </p:spPr>
      </p:pic>
      <p:pic>
        <p:nvPicPr>
          <p:cNvPr id="9" name="Grafik 8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503D1497-6D4A-2755-E715-BF0473D128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32" y="607499"/>
            <a:ext cx="3793461" cy="379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84E47-9BC5-5F61-D823-D51D0B266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FEBDB0F-38A7-AEF3-CEC8-ACAF1CEB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AT" dirty="0"/>
              <a:t>Train Batch Schütten-Bilder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B867439-3055-E257-0723-055B0E9A155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Bboxen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meistens</a:t>
            </a:r>
            <a:r>
              <a:rPr lang="en-US" dirty="0"/>
              <a:t> </a:t>
            </a:r>
            <a:r>
              <a:rPr lang="en-US" dirty="0" err="1"/>
              <a:t>korrekter</a:t>
            </a:r>
            <a:r>
              <a:rPr lang="en-US" dirty="0"/>
              <a:t> </a:t>
            </a:r>
            <a:r>
              <a:rPr lang="en-US" dirty="0" err="1"/>
              <a:t>Detektion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Verwendet</a:t>
            </a:r>
            <a:r>
              <a:rPr lang="en-US" dirty="0"/>
              <a:t> für </a:t>
            </a:r>
            <a:r>
              <a:rPr lang="en-US" dirty="0" err="1"/>
              <a:t>Algorithmus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490CB4-6013-FC05-0F7E-B0915A88B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de-AT" dirty="0"/>
              <a:t>6DoF Pose </a:t>
            </a:r>
            <a:r>
              <a:rPr lang="de-AT" dirty="0" err="1"/>
              <a:t>Estimation</a:t>
            </a:r>
            <a:r>
              <a:rPr lang="de-AT" dirty="0"/>
              <a:t> mit YOLO, ICP &amp; RANSAC</a:t>
            </a:r>
            <a:r>
              <a:rPr lang="en-GB" dirty="0"/>
              <a:t> | re24m024 – Knebl Fabian | 13.09.2025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066DA3B-E55F-E656-3EB7-B93818252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  <p:pic>
        <p:nvPicPr>
          <p:cNvPr id="3" name="Grafik 2" descr="Ein Bild, das Screenshot, Rechteck, Design enthält.&#10;&#10;KI-generierte Inhalte können fehlerhaft sein.">
            <a:extLst>
              <a:ext uri="{FF2B5EF4-FFF2-40B4-BE49-F238E27FC236}">
                <a16:creationId xmlns:a16="http://schemas.microsoft.com/office/drawing/2014/main" id="{F5688ABB-B9E4-9DFA-D68B-EFBDE192BB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757" y="333879"/>
            <a:ext cx="5441590" cy="414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7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 Powerpoint-Vorlage 16zu9 -accessible-2022-01-31 (3)</Template>
  <TotalTime>0</TotalTime>
  <Words>860</Words>
  <Application>Microsoft Office PowerPoint</Application>
  <PresentationFormat>Bildschirmpräsentation (16:9)</PresentationFormat>
  <Paragraphs>127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Symbol</vt:lpstr>
      <vt:lpstr>Office</vt:lpstr>
      <vt:lpstr>6DoF Pose Estimation</vt:lpstr>
      <vt:lpstr>Projektziele</vt:lpstr>
      <vt:lpstr>Systemumgebung</vt:lpstr>
      <vt:lpstr>Workflow – Überblick</vt:lpstr>
      <vt:lpstr>YOLO</vt:lpstr>
      <vt:lpstr>YOLO Training - Gegenüberstellung</vt:lpstr>
      <vt:lpstr>Annotationen - CVAT</vt:lpstr>
      <vt:lpstr>Train Batch Synthetische Render-Daten </vt:lpstr>
      <vt:lpstr>Train Batch Schütten-Bilder</vt:lpstr>
      <vt:lpstr>Finale Pipeline für 6D Pose</vt:lpstr>
      <vt:lpstr>Herausforderungen</vt:lpstr>
      <vt:lpstr>Ergebnisse</vt:lpstr>
      <vt:lpstr>Ergebnisse Synthetischer Datensatz</vt:lpstr>
      <vt:lpstr>Ergebnisse Schütten-Datensatz</vt:lpstr>
      <vt:lpstr>Diskussion</vt:lpstr>
      <vt:lpstr>Zusammenfassung &amp; Ausblick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Knebl</dc:creator>
  <cp:lastModifiedBy>Fabian Knebl</cp:lastModifiedBy>
  <cp:revision>66</cp:revision>
  <dcterms:created xsi:type="dcterms:W3CDTF">2025-09-12T21:43:48Z</dcterms:created>
  <dcterms:modified xsi:type="dcterms:W3CDTF">2025-09-13T17:48:50Z</dcterms:modified>
</cp:coreProperties>
</file>