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>
      <p:cViewPr varScale="1">
        <p:scale>
          <a:sx n="161" d="100"/>
          <a:sy n="161" d="100"/>
        </p:scale>
        <p:origin x="344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72000" y="0"/>
            <a:ext cx="4572000" cy="5143500"/>
          </a:xfrm>
          <a:custGeom>
            <a:avLst/>
            <a:gdLst/>
            <a:ahLst/>
            <a:cxnLst/>
            <a:rect l="l" t="t" r="r" b="b"/>
            <a:pathLst>
              <a:path w="4572000" h="5143500">
                <a:moveTo>
                  <a:pt x="4572000" y="0"/>
                </a:moveTo>
                <a:lnTo>
                  <a:pt x="0" y="0"/>
                </a:lnTo>
                <a:lnTo>
                  <a:pt x="0" y="5143500"/>
                </a:lnTo>
                <a:lnTo>
                  <a:pt x="4572000" y="5143500"/>
                </a:lnTo>
                <a:lnTo>
                  <a:pt x="45720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29674" y="4495500"/>
            <a:ext cx="468630" cy="0"/>
          </a:xfrm>
          <a:custGeom>
            <a:avLst/>
            <a:gdLst/>
            <a:ahLst/>
            <a:cxnLst/>
            <a:rect l="l" t="t" r="r" b="b"/>
            <a:pathLst>
              <a:path w="468629">
                <a:moveTo>
                  <a:pt x="0" y="0"/>
                </a:moveTo>
                <a:lnTo>
                  <a:pt x="46830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128802" y="1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200" y="0"/>
                </a:moveTo>
                <a:lnTo>
                  <a:pt x="0" y="0"/>
                </a:lnTo>
                <a:lnTo>
                  <a:pt x="0" y="1015200"/>
                </a:lnTo>
                <a:lnTo>
                  <a:pt x="1015200" y="1015200"/>
                </a:lnTo>
                <a:lnTo>
                  <a:pt x="1015200" y="0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113462" y="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1015199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3949A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113587" y="10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201" y="0"/>
                </a:moveTo>
                <a:lnTo>
                  <a:pt x="0" y="0"/>
                </a:lnTo>
                <a:lnTo>
                  <a:pt x="0" y="1015199"/>
                </a:lnTo>
                <a:lnTo>
                  <a:pt x="1015201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098378" y="96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5">
                <a:moveTo>
                  <a:pt x="1015199" y="0"/>
                </a:moveTo>
                <a:lnTo>
                  <a:pt x="0" y="0"/>
                </a:lnTo>
                <a:lnTo>
                  <a:pt x="1015199" y="1015201"/>
                </a:lnTo>
                <a:lnTo>
                  <a:pt x="1015199" y="0"/>
                </a:lnTo>
                <a:close/>
              </a:path>
            </a:pathLst>
          </a:custGeom>
          <a:solidFill>
            <a:srgbClr val="212D7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128788" y="1015375"/>
            <a:ext cx="1015365" cy="1015365"/>
          </a:xfrm>
          <a:custGeom>
            <a:avLst/>
            <a:gdLst/>
            <a:ahLst/>
            <a:cxnLst/>
            <a:rect l="l" t="t" r="r" b="b"/>
            <a:pathLst>
              <a:path w="1015365" h="1015364">
                <a:moveTo>
                  <a:pt x="1015199" y="0"/>
                </a:moveTo>
                <a:lnTo>
                  <a:pt x="0" y="0"/>
                </a:lnTo>
                <a:lnTo>
                  <a:pt x="1015199" y="1015199"/>
                </a:lnTo>
                <a:lnTo>
                  <a:pt x="1015199" y="0"/>
                </a:lnTo>
                <a:close/>
              </a:path>
            </a:pathLst>
          </a:custGeom>
          <a:solidFill>
            <a:srgbClr val="7890C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829" y="1966996"/>
            <a:ext cx="8144340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8378" y="5"/>
            <a:ext cx="3046095" cy="2030730"/>
            <a:chOff x="6098378" y="5"/>
            <a:chExt cx="3046095" cy="2030730"/>
          </a:xfrm>
        </p:grpSpPr>
        <p:sp>
          <p:nvSpPr>
            <p:cNvPr id="3" name="object 3"/>
            <p:cNvSpPr/>
            <p:nvPr/>
          </p:nvSpPr>
          <p:spPr>
            <a:xfrm>
              <a:off x="8128802" y="1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200" y="0"/>
                  </a:moveTo>
                  <a:lnTo>
                    <a:pt x="0" y="0"/>
                  </a:lnTo>
                  <a:lnTo>
                    <a:pt x="0" y="1015200"/>
                  </a:lnTo>
                  <a:lnTo>
                    <a:pt x="1015200" y="1015200"/>
                  </a:lnTo>
                  <a:lnTo>
                    <a:pt x="1015200" y="0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13462" y="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0"/>
                  </a:moveTo>
                  <a:lnTo>
                    <a:pt x="0" y="1015199"/>
                  </a:lnTo>
                  <a:lnTo>
                    <a:pt x="1015199" y="1015199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3949A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13587" y="10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201" y="0"/>
                  </a:moveTo>
                  <a:lnTo>
                    <a:pt x="0" y="0"/>
                  </a:lnTo>
                  <a:lnTo>
                    <a:pt x="0" y="1015199"/>
                  </a:lnTo>
                  <a:lnTo>
                    <a:pt x="1015201" y="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98378" y="96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5">
                  <a:moveTo>
                    <a:pt x="1015199" y="0"/>
                  </a:moveTo>
                  <a:lnTo>
                    <a:pt x="0" y="0"/>
                  </a:lnTo>
                  <a:lnTo>
                    <a:pt x="1015199" y="1015201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212D7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28788" y="1015375"/>
              <a:ext cx="1015365" cy="1015365"/>
            </a:xfrm>
            <a:custGeom>
              <a:avLst/>
              <a:gdLst/>
              <a:ahLst/>
              <a:cxnLst/>
              <a:rect l="l" t="t" r="r" b="b"/>
              <a:pathLst>
                <a:path w="1015365" h="1015364">
                  <a:moveTo>
                    <a:pt x="1015199" y="0"/>
                  </a:moveTo>
                  <a:lnTo>
                    <a:pt x="0" y="0"/>
                  </a:lnTo>
                  <a:lnTo>
                    <a:pt x="1015199" y="1015199"/>
                  </a:lnTo>
                  <a:lnTo>
                    <a:pt x="1015199" y="0"/>
                  </a:lnTo>
                  <a:close/>
                </a:path>
              </a:pathLst>
            </a:custGeom>
            <a:solidFill>
              <a:srgbClr val="7890C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02716" y="2511280"/>
            <a:ext cx="7954009" cy="2635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Problem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Statement: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Identify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Hot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Leads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Increase</a:t>
            </a:r>
            <a:r>
              <a:rPr sz="1550" b="1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Conversion</a:t>
            </a:r>
            <a:r>
              <a:rPr sz="1550" b="1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b="1" spc="5" dirty="0">
                <a:solidFill>
                  <a:srgbClr val="FFFFFF"/>
                </a:solidFill>
                <a:latin typeface="Verdana"/>
                <a:cs typeface="Verdana"/>
              </a:rPr>
              <a:t>Rate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4171950" cy="4191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022973" y="4020961"/>
            <a:ext cx="4820285" cy="720090"/>
          </a:xfrm>
          <a:prstGeom prst="rect">
            <a:avLst/>
          </a:prstGeom>
          <a:solidFill>
            <a:srgbClr val="F489AD"/>
          </a:solidFill>
          <a:ln w="9525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740"/>
              </a:spcBef>
            </a:pPr>
            <a:r>
              <a:rPr sz="1800" dirty="0">
                <a:latin typeface="Microsoft Sans Serif"/>
                <a:cs typeface="Microsoft Sans Serif"/>
              </a:rPr>
              <a:t>Heat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map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dirty="0">
                <a:latin typeface="Microsoft Sans Serif"/>
                <a:cs typeface="Microsoft Sans Serif"/>
              </a:rPr>
              <a:t>of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all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selected</a:t>
            </a:r>
            <a:r>
              <a:rPr sz="1800" spc="2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numerical</a:t>
            </a:r>
            <a:r>
              <a:rPr sz="1800" spc="1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columns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6273798" cy="483869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733202" y="2712750"/>
            <a:ext cx="2103755" cy="1262380"/>
          </a:xfrm>
          <a:prstGeom prst="rect">
            <a:avLst/>
          </a:prstGeom>
          <a:solidFill>
            <a:srgbClr val="F489AD"/>
          </a:solidFill>
          <a:ln w="952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70815" marR="162560" indent="-635" algn="ctr">
              <a:lnSpc>
                <a:spcPts val="1900"/>
              </a:lnSpc>
              <a:spcBef>
                <a:spcPts val="760"/>
              </a:spcBef>
            </a:pPr>
            <a:r>
              <a:rPr sz="1600" dirty="0">
                <a:latin typeface="Microsoft Sans Serif"/>
                <a:cs typeface="Microsoft Sans Serif"/>
              </a:rPr>
              <a:t>Heat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map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for</a:t>
            </a:r>
            <a:r>
              <a:rPr sz="1600" spc="5" dirty="0">
                <a:latin typeface="Microsoft Sans Serif"/>
                <a:cs typeface="Microsoft Sans Serif"/>
              </a:rPr>
              <a:t> </a:t>
            </a:r>
            <a:r>
              <a:rPr sz="1600" spc="-10" dirty="0">
                <a:latin typeface="Microsoft Sans Serif"/>
                <a:cs typeface="Microsoft Sans Serif"/>
              </a:rPr>
              <a:t>all </a:t>
            </a:r>
            <a:r>
              <a:rPr sz="1600" spc="-5" dirty="0">
                <a:latin typeface="Microsoft Sans Serif"/>
                <a:cs typeface="Microsoft Sans Serif"/>
              </a:rPr>
              <a:t> selected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columns </a:t>
            </a:r>
            <a:r>
              <a:rPr sz="160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(numerical</a:t>
            </a:r>
            <a:r>
              <a:rPr sz="1600" spc="-30" dirty="0">
                <a:latin typeface="Microsoft Sans Serif"/>
                <a:cs typeface="Microsoft Sans Serif"/>
              </a:rPr>
              <a:t> </a:t>
            </a:r>
            <a:r>
              <a:rPr sz="1600" spc="-5" dirty="0">
                <a:latin typeface="Microsoft Sans Serif"/>
                <a:cs typeface="Microsoft Sans Serif"/>
              </a:rPr>
              <a:t>columns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000" y="152400"/>
            <a:ext cx="3219449" cy="31718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975" y="152400"/>
            <a:ext cx="3571875" cy="2533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01500" y="2838300"/>
            <a:ext cx="3203347" cy="21526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96925" y="3458099"/>
            <a:ext cx="3220085" cy="1532890"/>
          </a:xfrm>
          <a:prstGeom prst="rect">
            <a:avLst/>
          </a:prstGeom>
          <a:solidFill>
            <a:srgbClr val="F489AD"/>
          </a:solidFill>
          <a:ln w="9525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13690" marR="307340" algn="ctr">
              <a:lnSpc>
                <a:spcPct val="101899"/>
              </a:lnSpc>
              <a:spcBef>
                <a:spcPts val="700"/>
              </a:spcBef>
            </a:pPr>
            <a:r>
              <a:rPr sz="1800" b="1" dirty="0">
                <a:latin typeface="Arial"/>
                <a:cs typeface="Arial"/>
              </a:rPr>
              <a:t>Linear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Regression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Final </a:t>
            </a:r>
            <a:r>
              <a:rPr sz="1800" b="1" spc="-484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Model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Parameters</a:t>
            </a:r>
            <a:endParaRPr sz="1800">
              <a:latin typeface="Arial"/>
              <a:cs typeface="Arial"/>
            </a:endParaRPr>
          </a:p>
          <a:p>
            <a:pPr marL="189865" marR="182245" algn="ctr">
              <a:lnSpc>
                <a:spcPts val="2200"/>
              </a:lnSpc>
              <a:spcBef>
                <a:spcPts val="80"/>
              </a:spcBef>
            </a:pPr>
            <a:r>
              <a:rPr sz="1800" b="1" dirty="0">
                <a:latin typeface="Arial"/>
                <a:cs typeface="Arial"/>
              </a:rPr>
              <a:t>Area </a:t>
            </a:r>
            <a:r>
              <a:rPr sz="1800" b="1" spc="-5" dirty="0">
                <a:latin typeface="Arial"/>
                <a:cs typeface="Arial"/>
              </a:rPr>
              <a:t>under ROC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0.84 </a:t>
            </a:r>
            <a:r>
              <a:rPr sz="1800" b="1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Intermediate cut-off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0.35 </a:t>
            </a:r>
            <a:r>
              <a:rPr sz="1800" b="1" spc="-49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Final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cut-off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 </a:t>
            </a:r>
            <a:r>
              <a:rPr sz="1800" b="1" spc="-5" dirty="0">
                <a:latin typeface="Arial"/>
                <a:cs typeface="Arial"/>
              </a:rPr>
              <a:t>0.42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" y="152399"/>
            <a:ext cx="8952865" cy="4951095"/>
            <a:chOff x="152400" y="152399"/>
            <a:chExt cx="8952865" cy="4951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0" y="152399"/>
              <a:ext cx="7210756" cy="48387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70089" y="3961227"/>
              <a:ext cx="2630170" cy="1137285"/>
            </a:xfrm>
            <a:custGeom>
              <a:avLst/>
              <a:gdLst/>
              <a:ahLst/>
              <a:cxnLst/>
              <a:rect l="l" t="t" r="r" b="b"/>
              <a:pathLst>
                <a:path w="2630170" h="1137285">
                  <a:moveTo>
                    <a:pt x="0" y="0"/>
                  </a:moveTo>
                  <a:lnTo>
                    <a:pt x="2630119" y="0"/>
                  </a:lnTo>
                  <a:lnTo>
                    <a:pt x="2630119" y="1137231"/>
                  </a:lnTo>
                  <a:lnTo>
                    <a:pt x="0" y="1137231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739725" y="4041771"/>
            <a:ext cx="2091055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78740">
              <a:lnSpc>
                <a:spcPct val="101200"/>
              </a:lnSpc>
              <a:spcBef>
                <a:spcPts val="80"/>
              </a:spcBef>
            </a:pPr>
            <a:r>
              <a:rPr sz="1400" dirty="0">
                <a:latin typeface="Microsoft Sans Serif"/>
                <a:cs typeface="Microsoft Sans Serif"/>
              </a:rPr>
              <a:t>Heat Map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of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10" dirty="0">
                <a:latin typeface="Microsoft Sans Serif"/>
                <a:cs typeface="Microsoft Sans Serif"/>
              </a:rPr>
              <a:t>all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selected 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columns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our</a:t>
            </a:r>
            <a:r>
              <a:rPr sz="1400" spc="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final</a:t>
            </a:r>
            <a:r>
              <a:rPr sz="140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model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9123" y="2222700"/>
            <a:ext cx="53333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Inference</a:t>
            </a:r>
            <a:r>
              <a:rPr sz="4200" spc="15" dirty="0"/>
              <a:t> </a:t>
            </a:r>
            <a:r>
              <a:rPr sz="4200" dirty="0"/>
              <a:t>/</a:t>
            </a:r>
            <a:r>
              <a:rPr sz="4200" spc="20" dirty="0"/>
              <a:t> </a:t>
            </a:r>
            <a:r>
              <a:rPr sz="4200" spc="-5" dirty="0"/>
              <a:t>Conclusion</a:t>
            </a:r>
            <a:endParaRPr sz="4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6401" y="1958052"/>
            <a:ext cx="35839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2A3990"/>
                </a:solidFill>
              </a:rPr>
              <a:t>Model</a:t>
            </a:r>
            <a:r>
              <a:rPr sz="4200" spc="-245" dirty="0">
                <a:solidFill>
                  <a:srgbClr val="2A3990"/>
                </a:solidFill>
              </a:rPr>
              <a:t> </a:t>
            </a:r>
            <a:r>
              <a:rPr sz="4200" spc="-10" dirty="0">
                <a:solidFill>
                  <a:srgbClr val="2A3990"/>
                </a:solidFill>
              </a:rPr>
              <a:t>Analysis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07653" y="2837190"/>
            <a:ext cx="376174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Performance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434343"/>
                </a:solidFill>
                <a:latin typeface="Microsoft Sans Serif"/>
                <a:cs typeface="Microsoft Sans Serif"/>
              </a:rPr>
              <a:t>of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434343"/>
                </a:solidFill>
                <a:latin typeface="Microsoft Sans Serif"/>
                <a:cs typeface="Microsoft Sans Serif"/>
              </a:rPr>
              <a:t>our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10" dirty="0">
                <a:solidFill>
                  <a:srgbClr val="434343"/>
                </a:solidFill>
                <a:latin typeface="Microsoft Sans Serif"/>
                <a:cs typeface="Microsoft Sans Serif"/>
              </a:rPr>
              <a:t>Final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Model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224" y="1245651"/>
            <a:ext cx="346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Overall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accuracy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Test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set: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0.81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8224" y="2044481"/>
            <a:ext cx="3596004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Sensitivity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model: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0.82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18224" y="3211611"/>
            <a:ext cx="3596004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Specificity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logistic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regression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model: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0.82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64" y="1323052"/>
            <a:ext cx="3731895" cy="1300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38555" marR="5080" indent="-1126490">
              <a:lnSpc>
                <a:spcPts val="5000"/>
              </a:lnSpc>
              <a:spcBef>
                <a:spcPts val="240"/>
              </a:spcBef>
            </a:pPr>
            <a:r>
              <a:rPr sz="4200" spc="-5" dirty="0">
                <a:solidFill>
                  <a:srgbClr val="2A3990"/>
                </a:solidFill>
              </a:rPr>
              <a:t>Inferences</a:t>
            </a:r>
            <a:r>
              <a:rPr sz="4200" spc="5" dirty="0">
                <a:solidFill>
                  <a:srgbClr val="2A3990"/>
                </a:solidFill>
              </a:rPr>
              <a:t> </a:t>
            </a:r>
            <a:r>
              <a:rPr sz="4200" spc="-5" dirty="0">
                <a:solidFill>
                  <a:srgbClr val="2A3990"/>
                </a:solidFill>
              </a:rPr>
              <a:t>from </a:t>
            </a:r>
            <a:r>
              <a:rPr sz="4200" spc="-1100" dirty="0">
                <a:solidFill>
                  <a:srgbClr val="2A3990"/>
                </a:solidFill>
              </a:rPr>
              <a:t> </a:t>
            </a:r>
            <a:r>
              <a:rPr sz="4200" spc="-5" dirty="0">
                <a:solidFill>
                  <a:srgbClr val="2A3990"/>
                </a:solidFill>
              </a:rPr>
              <a:t>Model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37409" y="2837190"/>
            <a:ext cx="370205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57300" marR="5080" indent="-1245235">
              <a:lnSpc>
                <a:spcPts val="2500"/>
              </a:lnSpc>
              <a:spcBef>
                <a:spcPts val="200"/>
              </a:spcBef>
            </a:pP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Business</a:t>
            </a:r>
            <a:r>
              <a:rPr sz="21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Insights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Derived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from </a:t>
            </a:r>
            <a:r>
              <a:rPr sz="2100" spc="-54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434343"/>
                </a:solidFill>
                <a:latin typeface="Microsoft Sans Serif"/>
                <a:cs typeface="Microsoft Sans Serif"/>
              </a:rPr>
              <a:t>our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Model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224" y="1465361"/>
            <a:ext cx="3558540" cy="989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Top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our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contribute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towards</a:t>
            </a:r>
            <a:r>
              <a:rPr sz="18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conversion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are: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2524" y="2632491"/>
            <a:ext cx="3274695" cy="98933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7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Time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Spent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Website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TotalVisits</a:t>
            </a:r>
            <a:endParaRPr sz="1800">
              <a:latin typeface="Microsoft Sans Serif"/>
              <a:cs typeface="Microsoft Sans Serif"/>
            </a:endParaRPr>
          </a:p>
          <a:p>
            <a:pPr marL="355600" indent="-342900">
              <a:lnSpc>
                <a:spcPct val="100000"/>
              </a:lnSpc>
              <a:spcBef>
                <a:spcPts val="37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</a:t>
            </a:r>
            <a:r>
              <a:rPr sz="18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Origin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2564" y="1323052"/>
            <a:ext cx="3731895" cy="130048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138555" marR="5080" indent="-1126490">
              <a:lnSpc>
                <a:spcPts val="5000"/>
              </a:lnSpc>
              <a:spcBef>
                <a:spcPts val="240"/>
              </a:spcBef>
            </a:pPr>
            <a:r>
              <a:rPr sz="4200" spc="-5" dirty="0">
                <a:solidFill>
                  <a:srgbClr val="2A3990"/>
                </a:solidFill>
              </a:rPr>
              <a:t>Inferences</a:t>
            </a:r>
            <a:r>
              <a:rPr sz="4200" spc="5" dirty="0">
                <a:solidFill>
                  <a:srgbClr val="2A3990"/>
                </a:solidFill>
              </a:rPr>
              <a:t> </a:t>
            </a:r>
            <a:r>
              <a:rPr sz="4200" spc="-5" dirty="0">
                <a:solidFill>
                  <a:srgbClr val="2A3990"/>
                </a:solidFill>
              </a:rPr>
              <a:t>from </a:t>
            </a:r>
            <a:r>
              <a:rPr sz="4200" spc="-1100" dirty="0">
                <a:solidFill>
                  <a:srgbClr val="2A3990"/>
                </a:solidFill>
              </a:rPr>
              <a:t> </a:t>
            </a:r>
            <a:r>
              <a:rPr sz="4200" spc="-5" dirty="0">
                <a:solidFill>
                  <a:srgbClr val="2A3990"/>
                </a:solidFill>
              </a:rPr>
              <a:t>Model</a:t>
            </a:r>
            <a:endParaRPr sz="4200"/>
          </a:p>
        </p:txBody>
      </p:sp>
      <p:sp>
        <p:nvSpPr>
          <p:cNvPr id="3" name="object 3"/>
          <p:cNvSpPr txBox="1"/>
          <p:nvPr/>
        </p:nvSpPr>
        <p:spPr>
          <a:xfrm>
            <a:off x="437409" y="2837190"/>
            <a:ext cx="3702050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57300" marR="5080" indent="-1245235">
              <a:lnSpc>
                <a:spcPts val="2500"/>
              </a:lnSpc>
              <a:spcBef>
                <a:spcPts val="200"/>
              </a:spcBef>
            </a:pP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Business</a:t>
            </a:r>
            <a:r>
              <a:rPr sz="21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Insights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Derived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from </a:t>
            </a:r>
            <a:r>
              <a:rPr sz="2100" spc="-54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dirty="0">
                <a:solidFill>
                  <a:srgbClr val="434343"/>
                </a:solidFill>
                <a:latin typeface="Microsoft Sans Serif"/>
                <a:cs typeface="Microsoft Sans Serif"/>
              </a:rPr>
              <a:t>our</a:t>
            </a:r>
            <a:r>
              <a:rPr sz="21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21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Model</a:t>
            </a:r>
            <a:endParaRPr sz="21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8224" y="982761"/>
            <a:ext cx="3367404" cy="66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Top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variables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my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model,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that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should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be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focused</a:t>
            </a:r>
            <a:r>
              <a:rPr sz="18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are: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2524" y="2149891"/>
            <a:ext cx="3532504" cy="1953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05180" indent="-342900">
              <a:lnSpc>
                <a:spcPct val="117100"/>
              </a:lnSpc>
              <a:spcBef>
                <a:spcPts val="100"/>
              </a:spcBef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Last</a:t>
            </a:r>
            <a:r>
              <a:rPr sz="18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Activity_SMS</a:t>
            </a:r>
            <a:r>
              <a:rPr sz="180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Sent </a:t>
            </a:r>
            <a:r>
              <a:rPr sz="1800" spc="-459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(positive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impact)</a:t>
            </a:r>
            <a:endParaRPr sz="18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17100"/>
              </a:lnSpc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Last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Activity_Olark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Chat </a:t>
            </a:r>
            <a:r>
              <a:rPr sz="1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Conversation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(negative</a:t>
            </a:r>
            <a:r>
              <a:rPr sz="1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impact)</a:t>
            </a:r>
            <a:endParaRPr sz="1800">
              <a:latin typeface="Microsoft Sans Serif"/>
              <a:cs typeface="Microsoft Sans Serif"/>
            </a:endParaRPr>
          </a:p>
          <a:p>
            <a:pPr marL="355600" marR="652780" indent="-342900">
              <a:lnSpc>
                <a:spcPct val="117100"/>
              </a:lnSpc>
              <a:buFont typeface="Verdana"/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Source_Olark </a:t>
            </a:r>
            <a:r>
              <a:rPr sz="1800" dirty="0">
                <a:solidFill>
                  <a:srgbClr val="FFFFFF"/>
                </a:solidFill>
                <a:latin typeface="Microsoft Sans Serif"/>
                <a:cs typeface="Microsoft Sans Serif"/>
              </a:rPr>
              <a:t>Chat </a:t>
            </a:r>
            <a:r>
              <a:rPr sz="1800" spc="-46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(negative</a:t>
            </a:r>
            <a:r>
              <a:rPr sz="1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impacting)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58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8575">
            <a:solidFill>
              <a:srgbClr val="40BAD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5327" y="118223"/>
            <a:ext cx="4706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2A3990"/>
                </a:solidFill>
              </a:rPr>
              <a:t>Lead</a:t>
            </a:r>
            <a:r>
              <a:rPr sz="3000" spc="10" dirty="0">
                <a:solidFill>
                  <a:srgbClr val="2A3990"/>
                </a:solidFill>
              </a:rPr>
              <a:t> </a:t>
            </a:r>
            <a:r>
              <a:rPr sz="3000" spc="785" dirty="0">
                <a:solidFill>
                  <a:srgbClr val="2A3990"/>
                </a:solidFill>
              </a:rPr>
              <a:t>–</a:t>
            </a:r>
            <a:r>
              <a:rPr sz="3000" spc="15" dirty="0">
                <a:solidFill>
                  <a:srgbClr val="2A3990"/>
                </a:solidFill>
              </a:rPr>
              <a:t> </a:t>
            </a:r>
            <a:r>
              <a:rPr sz="3000" spc="-5" dirty="0">
                <a:solidFill>
                  <a:srgbClr val="2A3990"/>
                </a:solidFill>
              </a:rPr>
              <a:t>Conversion</a:t>
            </a:r>
            <a:r>
              <a:rPr sz="3000" spc="15" dirty="0">
                <a:solidFill>
                  <a:srgbClr val="2A3990"/>
                </a:solidFill>
              </a:rPr>
              <a:t> </a:t>
            </a:r>
            <a:r>
              <a:rPr sz="3000" dirty="0">
                <a:solidFill>
                  <a:srgbClr val="2A3990"/>
                </a:solidFill>
              </a:rPr>
              <a:t>Process</a:t>
            </a:r>
            <a:endParaRPr sz="3000"/>
          </a:p>
        </p:txBody>
      </p:sp>
      <p:grpSp>
        <p:nvGrpSpPr>
          <p:cNvPr id="4" name="object 4"/>
          <p:cNvGrpSpPr/>
          <p:nvPr/>
        </p:nvGrpSpPr>
        <p:grpSpPr>
          <a:xfrm>
            <a:off x="1021638" y="956656"/>
            <a:ext cx="6962140" cy="3230245"/>
            <a:chOff x="1021638" y="956656"/>
            <a:chExt cx="6962140" cy="3230245"/>
          </a:xfrm>
        </p:grpSpPr>
        <p:sp>
          <p:nvSpPr>
            <p:cNvPr id="5" name="object 5"/>
            <p:cNvSpPr/>
            <p:nvPr/>
          </p:nvSpPr>
          <p:spPr>
            <a:xfrm>
              <a:off x="1588023" y="956656"/>
              <a:ext cx="6395720" cy="3230245"/>
            </a:xfrm>
            <a:custGeom>
              <a:avLst/>
              <a:gdLst/>
              <a:ahLst/>
              <a:cxnLst/>
              <a:rect l="l" t="t" r="r" b="b"/>
              <a:pathLst>
                <a:path w="6395720" h="3230245">
                  <a:moveTo>
                    <a:pt x="4780351" y="0"/>
                  </a:moveTo>
                  <a:lnTo>
                    <a:pt x="4780351" y="807525"/>
                  </a:lnTo>
                  <a:lnTo>
                    <a:pt x="0" y="807525"/>
                  </a:lnTo>
                  <a:lnTo>
                    <a:pt x="0" y="2422575"/>
                  </a:lnTo>
                  <a:lnTo>
                    <a:pt x="4780351" y="2422575"/>
                  </a:lnTo>
                  <a:lnTo>
                    <a:pt x="4780351" y="3230100"/>
                  </a:lnTo>
                  <a:lnTo>
                    <a:pt x="6395399" y="1615050"/>
                  </a:lnTo>
                  <a:lnTo>
                    <a:pt x="4780351" y="0"/>
                  </a:lnTo>
                  <a:close/>
                </a:path>
              </a:pathLst>
            </a:custGeom>
            <a:solidFill>
              <a:srgbClr val="CDE6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27035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1230258" y="0"/>
                  </a:moveTo>
                  <a:lnTo>
                    <a:pt x="215366" y="0"/>
                  </a:lnTo>
                  <a:lnTo>
                    <a:pt x="165985" y="5688"/>
                  </a:lnTo>
                  <a:lnTo>
                    <a:pt x="120653" y="21890"/>
                  </a:lnTo>
                  <a:lnTo>
                    <a:pt x="80665" y="47313"/>
                  </a:lnTo>
                  <a:lnTo>
                    <a:pt x="47313" y="80666"/>
                  </a:lnTo>
                  <a:lnTo>
                    <a:pt x="21890" y="120654"/>
                  </a:lnTo>
                  <a:lnTo>
                    <a:pt x="5687" y="165985"/>
                  </a:lnTo>
                  <a:lnTo>
                    <a:pt x="0" y="215366"/>
                  </a:lnTo>
                  <a:lnTo>
                    <a:pt x="0" y="1076808"/>
                  </a:lnTo>
                  <a:lnTo>
                    <a:pt x="5687" y="1126190"/>
                  </a:lnTo>
                  <a:lnTo>
                    <a:pt x="21890" y="1171521"/>
                  </a:lnTo>
                  <a:lnTo>
                    <a:pt x="47313" y="1211509"/>
                  </a:lnTo>
                  <a:lnTo>
                    <a:pt x="80665" y="1244861"/>
                  </a:lnTo>
                  <a:lnTo>
                    <a:pt x="120653" y="1270285"/>
                  </a:lnTo>
                  <a:lnTo>
                    <a:pt x="165985" y="1286487"/>
                  </a:lnTo>
                  <a:lnTo>
                    <a:pt x="215366" y="1292175"/>
                  </a:lnTo>
                  <a:lnTo>
                    <a:pt x="1230258" y="1292175"/>
                  </a:lnTo>
                  <a:lnTo>
                    <a:pt x="1279639" y="1286487"/>
                  </a:lnTo>
                  <a:lnTo>
                    <a:pt x="1324970" y="1270285"/>
                  </a:lnTo>
                  <a:lnTo>
                    <a:pt x="1364958" y="1244861"/>
                  </a:lnTo>
                  <a:lnTo>
                    <a:pt x="1398311" y="1211509"/>
                  </a:lnTo>
                  <a:lnTo>
                    <a:pt x="1423734" y="1171521"/>
                  </a:lnTo>
                  <a:lnTo>
                    <a:pt x="1439936" y="1126190"/>
                  </a:lnTo>
                  <a:lnTo>
                    <a:pt x="1445624" y="1076808"/>
                  </a:lnTo>
                  <a:lnTo>
                    <a:pt x="1445624" y="215366"/>
                  </a:lnTo>
                  <a:lnTo>
                    <a:pt x="1439936" y="165985"/>
                  </a:lnTo>
                  <a:lnTo>
                    <a:pt x="1423734" y="120654"/>
                  </a:lnTo>
                  <a:lnTo>
                    <a:pt x="1398311" y="80666"/>
                  </a:lnTo>
                  <a:lnTo>
                    <a:pt x="1364958" y="47313"/>
                  </a:lnTo>
                  <a:lnTo>
                    <a:pt x="1324970" y="21890"/>
                  </a:lnTo>
                  <a:lnTo>
                    <a:pt x="1279639" y="5688"/>
                  </a:lnTo>
                  <a:lnTo>
                    <a:pt x="1230258" y="0"/>
                  </a:lnTo>
                  <a:close/>
                </a:path>
              </a:pathLst>
            </a:custGeom>
            <a:solidFill>
              <a:srgbClr val="3E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27035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215366" y="0"/>
                  </a:moveTo>
                  <a:lnTo>
                    <a:pt x="1230258" y="0"/>
                  </a:lnTo>
                  <a:lnTo>
                    <a:pt x="1279639" y="5687"/>
                  </a:lnTo>
                  <a:lnTo>
                    <a:pt x="1324971" y="21890"/>
                  </a:lnTo>
                  <a:lnTo>
                    <a:pt x="1364959" y="47313"/>
                  </a:lnTo>
                  <a:lnTo>
                    <a:pt x="1398311" y="80665"/>
                  </a:lnTo>
                  <a:lnTo>
                    <a:pt x="1423734" y="120653"/>
                  </a:lnTo>
                  <a:lnTo>
                    <a:pt x="1439936" y="165985"/>
                  </a:lnTo>
                  <a:lnTo>
                    <a:pt x="1445624" y="215366"/>
                  </a:lnTo>
                  <a:lnTo>
                    <a:pt x="1445624" y="1076808"/>
                  </a:lnTo>
                  <a:lnTo>
                    <a:pt x="1439936" y="1126189"/>
                  </a:lnTo>
                  <a:lnTo>
                    <a:pt x="1423734" y="1171521"/>
                  </a:lnTo>
                  <a:lnTo>
                    <a:pt x="1398311" y="1211509"/>
                  </a:lnTo>
                  <a:lnTo>
                    <a:pt x="1364959" y="1244861"/>
                  </a:lnTo>
                  <a:lnTo>
                    <a:pt x="1324971" y="1270285"/>
                  </a:lnTo>
                  <a:lnTo>
                    <a:pt x="1279639" y="1286487"/>
                  </a:lnTo>
                  <a:lnTo>
                    <a:pt x="1230258" y="1292175"/>
                  </a:lnTo>
                  <a:lnTo>
                    <a:pt x="215366" y="1292175"/>
                  </a:lnTo>
                  <a:lnTo>
                    <a:pt x="165985" y="1286487"/>
                  </a:lnTo>
                  <a:lnTo>
                    <a:pt x="120653" y="1270285"/>
                  </a:lnTo>
                  <a:lnTo>
                    <a:pt x="80665" y="1244861"/>
                  </a:lnTo>
                  <a:lnTo>
                    <a:pt x="47313" y="1211509"/>
                  </a:lnTo>
                  <a:lnTo>
                    <a:pt x="21890" y="1171521"/>
                  </a:lnTo>
                  <a:lnTo>
                    <a:pt x="5687" y="1126189"/>
                  </a:lnTo>
                  <a:lnTo>
                    <a:pt x="0" y="1076808"/>
                  </a:lnTo>
                  <a:lnTo>
                    <a:pt x="0" y="215366"/>
                  </a:lnTo>
                  <a:lnTo>
                    <a:pt x="5687" y="165985"/>
                  </a:lnTo>
                  <a:lnTo>
                    <a:pt x="21890" y="120653"/>
                  </a:lnTo>
                  <a:lnTo>
                    <a:pt x="47313" y="80665"/>
                  </a:lnTo>
                  <a:lnTo>
                    <a:pt x="80665" y="47313"/>
                  </a:lnTo>
                  <a:lnTo>
                    <a:pt x="120653" y="21890"/>
                  </a:lnTo>
                  <a:lnTo>
                    <a:pt x="165985" y="5687"/>
                  </a:lnTo>
                  <a:lnTo>
                    <a:pt x="215366" y="0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89248" y="2192695"/>
            <a:ext cx="1121410" cy="7378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algn="ctr">
              <a:lnSpc>
                <a:spcPts val="1350"/>
              </a:lnSpc>
              <a:spcBef>
                <a:spcPts val="320"/>
              </a:spcBef>
            </a:pPr>
            <a:r>
              <a:rPr sz="13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L</a:t>
            </a:r>
            <a:r>
              <a:rPr sz="13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45" dirty="0">
                <a:solidFill>
                  <a:srgbClr val="FFFFFF"/>
                </a:solidFill>
                <a:latin typeface="Microsoft Sans Serif"/>
                <a:cs typeface="Microsoft Sans Serif"/>
              </a:rPr>
              <a:t>ion  </a:t>
            </a:r>
            <a:r>
              <a:rPr sz="13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300" spc="-114" dirty="0">
                <a:solidFill>
                  <a:srgbClr val="FFFFFF"/>
                </a:solidFill>
                <a:latin typeface="Microsoft Sans Serif"/>
                <a:cs typeface="Microsoft Sans Serif"/>
              </a:rPr>
              <a:t>ia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ref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ls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on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si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es 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like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Google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539556" y="1920314"/>
            <a:ext cx="1456690" cy="1303020"/>
            <a:chOff x="2539556" y="1920314"/>
            <a:chExt cx="1456690" cy="1303020"/>
          </a:xfrm>
        </p:grpSpPr>
        <p:sp>
          <p:nvSpPr>
            <p:cNvPr id="10" name="object 10"/>
            <p:cNvSpPr/>
            <p:nvPr/>
          </p:nvSpPr>
          <p:spPr>
            <a:xfrm>
              <a:off x="2544954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1230257" y="0"/>
                  </a:moveTo>
                  <a:lnTo>
                    <a:pt x="215366" y="0"/>
                  </a:lnTo>
                  <a:lnTo>
                    <a:pt x="165985" y="5688"/>
                  </a:lnTo>
                  <a:lnTo>
                    <a:pt x="120654" y="21890"/>
                  </a:lnTo>
                  <a:lnTo>
                    <a:pt x="80666" y="47313"/>
                  </a:lnTo>
                  <a:lnTo>
                    <a:pt x="47313" y="80666"/>
                  </a:lnTo>
                  <a:lnTo>
                    <a:pt x="21890" y="120654"/>
                  </a:lnTo>
                  <a:lnTo>
                    <a:pt x="5688" y="165985"/>
                  </a:lnTo>
                  <a:lnTo>
                    <a:pt x="0" y="215366"/>
                  </a:lnTo>
                  <a:lnTo>
                    <a:pt x="0" y="1076808"/>
                  </a:lnTo>
                  <a:lnTo>
                    <a:pt x="5688" y="1126190"/>
                  </a:lnTo>
                  <a:lnTo>
                    <a:pt x="21890" y="1171521"/>
                  </a:lnTo>
                  <a:lnTo>
                    <a:pt x="47313" y="1211509"/>
                  </a:lnTo>
                  <a:lnTo>
                    <a:pt x="80666" y="1244861"/>
                  </a:lnTo>
                  <a:lnTo>
                    <a:pt x="120654" y="1270285"/>
                  </a:lnTo>
                  <a:lnTo>
                    <a:pt x="165985" y="1286487"/>
                  </a:lnTo>
                  <a:lnTo>
                    <a:pt x="215366" y="1292175"/>
                  </a:lnTo>
                  <a:lnTo>
                    <a:pt x="1230257" y="1292175"/>
                  </a:lnTo>
                  <a:lnTo>
                    <a:pt x="1279639" y="1286487"/>
                  </a:lnTo>
                  <a:lnTo>
                    <a:pt x="1324970" y="1270285"/>
                  </a:lnTo>
                  <a:lnTo>
                    <a:pt x="1364959" y="1244861"/>
                  </a:lnTo>
                  <a:lnTo>
                    <a:pt x="1398311" y="1211509"/>
                  </a:lnTo>
                  <a:lnTo>
                    <a:pt x="1423734" y="1171521"/>
                  </a:lnTo>
                  <a:lnTo>
                    <a:pt x="1439936" y="1126190"/>
                  </a:lnTo>
                  <a:lnTo>
                    <a:pt x="1445624" y="1076808"/>
                  </a:lnTo>
                  <a:lnTo>
                    <a:pt x="1445624" y="215366"/>
                  </a:lnTo>
                  <a:lnTo>
                    <a:pt x="1439936" y="165985"/>
                  </a:lnTo>
                  <a:lnTo>
                    <a:pt x="1423734" y="120654"/>
                  </a:lnTo>
                  <a:lnTo>
                    <a:pt x="1398311" y="80666"/>
                  </a:lnTo>
                  <a:lnTo>
                    <a:pt x="1364959" y="47313"/>
                  </a:lnTo>
                  <a:lnTo>
                    <a:pt x="1324970" y="21890"/>
                  </a:lnTo>
                  <a:lnTo>
                    <a:pt x="1279639" y="5688"/>
                  </a:lnTo>
                  <a:lnTo>
                    <a:pt x="1230257" y="0"/>
                  </a:lnTo>
                  <a:close/>
                </a:path>
              </a:pathLst>
            </a:custGeom>
            <a:solidFill>
              <a:srgbClr val="3E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44954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215366" y="0"/>
                  </a:moveTo>
                  <a:lnTo>
                    <a:pt x="1230258" y="0"/>
                  </a:lnTo>
                  <a:lnTo>
                    <a:pt x="1279639" y="5687"/>
                  </a:lnTo>
                  <a:lnTo>
                    <a:pt x="1324971" y="21890"/>
                  </a:lnTo>
                  <a:lnTo>
                    <a:pt x="1364959" y="47313"/>
                  </a:lnTo>
                  <a:lnTo>
                    <a:pt x="1398311" y="80665"/>
                  </a:lnTo>
                  <a:lnTo>
                    <a:pt x="1423734" y="120653"/>
                  </a:lnTo>
                  <a:lnTo>
                    <a:pt x="1439936" y="165985"/>
                  </a:lnTo>
                  <a:lnTo>
                    <a:pt x="1445624" y="215366"/>
                  </a:lnTo>
                  <a:lnTo>
                    <a:pt x="1445624" y="1076808"/>
                  </a:lnTo>
                  <a:lnTo>
                    <a:pt x="1439936" y="1126189"/>
                  </a:lnTo>
                  <a:lnTo>
                    <a:pt x="1423734" y="1171521"/>
                  </a:lnTo>
                  <a:lnTo>
                    <a:pt x="1398311" y="1211509"/>
                  </a:lnTo>
                  <a:lnTo>
                    <a:pt x="1364959" y="1244861"/>
                  </a:lnTo>
                  <a:lnTo>
                    <a:pt x="1324971" y="1270285"/>
                  </a:lnTo>
                  <a:lnTo>
                    <a:pt x="1279639" y="1286487"/>
                  </a:lnTo>
                  <a:lnTo>
                    <a:pt x="1230258" y="1292175"/>
                  </a:lnTo>
                  <a:lnTo>
                    <a:pt x="215366" y="1292175"/>
                  </a:lnTo>
                  <a:lnTo>
                    <a:pt x="165985" y="1286487"/>
                  </a:lnTo>
                  <a:lnTo>
                    <a:pt x="120653" y="1270285"/>
                  </a:lnTo>
                  <a:lnTo>
                    <a:pt x="80665" y="1244861"/>
                  </a:lnTo>
                  <a:lnTo>
                    <a:pt x="47313" y="1211509"/>
                  </a:lnTo>
                  <a:lnTo>
                    <a:pt x="21890" y="1171521"/>
                  </a:lnTo>
                  <a:lnTo>
                    <a:pt x="5687" y="1126189"/>
                  </a:lnTo>
                  <a:lnTo>
                    <a:pt x="0" y="1076808"/>
                  </a:lnTo>
                  <a:lnTo>
                    <a:pt x="0" y="215366"/>
                  </a:lnTo>
                  <a:lnTo>
                    <a:pt x="5687" y="165985"/>
                  </a:lnTo>
                  <a:lnTo>
                    <a:pt x="21890" y="120653"/>
                  </a:lnTo>
                  <a:lnTo>
                    <a:pt x="47313" y="80665"/>
                  </a:lnTo>
                  <a:lnTo>
                    <a:pt x="80665" y="47313"/>
                  </a:lnTo>
                  <a:lnTo>
                    <a:pt x="120653" y="21890"/>
                  </a:lnTo>
                  <a:lnTo>
                    <a:pt x="165985" y="5687"/>
                  </a:lnTo>
                  <a:lnTo>
                    <a:pt x="215366" y="0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65770" y="2106970"/>
            <a:ext cx="1203960" cy="909319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algn="ctr">
              <a:lnSpc>
                <a:spcPts val="1350"/>
              </a:lnSpc>
              <a:spcBef>
                <a:spcPts val="320"/>
              </a:spcBef>
            </a:pPr>
            <a:r>
              <a:rPr sz="13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Visit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to </a:t>
            </a:r>
            <a:r>
              <a:rPr sz="1300" spc="25" dirty="0">
                <a:solidFill>
                  <a:srgbClr val="FFFFFF"/>
                </a:solidFill>
                <a:latin typeface="Microsoft Sans Serif"/>
                <a:cs typeface="Microsoft Sans Serif"/>
              </a:rPr>
              <a:t>X 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229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u</a:t>
            </a:r>
            <a:r>
              <a:rPr sz="13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300" spc="-15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ion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w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si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e 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b</a:t>
            </a:r>
            <a:r>
              <a:rPr sz="13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y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3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ese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</a:t>
            </a:r>
            <a:r>
              <a:rPr sz="13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en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i</a:t>
            </a:r>
            <a:r>
              <a:rPr sz="1300" spc="-16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l 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customers </a:t>
            </a:r>
            <a:r>
              <a:rPr sz="13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80" dirty="0">
                <a:solidFill>
                  <a:srgbClr val="FFFFFF"/>
                </a:solidFill>
                <a:latin typeface="Microsoft Sans Serif"/>
                <a:cs typeface="Microsoft Sans Serif"/>
              </a:rPr>
              <a:t>(professionals)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057474" y="1920314"/>
            <a:ext cx="1456690" cy="1303020"/>
            <a:chOff x="4057474" y="1920314"/>
            <a:chExt cx="1456690" cy="1303020"/>
          </a:xfrm>
        </p:grpSpPr>
        <p:sp>
          <p:nvSpPr>
            <p:cNvPr id="14" name="object 14"/>
            <p:cNvSpPr/>
            <p:nvPr/>
          </p:nvSpPr>
          <p:spPr>
            <a:xfrm>
              <a:off x="4062872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1230257" y="0"/>
                  </a:moveTo>
                  <a:lnTo>
                    <a:pt x="215366" y="0"/>
                  </a:lnTo>
                  <a:lnTo>
                    <a:pt x="165985" y="5688"/>
                  </a:lnTo>
                  <a:lnTo>
                    <a:pt x="120654" y="21890"/>
                  </a:lnTo>
                  <a:lnTo>
                    <a:pt x="80666" y="47313"/>
                  </a:lnTo>
                  <a:lnTo>
                    <a:pt x="47313" y="80666"/>
                  </a:lnTo>
                  <a:lnTo>
                    <a:pt x="21890" y="120654"/>
                  </a:lnTo>
                  <a:lnTo>
                    <a:pt x="5688" y="165985"/>
                  </a:lnTo>
                  <a:lnTo>
                    <a:pt x="0" y="215366"/>
                  </a:lnTo>
                  <a:lnTo>
                    <a:pt x="0" y="1076808"/>
                  </a:lnTo>
                  <a:lnTo>
                    <a:pt x="5688" y="1126190"/>
                  </a:lnTo>
                  <a:lnTo>
                    <a:pt x="21890" y="1171521"/>
                  </a:lnTo>
                  <a:lnTo>
                    <a:pt x="47313" y="1211509"/>
                  </a:lnTo>
                  <a:lnTo>
                    <a:pt x="80666" y="1244861"/>
                  </a:lnTo>
                  <a:lnTo>
                    <a:pt x="120654" y="1270285"/>
                  </a:lnTo>
                  <a:lnTo>
                    <a:pt x="165985" y="1286487"/>
                  </a:lnTo>
                  <a:lnTo>
                    <a:pt x="215366" y="1292175"/>
                  </a:lnTo>
                  <a:lnTo>
                    <a:pt x="1230257" y="1292175"/>
                  </a:lnTo>
                  <a:lnTo>
                    <a:pt x="1279639" y="1286487"/>
                  </a:lnTo>
                  <a:lnTo>
                    <a:pt x="1324970" y="1270285"/>
                  </a:lnTo>
                  <a:lnTo>
                    <a:pt x="1364959" y="1244861"/>
                  </a:lnTo>
                  <a:lnTo>
                    <a:pt x="1398311" y="1211509"/>
                  </a:lnTo>
                  <a:lnTo>
                    <a:pt x="1423734" y="1171521"/>
                  </a:lnTo>
                  <a:lnTo>
                    <a:pt x="1439936" y="1126190"/>
                  </a:lnTo>
                  <a:lnTo>
                    <a:pt x="1445624" y="1076808"/>
                  </a:lnTo>
                  <a:lnTo>
                    <a:pt x="1445624" y="215366"/>
                  </a:lnTo>
                  <a:lnTo>
                    <a:pt x="1439936" y="165985"/>
                  </a:lnTo>
                  <a:lnTo>
                    <a:pt x="1423734" y="120654"/>
                  </a:lnTo>
                  <a:lnTo>
                    <a:pt x="1398311" y="80666"/>
                  </a:lnTo>
                  <a:lnTo>
                    <a:pt x="1364959" y="47313"/>
                  </a:lnTo>
                  <a:lnTo>
                    <a:pt x="1324970" y="21890"/>
                  </a:lnTo>
                  <a:lnTo>
                    <a:pt x="1279639" y="5688"/>
                  </a:lnTo>
                  <a:lnTo>
                    <a:pt x="1230257" y="0"/>
                  </a:lnTo>
                  <a:close/>
                </a:path>
              </a:pathLst>
            </a:custGeom>
            <a:solidFill>
              <a:srgbClr val="3E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062872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215366" y="0"/>
                  </a:moveTo>
                  <a:lnTo>
                    <a:pt x="1230258" y="0"/>
                  </a:lnTo>
                  <a:lnTo>
                    <a:pt x="1279639" y="5687"/>
                  </a:lnTo>
                  <a:lnTo>
                    <a:pt x="1324971" y="21890"/>
                  </a:lnTo>
                  <a:lnTo>
                    <a:pt x="1364959" y="47313"/>
                  </a:lnTo>
                  <a:lnTo>
                    <a:pt x="1398311" y="80665"/>
                  </a:lnTo>
                  <a:lnTo>
                    <a:pt x="1423734" y="120653"/>
                  </a:lnTo>
                  <a:lnTo>
                    <a:pt x="1439936" y="165985"/>
                  </a:lnTo>
                  <a:lnTo>
                    <a:pt x="1445624" y="215366"/>
                  </a:lnTo>
                  <a:lnTo>
                    <a:pt x="1445624" y="1076808"/>
                  </a:lnTo>
                  <a:lnTo>
                    <a:pt x="1439936" y="1126189"/>
                  </a:lnTo>
                  <a:lnTo>
                    <a:pt x="1423734" y="1171521"/>
                  </a:lnTo>
                  <a:lnTo>
                    <a:pt x="1398311" y="1211509"/>
                  </a:lnTo>
                  <a:lnTo>
                    <a:pt x="1364959" y="1244861"/>
                  </a:lnTo>
                  <a:lnTo>
                    <a:pt x="1324971" y="1270285"/>
                  </a:lnTo>
                  <a:lnTo>
                    <a:pt x="1279639" y="1286487"/>
                  </a:lnTo>
                  <a:lnTo>
                    <a:pt x="1230258" y="1292175"/>
                  </a:lnTo>
                  <a:lnTo>
                    <a:pt x="215366" y="1292175"/>
                  </a:lnTo>
                  <a:lnTo>
                    <a:pt x="165985" y="1286487"/>
                  </a:lnTo>
                  <a:lnTo>
                    <a:pt x="120653" y="1270285"/>
                  </a:lnTo>
                  <a:lnTo>
                    <a:pt x="80665" y="1244861"/>
                  </a:lnTo>
                  <a:lnTo>
                    <a:pt x="47313" y="1211509"/>
                  </a:lnTo>
                  <a:lnTo>
                    <a:pt x="21890" y="1171521"/>
                  </a:lnTo>
                  <a:lnTo>
                    <a:pt x="5687" y="1126189"/>
                  </a:lnTo>
                  <a:lnTo>
                    <a:pt x="0" y="1076808"/>
                  </a:lnTo>
                  <a:lnTo>
                    <a:pt x="0" y="215366"/>
                  </a:lnTo>
                  <a:lnTo>
                    <a:pt x="5687" y="165985"/>
                  </a:lnTo>
                  <a:lnTo>
                    <a:pt x="21890" y="120653"/>
                  </a:lnTo>
                  <a:lnTo>
                    <a:pt x="47313" y="80665"/>
                  </a:lnTo>
                  <a:lnTo>
                    <a:pt x="80665" y="47313"/>
                  </a:lnTo>
                  <a:lnTo>
                    <a:pt x="120653" y="21890"/>
                  </a:lnTo>
                  <a:lnTo>
                    <a:pt x="165985" y="5687"/>
                  </a:lnTo>
                  <a:lnTo>
                    <a:pt x="215366" y="0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265997" y="2364145"/>
            <a:ext cx="1039494" cy="3949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55244" marR="5080" indent="-43180">
              <a:lnSpc>
                <a:spcPts val="1350"/>
              </a:lnSpc>
              <a:spcBef>
                <a:spcPts val="320"/>
              </a:spcBef>
            </a:pP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Visitors</a:t>
            </a:r>
            <a:r>
              <a:rPr sz="13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provide </a:t>
            </a:r>
            <a:r>
              <a:rPr sz="1300" spc="-3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contact</a:t>
            </a:r>
            <a:r>
              <a:rPr sz="13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75392" y="1920314"/>
            <a:ext cx="1456690" cy="1303020"/>
            <a:chOff x="5575392" y="1920314"/>
            <a:chExt cx="1456690" cy="1303020"/>
          </a:xfrm>
        </p:grpSpPr>
        <p:sp>
          <p:nvSpPr>
            <p:cNvPr id="18" name="object 18"/>
            <p:cNvSpPr/>
            <p:nvPr/>
          </p:nvSpPr>
          <p:spPr>
            <a:xfrm>
              <a:off x="5580790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1230257" y="0"/>
                  </a:moveTo>
                  <a:lnTo>
                    <a:pt x="215366" y="0"/>
                  </a:lnTo>
                  <a:lnTo>
                    <a:pt x="165984" y="5688"/>
                  </a:lnTo>
                  <a:lnTo>
                    <a:pt x="120653" y="21890"/>
                  </a:lnTo>
                  <a:lnTo>
                    <a:pt x="80665" y="47313"/>
                  </a:lnTo>
                  <a:lnTo>
                    <a:pt x="47313" y="80666"/>
                  </a:lnTo>
                  <a:lnTo>
                    <a:pt x="21889" y="120654"/>
                  </a:lnTo>
                  <a:lnTo>
                    <a:pt x="5687" y="165985"/>
                  </a:lnTo>
                  <a:lnTo>
                    <a:pt x="0" y="215366"/>
                  </a:lnTo>
                  <a:lnTo>
                    <a:pt x="0" y="1076808"/>
                  </a:lnTo>
                  <a:lnTo>
                    <a:pt x="5687" y="1126190"/>
                  </a:lnTo>
                  <a:lnTo>
                    <a:pt x="21889" y="1171521"/>
                  </a:lnTo>
                  <a:lnTo>
                    <a:pt x="47313" y="1211509"/>
                  </a:lnTo>
                  <a:lnTo>
                    <a:pt x="80665" y="1244861"/>
                  </a:lnTo>
                  <a:lnTo>
                    <a:pt x="120653" y="1270285"/>
                  </a:lnTo>
                  <a:lnTo>
                    <a:pt x="165984" y="1286487"/>
                  </a:lnTo>
                  <a:lnTo>
                    <a:pt x="215366" y="1292175"/>
                  </a:lnTo>
                  <a:lnTo>
                    <a:pt x="1230257" y="1292175"/>
                  </a:lnTo>
                  <a:lnTo>
                    <a:pt x="1279639" y="1286487"/>
                  </a:lnTo>
                  <a:lnTo>
                    <a:pt x="1324970" y="1270285"/>
                  </a:lnTo>
                  <a:lnTo>
                    <a:pt x="1364958" y="1244861"/>
                  </a:lnTo>
                  <a:lnTo>
                    <a:pt x="1398310" y="1211509"/>
                  </a:lnTo>
                  <a:lnTo>
                    <a:pt x="1423734" y="1171521"/>
                  </a:lnTo>
                  <a:lnTo>
                    <a:pt x="1439936" y="1126190"/>
                  </a:lnTo>
                  <a:lnTo>
                    <a:pt x="1445624" y="1076808"/>
                  </a:lnTo>
                  <a:lnTo>
                    <a:pt x="1445624" y="215366"/>
                  </a:lnTo>
                  <a:lnTo>
                    <a:pt x="1439936" y="165985"/>
                  </a:lnTo>
                  <a:lnTo>
                    <a:pt x="1423734" y="120654"/>
                  </a:lnTo>
                  <a:lnTo>
                    <a:pt x="1398310" y="80666"/>
                  </a:lnTo>
                  <a:lnTo>
                    <a:pt x="1364958" y="47313"/>
                  </a:lnTo>
                  <a:lnTo>
                    <a:pt x="1324970" y="21890"/>
                  </a:lnTo>
                  <a:lnTo>
                    <a:pt x="1279639" y="5688"/>
                  </a:lnTo>
                  <a:lnTo>
                    <a:pt x="1230257" y="0"/>
                  </a:lnTo>
                  <a:close/>
                </a:path>
              </a:pathLst>
            </a:custGeom>
            <a:solidFill>
              <a:srgbClr val="3E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80790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215366" y="0"/>
                  </a:moveTo>
                  <a:lnTo>
                    <a:pt x="1230258" y="0"/>
                  </a:lnTo>
                  <a:lnTo>
                    <a:pt x="1279639" y="5687"/>
                  </a:lnTo>
                  <a:lnTo>
                    <a:pt x="1324971" y="21890"/>
                  </a:lnTo>
                  <a:lnTo>
                    <a:pt x="1364959" y="47313"/>
                  </a:lnTo>
                  <a:lnTo>
                    <a:pt x="1398311" y="80665"/>
                  </a:lnTo>
                  <a:lnTo>
                    <a:pt x="1423734" y="120653"/>
                  </a:lnTo>
                  <a:lnTo>
                    <a:pt x="1439936" y="165985"/>
                  </a:lnTo>
                  <a:lnTo>
                    <a:pt x="1445624" y="215366"/>
                  </a:lnTo>
                  <a:lnTo>
                    <a:pt x="1445624" y="1076808"/>
                  </a:lnTo>
                  <a:lnTo>
                    <a:pt x="1439936" y="1126189"/>
                  </a:lnTo>
                  <a:lnTo>
                    <a:pt x="1423734" y="1171521"/>
                  </a:lnTo>
                  <a:lnTo>
                    <a:pt x="1398311" y="1211509"/>
                  </a:lnTo>
                  <a:lnTo>
                    <a:pt x="1364959" y="1244861"/>
                  </a:lnTo>
                  <a:lnTo>
                    <a:pt x="1324971" y="1270285"/>
                  </a:lnTo>
                  <a:lnTo>
                    <a:pt x="1279639" y="1286487"/>
                  </a:lnTo>
                  <a:lnTo>
                    <a:pt x="1230258" y="1292175"/>
                  </a:lnTo>
                  <a:lnTo>
                    <a:pt x="215366" y="1292175"/>
                  </a:lnTo>
                  <a:lnTo>
                    <a:pt x="165985" y="1286487"/>
                  </a:lnTo>
                  <a:lnTo>
                    <a:pt x="120653" y="1270285"/>
                  </a:lnTo>
                  <a:lnTo>
                    <a:pt x="80665" y="1244861"/>
                  </a:lnTo>
                  <a:lnTo>
                    <a:pt x="47313" y="1211509"/>
                  </a:lnTo>
                  <a:lnTo>
                    <a:pt x="21890" y="1171521"/>
                  </a:lnTo>
                  <a:lnTo>
                    <a:pt x="5687" y="1126189"/>
                  </a:lnTo>
                  <a:lnTo>
                    <a:pt x="0" y="1076808"/>
                  </a:lnTo>
                  <a:lnTo>
                    <a:pt x="0" y="215366"/>
                  </a:lnTo>
                  <a:lnTo>
                    <a:pt x="5687" y="165985"/>
                  </a:lnTo>
                  <a:lnTo>
                    <a:pt x="21890" y="120653"/>
                  </a:lnTo>
                  <a:lnTo>
                    <a:pt x="47313" y="80665"/>
                  </a:lnTo>
                  <a:lnTo>
                    <a:pt x="80665" y="47313"/>
                  </a:lnTo>
                  <a:lnTo>
                    <a:pt x="120653" y="21890"/>
                  </a:lnTo>
                  <a:lnTo>
                    <a:pt x="165985" y="5687"/>
                  </a:lnTo>
                  <a:lnTo>
                    <a:pt x="215366" y="0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07651" y="2278420"/>
            <a:ext cx="1192530" cy="56642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065" marR="5080" indent="-635" algn="ctr">
              <a:lnSpc>
                <a:spcPts val="1350"/>
              </a:lnSpc>
              <a:spcBef>
                <a:spcPts val="320"/>
              </a:spcBef>
            </a:pPr>
            <a:r>
              <a:rPr sz="13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C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llin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90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3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d  </a:t>
            </a:r>
            <a:r>
              <a:rPr sz="1300" spc="-85" dirty="0">
                <a:solidFill>
                  <a:srgbClr val="FFFFFF"/>
                </a:solidFill>
                <a:latin typeface="Microsoft Sans Serif"/>
                <a:cs typeface="Microsoft Sans Serif"/>
              </a:rPr>
              <a:t>re</a:t>
            </a:r>
            <a:r>
              <a:rPr sz="1300" spc="-11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ch</a:t>
            </a:r>
            <a:r>
              <a:rPr sz="13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ou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3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60" dirty="0">
                <a:solidFill>
                  <a:srgbClr val="FFFFFF"/>
                </a:solidFill>
                <a:latin typeface="Microsoft Sans Serif"/>
                <a:cs typeface="Microsoft Sans Serif"/>
              </a:rPr>
              <a:t>ll 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13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20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endParaRPr sz="1300">
              <a:latin typeface="Microsoft Sans Serif"/>
              <a:cs typeface="Microsoft Sans Serif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093310" y="1920314"/>
            <a:ext cx="1456690" cy="1303020"/>
            <a:chOff x="7093310" y="1920314"/>
            <a:chExt cx="1456690" cy="1303020"/>
          </a:xfrm>
        </p:grpSpPr>
        <p:sp>
          <p:nvSpPr>
            <p:cNvPr id="22" name="object 22"/>
            <p:cNvSpPr/>
            <p:nvPr/>
          </p:nvSpPr>
          <p:spPr>
            <a:xfrm>
              <a:off x="7098707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1230257" y="0"/>
                  </a:moveTo>
                  <a:lnTo>
                    <a:pt x="215366" y="0"/>
                  </a:lnTo>
                  <a:lnTo>
                    <a:pt x="165985" y="5688"/>
                  </a:lnTo>
                  <a:lnTo>
                    <a:pt x="120654" y="21890"/>
                  </a:lnTo>
                  <a:lnTo>
                    <a:pt x="80666" y="47313"/>
                  </a:lnTo>
                  <a:lnTo>
                    <a:pt x="47313" y="80666"/>
                  </a:lnTo>
                  <a:lnTo>
                    <a:pt x="21890" y="120654"/>
                  </a:lnTo>
                  <a:lnTo>
                    <a:pt x="5688" y="165985"/>
                  </a:lnTo>
                  <a:lnTo>
                    <a:pt x="0" y="215366"/>
                  </a:lnTo>
                  <a:lnTo>
                    <a:pt x="0" y="1076808"/>
                  </a:lnTo>
                  <a:lnTo>
                    <a:pt x="5688" y="1126190"/>
                  </a:lnTo>
                  <a:lnTo>
                    <a:pt x="21890" y="1171521"/>
                  </a:lnTo>
                  <a:lnTo>
                    <a:pt x="47313" y="1211509"/>
                  </a:lnTo>
                  <a:lnTo>
                    <a:pt x="80666" y="1244861"/>
                  </a:lnTo>
                  <a:lnTo>
                    <a:pt x="120654" y="1270285"/>
                  </a:lnTo>
                  <a:lnTo>
                    <a:pt x="165985" y="1286487"/>
                  </a:lnTo>
                  <a:lnTo>
                    <a:pt x="215366" y="1292175"/>
                  </a:lnTo>
                  <a:lnTo>
                    <a:pt x="1230257" y="1292175"/>
                  </a:lnTo>
                  <a:lnTo>
                    <a:pt x="1279639" y="1286487"/>
                  </a:lnTo>
                  <a:lnTo>
                    <a:pt x="1324970" y="1270285"/>
                  </a:lnTo>
                  <a:lnTo>
                    <a:pt x="1364959" y="1244861"/>
                  </a:lnTo>
                  <a:lnTo>
                    <a:pt x="1398311" y="1211509"/>
                  </a:lnTo>
                  <a:lnTo>
                    <a:pt x="1423734" y="1171521"/>
                  </a:lnTo>
                  <a:lnTo>
                    <a:pt x="1439936" y="1126190"/>
                  </a:lnTo>
                  <a:lnTo>
                    <a:pt x="1445624" y="1076808"/>
                  </a:lnTo>
                  <a:lnTo>
                    <a:pt x="1445624" y="215366"/>
                  </a:lnTo>
                  <a:lnTo>
                    <a:pt x="1439936" y="165985"/>
                  </a:lnTo>
                  <a:lnTo>
                    <a:pt x="1423734" y="120654"/>
                  </a:lnTo>
                  <a:lnTo>
                    <a:pt x="1398311" y="80666"/>
                  </a:lnTo>
                  <a:lnTo>
                    <a:pt x="1364959" y="47313"/>
                  </a:lnTo>
                  <a:lnTo>
                    <a:pt x="1324970" y="21890"/>
                  </a:lnTo>
                  <a:lnTo>
                    <a:pt x="1279639" y="5688"/>
                  </a:lnTo>
                  <a:lnTo>
                    <a:pt x="1230257" y="0"/>
                  </a:lnTo>
                  <a:close/>
                </a:path>
              </a:pathLst>
            </a:custGeom>
            <a:solidFill>
              <a:srgbClr val="3EBA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098707" y="1925712"/>
              <a:ext cx="1445895" cy="1292225"/>
            </a:xfrm>
            <a:custGeom>
              <a:avLst/>
              <a:gdLst/>
              <a:ahLst/>
              <a:cxnLst/>
              <a:rect l="l" t="t" r="r" b="b"/>
              <a:pathLst>
                <a:path w="1445895" h="1292225">
                  <a:moveTo>
                    <a:pt x="215366" y="0"/>
                  </a:moveTo>
                  <a:lnTo>
                    <a:pt x="1230258" y="0"/>
                  </a:lnTo>
                  <a:lnTo>
                    <a:pt x="1279639" y="5687"/>
                  </a:lnTo>
                  <a:lnTo>
                    <a:pt x="1324971" y="21890"/>
                  </a:lnTo>
                  <a:lnTo>
                    <a:pt x="1364959" y="47313"/>
                  </a:lnTo>
                  <a:lnTo>
                    <a:pt x="1398311" y="80665"/>
                  </a:lnTo>
                  <a:lnTo>
                    <a:pt x="1423734" y="120653"/>
                  </a:lnTo>
                  <a:lnTo>
                    <a:pt x="1439936" y="165985"/>
                  </a:lnTo>
                  <a:lnTo>
                    <a:pt x="1445624" y="215366"/>
                  </a:lnTo>
                  <a:lnTo>
                    <a:pt x="1445624" y="1076808"/>
                  </a:lnTo>
                  <a:lnTo>
                    <a:pt x="1439936" y="1126189"/>
                  </a:lnTo>
                  <a:lnTo>
                    <a:pt x="1423734" y="1171521"/>
                  </a:lnTo>
                  <a:lnTo>
                    <a:pt x="1398311" y="1211509"/>
                  </a:lnTo>
                  <a:lnTo>
                    <a:pt x="1364959" y="1244861"/>
                  </a:lnTo>
                  <a:lnTo>
                    <a:pt x="1324971" y="1270285"/>
                  </a:lnTo>
                  <a:lnTo>
                    <a:pt x="1279639" y="1286487"/>
                  </a:lnTo>
                  <a:lnTo>
                    <a:pt x="1230258" y="1292175"/>
                  </a:lnTo>
                  <a:lnTo>
                    <a:pt x="215366" y="1292175"/>
                  </a:lnTo>
                  <a:lnTo>
                    <a:pt x="165985" y="1286487"/>
                  </a:lnTo>
                  <a:lnTo>
                    <a:pt x="120653" y="1270285"/>
                  </a:lnTo>
                  <a:lnTo>
                    <a:pt x="80665" y="1244861"/>
                  </a:lnTo>
                  <a:lnTo>
                    <a:pt x="47313" y="1211509"/>
                  </a:lnTo>
                  <a:lnTo>
                    <a:pt x="21890" y="1171521"/>
                  </a:lnTo>
                  <a:lnTo>
                    <a:pt x="5687" y="1126189"/>
                  </a:lnTo>
                  <a:lnTo>
                    <a:pt x="0" y="1076808"/>
                  </a:lnTo>
                  <a:lnTo>
                    <a:pt x="0" y="215366"/>
                  </a:lnTo>
                  <a:lnTo>
                    <a:pt x="5687" y="165985"/>
                  </a:lnTo>
                  <a:lnTo>
                    <a:pt x="21890" y="120653"/>
                  </a:lnTo>
                  <a:lnTo>
                    <a:pt x="47313" y="80665"/>
                  </a:lnTo>
                  <a:lnTo>
                    <a:pt x="80665" y="47313"/>
                  </a:lnTo>
                  <a:lnTo>
                    <a:pt x="120653" y="21890"/>
                  </a:lnTo>
                  <a:lnTo>
                    <a:pt x="165985" y="5687"/>
                  </a:lnTo>
                  <a:lnTo>
                    <a:pt x="215366" y="0"/>
                  </a:lnTo>
                  <a:close/>
                </a:path>
              </a:pathLst>
            </a:custGeom>
            <a:ln w="107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06951" y="2364145"/>
            <a:ext cx="1029335" cy="39497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81610" marR="5080" indent="-169545">
              <a:lnSpc>
                <a:spcPts val="1350"/>
              </a:lnSpc>
              <a:spcBef>
                <a:spcPts val="320"/>
              </a:spcBef>
            </a:pPr>
            <a:r>
              <a:rPr sz="1300" spc="95" dirty="0">
                <a:solidFill>
                  <a:srgbClr val="FFFFFF"/>
                </a:solidFill>
                <a:latin typeface="Microsoft Sans Serif"/>
                <a:cs typeface="Microsoft Sans Serif"/>
              </a:rPr>
              <a:t>~</a:t>
            </a:r>
            <a:r>
              <a:rPr sz="1300" spc="-135" dirty="0">
                <a:solidFill>
                  <a:srgbClr val="FFFFFF"/>
                </a:solidFill>
                <a:latin typeface="Microsoft Sans Serif"/>
                <a:cs typeface="Microsoft Sans Serif"/>
              </a:rPr>
              <a:t>30%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le</a:t>
            </a:r>
            <a:r>
              <a:rPr sz="1300" spc="-140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300" spc="-65" dirty="0">
                <a:solidFill>
                  <a:srgbClr val="FFFFFF"/>
                </a:solidFill>
                <a:latin typeface="Microsoft Sans Serif"/>
                <a:cs typeface="Microsoft Sans Serif"/>
              </a:rPr>
              <a:t>d</a:t>
            </a:r>
            <a:r>
              <a:rPr sz="1300" spc="-190" dirty="0">
                <a:solidFill>
                  <a:srgbClr val="FFFFFF"/>
                </a:solidFill>
                <a:latin typeface="Microsoft Sans Serif"/>
                <a:cs typeface="Microsoft Sans Serif"/>
              </a:rPr>
              <a:t>s</a:t>
            </a:r>
            <a:r>
              <a:rPr sz="13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00" spc="-170" dirty="0">
                <a:solidFill>
                  <a:srgbClr val="FFFFFF"/>
                </a:solidFill>
                <a:latin typeface="Microsoft Sans Serif"/>
                <a:cs typeface="Microsoft Sans Serif"/>
              </a:rPr>
              <a:t>g</a:t>
            </a:r>
            <a:r>
              <a:rPr sz="13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et  </a:t>
            </a:r>
            <a:r>
              <a:rPr sz="13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converted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5106" y="1753710"/>
            <a:ext cx="433070" cy="1454785"/>
          </a:xfrm>
          <a:prstGeom prst="rect">
            <a:avLst/>
          </a:prstGeom>
        </p:spPr>
        <p:txBody>
          <a:bodyPr vert="vert270" wrap="square" lIns="0" tIns="13335" rIns="0" bIns="0" rtlCol="0">
            <a:spAutoFit/>
          </a:bodyPr>
          <a:lstStyle/>
          <a:p>
            <a:pPr marL="450850" marR="5080" indent="-438784">
              <a:lnSpc>
                <a:spcPts val="1600"/>
              </a:lnSpc>
              <a:spcBef>
                <a:spcPts val="105"/>
              </a:spcBef>
            </a:pPr>
            <a:r>
              <a:rPr sz="1400" dirty="0">
                <a:latin typeface="Arial MT"/>
                <a:cs typeface="Arial MT"/>
              </a:rPr>
              <a:t>Le</a:t>
            </a:r>
            <a:r>
              <a:rPr sz="1400" spc="-5" dirty="0">
                <a:latin typeface="Arial MT"/>
                <a:cs typeface="Arial MT"/>
              </a:rPr>
              <a:t>a</a:t>
            </a:r>
            <a:r>
              <a:rPr sz="1400" dirty="0">
                <a:latin typeface="Arial MT"/>
                <a:cs typeface="Arial MT"/>
              </a:rPr>
              <a:t>d to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</a:t>
            </a:r>
            <a:r>
              <a:rPr sz="1400" spc="-5" dirty="0">
                <a:latin typeface="Arial MT"/>
                <a:cs typeface="Arial MT"/>
              </a:rPr>
              <a:t>o</a:t>
            </a:r>
            <a:r>
              <a:rPr sz="1400" spc="-25" dirty="0">
                <a:latin typeface="Arial MT"/>
                <a:cs typeface="Arial MT"/>
              </a:rPr>
              <a:t>n</a:t>
            </a:r>
            <a:r>
              <a:rPr sz="1400" spc="-30" dirty="0">
                <a:latin typeface="Arial MT"/>
                <a:cs typeface="Arial MT"/>
              </a:rPr>
              <a:t>v</a:t>
            </a:r>
            <a:r>
              <a:rPr sz="1400" dirty="0">
                <a:latin typeface="Arial MT"/>
                <a:cs typeface="Arial MT"/>
              </a:rPr>
              <a:t>er</a:t>
            </a:r>
            <a:r>
              <a:rPr sz="1400" spc="-5" dirty="0">
                <a:latin typeface="Arial MT"/>
                <a:cs typeface="Arial MT"/>
              </a:rPr>
              <a:t>si</a:t>
            </a:r>
            <a:r>
              <a:rPr sz="1400" dirty="0">
                <a:latin typeface="Arial MT"/>
                <a:cs typeface="Arial MT"/>
              </a:rPr>
              <a:t>on  </a:t>
            </a:r>
            <a:r>
              <a:rPr sz="1400" spc="-80" dirty="0">
                <a:latin typeface="Arial MT"/>
                <a:cs typeface="Arial MT"/>
              </a:rPr>
              <a:t>process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656066" y="3213541"/>
            <a:ext cx="1830070" cy="1827530"/>
            <a:chOff x="4656066" y="3213541"/>
            <a:chExt cx="1830070" cy="1827530"/>
          </a:xfrm>
        </p:grpSpPr>
        <p:sp>
          <p:nvSpPr>
            <p:cNvPr id="27" name="object 27"/>
            <p:cNvSpPr/>
            <p:nvPr/>
          </p:nvSpPr>
          <p:spPr>
            <a:xfrm>
              <a:off x="4661453" y="3218929"/>
              <a:ext cx="1819275" cy="1816735"/>
            </a:xfrm>
            <a:custGeom>
              <a:avLst/>
              <a:gdLst/>
              <a:ahLst/>
              <a:cxnLst/>
              <a:rect l="l" t="t" r="r" b="b"/>
              <a:pathLst>
                <a:path w="1819275" h="1816735">
                  <a:moveTo>
                    <a:pt x="909450" y="0"/>
                  </a:moveTo>
                  <a:lnTo>
                    <a:pt x="0" y="908249"/>
                  </a:lnTo>
                  <a:lnTo>
                    <a:pt x="0" y="1816499"/>
                  </a:lnTo>
                  <a:lnTo>
                    <a:pt x="1818900" y="1816499"/>
                  </a:lnTo>
                  <a:lnTo>
                    <a:pt x="1818900" y="908249"/>
                  </a:lnTo>
                  <a:lnTo>
                    <a:pt x="909450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61453" y="3218928"/>
              <a:ext cx="1819275" cy="1816735"/>
            </a:xfrm>
            <a:custGeom>
              <a:avLst/>
              <a:gdLst/>
              <a:ahLst/>
              <a:cxnLst/>
              <a:rect l="l" t="t" r="r" b="b"/>
              <a:pathLst>
                <a:path w="1819275" h="1816735">
                  <a:moveTo>
                    <a:pt x="0" y="1816500"/>
                  </a:moveTo>
                  <a:lnTo>
                    <a:pt x="0" y="908250"/>
                  </a:lnTo>
                  <a:lnTo>
                    <a:pt x="909450" y="0"/>
                  </a:lnTo>
                  <a:lnTo>
                    <a:pt x="1818900" y="908250"/>
                  </a:lnTo>
                  <a:lnTo>
                    <a:pt x="1818900" y="1816500"/>
                  </a:lnTo>
                  <a:lnTo>
                    <a:pt x="0" y="1816500"/>
                  </a:lnTo>
                  <a:close/>
                </a:path>
              </a:pathLst>
            </a:custGeom>
            <a:ln w="10775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777712" y="3817222"/>
            <a:ext cx="1586865" cy="105156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367665" marR="360045" algn="ctr">
              <a:lnSpc>
                <a:spcPts val="1600"/>
              </a:lnSpc>
              <a:spcBef>
                <a:spcPts val="220"/>
              </a:spcBef>
            </a:pPr>
            <a:r>
              <a:rPr sz="1400" b="1" spc="140" dirty="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sz="1400" b="1" spc="4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b="1" spc="60" dirty="0">
                <a:solidFill>
                  <a:srgbClr val="FFFFFF"/>
                </a:solidFill>
                <a:latin typeface="Trebuchet MS"/>
                <a:cs typeface="Trebuchet MS"/>
              </a:rPr>
              <a:t>oposed  </a:t>
            </a:r>
            <a:r>
              <a:rPr sz="1400" b="1" spc="50" dirty="0">
                <a:solidFill>
                  <a:srgbClr val="FFFFFF"/>
                </a:solidFill>
                <a:latin typeface="Trebuchet MS"/>
                <a:cs typeface="Trebuchet MS"/>
              </a:rPr>
              <a:t>Solution: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15"/>
              </a:lnSpc>
            </a:pP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A 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to</a:t>
            </a:r>
            <a:r>
              <a:rPr sz="14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Microsoft Sans Serif"/>
                <a:cs typeface="Microsoft Sans Serif"/>
              </a:rPr>
              <a:t>filter</a:t>
            </a:r>
            <a:r>
              <a:rPr sz="14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endParaRPr sz="1400">
              <a:latin typeface="Microsoft Sans Serif"/>
              <a:cs typeface="Microsoft Sans Serif"/>
            </a:endParaRPr>
          </a:p>
          <a:p>
            <a:pPr marL="226695" marR="219075" indent="-635" algn="ctr">
              <a:lnSpc>
                <a:spcPts val="1600"/>
              </a:lnSpc>
              <a:spcBef>
                <a:spcPts val="80"/>
              </a:spcBef>
            </a:pP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in</a:t>
            </a:r>
            <a:r>
              <a:rPr sz="1400" spc="-100" dirty="0">
                <a:solidFill>
                  <a:srgbClr val="FFFFFF"/>
                </a:solidFill>
                <a:latin typeface="Microsoft Sans Serif"/>
                <a:cs typeface="Microsoft Sans Serif"/>
              </a:rPr>
              <a:t>cre</a:t>
            </a:r>
            <a:r>
              <a:rPr sz="1400" spc="-12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-160" dirty="0">
                <a:solidFill>
                  <a:srgbClr val="FFFFFF"/>
                </a:solidFill>
                <a:latin typeface="Microsoft Sans Serif"/>
                <a:cs typeface="Microsoft Sans Serif"/>
              </a:rPr>
              <a:t>se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h</a:t>
            </a:r>
            <a:r>
              <a:rPr sz="1400" spc="-75" dirty="0">
                <a:solidFill>
                  <a:srgbClr val="FFFFFF"/>
                </a:solidFill>
                <a:latin typeface="Microsoft Sans Serif"/>
                <a:cs typeface="Microsoft Sans Serif"/>
              </a:rPr>
              <a:t>e  co</a:t>
            </a:r>
            <a:r>
              <a:rPr sz="1400" spc="-105" dirty="0">
                <a:solidFill>
                  <a:srgbClr val="FFFFFF"/>
                </a:solidFill>
                <a:latin typeface="Microsoft Sans Serif"/>
                <a:cs typeface="Microsoft Sans Serif"/>
              </a:rPr>
              <a:t>n</a:t>
            </a:r>
            <a:r>
              <a:rPr sz="1400" spc="-130" dirty="0">
                <a:solidFill>
                  <a:srgbClr val="FFFFFF"/>
                </a:solidFill>
                <a:latin typeface="Microsoft Sans Serif"/>
                <a:cs typeface="Microsoft Sans Serif"/>
              </a:rPr>
              <a:t>v</a:t>
            </a:r>
            <a:r>
              <a:rPr sz="14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14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400" spc="-95" dirty="0">
                <a:solidFill>
                  <a:srgbClr val="FFFFFF"/>
                </a:solidFill>
                <a:latin typeface="Microsoft Sans Serif"/>
                <a:cs typeface="Microsoft Sans Serif"/>
              </a:rPr>
              <a:t>sion</a:t>
            </a:r>
            <a:r>
              <a:rPr sz="14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r</a:t>
            </a:r>
            <a:r>
              <a:rPr sz="1400" spc="-185" dirty="0">
                <a:solidFill>
                  <a:srgbClr val="FFFFFF"/>
                </a:solidFill>
                <a:latin typeface="Microsoft Sans Serif"/>
                <a:cs typeface="Microsoft Sans Serif"/>
              </a:rPr>
              <a:t>a</a:t>
            </a:r>
            <a:r>
              <a:rPr sz="14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t</a:t>
            </a:r>
            <a:r>
              <a:rPr sz="14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io</a:t>
            </a:r>
            <a:endParaRPr sz="1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424" y="459305"/>
            <a:ext cx="2921635" cy="4508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solidFill>
                  <a:srgbClr val="2A3990"/>
                </a:solidFill>
              </a:rPr>
              <a:t>Proposed</a:t>
            </a:r>
            <a:r>
              <a:rPr sz="2800" spc="-20" dirty="0">
                <a:solidFill>
                  <a:srgbClr val="2A3990"/>
                </a:solidFill>
              </a:rPr>
              <a:t> </a:t>
            </a:r>
            <a:r>
              <a:rPr sz="2800" spc="-10" dirty="0">
                <a:solidFill>
                  <a:srgbClr val="2A3990"/>
                </a:solidFill>
              </a:rPr>
              <a:t>Solution</a:t>
            </a:r>
            <a:endParaRPr sz="2800"/>
          </a:p>
        </p:txBody>
      </p:sp>
      <p:sp>
        <p:nvSpPr>
          <p:cNvPr id="3" name="object 3"/>
          <p:cNvSpPr/>
          <p:nvPr/>
        </p:nvSpPr>
        <p:spPr>
          <a:xfrm>
            <a:off x="432350" y="1304875"/>
            <a:ext cx="2469515" cy="608330"/>
          </a:xfrm>
          <a:custGeom>
            <a:avLst/>
            <a:gdLst/>
            <a:ahLst/>
            <a:cxnLst/>
            <a:rect l="l" t="t" r="r" b="b"/>
            <a:pathLst>
              <a:path w="2469515" h="608330">
                <a:moveTo>
                  <a:pt x="2165399" y="0"/>
                </a:moveTo>
                <a:lnTo>
                  <a:pt x="0" y="0"/>
                </a:lnTo>
                <a:lnTo>
                  <a:pt x="0" y="607799"/>
                </a:lnTo>
                <a:lnTo>
                  <a:pt x="2165399" y="607799"/>
                </a:lnTo>
                <a:lnTo>
                  <a:pt x="2469300" y="303899"/>
                </a:lnTo>
                <a:lnTo>
                  <a:pt x="2165399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1075" y="1527960"/>
            <a:ext cx="108394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r>
              <a:rPr sz="8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Hot</a:t>
            </a:r>
            <a:r>
              <a:rPr sz="8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075" y="2140667"/>
            <a:ext cx="16744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Leads</a:t>
            </a:r>
            <a:r>
              <a:rPr sz="1600" b="1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Clustering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1075" y="2486107"/>
            <a:ext cx="2314575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100"/>
              </a:spcBef>
            </a:pPr>
            <a:r>
              <a:rPr sz="1600" spc="-15" dirty="0">
                <a:solidFill>
                  <a:srgbClr val="434343"/>
                </a:solidFill>
                <a:latin typeface="Microsoft Sans Serif"/>
                <a:cs typeface="Microsoft Sans Serif"/>
              </a:rPr>
              <a:t>We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cluster the leads into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certain categories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based 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Microsoft Sans Serif"/>
                <a:cs typeface="Microsoft Sans Serif"/>
              </a:rPr>
              <a:t>on</a:t>
            </a:r>
            <a:r>
              <a:rPr sz="1600" spc="37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75" dirty="0">
                <a:solidFill>
                  <a:srgbClr val="434343"/>
                </a:solidFill>
                <a:latin typeface="Microsoft Sans Serif"/>
                <a:cs typeface="Microsoft Sans Serif"/>
              </a:rPr>
              <a:t>their</a:t>
            </a:r>
            <a:r>
              <a:rPr sz="1600" spc="35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85" dirty="0">
                <a:solidFill>
                  <a:srgbClr val="434343"/>
                </a:solidFill>
                <a:latin typeface="Microsoft Sans Serif"/>
                <a:cs typeface="Microsoft Sans Serif"/>
              </a:rPr>
              <a:t>tendency</a:t>
            </a:r>
            <a:r>
              <a:rPr sz="1600" spc="34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Microsoft Sans Serif"/>
                <a:cs typeface="Microsoft Sans Serif"/>
              </a:rPr>
              <a:t>or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1075" y="3318592"/>
            <a:ext cx="2347595" cy="1135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100"/>
              </a:spcBef>
            </a:pPr>
            <a:r>
              <a:rPr sz="1600" spc="50" dirty="0">
                <a:solidFill>
                  <a:srgbClr val="434343"/>
                </a:solidFill>
                <a:latin typeface="Microsoft Sans Serif"/>
                <a:cs typeface="Microsoft Sans Serif"/>
              </a:rPr>
              <a:t>probability</a:t>
            </a:r>
            <a:r>
              <a:rPr sz="1600" spc="5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to</a:t>
            </a:r>
            <a:r>
              <a:rPr sz="1600" spc="3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Microsoft Sans Serif"/>
                <a:cs typeface="Microsoft Sans Serif"/>
              </a:rPr>
              <a:t>convert, </a:t>
            </a:r>
            <a:r>
              <a:rPr sz="1600" spc="5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04" dirty="0">
                <a:solidFill>
                  <a:srgbClr val="434343"/>
                </a:solidFill>
                <a:latin typeface="Microsoft Sans Serif"/>
                <a:cs typeface="Microsoft Sans Serif"/>
              </a:rPr>
              <a:t>thus,</a:t>
            </a:r>
            <a:r>
              <a:rPr sz="1600" spc="2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25" dirty="0">
                <a:solidFill>
                  <a:srgbClr val="434343"/>
                </a:solidFill>
                <a:latin typeface="Microsoft Sans Serif"/>
                <a:cs typeface="Microsoft Sans Serif"/>
              </a:rPr>
              <a:t>reducing</a:t>
            </a:r>
            <a:r>
              <a:rPr sz="1600" spc="22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170" dirty="0">
                <a:solidFill>
                  <a:srgbClr val="434343"/>
                </a:solidFill>
                <a:latin typeface="Microsoft Sans Serif"/>
                <a:cs typeface="Microsoft Sans Serif"/>
              </a:rPr>
              <a:t>the </a:t>
            </a:r>
            <a:r>
              <a:rPr sz="1600" spc="-40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sample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size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 but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getting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 more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10" dirty="0">
                <a:solidFill>
                  <a:srgbClr val="434343"/>
                </a:solidFill>
                <a:latin typeface="Microsoft Sans Serif"/>
                <a:cs typeface="Microsoft Sans Serif"/>
              </a:rPr>
              <a:t>efficien</a:t>
            </a:r>
            <a:r>
              <a:rPr lang="en-US" sz="1600" spc="-10" dirty="0">
                <a:solidFill>
                  <a:srgbClr val="434343"/>
                </a:solidFill>
                <a:latin typeface="Microsoft Sans Serif"/>
                <a:cs typeface="Microsoft Sans Serif"/>
              </a:rPr>
              <a:t>cy</a:t>
            </a:r>
            <a:r>
              <a:rPr sz="1600" spc="-10" dirty="0">
                <a:solidFill>
                  <a:srgbClr val="434343"/>
                </a:solidFill>
                <a:latin typeface="Microsoft Sans Serif"/>
                <a:cs typeface="Microsoft Sans Serif"/>
              </a:rPr>
              <a:t>.</a:t>
            </a:r>
            <a:endParaRPr sz="16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44776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700" y="0"/>
                </a:moveTo>
                <a:lnTo>
                  <a:pt x="0" y="0"/>
                </a:lnTo>
                <a:lnTo>
                  <a:pt x="303900" y="303899"/>
                </a:lnTo>
                <a:lnTo>
                  <a:pt x="0" y="607799"/>
                </a:lnTo>
                <a:lnTo>
                  <a:pt x="2456700" y="607799"/>
                </a:lnTo>
                <a:lnTo>
                  <a:pt x="2760600" y="303899"/>
                </a:lnTo>
                <a:lnTo>
                  <a:pt x="2456700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14874" y="1527960"/>
            <a:ext cx="148145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Communicating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with Hot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14871" y="2005412"/>
            <a:ext cx="2317115" cy="106108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Focus</a:t>
            </a:r>
            <a:r>
              <a:rPr sz="1600" b="1" spc="-2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Communication</a:t>
            </a: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13799"/>
              </a:lnSpc>
              <a:spcBef>
                <a:spcPts val="800"/>
              </a:spcBef>
              <a:tabLst>
                <a:tab pos="692150" algn="l"/>
                <a:tab pos="1115060" algn="l"/>
                <a:tab pos="1817370" algn="l"/>
              </a:tabLst>
            </a:pPr>
            <a:r>
              <a:rPr sz="16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Sinc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e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	</a:t>
            </a:r>
            <a:r>
              <a:rPr sz="16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w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e	</a:t>
            </a:r>
            <a:r>
              <a:rPr sz="16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woul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d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	</a:t>
            </a:r>
            <a:r>
              <a:rPr sz="16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know 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more</a:t>
            </a:r>
            <a:r>
              <a:rPr sz="160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about</a:t>
            </a:r>
            <a:r>
              <a:rPr sz="160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this</a:t>
            </a:r>
            <a:r>
              <a:rPr sz="1600" spc="3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smaller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4871" y="3041097"/>
            <a:ext cx="2352040" cy="857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3799"/>
              </a:lnSpc>
              <a:spcBef>
                <a:spcPts val="100"/>
              </a:spcBef>
            </a:pPr>
            <a:r>
              <a:rPr sz="160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set</a:t>
            </a:r>
            <a:r>
              <a:rPr sz="1600" spc="3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Microsoft Sans Serif"/>
                <a:cs typeface="Microsoft Sans Serif"/>
              </a:rPr>
              <a:t>of</a:t>
            </a:r>
            <a:r>
              <a:rPr sz="160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40" dirty="0">
                <a:solidFill>
                  <a:srgbClr val="434343"/>
                </a:solidFill>
                <a:latin typeface="Microsoft Sans Serif"/>
                <a:cs typeface="Microsoft Sans Serif"/>
              </a:rPr>
              <a:t>leads,</a:t>
            </a:r>
            <a:r>
              <a:rPr sz="1600" spc="4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5" dirty="0">
                <a:solidFill>
                  <a:srgbClr val="434343"/>
                </a:solidFill>
                <a:latin typeface="Microsoft Sans Serif"/>
                <a:cs typeface="Microsoft Sans Serif"/>
              </a:rPr>
              <a:t>we</a:t>
            </a:r>
            <a:r>
              <a:rPr sz="160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50" dirty="0">
                <a:solidFill>
                  <a:srgbClr val="434343"/>
                </a:solidFill>
                <a:latin typeface="Microsoft Sans Serif"/>
                <a:cs typeface="Microsoft Sans Serif"/>
              </a:rPr>
              <a:t>can </a:t>
            </a:r>
            <a:r>
              <a:rPr sz="1600" spc="5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20" dirty="0">
                <a:solidFill>
                  <a:srgbClr val="434343"/>
                </a:solidFill>
                <a:latin typeface="Microsoft Sans Serif"/>
                <a:cs typeface="Microsoft Sans Serif"/>
              </a:rPr>
              <a:t>have</a:t>
            </a:r>
            <a:r>
              <a:rPr sz="1600" spc="2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145" dirty="0">
                <a:solidFill>
                  <a:srgbClr val="434343"/>
                </a:solidFill>
                <a:latin typeface="Microsoft Sans Serif"/>
                <a:cs typeface="Microsoft Sans Serif"/>
              </a:rPr>
              <a:t>an</a:t>
            </a:r>
            <a:r>
              <a:rPr sz="1600" spc="15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60" dirty="0">
                <a:solidFill>
                  <a:srgbClr val="434343"/>
                </a:solidFill>
                <a:latin typeface="Microsoft Sans Serif"/>
                <a:cs typeface="Microsoft Sans Serif"/>
              </a:rPr>
              <a:t>impactful </a:t>
            </a:r>
            <a:r>
              <a:rPr sz="1600" spc="-40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conversation.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48502" y="1304875"/>
            <a:ext cx="2760980" cy="608330"/>
          </a:xfrm>
          <a:custGeom>
            <a:avLst/>
            <a:gdLst/>
            <a:ahLst/>
            <a:cxnLst/>
            <a:rect l="l" t="t" r="r" b="b"/>
            <a:pathLst>
              <a:path w="2760979" h="608330">
                <a:moveTo>
                  <a:pt x="2456699" y="0"/>
                </a:moveTo>
                <a:lnTo>
                  <a:pt x="0" y="0"/>
                </a:lnTo>
                <a:lnTo>
                  <a:pt x="303899" y="303899"/>
                </a:lnTo>
                <a:lnTo>
                  <a:pt x="0" y="607799"/>
                </a:lnTo>
                <a:lnTo>
                  <a:pt x="2456699" y="607799"/>
                </a:lnTo>
                <a:lnTo>
                  <a:pt x="2760600" y="303899"/>
                </a:lnTo>
                <a:lnTo>
                  <a:pt x="2456699" y="0"/>
                </a:lnTo>
                <a:close/>
              </a:path>
            </a:pathLst>
          </a:custGeom>
          <a:solidFill>
            <a:srgbClr val="2A3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32958" y="1527960"/>
            <a:ext cx="118300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Conversion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of</a:t>
            </a:r>
            <a:r>
              <a:rPr sz="8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Hot</a:t>
            </a:r>
            <a:r>
              <a:rPr sz="8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8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Leads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32951" y="2005412"/>
            <a:ext cx="2360295" cy="1893570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165"/>
              </a:spcBef>
            </a:pPr>
            <a:r>
              <a:rPr sz="1600" b="1" dirty="0">
                <a:solidFill>
                  <a:srgbClr val="434343"/>
                </a:solidFill>
                <a:latin typeface="Arial"/>
                <a:cs typeface="Arial"/>
              </a:rPr>
              <a:t>Increase</a:t>
            </a:r>
            <a:r>
              <a:rPr sz="1600" b="1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1600" b="1" spc="-5" dirty="0">
                <a:solidFill>
                  <a:srgbClr val="434343"/>
                </a:solidFill>
                <a:latin typeface="Arial"/>
                <a:cs typeface="Arial"/>
              </a:rPr>
              <a:t>Conversion</a:t>
            </a:r>
            <a:endParaRPr sz="1600" dirty="0">
              <a:latin typeface="Arial"/>
              <a:cs typeface="Arial"/>
            </a:endParaRPr>
          </a:p>
          <a:p>
            <a:pPr marL="12700" marR="5080" algn="just">
              <a:lnSpc>
                <a:spcPct val="113799"/>
              </a:lnSpc>
              <a:spcBef>
                <a:spcPts val="800"/>
              </a:spcBef>
            </a:pP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Since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 we</a:t>
            </a:r>
            <a:r>
              <a:rPr sz="1600" spc="4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focussed</a:t>
            </a:r>
            <a:r>
              <a:rPr sz="1600" spc="4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on 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hot</a:t>
            </a:r>
            <a:r>
              <a:rPr sz="16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leads,</a:t>
            </a:r>
            <a:r>
              <a:rPr sz="16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which</a:t>
            </a:r>
            <a:r>
              <a:rPr sz="160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were </a:t>
            </a:r>
            <a:r>
              <a:rPr sz="160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270" dirty="0">
                <a:solidFill>
                  <a:srgbClr val="434343"/>
                </a:solidFill>
                <a:latin typeface="Microsoft Sans Serif"/>
                <a:cs typeface="Microsoft Sans Serif"/>
              </a:rPr>
              <a:t>more</a:t>
            </a:r>
            <a:r>
              <a:rPr sz="1600" spc="27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310" dirty="0">
                <a:solidFill>
                  <a:srgbClr val="434343"/>
                </a:solidFill>
                <a:latin typeface="Microsoft Sans Serif"/>
                <a:cs typeface="Microsoft Sans Serif"/>
              </a:rPr>
              <a:t>probable </a:t>
            </a:r>
            <a:r>
              <a:rPr sz="1600" spc="180" dirty="0">
                <a:solidFill>
                  <a:srgbClr val="434343"/>
                </a:solidFill>
                <a:latin typeface="Microsoft Sans Serif"/>
                <a:cs typeface="Microsoft Sans Serif"/>
              </a:rPr>
              <a:t>to </a:t>
            </a:r>
            <a:r>
              <a:rPr sz="1600" spc="18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convert,</a:t>
            </a:r>
            <a:r>
              <a:rPr sz="1600" spc="4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we</a:t>
            </a:r>
            <a:r>
              <a:rPr sz="1600" spc="4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would</a:t>
            </a:r>
            <a:r>
              <a:rPr sz="1600" spc="4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have 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a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better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conversion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rate.</a:t>
            </a:r>
            <a:endParaRPr sz="16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825" y="2222700"/>
            <a:ext cx="36728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/>
              <a:t>I</a:t>
            </a:r>
            <a:r>
              <a:rPr sz="4200" dirty="0"/>
              <a:t>mp</a:t>
            </a:r>
            <a:r>
              <a:rPr sz="4200" spc="-25" dirty="0"/>
              <a:t>l</a:t>
            </a:r>
            <a:r>
              <a:rPr sz="4200" dirty="0"/>
              <a:t>emen</a:t>
            </a:r>
            <a:r>
              <a:rPr sz="4200" spc="-5" dirty="0"/>
              <a:t>t</a:t>
            </a:r>
            <a:r>
              <a:rPr sz="4200" dirty="0"/>
              <a:t>a</a:t>
            </a:r>
            <a:r>
              <a:rPr sz="4200" spc="-5" dirty="0"/>
              <a:t>t</a:t>
            </a:r>
            <a:r>
              <a:rPr sz="4200" spc="-25" dirty="0"/>
              <a:t>i</a:t>
            </a:r>
            <a:r>
              <a:rPr sz="4200" dirty="0"/>
              <a:t>on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489A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36171" y="2194237"/>
            <a:ext cx="1882139" cy="755650"/>
            <a:chOff x="336171" y="2194237"/>
            <a:chExt cx="1882139" cy="755650"/>
          </a:xfrm>
        </p:grpSpPr>
        <p:sp>
          <p:nvSpPr>
            <p:cNvPr id="4" name="object 4"/>
            <p:cNvSpPr/>
            <p:nvPr/>
          </p:nvSpPr>
          <p:spPr>
            <a:xfrm>
              <a:off x="340934" y="2198999"/>
              <a:ext cx="1872614" cy="746125"/>
            </a:xfrm>
            <a:custGeom>
              <a:avLst/>
              <a:gdLst/>
              <a:ahLst/>
              <a:cxnLst/>
              <a:rect l="l" t="t" r="r" b="b"/>
              <a:pathLst>
                <a:path w="1872614" h="746125">
                  <a:moveTo>
                    <a:pt x="1499549" y="0"/>
                  </a:moveTo>
                  <a:lnTo>
                    <a:pt x="0" y="0"/>
                  </a:lnTo>
                  <a:lnTo>
                    <a:pt x="0" y="745500"/>
                  </a:lnTo>
                  <a:lnTo>
                    <a:pt x="1499549" y="745500"/>
                  </a:lnTo>
                  <a:lnTo>
                    <a:pt x="1872300" y="372750"/>
                  </a:lnTo>
                  <a:lnTo>
                    <a:pt x="1499549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0934" y="2198999"/>
              <a:ext cx="1872614" cy="746125"/>
            </a:xfrm>
            <a:custGeom>
              <a:avLst/>
              <a:gdLst/>
              <a:ahLst/>
              <a:cxnLst/>
              <a:rect l="l" t="t" r="r" b="b"/>
              <a:pathLst>
                <a:path w="1872614" h="746125">
                  <a:moveTo>
                    <a:pt x="0" y="0"/>
                  </a:moveTo>
                  <a:lnTo>
                    <a:pt x="1499549" y="0"/>
                  </a:lnTo>
                  <a:lnTo>
                    <a:pt x="1872300" y="372749"/>
                  </a:lnTo>
                  <a:lnTo>
                    <a:pt x="1499549" y="745500"/>
                  </a:lnTo>
                  <a:lnTo>
                    <a:pt x="0" y="745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22120" y="2439337"/>
            <a:ext cx="1293495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4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Gathering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69270" y="1610215"/>
            <a:ext cx="199390" cy="593725"/>
            <a:chOff x="969270" y="1610215"/>
            <a:chExt cx="199390" cy="593725"/>
          </a:xfrm>
        </p:grpSpPr>
        <p:sp>
          <p:nvSpPr>
            <p:cNvPr id="8" name="object 8"/>
            <p:cNvSpPr/>
            <p:nvPr/>
          </p:nvSpPr>
          <p:spPr>
            <a:xfrm>
              <a:off x="1068732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0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70" y="1610215"/>
              <a:ext cx="198900" cy="1988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97100" y="426341"/>
            <a:ext cx="1979930" cy="770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1450" spc="15" dirty="0">
                <a:solidFill>
                  <a:srgbClr val="434343"/>
                </a:solidFill>
              </a:rPr>
              <a:t>Loading</a:t>
            </a:r>
            <a:r>
              <a:rPr sz="1450" dirty="0">
                <a:solidFill>
                  <a:srgbClr val="434343"/>
                </a:solidFill>
              </a:rPr>
              <a:t> </a:t>
            </a:r>
            <a:r>
              <a:rPr sz="1450" spc="20" dirty="0">
                <a:solidFill>
                  <a:srgbClr val="434343"/>
                </a:solidFill>
              </a:rPr>
              <a:t>and</a:t>
            </a:r>
            <a:r>
              <a:rPr sz="1450" spc="5" dirty="0">
                <a:solidFill>
                  <a:srgbClr val="434343"/>
                </a:solidFill>
              </a:rPr>
              <a:t> </a:t>
            </a:r>
            <a:r>
              <a:rPr sz="1450" spc="15" dirty="0">
                <a:solidFill>
                  <a:srgbClr val="434343"/>
                </a:solidFill>
              </a:rPr>
              <a:t>Observing </a:t>
            </a:r>
            <a:r>
              <a:rPr sz="1450" spc="-370" dirty="0">
                <a:solidFill>
                  <a:srgbClr val="434343"/>
                </a:solidFill>
              </a:rPr>
              <a:t> </a:t>
            </a:r>
            <a:r>
              <a:rPr sz="1450" spc="15" dirty="0">
                <a:solidFill>
                  <a:srgbClr val="434343"/>
                </a:solidFill>
              </a:rPr>
              <a:t>past data provided </a:t>
            </a:r>
            <a:r>
              <a:rPr sz="1450" spc="20" dirty="0">
                <a:solidFill>
                  <a:srgbClr val="434343"/>
                </a:solidFill>
              </a:rPr>
              <a:t>by </a:t>
            </a:r>
            <a:r>
              <a:rPr sz="1450" spc="25" dirty="0">
                <a:solidFill>
                  <a:srgbClr val="434343"/>
                </a:solidFill>
              </a:rPr>
              <a:t> </a:t>
            </a:r>
            <a:r>
              <a:rPr sz="1450" spc="15" dirty="0">
                <a:solidFill>
                  <a:srgbClr val="434343"/>
                </a:solidFill>
              </a:rPr>
              <a:t>the</a:t>
            </a:r>
            <a:r>
              <a:rPr sz="1450" spc="20" dirty="0">
                <a:solidFill>
                  <a:srgbClr val="434343"/>
                </a:solidFill>
              </a:rPr>
              <a:t> company</a:t>
            </a:r>
            <a:endParaRPr sz="1450"/>
          </a:p>
        </p:txBody>
      </p:sp>
      <p:grpSp>
        <p:nvGrpSpPr>
          <p:cNvPr id="11" name="object 11"/>
          <p:cNvGrpSpPr/>
          <p:nvPr/>
        </p:nvGrpSpPr>
        <p:grpSpPr>
          <a:xfrm>
            <a:off x="1812291" y="2194237"/>
            <a:ext cx="2061210" cy="755650"/>
            <a:chOff x="1812291" y="2194237"/>
            <a:chExt cx="2061210" cy="755650"/>
          </a:xfrm>
        </p:grpSpPr>
        <p:sp>
          <p:nvSpPr>
            <p:cNvPr id="12" name="object 12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50" y="0"/>
                  </a:moveTo>
                  <a:lnTo>
                    <a:pt x="0" y="0"/>
                  </a:lnTo>
                  <a:lnTo>
                    <a:pt x="372750" y="372750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100" y="372750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11190" y="2451834"/>
            <a:ext cx="114617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400" spc="-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Cleaning</a:t>
            </a:r>
            <a:endParaRPr sz="140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684631" y="2194237"/>
            <a:ext cx="2843530" cy="1338580"/>
            <a:chOff x="2684631" y="2194237"/>
            <a:chExt cx="2843530" cy="1338580"/>
          </a:xfrm>
        </p:grpSpPr>
        <p:sp>
          <p:nvSpPr>
            <p:cNvPr id="16" name="object 16"/>
            <p:cNvSpPr/>
            <p:nvPr/>
          </p:nvSpPr>
          <p:spPr>
            <a:xfrm>
              <a:off x="2785365" y="293895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4631" y="3333713"/>
              <a:ext cx="198900" cy="1989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47197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49" y="0"/>
                  </a:moveTo>
                  <a:lnTo>
                    <a:pt x="0" y="0"/>
                  </a:lnTo>
                  <a:lnTo>
                    <a:pt x="372750" y="372750"/>
                  </a:lnTo>
                  <a:lnTo>
                    <a:pt x="0" y="745500"/>
                  </a:lnTo>
                  <a:lnTo>
                    <a:pt x="1678349" y="745500"/>
                  </a:lnTo>
                  <a:lnTo>
                    <a:pt x="2051099" y="372750"/>
                  </a:lnTo>
                  <a:lnTo>
                    <a:pt x="1678349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7197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81375" y="3807542"/>
            <a:ext cx="2767965" cy="4051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700"/>
              </a:lnSpc>
              <a:spcBef>
                <a:spcPts val="90"/>
              </a:spcBef>
            </a:pPr>
            <a:r>
              <a:rPr sz="105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Removing </a:t>
            </a:r>
            <a:r>
              <a:rPr sz="10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duplicate values, treating </a:t>
            </a:r>
            <a:r>
              <a:rPr sz="10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null </a:t>
            </a:r>
            <a:r>
              <a:rPr sz="10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values,</a:t>
            </a:r>
            <a:r>
              <a:rPr sz="1050" spc="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0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eliminating</a:t>
            </a:r>
            <a:r>
              <a:rPr sz="1050" spc="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0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unnecessary</a:t>
            </a:r>
            <a:r>
              <a:rPr sz="1050" spc="3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0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column,</a:t>
            </a:r>
            <a:r>
              <a:rPr sz="1050" spc="2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0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etc.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847609" y="2451427"/>
            <a:ext cx="115633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Performing</a:t>
            </a:r>
            <a:r>
              <a:rPr sz="12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00" spc="20" dirty="0">
                <a:solidFill>
                  <a:srgbClr val="FFFFFF"/>
                </a:solidFill>
                <a:latin typeface="Microsoft Sans Serif"/>
                <a:cs typeface="Microsoft Sans Serif"/>
              </a:rPr>
              <a:t>EDA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19544" y="1610215"/>
            <a:ext cx="2863215" cy="1339215"/>
            <a:chOff x="4319544" y="1610215"/>
            <a:chExt cx="2863215" cy="1339215"/>
          </a:xfrm>
        </p:grpSpPr>
        <p:sp>
          <p:nvSpPr>
            <p:cNvPr id="23" name="object 23"/>
            <p:cNvSpPr/>
            <p:nvPr/>
          </p:nvSpPr>
          <p:spPr>
            <a:xfrm>
              <a:off x="4419006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0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544" y="1610215"/>
              <a:ext cx="198900" cy="1988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49" y="0"/>
                  </a:moveTo>
                  <a:lnTo>
                    <a:pt x="0" y="0"/>
                  </a:lnTo>
                  <a:lnTo>
                    <a:pt x="372748" y="372750"/>
                  </a:lnTo>
                  <a:lnTo>
                    <a:pt x="0" y="745500"/>
                  </a:lnTo>
                  <a:lnTo>
                    <a:pt x="1678349" y="745500"/>
                  </a:lnTo>
                  <a:lnTo>
                    <a:pt x="2051099" y="372750"/>
                  </a:lnTo>
                  <a:lnTo>
                    <a:pt x="1678349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288375" y="426349"/>
            <a:ext cx="2116455" cy="770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Univariate,</a:t>
            </a:r>
            <a:r>
              <a:rPr sz="145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bivariate,</a:t>
            </a:r>
            <a:r>
              <a:rPr sz="145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and </a:t>
            </a:r>
            <a:r>
              <a:rPr sz="1450" spc="-37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heatmap </a:t>
            </a:r>
            <a:r>
              <a:rPr sz="14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for </a:t>
            </a: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numerical </a:t>
            </a:r>
            <a:r>
              <a:rPr sz="145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 and</a:t>
            </a:r>
            <a:r>
              <a:rPr sz="145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categorical</a:t>
            </a:r>
            <a:r>
              <a:rPr sz="145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columns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01034" y="2461425"/>
            <a:ext cx="1147445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Data</a:t>
            </a:r>
            <a:r>
              <a:rPr sz="115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Preparation</a:t>
            </a:r>
            <a:endParaRPr sz="1150">
              <a:latin typeface="Microsoft Sans Serif"/>
              <a:cs typeface="Microsoft Sans Serif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973069" y="2194237"/>
            <a:ext cx="2865120" cy="1338580"/>
            <a:chOff x="5973069" y="2194237"/>
            <a:chExt cx="2865120" cy="1338580"/>
          </a:xfrm>
        </p:grpSpPr>
        <p:sp>
          <p:nvSpPr>
            <p:cNvPr id="30" name="object 30"/>
            <p:cNvSpPr/>
            <p:nvPr/>
          </p:nvSpPr>
          <p:spPr>
            <a:xfrm>
              <a:off x="6073803" y="293895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069" y="3333713"/>
              <a:ext cx="198900" cy="198900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78181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50" y="0"/>
                  </a:moveTo>
                  <a:lnTo>
                    <a:pt x="0" y="0"/>
                  </a:lnTo>
                  <a:lnTo>
                    <a:pt x="372750" y="372750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100" y="372750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8181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985000" y="3794223"/>
            <a:ext cx="2154555" cy="580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500"/>
              </a:lnSpc>
              <a:spcBef>
                <a:spcPts val="90"/>
              </a:spcBef>
            </a:pPr>
            <a:r>
              <a:rPr sz="155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Treating </a:t>
            </a:r>
            <a:r>
              <a:rPr sz="155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outlier, </a:t>
            </a:r>
            <a:r>
              <a:rPr sz="15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Feature </a:t>
            </a:r>
            <a:r>
              <a:rPr sz="1550" spc="-40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5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Standardisation</a:t>
            </a:r>
            <a:endParaRPr sz="155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196742" y="2446632"/>
            <a:ext cx="114554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Building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7669807" y="1610215"/>
            <a:ext cx="199390" cy="593725"/>
            <a:chOff x="7669807" y="1610215"/>
            <a:chExt cx="199390" cy="593725"/>
          </a:xfrm>
        </p:grpSpPr>
        <p:sp>
          <p:nvSpPr>
            <p:cNvPr id="37" name="object 37"/>
            <p:cNvSpPr/>
            <p:nvPr/>
          </p:nvSpPr>
          <p:spPr>
            <a:xfrm>
              <a:off x="7769269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0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9807" y="1610215"/>
              <a:ext cx="198900" cy="1988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674999" y="426349"/>
            <a:ext cx="2147570" cy="770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400"/>
              </a:lnSpc>
              <a:spcBef>
                <a:spcPts val="90"/>
              </a:spcBef>
            </a:pP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Performing</a:t>
            </a:r>
            <a:r>
              <a:rPr sz="1450" spc="-5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pre-requisites </a:t>
            </a:r>
            <a:r>
              <a:rPr sz="1450" spc="-37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for</a:t>
            </a: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450" spc="20" dirty="0">
                <a:solidFill>
                  <a:srgbClr val="434343"/>
                </a:solidFill>
                <a:latin typeface="Microsoft Sans Serif"/>
                <a:cs typeface="Microsoft Sans Serif"/>
              </a:rPr>
              <a:t>RFE and </a:t>
            </a:r>
            <a:r>
              <a:rPr sz="145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logistic </a:t>
            </a:r>
            <a:r>
              <a:rPr sz="1450" spc="15" dirty="0">
                <a:solidFill>
                  <a:srgbClr val="434343"/>
                </a:solidFill>
                <a:latin typeface="Microsoft Sans Serif"/>
                <a:cs typeface="Microsoft Sans Serif"/>
              </a:rPr>
              <a:t> regression</a:t>
            </a:r>
            <a:endParaRPr sz="1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171" y="2194237"/>
            <a:ext cx="1882139" cy="755650"/>
            <a:chOff x="336171" y="2194237"/>
            <a:chExt cx="1882139" cy="755650"/>
          </a:xfrm>
        </p:grpSpPr>
        <p:sp>
          <p:nvSpPr>
            <p:cNvPr id="3" name="object 3"/>
            <p:cNvSpPr/>
            <p:nvPr/>
          </p:nvSpPr>
          <p:spPr>
            <a:xfrm>
              <a:off x="340934" y="2198999"/>
              <a:ext cx="1872614" cy="746125"/>
            </a:xfrm>
            <a:custGeom>
              <a:avLst/>
              <a:gdLst/>
              <a:ahLst/>
              <a:cxnLst/>
              <a:rect l="l" t="t" r="r" b="b"/>
              <a:pathLst>
                <a:path w="1872614" h="746125">
                  <a:moveTo>
                    <a:pt x="1499549" y="0"/>
                  </a:moveTo>
                  <a:lnTo>
                    <a:pt x="0" y="0"/>
                  </a:lnTo>
                  <a:lnTo>
                    <a:pt x="0" y="745500"/>
                  </a:lnTo>
                  <a:lnTo>
                    <a:pt x="1499549" y="745500"/>
                  </a:lnTo>
                  <a:lnTo>
                    <a:pt x="1872300" y="372750"/>
                  </a:lnTo>
                  <a:lnTo>
                    <a:pt x="1499549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40934" y="2198999"/>
              <a:ext cx="1872614" cy="746125"/>
            </a:xfrm>
            <a:custGeom>
              <a:avLst/>
              <a:gdLst/>
              <a:ahLst/>
              <a:cxnLst/>
              <a:rect l="l" t="t" r="r" b="b"/>
              <a:pathLst>
                <a:path w="1872614" h="746125">
                  <a:moveTo>
                    <a:pt x="0" y="0"/>
                  </a:moveTo>
                  <a:lnTo>
                    <a:pt x="1499549" y="0"/>
                  </a:lnTo>
                  <a:lnTo>
                    <a:pt x="1872300" y="372749"/>
                  </a:lnTo>
                  <a:lnTo>
                    <a:pt x="1499549" y="745500"/>
                  </a:lnTo>
                  <a:lnTo>
                    <a:pt x="0" y="7455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26922" y="2459128"/>
            <a:ext cx="1283970" cy="2184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2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Feature</a:t>
            </a:r>
            <a:r>
              <a:rPr sz="125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250" dirty="0">
                <a:solidFill>
                  <a:srgbClr val="FFFFFF"/>
                </a:solidFill>
                <a:latin typeface="Microsoft Sans Serif"/>
                <a:cs typeface="Microsoft Sans Serif"/>
              </a:rPr>
              <a:t>Selection</a:t>
            </a:r>
            <a:endParaRPr sz="125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69270" y="1610215"/>
            <a:ext cx="2903855" cy="1339215"/>
            <a:chOff x="969270" y="1610215"/>
            <a:chExt cx="2903855" cy="1339215"/>
          </a:xfrm>
        </p:grpSpPr>
        <p:sp>
          <p:nvSpPr>
            <p:cNvPr id="7" name="object 7"/>
            <p:cNvSpPr/>
            <p:nvPr/>
          </p:nvSpPr>
          <p:spPr>
            <a:xfrm>
              <a:off x="1068732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0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9270" y="1610215"/>
              <a:ext cx="198900" cy="1988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50" y="0"/>
                  </a:moveTo>
                  <a:lnTo>
                    <a:pt x="0" y="0"/>
                  </a:lnTo>
                  <a:lnTo>
                    <a:pt x="372750" y="372750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100" y="372750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81705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397100" y="422104"/>
            <a:ext cx="176530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1600" spc="-5" dirty="0">
                <a:solidFill>
                  <a:srgbClr val="434343"/>
                </a:solidFill>
              </a:rPr>
              <a:t>Selection</a:t>
            </a:r>
            <a:r>
              <a:rPr sz="1600" spc="5" dirty="0">
                <a:solidFill>
                  <a:srgbClr val="434343"/>
                </a:solidFill>
              </a:rPr>
              <a:t> </a:t>
            </a:r>
            <a:r>
              <a:rPr sz="1600" dirty="0">
                <a:solidFill>
                  <a:srgbClr val="434343"/>
                </a:solidFill>
              </a:rPr>
              <a:t>of</a:t>
            </a:r>
            <a:r>
              <a:rPr sz="1600" spc="5" dirty="0">
                <a:solidFill>
                  <a:srgbClr val="434343"/>
                </a:solidFill>
              </a:rPr>
              <a:t> </a:t>
            </a:r>
            <a:r>
              <a:rPr sz="1600" spc="-5" dirty="0">
                <a:solidFill>
                  <a:srgbClr val="434343"/>
                </a:solidFill>
              </a:rPr>
              <a:t>top </a:t>
            </a:r>
            <a:r>
              <a:rPr sz="1600" dirty="0">
                <a:solidFill>
                  <a:srgbClr val="434343"/>
                </a:solidFill>
              </a:rPr>
              <a:t> </a:t>
            </a:r>
            <a:r>
              <a:rPr sz="1600" spc="-5" dirty="0">
                <a:solidFill>
                  <a:srgbClr val="434343"/>
                </a:solidFill>
              </a:rPr>
              <a:t>features</a:t>
            </a:r>
            <a:r>
              <a:rPr sz="1600" spc="-10" dirty="0">
                <a:solidFill>
                  <a:srgbClr val="434343"/>
                </a:solidFill>
              </a:rPr>
              <a:t> </a:t>
            </a:r>
            <a:r>
              <a:rPr sz="1600" spc="-5" dirty="0">
                <a:solidFill>
                  <a:srgbClr val="434343"/>
                </a:solidFill>
              </a:rPr>
              <a:t>using RFE</a:t>
            </a:r>
            <a:endParaRPr sz="1600"/>
          </a:p>
        </p:txBody>
      </p:sp>
      <p:sp>
        <p:nvSpPr>
          <p:cNvPr id="12" name="object 12"/>
          <p:cNvSpPr txBox="1"/>
          <p:nvPr/>
        </p:nvSpPr>
        <p:spPr>
          <a:xfrm>
            <a:off x="2211547" y="2446632"/>
            <a:ext cx="1145540" cy="2305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35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35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Building</a:t>
            </a:r>
            <a:endParaRPr sz="1350">
              <a:latin typeface="Microsoft Sans Serif"/>
              <a:cs typeface="Microsoft Sans Serif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84631" y="2194237"/>
            <a:ext cx="2843530" cy="1338580"/>
            <a:chOff x="2684631" y="2194237"/>
            <a:chExt cx="2843530" cy="1338580"/>
          </a:xfrm>
        </p:grpSpPr>
        <p:sp>
          <p:nvSpPr>
            <p:cNvPr id="14" name="object 14"/>
            <p:cNvSpPr/>
            <p:nvPr/>
          </p:nvSpPr>
          <p:spPr>
            <a:xfrm>
              <a:off x="2785365" y="293895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4631" y="3333713"/>
              <a:ext cx="198900" cy="1989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47197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1678349" y="0"/>
                  </a:moveTo>
                  <a:lnTo>
                    <a:pt x="0" y="0"/>
                  </a:lnTo>
                  <a:lnTo>
                    <a:pt x="372750" y="372750"/>
                  </a:lnTo>
                  <a:lnTo>
                    <a:pt x="0" y="745500"/>
                  </a:lnTo>
                  <a:lnTo>
                    <a:pt x="1678349" y="745500"/>
                  </a:lnTo>
                  <a:lnTo>
                    <a:pt x="2051099" y="372750"/>
                  </a:lnTo>
                  <a:lnTo>
                    <a:pt x="1678349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7197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5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23050" y="3794162"/>
            <a:ext cx="263525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Model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building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using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RFE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for </a:t>
            </a:r>
            <a:r>
              <a:rPr sz="1600" spc="-40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selected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columns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54368" y="2468923"/>
            <a:ext cx="1282700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r>
              <a:rPr sz="1100" spc="-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Improvement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319544" y="1610215"/>
            <a:ext cx="2863215" cy="1339215"/>
            <a:chOff x="4319544" y="1610215"/>
            <a:chExt cx="2863215" cy="1339215"/>
          </a:xfrm>
        </p:grpSpPr>
        <p:sp>
          <p:nvSpPr>
            <p:cNvPr id="21" name="object 21"/>
            <p:cNvSpPr/>
            <p:nvPr/>
          </p:nvSpPr>
          <p:spPr>
            <a:xfrm>
              <a:off x="4419006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0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9544" y="1610215"/>
              <a:ext cx="198900" cy="1988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49" y="0"/>
                  </a:moveTo>
                  <a:lnTo>
                    <a:pt x="0" y="0"/>
                  </a:lnTo>
                  <a:lnTo>
                    <a:pt x="372748" y="372750"/>
                  </a:lnTo>
                  <a:lnTo>
                    <a:pt x="0" y="745500"/>
                  </a:lnTo>
                  <a:lnTo>
                    <a:pt x="1678349" y="745500"/>
                  </a:lnTo>
                  <a:lnTo>
                    <a:pt x="2051099" y="372750"/>
                  </a:lnTo>
                  <a:lnTo>
                    <a:pt x="1678349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26893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382819" y="422104"/>
            <a:ext cx="197993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Reduction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of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columns </a:t>
            </a:r>
            <a:r>
              <a:rPr sz="1600" spc="-40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and</a:t>
            </a:r>
            <a:r>
              <a:rPr sz="1600" spc="-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model</a:t>
            </a:r>
            <a:r>
              <a:rPr sz="1600" spc="-1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re-building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36584" y="2432042"/>
            <a:ext cx="10763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Final</a:t>
            </a:r>
            <a:r>
              <a:rPr sz="1600" spc="-5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Model</a:t>
            </a:r>
            <a:endParaRPr sz="1600">
              <a:latin typeface="Microsoft Sans Serif"/>
              <a:cs typeface="Microsoft Sans Serif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73069" y="2194237"/>
            <a:ext cx="2865120" cy="1338580"/>
            <a:chOff x="5973069" y="2194237"/>
            <a:chExt cx="2865120" cy="1338580"/>
          </a:xfrm>
        </p:grpSpPr>
        <p:sp>
          <p:nvSpPr>
            <p:cNvPr id="28" name="object 28"/>
            <p:cNvSpPr/>
            <p:nvPr/>
          </p:nvSpPr>
          <p:spPr>
            <a:xfrm>
              <a:off x="6073803" y="2938958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55470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3069" y="3333713"/>
              <a:ext cx="198900" cy="1989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78181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1678350" y="0"/>
                  </a:moveTo>
                  <a:lnTo>
                    <a:pt x="0" y="0"/>
                  </a:lnTo>
                  <a:lnTo>
                    <a:pt x="372750" y="372750"/>
                  </a:lnTo>
                  <a:lnTo>
                    <a:pt x="0" y="745500"/>
                  </a:lnTo>
                  <a:lnTo>
                    <a:pt x="1678350" y="745500"/>
                  </a:lnTo>
                  <a:lnTo>
                    <a:pt x="2051100" y="372750"/>
                  </a:lnTo>
                  <a:lnTo>
                    <a:pt x="1678350" y="0"/>
                  </a:lnTo>
                  <a:close/>
                </a:path>
              </a:pathLst>
            </a:custGeom>
            <a:solidFill>
              <a:srgbClr val="2A3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1812" y="2198999"/>
              <a:ext cx="2051685" cy="746125"/>
            </a:xfrm>
            <a:custGeom>
              <a:avLst/>
              <a:gdLst/>
              <a:ahLst/>
              <a:cxnLst/>
              <a:rect l="l" t="t" r="r" b="b"/>
              <a:pathLst>
                <a:path w="2051684" h="746125">
                  <a:moveTo>
                    <a:pt x="0" y="0"/>
                  </a:moveTo>
                  <a:lnTo>
                    <a:pt x="1678349" y="0"/>
                  </a:lnTo>
                  <a:lnTo>
                    <a:pt x="2051099" y="372749"/>
                  </a:lnTo>
                  <a:lnTo>
                    <a:pt x="1678349" y="745500"/>
                  </a:lnTo>
                  <a:lnTo>
                    <a:pt x="0" y="745500"/>
                  </a:lnTo>
                  <a:lnTo>
                    <a:pt x="372749" y="372749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938924" y="3794162"/>
            <a:ext cx="228473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Final model analysis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 and </a:t>
            </a:r>
            <a:r>
              <a:rPr sz="1600" spc="-40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performance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on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test</a:t>
            </a:r>
            <a:r>
              <a:rPr sz="1600" spc="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data</a:t>
            </a:r>
            <a:endParaRPr sz="1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196595" y="2463719"/>
            <a:ext cx="1145540" cy="1892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050" dirty="0">
                <a:solidFill>
                  <a:srgbClr val="FFFFFF"/>
                </a:solidFill>
                <a:latin typeface="Microsoft Sans Serif"/>
                <a:cs typeface="Microsoft Sans Serif"/>
              </a:rPr>
              <a:t>Verifying</a:t>
            </a:r>
            <a:r>
              <a:rPr sz="105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with</a:t>
            </a:r>
            <a:r>
              <a:rPr sz="1050" spc="-1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05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PCA</a:t>
            </a:r>
            <a:endParaRPr sz="1050">
              <a:latin typeface="Microsoft Sans Serif"/>
              <a:cs typeface="Microsoft Sans Serif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69807" y="1610215"/>
            <a:ext cx="199390" cy="593725"/>
            <a:chOff x="7669807" y="1610215"/>
            <a:chExt cx="199390" cy="593725"/>
          </a:xfrm>
        </p:grpSpPr>
        <p:sp>
          <p:nvSpPr>
            <p:cNvPr id="35" name="object 35"/>
            <p:cNvSpPr/>
            <p:nvPr/>
          </p:nvSpPr>
          <p:spPr>
            <a:xfrm>
              <a:off x="7769269" y="1649171"/>
              <a:ext cx="0" cy="554990"/>
            </a:xfrm>
            <a:custGeom>
              <a:avLst/>
              <a:gdLst/>
              <a:ahLst/>
              <a:cxnLst/>
              <a:rect l="l" t="t" r="r" b="b"/>
              <a:pathLst>
                <a:path h="554989">
                  <a:moveTo>
                    <a:pt x="0" y="0"/>
                  </a:moveTo>
                  <a:lnTo>
                    <a:pt x="0" y="554700"/>
                  </a:lnTo>
                </a:path>
              </a:pathLst>
            </a:custGeom>
            <a:ln w="9525">
              <a:solidFill>
                <a:srgbClr val="43434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69807" y="1610215"/>
              <a:ext cx="198900" cy="1988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6593225" y="422112"/>
            <a:ext cx="2194560" cy="580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799"/>
              </a:lnSpc>
              <a:spcBef>
                <a:spcPts val="100"/>
              </a:spcBef>
            </a:pPr>
            <a:r>
              <a:rPr sz="1600" spc="-15" dirty="0">
                <a:solidFill>
                  <a:srgbClr val="434343"/>
                </a:solidFill>
                <a:latin typeface="Microsoft Sans Serif"/>
                <a:cs typeface="Microsoft Sans Serif"/>
              </a:rPr>
              <a:t>Verifying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our</a:t>
            </a:r>
            <a:r>
              <a:rPr sz="1600" spc="-10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final model </a:t>
            </a:r>
            <a:r>
              <a:rPr sz="1600" spc="-409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accuracy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spc="-5" dirty="0">
                <a:solidFill>
                  <a:srgbClr val="434343"/>
                </a:solidFill>
                <a:latin typeface="Microsoft Sans Serif"/>
                <a:cs typeface="Microsoft Sans Serif"/>
              </a:rPr>
              <a:t>with</a:t>
            </a:r>
            <a:r>
              <a:rPr sz="1600" spc="5" dirty="0">
                <a:solidFill>
                  <a:srgbClr val="434343"/>
                </a:solidFill>
                <a:latin typeface="Microsoft Sans Serif"/>
                <a:cs typeface="Microsoft Sans Serif"/>
              </a:rPr>
              <a:t> </a:t>
            </a:r>
            <a:r>
              <a:rPr sz="1600" dirty="0">
                <a:solidFill>
                  <a:srgbClr val="434343"/>
                </a:solidFill>
                <a:latin typeface="Microsoft Sans Serif"/>
                <a:cs typeface="Microsoft Sans Serif"/>
              </a:rPr>
              <a:t>PCA</a:t>
            </a:r>
            <a:endParaRPr sz="1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825" y="2222700"/>
            <a:ext cx="47009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/>
              <a:t>Plots</a:t>
            </a:r>
            <a:r>
              <a:rPr sz="4200" spc="20" dirty="0"/>
              <a:t> </a:t>
            </a:r>
            <a:r>
              <a:rPr sz="4200" spc="-15" dirty="0"/>
              <a:t>(Visualisation)</a:t>
            </a:r>
            <a:endParaRPr sz="4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571500"/>
            <a:ext cx="2733675" cy="253365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38475" y="571500"/>
            <a:ext cx="2676525" cy="25336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67400" y="571500"/>
            <a:ext cx="2609850" cy="25336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3000" y="3474500"/>
            <a:ext cx="7338059" cy="615315"/>
          </a:xfrm>
          <a:prstGeom prst="rect">
            <a:avLst/>
          </a:prstGeom>
          <a:solidFill>
            <a:srgbClr val="F489AD"/>
          </a:solidFill>
          <a:ln w="9525">
            <a:solidFill>
              <a:srgbClr val="000000"/>
            </a:solidFill>
          </a:ln>
        </p:spPr>
        <p:txBody>
          <a:bodyPr vert="horz" wrap="square" lIns="0" tIns="93980" rIns="0" bIns="0" rtlCol="0">
            <a:spAutoFit/>
          </a:bodyPr>
          <a:lstStyle/>
          <a:p>
            <a:pPr marL="587375">
              <a:lnSpc>
                <a:spcPct val="100000"/>
              </a:lnSpc>
              <a:spcBef>
                <a:spcPts val="740"/>
              </a:spcBef>
            </a:pPr>
            <a:r>
              <a:rPr sz="1800" spc="-5" dirty="0">
                <a:latin typeface="Microsoft Sans Serif"/>
                <a:cs typeface="Microsoft Sans Serif"/>
              </a:rPr>
              <a:t>Plots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depicting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variation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10" dirty="0">
                <a:latin typeface="Microsoft Sans Serif"/>
                <a:cs typeface="Microsoft Sans Serif"/>
              </a:rPr>
              <a:t>in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numerical</a:t>
            </a:r>
            <a:r>
              <a:rPr sz="1800" spc="30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columns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with</a:t>
            </a:r>
            <a:r>
              <a:rPr sz="1800" spc="25" dirty="0">
                <a:latin typeface="Microsoft Sans Serif"/>
                <a:cs typeface="Microsoft Sans Serif"/>
              </a:rPr>
              <a:t> </a:t>
            </a:r>
            <a:r>
              <a:rPr sz="1800" spc="-5" dirty="0">
                <a:latin typeface="Microsoft Sans Serif"/>
                <a:cs typeface="Microsoft Sans Serif"/>
              </a:rPr>
              <a:t>converted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52400"/>
            <a:ext cx="4673276" cy="240227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8543" y="2587887"/>
            <a:ext cx="4993640" cy="454659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09220" marR="5080" indent="-97155">
              <a:lnSpc>
                <a:spcPct val="101200"/>
              </a:lnSpc>
              <a:spcBef>
                <a:spcPts val="80"/>
              </a:spcBef>
            </a:pPr>
            <a:r>
              <a:rPr sz="1400" spc="-5" dirty="0">
                <a:latin typeface="Microsoft Sans Serif"/>
                <a:cs typeface="Microsoft Sans Serif"/>
              </a:rPr>
              <a:t>Plots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depicting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variation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Last</a:t>
            </a:r>
            <a:r>
              <a:rPr sz="1400" spc="-60" dirty="0">
                <a:latin typeface="Microsoft Sans Serif"/>
                <a:cs typeface="Microsoft Sans Serif"/>
              </a:rPr>
              <a:t> </a:t>
            </a:r>
            <a:r>
              <a:rPr sz="1400" spc="-15" dirty="0">
                <a:latin typeface="Microsoft Sans Serif"/>
                <a:cs typeface="Microsoft Sans Serif"/>
              </a:rPr>
              <a:t>Activity,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Mastering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the</a:t>
            </a:r>
            <a:r>
              <a:rPr sz="1400" spc="2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interview </a:t>
            </a:r>
            <a:r>
              <a:rPr sz="1400" spc="-35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and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Lead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origin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for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those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who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Converted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vs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those</a:t>
            </a:r>
            <a:r>
              <a:rPr sz="1400" spc="15" dirty="0">
                <a:latin typeface="Microsoft Sans Serif"/>
                <a:cs typeface="Microsoft Sans Serif"/>
              </a:rPr>
              <a:t> </a:t>
            </a:r>
            <a:r>
              <a:rPr sz="1400" dirty="0">
                <a:latin typeface="Microsoft Sans Serif"/>
                <a:cs typeface="Microsoft Sans Serif"/>
              </a:rPr>
              <a:t>who</a:t>
            </a:r>
            <a:r>
              <a:rPr sz="1400" spc="10" dirty="0">
                <a:latin typeface="Microsoft Sans Serif"/>
                <a:cs typeface="Microsoft Sans Serif"/>
              </a:rPr>
              <a:t> </a:t>
            </a:r>
            <a:r>
              <a:rPr sz="1400" spc="-5" dirty="0">
                <a:latin typeface="Microsoft Sans Serif"/>
                <a:cs typeface="Microsoft Sans Serif"/>
              </a:rPr>
              <a:t>didn’t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61710" y="146163"/>
            <a:ext cx="4382289" cy="22926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04163" y="2985589"/>
            <a:ext cx="4229098" cy="2157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456</Words>
  <Application>Microsoft Macintosh PowerPoint</Application>
  <PresentationFormat>On-screen Show (16:9)</PresentationFormat>
  <Paragraphs>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MT</vt:lpstr>
      <vt:lpstr>Calibri</vt:lpstr>
      <vt:lpstr>Microsoft Sans Serif</vt:lpstr>
      <vt:lpstr>Trebuchet MS</vt:lpstr>
      <vt:lpstr>Verdana</vt:lpstr>
      <vt:lpstr>Office Theme</vt:lpstr>
      <vt:lpstr>PowerPoint Presentation</vt:lpstr>
      <vt:lpstr>Lead – Conversion Process</vt:lpstr>
      <vt:lpstr>Proposed Solution</vt:lpstr>
      <vt:lpstr>Implementation</vt:lpstr>
      <vt:lpstr>Loading and Observing  past data provided by  the company</vt:lpstr>
      <vt:lpstr>Selection of top  features using RFE</vt:lpstr>
      <vt:lpstr>Plots (Visualisation)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Inference / Conclusion</vt:lpstr>
      <vt:lpstr>Model Analysis</vt:lpstr>
      <vt:lpstr>Inferences from  Model</vt:lpstr>
      <vt:lpstr>Inferences from 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Mohit_Lead Scoring Case Study Presenation</dc:title>
  <cp:lastModifiedBy>Mohit Raj</cp:lastModifiedBy>
  <cp:revision>1</cp:revision>
  <dcterms:created xsi:type="dcterms:W3CDTF">2024-05-21T15:46:57Z</dcterms:created>
  <dcterms:modified xsi:type="dcterms:W3CDTF">2024-05-21T15:48:31Z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2023-03-21T00:00:00Z</vt:filetime>
  </property>
  <property fmtid="{D5CDD505-2E9C-101B-9397-08002B2CF9AE}" pid="3" name="Creator">
    <vt:lpwstr>Keynote</vt:lpwstr>
  </property>
  <property fmtid="{D5CDD505-2E9C-101B-9397-08002B2CF9AE}" pid="4" name="LastSaved">
    <vt:filetime>2024-05-21T00:00:00Z</vt:filetime>
  </property>
</Properties>
</file>