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7" r:id="rId4"/>
    <p:sldId id="257" r:id="rId5"/>
    <p:sldId id="259" r:id="rId6"/>
    <p:sldId id="260" r:id="rId7"/>
    <p:sldId id="272" r:id="rId8"/>
    <p:sldId id="271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 showGuides="1">
      <p:cViewPr varScale="1">
        <p:scale>
          <a:sx n="125" d="100"/>
          <a:sy n="125" d="100"/>
        </p:scale>
        <p:origin x="17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21/05/24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AAACB2-E2DD-7881-503E-D8244EF72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676" y="2443161"/>
            <a:ext cx="10919534" cy="374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41293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lnSpc>
                <a:spcPct val="150000"/>
              </a:lnSpc>
              <a:defRPr b="1" i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>
                <a:solidFill>
                  <a:srgbClr val="FFFF00"/>
                </a:solidFill>
              </a:rPr>
              <a:t>4.Percentage of Sales by Pizza Size: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Generate a pie chart that represents the percentage of sales attributed to different pizza sizes. This chart will help us understand customer preferences for pizza sizes and their impact on sales.</a:t>
            </a:r>
          </a:p>
          <a:p>
            <a:r>
              <a:rPr lang="en-US" dirty="0">
                <a:solidFill>
                  <a:srgbClr val="FFFF00"/>
                </a:solidFill>
              </a:rPr>
              <a:t>5.Total Pizzas Sold by Pizza Category: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funnel chart that presents the total number of pizzas sold for each pizza category. This chart will allow us to compare the sales performance of different pizza categories.</a:t>
            </a:r>
          </a:p>
          <a:p>
            <a:r>
              <a:rPr lang="en-US" dirty="0">
                <a:solidFill>
                  <a:srgbClr val="FFFF00"/>
                </a:solidFill>
              </a:rPr>
              <a:t>6.Top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highlighting the top 5 best-selling pizzas based on the Revenue, Total Quantity, Total Orders. This chart will help us identify the most popular pizza options.</a:t>
            </a:r>
          </a:p>
          <a:p>
            <a:r>
              <a:rPr lang="en-US" dirty="0">
                <a:solidFill>
                  <a:srgbClr val="FFFF00"/>
                </a:solidFill>
              </a:rPr>
              <a:t>7. Bottom 5 Best Sellers by Revenue, Total Quantity and Total Orders</a:t>
            </a:r>
          </a:p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Create a bar chart showcasing the bottom 5 worst-selling pizzas based on the Revenue, Total Quantity, Total Orders. This chart will enable us to identify underperforming or less popular pizza options.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40124602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DA82A6-176D-0A74-4B69-70628C6E7254}"/>
              </a:ext>
            </a:extLst>
          </p:cNvPr>
          <p:cNvSpPr txBox="1"/>
          <p:nvPr/>
        </p:nvSpPr>
        <p:spPr>
          <a:xfrm>
            <a:off x="569342" y="1310135"/>
            <a:ext cx="210484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804BC-064B-8AF6-02ED-5ECFE314FFCB}"/>
              </a:ext>
            </a:extLst>
          </p:cNvPr>
          <p:cNvSpPr txBox="1"/>
          <p:nvPr/>
        </p:nvSpPr>
        <p:spPr>
          <a:xfrm>
            <a:off x="2674189" y="1310135"/>
            <a:ext cx="172959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036" name="Picture 12" descr="Sql server - Free logo icons">
            <a:extLst>
              <a:ext uri="{FF2B5EF4-FFF2-40B4-BE49-F238E27FC236}">
                <a16:creationId xmlns:a16="http://schemas.microsoft.com/office/drawing/2014/main" id="{02548670-A845-BBFE-D1B5-FA4BF1A0C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7677C923-4DA7-A24C-DFE2-8ADC84F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D4051-5E75-9CCF-E35A-A84D257B0C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925" y="1310135"/>
            <a:ext cx="6043184" cy="5311600"/>
          </a:xfrm>
          <a:prstGeom prst="rect">
            <a:avLst/>
          </a:prstGeom>
        </p:spPr>
      </p:pic>
      <p:pic>
        <p:nvPicPr>
          <p:cNvPr id="7170" name="Picture 2" descr="Document PNGs for Free Download">
            <a:extLst>
              <a:ext uri="{FF2B5EF4-FFF2-40B4-BE49-F238E27FC236}">
                <a16:creationId xmlns:a16="http://schemas.microsoft.com/office/drawing/2014/main" id="{B56B7F7E-F397-E07E-8304-6F74647E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8" y="2851030"/>
            <a:ext cx="3159830" cy="254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0118632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FB79F-019A-F7AB-44ED-2F9C91BBFF09}"/>
              </a:ext>
            </a:extLst>
          </p:cNvPr>
          <p:cNvSpPr txBox="1"/>
          <p:nvPr/>
        </p:nvSpPr>
        <p:spPr>
          <a:xfrm>
            <a:off x="2670915" y="2503397"/>
            <a:ext cx="684937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600" dirty="0">
                <a:solidFill>
                  <a:srgbClr val="00B0F0"/>
                </a:solidFill>
                <a:latin typeface="Lato Black" panose="020F0A02020204030203" pitchFamily="34" charset="0"/>
              </a:rPr>
              <a:t>TABLEAU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24527A-F229-7D05-2065-F1722B3C776C}"/>
              </a:ext>
            </a:extLst>
          </p:cNvPr>
          <p:cNvSpPr txBox="1"/>
          <p:nvPr/>
        </p:nvSpPr>
        <p:spPr>
          <a:xfrm>
            <a:off x="4990700" y="1426791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bg1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7EDD88-4647-E939-4388-2047D536C251}"/>
              </a:ext>
            </a:extLst>
          </p:cNvPr>
          <p:cNvSpPr txBox="1"/>
          <p:nvPr/>
        </p:nvSpPr>
        <p:spPr>
          <a:xfrm>
            <a:off x="475491" y="157641"/>
            <a:ext cx="112402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4400" dirty="0">
                <a:solidFill>
                  <a:srgbClr val="FF0000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pic>
        <p:nvPicPr>
          <p:cNvPr id="2" name="Picture 2" descr="Tableau Logo PNG Vectors Free Download">
            <a:extLst>
              <a:ext uri="{FF2B5EF4-FFF2-40B4-BE49-F238E27FC236}">
                <a16:creationId xmlns:a16="http://schemas.microsoft.com/office/drawing/2014/main" id="{7C0088F9-1891-6105-2C39-1EEF3CE11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961" y="3857002"/>
            <a:ext cx="2475543" cy="2442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315314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292879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292879"/>
            <a:ext cx="2649578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PROCESSING</a:t>
            </a:r>
          </a:p>
        </p:txBody>
      </p:sp>
      <p:pic>
        <p:nvPicPr>
          <p:cNvPr id="2050" name="Picture 2" descr="Data processing - Free computer icons">
            <a:extLst>
              <a:ext uri="{FF2B5EF4-FFF2-40B4-BE49-F238E27FC236}">
                <a16:creationId xmlns:a16="http://schemas.microsoft.com/office/drawing/2014/main" id="{053B20BA-D506-5948-750B-406257915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177" y="2534582"/>
            <a:ext cx="3313981" cy="331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A959FB-25BE-D975-642C-9FDA16427034}"/>
              </a:ext>
            </a:extLst>
          </p:cNvPr>
          <p:cNvGrpSpPr/>
          <p:nvPr/>
        </p:nvGrpSpPr>
        <p:grpSpPr>
          <a:xfrm>
            <a:off x="417547" y="164196"/>
            <a:ext cx="4679913" cy="830997"/>
            <a:chOff x="836762" y="182841"/>
            <a:chExt cx="4679913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2C7D6F-F90B-3FA7-13E3-8B858A7C261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13A2CB41-032B-8C35-470D-05F2F21CA2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5C049D5-9979-19D7-6954-05A7C9CC8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2330" y="1930879"/>
            <a:ext cx="4231028" cy="347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105887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7A269A-AC81-59DF-40B0-2F115531D3D7}"/>
              </a:ext>
            </a:extLst>
          </p:cNvPr>
          <p:cNvSpPr txBox="1"/>
          <p:nvPr/>
        </p:nvSpPr>
        <p:spPr>
          <a:xfrm>
            <a:off x="436354" y="1370517"/>
            <a:ext cx="129377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1730127" y="1370517"/>
            <a:ext cx="3109292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VISUALIZATION</a:t>
            </a:r>
          </a:p>
        </p:txBody>
      </p:sp>
      <p:pic>
        <p:nvPicPr>
          <p:cNvPr id="4098" name="Picture 2" descr="Data visualization - Free marketing icons">
            <a:extLst>
              <a:ext uri="{FF2B5EF4-FFF2-40B4-BE49-F238E27FC236}">
                <a16:creationId xmlns:a16="http://schemas.microsoft.com/office/drawing/2014/main" id="{477B733A-1A0F-D22C-F2C9-CFD08F258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12" y="2584873"/>
            <a:ext cx="3891951" cy="389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7D569F1-885C-C67D-8B7F-F1708F35FFD0}"/>
              </a:ext>
            </a:extLst>
          </p:cNvPr>
          <p:cNvGrpSpPr/>
          <p:nvPr/>
        </p:nvGrpSpPr>
        <p:grpSpPr>
          <a:xfrm>
            <a:off x="436354" y="255507"/>
            <a:ext cx="4679913" cy="830997"/>
            <a:chOff x="836762" y="182841"/>
            <a:chExt cx="4679913" cy="8309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8817A0-A700-2F3A-31D4-BD7B04DCB25D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0" name="Picture 2" descr="Tableau Logo PNG Vectors Free Download">
              <a:extLst>
                <a:ext uri="{FF2B5EF4-FFF2-40B4-BE49-F238E27FC236}">
                  <a16:creationId xmlns:a16="http://schemas.microsoft.com/office/drawing/2014/main" id="{D500BB91-A3E0-C8A2-E078-08C469C91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B4A0C51-820A-A43C-710B-7A79D732C8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3753" y="2128990"/>
            <a:ext cx="6156319" cy="2865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24859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B21EE6E-A6DB-7ED9-19BB-C4AEBB6931DA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6770EF-8E2A-B354-6699-B01E47700581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1" name="Picture 2" descr="Tableau Logo PNG Vectors Free Download">
              <a:extLst>
                <a:ext uri="{FF2B5EF4-FFF2-40B4-BE49-F238E27FC236}">
                  <a16:creationId xmlns:a16="http://schemas.microsoft.com/office/drawing/2014/main" id="{AE7A65C3-7578-A3FD-E3CF-577D9CF9A9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C179A-303E-646A-420B-7911E15961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23" y="946096"/>
            <a:ext cx="10285562" cy="578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06688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7723C1-A248-66FC-05A6-7E1AA766DBDC}"/>
              </a:ext>
            </a:extLst>
          </p:cNvPr>
          <p:cNvSpPr txBox="1"/>
          <p:nvPr/>
        </p:nvSpPr>
        <p:spPr>
          <a:xfrm>
            <a:off x="5501425" y="243069"/>
            <a:ext cx="4459857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</a:rPr>
              <a:t>REPORT/ DASHBOARD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E6987DD-9C4E-E6E0-8A9F-A9B03C0991A9}"/>
              </a:ext>
            </a:extLst>
          </p:cNvPr>
          <p:cNvGrpSpPr/>
          <p:nvPr/>
        </p:nvGrpSpPr>
        <p:grpSpPr>
          <a:xfrm>
            <a:off x="410756" y="119957"/>
            <a:ext cx="4679913" cy="830997"/>
            <a:chOff x="836762" y="182841"/>
            <a:chExt cx="4679913" cy="83099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4711F-50FE-DADF-1527-EC421B7BEC4C}"/>
                </a:ext>
              </a:extLst>
            </p:cNvPr>
            <p:cNvSpPr txBox="1"/>
            <p:nvPr/>
          </p:nvSpPr>
          <p:spPr>
            <a:xfrm>
              <a:off x="1486701" y="182841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00B0F0"/>
                  </a:solidFill>
                  <a:latin typeface="Lato Black" panose="020F0A02020204030203" pitchFamily="34" charset="0"/>
                </a:rPr>
                <a:t>TABLEAU</a:t>
              </a:r>
            </a:p>
          </p:txBody>
        </p:sp>
        <p:pic>
          <p:nvPicPr>
            <p:cNvPr id="12" name="Picture 2" descr="Tableau Logo PNG Vectors Free Download">
              <a:extLst>
                <a:ext uri="{FF2B5EF4-FFF2-40B4-BE49-F238E27FC236}">
                  <a16:creationId xmlns:a16="http://schemas.microsoft.com/office/drawing/2014/main" id="{493D2CFA-1B76-3053-FC82-F575F46E8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6762" y="313974"/>
              <a:ext cx="576416" cy="568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16EAC769-72B7-7692-5266-BE47316D6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47" y="944479"/>
            <a:ext cx="10291314" cy="578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60424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0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673525"/>
            <a:ext cx="10248181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need to analyze key indicators for our pizza sales data to gain insights into our business performance. Specifically, we want to calculate the following metrics: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Century Gothic" panose="020B0502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entury Gothic" panose="020B0502020202020204" pitchFamily="34" charset="0"/>
              </a:rPr>
              <a:t>Total Revenue: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total price of all pizza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Order Value: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amount spent per order, calculated by dividing the total revenue by the total number of orders.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Pizzas Sold: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sum of the quantities of all pizzas sold.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Total Orders: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total number of orders placed.</a:t>
            </a:r>
          </a:p>
          <a:p>
            <a:pPr marL="342900" indent="-342900" algn="l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The average number of pizzas sold per order, calculated by dividing the total number of pizzas sold by the total number of orders.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1065010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EF7426-A82B-9F32-8383-9C7897B9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" y="0"/>
            <a:ext cx="1219121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B1A6F43-CE5A-E0B9-2D0D-B4542EC5881D}"/>
              </a:ext>
            </a:extLst>
          </p:cNvPr>
          <p:cNvSpPr/>
          <p:nvPr/>
        </p:nvSpPr>
        <p:spPr>
          <a:xfrm>
            <a:off x="0" y="8626"/>
            <a:ext cx="12191210" cy="6858000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  <a:alpha val="85000"/>
                </a:schemeClr>
              </a:gs>
              <a:gs pos="100000">
                <a:srgbClr val="5C2A08">
                  <a:alpha val="88000"/>
                </a:srgbClr>
              </a:gs>
            </a:gsLst>
            <a:lin ang="0" scaled="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632C60-16E5-C12E-7644-B668FC01872D}"/>
              </a:ext>
            </a:extLst>
          </p:cNvPr>
          <p:cNvSpPr txBox="1"/>
          <p:nvPr/>
        </p:nvSpPr>
        <p:spPr>
          <a:xfrm>
            <a:off x="327804" y="113936"/>
            <a:ext cx="864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accent3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dirty="0"/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327804" y="1404834"/>
            <a:ext cx="11593902" cy="4609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entury Gothic" panose="020B0502020202020204" pitchFamily="34" charset="0"/>
              </a:rPr>
              <a:t>We would like to visualize various aspects of our pizza sales data to gain insights and understand key trends. We have identified the following requirements for creating charts: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rgbClr val="FFFF00"/>
                </a:solidFill>
                <a:effectLst/>
                <a:latin typeface="Century Gothic" panose="020B0502020202020204" pitchFamily="34" charset="0"/>
              </a:rPr>
              <a:t>Hourly Trend for Total Pizzas Sold: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stacked bar chart that displays the hourly trend of total orders over a specific time period. This chart will help us identify any patterns or fluctuations in order volumes on a hourly basis.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2.Weekly Trend for Total Orders: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line chart that illustrates the weekly trend of total orders throughout the year. This chart will allow us to identify peak weeks or periods of high order activity.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rgbClr val="FFFF00"/>
                </a:solidFill>
                <a:latin typeface="Century Gothic" panose="020B0502020202020204" pitchFamily="34" charset="0"/>
              </a:rPr>
              <a:t>3.Percentage of Sales by Pizza Category: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entury Gothic" panose="020B0502020202020204" pitchFamily="34" charset="0"/>
              </a:rPr>
              <a:t>Create a pie chart that shows the distribution of sales across different pizza categories. This chart will provide insights into the popularity of various pizza categories and their contribution to overall sales.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27804" y="874801"/>
            <a:ext cx="8648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CHARTS REQUIREMENT</a:t>
            </a:r>
          </a:p>
        </p:txBody>
      </p:sp>
    </p:spTree>
    <p:extLst>
      <p:ext uri="{BB962C8B-B14F-4D97-AF65-F5344CB8AC3E}">
        <p14:creationId xmlns:p14="http://schemas.microsoft.com/office/powerpoint/2010/main" val="407860605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500</Words>
  <Application>Microsoft Macintosh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Century Gothic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Mohit Raj</cp:lastModifiedBy>
  <cp:revision>53</cp:revision>
  <dcterms:created xsi:type="dcterms:W3CDTF">2023-06-12T11:11:52Z</dcterms:created>
  <dcterms:modified xsi:type="dcterms:W3CDTF">2024-05-21T15:41:05Z</dcterms:modified>
</cp:coreProperties>
</file>