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6" r:id="rId2"/>
    <p:sldId id="299" r:id="rId3"/>
    <p:sldId id="261" r:id="rId4"/>
    <p:sldId id="301" r:id="rId5"/>
    <p:sldId id="314" r:id="rId6"/>
    <p:sldId id="317" r:id="rId7"/>
    <p:sldId id="315" r:id="rId8"/>
    <p:sldId id="327" r:id="rId9"/>
    <p:sldId id="329" r:id="rId10"/>
    <p:sldId id="326" r:id="rId11"/>
    <p:sldId id="319" r:id="rId12"/>
    <p:sldId id="318" r:id="rId13"/>
    <p:sldId id="320" r:id="rId14"/>
    <p:sldId id="322" r:id="rId15"/>
    <p:sldId id="323" r:id="rId16"/>
    <p:sldId id="328" r:id="rId17"/>
    <p:sldId id="324" r:id="rId18"/>
    <p:sldId id="325" r:id="rId19"/>
    <p:sldId id="302" r:id="rId20"/>
    <p:sldId id="330" r:id="rId21"/>
    <p:sldId id="331" r:id="rId22"/>
    <p:sldId id="332" r:id="rId23"/>
    <p:sldId id="333" r:id="rId24"/>
    <p:sldId id="311" r:id="rId25"/>
    <p:sldId id="336" r:id="rId26"/>
    <p:sldId id="334" r:id="rId27"/>
    <p:sldId id="312" r:id="rId28"/>
    <p:sldId id="33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Pereira Laiz" initials="" lastIdx="0" clrIdx="0"/>
  <p:cmAuthor id="2" name="Anderson Silva" initials="AS" lastIdx="1" clrIdx="1">
    <p:extLst>
      <p:ext uri="{19B8F6BF-5375-455C-9EA6-DF929625EA0E}">
        <p15:presenceInfo xmlns:p15="http://schemas.microsoft.com/office/powerpoint/2012/main" userId="S::iro_adsilva@uoldiveo.com::e6da6b5b-9f0a-4dc6-868f-23bdf8397f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529"/>
    <a:srgbClr val="FF3E30"/>
    <a:srgbClr val="F2B300"/>
    <a:srgbClr val="176BEF"/>
    <a:srgbClr val="179C52"/>
    <a:srgbClr val="797979"/>
    <a:srgbClr val="DAA100"/>
    <a:srgbClr val="D29B00"/>
    <a:srgbClr val="A62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6" autoAdjust="0"/>
    <p:restoredTop sz="86768" autoAdjust="0"/>
  </p:normalViewPr>
  <p:slideViewPr>
    <p:cSldViewPr snapToGrid="0" showGuides="1">
      <p:cViewPr varScale="1">
        <p:scale>
          <a:sx n="59" d="100"/>
          <a:sy n="59" d="100"/>
        </p:scale>
        <p:origin x="834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4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9B23053-DDB1-4ACD-B9D7-A68964C12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CC39A6-E12E-4865-8C86-54E61407E5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53731-7026-472D-A099-4907F4C2D641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00B9F5-3422-4CA3-BF86-2F4DEF811F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767569-FA8B-489B-99FC-4F26F309F6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3EE8-B5A3-44FE-B2DE-0F13FE46D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1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440E9-BC43-420E-9374-5A67E66CE3DF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1995-3BE7-4637-9A72-71980286D0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5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579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859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0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72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41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67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25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7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4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436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25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1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01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05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820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67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35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337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9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24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3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6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8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01995-3BE7-4637-9A72-71980286D0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5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2282-F8C6-47B0-8279-8A0092EA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9FBA5-52D8-4BB2-BE12-73FC60BF7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D25F-D2AA-4A45-BB4F-D13E2F24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94CD-AF49-46CA-9159-5CEDC003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FC5C-56F2-4B39-86A3-1E93F99A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2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FFED-06C8-4527-8289-71F5BA1E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36D8-0FA5-4732-87B2-4EDB16A6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CB13-C69C-4C8E-82A9-7A7F852F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9AC6-9667-453C-BF82-DE2AC996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679F-966E-48E5-B91D-67DEA6AB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0D847-C180-4D21-8353-7160F24B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8890-9C53-4B74-853C-BDB5066D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9B42-1725-4092-B797-890A9F66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F502-DA12-4D12-A441-BFF6AB70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8E95-5325-401F-ABD9-2402B933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EE69-7ECB-4A05-845D-C6A89864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E507-CB11-4D88-88D0-48D20896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FFF4-32AE-40C5-AAF6-51A6F018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C64F-EDC2-4374-9398-44324B51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8A9F-FAEF-47DB-A91D-ADD46D26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3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F7EA-5552-4052-B7DC-57DA9123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BB39-B5C7-46C5-8ECB-A0648FA0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E7F3E-6204-4E3D-AE69-BAEA25FE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A12A-B648-438B-AC6B-8A357519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A75C-0A02-4D6A-AD50-AB7DCE7A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52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7EA-522C-4BA6-941D-10B04157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1F2-BCA7-4796-8F46-6F3C8336B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2355C-4F4A-42A0-B879-A5A2AD56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8B55-C65D-41FF-8EB8-A899D460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4615-5A9E-46B8-855B-304DF007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B77D-2DB7-44F2-BF18-3656BF5F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25C6-94A8-4A63-B4C1-3A47D53A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816F-25F2-43F7-B81C-88B90B9C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359-57DE-442C-BF3D-75D80A1D6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43FA4-5A2F-49F7-937F-5730BFF4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20728-756F-4F20-BDDC-81E8D05B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05206-9BB8-4859-BBBB-10423CB1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35EED-55A2-4E8F-B5D6-83430577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9681-097E-4023-AAEA-1B046B5D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81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FDE0-DD25-4586-957F-C0B0F4F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73D1B-7912-465F-A691-73F632E9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A35FD-FE6C-48CF-8CD5-D6EC43EA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6DF32-8C15-48D4-9FD6-E9DA730E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7372A-03C8-4D76-BF52-2610F85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D005B-46B9-41BC-B610-99500AE3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5A5C9-045B-48F7-B619-C82899EF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9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865F-18FE-4513-9D2A-55C17F9D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40BF-339B-4A5B-9E95-DC3013C2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7C1B-2809-431D-BE79-F96F2CC4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EAE4-F191-4A40-8B88-ABF40436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38B3-5CB4-48CB-B050-2379BE2E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D87C-2CD6-48D5-9499-D00962DB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050D-6894-499D-8708-EEA15EC9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05AE-538A-452D-9696-EA873E0AD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6F95-D826-4094-9947-F123A51D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8A0C-4418-467B-81D5-D4BC5D65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C58E-8D62-4D96-AE55-D64D4C2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E4697-9ECE-46D7-BDD1-57139997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9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87D6E-FC0F-4B3B-AA5C-982E60F7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E62A-AB98-425C-B9E6-59591468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4520-C74E-4B5D-B65B-838590458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7520-6071-417F-AC29-731EB698601B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1F9F-F331-4273-98CB-C65B15A9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2E4F-D55B-4F6B-AA23-35DAA16D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C3F13-256F-4B24-BCFE-62CE7DA5AA5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4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coursera.org/specializations/cyber-security?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ecuritytube.net/" TargetMode="External"/><Relationship Id="rId5" Type="http://schemas.openxmlformats.org/officeDocument/2006/relationships/hyperlink" Target="https://github.com/dpl0/phrack/blob/master/62/7.txt" TargetMode="Externa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einstein.jpg">
            <a:extLst>
              <a:ext uri="{FF2B5EF4-FFF2-40B4-BE49-F238E27FC236}">
                <a16:creationId xmlns:a16="http://schemas.microsoft.com/office/drawing/2014/main" id="{8D9BE961-D4E9-4A71-9926-BD52CE4D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9AE18E-7AD0-4E74-ACDE-7DBA0C719666}"/>
              </a:ext>
            </a:extLst>
          </p:cNvPr>
          <p:cNvCxnSpPr>
            <a:cxnSpLocks/>
          </p:cNvCxnSpPr>
          <p:nvPr/>
        </p:nvCxnSpPr>
        <p:spPr>
          <a:xfrm>
            <a:off x="8113690" y="4504241"/>
            <a:ext cx="4078310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3B53D5-8B7A-4A60-AFED-7E8BFBAE748F}"/>
              </a:ext>
            </a:extLst>
          </p:cNvPr>
          <p:cNvSpPr txBox="1"/>
          <p:nvPr/>
        </p:nvSpPr>
        <p:spPr>
          <a:xfrm>
            <a:off x="7469748" y="3650737"/>
            <a:ext cx="4697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spc="-1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DD1F-9CA8-48AB-9A45-C9772DC6808F}"/>
              </a:ext>
            </a:extLst>
          </p:cNvPr>
          <p:cNvSpPr txBox="1"/>
          <p:nvPr/>
        </p:nvSpPr>
        <p:spPr>
          <a:xfrm>
            <a:off x="10290220" y="4530939"/>
            <a:ext cx="178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Janeiro/2018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358AA-EA98-4400-8D3C-BF8687BBCEE2}"/>
              </a:ext>
            </a:extLst>
          </p:cNvPr>
          <p:cNvSpPr/>
          <p:nvPr/>
        </p:nvSpPr>
        <p:spPr>
          <a:xfrm>
            <a:off x="7469748" y="5035636"/>
            <a:ext cx="4820474" cy="95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2000" dirty="0">
                <a:solidFill>
                  <a:srgbClr val="F2B300"/>
                </a:solidFill>
              </a:rPr>
              <a:t>Anderson Silva</a:t>
            </a:r>
          </a:p>
          <a:p>
            <a:pPr lvl="0"/>
            <a:r>
              <a:rPr lang="pt-BR" sz="2000" dirty="0">
                <a:solidFill>
                  <a:srgbClr val="F2B300"/>
                </a:solidFill>
              </a:rPr>
              <a:t>Analista Desenvolvedor – UOLDIVEO Broker</a:t>
            </a:r>
          </a:p>
          <a:p>
            <a:pPr lvl="0"/>
            <a:r>
              <a:rPr lang="pt-BR" sz="2000" dirty="0">
                <a:solidFill>
                  <a:srgbClr val="F2B300"/>
                </a:solidFill>
              </a:rPr>
              <a:t>e-mail: iro_adsilva@uoldiveo.com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8B039-6999-44FE-BFAD-059662350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14" y="6152897"/>
            <a:ext cx="1995921" cy="5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4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31633" y="1025663"/>
            <a:ext cx="11128734" cy="4806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 ciência da computação, buffer (retentor) é uma região de memória temporária utilizada para escrita e leitura de dados. Os dados podem ser originados de dispositivos (ou processos) externos ou internos ao sistema.</a:t>
            </a:r>
          </a:p>
          <a:p>
            <a:pPr lvl="0">
              <a:lnSpc>
                <a:spcPct val="150000"/>
              </a:lnSpc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 linguagem C: char buffer[5];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E9764-C545-43E0-A11F-B5019566DA1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04" y="3068909"/>
            <a:ext cx="5069192" cy="14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09821" y="1263030"/>
            <a:ext cx="11128734" cy="4953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Registradores: </a:t>
            </a: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são pequenas e rápidas áreas de memória utilizada para diversos fins. Alguns desses registradores são utilizados para designar os locais da memória em que o processador vai executar ou pegar informações.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EAX - Acumulador. Usado em operações aritméticas.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ECX - Contador. Usado em loops.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EDX - Registrador de Dados. Usado em operações de I/O e em multiplicações e divisões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EBX - Base. Usado para apontar para dados no segmento DS.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 - Apontador da Pilha (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Pointer). Aponta para o topo da pilha.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EBP - Apontador da base do frame.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ESI - Índice da fonte de dados a copiar (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Index).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 - Índice do destino de dados a copiar (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Destination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Index).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EIP - O apontador de execução, ou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Instruction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16133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C e Assembly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09821" y="1246107"/>
            <a:ext cx="11128734" cy="5171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Linguagem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3E30"/>
                </a:solidFill>
              </a:rPr>
              <a:t>funcao1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a, b, c;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...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lvl="0">
              <a:lnSpc>
                <a:spcPct val="200000"/>
              </a:lnSpc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Gerado: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3E30"/>
                </a:solidFill>
              </a:rPr>
              <a:t>funcao1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push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armazena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o valor do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ebp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mov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aponta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para o topo da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pilha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sub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espaco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alocado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para as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variaveis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locais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C e Assembly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09821" y="1246107"/>
            <a:ext cx="11128734" cy="5171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Código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Linguagem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3E30"/>
                </a:solidFill>
              </a:rPr>
              <a:t>funcao2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)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...</a:t>
            </a:r>
          </a:p>
          <a:p>
            <a:pPr lvl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lvl="0">
              <a:lnSpc>
                <a:spcPct val="200000"/>
              </a:lnSpc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 Gerado: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FF3E30"/>
                </a:solidFill>
              </a:rPr>
              <a:t>funcao2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push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armazena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o valor do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ebp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mov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aponta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para o topo da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pilha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sub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espaco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alocado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para as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variaveis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locais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C e Assembly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375925" y="1180792"/>
            <a:ext cx="11128734" cy="5171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Acessando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parâmetros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+ 16:    3º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parâmetro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funcção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+ 12:    2º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parâmetro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função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+ 8 :     1º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parâmetro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função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+ 4:      </a:t>
            </a:r>
            <a:r>
              <a:rPr lang="en-US" sz="2000" b="1" dirty="0" err="1">
                <a:solidFill>
                  <a:srgbClr val="FF0000"/>
                </a:solidFill>
              </a:rPr>
              <a:t>endereço</a:t>
            </a:r>
            <a:r>
              <a:rPr lang="en-US" sz="2000" b="1" dirty="0">
                <a:solidFill>
                  <a:srgbClr val="FF0000"/>
                </a:solidFill>
              </a:rPr>
              <a:t> de </a:t>
            </a:r>
            <a:r>
              <a:rPr lang="en-US" sz="2000" b="1" dirty="0" err="1">
                <a:solidFill>
                  <a:srgbClr val="FF0000"/>
                </a:solidFill>
              </a:rPr>
              <a:t>retorno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endereço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anterior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4:      1ª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variável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local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8:      2ª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variável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local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ebp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12:    3ª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variável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local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 de Execução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6C7B93-652B-4434-8671-8D752012FDD1}"/>
              </a:ext>
            </a:extLst>
          </p:cNvPr>
          <p:cNvSpPr/>
          <p:nvPr/>
        </p:nvSpPr>
        <p:spPr>
          <a:xfrm>
            <a:off x="504715" y="1477008"/>
            <a:ext cx="2869551" cy="4237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2000" b="1" dirty="0" err="1">
                <a:solidFill>
                  <a:srgbClr val="FF0000"/>
                </a:solidFill>
              </a:rPr>
              <a:t>functeste</a:t>
            </a:r>
            <a:r>
              <a:rPr lang="pt-BR" sz="2000" b="1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00402000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00402009 </a:t>
            </a:r>
            <a:r>
              <a:rPr lang="pt-BR" sz="2000" b="1" dirty="0" err="1">
                <a:solidFill>
                  <a:srgbClr val="0070C0"/>
                </a:solidFill>
              </a:rPr>
              <a:t>ret</a:t>
            </a:r>
            <a:endParaRPr lang="pt-BR" sz="2000" b="1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</a:rPr>
              <a:t>main</a:t>
            </a:r>
            <a:r>
              <a:rPr lang="pt-BR" sz="2000" b="1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00402010</a:t>
            </a:r>
          </a:p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00402013 </a:t>
            </a:r>
            <a:r>
              <a:rPr lang="pt-BR" sz="2000" b="1" dirty="0" err="1">
                <a:solidFill>
                  <a:srgbClr val="0070C0"/>
                </a:solidFill>
              </a:rPr>
              <a:t>call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00402000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00402018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D98ADA85-2D8C-4DFF-97CB-6B67748728A7}"/>
              </a:ext>
            </a:extLst>
          </p:cNvPr>
          <p:cNvSpPr/>
          <p:nvPr/>
        </p:nvSpPr>
        <p:spPr>
          <a:xfrm>
            <a:off x="3760630" y="3827500"/>
            <a:ext cx="528034" cy="283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26234-E179-49B0-B6BC-08AA5E13EA6B}"/>
              </a:ext>
            </a:extLst>
          </p:cNvPr>
          <p:cNvSpPr txBox="1"/>
          <p:nvPr/>
        </p:nvSpPr>
        <p:spPr>
          <a:xfrm>
            <a:off x="4499218" y="3789715"/>
            <a:ext cx="22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 instrução..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609D9-4617-4EDC-83AE-B54539424DE0}"/>
              </a:ext>
            </a:extLst>
          </p:cNvPr>
          <p:cNvSpPr txBox="1"/>
          <p:nvPr/>
        </p:nvSpPr>
        <p:spPr>
          <a:xfrm>
            <a:off x="4509949" y="4315604"/>
            <a:ext cx="396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guardar o endereço 0x00402018 </a:t>
            </a:r>
          </a:p>
          <a:p>
            <a:r>
              <a:rPr lang="pt-BR" dirty="0"/>
              <a:t>para saber para onde eu devo retornar</a:t>
            </a:r>
          </a:p>
          <a:p>
            <a:r>
              <a:rPr lang="pt-BR" dirty="0"/>
              <a:t>e vamos chamar a função </a:t>
            </a:r>
            <a:r>
              <a:rPr lang="pt-BR" dirty="0" err="1"/>
              <a:t>functeste</a:t>
            </a:r>
            <a:r>
              <a:rPr lang="pt-B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AE0E7-14A8-4995-BAAC-A74C62CF80B6}"/>
              </a:ext>
            </a:extLst>
          </p:cNvPr>
          <p:cNvSpPr txBox="1"/>
          <p:nvPr/>
        </p:nvSpPr>
        <p:spPr>
          <a:xfrm>
            <a:off x="4449938" y="1630165"/>
            <a:ext cx="22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 instrução da função </a:t>
            </a:r>
            <a:r>
              <a:rPr lang="pt-BR" dirty="0" err="1"/>
              <a:t>functeste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71D49-27BA-42DF-B7C0-9727FD5630F8}"/>
              </a:ext>
            </a:extLst>
          </p:cNvPr>
          <p:cNvSpPr txBox="1"/>
          <p:nvPr/>
        </p:nvSpPr>
        <p:spPr>
          <a:xfrm>
            <a:off x="4447980" y="2168083"/>
            <a:ext cx="22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Execução do restante da função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B1B21-3D3C-48B0-B2F7-627FFF576F3B}"/>
              </a:ext>
            </a:extLst>
          </p:cNvPr>
          <p:cNvSpPr txBox="1"/>
          <p:nvPr/>
        </p:nvSpPr>
        <p:spPr>
          <a:xfrm>
            <a:off x="4447979" y="2873723"/>
            <a:ext cx="436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Chegamos ao final da função, agora precisamos recuperar o endereço de retorno</a:t>
            </a:r>
          </a:p>
          <a:p>
            <a:r>
              <a:rPr lang="pt-BR" dirty="0"/>
              <a:t>EBP + 4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37A81-90AF-43D1-9A1B-2F44510BDAE4}"/>
              </a:ext>
            </a:extLst>
          </p:cNvPr>
          <p:cNvSpPr txBox="1"/>
          <p:nvPr/>
        </p:nvSpPr>
        <p:spPr>
          <a:xfrm>
            <a:off x="4477654" y="4641889"/>
            <a:ext cx="43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Continuamos a execução do programa!</a:t>
            </a:r>
          </a:p>
        </p:txBody>
      </p:sp>
    </p:spTree>
    <p:extLst>
      <p:ext uri="{BB962C8B-B14F-4D97-AF65-F5344CB8AC3E}">
        <p14:creationId xmlns:p14="http://schemas.microsoft.com/office/powerpoint/2010/main" val="27694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052 0.076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7685 L -0.00156 -0.313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31319 L -0.00052 -0.211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1134 L -0.00156 -0.11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1713 L 0.00052 0.13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11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09821" y="1263031"/>
            <a:ext cx="11128734" cy="24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“... um transbordamento de dados ou estouro de buffer é uma anomalia onde um programa, ao escrever dados em um buffer, ultrapassa os limites do mesmo e sobrescreve a memória adjacente. Esse é um caso especial de violação de segurança de memória.”</a:t>
            </a:r>
          </a:p>
          <a:p>
            <a:pPr lvl="0" algn="just">
              <a:lnSpc>
                <a:spcPct val="150000"/>
              </a:lnSpc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wikipedia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 de Execução com Ataque de Buffer Overflow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6C7B93-652B-4434-8671-8D752012FDD1}"/>
              </a:ext>
            </a:extLst>
          </p:cNvPr>
          <p:cNvSpPr/>
          <p:nvPr/>
        </p:nvSpPr>
        <p:spPr>
          <a:xfrm>
            <a:off x="504715" y="1477008"/>
            <a:ext cx="2869551" cy="479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2000" b="1" dirty="0" err="1">
                <a:solidFill>
                  <a:srgbClr val="FF0000"/>
                </a:solidFill>
              </a:rPr>
              <a:t>functeste</a:t>
            </a:r>
            <a:r>
              <a:rPr lang="pt-BR" sz="2000" b="1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00402000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00402009 </a:t>
            </a:r>
            <a:r>
              <a:rPr lang="pt-BR" sz="2000" b="1" dirty="0" err="1">
                <a:solidFill>
                  <a:srgbClr val="0070C0"/>
                </a:solidFill>
              </a:rPr>
              <a:t>ret</a:t>
            </a:r>
            <a:endParaRPr lang="pt-BR" sz="2000" b="1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</a:rPr>
              <a:t>main</a:t>
            </a:r>
            <a:r>
              <a:rPr lang="pt-BR" sz="2000" b="1" dirty="0">
                <a:solidFill>
                  <a:srgbClr val="FF0000"/>
                </a:solidFill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00402010</a:t>
            </a:r>
          </a:p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00402013 </a:t>
            </a:r>
            <a:r>
              <a:rPr lang="pt-BR" sz="2000" b="1" dirty="0" err="1">
                <a:solidFill>
                  <a:srgbClr val="0070C0"/>
                </a:solidFill>
              </a:rPr>
              <a:t>call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00402000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00402018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0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00403000</a:t>
            </a:r>
          </a:p>
          <a:p>
            <a:pPr lvl="0"/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D98ADA85-2D8C-4DFF-97CB-6B67748728A7}"/>
              </a:ext>
            </a:extLst>
          </p:cNvPr>
          <p:cNvSpPr/>
          <p:nvPr/>
        </p:nvSpPr>
        <p:spPr>
          <a:xfrm>
            <a:off x="3760630" y="3827500"/>
            <a:ext cx="528034" cy="283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26234-E179-49B0-B6BC-08AA5E13EA6B}"/>
              </a:ext>
            </a:extLst>
          </p:cNvPr>
          <p:cNvSpPr txBox="1"/>
          <p:nvPr/>
        </p:nvSpPr>
        <p:spPr>
          <a:xfrm>
            <a:off x="4499218" y="3789715"/>
            <a:ext cx="223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 instrução..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609D9-4617-4EDC-83AE-B54539424DE0}"/>
              </a:ext>
            </a:extLst>
          </p:cNvPr>
          <p:cNvSpPr txBox="1"/>
          <p:nvPr/>
        </p:nvSpPr>
        <p:spPr>
          <a:xfrm>
            <a:off x="4509949" y="4315604"/>
            <a:ext cx="396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guardar o endereço 0x00402018 </a:t>
            </a:r>
          </a:p>
          <a:p>
            <a:r>
              <a:rPr lang="pt-BR" dirty="0"/>
              <a:t>para saber para onde eu devo retornar</a:t>
            </a:r>
          </a:p>
          <a:p>
            <a:r>
              <a:rPr lang="pt-BR" dirty="0"/>
              <a:t>e vamos chamar a função </a:t>
            </a:r>
            <a:r>
              <a:rPr lang="pt-BR" dirty="0" err="1"/>
              <a:t>functeste</a:t>
            </a:r>
            <a:r>
              <a:rPr lang="pt-B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AE0E7-14A8-4995-BAAC-A74C62CF80B6}"/>
              </a:ext>
            </a:extLst>
          </p:cNvPr>
          <p:cNvSpPr txBox="1"/>
          <p:nvPr/>
        </p:nvSpPr>
        <p:spPr>
          <a:xfrm>
            <a:off x="4449938" y="1630165"/>
            <a:ext cx="22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 instrução da função </a:t>
            </a:r>
            <a:r>
              <a:rPr lang="pt-BR" dirty="0" err="1"/>
              <a:t>functeste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71D49-27BA-42DF-B7C0-9727FD5630F8}"/>
              </a:ext>
            </a:extLst>
          </p:cNvPr>
          <p:cNvSpPr txBox="1"/>
          <p:nvPr/>
        </p:nvSpPr>
        <p:spPr>
          <a:xfrm>
            <a:off x="4447980" y="2168083"/>
            <a:ext cx="524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ATAQUE: </a:t>
            </a:r>
            <a:r>
              <a:rPr lang="pt-BR" dirty="0"/>
              <a:t>Vamos inserir dados de forma a sobrescrever o EBP e consequentemente mudar o endereço de retorno para 0x00403000 ao invés de 0x00402018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B1B21-3D3C-48B0-B2F7-627FFF576F3B}"/>
              </a:ext>
            </a:extLst>
          </p:cNvPr>
          <p:cNvSpPr txBox="1"/>
          <p:nvPr/>
        </p:nvSpPr>
        <p:spPr>
          <a:xfrm>
            <a:off x="4447979" y="2873723"/>
            <a:ext cx="436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Chegamos ao final da função, agora precisamos recuperar o endereço de retorno</a:t>
            </a:r>
          </a:p>
          <a:p>
            <a:r>
              <a:rPr lang="pt-BR" dirty="0"/>
              <a:t>EBP + 4 (0x00403000 )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37A81-90AF-43D1-9A1B-2F44510BDAE4}"/>
              </a:ext>
            </a:extLst>
          </p:cNvPr>
          <p:cNvSpPr txBox="1"/>
          <p:nvPr/>
        </p:nvSpPr>
        <p:spPr>
          <a:xfrm>
            <a:off x="4477654" y="5865379"/>
            <a:ext cx="43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Mudamos a execução do programa!!!</a:t>
            </a:r>
          </a:p>
        </p:txBody>
      </p:sp>
    </p:spTree>
    <p:extLst>
      <p:ext uri="{BB962C8B-B14F-4D97-AF65-F5344CB8AC3E}">
        <p14:creationId xmlns:p14="http://schemas.microsoft.com/office/powerpoint/2010/main" val="22307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052 0.076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7685 L -0.00156 -0.313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9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31319 L -0.00052 -0.211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21134 L -0.00156 -0.117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1713 L -0.00365 0.2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11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Ataque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31633" y="1172973"/>
            <a:ext cx="11128734" cy="4888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Overflow</a:t>
            </a: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Heap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Overflow</a:t>
            </a: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</a:t>
            </a: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Overrun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Overflow</a:t>
            </a:r>
          </a:p>
          <a:p>
            <a:pPr marL="342900" lvl="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Overflow</a:t>
            </a:r>
          </a:p>
        </p:txBody>
      </p:sp>
    </p:spTree>
    <p:extLst>
      <p:ext uri="{BB962C8B-B14F-4D97-AF65-F5344CB8AC3E}">
        <p14:creationId xmlns:p14="http://schemas.microsoft.com/office/powerpoint/2010/main" val="39679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89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Shellcode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02B9CF-9950-4F06-85D6-67AF0C43C0DA}"/>
              </a:ext>
            </a:extLst>
          </p:cNvPr>
          <p:cNvSpPr/>
          <p:nvPr/>
        </p:nvSpPr>
        <p:spPr>
          <a:xfrm>
            <a:off x="509821" y="1263031"/>
            <a:ext cx="11128734" cy="24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 um conjunto de instruções que podem ser executadas em outro programa, ou seja, torna possível redirecionar ou executar código em outro processo.</a:t>
            </a:r>
          </a:p>
          <a:p>
            <a:pPr lvl="0" algn="just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Pontos importantes: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Conhecer S.O (Big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Endian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 Little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Endian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Compatibilidade de versões</a:t>
            </a:r>
          </a:p>
        </p:txBody>
      </p:sp>
    </p:spTree>
    <p:extLst>
      <p:ext uri="{BB962C8B-B14F-4D97-AF65-F5344CB8AC3E}">
        <p14:creationId xmlns:p14="http://schemas.microsoft.com/office/powerpoint/2010/main" val="27836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B05CDD-52B8-451E-A080-24257186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3" y="0"/>
            <a:ext cx="11996501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AE124-346A-4D23-9267-A04FE0F6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83" y="5616023"/>
            <a:ext cx="1995921" cy="522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EDFF36-D1F2-4354-80F4-A87688BEFA03}"/>
              </a:ext>
            </a:extLst>
          </p:cNvPr>
          <p:cNvSpPr txBox="1"/>
          <p:nvPr/>
        </p:nvSpPr>
        <p:spPr>
          <a:xfrm>
            <a:off x="3986010" y="147680"/>
            <a:ext cx="806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pt-BR" sz="4800" b="1" spc="-180" dirty="0">
                <a:solidFill>
                  <a:srgbClr val="F1B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83DB4C-9D8F-4DD7-ABCF-7EA057CAA132}"/>
              </a:ext>
            </a:extLst>
          </p:cNvPr>
          <p:cNvCxnSpPr>
            <a:cxnSpLocks/>
          </p:cNvCxnSpPr>
          <p:nvPr/>
        </p:nvCxnSpPr>
        <p:spPr>
          <a:xfrm>
            <a:off x="4315326" y="1026944"/>
            <a:ext cx="7876674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AE38B-E43F-4891-81A5-816B08962CD8}"/>
              </a:ext>
            </a:extLst>
          </p:cNvPr>
          <p:cNvSpPr/>
          <p:nvPr/>
        </p:nvSpPr>
        <p:spPr>
          <a:xfrm>
            <a:off x="4687911" y="1133340"/>
            <a:ext cx="7122016" cy="46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Quem sou eu, de onde eu vim e pra onde vou?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Um pouco de história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Conceitos Básicos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Ataque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Exploração: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Shellcode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Anti-Hacking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Projeto Futuro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Dicas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9224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89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Escrevendo um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Shellcode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AF3B4-9CE6-47F4-ABB2-76879758B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0" y="1794672"/>
            <a:ext cx="11247027" cy="25127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B2B682-BD96-40E1-A75F-F1663138A2FA}"/>
              </a:ext>
            </a:extLst>
          </p:cNvPr>
          <p:cNvSpPr/>
          <p:nvPr/>
        </p:nvSpPr>
        <p:spPr>
          <a:xfrm>
            <a:off x="509821" y="1391821"/>
            <a:ext cx="11133896" cy="455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Exemplo de Código C (Windows) para abrir uma janela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89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Escrevendo um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Shellcode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B2B682-BD96-40E1-A75F-F1663138A2FA}"/>
              </a:ext>
            </a:extLst>
          </p:cNvPr>
          <p:cNvSpPr/>
          <p:nvPr/>
        </p:nvSpPr>
        <p:spPr>
          <a:xfrm>
            <a:off x="509821" y="1391821"/>
            <a:ext cx="11133896" cy="455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Disassembly</a:t>
            </a: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Código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0D736-F917-4286-BE1A-F1D7E3404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3" y="1847103"/>
            <a:ext cx="11128734" cy="45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89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Escrevendo um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Shellcode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B2B682-BD96-40E1-A75F-F1663138A2FA}"/>
              </a:ext>
            </a:extLst>
          </p:cNvPr>
          <p:cNvSpPr/>
          <p:nvPr/>
        </p:nvSpPr>
        <p:spPr>
          <a:xfrm>
            <a:off x="509821" y="1263031"/>
            <a:ext cx="11133896" cy="455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Isolando o Código para chamar a Janela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8EF31A-B816-4860-8C65-7DF1938ECC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3" y="1704879"/>
            <a:ext cx="11095434" cy="12522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5D92AB-46FF-40BC-AE15-CA2A024C2FC1}"/>
              </a:ext>
            </a:extLst>
          </p:cNvPr>
          <p:cNvSpPr/>
          <p:nvPr/>
        </p:nvSpPr>
        <p:spPr>
          <a:xfrm>
            <a:off x="520552" y="3141193"/>
            <a:ext cx="11133896" cy="455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ShellCode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0600E8-C060-4E50-B696-8ACCBD2CF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3" y="3593325"/>
            <a:ext cx="11095434" cy="27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 err="1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</a:t>
            </a:r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50" dirty="0" err="1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89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na Massa –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</a:t>
            </a:r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Planet!!!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02B9CF-9950-4F06-85D6-67AF0C43C0DA}"/>
              </a:ext>
            </a:extLst>
          </p:cNvPr>
          <p:cNvSpPr/>
          <p:nvPr/>
        </p:nvSpPr>
        <p:spPr>
          <a:xfrm>
            <a:off x="531633" y="2407457"/>
            <a:ext cx="11128734" cy="24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pt-BR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Talk </a:t>
            </a:r>
            <a:r>
              <a:rPr lang="pt-BR" sz="7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is</a:t>
            </a:r>
            <a:r>
              <a:rPr lang="pt-BR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pt-BR" sz="7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cheap</a:t>
            </a:r>
            <a:r>
              <a:rPr lang="pt-BR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,</a:t>
            </a:r>
          </a:p>
          <a:p>
            <a:pPr lvl="0" algn="ctr">
              <a:lnSpc>
                <a:spcPct val="150000"/>
              </a:lnSpc>
            </a:pPr>
            <a:r>
              <a:rPr lang="pt-BR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Show me </a:t>
            </a:r>
            <a:r>
              <a:rPr lang="pt-BR" sz="7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the</a:t>
            </a:r>
            <a:r>
              <a:rPr lang="pt-BR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pt-BR" sz="7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code</a:t>
            </a:r>
            <a:r>
              <a:rPr lang="pt-BR" sz="7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Pro" panose="020B0604020202020204" pitchFamily="34" charset="0"/>
              </a:rPr>
              <a:t>!!!</a:t>
            </a:r>
          </a:p>
          <a:p>
            <a:pPr lvl="0" algn="just">
              <a:lnSpc>
                <a:spcPct val="150000"/>
              </a:lnSpc>
            </a:pP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pt-B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Linus Torvalds 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8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 err="1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Anti-Hacking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8" y="743571"/>
            <a:ext cx="96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e soluções para evitar/mitigar ataques de Buffer Overflow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AF71A1-8493-4627-8B1D-FE4003299584}"/>
              </a:ext>
            </a:extLst>
          </p:cNvPr>
          <p:cNvSpPr/>
          <p:nvPr/>
        </p:nvSpPr>
        <p:spPr>
          <a:xfrm>
            <a:off x="278231" y="1200464"/>
            <a:ext cx="6451340" cy="375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Visual Studio - Flags de Segurança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- Mudança do Base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(Windows Vista)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Bibliotecas e padrões de desenvolvimento seguro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Lifecycle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(SDL)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Eventos de Segurança/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Hacking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/Competições</a:t>
            </a:r>
          </a:p>
          <a:p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8" y="743571"/>
            <a:ext cx="96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Livros,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AF71A1-8493-4627-8B1D-FE4003299584}"/>
              </a:ext>
            </a:extLst>
          </p:cNvPr>
          <p:cNvSpPr/>
          <p:nvPr/>
        </p:nvSpPr>
        <p:spPr>
          <a:xfrm>
            <a:off x="212915" y="1200464"/>
            <a:ext cx="11837571" cy="375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Attacks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Detect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Exploit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Prevent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James C. Foster - SYNGPRESS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Windows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Internals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Mark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Russinovich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MICROSOFT PRESS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Phrack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and Advances in Windows Shellcode: </a:t>
            </a:r>
            <a:r>
              <a:rPr lang="pt-BR" sz="2000" dirty="0">
                <a:hlinkClick r:id="rId5"/>
              </a:rPr>
              <a:t>https://github.com/dpl0/phrack/blob/master/62/7.txt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SecurityTube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pt-BR" sz="2000" dirty="0">
                <a:hlinkClick r:id="rId6"/>
              </a:rPr>
              <a:t>http://www.securitytube.net/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Coursera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Specialization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Cyber Security: </a:t>
            </a:r>
            <a:r>
              <a:rPr lang="pt-BR" sz="2000" dirty="0">
                <a:hlinkClick r:id="rId7"/>
              </a:rPr>
              <a:t>https://www.coursera.org/specializations/cyber-security?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Futuro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89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Anti-Buffer</a:t>
            </a:r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Overflow 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AF71A1-8493-4627-8B1D-FE4003299584}"/>
              </a:ext>
            </a:extLst>
          </p:cNvPr>
          <p:cNvSpPr/>
          <p:nvPr/>
        </p:nvSpPr>
        <p:spPr>
          <a:xfrm>
            <a:off x="291110" y="1050602"/>
            <a:ext cx="9471076" cy="4966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Ferramenta Open-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Barrar Ataques de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Overflow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Semelhante a um “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Debugger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para se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atachar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aos processos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Monitorar as chamadas de função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Quando houver alterações no endereço de retorno interromper a execução do programa ou redirecionar para o endereço correto.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Desafios: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Aplicações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Anti-Debug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Aplicações de Segurança (ex.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Antivirus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Não degradar o desempenho da aplicação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B65002-DB48-41FE-A920-94408D4D1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4" y="3554403"/>
            <a:ext cx="2661357" cy="2661357"/>
          </a:xfrm>
          <a:prstGeom prst="ellipse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28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93EE5B-B50F-4B88-99A9-6D731857E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3593"/>
            <a:ext cx="5424408" cy="54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2ED51DD-6BD5-4EA8-98B5-2EB92CFF1291}"/>
              </a:ext>
            </a:extLst>
          </p:cNvPr>
          <p:cNvGrpSpPr/>
          <p:nvPr/>
        </p:nvGrpSpPr>
        <p:grpSpPr>
          <a:xfrm>
            <a:off x="6674342" y="1193325"/>
            <a:ext cx="4872526" cy="2616200"/>
            <a:chOff x="4098566" y="1657351"/>
            <a:chExt cx="4872526" cy="2616200"/>
          </a:xfrm>
        </p:grpSpPr>
        <p:sp>
          <p:nvSpPr>
            <p:cNvPr id="8" name="Rechteck 1">
              <a:extLst>
                <a:ext uri="{FF2B5EF4-FFF2-40B4-BE49-F238E27FC236}">
                  <a16:creationId xmlns:a16="http://schemas.microsoft.com/office/drawing/2014/main" id="{B53A7B25-F1A7-4F01-AE3D-239269417045}"/>
                </a:ext>
              </a:extLst>
            </p:cNvPr>
            <p:cNvSpPr/>
            <p:nvPr/>
          </p:nvSpPr>
          <p:spPr bwMode="auto">
            <a:xfrm>
              <a:off x="4098566" y="1657351"/>
              <a:ext cx="1524000" cy="1270000"/>
            </a:xfrm>
            <a:prstGeom prst="rect">
              <a:avLst/>
            </a:prstGeom>
            <a:solidFill>
              <a:srgbClr val="F7B5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de-DE" sz="15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hteck 2">
              <a:extLst>
                <a:ext uri="{FF2B5EF4-FFF2-40B4-BE49-F238E27FC236}">
                  <a16:creationId xmlns:a16="http://schemas.microsoft.com/office/drawing/2014/main" id="{ED1C6843-3FF5-4FA2-B2B4-B42C73445129}"/>
                </a:ext>
              </a:extLst>
            </p:cNvPr>
            <p:cNvSpPr/>
            <p:nvPr/>
          </p:nvSpPr>
          <p:spPr bwMode="auto">
            <a:xfrm>
              <a:off x="5692234" y="1657351"/>
              <a:ext cx="1524000" cy="127000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de-DE" sz="15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hteck 3">
              <a:extLst>
                <a:ext uri="{FF2B5EF4-FFF2-40B4-BE49-F238E27FC236}">
                  <a16:creationId xmlns:a16="http://schemas.microsoft.com/office/drawing/2014/main" id="{E5F42FC1-4E18-4306-A8E8-AA9FE2FC97DA}"/>
                </a:ext>
              </a:extLst>
            </p:cNvPr>
            <p:cNvSpPr/>
            <p:nvPr/>
          </p:nvSpPr>
          <p:spPr bwMode="auto">
            <a:xfrm>
              <a:off x="4098566" y="3003551"/>
              <a:ext cx="1524000" cy="127000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de-DE" sz="15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hteck 4">
              <a:extLst>
                <a:ext uri="{FF2B5EF4-FFF2-40B4-BE49-F238E27FC236}">
                  <a16:creationId xmlns:a16="http://schemas.microsoft.com/office/drawing/2014/main" id="{9E9DE916-E1F1-42C1-87E5-3EABCF8D8BE5}"/>
                </a:ext>
              </a:extLst>
            </p:cNvPr>
            <p:cNvSpPr/>
            <p:nvPr/>
          </p:nvSpPr>
          <p:spPr bwMode="auto">
            <a:xfrm>
              <a:off x="5692234" y="3003551"/>
              <a:ext cx="1524000" cy="1270000"/>
            </a:xfrm>
            <a:prstGeom prst="rect">
              <a:avLst/>
            </a:prstGeom>
            <a:solidFill>
              <a:srgbClr val="F7B5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de-DE" sz="1500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uppieren 6">
              <a:extLst>
                <a:ext uri="{FF2B5EF4-FFF2-40B4-BE49-F238E27FC236}">
                  <a16:creationId xmlns:a16="http://schemas.microsoft.com/office/drawing/2014/main" id="{79AA38FF-E595-423B-A0E2-519820F37D3D}"/>
                </a:ext>
              </a:extLst>
            </p:cNvPr>
            <p:cNvGrpSpPr/>
            <p:nvPr/>
          </p:nvGrpSpPr>
          <p:grpSpPr>
            <a:xfrm>
              <a:off x="6135472" y="2115136"/>
              <a:ext cx="637523" cy="354431"/>
              <a:chOff x="6021984" y="2412402"/>
              <a:chExt cx="637523" cy="425317"/>
            </a:xfrm>
            <a:solidFill>
              <a:schemeClr val="tx1"/>
            </a:solidFill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F6E714D0-22C0-4B69-931D-0E10B5E4F9D9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082887" y="2497690"/>
                <a:ext cx="560417" cy="285602"/>
              </a:xfrm>
              <a:custGeom>
                <a:avLst/>
                <a:gdLst>
                  <a:gd name="T0" fmla="*/ 363 w 422"/>
                  <a:gd name="T1" fmla="*/ 1 h 213"/>
                  <a:gd name="T2" fmla="*/ 346 w 422"/>
                  <a:gd name="T3" fmla="*/ 0 h 213"/>
                  <a:gd name="T4" fmla="*/ 346 w 422"/>
                  <a:gd name="T5" fmla="*/ 0 h 213"/>
                  <a:gd name="T6" fmla="*/ 346 w 422"/>
                  <a:gd name="T7" fmla="*/ 0 h 213"/>
                  <a:gd name="T8" fmla="*/ 346 w 422"/>
                  <a:gd name="T9" fmla="*/ 0 h 213"/>
                  <a:gd name="T10" fmla="*/ 185 w 422"/>
                  <a:gd name="T11" fmla="*/ 98 h 213"/>
                  <a:gd name="T12" fmla="*/ 164 w 422"/>
                  <a:gd name="T13" fmla="*/ 105 h 213"/>
                  <a:gd name="T14" fmla="*/ 141 w 422"/>
                  <a:gd name="T15" fmla="*/ 96 h 213"/>
                  <a:gd name="T16" fmla="*/ 14 w 422"/>
                  <a:gd name="T17" fmla="*/ 2 h 213"/>
                  <a:gd name="T18" fmla="*/ 14 w 422"/>
                  <a:gd name="T19" fmla="*/ 2 h 213"/>
                  <a:gd name="T20" fmla="*/ 0 w 422"/>
                  <a:gd name="T21" fmla="*/ 1 h 213"/>
                  <a:gd name="T22" fmla="*/ 1 w 422"/>
                  <a:gd name="T23" fmla="*/ 100 h 213"/>
                  <a:gd name="T24" fmla="*/ 40 w 422"/>
                  <a:gd name="T25" fmla="*/ 98 h 213"/>
                  <a:gd name="T26" fmla="*/ 181 w 422"/>
                  <a:gd name="T27" fmla="*/ 149 h 213"/>
                  <a:gd name="T28" fmla="*/ 335 w 422"/>
                  <a:gd name="T29" fmla="*/ 211 h 213"/>
                  <a:gd name="T30" fmla="*/ 362 w 422"/>
                  <a:gd name="T31" fmla="*/ 213 h 213"/>
                  <a:gd name="T32" fmla="*/ 362 w 422"/>
                  <a:gd name="T33" fmla="*/ 169 h 213"/>
                  <a:gd name="T34" fmla="*/ 421 w 422"/>
                  <a:gd name="T35" fmla="*/ 114 h 213"/>
                  <a:gd name="T36" fmla="*/ 420 w 422"/>
                  <a:gd name="T37" fmla="*/ 111 h 213"/>
                  <a:gd name="T38" fmla="*/ 418 w 422"/>
                  <a:gd name="T39" fmla="*/ 115 h 213"/>
                  <a:gd name="T40" fmla="*/ 362 w 422"/>
                  <a:gd name="T41" fmla="*/ 155 h 213"/>
                  <a:gd name="T42" fmla="*/ 363 w 422"/>
                  <a:gd name="T43" fmla="*/ 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2" h="213">
                    <a:moveTo>
                      <a:pt x="363" y="1"/>
                    </a:moveTo>
                    <a:cubicBezTo>
                      <a:pt x="363" y="1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9" y="29"/>
                      <a:pt x="203" y="87"/>
                      <a:pt x="185" y="98"/>
                    </a:cubicBezTo>
                    <a:cubicBezTo>
                      <a:pt x="182" y="100"/>
                      <a:pt x="173" y="105"/>
                      <a:pt x="164" y="105"/>
                    </a:cubicBezTo>
                    <a:cubicBezTo>
                      <a:pt x="154" y="105"/>
                      <a:pt x="147" y="101"/>
                      <a:pt x="141" y="96"/>
                    </a:cubicBezTo>
                    <a:cubicBezTo>
                      <a:pt x="126" y="86"/>
                      <a:pt x="59" y="35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0" y="1"/>
                      <a:pt x="0" y="1"/>
                    </a:cubicBezTo>
                    <a:cubicBezTo>
                      <a:pt x="0" y="28"/>
                      <a:pt x="0" y="65"/>
                      <a:pt x="1" y="100"/>
                    </a:cubicBezTo>
                    <a:cubicBezTo>
                      <a:pt x="12" y="98"/>
                      <a:pt x="26" y="97"/>
                      <a:pt x="40" y="98"/>
                    </a:cubicBezTo>
                    <a:cubicBezTo>
                      <a:pt x="91" y="101"/>
                      <a:pt x="139" y="125"/>
                      <a:pt x="181" y="149"/>
                    </a:cubicBezTo>
                    <a:cubicBezTo>
                      <a:pt x="222" y="172"/>
                      <a:pt x="273" y="200"/>
                      <a:pt x="335" y="211"/>
                    </a:cubicBezTo>
                    <a:cubicBezTo>
                      <a:pt x="344" y="212"/>
                      <a:pt x="353" y="213"/>
                      <a:pt x="362" y="213"/>
                    </a:cubicBezTo>
                    <a:cubicBezTo>
                      <a:pt x="362" y="169"/>
                      <a:pt x="362" y="169"/>
                      <a:pt x="362" y="169"/>
                    </a:cubicBezTo>
                    <a:cubicBezTo>
                      <a:pt x="412" y="159"/>
                      <a:pt x="419" y="127"/>
                      <a:pt x="421" y="114"/>
                    </a:cubicBezTo>
                    <a:cubicBezTo>
                      <a:pt x="421" y="113"/>
                      <a:pt x="422" y="111"/>
                      <a:pt x="420" y="111"/>
                    </a:cubicBezTo>
                    <a:cubicBezTo>
                      <a:pt x="418" y="111"/>
                      <a:pt x="418" y="114"/>
                      <a:pt x="418" y="115"/>
                    </a:cubicBezTo>
                    <a:cubicBezTo>
                      <a:pt x="416" y="122"/>
                      <a:pt x="411" y="148"/>
                      <a:pt x="362" y="155"/>
                    </a:cubicBezTo>
                    <a:lnTo>
                      <a:pt x="36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24B5E13-346A-44CE-922A-FA7AF0A06F7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021984" y="2646382"/>
                <a:ext cx="637523" cy="191337"/>
              </a:xfrm>
              <a:custGeom>
                <a:avLst/>
                <a:gdLst>
                  <a:gd name="T0" fmla="*/ 480 w 480"/>
                  <a:gd name="T1" fmla="*/ 81 h 143"/>
                  <a:gd name="T2" fmla="*/ 478 w 480"/>
                  <a:gd name="T3" fmla="*/ 81 h 143"/>
                  <a:gd name="T4" fmla="*/ 430 w 480"/>
                  <a:gd name="T5" fmla="*/ 106 h 143"/>
                  <a:gd name="T6" fmla="*/ 390 w 480"/>
                  <a:gd name="T7" fmla="*/ 107 h 143"/>
                  <a:gd name="T8" fmla="*/ 242 w 480"/>
                  <a:gd name="T9" fmla="*/ 62 h 143"/>
                  <a:gd name="T10" fmla="*/ 74 w 480"/>
                  <a:gd name="T11" fmla="*/ 1 h 143"/>
                  <a:gd name="T12" fmla="*/ 11 w 480"/>
                  <a:gd name="T13" fmla="*/ 19 h 143"/>
                  <a:gd name="T14" fmla="*/ 0 w 480"/>
                  <a:gd name="T15" fmla="*/ 53 h 143"/>
                  <a:gd name="T16" fmla="*/ 34 w 480"/>
                  <a:gd name="T17" fmla="*/ 89 h 143"/>
                  <a:gd name="T18" fmla="*/ 47 w 480"/>
                  <a:gd name="T19" fmla="*/ 90 h 143"/>
                  <a:gd name="T20" fmla="*/ 47 w 480"/>
                  <a:gd name="T21" fmla="*/ 102 h 143"/>
                  <a:gd name="T22" fmla="*/ 59 w 480"/>
                  <a:gd name="T23" fmla="*/ 117 h 143"/>
                  <a:gd name="T24" fmla="*/ 375 w 480"/>
                  <a:gd name="T25" fmla="*/ 143 h 143"/>
                  <a:gd name="T26" fmla="*/ 396 w 480"/>
                  <a:gd name="T27" fmla="*/ 139 h 143"/>
                  <a:gd name="T28" fmla="*/ 408 w 480"/>
                  <a:gd name="T29" fmla="*/ 123 h 143"/>
                  <a:gd name="T30" fmla="*/ 408 w 480"/>
                  <a:gd name="T31" fmla="*/ 115 h 143"/>
                  <a:gd name="T32" fmla="*/ 454 w 480"/>
                  <a:gd name="T33" fmla="*/ 105 h 143"/>
                  <a:gd name="T34" fmla="*/ 480 w 480"/>
                  <a:gd name="T35" fmla="*/ 82 h 143"/>
                  <a:gd name="T36" fmla="*/ 480 w 480"/>
                  <a:gd name="T37" fmla="*/ 81 h 143"/>
                  <a:gd name="T38" fmla="*/ 47 w 480"/>
                  <a:gd name="T39" fmla="*/ 73 h 143"/>
                  <a:gd name="T40" fmla="*/ 11 w 480"/>
                  <a:gd name="T41" fmla="*/ 51 h 143"/>
                  <a:gd name="T42" fmla="*/ 21 w 480"/>
                  <a:gd name="T43" fmla="*/ 26 h 143"/>
                  <a:gd name="T44" fmla="*/ 47 w 480"/>
                  <a:gd name="T45" fmla="*/ 18 h 143"/>
                  <a:gd name="T46" fmla="*/ 47 w 480"/>
                  <a:gd name="T47" fmla="*/ 7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80" h="143">
                    <a:moveTo>
                      <a:pt x="480" y="81"/>
                    </a:moveTo>
                    <a:cubicBezTo>
                      <a:pt x="479" y="80"/>
                      <a:pt x="478" y="81"/>
                      <a:pt x="478" y="81"/>
                    </a:cubicBezTo>
                    <a:cubicBezTo>
                      <a:pt x="463" y="97"/>
                      <a:pt x="443" y="103"/>
                      <a:pt x="430" y="106"/>
                    </a:cubicBezTo>
                    <a:cubicBezTo>
                      <a:pt x="420" y="108"/>
                      <a:pt x="408" y="108"/>
                      <a:pt x="390" y="107"/>
                    </a:cubicBezTo>
                    <a:cubicBezTo>
                      <a:pt x="350" y="103"/>
                      <a:pt x="301" y="91"/>
                      <a:pt x="242" y="62"/>
                    </a:cubicBezTo>
                    <a:cubicBezTo>
                      <a:pt x="169" y="25"/>
                      <a:pt x="119" y="3"/>
                      <a:pt x="74" y="1"/>
                    </a:cubicBezTo>
                    <a:cubicBezTo>
                      <a:pt x="54" y="0"/>
                      <a:pt x="26" y="1"/>
                      <a:pt x="11" y="19"/>
                    </a:cubicBezTo>
                    <a:cubicBezTo>
                      <a:pt x="3" y="27"/>
                      <a:pt x="0" y="40"/>
                      <a:pt x="0" y="53"/>
                    </a:cubicBezTo>
                    <a:cubicBezTo>
                      <a:pt x="1" y="80"/>
                      <a:pt x="23" y="88"/>
                      <a:pt x="34" y="89"/>
                    </a:cubicBezTo>
                    <a:cubicBezTo>
                      <a:pt x="38" y="90"/>
                      <a:pt x="43" y="91"/>
                      <a:pt x="47" y="90"/>
                    </a:cubicBezTo>
                    <a:cubicBezTo>
                      <a:pt x="47" y="97"/>
                      <a:pt x="47" y="101"/>
                      <a:pt x="47" y="102"/>
                    </a:cubicBezTo>
                    <a:cubicBezTo>
                      <a:pt x="47" y="112"/>
                      <a:pt x="50" y="116"/>
                      <a:pt x="59" y="117"/>
                    </a:cubicBezTo>
                    <a:cubicBezTo>
                      <a:pt x="68" y="117"/>
                      <a:pt x="371" y="143"/>
                      <a:pt x="375" y="143"/>
                    </a:cubicBezTo>
                    <a:cubicBezTo>
                      <a:pt x="380" y="143"/>
                      <a:pt x="391" y="142"/>
                      <a:pt x="396" y="139"/>
                    </a:cubicBezTo>
                    <a:cubicBezTo>
                      <a:pt x="401" y="136"/>
                      <a:pt x="408" y="133"/>
                      <a:pt x="408" y="123"/>
                    </a:cubicBezTo>
                    <a:cubicBezTo>
                      <a:pt x="408" y="115"/>
                      <a:pt x="408" y="115"/>
                      <a:pt x="408" y="115"/>
                    </a:cubicBezTo>
                    <a:cubicBezTo>
                      <a:pt x="425" y="115"/>
                      <a:pt x="441" y="111"/>
                      <a:pt x="454" y="105"/>
                    </a:cubicBezTo>
                    <a:cubicBezTo>
                      <a:pt x="464" y="100"/>
                      <a:pt x="473" y="92"/>
                      <a:pt x="480" y="82"/>
                    </a:cubicBezTo>
                    <a:cubicBezTo>
                      <a:pt x="480" y="82"/>
                      <a:pt x="480" y="81"/>
                      <a:pt x="480" y="81"/>
                    </a:cubicBezTo>
                    <a:close/>
                    <a:moveTo>
                      <a:pt x="47" y="73"/>
                    </a:moveTo>
                    <a:cubicBezTo>
                      <a:pt x="31" y="73"/>
                      <a:pt x="12" y="69"/>
                      <a:pt x="11" y="51"/>
                    </a:cubicBezTo>
                    <a:cubicBezTo>
                      <a:pt x="10" y="41"/>
                      <a:pt x="13" y="33"/>
                      <a:pt x="21" y="26"/>
                    </a:cubicBezTo>
                    <a:cubicBezTo>
                      <a:pt x="29" y="20"/>
                      <a:pt x="37" y="19"/>
                      <a:pt x="47" y="18"/>
                    </a:cubicBezTo>
                    <a:cubicBezTo>
                      <a:pt x="47" y="39"/>
                      <a:pt x="47" y="58"/>
                      <a:pt x="47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B5C8389-4502-499D-8026-D8E463673739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082887" y="2412402"/>
                <a:ext cx="482193" cy="198070"/>
              </a:xfrm>
              <a:custGeom>
                <a:avLst/>
                <a:gdLst>
                  <a:gd name="T0" fmla="*/ 137 w 363"/>
                  <a:gd name="T1" fmla="*/ 138 h 148"/>
                  <a:gd name="T2" fmla="*/ 163 w 363"/>
                  <a:gd name="T3" fmla="*/ 148 h 148"/>
                  <a:gd name="T4" fmla="*/ 189 w 363"/>
                  <a:gd name="T5" fmla="*/ 140 h 148"/>
                  <a:gd name="T6" fmla="*/ 363 w 363"/>
                  <a:gd name="T7" fmla="*/ 32 h 148"/>
                  <a:gd name="T8" fmla="*/ 363 w 363"/>
                  <a:gd name="T9" fmla="*/ 19 h 148"/>
                  <a:gd name="T10" fmla="*/ 348 w 363"/>
                  <a:gd name="T11" fmla="*/ 3 h 148"/>
                  <a:gd name="T12" fmla="*/ 335 w 363"/>
                  <a:gd name="T13" fmla="*/ 0 h 148"/>
                  <a:gd name="T14" fmla="*/ 330 w 363"/>
                  <a:gd name="T15" fmla="*/ 0 h 148"/>
                  <a:gd name="T16" fmla="*/ 13 w 363"/>
                  <a:gd name="T17" fmla="*/ 14 h 148"/>
                  <a:gd name="T18" fmla="*/ 0 w 363"/>
                  <a:gd name="T19" fmla="*/ 27 h 148"/>
                  <a:gd name="T20" fmla="*/ 0 w 363"/>
                  <a:gd name="T21" fmla="*/ 38 h 148"/>
                  <a:gd name="T22" fmla="*/ 137 w 363"/>
                  <a:gd name="T23" fmla="*/ 13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" h="148">
                    <a:moveTo>
                      <a:pt x="137" y="138"/>
                    </a:moveTo>
                    <a:cubicBezTo>
                      <a:pt x="146" y="145"/>
                      <a:pt x="154" y="148"/>
                      <a:pt x="163" y="148"/>
                    </a:cubicBezTo>
                    <a:cubicBezTo>
                      <a:pt x="172" y="148"/>
                      <a:pt x="181" y="145"/>
                      <a:pt x="189" y="140"/>
                    </a:cubicBezTo>
                    <a:cubicBezTo>
                      <a:pt x="202" y="132"/>
                      <a:pt x="312" y="64"/>
                      <a:pt x="363" y="32"/>
                    </a:cubicBezTo>
                    <a:cubicBezTo>
                      <a:pt x="363" y="19"/>
                      <a:pt x="363" y="19"/>
                      <a:pt x="363" y="19"/>
                    </a:cubicBezTo>
                    <a:cubicBezTo>
                      <a:pt x="363" y="9"/>
                      <a:pt x="355" y="5"/>
                      <a:pt x="348" y="3"/>
                    </a:cubicBezTo>
                    <a:cubicBezTo>
                      <a:pt x="344" y="1"/>
                      <a:pt x="339" y="1"/>
                      <a:pt x="335" y="0"/>
                    </a:cubicBezTo>
                    <a:cubicBezTo>
                      <a:pt x="334" y="0"/>
                      <a:pt x="332" y="0"/>
                      <a:pt x="330" y="0"/>
                    </a:cubicBezTo>
                    <a:cubicBezTo>
                      <a:pt x="328" y="0"/>
                      <a:pt x="22" y="14"/>
                      <a:pt x="13" y="14"/>
                    </a:cubicBezTo>
                    <a:cubicBezTo>
                      <a:pt x="4" y="14"/>
                      <a:pt x="0" y="18"/>
                      <a:pt x="0" y="27"/>
                    </a:cubicBezTo>
                    <a:cubicBezTo>
                      <a:pt x="0" y="28"/>
                      <a:pt x="0" y="30"/>
                      <a:pt x="0" y="38"/>
                    </a:cubicBezTo>
                    <a:cubicBezTo>
                      <a:pt x="40" y="66"/>
                      <a:pt x="126" y="130"/>
                      <a:pt x="137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31683B-8CB6-48A9-BE64-10AF0D705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612" y="1657351"/>
              <a:ext cx="1681480" cy="2616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24F727-A9A7-4A63-9D37-A688E3CE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879" y="1841063"/>
              <a:ext cx="902576" cy="902576"/>
            </a:xfrm>
            <a:prstGeom prst="rect">
              <a:avLst/>
            </a:prstGeom>
          </p:spPr>
        </p:pic>
        <p:grpSp>
          <p:nvGrpSpPr>
            <p:cNvPr id="20" name="Gruppieren 8">
              <a:extLst>
                <a:ext uri="{FF2B5EF4-FFF2-40B4-BE49-F238E27FC236}">
                  <a16:creationId xmlns:a16="http://schemas.microsoft.com/office/drawing/2014/main" id="{8519B839-DE7A-469E-B3E0-A0C3F30CFB53}"/>
                </a:ext>
              </a:extLst>
            </p:cNvPr>
            <p:cNvGrpSpPr/>
            <p:nvPr/>
          </p:nvGrpSpPr>
          <p:grpSpPr>
            <a:xfrm>
              <a:off x="4527382" y="3424721"/>
              <a:ext cx="761570" cy="408289"/>
              <a:chOff x="1614379" y="3483561"/>
              <a:chExt cx="761570" cy="489946"/>
            </a:xfrm>
            <a:solidFill>
              <a:schemeClr val="tx1"/>
            </a:solidFill>
          </p:grpSpPr>
          <p:sp>
            <p:nvSpPr>
              <p:cNvPr id="21" name="Freeform 132">
                <a:extLst>
                  <a:ext uri="{FF2B5EF4-FFF2-40B4-BE49-F238E27FC236}">
                    <a16:creationId xmlns:a16="http://schemas.microsoft.com/office/drawing/2014/main" id="{7DC68C8F-28DC-47D6-A9A8-F2E1EBC238F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887240" y="3732172"/>
                <a:ext cx="54506" cy="52313"/>
              </a:xfrm>
              <a:custGeom>
                <a:avLst/>
                <a:gdLst/>
                <a:ahLst/>
                <a:cxnLst>
                  <a:cxn ang="0">
                    <a:pos x="29" y="55"/>
                  </a:cxn>
                  <a:cxn ang="0">
                    <a:pos x="1" y="28"/>
                  </a:cxn>
                  <a:cxn ang="0">
                    <a:pos x="25" y="0"/>
                  </a:cxn>
                  <a:cxn ang="0">
                    <a:pos x="54" y="28"/>
                  </a:cxn>
                  <a:cxn ang="0">
                    <a:pos x="29" y="55"/>
                  </a:cxn>
                </a:cxnLst>
                <a:rect l="0" t="0" r="r" b="b"/>
                <a:pathLst>
                  <a:path w="55" h="55">
                    <a:moveTo>
                      <a:pt x="29" y="55"/>
                    </a:moveTo>
                    <a:cubicBezTo>
                      <a:pt x="15" y="55"/>
                      <a:pt x="2" y="43"/>
                      <a:pt x="1" y="28"/>
                    </a:cubicBezTo>
                    <a:cubicBezTo>
                      <a:pt x="0" y="13"/>
                      <a:pt x="10" y="1"/>
                      <a:pt x="25" y="0"/>
                    </a:cubicBezTo>
                    <a:cubicBezTo>
                      <a:pt x="40" y="0"/>
                      <a:pt x="53" y="12"/>
                      <a:pt x="54" y="28"/>
                    </a:cubicBezTo>
                    <a:cubicBezTo>
                      <a:pt x="55" y="43"/>
                      <a:pt x="44" y="55"/>
                      <a:pt x="29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2" name="Freeform 133">
                <a:extLst>
                  <a:ext uri="{FF2B5EF4-FFF2-40B4-BE49-F238E27FC236}">
                    <a16:creationId xmlns:a16="http://schemas.microsoft.com/office/drawing/2014/main" id="{BF1A274F-C2DE-4846-92C0-F35262C9EB4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882880" y="3566513"/>
                <a:ext cx="224569" cy="211433"/>
              </a:xfrm>
              <a:custGeom>
                <a:avLst/>
                <a:gdLst/>
                <a:ahLst/>
                <a:cxnLst>
                  <a:cxn ang="0">
                    <a:pos x="234" y="213"/>
                  </a:cxn>
                  <a:cxn ang="0">
                    <a:pos x="123" y="26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34"/>
                  </a:cxn>
                  <a:cxn ang="0">
                    <a:pos x="4" y="38"/>
                  </a:cxn>
                  <a:cxn ang="0">
                    <a:pos x="104" y="63"/>
                  </a:cxn>
                  <a:cxn ang="0">
                    <a:pos x="196" y="217"/>
                  </a:cxn>
                  <a:cxn ang="0">
                    <a:pos x="200" y="222"/>
                  </a:cxn>
                  <a:cxn ang="0">
                    <a:pos x="230" y="219"/>
                  </a:cxn>
                  <a:cxn ang="0">
                    <a:pos x="234" y="213"/>
                  </a:cxn>
                </a:cxnLst>
                <a:rect l="0" t="0" r="r" b="b"/>
                <a:pathLst>
                  <a:path w="234" h="222">
                    <a:moveTo>
                      <a:pt x="234" y="213"/>
                    </a:moveTo>
                    <a:cubicBezTo>
                      <a:pt x="231" y="110"/>
                      <a:pt x="177" y="53"/>
                      <a:pt x="123" y="26"/>
                    </a:cubicBezTo>
                    <a:cubicBezTo>
                      <a:pt x="71" y="0"/>
                      <a:pt x="19" y="1"/>
                      <a:pt x="5" y="2"/>
                    </a:cubicBezTo>
                    <a:cubicBezTo>
                      <a:pt x="3" y="2"/>
                      <a:pt x="2" y="3"/>
                      <a:pt x="2" y="6"/>
                    </a:cubicBezTo>
                    <a:cubicBezTo>
                      <a:pt x="1" y="8"/>
                      <a:pt x="1" y="32"/>
                      <a:pt x="0" y="34"/>
                    </a:cubicBezTo>
                    <a:cubicBezTo>
                      <a:pt x="0" y="38"/>
                      <a:pt x="2" y="38"/>
                      <a:pt x="4" y="38"/>
                    </a:cubicBezTo>
                    <a:cubicBezTo>
                      <a:pt x="17" y="37"/>
                      <a:pt x="61" y="39"/>
                      <a:pt x="104" y="63"/>
                    </a:cubicBezTo>
                    <a:cubicBezTo>
                      <a:pt x="149" y="87"/>
                      <a:pt x="192" y="134"/>
                      <a:pt x="196" y="217"/>
                    </a:cubicBezTo>
                    <a:cubicBezTo>
                      <a:pt x="196" y="220"/>
                      <a:pt x="197" y="222"/>
                      <a:pt x="200" y="222"/>
                    </a:cubicBezTo>
                    <a:cubicBezTo>
                      <a:pt x="201" y="222"/>
                      <a:pt x="228" y="219"/>
                      <a:pt x="230" y="219"/>
                    </a:cubicBezTo>
                    <a:cubicBezTo>
                      <a:pt x="233" y="219"/>
                      <a:pt x="234" y="217"/>
                      <a:pt x="234" y="2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3" name="Freeform 134">
                <a:extLst>
                  <a:ext uri="{FF2B5EF4-FFF2-40B4-BE49-F238E27FC236}">
                    <a16:creationId xmlns:a16="http://schemas.microsoft.com/office/drawing/2014/main" id="{FA3DBDE3-81A8-4BAA-852E-CEDDA8B46E9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882880" y="3649342"/>
                <a:ext cx="143899" cy="135143"/>
              </a:xfrm>
              <a:custGeom>
                <a:avLst/>
                <a:gdLst/>
                <a:ahLst/>
                <a:cxnLst>
                  <a:cxn ang="0">
                    <a:pos x="151" y="133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1" y="35"/>
                  </a:cxn>
                  <a:cxn ang="0">
                    <a:pos x="5" y="40"/>
                  </a:cxn>
                  <a:cxn ang="0">
                    <a:pos x="110" y="135"/>
                  </a:cxn>
                  <a:cxn ang="0">
                    <a:pos x="115" y="141"/>
                  </a:cxn>
                  <a:cxn ang="0">
                    <a:pos x="146" y="139"/>
                  </a:cxn>
                  <a:cxn ang="0">
                    <a:pos x="151" y="133"/>
                  </a:cxn>
                </a:cxnLst>
                <a:rect l="0" t="0" r="r" b="b"/>
                <a:pathLst>
                  <a:path w="151" h="141">
                    <a:moveTo>
                      <a:pt x="151" y="133"/>
                    </a:moveTo>
                    <a:cubicBezTo>
                      <a:pt x="142" y="30"/>
                      <a:pt x="5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0" y="33"/>
                      <a:pt x="1" y="35"/>
                    </a:cubicBezTo>
                    <a:cubicBezTo>
                      <a:pt x="1" y="38"/>
                      <a:pt x="2" y="40"/>
                      <a:pt x="5" y="40"/>
                    </a:cubicBezTo>
                    <a:cubicBezTo>
                      <a:pt x="31" y="42"/>
                      <a:pt x="100" y="55"/>
                      <a:pt x="110" y="135"/>
                    </a:cubicBezTo>
                    <a:cubicBezTo>
                      <a:pt x="111" y="139"/>
                      <a:pt x="111" y="141"/>
                      <a:pt x="115" y="141"/>
                    </a:cubicBezTo>
                    <a:cubicBezTo>
                      <a:pt x="117" y="141"/>
                      <a:pt x="145" y="139"/>
                      <a:pt x="146" y="139"/>
                    </a:cubicBezTo>
                    <a:cubicBezTo>
                      <a:pt x="150" y="139"/>
                      <a:pt x="151" y="137"/>
                      <a:pt x="151" y="1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D1FE0E91-59AF-4032-89E8-227CCE3C949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614379" y="3483561"/>
                <a:ext cx="761570" cy="489946"/>
              </a:xfrm>
              <a:custGeom>
                <a:avLst/>
                <a:gdLst>
                  <a:gd name="T0" fmla="*/ 2306 w 2516"/>
                  <a:gd name="T1" fmla="*/ 1227 h 1619"/>
                  <a:gd name="T2" fmla="*/ 2306 w 2516"/>
                  <a:gd name="T3" fmla="*/ 108 h 1619"/>
                  <a:gd name="T4" fmla="*/ 2197 w 2516"/>
                  <a:gd name="T5" fmla="*/ 0 h 1619"/>
                  <a:gd name="T6" fmla="*/ 319 w 2516"/>
                  <a:gd name="T7" fmla="*/ 0 h 1619"/>
                  <a:gd name="T8" fmla="*/ 211 w 2516"/>
                  <a:gd name="T9" fmla="*/ 108 h 1619"/>
                  <a:gd name="T10" fmla="*/ 211 w 2516"/>
                  <a:gd name="T11" fmla="*/ 1227 h 1619"/>
                  <a:gd name="T12" fmla="*/ 0 w 2516"/>
                  <a:gd name="T13" fmla="*/ 1484 h 1619"/>
                  <a:gd name="T14" fmla="*/ 129 w 2516"/>
                  <a:gd name="T15" fmla="*/ 1619 h 1619"/>
                  <a:gd name="T16" fmla="*/ 2387 w 2516"/>
                  <a:gd name="T17" fmla="*/ 1619 h 1619"/>
                  <a:gd name="T18" fmla="*/ 2516 w 2516"/>
                  <a:gd name="T19" fmla="*/ 1484 h 1619"/>
                  <a:gd name="T20" fmla="*/ 2306 w 2516"/>
                  <a:gd name="T21" fmla="*/ 1227 h 1619"/>
                  <a:gd name="T22" fmla="*/ 2306 w 2516"/>
                  <a:gd name="T23" fmla="*/ 1227 h 1619"/>
                  <a:gd name="T24" fmla="*/ 1431 w 2516"/>
                  <a:gd name="T25" fmla="*/ 1518 h 1619"/>
                  <a:gd name="T26" fmla="*/ 1045 w 2516"/>
                  <a:gd name="T27" fmla="*/ 1518 h 1619"/>
                  <a:gd name="T28" fmla="*/ 1004 w 2516"/>
                  <a:gd name="T29" fmla="*/ 1497 h 1619"/>
                  <a:gd name="T30" fmla="*/ 1051 w 2516"/>
                  <a:gd name="T31" fmla="*/ 1410 h 1619"/>
                  <a:gd name="T32" fmla="*/ 1085 w 2516"/>
                  <a:gd name="T33" fmla="*/ 1396 h 1619"/>
                  <a:gd name="T34" fmla="*/ 1390 w 2516"/>
                  <a:gd name="T35" fmla="*/ 1396 h 1619"/>
                  <a:gd name="T36" fmla="*/ 1424 w 2516"/>
                  <a:gd name="T37" fmla="*/ 1410 h 1619"/>
                  <a:gd name="T38" fmla="*/ 1472 w 2516"/>
                  <a:gd name="T39" fmla="*/ 1497 h 1619"/>
                  <a:gd name="T40" fmla="*/ 1431 w 2516"/>
                  <a:gd name="T41" fmla="*/ 1518 h 1619"/>
                  <a:gd name="T42" fmla="*/ 2136 w 2516"/>
                  <a:gd name="T43" fmla="*/ 1200 h 1619"/>
                  <a:gd name="T44" fmla="*/ 380 w 2516"/>
                  <a:gd name="T45" fmla="*/ 1200 h 1619"/>
                  <a:gd name="T46" fmla="*/ 380 w 2516"/>
                  <a:gd name="T47" fmla="*/ 222 h 1619"/>
                  <a:gd name="T48" fmla="*/ 428 w 2516"/>
                  <a:gd name="T49" fmla="*/ 169 h 1619"/>
                  <a:gd name="T50" fmla="*/ 2089 w 2516"/>
                  <a:gd name="T51" fmla="*/ 169 h 1619"/>
                  <a:gd name="T52" fmla="*/ 2136 w 2516"/>
                  <a:gd name="T53" fmla="*/ 222 h 1619"/>
                  <a:gd name="T54" fmla="*/ 2136 w 2516"/>
                  <a:gd name="T55" fmla="*/ 1200 h 1619"/>
                  <a:gd name="T56" fmla="*/ 2136 w 2516"/>
                  <a:gd name="T57" fmla="*/ 1200 h 1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16" h="1619">
                    <a:moveTo>
                      <a:pt x="2306" y="1227"/>
                    </a:moveTo>
                    <a:cubicBezTo>
                      <a:pt x="2306" y="108"/>
                      <a:pt x="2306" y="108"/>
                      <a:pt x="2306" y="108"/>
                    </a:cubicBezTo>
                    <a:cubicBezTo>
                      <a:pt x="2306" y="54"/>
                      <a:pt x="2258" y="0"/>
                      <a:pt x="2197" y="0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258" y="0"/>
                      <a:pt x="211" y="54"/>
                      <a:pt x="211" y="108"/>
                    </a:cubicBezTo>
                    <a:cubicBezTo>
                      <a:pt x="211" y="1227"/>
                      <a:pt x="211" y="1227"/>
                      <a:pt x="211" y="1227"/>
                    </a:cubicBezTo>
                    <a:cubicBezTo>
                      <a:pt x="0" y="1484"/>
                      <a:pt x="0" y="1484"/>
                      <a:pt x="0" y="1484"/>
                    </a:cubicBezTo>
                    <a:cubicBezTo>
                      <a:pt x="0" y="1558"/>
                      <a:pt x="61" y="1619"/>
                      <a:pt x="129" y="1619"/>
                    </a:cubicBezTo>
                    <a:cubicBezTo>
                      <a:pt x="2387" y="1619"/>
                      <a:pt x="2387" y="1619"/>
                      <a:pt x="2387" y="1619"/>
                    </a:cubicBezTo>
                    <a:cubicBezTo>
                      <a:pt x="2455" y="1619"/>
                      <a:pt x="2516" y="1558"/>
                      <a:pt x="2516" y="1484"/>
                    </a:cubicBezTo>
                    <a:cubicBezTo>
                      <a:pt x="2306" y="1227"/>
                      <a:pt x="2306" y="1227"/>
                      <a:pt x="2306" y="1227"/>
                    </a:cubicBezTo>
                    <a:cubicBezTo>
                      <a:pt x="2306" y="1227"/>
                      <a:pt x="2306" y="1227"/>
                      <a:pt x="2306" y="1227"/>
                    </a:cubicBezTo>
                    <a:close/>
                    <a:moveTo>
                      <a:pt x="1431" y="1518"/>
                    </a:moveTo>
                    <a:cubicBezTo>
                      <a:pt x="1045" y="1518"/>
                      <a:pt x="1045" y="1518"/>
                      <a:pt x="1045" y="1518"/>
                    </a:cubicBezTo>
                    <a:cubicBezTo>
                      <a:pt x="1024" y="1518"/>
                      <a:pt x="1004" y="1504"/>
                      <a:pt x="1004" y="1497"/>
                    </a:cubicBezTo>
                    <a:cubicBezTo>
                      <a:pt x="1051" y="1410"/>
                      <a:pt x="1051" y="1410"/>
                      <a:pt x="1051" y="1410"/>
                    </a:cubicBezTo>
                    <a:cubicBezTo>
                      <a:pt x="1051" y="1403"/>
                      <a:pt x="1065" y="1396"/>
                      <a:pt x="1085" y="1396"/>
                    </a:cubicBezTo>
                    <a:cubicBezTo>
                      <a:pt x="1390" y="1396"/>
                      <a:pt x="1390" y="1396"/>
                      <a:pt x="1390" y="1396"/>
                    </a:cubicBezTo>
                    <a:cubicBezTo>
                      <a:pt x="1411" y="1396"/>
                      <a:pt x="1424" y="1403"/>
                      <a:pt x="1424" y="1410"/>
                    </a:cubicBezTo>
                    <a:cubicBezTo>
                      <a:pt x="1472" y="1497"/>
                      <a:pt x="1472" y="1497"/>
                      <a:pt x="1472" y="1497"/>
                    </a:cubicBezTo>
                    <a:cubicBezTo>
                      <a:pt x="1472" y="1504"/>
                      <a:pt x="1451" y="1518"/>
                      <a:pt x="1431" y="1518"/>
                    </a:cubicBezTo>
                    <a:close/>
                    <a:moveTo>
                      <a:pt x="2136" y="1200"/>
                    </a:moveTo>
                    <a:cubicBezTo>
                      <a:pt x="380" y="1200"/>
                      <a:pt x="380" y="1200"/>
                      <a:pt x="380" y="1200"/>
                    </a:cubicBezTo>
                    <a:cubicBezTo>
                      <a:pt x="380" y="222"/>
                      <a:pt x="380" y="222"/>
                      <a:pt x="380" y="222"/>
                    </a:cubicBezTo>
                    <a:cubicBezTo>
                      <a:pt x="380" y="189"/>
                      <a:pt x="400" y="169"/>
                      <a:pt x="428" y="169"/>
                    </a:cubicBezTo>
                    <a:cubicBezTo>
                      <a:pt x="2089" y="169"/>
                      <a:pt x="2089" y="169"/>
                      <a:pt x="2089" y="169"/>
                    </a:cubicBezTo>
                    <a:cubicBezTo>
                      <a:pt x="2116" y="169"/>
                      <a:pt x="2136" y="189"/>
                      <a:pt x="2136" y="222"/>
                    </a:cubicBezTo>
                    <a:cubicBezTo>
                      <a:pt x="2136" y="1200"/>
                      <a:pt x="2136" y="1200"/>
                      <a:pt x="2136" y="1200"/>
                    </a:cubicBezTo>
                    <a:cubicBezTo>
                      <a:pt x="2136" y="1200"/>
                      <a:pt x="2136" y="1200"/>
                      <a:pt x="2136" y="1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chemeClr val="tx1">
                      <a:lumMod val="50000"/>
                    </a:scheme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B48274-DE55-4D54-AAC7-3E27CF258A02}"/>
                </a:ext>
              </a:extLst>
            </p:cNvPr>
            <p:cNvSpPr txBox="1"/>
            <p:nvPr/>
          </p:nvSpPr>
          <p:spPr>
            <a:xfrm>
              <a:off x="6168131" y="3342182"/>
              <a:ext cx="5325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in</a:t>
              </a:r>
            </a:p>
          </p:txBody>
        </p:sp>
      </p:grpSp>
      <p:sp>
        <p:nvSpPr>
          <p:cNvPr id="26" name="Textplatzhalter 26">
            <a:extLst>
              <a:ext uri="{FF2B5EF4-FFF2-40B4-BE49-F238E27FC236}">
                <a16:creationId xmlns:a16="http://schemas.microsoft.com/office/drawing/2014/main" id="{067DBEA7-DA6C-444B-8184-10A08C63B9EF}"/>
              </a:ext>
            </a:extLst>
          </p:cNvPr>
          <p:cNvSpPr txBox="1">
            <a:spLocks/>
          </p:cNvSpPr>
          <p:nvPr/>
        </p:nvSpPr>
        <p:spPr>
          <a:xfrm>
            <a:off x="385296" y="1171239"/>
            <a:ext cx="6082557" cy="2638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>
                <a:solidFill>
                  <a:schemeClr val="bg2">
                    <a:lumMod val="50000"/>
                  </a:schemeClr>
                </a:solidFill>
                <a:effectLst/>
              </a:rPr>
              <a:t>@andersondsantos</a:t>
            </a:r>
          </a:p>
          <a:p>
            <a:pPr algn="l"/>
            <a:endParaRPr lang="de-DE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algn="l"/>
            <a:r>
              <a:rPr lang="de-DE" sz="2000" dirty="0">
                <a:solidFill>
                  <a:schemeClr val="bg2">
                    <a:lumMod val="50000"/>
                  </a:schemeClr>
                </a:solidFill>
                <a:effectLst/>
              </a:rPr>
              <a:t>mr4nd3r50n@gmail.com</a:t>
            </a:r>
          </a:p>
          <a:p>
            <a:pPr algn="l"/>
            <a:r>
              <a:rPr lang="de-DE" sz="2000" dirty="0">
                <a:solidFill>
                  <a:schemeClr val="bg2">
                    <a:lumMod val="50000"/>
                  </a:schemeClr>
                </a:solidFill>
                <a:effectLst/>
              </a:rPr>
              <a:t>anderson@cppcoder.com</a:t>
            </a:r>
          </a:p>
          <a:p>
            <a:pPr algn="l"/>
            <a:endParaRPr lang="de-DE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algn="l"/>
            <a:r>
              <a:rPr lang="de-DE" sz="2000" dirty="0">
                <a:solidFill>
                  <a:schemeClr val="bg2">
                    <a:lumMod val="50000"/>
                  </a:schemeClr>
                </a:solidFill>
                <a:effectLst/>
              </a:rPr>
              <a:t>http://blog.arquivoexe.com.br</a:t>
            </a:r>
          </a:p>
          <a:p>
            <a:pPr algn="l"/>
            <a:endParaRPr lang="de-DE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algn="l"/>
            <a:r>
              <a:rPr lang="de-DE" sz="2000" dirty="0">
                <a:solidFill>
                  <a:schemeClr val="bg2">
                    <a:lumMod val="50000"/>
                  </a:schemeClr>
                </a:solidFill>
                <a:effectLst/>
              </a:rPr>
              <a:t>https://br.linkedin.com/in/anderson-silva-2687a37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2F32B-E61D-48C0-90F0-D30CB176C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3" y="3877212"/>
            <a:ext cx="2636171" cy="26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8" y="138161"/>
            <a:ext cx="9434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sou eu, de onde eu vim e pra onde vou?</a:t>
            </a:r>
          </a:p>
          <a:p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612318" y="862773"/>
            <a:ext cx="10970349" cy="539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Quem sou eu: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Bacharel em Ciência da Computação.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Pós-Graduado em Arquitetura de TI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 de Informação /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Hacking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hobby!!!! (eu acho divertido)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onde eu passei: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CTA-IAE – Centro Técnico Aeroespacial: Estágio com desenvolvimento de sistemas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SCUA: Desenvolvedor de Soluções de Segurança C/C++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UOLDIVEO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TCC: Iron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Lynx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Sistema de Análise de Vulnerabilidades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H2HC: Palestra sobre Insegurança no protocolo FIX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C0ol -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BSides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2º Colocado no Capture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Universidade Mackenzie – Aula Magna para Pós-Graduação em Computação Forense</a:t>
            </a:r>
          </a:p>
        </p:txBody>
      </p:sp>
    </p:spTree>
    <p:extLst>
      <p:ext uri="{BB962C8B-B14F-4D97-AF65-F5344CB8AC3E}">
        <p14:creationId xmlns:p14="http://schemas.microsoft.com/office/powerpoint/2010/main" val="26891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pouco de História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279723" y="1067961"/>
            <a:ext cx="11632553" cy="5090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COMPUTER SECURITY TECHNOLOGY PLANNING STUDY: 1972) - James P. Anderson</a:t>
            </a:r>
          </a:p>
          <a:p>
            <a:pPr lvl="1">
              <a:lnSpc>
                <a:spcPct val="150000"/>
              </a:lnSpc>
            </a:pP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In one contemporary operating system, one of the functions provided is to move limited amounts of information between system and user space. </a:t>
            </a:r>
            <a:r>
              <a:rPr lang="pt-BR" sz="1600" i="1" noProof="1">
                <a:solidFill>
                  <a:srgbClr val="FF0000"/>
                </a:solidFill>
              </a:rPr>
              <a:t>The code performing this function does not check the source and destination addresses properly</a:t>
            </a: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, permitting portions of the monitor to be overlaid by the user. </a:t>
            </a:r>
            <a:r>
              <a:rPr lang="pt-BR" sz="1600" i="1" noProof="1">
                <a:solidFill>
                  <a:srgbClr val="FF0000"/>
                </a:solidFill>
              </a:rPr>
              <a:t>This can be used to inject code into the monitor that will permit the user to seize control of the machine</a:t>
            </a: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pt-BR" sz="1600" i="1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Worm Morris  (1988) - Robert Tappan Morris</a:t>
            </a:r>
          </a:p>
          <a:p>
            <a:pPr lvl="1">
              <a:lnSpc>
                <a:spcPct val="150000"/>
              </a:lnSpc>
            </a:pP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Primeiro Worm documentado da história, ele explorava através de </a:t>
            </a:r>
            <a:r>
              <a:rPr lang="pt-BR" sz="1600" i="1" noProof="1">
                <a:solidFill>
                  <a:srgbClr val="FF0000"/>
                </a:solidFill>
              </a:rPr>
              <a:t>buffer overflow </a:t>
            </a: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uma falha no FINGER do Unix. O worm causou um </a:t>
            </a:r>
            <a:r>
              <a:rPr lang="pt-BR" sz="1600" i="1" noProof="1">
                <a:solidFill>
                  <a:srgbClr val="FF0000"/>
                </a:solidFill>
              </a:rPr>
              <a:t>prejuízo estimado de 15 milhões de dólares</a:t>
            </a: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endParaRPr lang="pt-BR" sz="1600" i="1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Smashing the Stack for Fun and Profit: a step-by-step introduction to exploiting stack-based buffer overflow vulnerabilities</a:t>
            </a:r>
            <a:r>
              <a:rPr lang="pt-BR" sz="20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(1996) – Aleph One</a:t>
            </a:r>
          </a:p>
          <a:p>
            <a:pPr lvl="1">
              <a:lnSpc>
                <a:spcPct val="150000"/>
              </a:lnSpc>
            </a:pPr>
            <a:r>
              <a:rPr lang="pt-BR" sz="1600" i="1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Artigo publicado no ezine Phrack sobre como identificar e explorar sistemas através de um ataque de buffer overflow.</a:t>
            </a:r>
            <a:endParaRPr lang="pt-BR" sz="2000" i="1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pouco de História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pic>
        <p:nvPicPr>
          <p:cNvPr id="1026" name="Picture 2" descr="Resultado de imagem para thinking meme">
            <a:extLst>
              <a:ext uri="{FF2B5EF4-FFF2-40B4-BE49-F238E27FC236}">
                <a16:creationId xmlns:a16="http://schemas.microsoft.com/office/drawing/2014/main" id="{13A292F6-A4FE-47D3-A89F-99798841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4" y="2048156"/>
            <a:ext cx="3011267" cy="449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68434FD-B87D-40FC-92EE-EAAA9B7DDC31}"/>
              </a:ext>
            </a:extLst>
          </p:cNvPr>
          <p:cNvSpPr/>
          <p:nvPr/>
        </p:nvSpPr>
        <p:spPr>
          <a:xfrm>
            <a:off x="3289498" y="873701"/>
            <a:ext cx="5957534" cy="1873540"/>
          </a:xfrm>
          <a:prstGeom prst="cloudCallout">
            <a:avLst>
              <a:gd name="adj1" fmla="val -57066"/>
              <a:gd name="adj2" fmla="val 420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Comic Sans MS" panose="030F0702030302020204" pitchFamily="66" charset="0"/>
              </a:rPr>
              <a:t>Estamos falando de coisas VELHAS.... não corremos nenhum risco!!! Ufa!!!!</a:t>
            </a:r>
          </a:p>
        </p:txBody>
      </p:sp>
    </p:spTree>
    <p:extLst>
      <p:ext uri="{BB962C8B-B14F-4D97-AF65-F5344CB8AC3E}">
        <p14:creationId xmlns:p14="http://schemas.microsoft.com/office/powerpoint/2010/main" val="57759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pouco de História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9B01F4B6-DA50-4483-ABEB-965B63765C4E}"/>
              </a:ext>
            </a:extLst>
          </p:cNvPr>
          <p:cNvGrpSpPr>
            <a:grpSpLocks/>
          </p:cNvGrpSpPr>
          <p:nvPr/>
        </p:nvGrpSpPr>
        <p:grpSpPr bwMode="auto">
          <a:xfrm rot="-466627">
            <a:off x="353783" y="1054516"/>
            <a:ext cx="5838149" cy="1731962"/>
            <a:chOff x="166" y="865"/>
            <a:chExt cx="2935" cy="1196"/>
          </a:xfrm>
        </p:grpSpPr>
        <p:pic>
          <p:nvPicPr>
            <p:cNvPr id="11" name="Picture 4" descr="news-paper-clip-4">
              <a:extLst>
                <a:ext uri="{FF2B5EF4-FFF2-40B4-BE49-F238E27FC236}">
                  <a16:creationId xmlns:a16="http://schemas.microsoft.com/office/drawing/2014/main" id="{78D3121E-A8EA-47D3-9652-508E363E6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" y="865"/>
              <a:ext cx="2935" cy="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EF35C97-FBC7-4330-AE0A-AB5A2314D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1147"/>
              <a:ext cx="263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  <a:spcBef>
                  <a:spcPct val="60000"/>
                </a:spcBef>
                <a:spcAft>
                  <a:spcPct val="15000"/>
                </a:spcAft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pt-BR" sz="1400" b="1" dirty="0">
                  <a:solidFill>
                    <a:srgbClr val="000000"/>
                  </a:solidFill>
                  <a:latin typeface="Arial Black" charset="0"/>
                </a:rPr>
                <a:t>Malware contra estrutura de </a:t>
              </a:r>
              <a:r>
                <a:rPr lang="pt-BR" sz="1400" b="1" dirty="0" err="1">
                  <a:solidFill>
                    <a:srgbClr val="000000"/>
                  </a:solidFill>
                  <a:latin typeface="Arial Black" charset="0"/>
                </a:rPr>
                <a:t>IoT</a:t>
              </a:r>
              <a:r>
                <a:rPr lang="pt-BR" sz="1400" b="1" dirty="0">
                  <a:solidFill>
                    <a:srgbClr val="000000"/>
                  </a:solidFill>
                  <a:latin typeface="Arial Black" charset="0"/>
                </a:rPr>
                <a:t> e redes duplicam TechNet – 21/08/2018</a:t>
              </a: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FA961157-83E8-4D40-9BE3-F0FB034DFD09}"/>
              </a:ext>
            </a:extLst>
          </p:cNvPr>
          <p:cNvGrpSpPr>
            <a:grpSpLocks/>
          </p:cNvGrpSpPr>
          <p:nvPr/>
        </p:nvGrpSpPr>
        <p:grpSpPr bwMode="auto">
          <a:xfrm rot="181243">
            <a:off x="3993529" y="1763032"/>
            <a:ext cx="7882889" cy="1431475"/>
            <a:chOff x="768" y="1402"/>
            <a:chExt cx="4712" cy="758"/>
          </a:xfrm>
        </p:grpSpPr>
        <p:pic>
          <p:nvPicPr>
            <p:cNvPr id="14" name="Picture 7" descr="news-paper-clip-1">
              <a:extLst>
                <a:ext uri="{FF2B5EF4-FFF2-40B4-BE49-F238E27FC236}">
                  <a16:creationId xmlns:a16="http://schemas.microsoft.com/office/drawing/2014/main" id="{FD86F93F-65D5-4AD2-AA57-2E02DE137BD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02"/>
              <a:ext cx="4712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8CBE80A7-559D-4BE5-B834-EA09BC5F0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535"/>
              <a:ext cx="442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pt-BR" sz="2000" b="1" dirty="0">
                  <a:solidFill>
                    <a:srgbClr val="000000"/>
                  </a:solidFill>
                  <a:latin typeface="Times New Roman" charset="0"/>
                </a:rPr>
                <a:t>Pesquisadores descobrem novas falhas do tipo </a:t>
              </a:r>
              <a:r>
                <a:rPr lang="pt-BR" sz="2000" b="1" dirty="0" err="1">
                  <a:solidFill>
                    <a:srgbClr val="000000"/>
                  </a:solidFill>
                  <a:latin typeface="Times New Roman" charset="0"/>
                </a:rPr>
                <a:t>Meltdown</a:t>
              </a:r>
              <a:r>
                <a:rPr lang="pt-BR" sz="2000" b="1" dirty="0">
                  <a:solidFill>
                    <a:srgbClr val="000000"/>
                  </a:solidFill>
                  <a:latin typeface="Times New Roman" charset="0"/>
                </a:rPr>
                <a:t> e </a:t>
              </a:r>
              <a:r>
                <a:rPr lang="pt-BR" sz="2000" b="1" dirty="0" err="1">
                  <a:solidFill>
                    <a:srgbClr val="000000"/>
                  </a:solidFill>
                  <a:latin typeface="Times New Roman" charset="0"/>
                </a:rPr>
                <a:t>Spectre</a:t>
              </a:r>
              <a:r>
                <a:rPr lang="pt-BR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pt-BR" sz="2000" b="1" dirty="0" err="1">
                  <a:solidFill>
                    <a:srgbClr val="000000"/>
                  </a:solidFill>
                  <a:latin typeface="Times New Roman" charset="0"/>
                </a:rPr>
                <a:t>welivesecurity</a:t>
              </a:r>
              <a:r>
                <a:rPr lang="pt-BR" sz="2000" b="1" dirty="0">
                  <a:solidFill>
                    <a:srgbClr val="000000"/>
                  </a:solidFill>
                  <a:latin typeface="Times New Roman" charset="0"/>
                </a:rPr>
                <a:t> – 16/11/2018</a:t>
              </a:r>
            </a:p>
          </p:txBody>
        </p: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BB141A60-E960-4323-820F-D4F294C4E84B}"/>
              </a:ext>
            </a:extLst>
          </p:cNvPr>
          <p:cNvGrpSpPr>
            <a:grpSpLocks/>
          </p:cNvGrpSpPr>
          <p:nvPr/>
        </p:nvGrpSpPr>
        <p:grpSpPr bwMode="auto">
          <a:xfrm rot="-679948">
            <a:off x="442641" y="4042533"/>
            <a:ext cx="5573267" cy="1581150"/>
            <a:chOff x="1390" y="3241"/>
            <a:chExt cx="2730" cy="996"/>
          </a:xfrm>
        </p:grpSpPr>
        <p:pic>
          <p:nvPicPr>
            <p:cNvPr id="17" name="Picture 10" descr="news-paper-clip-4">
              <a:extLst>
                <a:ext uri="{FF2B5EF4-FFF2-40B4-BE49-F238E27FC236}">
                  <a16:creationId xmlns:a16="http://schemas.microsoft.com/office/drawing/2014/main" id="{20F77895-3F04-4275-9903-FD9306B98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" y="3241"/>
              <a:ext cx="2730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D1EB546D-E2FA-4BF0-882A-1201DCAD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3495"/>
              <a:ext cx="254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Bookman Old Style" charset="0"/>
                </a:rPr>
                <a:t>Ping of death: What is it and how is Apple affected?</a:t>
              </a:r>
            </a:p>
            <a:p>
              <a:pPr>
                <a:lnSpc>
                  <a:spcPct val="95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Bookman Old Style" charset="0"/>
                </a:rPr>
                <a:t>TechTarget – 17/01/2019</a:t>
              </a:r>
              <a:endParaRPr lang="pt-BR" sz="1400" b="1" dirty="0">
                <a:solidFill>
                  <a:srgbClr val="000000"/>
                </a:solidFill>
                <a:latin typeface="Bookman Old Style" charset="0"/>
              </a:endParaRPr>
            </a:p>
          </p:txBody>
        </p:sp>
      </p:grpSp>
      <p:grpSp>
        <p:nvGrpSpPr>
          <p:cNvPr id="19" name="Group 12">
            <a:extLst>
              <a:ext uri="{FF2B5EF4-FFF2-40B4-BE49-F238E27FC236}">
                <a16:creationId xmlns:a16="http://schemas.microsoft.com/office/drawing/2014/main" id="{55570E99-ED65-4143-840F-A556FDA7B255}"/>
              </a:ext>
            </a:extLst>
          </p:cNvPr>
          <p:cNvGrpSpPr>
            <a:grpSpLocks/>
          </p:cNvGrpSpPr>
          <p:nvPr/>
        </p:nvGrpSpPr>
        <p:grpSpPr bwMode="auto">
          <a:xfrm>
            <a:off x="1442434" y="2850771"/>
            <a:ext cx="7353836" cy="1343025"/>
            <a:chOff x="1661" y="1998"/>
            <a:chExt cx="3702" cy="846"/>
          </a:xfrm>
        </p:grpSpPr>
        <p:pic>
          <p:nvPicPr>
            <p:cNvPr id="20" name="Picture 13" descr="news-paper-clip-1">
              <a:extLst>
                <a:ext uri="{FF2B5EF4-FFF2-40B4-BE49-F238E27FC236}">
                  <a16:creationId xmlns:a16="http://schemas.microsoft.com/office/drawing/2014/main" id="{76D0B70B-3D04-4DFC-BEFA-0ECBD6A5694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1998"/>
              <a:ext cx="3702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6D72942B-0B83-4913-8DAD-DC1FBF0D1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137"/>
              <a:ext cx="3404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</a:rPr>
                <a:t>Remotely controlled EV home chargers – the threats and vulnerabilities</a:t>
              </a:r>
            </a:p>
            <a:p>
              <a:pPr>
                <a:lnSpc>
                  <a:spcPct val="95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</a:rPr>
                <a:t>Kaspersky – 13/12/2018</a:t>
              </a:r>
              <a:endParaRPr lang="pt-BR" b="1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7E526E45-2743-4272-B852-0CA594B840A8}"/>
              </a:ext>
            </a:extLst>
          </p:cNvPr>
          <p:cNvGrpSpPr>
            <a:grpSpLocks/>
          </p:cNvGrpSpPr>
          <p:nvPr/>
        </p:nvGrpSpPr>
        <p:grpSpPr bwMode="auto">
          <a:xfrm rot="407338">
            <a:off x="5882606" y="3723855"/>
            <a:ext cx="5951841" cy="1977982"/>
            <a:chOff x="166" y="2728"/>
            <a:chExt cx="2730" cy="1014"/>
          </a:xfrm>
        </p:grpSpPr>
        <p:pic>
          <p:nvPicPr>
            <p:cNvPr id="23" name="Picture 16" descr="news-paper-clip-5">
              <a:extLst>
                <a:ext uri="{FF2B5EF4-FFF2-40B4-BE49-F238E27FC236}">
                  <a16:creationId xmlns:a16="http://schemas.microsoft.com/office/drawing/2014/main" id="{4445F134-BEFF-46A8-9648-14B43D318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" y="2728"/>
              <a:ext cx="2730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FB62A1C9-9E2B-4488-A233-12E3BECD9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2949"/>
              <a:ext cx="244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en-US" sz="1600" dirty="0">
                  <a:solidFill>
                    <a:srgbClr val="000000"/>
                  </a:solidFill>
                  <a:latin typeface="Impact" charset="0"/>
                </a:rPr>
                <a:t>Vulnerabilities Found in Highly Popular Firmware for </a:t>
              </a:r>
              <a:r>
                <a:rPr lang="en-US" sz="1600" dirty="0" err="1">
                  <a:solidFill>
                    <a:srgbClr val="000000"/>
                  </a:solidFill>
                  <a:latin typeface="Impact" charset="0"/>
                </a:rPr>
                <a:t>WiFi</a:t>
              </a:r>
              <a:r>
                <a:rPr lang="en-US" sz="1600" dirty="0">
                  <a:solidFill>
                    <a:srgbClr val="000000"/>
                  </a:solidFill>
                  <a:latin typeface="Impact" charset="0"/>
                </a:rPr>
                <a:t> Chips</a:t>
              </a:r>
            </a:p>
            <a:p>
              <a:pPr>
                <a:lnSpc>
                  <a:spcPct val="95000"/>
                </a:lnSpc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pt-BR" sz="1600" dirty="0" err="1">
                  <a:solidFill>
                    <a:srgbClr val="000000"/>
                  </a:solidFill>
                  <a:latin typeface="Impact" charset="0"/>
                </a:rPr>
                <a:t>BleepingComputer</a:t>
              </a:r>
              <a:r>
                <a:rPr lang="pt-BR" sz="1600" dirty="0">
                  <a:solidFill>
                    <a:srgbClr val="000000"/>
                  </a:solidFill>
                  <a:latin typeface="Impact" charset="0"/>
                </a:rPr>
                <a:t> – 18/01/2019</a:t>
              </a:r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E7822BF1-1D07-408A-9824-95333FDC0272}"/>
              </a:ext>
            </a:extLst>
          </p:cNvPr>
          <p:cNvGrpSpPr>
            <a:grpSpLocks/>
          </p:cNvGrpSpPr>
          <p:nvPr/>
        </p:nvGrpSpPr>
        <p:grpSpPr bwMode="auto">
          <a:xfrm>
            <a:off x="2416129" y="5018830"/>
            <a:ext cx="9209196" cy="1355725"/>
            <a:chOff x="1868" y="3273"/>
            <a:chExt cx="2832" cy="865"/>
          </a:xfrm>
        </p:grpSpPr>
        <p:pic>
          <p:nvPicPr>
            <p:cNvPr id="26" name="Picture 19" descr="news-paper-clip-3-b">
              <a:extLst>
                <a:ext uri="{FF2B5EF4-FFF2-40B4-BE49-F238E27FC236}">
                  <a16:creationId xmlns:a16="http://schemas.microsoft.com/office/drawing/2014/main" id="{08C0B7BB-E4CC-4BDD-9DC1-C86BF0B47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" y="3273"/>
              <a:ext cx="283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96E17EF8-E73C-4D18-8EED-7BF51700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348"/>
              <a:ext cx="2576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  <a:spcBef>
                  <a:spcPct val="60000"/>
                </a:spcBef>
                <a:spcAft>
                  <a:spcPct val="15000"/>
                </a:spcAft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Bookman Old Style" charset="0"/>
                </a:rPr>
                <a:t>Linux </a:t>
              </a:r>
              <a:r>
                <a:rPr lang="en-US" sz="1600" b="1" dirty="0" err="1">
                  <a:solidFill>
                    <a:srgbClr val="000000"/>
                  </a:solidFill>
                  <a:latin typeface="Bookman Old Style" charset="0"/>
                </a:rPr>
                <a:t>systemd</a:t>
              </a:r>
              <a:r>
                <a:rPr lang="en-US" sz="1600" b="1" dirty="0">
                  <a:solidFill>
                    <a:srgbClr val="000000"/>
                  </a:solidFill>
                  <a:latin typeface="Bookman Old Style" charset="0"/>
                </a:rPr>
                <a:t> Affected by Memory Corruption Vulnerabilities, No Patches Yet</a:t>
              </a:r>
            </a:p>
            <a:p>
              <a:pPr>
                <a:lnSpc>
                  <a:spcPct val="95000"/>
                </a:lnSpc>
                <a:spcBef>
                  <a:spcPct val="60000"/>
                </a:spcBef>
                <a:spcAft>
                  <a:spcPct val="15000"/>
                </a:spcAft>
                <a:buClr>
                  <a:srgbClr val="999999"/>
                </a:buClr>
                <a:buSzPct val="80000"/>
                <a:buFont typeface="Arial" charset="0"/>
                <a:buNone/>
              </a:pPr>
              <a:r>
                <a:rPr lang="pt-BR" sz="1600" b="1" dirty="0" err="1">
                  <a:solidFill>
                    <a:srgbClr val="000000"/>
                  </a:solidFill>
                  <a:latin typeface="Bookman Old Style" charset="0"/>
                </a:rPr>
                <a:t>BleepingComputer</a:t>
              </a:r>
              <a:r>
                <a:rPr lang="pt-BR" sz="1600" b="1" dirty="0">
                  <a:solidFill>
                    <a:srgbClr val="000000"/>
                  </a:solidFill>
                  <a:latin typeface="Bookman Old Style" charset="0"/>
                </a:rPr>
                <a:t> – 10/01/2019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5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pouco de História</a:t>
            </a:r>
            <a:endParaRPr lang="pt-BR" sz="3200" b="1" spc="-1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EAE2CD-94DF-4929-9ABD-6527A48B7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31" y="808772"/>
            <a:ext cx="11635538" cy="54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93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necessário para realizar um ataque de Buffer Overflow?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01A6AD-00A8-4A5F-9932-088279DC6548}"/>
              </a:ext>
            </a:extLst>
          </p:cNvPr>
          <p:cNvSpPr/>
          <p:nvPr/>
        </p:nvSpPr>
        <p:spPr>
          <a:xfrm>
            <a:off x="509821" y="1125888"/>
            <a:ext cx="5903858" cy="478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Entender a estrutura de Sistema Operacional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Paciência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Entender a estrutura da Memória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Paciência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Assembly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Paciência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Entender o fluxo de execução de um programa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Paciência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Executable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Paciência</a:t>
            </a:r>
          </a:p>
        </p:txBody>
      </p:sp>
      <p:pic>
        <p:nvPicPr>
          <p:cNvPr id="2056" name="Picture 8" descr="Imagem relacionada">
            <a:extLst>
              <a:ext uri="{FF2B5EF4-FFF2-40B4-BE49-F238E27FC236}">
                <a16:creationId xmlns:a16="http://schemas.microsoft.com/office/drawing/2014/main" id="{297E27A4-2E4C-4383-9E9B-7AAEF2D2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51" y="3681447"/>
            <a:ext cx="5064214" cy="28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EC5333-6438-4EBC-87AF-2F1DF2EFAAEB}"/>
              </a:ext>
            </a:extLst>
          </p:cNvPr>
          <p:cNvSpPr/>
          <p:nvPr/>
        </p:nvSpPr>
        <p:spPr>
          <a:xfrm>
            <a:off x="1691" y="6543205"/>
            <a:ext cx="11128734" cy="377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CC01-DAC6-4AAB-8E5E-FFBF76118380}"/>
              </a:ext>
            </a:extLst>
          </p:cNvPr>
          <p:cNvSpPr txBox="1"/>
          <p:nvPr/>
        </p:nvSpPr>
        <p:spPr>
          <a:xfrm>
            <a:off x="478969" y="138161"/>
            <a:ext cx="5617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-150" dirty="0">
                <a:solidFill>
                  <a:srgbClr val="EAA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r>
              <a:rPr lang="pt-BR" sz="3200" b="1" spc="-15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2CB42-0484-4C67-9B9F-D92F0470A1D1}"/>
              </a:ext>
            </a:extLst>
          </p:cNvPr>
          <p:cNvCxnSpPr>
            <a:cxnSpLocks/>
          </p:cNvCxnSpPr>
          <p:nvPr/>
        </p:nvCxnSpPr>
        <p:spPr>
          <a:xfrm>
            <a:off x="-34652" y="733253"/>
            <a:ext cx="5711552" cy="0"/>
          </a:xfrm>
          <a:prstGeom prst="line">
            <a:avLst/>
          </a:prstGeom>
          <a:ln w="28575">
            <a:solidFill>
              <a:srgbClr val="EAA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F916-9191-4849-8ACE-A67266AD20AE}"/>
              </a:ext>
            </a:extLst>
          </p:cNvPr>
          <p:cNvSpPr txBox="1"/>
          <p:nvPr/>
        </p:nvSpPr>
        <p:spPr>
          <a:xfrm>
            <a:off x="478969" y="743571"/>
            <a:ext cx="79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 –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pt-BR" spc="3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pc="3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pt-BR" sz="1800" b="0" spc="3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6A28D-7811-4BDD-B8B5-C76DF381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5" y="6456546"/>
            <a:ext cx="662204" cy="173318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9F03B1BC-381D-490A-8684-88B557A7D2A1}"/>
              </a:ext>
            </a:extLst>
          </p:cNvPr>
          <p:cNvSpPr/>
          <p:nvPr/>
        </p:nvSpPr>
        <p:spPr>
          <a:xfrm>
            <a:off x="509821" y="1263031"/>
            <a:ext cx="11128734" cy="24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Quando o sistema operacional carrega um programa na memória, um espaço de endereçamento é disponibilizado para o programa. Esse espaço é a memória disponível para aquele programa. O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Heap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ou área de alocação dinâmica, é um espaço reservado para variáveis e dados criados durante a execução do programa. Já a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(pilha) é uma área da memória que aloca dados/variáveis  quando uma função é chamada e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desalocada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quando a função termina.</a:t>
            </a:r>
          </a:p>
        </p:txBody>
      </p:sp>
      <p:pic>
        <p:nvPicPr>
          <p:cNvPr id="2050" name="Picture 2" descr="Pilha">
            <a:extLst>
              <a:ext uri="{FF2B5EF4-FFF2-40B4-BE49-F238E27FC236}">
                <a16:creationId xmlns:a16="http://schemas.microsoft.com/office/drawing/2014/main" id="{84BAD51E-C9A7-4A98-91D3-DECA9581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28" y="4034009"/>
            <a:ext cx="1582357" cy="219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te">
            <a:extLst>
              <a:ext uri="{FF2B5EF4-FFF2-40B4-BE49-F238E27FC236}">
                <a16:creationId xmlns:a16="http://schemas.microsoft.com/office/drawing/2014/main" id="{4E66BACE-6477-4A19-821F-A2875A80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020" y="4148520"/>
            <a:ext cx="2837647" cy="18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7EB0F-7900-4FBE-ACB8-EDC93FF27977}"/>
              </a:ext>
            </a:extLst>
          </p:cNvPr>
          <p:cNvSpPr txBox="1"/>
          <p:nvPr/>
        </p:nvSpPr>
        <p:spPr>
          <a:xfrm>
            <a:off x="548965" y="5225637"/>
            <a:ext cx="104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4E1B0-D7D8-4803-969B-A61C64CB6D2E}"/>
              </a:ext>
            </a:extLst>
          </p:cNvPr>
          <p:cNvSpPr txBox="1"/>
          <p:nvPr/>
        </p:nvSpPr>
        <p:spPr>
          <a:xfrm>
            <a:off x="7514299" y="523636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Heap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1581</Words>
  <Application>Microsoft Office PowerPoint</Application>
  <PresentationFormat>Widescreen</PresentationFormat>
  <Paragraphs>277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Adobe Gothic Std B</vt:lpstr>
      <vt:lpstr>Arial</vt:lpstr>
      <vt:lpstr>Arial Black</vt:lpstr>
      <vt:lpstr>Bookman Old Style</vt:lpstr>
      <vt:lpstr>Calibri</vt:lpstr>
      <vt:lpstr>Calibri Light</vt:lpstr>
      <vt:lpstr>Comic Sans MS</vt:lpstr>
      <vt:lpstr>Impact</vt:lpstr>
      <vt:lpstr>Segoe Light</vt:lpstr>
      <vt:lpstr>Segoe UI</vt:lpstr>
      <vt:lpstr>Times New Roman</vt:lpstr>
      <vt:lpstr>Verdana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Egidio Lucciola</dc:creator>
  <cp:lastModifiedBy>Anderson Silva</cp:lastModifiedBy>
  <cp:revision>231</cp:revision>
  <dcterms:created xsi:type="dcterms:W3CDTF">2017-12-04T19:16:36Z</dcterms:created>
  <dcterms:modified xsi:type="dcterms:W3CDTF">2019-03-27T13:02:38Z</dcterms:modified>
</cp:coreProperties>
</file>