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s Lunnon" initials="EL" lastIdx="7" clrIdx="0">
    <p:extLst>
      <p:ext uri="{19B8F6BF-5375-455C-9EA6-DF929625EA0E}">
        <p15:presenceInfo xmlns:p15="http://schemas.microsoft.com/office/powerpoint/2012/main" userId="S::pcyetl@nottingham.ac.uk::9094da9b-3547-41ff-9b10-ee84211123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588"/>
    <p:restoredTop sz="94648"/>
  </p:normalViewPr>
  <p:slideViewPr>
    <p:cSldViewPr snapToGrid="0" snapToObjects="1">
      <p:cViewPr>
        <p:scale>
          <a:sx n="110" d="100"/>
          <a:sy n="110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180B-5D01-104A-A915-70032A62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33029-768F-4246-AC4B-4D749A75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DB66-799D-324B-9E67-7D6502A8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1E46-9FE6-3F4F-B6C6-96288044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60EB-D172-E946-92A8-DDCA0312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7F47-B061-D14F-A4F3-831144BE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27A4A-6461-5E45-B3B8-8878D72B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C98B-E9EC-A745-BB2A-9143B88A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1567-25D5-A24F-95C5-3B362B33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1DD2-6B3B-1D44-9A6D-B9A4B884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D3873-A75E-8949-81A1-0A02CDFAA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1C176-2DE6-6749-85C9-7F987A6C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40F6-DCBA-054A-B93E-7327C38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53BF-F696-7B49-BC8D-CE3E9FC4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25BC-A6BE-8948-98A4-2B459A57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09D1-DD66-3F49-84A6-96E23709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0944-E881-0B45-BC0A-17087604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A237-F85E-2640-A4CB-DD102B3B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C70A-2EB7-E24F-ADED-F634DDB2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4C3A-FB4C-5845-8FB7-F746F02E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30A7-11F4-AF42-819F-B6AAF36C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1226-EA03-324F-8821-E949F0DF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A6B8-9347-4940-B1B1-787BC662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3FEB-361B-AA4E-9F6F-7E4A735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16A1-B1B2-9040-8AA8-DADA6E5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30D1-8A38-4148-A5F0-C5EE12D8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E417-4E2B-9C43-B200-CEAB9D9F0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41B8F-F2CA-5140-8E03-E7FBF42C9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22FA3-C1EF-9B4E-8B1B-918FEFBA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C3F4D-C319-F447-9C3E-EBDCA1A3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B1CD-2066-0642-A818-FCA43A60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2033-D6E9-EF44-ADDB-01EB1931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E3E3D-D6DC-D44E-9412-37AAB754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E33C-9F32-1C4C-95C5-A408828A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E7AF4-6860-F344-B543-B1DA51BB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CFCD2-68E2-C44E-B2A3-2C0510C8F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0AB9-F1A6-ED4C-88B9-04BF1DA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ED2C1-B028-6C47-A8B4-359988AE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CD0FE-58FA-D340-AE7C-D5EE60AF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F60B-8206-054B-93A4-C56B4092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297BB-469D-D741-8382-39897121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1F7CA-F3DD-2E42-B36E-12784A1B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16574-1464-7A4C-82FF-143E8076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88189-0B7A-EE4A-896E-ED230B2E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F2ED1-08CE-EF48-99B6-E4A691F5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E1DB8-184F-3D4B-A45E-46FE10F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8062-F7DF-A045-B9BA-712E9DBC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184E-6230-F248-91EC-EC6E4BB1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4211A-DE48-D641-9BA4-90A19577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FC348-2F9A-344B-9102-2B569D57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E61A-7777-254B-8217-01047B4E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D78D-E275-A744-AAB3-D5BC2A2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C0D8-4688-904D-9FFD-5EE8C9BF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86022-856D-CC40-AFD0-5A133DA6D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6FC3-925C-5B45-AAEF-E1B64B467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FEF84-8507-C24A-8561-1B14AA6B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C904-12B8-6349-AB1C-E28D8273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3371-C951-6340-AE8C-E2342F3D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B05C7-6F70-B144-A5FA-24FB358E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D7D7-D749-404D-A6CC-88A5FEAA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0956-7E01-1B48-8635-791782E76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FF68-DC59-3E4F-AEE3-2CB8DF18042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D88D-F16E-FB4B-A8BB-12EAC6823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C17E-2507-1345-83DB-56920985B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6D77-E7DC-7345-B757-77616882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A9CD382-C60D-A24A-9F22-D55CD701E186}"/>
              </a:ext>
            </a:extLst>
          </p:cNvPr>
          <p:cNvSpPr/>
          <p:nvPr/>
        </p:nvSpPr>
        <p:spPr>
          <a:xfrm>
            <a:off x="-1" y="1"/>
            <a:ext cx="12192001" cy="68579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4000">
                <a:srgbClr val="FCE5D6"/>
              </a:gs>
              <a:gs pos="77000">
                <a:srgbClr val="F8CAAB"/>
              </a:gs>
              <a:gs pos="1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F7657-E24B-334E-9314-18BA16D47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172" y="82311"/>
            <a:ext cx="7723115" cy="772887"/>
          </a:xfrm>
        </p:spPr>
        <p:txBody>
          <a:bodyPr>
            <a:noAutofit/>
          </a:bodyPr>
          <a:lstStyle/>
          <a:p>
            <a:r>
              <a:rPr lang="en-US" sz="3200" b="1" dirty="0"/>
              <a:t>Electrolytic method of hydrogen production.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E41DE-7CC0-FB49-ABF5-7D7ED4EC525C}"/>
              </a:ext>
            </a:extLst>
          </p:cNvPr>
          <p:cNvSpPr txBox="1"/>
          <p:nvPr/>
        </p:nvSpPr>
        <p:spPr>
          <a:xfrm>
            <a:off x="239486" y="1023257"/>
            <a:ext cx="5600697" cy="2169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The simplest way: </a:t>
            </a:r>
            <a:r>
              <a:rPr lang="en-US" sz="1500" baseline="30000" dirty="0"/>
              <a:t>[1][2]</a:t>
            </a: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There is no catalyst involved to aid the rate of reaction.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common electrolyte for cells like this is KOH.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Reduction occurs at the cathode, where 2H</a:t>
            </a:r>
            <a:r>
              <a:rPr lang="en-US" sz="1500" baseline="30000" dirty="0"/>
              <a:t>+</a:t>
            </a:r>
            <a:r>
              <a:rPr lang="en-US" sz="1500" dirty="0"/>
              <a:t> + 2e</a:t>
            </a:r>
            <a:r>
              <a:rPr lang="en-US" sz="1500" baseline="30000" dirty="0"/>
              <a:t>-</a:t>
            </a:r>
            <a:r>
              <a:rPr lang="en-US" sz="1500" dirty="0"/>
              <a:t> -&gt; H</a:t>
            </a:r>
            <a:r>
              <a:rPr lang="en-US" sz="1500" baseline="-25000" dirty="0"/>
              <a:t>2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Oxidation occurs at the anode, where 2H</a:t>
            </a:r>
            <a:r>
              <a:rPr lang="en-US" sz="1500" baseline="-25000" dirty="0"/>
              <a:t>2</a:t>
            </a:r>
            <a:r>
              <a:rPr lang="en-US" sz="1500" dirty="0"/>
              <a:t>O</a:t>
            </a:r>
            <a:r>
              <a:rPr lang="en-US" sz="1500" dirty="0">
                <a:sym typeface="Wingdings" pitchFamily="2" charset="2"/>
              </a:rPr>
              <a:t> -&gt; 4H</a:t>
            </a:r>
            <a:r>
              <a:rPr lang="en-US" sz="1500" baseline="30000" dirty="0">
                <a:sym typeface="Wingdings" pitchFamily="2" charset="2"/>
              </a:rPr>
              <a:t>+</a:t>
            </a:r>
            <a:r>
              <a:rPr lang="en-US" sz="1500" dirty="0">
                <a:sym typeface="Wingdings" pitchFamily="2" charset="2"/>
              </a:rPr>
              <a:t> + 4e</a:t>
            </a:r>
            <a:r>
              <a:rPr lang="en-US" sz="1500" baseline="30000" dirty="0">
                <a:sym typeface="Wingdings" pitchFamily="2" charset="2"/>
              </a:rPr>
              <a:t>-</a:t>
            </a:r>
            <a:r>
              <a:rPr lang="en-US" sz="1500" dirty="0">
                <a:sym typeface="Wingdings" pitchFamily="2" charset="2"/>
              </a:rPr>
              <a:t> + O</a:t>
            </a:r>
            <a:r>
              <a:rPr lang="en-US" sz="1500" baseline="-25000" dirty="0">
                <a:sym typeface="Wingdings" pitchFamily="2" charset="2"/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ym typeface="Wingdings" pitchFamily="2" charset="2"/>
              </a:rPr>
              <a:t>In the standard state, this reaction has E</a:t>
            </a:r>
            <a:r>
              <a:rPr lang="en-US" sz="1500" baseline="30000" dirty="0">
                <a:sym typeface="Wingdings" pitchFamily="2" charset="2"/>
              </a:rPr>
              <a:t>0</a:t>
            </a:r>
            <a:r>
              <a:rPr lang="en-US" sz="1500" baseline="-25000" dirty="0">
                <a:sym typeface="Wingdings" pitchFamily="2" charset="2"/>
              </a:rPr>
              <a:t>cell</a:t>
            </a:r>
            <a:r>
              <a:rPr lang="en-US" sz="1500" dirty="0">
                <a:sym typeface="Wingdings" pitchFamily="2" charset="2"/>
              </a:rPr>
              <a:t> = -1.228V.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ym typeface="Wingdings" pitchFamily="2" charset="2"/>
              </a:rPr>
              <a:t>In practice, at higher O</a:t>
            </a:r>
            <a:r>
              <a:rPr lang="en-US" sz="1500" baseline="-25000" dirty="0">
                <a:sym typeface="Wingdings" pitchFamily="2" charset="2"/>
              </a:rPr>
              <a:t>2</a:t>
            </a:r>
            <a:r>
              <a:rPr lang="en-US" sz="1500" dirty="0">
                <a:sym typeface="Wingdings" pitchFamily="2" charset="2"/>
              </a:rPr>
              <a:t> partial pressure or higher pH this reaction can be even more energetically expensive.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ym typeface="Wingdings" pitchFamily="2" charset="2"/>
              </a:rPr>
              <a:t>While this process is valuable, it can be improved on.</a:t>
            </a:r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CA2DF-AB61-734E-B1E8-49FA8DDB7E66}"/>
              </a:ext>
            </a:extLst>
          </p:cNvPr>
          <p:cNvSpPr txBox="1"/>
          <p:nvPr/>
        </p:nvSpPr>
        <p:spPr>
          <a:xfrm>
            <a:off x="239487" y="3441768"/>
            <a:ext cx="271054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Improvements on the uncatalysed method can be made through various optimizations. We can use a catalyst, control the pH and O</a:t>
            </a:r>
            <a:r>
              <a:rPr lang="en-US" sz="1500" baseline="-25000" dirty="0"/>
              <a:t>2</a:t>
            </a:r>
            <a:r>
              <a:rPr lang="en-US" sz="1500" dirty="0"/>
              <a:t> and H</a:t>
            </a:r>
            <a:r>
              <a:rPr lang="en-US" sz="1500" baseline="-25000" dirty="0"/>
              <a:t>2 </a:t>
            </a:r>
            <a:r>
              <a:rPr lang="en-US" sz="1500" dirty="0"/>
              <a:t>partial pressure inside the reaction as well as the type of electrodes used.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C1FA9-799C-0E47-93CB-54CB8E505E2F}"/>
              </a:ext>
            </a:extLst>
          </p:cNvPr>
          <p:cNvSpPr txBox="1"/>
          <p:nvPr/>
        </p:nvSpPr>
        <p:spPr>
          <a:xfrm>
            <a:off x="6113730" y="3441768"/>
            <a:ext cx="3186111" cy="1708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Catalysts which are suitable for this kind of reaction  generally help the oxidation reaction, as the evolution of O</a:t>
            </a:r>
            <a:r>
              <a:rPr lang="en-US" sz="1500" baseline="-25000" dirty="0"/>
              <a:t>2</a:t>
            </a:r>
            <a:r>
              <a:rPr lang="en-US" sz="1500" dirty="0"/>
              <a:t> is generally slower than H</a:t>
            </a:r>
            <a:r>
              <a:rPr lang="en-US" sz="1500" baseline="-25000" dirty="0"/>
              <a:t>2</a:t>
            </a:r>
            <a:r>
              <a:rPr lang="en-US" sz="1500" dirty="0"/>
              <a:t>.</a:t>
            </a:r>
            <a:r>
              <a:rPr lang="en-US" sz="1500" baseline="30000" dirty="0"/>
              <a:t>[2]</a:t>
            </a:r>
            <a:r>
              <a:rPr lang="en-US" sz="1500" baseline="-25000" dirty="0"/>
              <a:t> </a:t>
            </a:r>
            <a:r>
              <a:rPr lang="en-US" sz="1500" dirty="0"/>
              <a:t>Amorphic metal catalysts such as </a:t>
            </a:r>
            <a:r>
              <a:rPr lang="en-US" sz="1500" dirty="0" err="1"/>
              <a:t>NiFe</a:t>
            </a:r>
            <a:r>
              <a:rPr lang="en-US" sz="1500" dirty="0"/>
              <a:t> can have high performance in these applications.</a:t>
            </a:r>
          </a:p>
        </p:txBody>
      </p:sp>
      <p:pic>
        <p:nvPicPr>
          <p:cNvPr id="1025" name="Picture 1" descr="page63image62371440">
            <a:extLst>
              <a:ext uri="{FF2B5EF4-FFF2-40B4-BE49-F238E27FC236}">
                <a16:creationId xmlns:a16="http://schemas.microsoft.com/office/drawing/2014/main" id="{9B06D5EF-92D0-8141-AD29-D321827A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2" y="3429000"/>
            <a:ext cx="2804473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9053E0-E21D-A741-A525-079E49608018}"/>
              </a:ext>
            </a:extLst>
          </p:cNvPr>
          <p:cNvSpPr txBox="1"/>
          <p:nvPr/>
        </p:nvSpPr>
        <p:spPr>
          <a:xfrm>
            <a:off x="6095999" y="1023257"/>
            <a:ext cx="3186111" cy="2169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Why produce hydrogen in the first place?</a:t>
            </a:r>
            <a:r>
              <a:rPr lang="en-US" sz="1500" baseline="30000" dirty="0"/>
              <a:t>[1]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Hydrogen when used in a fuel cell is an extremely clean and efficient way of storing energy.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Water as a source of fuel is a very good idea, it is a naturally abundant feedstock.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8C177-7C3F-AE42-8593-8463F5CE776D}"/>
              </a:ext>
            </a:extLst>
          </p:cNvPr>
          <p:cNvSpPr txBox="1"/>
          <p:nvPr/>
        </p:nvSpPr>
        <p:spPr>
          <a:xfrm>
            <a:off x="9537925" y="1023257"/>
            <a:ext cx="241458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PEM fuel cells operate by the following route:</a:t>
            </a:r>
            <a:r>
              <a:rPr lang="en-US" sz="1500" baseline="30000" dirty="0"/>
              <a:t>[1][2]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H</a:t>
            </a:r>
            <a:r>
              <a:rPr lang="en-US" sz="1500" baseline="-25000" dirty="0"/>
              <a:t>2 </a:t>
            </a:r>
            <a:r>
              <a:rPr lang="en-US" sz="1500" dirty="0"/>
              <a:t>-&gt; 2H</a:t>
            </a:r>
            <a:r>
              <a:rPr lang="en-US" sz="1500" baseline="30000" dirty="0"/>
              <a:t>+</a:t>
            </a:r>
            <a:r>
              <a:rPr lang="en-US" sz="1500" dirty="0"/>
              <a:t> +2e</a:t>
            </a:r>
            <a:r>
              <a:rPr lang="en-US" sz="1500" baseline="30000" dirty="0"/>
              <a:t>-</a:t>
            </a:r>
            <a:r>
              <a:rPr lang="en-US" sz="1500" dirty="0"/>
              <a:t> at the anode.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These protons are in solution and pass through the membrane to the cathode.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O</a:t>
            </a:r>
            <a:r>
              <a:rPr lang="en-US" sz="1500" baseline="-25000" dirty="0"/>
              <a:t>2</a:t>
            </a:r>
            <a:r>
              <a:rPr lang="en-US" sz="1500" dirty="0"/>
              <a:t> + 4H</a:t>
            </a:r>
            <a:r>
              <a:rPr lang="en-US" sz="1500" baseline="30000" dirty="0"/>
              <a:t>+</a:t>
            </a:r>
            <a:r>
              <a:rPr lang="en-US" sz="1500" dirty="0"/>
              <a:t> + 4e</a:t>
            </a:r>
            <a:r>
              <a:rPr lang="en-US" sz="1500" baseline="30000" dirty="0"/>
              <a:t>-</a:t>
            </a:r>
            <a:r>
              <a:rPr lang="en-US" sz="1500" dirty="0"/>
              <a:t> -&gt; 2H</a:t>
            </a:r>
            <a:r>
              <a:rPr lang="en-US" sz="1500" baseline="-25000" dirty="0"/>
              <a:t>2</a:t>
            </a:r>
            <a:r>
              <a:rPr lang="en-US" sz="1500" dirty="0"/>
              <a:t>O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movement of electrons generates an electric current.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1E1C98D-5119-574C-B3F6-B984E457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799" y="4053638"/>
            <a:ext cx="2503714" cy="26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27A42-54AD-6B4E-9629-A344656CDA1A}"/>
              </a:ext>
            </a:extLst>
          </p:cNvPr>
          <p:cNvSpPr txBox="1"/>
          <p:nvPr/>
        </p:nvSpPr>
        <p:spPr>
          <a:xfrm>
            <a:off x="239486" y="5833289"/>
            <a:ext cx="250371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/>
              <a:t>[1] P. Hoffmann and B. Dorgan, in Why Hydrogen? The Grand Picture, MIT Press, 2012, pp. 1–17. </a:t>
            </a:r>
          </a:p>
          <a:p>
            <a:r>
              <a:rPr lang="en-GB" sz="800" dirty="0">
                <a:effectLst/>
              </a:rPr>
              <a:t>[2] </a:t>
            </a:r>
            <a:r>
              <a:rPr lang="en-GB" sz="800" dirty="0"/>
              <a:t>M. D. Merrill, Thesis, 2006, 1–86. </a:t>
            </a:r>
            <a:endParaRPr lang="en-GB" sz="8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4BBBD-43F3-134C-94AD-18CF3311DFE6}"/>
              </a:ext>
            </a:extLst>
          </p:cNvPr>
          <p:cNvSpPr txBox="1"/>
          <p:nvPr/>
        </p:nvSpPr>
        <p:spPr>
          <a:xfrm>
            <a:off x="10677933" y="701309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By Ellis Lunnon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35A9D-EA46-F240-A164-F37B0C062ABD}"/>
              </a:ext>
            </a:extLst>
          </p:cNvPr>
          <p:cNvSpPr txBox="1"/>
          <p:nvPr/>
        </p:nvSpPr>
        <p:spPr>
          <a:xfrm>
            <a:off x="3039834" y="5888590"/>
            <a:ext cx="281808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Fig. 1 – SEM image at 5 levels of the </a:t>
            </a:r>
            <a:r>
              <a:rPr lang="en-US" sz="1000" dirty="0" err="1"/>
              <a:t>NiFe</a:t>
            </a:r>
            <a:r>
              <a:rPr lang="en-US" sz="1000" dirty="0"/>
              <a:t> catalyst surface.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3E2BD-80FE-024C-A518-7A0AD7EA6A90}"/>
              </a:ext>
            </a:extLst>
          </p:cNvPr>
          <p:cNvSpPr txBox="1"/>
          <p:nvPr/>
        </p:nvSpPr>
        <p:spPr>
          <a:xfrm>
            <a:off x="7711317" y="6307772"/>
            <a:ext cx="15885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000" dirty="0"/>
              <a:t>Fig. 2 – Schematic diagram of a PEM fuel cell</a:t>
            </a:r>
          </a:p>
        </p:txBody>
      </p:sp>
    </p:spTree>
    <p:extLst>
      <p:ext uri="{BB962C8B-B14F-4D97-AF65-F5344CB8AC3E}">
        <p14:creationId xmlns:p14="http://schemas.microsoft.com/office/powerpoint/2010/main" val="423988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364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Electrolytic method of hydrogen production.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Electrolytic methods of producing hydrogen.</dc:title>
  <dc:creator>Ellis Lunnon</dc:creator>
  <cp:lastModifiedBy>Ellis Lunnon</cp:lastModifiedBy>
  <cp:revision>18</cp:revision>
  <dcterms:created xsi:type="dcterms:W3CDTF">2020-11-13T19:34:26Z</dcterms:created>
  <dcterms:modified xsi:type="dcterms:W3CDTF">2020-11-17T15:23:26Z</dcterms:modified>
</cp:coreProperties>
</file>