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3" autoAdjust="0"/>
    <p:restoredTop sz="83271" autoAdjust="0"/>
  </p:normalViewPr>
  <p:slideViewPr>
    <p:cSldViewPr>
      <p:cViewPr varScale="1">
        <p:scale>
          <a:sx n="79" d="100"/>
          <a:sy n="79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270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9B897-E849-46CB-8BF4-5A18697A096C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6587-E52F-4B92-8B2F-2F416DEDED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8F573-EB96-40E4-B68A-92EB571BA19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BD53-DFD5-490C-A9AE-E9317597CF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the 2012 BEST Robotics Design Competition.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years game is called “Warp 20”, and comes to us from Dallas BEST, in Dallas Texas.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 20 Match procedure: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teams compete at a 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each on their own Tower.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and spotter put 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^click)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their robot on the start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install 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^click)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safety wire,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also attach 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^click)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their robot to the unobtainium cable if desired.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robot must fit in the usual generic rules 24” cube of compliance at check-in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at the start of each match,  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year’s game Warp20, the robot starting position need not be constrained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^click)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within the starting box,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even to orthogonal orientation.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 20 Operations: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lasts 3 minutes: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spotter can move (^click) cargo between the Cargo Ship and spotter rack,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operate (^click)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Cargo Ship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handle.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robot is responsible ^click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for moving The Cargo Ball from the Ship to Midway Station Cargo Bin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moving The Waste Cargo to the Cargo Ship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robot is responsible ^click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moving The Clear Fuel Bottle to the Base Rack 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moving The Green Fuel Bottle to Midway Station magnet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robot is responsible   ^click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moving The Solar Panels from the Base Rack to the mounting studs on Midway Station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the T-structure, and the Habitation Module.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an overview of the Game Objects, Descriptions, Weights, Scoring locations, and point values.</a:t>
            </a:r>
          </a:p>
          <a:p>
            <a:r>
              <a:rPr lang="en-US" baseline="0" dirty="0" smtClean="0"/>
              <a:t>As usual, in case of any conflict between this presentation and the Game Specific Rules,</a:t>
            </a:r>
          </a:p>
          <a:p>
            <a:r>
              <a:rPr lang="en-US" baseline="0" dirty="0" smtClean="0"/>
              <a:t>The Game Specific Rules, and answers in the BEST Robotics Incorporate website Q&amp;A, take precedence.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also the packet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hundred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pages of field drawings that make this contest possible.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Warp 20 Scoring </a:t>
            </a:r>
            <a:r>
              <a:rPr lang="en-US" dirty="0" smtClean="0"/>
              <a:t>bonuses: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addition to the individual points for each piece, there are 4 scoring bonuses.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encourage Rapid Turnaround between matches,  </a:t>
            </a:r>
          </a:p>
          <a:p>
            <a:r>
              <a:rPr lang="en-US" dirty="0" smtClean="0"/>
              <a:t>there is an incentive bonus for Robots that finish the match completely below the Space Zone.</a:t>
            </a:r>
          </a:p>
          <a:p>
            <a:r>
              <a:rPr lang="en-US" baseline="0" dirty="0" smtClean="0"/>
              <a:t>Note that even robots that don’t lift off the ground can earn this 1 point Rapid Turnaround Bonus,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robots that can toggle the summit indicator at the top of the tower during the match</a:t>
            </a:r>
          </a:p>
          <a:p>
            <a:r>
              <a:rPr lang="en-US" baseline="0" dirty="0" smtClean="0"/>
              <a:t>earn the 2 point Summit Bonus.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concludes</a:t>
            </a:r>
            <a:r>
              <a:rPr lang="en-US" baseline="0" dirty="0" smtClean="0"/>
              <a:t> the introduction to </a:t>
            </a:r>
            <a:r>
              <a:rPr lang="en-US" dirty="0" smtClean="0"/>
              <a:t>the 2012 BEST</a:t>
            </a:r>
            <a:r>
              <a:rPr lang="en-US" baseline="0" dirty="0" smtClean="0"/>
              <a:t> Robotics Design Contest “Warp 20”.</a:t>
            </a:r>
          </a:p>
          <a:p>
            <a:r>
              <a:rPr lang="en-US" baseline="0" dirty="0" smtClean="0"/>
              <a:t>Climb Swiftly, </a:t>
            </a:r>
          </a:p>
          <a:p>
            <a:r>
              <a:rPr lang="en-US" baseline="0" dirty="0" smtClean="0"/>
              <a:t>Climb Safely.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Warp20 may require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description: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Warp 20 field represents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Elevator, stretching from a platform floating in mid-ocean,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Midway Station, located a minority* of the way to Low Earth orbit.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Space Elevator has 4 towers, constructed in two pairs.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 is shown here.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view point of the (^click) audience,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 and Yellow fields will use the Left towers (^click)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Green and Blue fields will use the Right towers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Driver box is located behind the tower, (^click)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Cargo Ship and the spotters are in front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 Rack and Midway Station racks are between the towers, (^click)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midpoint of each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tower is designated as the Space Zone.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charset="0"/>
              <a:buNone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*Ten feet certainly is only a minority of the way to orbit!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overhead view of the field, view from</a:t>
            </a:r>
            <a:r>
              <a:rPr lang="en-US" baseline="0" dirty="0" smtClean="0"/>
              <a:t> the drivers 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view from the Drivers shoes: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Rack and Midway Station racks are between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towers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Right Handed and Left Handed layouts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base of each tower is the Ground Zone,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starting platform is 24” square,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the tower rising up through it.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Cargo Ship is on the far side of the tower from the driver.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 Rack is between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towers, and is laid out in mirror image.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 rack holds two Waste Cargo Balls, two Solar Panels, and a Green Fuel Bottle.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Ground zone, are a T structure, and Habitation Module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Robots may interact with the Ground Zone as long as every part of the robot is below the Space Zone.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above the ground, is our destination: Midway Station.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Midway Station is mostly between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towers, 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reating Right Handed and Left Handed layouts.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Midway Cargo Bin is directly above the Tower, and is the final destination for Cargo Balls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Cargo Ship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Clear Fuel Bottle starts on Midway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Station, and is scored when it is deposited in the Base Rack.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Mounting studs for Solar panels, T structures, and Habitation Modules are attached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Midway Station Beam.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Robots may interact with Midway Station as long as every part of the robot is above the Space Zone.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 top view of Midway Station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Spotter side, which more clearly shows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mounting studs for Solar Panels and Habitation Modules,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slot for the T-structures,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attached to the Midway Station Beam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BD53-DFD5-490C-A9AE-E9317597CF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D672-0364-4EC2-B918-77E6547D5AD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715E0-EB13-4447-B3EC-FE6D61211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audio10.wav"/><Relationship Id="rId1" Type="http://schemas.openxmlformats.org/officeDocument/2006/relationships/tags" Target="../tags/tag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1.wav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audio4.wav"/><Relationship Id="rId1" Type="http://schemas.openxmlformats.org/officeDocument/2006/relationships/tags" Target="../tags/tag1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42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2012 </a:t>
            </a:r>
            <a:r>
              <a:rPr lang="en-US" sz="6000" dirty="0"/>
              <a:t>BEST </a:t>
            </a:r>
            <a:r>
              <a:rPr lang="en-US" sz="6000" dirty="0" smtClean="0"/>
              <a:t>Robotics </a:t>
            </a:r>
            <a:br>
              <a:rPr lang="en-US" sz="6000" dirty="0" smtClean="0"/>
            </a:br>
            <a:r>
              <a:rPr lang="en-US" sz="6000" dirty="0" smtClean="0"/>
              <a:t>Design Competition</a:t>
            </a:r>
            <a:r>
              <a:rPr lang="en-US" sz="6000" dirty="0"/>
              <a:t>: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‘</a:t>
            </a:r>
            <a:r>
              <a:rPr lang="en-US" sz="6000" dirty="0"/>
              <a:t>Warp </a:t>
            </a:r>
            <a:r>
              <a:rPr lang="en-US" sz="6000" dirty="0" smtClean="0"/>
              <a:t>XX’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Dallas BEST</a:t>
            </a:r>
          </a:p>
          <a:p>
            <a:r>
              <a:rPr lang="en-US" dirty="0" smtClean="0"/>
              <a:t> Dallas, Texas</a:t>
            </a:r>
            <a:endParaRPr lang="en-US" dirty="0"/>
          </a:p>
        </p:txBody>
      </p:sp>
      <p:pic>
        <p:nvPicPr>
          <p:cNvPr id="11" name="Picture 4" descr="BEST_Logo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19600"/>
            <a:ext cx="2971800" cy="2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~PP843.WAV">
            <a:hlinkClick r:id="" action="ppaction://media"/>
          </p:cNvPr>
          <p:cNvPicPr>
            <a:picLocks noRot="1" noChangeAspect="1"/>
          </p:cNvPicPr>
          <p:nvPr>
            <a:wavAudioFile r:embed="rId1" name="~PP843.WAV"/>
          </p:nvPr>
        </p:nvPicPr>
        <p:blipFill>
          <a:blip r:embed="rId5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WarpXX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Match procedure, starting position:</a:t>
            </a:r>
            <a:br>
              <a:rPr lang="en-US" dirty="0" smtClean="0"/>
            </a:br>
            <a:r>
              <a:rPr lang="en-US" dirty="0" smtClean="0"/>
              <a:t>Audience view</a:t>
            </a:r>
            <a:endParaRPr lang="en-US" dirty="0"/>
          </a:p>
        </p:txBody>
      </p:sp>
      <p:pic>
        <p:nvPicPr>
          <p:cNvPr id="22530" name="Picture 2" descr="C:\Users\a0171846\Desktop\Game2012\Feb23_review\Drawings_for_ProtoKick\game_field_assembly_front.jpg"/>
          <p:cNvPicPr>
            <a:picLocks noChangeAspect="1" noChangeArrowheads="1"/>
          </p:cNvPicPr>
          <p:nvPr/>
        </p:nvPicPr>
        <p:blipFill>
          <a:blip r:embed="rId5" cstate="print"/>
          <a:srcRect l="20308" t="6680" r="19692" b="8588"/>
          <a:stretch>
            <a:fillRect/>
          </a:stretch>
        </p:blipFill>
        <p:spPr bwMode="auto">
          <a:xfrm>
            <a:off x="533400" y="1981199"/>
            <a:ext cx="3922776" cy="3572425"/>
          </a:xfrm>
          <a:prstGeom prst="rect">
            <a:avLst/>
          </a:prstGeom>
          <a:noFill/>
        </p:spPr>
      </p:pic>
      <p:pic>
        <p:nvPicPr>
          <p:cNvPr id="5" name="Picture 2" descr="C:\Users\a0171846\Desktop\Game2012\Feb23_review\Drawings_for_ProtoKick\game_field_assembly_front.jpg"/>
          <p:cNvPicPr>
            <a:picLocks noChangeAspect="1" noChangeArrowheads="1"/>
          </p:cNvPicPr>
          <p:nvPr/>
        </p:nvPicPr>
        <p:blipFill>
          <a:blip r:embed="rId6" cstate="print"/>
          <a:srcRect l="20308" t="6680" r="19692" b="8588"/>
          <a:stretch>
            <a:fillRect/>
          </a:stretch>
        </p:blipFill>
        <p:spPr bwMode="auto">
          <a:xfrm>
            <a:off x="4876800" y="2023485"/>
            <a:ext cx="3886200" cy="353911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545004" y="4745022"/>
            <a:ext cx="533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2" y="4745916"/>
            <a:ext cx="533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68968" y="4765275"/>
            <a:ext cx="5334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3416" y="4762500"/>
            <a:ext cx="533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17581" y="4367604"/>
            <a:ext cx="577328" cy="419549"/>
          </a:xfrm>
          <a:custGeom>
            <a:avLst/>
            <a:gdLst>
              <a:gd name="connsiteX0" fmla="*/ 182880 w 577328"/>
              <a:gd name="connsiteY0" fmla="*/ 419549 h 419549"/>
              <a:gd name="connsiteX1" fmla="*/ 53788 w 577328"/>
              <a:gd name="connsiteY1" fmla="*/ 161365 h 419549"/>
              <a:gd name="connsiteX2" fmla="*/ 505610 w 577328"/>
              <a:gd name="connsiteY2" fmla="*/ 43031 h 419549"/>
              <a:gd name="connsiteX3" fmla="*/ 484094 w 577328"/>
              <a:gd name="connsiteY3" fmla="*/ 419549 h 4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328" h="419549">
                <a:moveTo>
                  <a:pt x="182880" y="419549"/>
                </a:moveTo>
                <a:cubicBezTo>
                  <a:pt x="91440" y="321833"/>
                  <a:pt x="0" y="224118"/>
                  <a:pt x="53788" y="161365"/>
                </a:cubicBezTo>
                <a:cubicBezTo>
                  <a:pt x="107576" y="98612"/>
                  <a:pt x="433892" y="0"/>
                  <a:pt x="505610" y="43031"/>
                </a:cubicBezTo>
                <a:cubicBezTo>
                  <a:pt x="577328" y="86062"/>
                  <a:pt x="476922" y="358589"/>
                  <a:pt x="484094" y="419549"/>
                </a:cubicBezTo>
              </a:path>
            </a:pathLst>
          </a:custGeom>
          <a:ln w="38100">
            <a:solidFill>
              <a:schemeClr val="tx1">
                <a:alpha val="78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52800" y="4495800"/>
            <a:ext cx="577328" cy="419549"/>
          </a:xfrm>
          <a:custGeom>
            <a:avLst/>
            <a:gdLst>
              <a:gd name="connsiteX0" fmla="*/ 182880 w 577328"/>
              <a:gd name="connsiteY0" fmla="*/ 419549 h 419549"/>
              <a:gd name="connsiteX1" fmla="*/ 53788 w 577328"/>
              <a:gd name="connsiteY1" fmla="*/ 161365 h 419549"/>
              <a:gd name="connsiteX2" fmla="*/ 505610 w 577328"/>
              <a:gd name="connsiteY2" fmla="*/ 43031 h 419549"/>
              <a:gd name="connsiteX3" fmla="*/ 484094 w 577328"/>
              <a:gd name="connsiteY3" fmla="*/ 419549 h 4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328" h="419549">
                <a:moveTo>
                  <a:pt x="182880" y="419549"/>
                </a:moveTo>
                <a:cubicBezTo>
                  <a:pt x="91440" y="321833"/>
                  <a:pt x="0" y="224118"/>
                  <a:pt x="53788" y="161365"/>
                </a:cubicBezTo>
                <a:cubicBezTo>
                  <a:pt x="107576" y="98612"/>
                  <a:pt x="433892" y="0"/>
                  <a:pt x="505610" y="43031"/>
                </a:cubicBezTo>
                <a:cubicBezTo>
                  <a:pt x="577328" y="86062"/>
                  <a:pt x="476922" y="358589"/>
                  <a:pt x="484094" y="419549"/>
                </a:cubicBezTo>
              </a:path>
            </a:pathLst>
          </a:custGeom>
          <a:ln w="38100">
            <a:solidFill>
              <a:schemeClr val="tx1">
                <a:alpha val="78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181600" y="4419600"/>
            <a:ext cx="577328" cy="419549"/>
          </a:xfrm>
          <a:custGeom>
            <a:avLst/>
            <a:gdLst>
              <a:gd name="connsiteX0" fmla="*/ 182880 w 577328"/>
              <a:gd name="connsiteY0" fmla="*/ 419549 h 419549"/>
              <a:gd name="connsiteX1" fmla="*/ 53788 w 577328"/>
              <a:gd name="connsiteY1" fmla="*/ 161365 h 419549"/>
              <a:gd name="connsiteX2" fmla="*/ 505610 w 577328"/>
              <a:gd name="connsiteY2" fmla="*/ 43031 h 419549"/>
              <a:gd name="connsiteX3" fmla="*/ 484094 w 577328"/>
              <a:gd name="connsiteY3" fmla="*/ 419549 h 4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328" h="419549">
                <a:moveTo>
                  <a:pt x="182880" y="419549"/>
                </a:moveTo>
                <a:cubicBezTo>
                  <a:pt x="91440" y="321833"/>
                  <a:pt x="0" y="224118"/>
                  <a:pt x="53788" y="161365"/>
                </a:cubicBezTo>
                <a:cubicBezTo>
                  <a:pt x="107576" y="98612"/>
                  <a:pt x="433892" y="0"/>
                  <a:pt x="505610" y="43031"/>
                </a:cubicBezTo>
                <a:cubicBezTo>
                  <a:pt x="577328" y="86062"/>
                  <a:pt x="476922" y="358589"/>
                  <a:pt x="484094" y="419549"/>
                </a:cubicBezTo>
              </a:path>
            </a:pathLst>
          </a:custGeom>
          <a:ln w="38100">
            <a:solidFill>
              <a:schemeClr val="tx1">
                <a:alpha val="78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924800" y="4558851"/>
            <a:ext cx="424928" cy="419549"/>
          </a:xfrm>
          <a:custGeom>
            <a:avLst/>
            <a:gdLst>
              <a:gd name="connsiteX0" fmla="*/ 182880 w 577328"/>
              <a:gd name="connsiteY0" fmla="*/ 419549 h 419549"/>
              <a:gd name="connsiteX1" fmla="*/ 53788 w 577328"/>
              <a:gd name="connsiteY1" fmla="*/ 161365 h 419549"/>
              <a:gd name="connsiteX2" fmla="*/ 505610 w 577328"/>
              <a:gd name="connsiteY2" fmla="*/ 43031 h 419549"/>
              <a:gd name="connsiteX3" fmla="*/ 484094 w 577328"/>
              <a:gd name="connsiteY3" fmla="*/ 419549 h 4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328" h="419549">
                <a:moveTo>
                  <a:pt x="182880" y="419549"/>
                </a:moveTo>
                <a:cubicBezTo>
                  <a:pt x="91440" y="321833"/>
                  <a:pt x="0" y="224118"/>
                  <a:pt x="53788" y="161365"/>
                </a:cubicBezTo>
                <a:cubicBezTo>
                  <a:pt x="107576" y="98612"/>
                  <a:pt x="433892" y="0"/>
                  <a:pt x="505610" y="43031"/>
                </a:cubicBezTo>
                <a:cubicBezTo>
                  <a:pt x="577328" y="86062"/>
                  <a:pt x="476922" y="358589"/>
                  <a:pt x="484094" y="419549"/>
                </a:cubicBezTo>
              </a:path>
            </a:pathLst>
          </a:custGeom>
          <a:ln w="38100">
            <a:solidFill>
              <a:schemeClr val="tx1">
                <a:alpha val="78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1066800" y="2209800"/>
            <a:ext cx="65964" cy="2667000"/>
          </a:xfrm>
          <a:custGeom>
            <a:avLst/>
            <a:gdLst>
              <a:gd name="connsiteX0" fmla="*/ 0 w 32273"/>
              <a:gd name="connsiteY0" fmla="*/ 0 h 2560320"/>
              <a:gd name="connsiteX1" fmla="*/ 32273 w 32273"/>
              <a:gd name="connsiteY1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3" h="2560320">
                <a:moveTo>
                  <a:pt x="0" y="0"/>
                </a:moveTo>
                <a:cubicBezTo>
                  <a:pt x="14343" y="1055146"/>
                  <a:pt x="28687" y="2110292"/>
                  <a:pt x="32273" y="2560320"/>
                </a:cubicBezTo>
              </a:path>
            </a:pathLst>
          </a:custGeom>
          <a:ln w="22225" cmpd="dbl"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3733800" y="2209800"/>
            <a:ext cx="77992" cy="2667000"/>
          </a:xfrm>
          <a:custGeom>
            <a:avLst/>
            <a:gdLst>
              <a:gd name="connsiteX0" fmla="*/ 0 w 32273"/>
              <a:gd name="connsiteY0" fmla="*/ 0 h 2560320"/>
              <a:gd name="connsiteX1" fmla="*/ 32273 w 32273"/>
              <a:gd name="connsiteY1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3" h="2560320">
                <a:moveTo>
                  <a:pt x="0" y="0"/>
                </a:moveTo>
                <a:cubicBezTo>
                  <a:pt x="14343" y="1055146"/>
                  <a:pt x="28687" y="2110292"/>
                  <a:pt x="32273" y="2560320"/>
                </a:cubicBezTo>
              </a:path>
            </a:pathLst>
          </a:custGeom>
          <a:ln w="22225" cmpd="dbl"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478780" y="2209800"/>
            <a:ext cx="160020" cy="2667000"/>
          </a:xfrm>
          <a:custGeom>
            <a:avLst/>
            <a:gdLst>
              <a:gd name="connsiteX0" fmla="*/ 0 w 32273"/>
              <a:gd name="connsiteY0" fmla="*/ 0 h 2560320"/>
              <a:gd name="connsiteX1" fmla="*/ 32273 w 32273"/>
              <a:gd name="connsiteY1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3" h="2560320">
                <a:moveTo>
                  <a:pt x="0" y="0"/>
                </a:moveTo>
                <a:cubicBezTo>
                  <a:pt x="14343" y="1055146"/>
                  <a:pt x="28687" y="2110292"/>
                  <a:pt x="32273" y="2560320"/>
                </a:cubicBezTo>
              </a:path>
            </a:pathLst>
          </a:custGeom>
          <a:ln w="22225" cmpd="dbl"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8001001" y="2286000"/>
            <a:ext cx="76200" cy="2743200"/>
          </a:xfrm>
          <a:custGeom>
            <a:avLst/>
            <a:gdLst>
              <a:gd name="connsiteX0" fmla="*/ 0 w 32273"/>
              <a:gd name="connsiteY0" fmla="*/ 0 h 2560320"/>
              <a:gd name="connsiteX1" fmla="*/ 32273 w 32273"/>
              <a:gd name="connsiteY1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73" h="2560320">
                <a:moveTo>
                  <a:pt x="0" y="0"/>
                </a:moveTo>
                <a:cubicBezTo>
                  <a:pt x="14343" y="1055146"/>
                  <a:pt x="28687" y="2110292"/>
                  <a:pt x="32273" y="2560320"/>
                </a:cubicBezTo>
              </a:path>
            </a:pathLst>
          </a:custGeom>
          <a:ln w="22225" cmpd="dbl"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~PP4042.WAV">
            <a:hlinkClick r:id="" action="ppaction://media"/>
          </p:cNvPr>
          <p:cNvPicPr>
            <a:picLocks noRot="1" noChangeAspect="1"/>
          </p:cNvPicPr>
          <p:nvPr>
            <a:wavAudioFile r:embed="rId2" name="~PP4042.WAV"/>
          </p:nvPr>
        </p:nvPicPr>
        <p:blipFill>
          <a:blip r:embed="rId7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31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025 -3.33333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-1.02706E-6 L -0.00643 0.0291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1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700000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3.33333E-6 L 0.00521 -0.0111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6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9" grpId="2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76212"/>
            <a:ext cx="7615237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" cy="5973762"/>
          </a:xfrm>
        </p:spPr>
        <p:txBody>
          <a:bodyPr vert="wordArtVert">
            <a:noAutofit/>
          </a:bodyPr>
          <a:lstStyle/>
          <a:p>
            <a:r>
              <a:rPr lang="en-US" sz="3200" dirty="0" smtClean="0"/>
              <a:t>Warp XX Operations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743200" y="49530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72200" y="1051034"/>
            <a:ext cx="701566" cy="4435366"/>
          </a:xfrm>
          <a:custGeom>
            <a:avLst/>
            <a:gdLst>
              <a:gd name="connsiteX0" fmla="*/ 0 w 809297"/>
              <a:gd name="connsiteY0" fmla="*/ 4445876 h 4445876"/>
              <a:gd name="connsiteX1" fmla="*/ 94593 w 809297"/>
              <a:gd name="connsiteY1" fmla="*/ 3720663 h 4445876"/>
              <a:gd name="connsiteX2" fmla="*/ 493986 w 809297"/>
              <a:gd name="connsiteY2" fmla="*/ 3268718 h 4445876"/>
              <a:gd name="connsiteX3" fmla="*/ 462455 w 809297"/>
              <a:gd name="connsiteY3" fmla="*/ 420414 h 4445876"/>
              <a:gd name="connsiteX4" fmla="*/ 809297 w 809297"/>
              <a:gd name="connsiteY4" fmla="*/ 746235 h 444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297" h="4445876">
                <a:moveTo>
                  <a:pt x="0" y="4445876"/>
                </a:moveTo>
                <a:cubicBezTo>
                  <a:pt x="6131" y="4181366"/>
                  <a:pt x="12262" y="3916856"/>
                  <a:pt x="94593" y="3720663"/>
                </a:cubicBezTo>
                <a:cubicBezTo>
                  <a:pt x="176924" y="3524470"/>
                  <a:pt x="432676" y="3818760"/>
                  <a:pt x="493986" y="3268718"/>
                </a:cubicBezTo>
                <a:cubicBezTo>
                  <a:pt x="555296" y="2718677"/>
                  <a:pt x="409903" y="840828"/>
                  <a:pt x="462455" y="420414"/>
                </a:cubicBezTo>
                <a:cubicBezTo>
                  <a:pt x="515007" y="0"/>
                  <a:pt x="662152" y="373117"/>
                  <a:pt x="809297" y="746235"/>
                </a:cubicBez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9701547">
            <a:off x="3846400" y="3719078"/>
            <a:ext cx="938372" cy="326237"/>
          </a:xfrm>
          <a:custGeom>
            <a:avLst/>
            <a:gdLst>
              <a:gd name="connsiteX0" fmla="*/ 1051035 w 1051035"/>
              <a:gd name="connsiteY0" fmla="*/ 234731 h 234731"/>
              <a:gd name="connsiteX1" fmla="*/ 504497 w 1051035"/>
              <a:gd name="connsiteY1" fmla="*/ 14014 h 234731"/>
              <a:gd name="connsiteX2" fmla="*/ 0 w 1051035"/>
              <a:gd name="connsiteY2" fmla="*/ 150648 h 23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035" h="234731">
                <a:moveTo>
                  <a:pt x="1051035" y="234731"/>
                </a:moveTo>
                <a:cubicBezTo>
                  <a:pt x="865352" y="131379"/>
                  <a:pt x="679669" y="28028"/>
                  <a:pt x="504497" y="14014"/>
                </a:cubicBezTo>
                <a:cubicBezTo>
                  <a:pt x="329325" y="0"/>
                  <a:pt x="164662" y="75324"/>
                  <a:pt x="0" y="150648"/>
                </a:cubicBezTo>
              </a:path>
            </a:pathLst>
          </a:cu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348014" y="1518745"/>
            <a:ext cx="443186" cy="2443655"/>
          </a:xfrm>
          <a:custGeom>
            <a:avLst/>
            <a:gdLst>
              <a:gd name="connsiteX0" fmla="*/ 0 w 443186"/>
              <a:gd name="connsiteY0" fmla="*/ 2869324 h 2869324"/>
              <a:gd name="connsiteX1" fmla="*/ 430924 w 443186"/>
              <a:gd name="connsiteY1" fmla="*/ 1376855 h 2869324"/>
              <a:gd name="connsiteX2" fmla="*/ 73572 w 443186"/>
              <a:gd name="connsiteY2" fmla="*/ 0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86" h="2869324">
                <a:moveTo>
                  <a:pt x="0" y="2869324"/>
                </a:moveTo>
                <a:cubicBezTo>
                  <a:pt x="209331" y="2362200"/>
                  <a:pt x="418662" y="1855076"/>
                  <a:pt x="430924" y="1376855"/>
                </a:cubicBezTo>
                <a:cubicBezTo>
                  <a:pt x="443186" y="898634"/>
                  <a:pt x="258379" y="449317"/>
                  <a:pt x="73572" y="0"/>
                </a:cubicBezTo>
              </a:path>
            </a:pathLst>
          </a:custGeom>
          <a:ln w="38100">
            <a:solidFill>
              <a:srgbClr val="00B050">
                <a:alpha val="68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0584942">
            <a:off x="4873004" y="1452401"/>
            <a:ext cx="389611" cy="2295821"/>
          </a:xfrm>
          <a:custGeom>
            <a:avLst/>
            <a:gdLst>
              <a:gd name="connsiteX0" fmla="*/ 0 w 443186"/>
              <a:gd name="connsiteY0" fmla="*/ 2869324 h 2869324"/>
              <a:gd name="connsiteX1" fmla="*/ 430924 w 443186"/>
              <a:gd name="connsiteY1" fmla="*/ 1376855 h 2869324"/>
              <a:gd name="connsiteX2" fmla="*/ 73572 w 443186"/>
              <a:gd name="connsiteY2" fmla="*/ 0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86" h="2869324">
                <a:moveTo>
                  <a:pt x="0" y="2869324"/>
                </a:moveTo>
                <a:cubicBezTo>
                  <a:pt x="209331" y="2362200"/>
                  <a:pt x="418662" y="1855076"/>
                  <a:pt x="430924" y="1376855"/>
                </a:cubicBezTo>
                <a:cubicBezTo>
                  <a:pt x="443186" y="898634"/>
                  <a:pt x="258379" y="449317"/>
                  <a:pt x="73572" y="0"/>
                </a:cubicBezTo>
              </a:path>
            </a:pathLst>
          </a:custGeom>
          <a:ln w="44450" cmpd="dbl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7"/>
          <p:cNvGrpSpPr/>
          <p:nvPr/>
        </p:nvGrpSpPr>
        <p:grpSpPr>
          <a:xfrm>
            <a:off x="5867400" y="4648200"/>
            <a:ext cx="304800" cy="304800"/>
            <a:chOff x="7696200" y="2362200"/>
            <a:chExt cx="304800" cy="304800"/>
          </a:xfrm>
        </p:grpSpPr>
        <p:sp>
          <p:nvSpPr>
            <p:cNvPr id="16" name="Parallelogram 15"/>
            <p:cNvSpPr/>
            <p:nvPr/>
          </p:nvSpPr>
          <p:spPr>
            <a:xfrm>
              <a:off x="7696200" y="2362200"/>
              <a:ext cx="304800" cy="304800"/>
            </a:xfrm>
            <a:prstGeom prst="parallelogram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9076" y="238124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Up-Down Arrow 19"/>
          <p:cNvSpPr/>
          <p:nvPr/>
        </p:nvSpPr>
        <p:spPr>
          <a:xfrm rot="2325609">
            <a:off x="2944312" y="4602553"/>
            <a:ext cx="271577" cy="494571"/>
          </a:xfrm>
          <a:prstGeom prst="upDownArrow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352800" y="4191000"/>
            <a:ext cx="807720" cy="585470"/>
          </a:xfrm>
          <a:custGeom>
            <a:avLst/>
            <a:gdLst>
              <a:gd name="connsiteX0" fmla="*/ 716280 w 807720"/>
              <a:gd name="connsiteY0" fmla="*/ 0 h 585470"/>
              <a:gd name="connsiteX1" fmla="*/ 723900 w 807720"/>
              <a:gd name="connsiteY1" fmla="*/ 403860 h 585470"/>
              <a:gd name="connsiteX2" fmla="*/ 213360 w 807720"/>
              <a:gd name="connsiteY2" fmla="*/ 563880 h 585470"/>
              <a:gd name="connsiteX3" fmla="*/ 0 w 807720"/>
              <a:gd name="connsiteY3" fmla="*/ 533400 h 5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585470">
                <a:moveTo>
                  <a:pt x="716280" y="0"/>
                </a:moveTo>
                <a:cubicBezTo>
                  <a:pt x="762000" y="154940"/>
                  <a:pt x="807720" y="309880"/>
                  <a:pt x="723900" y="403860"/>
                </a:cubicBezTo>
                <a:cubicBezTo>
                  <a:pt x="640080" y="497840"/>
                  <a:pt x="334010" y="542290"/>
                  <a:pt x="213360" y="563880"/>
                </a:cubicBezTo>
                <a:cubicBezTo>
                  <a:pt x="92710" y="585470"/>
                  <a:pt x="46355" y="559435"/>
                  <a:pt x="0" y="533400"/>
                </a:cubicBezTo>
              </a:path>
            </a:pathLst>
          </a:custGeom>
          <a:ln w="381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8600" y="457200"/>
            <a:ext cx="1295400" cy="3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7619998" y="5334000"/>
            <a:ext cx="1143001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~PP3629.WAV">
            <a:hlinkClick r:id="" action="ppaction://media"/>
          </p:cNvPr>
          <p:cNvPicPr>
            <a:picLocks noRot="1" noChangeAspect="1"/>
          </p:cNvPicPr>
          <p:nvPr>
            <a:wavAudioFile r:embed="rId2" name="~PP3629.WAV"/>
          </p:nvPr>
        </p:nvPicPr>
        <p:blipFill>
          <a:blip r:embed="rId6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352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31 -0.16181 C 0.21476 -0.16574 0.22622 -0.15995 0.21649 -0.16875 C 0.21007 -0.17454 0.1974 -0.17639 0.1901 -0.17755 C 0.18438 -0.17986 0.17986 -0.1838 0.17431 -0.18634 C 0.16823 -0.18565 0.16181 -0.18658 0.1559 -0.18449 C 0.15052 -0.18264 0.1467 -0.17477 0.14149 -0.17222 C 0.13993 -0.16898 0.1375 -0.16667 0.13611 -0.16343 C 0.13542 -0.16181 0.13559 -0.15972 0.1349 -0.1581 C 0.1342 -0.15625 0.13316 -0.15463 0.13229 -0.15301 C 0.1349 -0.13403 0.13438 -0.14167 0.13229 -0.10903 C 0.13194 -0.10394 0.12899 -0.1007 0.12691 -0.09676 C 0.12083 -0.08565 0.11059 -0.07801 0.10069 -0.07408 C 0.08837 -0.05648 0.06076 -0.05579 0.04531 -0.05463 C 0.04271 -0.05232 0.0401 -0.05 0.0375 -0.04769 C 0.03611 -0.04653 0.03351 -0.04421 0.03351 -0.04421 C 0.02882 -0.03449 0.0283 -0.03171 0.02031 -0.02847 C 0.01858 -0.0213 0.01649 -0.01852 0.01111 -0.01597 C 0.0066 -0.00995 -0.00295 -0.00579 0.00851 -0.00023 C 0.01337 0.00602 0.01788 0.01111 0.02431 0.01366 C 0.02847 0.01759 0.03351 0.02083 0.03889 0.02083 " pathEditMode="relative" ptsTypes="fffffffffffffffffff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C 0.00764 -0.05463 0.04236 -0.26227 0.04549 -0.32824 C 0.04861 -0.39421 0.02431 -0.38241 0.01875 -0.39653 " pathEditMode="relative" rAng="0" ptsTypes="aaa">
                                      <p:cBhvr>
                                        <p:cTn id="6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6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20" grpId="0" animBg="1"/>
      <p:bldP spid="20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Descriptions &amp; Scoring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699" y="876375"/>
          <a:ext cx="8610601" cy="5906202"/>
        </p:xfrm>
        <a:graphic>
          <a:graphicData uri="http://schemas.openxmlformats.org/drawingml/2006/table">
            <a:tbl>
              <a:tblPr/>
              <a:tblGrid>
                <a:gridCol w="1346698"/>
                <a:gridCol w="1539575"/>
                <a:gridCol w="995385"/>
                <a:gridCol w="814564"/>
                <a:gridCol w="911001"/>
                <a:gridCol w="1050493"/>
                <a:gridCol w="1138321"/>
                <a:gridCol w="814564"/>
              </a:tblGrid>
              <a:tr h="715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Game Piece Name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Common Name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Diameter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Max Weight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(Oz)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Point value </a:t>
                      </a:r>
                      <a:r>
                        <a:rPr lang="en-US" sz="1600" b="1" u="sng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each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Starting Location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Scor</a:t>
                      </a: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ing Location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#Pieces per Tower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Waste Cargo Ball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practice softball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”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Base rack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Spotter Rack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Light Cargo Ball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softball whiffleball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”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Spotter Rack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Cargo Bin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Green Fuel Bottle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2-liter bottle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5.25”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Base rack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Magnet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Clear Fuel Bottle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2-liter bottle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5.25”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Magnet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Base rack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T-Structure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Foamboard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8” x 12” Tee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1.5"x.75”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Stem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T -Slot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Solar Panel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Foamboard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6x8”; 1-3/4” hole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0.75”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thick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     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 each  stud with a panel 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Base rack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Solar Panel Stud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Habitation Module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cardboard hex prism, 11” long  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9” across flats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Midway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HM Stud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~PP3897.WAV">
            <a:hlinkClick r:id="" action="ppaction://media"/>
          </p:cNvPr>
          <p:cNvPicPr>
            <a:picLocks noRot="1" noChangeAspect="1"/>
          </p:cNvPicPr>
          <p:nvPr>
            <a:wavAudioFile r:embed="rId1" name="~PP3897.WAV"/>
          </p:nvPr>
        </p:nvPicPr>
        <p:blipFill>
          <a:blip r:embed="rId4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31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Warp XX: Scoring Bonuses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143000"/>
          <a:ext cx="7010400" cy="4572000"/>
        </p:xfrm>
        <a:graphic>
          <a:graphicData uri="http://schemas.openxmlformats.org/drawingml/2006/table">
            <a:tbl>
              <a:tblPr/>
              <a:tblGrid>
                <a:gridCol w="1698924"/>
                <a:gridCol w="3760975"/>
                <a:gridCol w="1550501"/>
              </a:tblGrid>
              <a:tr h="345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Bonus Type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Achieved by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Additional Points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Fuel Tank Exchange Bonus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Placing clear fuel bottle from station into base rack holder and taking the green fuel bottle and attaching it to the mounting point on the station 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</a:p>
                  </a:txBody>
                  <a:tcPr marL="67664" marR="676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Cargo Diversity Bonus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Scoring a lightweight cargo ball, a solar panel, and the T-structure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7664" marR="676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Rapid Turnaround Bonus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Scored if the entire robot is below the Space Zone at the end of the match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7664" marR="676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Summit Bonus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Toggling summit indicator at Midway Station</a:t>
                      </a:r>
                    </a:p>
                  </a:txBody>
                  <a:tcPr marL="67664" marR="676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7664" marR="676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~PP3044.WAV">
            <a:hlinkClick r:id="" action="ppaction://media"/>
          </p:cNvPr>
          <p:cNvPicPr>
            <a:picLocks noRot="1" noChangeAspect="1"/>
          </p:cNvPicPr>
          <p:nvPr>
            <a:wavAudioFile r:embed="rId1" name="~PP3044.WAV"/>
          </p:nvPr>
        </p:nvPicPr>
        <p:blipFill>
          <a:blip r:embed="rId4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0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BEST_Logo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18897"/>
            <a:ext cx="2971800" cy="2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 descr="warpXX_paper_bw"/>
          <p:cNvPicPr>
            <a:picLocks noChangeAspect="1" noChangeArrowheads="1"/>
          </p:cNvPicPr>
          <p:nvPr/>
        </p:nvPicPr>
        <p:blipFill>
          <a:blip r:embed="rId5" cstate="print"/>
          <a:srcRect l="9412" t="14787" r="5804" b="31393"/>
          <a:stretch>
            <a:fillRect/>
          </a:stretch>
        </p:blipFill>
        <p:spPr bwMode="auto">
          <a:xfrm>
            <a:off x="0" y="0"/>
            <a:ext cx="8600390" cy="704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~PP709.WAV">
            <a:hlinkClick r:id="" action="ppaction://media"/>
          </p:cNvPr>
          <p:cNvPicPr>
            <a:picLocks noRot="1" noChangeAspect="1"/>
          </p:cNvPicPr>
          <p:nvPr>
            <a:wavAudioFile r:embed="rId1" name="~PP709.WAV"/>
          </p:nvPr>
        </p:nvPicPr>
        <p:blipFill>
          <a:blip r:embed="rId6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9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0"/>
            <a:ext cx="41148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Warp XX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-3505200" y="1143000"/>
            <a:ext cx="12573000" cy="5562600"/>
            <a:chOff x="-2895600" y="1295400"/>
            <a:chExt cx="14630400" cy="5562600"/>
          </a:xfrm>
        </p:grpSpPr>
        <p:pic>
          <p:nvPicPr>
            <p:cNvPr id="2050" name="Picture 2" descr="http://l.thumbs.canstockphoto.com/canstock8314417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-2819400" y="4038600"/>
              <a:ext cx="2819400" cy="2819400"/>
            </a:xfrm>
            <a:prstGeom prst="rect">
              <a:avLst/>
            </a:prstGeom>
            <a:noFill/>
          </p:spPr>
        </p:pic>
        <p:grpSp>
          <p:nvGrpSpPr>
            <p:cNvPr id="6" name="Group 30"/>
            <p:cNvGrpSpPr/>
            <p:nvPr/>
          </p:nvGrpSpPr>
          <p:grpSpPr>
            <a:xfrm>
              <a:off x="-2895600" y="4343398"/>
              <a:ext cx="14630400" cy="152402"/>
              <a:chOff x="0" y="3733798"/>
              <a:chExt cx="8915400" cy="152402"/>
            </a:xfrm>
          </p:grpSpPr>
          <p:sp>
            <p:nvSpPr>
              <p:cNvPr id="5" name="Rectangle 4"/>
              <p:cNvSpPr/>
              <p:nvPr/>
            </p:nvSpPr>
            <p:spPr>
              <a:xfrm flipV="1">
                <a:off x="228600" y="3733798"/>
                <a:ext cx="8534400" cy="15240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0" y="3810000"/>
                <a:ext cx="8915400" cy="0"/>
              </a:xfrm>
              <a:prstGeom prst="line">
                <a:avLst/>
              </a:prstGeom>
              <a:ln w="53975">
                <a:solidFill>
                  <a:schemeClr val="bg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-2667000" y="3505200"/>
              <a:ext cx="381000" cy="1669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33"/>
            <p:cNvGrpSpPr/>
            <p:nvPr/>
          </p:nvGrpSpPr>
          <p:grpSpPr>
            <a:xfrm>
              <a:off x="-2286000" y="1295400"/>
              <a:ext cx="1631742" cy="1752600"/>
              <a:chOff x="304800" y="1143000"/>
              <a:chExt cx="1631742" cy="1752600"/>
            </a:xfrm>
          </p:grpSpPr>
          <p:grpSp>
            <p:nvGrpSpPr>
              <p:cNvPr id="9" name="Group 28"/>
              <p:cNvGrpSpPr/>
              <p:nvPr/>
            </p:nvGrpSpPr>
            <p:grpSpPr>
              <a:xfrm>
                <a:off x="304800" y="1143000"/>
                <a:ext cx="1631742" cy="1752600"/>
                <a:chOff x="304800" y="1143000"/>
                <a:chExt cx="1631742" cy="1600200"/>
              </a:xfrm>
            </p:grpSpPr>
            <p:pic>
              <p:nvPicPr>
                <p:cNvPr id="2055" name="Picture 7" descr="https://encrypted-tbn1.google.com/images?q=tbn:ANd9GcSHcSOPam0ak4YnVtKayYmbiNjpXvrxQYVox-gjYuU9whtEd8_U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rot="16200000">
                  <a:off x="577746" y="870054"/>
                  <a:ext cx="1085850" cy="1631742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533400" y="1524000"/>
                  <a:ext cx="76200" cy="1219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600" y="2286000"/>
                  <a:ext cx="2286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09600" y="2133600"/>
                  <a:ext cx="2286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9600" y="1987931"/>
                  <a:ext cx="2286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09600" y="24384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rapezoid 31"/>
              <p:cNvSpPr/>
              <p:nvPr/>
            </p:nvSpPr>
            <p:spPr>
              <a:xfrm rot="16200000">
                <a:off x="571500" y="1562100"/>
                <a:ext cx="457200" cy="381000"/>
              </a:xfrm>
              <a:prstGeom prst="trapezoid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15"/>
          <p:cNvGrpSpPr/>
          <p:nvPr/>
        </p:nvGrpSpPr>
        <p:grpSpPr>
          <a:xfrm rot="15839498">
            <a:off x="5051477" y="3182608"/>
            <a:ext cx="1155204" cy="471831"/>
            <a:chOff x="665836" y="3828608"/>
            <a:chExt cx="1155204" cy="471831"/>
          </a:xfrm>
        </p:grpSpPr>
        <p:sp>
          <p:nvSpPr>
            <p:cNvPr id="12" name="Rectangle 11"/>
            <p:cNvSpPr/>
            <p:nvPr/>
          </p:nvSpPr>
          <p:spPr>
            <a:xfrm rot="2820000" flipH="1">
              <a:off x="1096043" y="3776318"/>
              <a:ext cx="93914" cy="954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820000" flipH="1">
              <a:off x="1396952" y="3597726"/>
              <a:ext cx="65547" cy="527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820000" flipH="1">
              <a:off x="1540554" y="3727249"/>
              <a:ext cx="45719" cy="515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715000" y="34290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6400800" y="3886200"/>
            <a:ext cx="304800" cy="304800"/>
          </a:xfrm>
          <a:prstGeom prst="flowChartSummingJunct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Summing Junction 16"/>
          <p:cNvSpPr/>
          <p:nvPr/>
        </p:nvSpPr>
        <p:spPr>
          <a:xfrm>
            <a:off x="5638800" y="3886200"/>
            <a:ext cx="304800" cy="304800"/>
          </a:xfrm>
          <a:prstGeom prst="flowChartSummingJunct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~PP678.WAV">
            <a:hlinkClick r:id="" action="ppaction://media"/>
          </p:cNvPr>
          <p:cNvPicPr>
            <a:picLocks noRot="1" noChangeAspect="1"/>
          </p:cNvPicPr>
          <p:nvPr>
            <a:wavAudioFile r:embed="rId1" name="~PP678.WAV"/>
          </p:nvPr>
        </p:nvPicPr>
        <p:blipFill>
          <a:blip r:embed="rId6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8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-0.00555 L 0.37916 -0.0055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  <p:bldLst>
      <p:bldP spid="11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76200"/>
            <a:ext cx="3581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new perspective</a:t>
            </a:r>
            <a:endParaRPr lang="en-US" dirty="0"/>
          </a:p>
        </p:txBody>
      </p:sp>
      <p:grpSp>
        <p:nvGrpSpPr>
          <p:cNvPr id="3" name="Group 47"/>
          <p:cNvGrpSpPr/>
          <p:nvPr/>
        </p:nvGrpSpPr>
        <p:grpSpPr>
          <a:xfrm>
            <a:off x="-1447800" y="-1600200"/>
            <a:ext cx="10591800" cy="8432800"/>
            <a:chOff x="-1447800" y="-1447800"/>
            <a:chExt cx="10591800" cy="8432800"/>
          </a:xfrm>
        </p:grpSpPr>
        <p:grpSp>
          <p:nvGrpSpPr>
            <p:cNvPr id="6" name="Group 41"/>
            <p:cNvGrpSpPr/>
            <p:nvPr/>
          </p:nvGrpSpPr>
          <p:grpSpPr>
            <a:xfrm>
              <a:off x="217884" y="1422400"/>
              <a:ext cx="6487716" cy="5562600"/>
              <a:chOff x="217884" y="1295400"/>
              <a:chExt cx="6487716" cy="5562600"/>
            </a:xfrm>
          </p:grpSpPr>
          <p:pic>
            <p:nvPicPr>
              <p:cNvPr id="2050" name="Picture 2" descr="http://l.thumbs.canstockphoto.com/canstock8314417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5400000">
                <a:off x="19645" y="4236839"/>
                <a:ext cx="2819400" cy="2422922"/>
              </a:xfrm>
              <a:prstGeom prst="rect">
                <a:avLst/>
              </a:prstGeom>
              <a:noFill/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48853" y="3505200"/>
                <a:ext cx="327422" cy="16691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33"/>
              <p:cNvGrpSpPr/>
              <p:nvPr/>
            </p:nvGrpSpPr>
            <p:grpSpPr>
              <a:xfrm>
                <a:off x="676275" y="1295400"/>
                <a:ext cx="1402278" cy="1752600"/>
                <a:chOff x="304800" y="1143000"/>
                <a:chExt cx="1631742" cy="1752600"/>
              </a:xfrm>
            </p:grpSpPr>
            <p:grpSp>
              <p:nvGrpSpPr>
                <p:cNvPr id="9" name="Group 28"/>
                <p:cNvGrpSpPr/>
                <p:nvPr/>
              </p:nvGrpSpPr>
              <p:grpSpPr>
                <a:xfrm>
                  <a:off x="304800" y="1143000"/>
                  <a:ext cx="1631742" cy="1752600"/>
                  <a:chOff x="304800" y="1143000"/>
                  <a:chExt cx="1631742" cy="1600200"/>
                </a:xfrm>
              </p:grpSpPr>
              <p:pic>
                <p:nvPicPr>
                  <p:cNvPr id="2055" name="Picture 7" descr="https://encrypted-tbn1.google.com/images?q=tbn:ANd9GcSHcSOPam0ak4YnVtKayYmbiNjpXvrxQYVox-gjYuU9whtEd8_U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 rot="16200000">
                    <a:off x="577746" y="870054"/>
                    <a:ext cx="1085850" cy="163174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1" name="Rectangle 20"/>
                  <p:cNvSpPr/>
                  <p:nvPr/>
                </p:nvSpPr>
                <p:spPr>
                  <a:xfrm>
                    <a:off x="533400" y="1524000"/>
                    <a:ext cx="76200" cy="1219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09600" y="2286000"/>
                    <a:ext cx="228600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609600" y="2133600"/>
                    <a:ext cx="228600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09600" y="1987931"/>
                    <a:ext cx="228600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609600" y="2438400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Trapezoid 31"/>
                <p:cNvSpPr/>
                <p:nvPr/>
              </p:nvSpPr>
              <p:spPr>
                <a:xfrm rot="16200000">
                  <a:off x="571500" y="1562100"/>
                  <a:ext cx="457200" cy="381000"/>
                </a:xfrm>
                <a:prstGeom prst="trapezoid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36"/>
              <p:cNvGrpSpPr/>
              <p:nvPr/>
            </p:nvGrpSpPr>
            <p:grpSpPr>
              <a:xfrm>
                <a:off x="5393163" y="2840922"/>
                <a:ext cx="1312437" cy="1350078"/>
                <a:chOff x="5393163" y="2840922"/>
                <a:chExt cx="1312437" cy="1350078"/>
              </a:xfrm>
            </p:grpSpPr>
            <p:grpSp>
              <p:nvGrpSpPr>
                <p:cNvPr id="15" name="Group 15"/>
                <p:cNvGrpSpPr/>
                <p:nvPr/>
              </p:nvGrpSpPr>
              <p:grpSpPr>
                <a:xfrm rot="15839498">
                  <a:off x="5051477" y="3182608"/>
                  <a:ext cx="1155204" cy="471831"/>
                  <a:chOff x="665836" y="3828608"/>
                  <a:chExt cx="1155204" cy="471831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 rot="2820000" flipH="1">
                    <a:off x="1096043" y="3776318"/>
                    <a:ext cx="93914" cy="95432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 rot="2820000" flipH="1">
                    <a:off x="1396952" y="3597726"/>
                    <a:ext cx="65547" cy="52731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 rot="2820000" flipH="1">
                    <a:off x="1540554" y="3727249"/>
                    <a:ext cx="45719" cy="51525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" name="Rectangle 3"/>
                <p:cNvSpPr/>
                <p:nvPr/>
              </p:nvSpPr>
              <p:spPr>
                <a:xfrm>
                  <a:off x="5715000" y="3429000"/>
                  <a:ext cx="914400" cy="76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lowchart: Summing Junction 10"/>
                <p:cNvSpPr/>
                <p:nvPr/>
              </p:nvSpPr>
              <p:spPr>
                <a:xfrm>
                  <a:off x="6400800" y="3886200"/>
                  <a:ext cx="304800" cy="304800"/>
                </a:xfrm>
                <a:prstGeom prst="flowChartSummingJunction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Summing Junction 16"/>
                <p:cNvSpPr/>
                <p:nvPr/>
              </p:nvSpPr>
              <p:spPr>
                <a:xfrm>
                  <a:off x="5638800" y="3886200"/>
                  <a:ext cx="304800" cy="304800"/>
                </a:xfrm>
                <a:prstGeom prst="flowChartSummingJunction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30"/>
            <p:cNvGrpSpPr/>
            <p:nvPr/>
          </p:nvGrpSpPr>
          <p:grpSpPr>
            <a:xfrm>
              <a:off x="152400" y="4330700"/>
              <a:ext cx="8991600" cy="152400"/>
              <a:chOff x="0" y="3733798"/>
              <a:chExt cx="8915400" cy="152402"/>
            </a:xfrm>
          </p:grpSpPr>
          <p:sp>
            <p:nvSpPr>
              <p:cNvPr id="5" name="Rectangle 4"/>
              <p:cNvSpPr/>
              <p:nvPr/>
            </p:nvSpPr>
            <p:spPr>
              <a:xfrm flipV="1">
                <a:off x="228600" y="3733798"/>
                <a:ext cx="8534400" cy="15240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0" y="3810000"/>
                <a:ext cx="8915400" cy="0"/>
              </a:xfrm>
              <a:prstGeom prst="line">
                <a:avLst/>
              </a:prstGeom>
              <a:ln w="53975">
                <a:solidFill>
                  <a:schemeClr val="bg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/>
            <p:cNvSpPr/>
            <p:nvPr/>
          </p:nvSpPr>
          <p:spPr>
            <a:xfrm>
              <a:off x="-1447800" y="-1447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~PP607.WAV">
            <a:hlinkClick r:id="" action="ppaction://media"/>
          </p:cNvPr>
          <p:cNvPicPr>
            <a:picLocks noRot="1" noChangeAspect="1"/>
          </p:cNvPicPr>
          <p:nvPr>
            <a:wavAudioFile r:embed="rId1" name="~PP607.WAV"/>
          </p:nvPr>
        </p:nvPicPr>
        <p:blipFill>
          <a:blip r:embed="rId6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9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 l="3707" r="927" b="3262"/>
          <a:stretch>
            <a:fillRect/>
          </a:stretch>
        </p:blipFill>
        <p:spPr bwMode="auto">
          <a:xfrm>
            <a:off x="1920240" y="548640"/>
            <a:ext cx="6930426" cy="599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2743200" y="457200"/>
            <a:ext cx="1749288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pic>
        <p:nvPicPr>
          <p:cNvPr id="1027" name="Picture 3" descr="C:\Users\a0171846\AppData\Local\Microsoft\Windows\Temporary Internet Files\Content.IE5\0Y4I1M3E\MC90008884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876800"/>
            <a:ext cx="1438275" cy="1819275"/>
          </a:xfrm>
          <a:prstGeom prst="rect">
            <a:avLst/>
          </a:prstGeom>
          <a:noFill/>
          <a:scene3d>
            <a:camera prst="orthographicFront">
              <a:rot lat="0" lon="0" rev="60000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2514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Warp XX : </a:t>
            </a:r>
            <a:r>
              <a:rPr lang="en-US" sz="4000" dirty="0" smtClean="0"/>
              <a:t>Field description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18066733">
            <a:off x="4906107" y="3510383"/>
            <a:ext cx="1604767" cy="1856667"/>
          </a:xfrm>
          <a:prstGeom prst="ellipse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43600" y="381000"/>
            <a:ext cx="2895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808863">
            <a:off x="7336034" y="2807679"/>
            <a:ext cx="1564449" cy="1414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00800" y="60960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775216">
            <a:off x="1841976" y="5309221"/>
            <a:ext cx="2388767" cy="1027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163737">
            <a:off x="5544687" y="2865755"/>
            <a:ext cx="2492886" cy="43210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3163737">
            <a:off x="5570031" y="2886506"/>
            <a:ext cx="2310285" cy="4321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066733">
            <a:off x="5217703" y="599987"/>
            <a:ext cx="1604767" cy="2456676"/>
          </a:xfrm>
          <a:prstGeom prst="ellipse">
            <a:avLst/>
          </a:prstGeom>
          <a:noFill/>
          <a:ln w="603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1371600"/>
            <a:ext cx="609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3163737">
            <a:off x="3155914" y="1531769"/>
            <a:ext cx="2670156" cy="4321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163737">
            <a:off x="3255175" y="1536056"/>
            <a:ext cx="2644495" cy="432101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16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Zone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3"/>
          </p:cNvCxnSpPr>
          <p:nvPr/>
        </p:nvCxnSpPr>
        <p:spPr>
          <a:xfrm flipV="1">
            <a:off x="2743200" y="2590800"/>
            <a:ext cx="2133600" cy="260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0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315200" y="1066800"/>
            <a:ext cx="83820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172200" y="1066800"/>
            <a:ext cx="9144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67000" y="648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Spotters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29000" y="62484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24200" y="54102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~PP1705.WAV">
            <a:hlinkClick r:id="" action="ppaction://media"/>
          </p:cNvPr>
          <p:cNvPicPr>
            <a:picLocks noRot="1" noChangeAspect="1"/>
          </p:cNvPicPr>
          <p:nvPr>
            <a:wavAudioFile r:embed="rId2" name="~PP1705.WAV"/>
          </p:nvPr>
        </p:nvPicPr>
        <p:blipFill>
          <a:blip r:embed="rId7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419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"/>
                            </p:stCondLst>
                            <p:childTnLst>
                              <p:par>
                                <p:cTn id="6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9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10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  <p:bldLst>
      <p:bldP spid="5" grpId="0"/>
      <p:bldP spid="17" grpId="0" animBg="1"/>
      <p:bldP spid="17" grpId="1" animBg="1"/>
      <p:bldP spid="24" grpId="0" animBg="1"/>
      <p:bldP spid="24" grpId="1" animBg="1"/>
      <p:bldP spid="32" grpId="0" animBg="1"/>
      <p:bldP spid="32" grpId="1" animBg="1"/>
      <p:bldP spid="22" grpId="0" animBg="1"/>
      <p:bldP spid="22" grpId="1" animBg="1"/>
      <p:bldP spid="31" grpId="0" animBg="1"/>
      <p:bldP spid="31" grpId="1" animBg="1"/>
      <p:bldP spid="25" grpId="0" animBg="1"/>
      <p:bldP spid="25" grpId="1" animBg="1"/>
      <p:bldP spid="23" grpId="0"/>
      <p:bldP spid="38" grpId="0"/>
      <p:bldP spid="38" grpId="1"/>
      <p:bldP spid="50" grpId="0"/>
      <p:bldP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/>
          <a:srcRect b="4848"/>
          <a:stretch>
            <a:fillRect/>
          </a:stretch>
        </p:blipFill>
        <p:spPr bwMode="auto">
          <a:xfrm rot="10800000">
            <a:off x="2590800" y="0"/>
            <a:ext cx="6553200" cy="668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706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Drivers / Top view</a:t>
            </a:r>
            <a:br>
              <a:rPr lang="en-US" sz="3200" dirty="0" smtClean="0"/>
            </a:br>
            <a:r>
              <a:rPr lang="en-US" sz="3200" dirty="0" smtClean="0"/>
              <a:t>Perspective</a:t>
            </a:r>
            <a:endParaRPr lang="en-US" sz="3200" dirty="0"/>
          </a:p>
        </p:txBody>
      </p:sp>
      <p:pic>
        <p:nvPicPr>
          <p:cNvPr id="5" name="Picture 7" descr="https://encrypted-tbn1.google.com/images?q=tbn:ANd9GcSaDXj_cQt2E_qD_7ZbsdumcAZyuJpf8LsgZ-GqfulB-ahRgUiD"/>
          <p:cNvPicPr>
            <a:picLocks noChangeAspect="1" noChangeArrowheads="1"/>
          </p:cNvPicPr>
          <p:nvPr/>
        </p:nvPicPr>
        <p:blipFill>
          <a:blip r:embed="rId5" cstate="print"/>
          <a:srcRect l="9600" t="4800" r="4800" b="4800"/>
          <a:stretch>
            <a:fillRect/>
          </a:stretch>
        </p:blipFill>
        <p:spPr bwMode="auto">
          <a:xfrm rot="17616675">
            <a:off x="3260961" y="5743988"/>
            <a:ext cx="742875" cy="784531"/>
          </a:xfrm>
          <a:prstGeom prst="rect">
            <a:avLst/>
          </a:prstGeom>
          <a:noFill/>
        </p:spPr>
      </p:pic>
      <p:pic>
        <p:nvPicPr>
          <p:cNvPr id="6" name="Picture 7" descr="https://encrypted-tbn1.google.com/images?q=tbn:ANd9GcSaDXj_cQt2E_qD_7ZbsdumcAZyuJpf8LsgZ-GqfulB-ahRgUiD"/>
          <p:cNvPicPr>
            <a:picLocks noChangeAspect="1" noChangeArrowheads="1"/>
          </p:cNvPicPr>
          <p:nvPr/>
        </p:nvPicPr>
        <p:blipFill>
          <a:blip r:embed="rId5" cstate="print"/>
          <a:srcRect l="9600" t="4800" r="4800" b="4800"/>
          <a:stretch>
            <a:fillRect/>
          </a:stretch>
        </p:blipFill>
        <p:spPr bwMode="auto">
          <a:xfrm rot="16536626">
            <a:off x="7756761" y="5667791"/>
            <a:ext cx="742875" cy="7845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19042141">
            <a:off x="5329285" y="2199678"/>
            <a:ext cx="1845331" cy="1066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191000"/>
            <a:ext cx="152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4648200"/>
            <a:ext cx="4191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0" y="4876800"/>
            <a:ext cx="76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~PP1647.WAV">
            <a:hlinkClick r:id="" action="ppaction://media"/>
          </p:cNvPr>
          <p:cNvPicPr>
            <a:picLocks noRot="1" noChangeAspect="1"/>
          </p:cNvPicPr>
          <p:nvPr>
            <a:wavAudioFile r:embed="rId1" name="~PP1647.WAV"/>
          </p:nvPr>
        </p:nvPicPr>
        <p:blipFill>
          <a:blip r:embed="rId6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ame_field_driver.jpg"/>
          <p:cNvPicPr>
            <a:picLocks noChangeAspect="1"/>
          </p:cNvPicPr>
          <p:nvPr/>
        </p:nvPicPr>
        <p:blipFill>
          <a:blip r:embed="rId4" cstate="print"/>
          <a:srcRect l="20833" t="74807" r="20833" b="3142"/>
          <a:stretch>
            <a:fillRect/>
          </a:stretch>
        </p:blipFill>
        <p:spPr>
          <a:xfrm>
            <a:off x="228600" y="2835931"/>
            <a:ext cx="8595360" cy="19646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Driver’s (Shoes) Perspective</a:t>
            </a:r>
            <a:br>
              <a:rPr lang="en-US" sz="3200" dirty="0" smtClean="0"/>
            </a:br>
            <a:r>
              <a:rPr lang="en-US" sz="3200" dirty="0" smtClean="0"/>
              <a:t>showing Left/Right field variations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553200" y="4648200"/>
            <a:ext cx="2133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724400"/>
            <a:ext cx="21336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4724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Rack</a:t>
            </a:r>
          </a:p>
          <a:p>
            <a:r>
              <a:rPr lang="en-US" dirty="0" smtClean="0"/>
              <a:t> to the </a:t>
            </a:r>
          </a:p>
          <a:p>
            <a:r>
              <a:rPr lang="en-US" dirty="0" smtClean="0"/>
              <a:t>Red Driver’s Left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6482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Rack </a:t>
            </a:r>
          </a:p>
          <a:p>
            <a:r>
              <a:rPr lang="en-US" dirty="0"/>
              <a:t>t</a:t>
            </a:r>
            <a:r>
              <a:rPr lang="en-US" dirty="0" smtClean="0"/>
              <a:t>o the </a:t>
            </a:r>
          </a:p>
          <a:p>
            <a:r>
              <a:rPr lang="en-US" dirty="0" smtClean="0"/>
              <a:t>Green Driver’s Right </a:t>
            </a:r>
            <a:endParaRPr lang="en-US" dirty="0"/>
          </a:p>
        </p:txBody>
      </p:sp>
      <p:pic>
        <p:nvPicPr>
          <p:cNvPr id="16" name="~PP1848.WAV">
            <a:hlinkClick r:id="" action="ppaction://media"/>
          </p:cNvPr>
          <p:cNvPicPr>
            <a:picLocks noRot="1" noChangeAspect="1"/>
          </p:cNvPicPr>
          <p:nvPr>
            <a:wavAudioFile r:embed="rId1" name="~PP1848.WAV"/>
          </p:nvPr>
        </p:nvPicPr>
        <p:blipFill>
          <a:blip r:embed="rId5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3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3428997" y="1295396"/>
            <a:ext cx="5427583" cy="457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020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Ground Zone</a:t>
            </a:r>
            <a:br>
              <a:rPr lang="en-US" sz="3200" dirty="0" smtClean="0"/>
            </a:br>
            <a:r>
              <a:rPr lang="en-US" sz="3200" dirty="0" smtClean="0"/>
              <a:t>driver’s top-down view close-up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Starting platform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57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Cargo Ship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038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Rack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67100" y="6096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Waste Cargo (2)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638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Solar Panels (2)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819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Green Fuel Bottle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924800" y="5257800"/>
            <a:ext cx="7620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4200" y="762000"/>
            <a:ext cx="1524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52600" y="4267200"/>
            <a:ext cx="15240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86200" y="4876800"/>
            <a:ext cx="9906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3048000"/>
            <a:ext cx="9906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14600" y="4800600"/>
            <a:ext cx="16764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48768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Empty Fuel Holder</a:t>
            </a:r>
            <a:endParaRPr lang="en-US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362200" y="4876800"/>
            <a:ext cx="1219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1524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 - structure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 rot="19305120">
            <a:off x="3672940" y="1154111"/>
            <a:ext cx="1066800" cy="81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2514600" y="1724055"/>
            <a:ext cx="2057400" cy="2571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57600" y="4343400"/>
            <a:ext cx="12192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19400" y="2209800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14400" y="2133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Habitation Module</a:t>
            </a:r>
            <a:endParaRPr lang="en-US" sz="2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71800" y="2362200"/>
            <a:ext cx="1295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14600" y="4876800"/>
            <a:ext cx="19050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~PP2192.WAV">
            <a:hlinkClick r:id="" action="ppaction://media"/>
          </p:cNvPr>
          <p:cNvPicPr>
            <a:picLocks noRot="1" noChangeAspect="1"/>
          </p:cNvPicPr>
          <p:nvPr>
            <a:wavAudioFile r:embed="rId1" name="~PP2192.WAV"/>
          </p:nvPr>
        </p:nvPicPr>
        <p:blipFill>
          <a:blip r:embed="rId5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9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 cstate="print"/>
          <a:srcRect b="33103"/>
          <a:stretch>
            <a:fillRect/>
          </a:stretch>
        </p:blipFill>
        <p:spPr bwMode="auto">
          <a:xfrm>
            <a:off x="91440" y="1737360"/>
            <a:ext cx="8967154" cy="40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96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Midway Station drivers view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553200" y="6019800"/>
            <a:ext cx="2133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5943600"/>
            <a:ext cx="21336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5181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Midway Station</a:t>
            </a:r>
          </a:p>
          <a:p>
            <a:r>
              <a:rPr lang="en-US" dirty="0" smtClean="0"/>
              <a:t> is to the </a:t>
            </a:r>
          </a:p>
          <a:p>
            <a:r>
              <a:rPr lang="en-US" dirty="0" smtClean="0"/>
              <a:t>Red Driver’s Left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5257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Midway Station</a:t>
            </a:r>
          </a:p>
          <a:p>
            <a:r>
              <a:rPr lang="en-US" dirty="0" smtClean="0"/>
              <a:t>is to the </a:t>
            </a:r>
          </a:p>
          <a:p>
            <a:r>
              <a:rPr lang="en-US" dirty="0" smtClean="0"/>
              <a:t>Green Driver’s Right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066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Midway Cargo </a:t>
            </a:r>
            <a:r>
              <a:rPr lang="en-US" dirty="0" smtClean="0"/>
              <a:t>Bins</a:t>
            </a:r>
          </a:p>
          <a:p>
            <a:r>
              <a:rPr lang="en-US" dirty="0" smtClean="0"/>
              <a:t>    Summit Indicators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295400"/>
            <a:ext cx="1219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1295400"/>
            <a:ext cx="1219200" cy="424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3429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Bottle Magnets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00600" y="2514600"/>
            <a:ext cx="6096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10000" y="2514600"/>
            <a:ext cx="762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3962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Mounting Studs for Solar Panels, T-Structure, Habitation Module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590800" y="2590800"/>
            <a:ext cx="7620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38800" y="2667000"/>
            <a:ext cx="8382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53200" y="3505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Summit Indicator Linkage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2"/>
          </p:cNvCxnSpPr>
          <p:nvPr/>
        </p:nvCxnSpPr>
        <p:spPr>
          <a:xfrm flipH="1">
            <a:off x="3886200" y="1713131"/>
            <a:ext cx="685800" cy="191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>
            <a:off x="4572000" y="1713131"/>
            <a:ext cx="685800" cy="191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315200" y="25908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00200" y="3581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Summit Indicator Linkage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05000" y="25908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~PP2340.WAV">
            <a:hlinkClick r:id="" action="ppaction://media"/>
          </p:cNvPr>
          <p:cNvPicPr>
            <a:picLocks noRot="1" noChangeAspect="1"/>
          </p:cNvPicPr>
          <p:nvPr>
            <a:wavAudioFile r:embed="rId1" name="~PP2340.WAV"/>
          </p:nvPr>
        </p:nvPicPr>
        <p:blipFill>
          <a:blip r:embed="rId5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873761"/>
            <a:ext cx="8815264" cy="537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Midway Station top oblique spotter view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 rot="1689571" flipV="1">
            <a:off x="4064241" y="6403383"/>
            <a:ext cx="1677377" cy="206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386330">
            <a:off x="279032" y="5969014"/>
            <a:ext cx="2133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2590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Mounting Studs for the</a:t>
            </a:r>
          </a:p>
          <a:p>
            <a:r>
              <a:rPr lang="en-US" dirty="0" smtClean="0"/>
              <a:t>Solar Panels (2 ea side)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19800" y="3276600"/>
            <a:ext cx="1524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533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Habitation Module Mounting Studs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1371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Mounting Slot for the </a:t>
            </a:r>
          </a:p>
          <a:p>
            <a:r>
              <a:rPr lang="en-US" dirty="0" smtClean="0"/>
              <a:t> T-Structure (2 each side)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38400" y="4038600"/>
            <a:ext cx="152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38600" y="5486400"/>
            <a:ext cx="7620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48400" y="3276600"/>
            <a:ext cx="76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57600" y="2057400"/>
            <a:ext cx="3048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124200" y="1981200"/>
            <a:ext cx="7620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~PP152.WAV">
            <a:hlinkClick r:id="" action="ppaction://media"/>
          </p:cNvPr>
          <p:cNvPicPr>
            <a:picLocks noRot="1" noChangeAspect="1"/>
          </p:cNvPicPr>
          <p:nvPr>
            <a:wavAudioFile r:embed="rId1" name="~PP152.WAV"/>
          </p:nvPr>
        </p:nvPicPr>
        <p:blipFill>
          <a:blip r:embed="rId5" cstate="print"/>
          <a:stretch>
            <a:fillRect/>
          </a:stretch>
        </p:blipFill>
        <p:spPr>
          <a:xfrm>
            <a:off x="8716963" y="6430963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1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3.2|5.5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|3.1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9|4|7.9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1269</Words>
  <Application>Microsoft Office PowerPoint</Application>
  <PresentationFormat>On-screen Show (4:3)</PresentationFormat>
  <Paragraphs>239</Paragraphs>
  <Slides>14</Slides>
  <Notes>14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2012 BEST Robotics  Design Competition:  ‘Warp XX’ </vt:lpstr>
      <vt:lpstr>Warp XX</vt:lpstr>
      <vt:lpstr>A new perspective</vt:lpstr>
      <vt:lpstr>Warp XX : Field description</vt:lpstr>
      <vt:lpstr>Drivers / Top view Perspective</vt:lpstr>
      <vt:lpstr>Driver’s (Shoes) Perspective showing Left/Right field variations</vt:lpstr>
      <vt:lpstr>Ground Zone driver’s top-down view close-up</vt:lpstr>
      <vt:lpstr>Midway Station drivers view</vt:lpstr>
      <vt:lpstr>Midway Station top oblique spotter view</vt:lpstr>
      <vt:lpstr>WarpXX :  Match procedure, starting position: Audience view</vt:lpstr>
      <vt:lpstr>Warp XX Operations</vt:lpstr>
      <vt:lpstr>Object Descriptions &amp; Scoring Table</vt:lpstr>
      <vt:lpstr>Warp XX: Scoring Bonuses</vt:lpstr>
      <vt:lpstr>Slide 14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2012 BEST competition:  ‘Warp XX’</dc:title>
  <dc:creator>a0171846</dc:creator>
  <cp:lastModifiedBy>a0171846</cp:lastModifiedBy>
  <cp:revision>241</cp:revision>
  <dcterms:created xsi:type="dcterms:W3CDTF">2012-02-27T20:26:57Z</dcterms:created>
  <dcterms:modified xsi:type="dcterms:W3CDTF">2012-08-22T05:08:33Z</dcterms:modified>
</cp:coreProperties>
</file>