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Oxygen"/>
      <p:regular r:id="rId37"/>
      <p:bold r:id="rId38"/>
    </p:embeddedFont>
    <p:embeddedFont>
      <p:font typeface="Average"/>
      <p:regular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A22CAD-A78D-4E5C-AB59-D5B00139B0FD}">
  <a:tblStyle styleId="{66A22CAD-A78D-4E5C-AB59-D5B00139B0F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4.xml"/><Relationship Id="rId41" Type="http://schemas.openxmlformats.org/officeDocument/2006/relationships/font" Target="fonts/Oswald-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xygen-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Average-regular.fntdata"/><Relationship Id="rId16" Type="http://schemas.openxmlformats.org/officeDocument/2006/relationships/slide" Target="slides/slide10.xml"/><Relationship Id="rId38" Type="http://schemas.openxmlformats.org/officeDocument/2006/relationships/font" Target="fonts/Oxygen-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Amt1fLPbhhg5vkCNQVqrkvUXUgtyhZjaZgF1E92QB74/edit?usp=shar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spreadsheets/d/1Amt1fLPbhhg5vkCNQVqrkvUXUgtyhZjaZgF1E92QB74/edit?usp=sharin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9d1fc21e3_4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9d1fc21e3_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u="sng">
                <a:solidFill>
                  <a:srgbClr val="FFD966"/>
                </a:solidFill>
                <a:latin typeface="Average"/>
                <a:ea typeface="Average"/>
                <a:cs typeface="Average"/>
                <a:sym typeface="Average"/>
                <a:hlinkClick r:id="rId2">
                  <a:extLst>
                    <a:ext uri="{A12FA001-AC4F-418D-AE19-62706E023703}">
                      <ahyp:hlinkClr val="tx"/>
                    </a:ext>
                  </a:extLst>
                </a:hlinkClick>
              </a:rPr>
              <a:t>https://docs.google.com/spreadsheets/d/1Amt1fLPbhhg5vkCNQVqrkvUXUgtyhZjaZgF1E92QB74/edit?usp=sharing</a:t>
            </a:r>
            <a:r>
              <a:rPr lang="en" sz="1400">
                <a:solidFill>
                  <a:schemeClr val="dk1"/>
                </a:solidFill>
                <a:latin typeface="Average"/>
                <a:ea typeface="Average"/>
                <a:cs typeface="Average"/>
                <a:sym typeface="Average"/>
              </a:rPr>
              <a:t> </a:t>
            </a:r>
            <a:endParaRPr sz="1400">
              <a:solidFill>
                <a:schemeClr val="dk1"/>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rPr lang="en" sz="1400">
                <a:solidFill>
                  <a:schemeClr val="dk1"/>
                </a:solidFill>
                <a:latin typeface="Average"/>
                <a:ea typeface="Average"/>
                <a:cs typeface="Average"/>
                <a:sym typeface="Average"/>
              </a:rPr>
              <a:t>Plot link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9d1fc21e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9d1fc21e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9d1fc21e3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9d1fc21e3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9d1fc21e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9d1fc21e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9d1fc21e3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9d1fc21e3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94aad32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94aad32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a2d62b18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a2d62b18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9d1fc21e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9d1fc21e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a2d62b18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a2d62b18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a2d62b18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a2d62b18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9d1fc21e3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9d1fc21e3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9d1fc21e3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9d1fc21e3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9d1fc21e3_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9d1fc21e3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9d1fc21e3_4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9d1fc21e3_4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9d1fc21e3_4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c9d1fc21e3_4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9d1fc21e3_4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9d1fc21e3_4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9d1fc21e3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9d1fc21e3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9d1fc21e3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9d1fc21e3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https://ieeexplore.ieee.org/stamp/stamp.jsp?tp=&amp;arnumber=8272606</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a2d62b1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ca2d62b1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a2d62b18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a2d62b18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9d1fc21e3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9d1fc21e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a2d62b18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a2d62b18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aa85613d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aa85613d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a2d62b18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a2d62b18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a2d62b18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a2d62b18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a2d62b18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a2d62b18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9d1fc21e3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9d1fc21e3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9d1fc21e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9d1fc21e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u="sng">
                <a:solidFill>
                  <a:srgbClr val="FFD966"/>
                </a:solidFill>
                <a:latin typeface="Average"/>
                <a:ea typeface="Average"/>
                <a:cs typeface="Average"/>
                <a:sym typeface="Average"/>
                <a:hlinkClick r:id="rId2">
                  <a:extLst>
                    <a:ext uri="{A12FA001-AC4F-418D-AE19-62706E023703}">
                      <ahyp:hlinkClr val="tx"/>
                    </a:ext>
                  </a:extLst>
                </a:hlinkClick>
              </a:rPr>
              <a:t>https://docs.google.com/spreadsheets/d/1Amt1fLPbhhg5vkCNQVqrkvUXUgtyhZjaZgF1E92QB74/edit?usp=sharing</a:t>
            </a:r>
            <a:r>
              <a:rPr lang="en" sz="1400">
                <a:solidFill>
                  <a:schemeClr val="dk1"/>
                </a:solidFill>
                <a:latin typeface="Average"/>
                <a:ea typeface="Average"/>
                <a:cs typeface="Average"/>
                <a:sym typeface="Average"/>
              </a:rPr>
              <a:t> </a:t>
            </a:r>
            <a:endParaRPr sz="1400">
              <a:solidFill>
                <a:schemeClr val="dk1"/>
              </a:solidFill>
              <a:latin typeface="Average"/>
              <a:ea typeface="Average"/>
              <a:cs typeface="Average"/>
              <a:sym typeface="Average"/>
            </a:endParaRPr>
          </a:p>
          <a:p>
            <a:pPr indent="0" lvl="0" marL="0" rtl="0" algn="l">
              <a:spcBef>
                <a:spcPts val="0"/>
              </a:spcBef>
              <a:spcAft>
                <a:spcPts val="0"/>
              </a:spcAft>
              <a:buClr>
                <a:schemeClr val="dk1"/>
              </a:buClr>
              <a:buSzPts val="1100"/>
              <a:buFont typeface="Arial"/>
              <a:buNone/>
            </a:pPr>
            <a:r>
              <a:rPr lang="en" sz="1400">
                <a:solidFill>
                  <a:schemeClr val="dk1"/>
                </a:solidFill>
                <a:latin typeface="Average"/>
                <a:ea typeface="Average"/>
                <a:cs typeface="Average"/>
                <a:sym typeface="Average"/>
              </a:rPr>
              <a:t>Plot link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9d1fc21e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9d1fc21e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en.wikipedia.org/wiki/Unsupervised_learning" TargetMode="Externa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oi.org/10.1002/eng2.1218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Emotion Detection from Text</a:t>
            </a:r>
            <a:endParaRPr/>
          </a:p>
        </p:txBody>
      </p:sp>
      <p:sp>
        <p:nvSpPr>
          <p:cNvPr id="60" name="Google Shape;60;p13"/>
          <p:cNvSpPr txBox="1"/>
          <p:nvPr>
            <p:ph idx="1" type="subTitle"/>
          </p:nvPr>
        </p:nvSpPr>
        <p:spPr>
          <a:xfrm>
            <a:off x="2112300" y="3302650"/>
            <a:ext cx="4919400" cy="7926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SzPts val="852"/>
              <a:buNone/>
            </a:pPr>
            <a:r>
              <a:rPr lang="en" sz="1200">
                <a:solidFill>
                  <a:srgbClr val="ADADAD"/>
                </a:solidFill>
                <a:latin typeface="Arial"/>
                <a:ea typeface="Arial"/>
                <a:cs typeface="Arial"/>
                <a:sym typeface="Arial"/>
              </a:rPr>
              <a:t>Present by Artificial Psychologists: </a:t>
            </a:r>
            <a:endParaRPr sz="1200">
              <a:solidFill>
                <a:srgbClr val="ADADAD"/>
              </a:solidFill>
              <a:latin typeface="Arial"/>
              <a:ea typeface="Arial"/>
              <a:cs typeface="Arial"/>
              <a:sym typeface="Arial"/>
            </a:endParaRPr>
          </a:p>
          <a:p>
            <a:pPr indent="457200" lvl="0" marL="0" rtl="0" algn="l">
              <a:lnSpc>
                <a:spcPct val="200000"/>
              </a:lnSpc>
              <a:spcBef>
                <a:spcPts val="0"/>
              </a:spcBef>
              <a:spcAft>
                <a:spcPts val="0"/>
              </a:spcAft>
              <a:buSzPts val="852"/>
              <a:buNone/>
            </a:pPr>
            <a:r>
              <a:rPr lang="en" sz="1200">
                <a:solidFill>
                  <a:srgbClr val="ADADAD"/>
                </a:solidFill>
                <a:latin typeface="Arial"/>
                <a:ea typeface="Arial"/>
                <a:cs typeface="Arial"/>
                <a:sym typeface="Arial"/>
              </a:rPr>
              <a:t>Jacky Lin, Melissa Tjong, Chengcheng Ding, Hanzheng Wang</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51075" y="58225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Tweets - Dataset</a:t>
            </a:r>
            <a:endParaRPr/>
          </a:p>
        </p:txBody>
      </p:sp>
      <p:sp>
        <p:nvSpPr>
          <p:cNvPr id="115" name="Google Shape;115;p22"/>
          <p:cNvSpPr txBox="1"/>
          <p:nvPr>
            <p:ph idx="1" type="body"/>
          </p:nvPr>
        </p:nvSpPr>
        <p:spPr>
          <a:xfrm>
            <a:off x="351075" y="1439850"/>
            <a:ext cx="3643800" cy="2585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FFFFFF"/>
              </a:buClr>
              <a:buSzPts val="1700"/>
              <a:buChar char="●"/>
            </a:pPr>
            <a:r>
              <a:rPr lang="en" sz="1700">
                <a:solidFill>
                  <a:srgbClr val="FFFFFF"/>
                </a:solidFill>
              </a:rPr>
              <a:t>Originally Tweets has 13 emotions (See Fig 3) : some emotions have data than the other.</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But when we relabel emotions with 3 categories, the data is relatively evenly distributed </a:t>
            </a:r>
            <a:r>
              <a:rPr lang="en" sz="1700">
                <a:solidFill>
                  <a:schemeClr val="dk1"/>
                </a:solidFill>
              </a:rPr>
              <a:t>(See Fig 4)</a:t>
            </a:r>
            <a:r>
              <a:rPr lang="en" sz="1700">
                <a:solidFill>
                  <a:srgbClr val="FFFFFF"/>
                </a:solidFill>
              </a:rPr>
              <a:t> </a:t>
            </a:r>
            <a:endParaRPr sz="1700">
              <a:solidFill>
                <a:srgbClr val="FFFFFF"/>
              </a:solidFill>
            </a:endParaRPr>
          </a:p>
        </p:txBody>
      </p:sp>
      <p:pic>
        <p:nvPicPr>
          <p:cNvPr id="116" name="Google Shape;116;p22" title="Chart"/>
          <p:cNvPicPr preferRelativeResize="0"/>
          <p:nvPr/>
        </p:nvPicPr>
        <p:blipFill>
          <a:blip r:embed="rId3">
            <a:alphaModFix/>
          </a:blip>
          <a:stretch>
            <a:fillRect/>
          </a:stretch>
        </p:blipFill>
        <p:spPr>
          <a:xfrm>
            <a:off x="4191225" y="60125"/>
            <a:ext cx="4517775" cy="2793500"/>
          </a:xfrm>
          <a:prstGeom prst="rect">
            <a:avLst/>
          </a:prstGeom>
          <a:noFill/>
          <a:ln>
            <a:noFill/>
          </a:ln>
        </p:spPr>
      </p:pic>
      <p:pic>
        <p:nvPicPr>
          <p:cNvPr id="117" name="Google Shape;117;p22" title="Chart"/>
          <p:cNvPicPr preferRelativeResize="0"/>
          <p:nvPr/>
        </p:nvPicPr>
        <p:blipFill>
          <a:blip r:embed="rId4">
            <a:alphaModFix/>
          </a:blip>
          <a:stretch>
            <a:fillRect/>
          </a:stretch>
        </p:blipFill>
        <p:spPr>
          <a:xfrm>
            <a:off x="4191225" y="2888875"/>
            <a:ext cx="3529026" cy="218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Text</a:t>
            </a:r>
            <a:endParaRPr/>
          </a:p>
        </p:txBody>
      </p:sp>
      <p:pic>
        <p:nvPicPr>
          <p:cNvPr id="123" name="Google Shape;123;p23"/>
          <p:cNvPicPr preferRelativeResize="0"/>
          <p:nvPr/>
        </p:nvPicPr>
        <p:blipFill>
          <a:blip r:embed="rId3">
            <a:alphaModFix/>
          </a:blip>
          <a:stretch>
            <a:fillRect/>
          </a:stretch>
        </p:blipFill>
        <p:spPr>
          <a:xfrm>
            <a:off x="677363" y="1116900"/>
            <a:ext cx="7789268" cy="38209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Glove Embeddings</a:t>
            </a:r>
            <a:endParaRPr/>
          </a:p>
        </p:txBody>
      </p:sp>
      <p:sp>
        <p:nvSpPr>
          <p:cNvPr id="129" name="Google Shape;129;p24"/>
          <p:cNvSpPr txBox="1"/>
          <p:nvPr>
            <p:ph idx="1" type="body"/>
          </p:nvPr>
        </p:nvSpPr>
        <p:spPr>
          <a:xfrm>
            <a:off x="311700" y="1389600"/>
            <a:ext cx="8417400" cy="1524300"/>
          </a:xfrm>
          <a:prstGeom prst="rect">
            <a:avLst/>
          </a:prstGeom>
        </p:spPr>
        <p:txBody>
          <a:bodyPr anchorCtr="0" anchor="t" bIns="91425" lIns="91425" spcFirstLastPara="1" rIns="91425" wrap="square" tIns="91425">
            <a:normAutofit fontScale="92500"/>
          </a:bodyPr>
          <a:lstStyle/>
          <a:p>
            <a:pPr indent="-322580" lvl="0" marL="457200" marR="0" rtl="0" algn="l">
              <a:lnSpc>
                <a:spcPct val="115000"/>
              </a:lnSpc>
              <a:spcBef>
                <a:spcPts val="0"/>
              </a:spcBef>
              <a:spcAft>
                <a:spcPts val="0"/>
              </a:spcAft>
              <a:buClr>
                <a:srgbClr val="FFFFFF"/>
              </a:buClr>
              <a:buSzPct val="100000"/>
              <a:buAutoNum type="arabicPeriod"/>
            </a:pPr>
            <a:r>
              <a:rPr lang="en" sz="1600">
                <a:solidFill>
                  <a:srgbClr val="FFFFFF"/>
                </a:solidFill>
              </a:rPr>
              <a:t>GloVe is a model for distributed word representation. The model is an </a:t>
            </a:r>
            <a:r>
              <a:rPr lang="en" sz="1600">
                <a:solidFill>
                  <a:srgbClr val="FFFFFF"/>
                </a:solidFill>
                <a:uFill>
                  <a:noFill/>
                </a:uFill>
                <a:hlinkClick r:id="rId3">
                  <a:extLst>
                    <a:ext uri="{A12FA001-AC4F-418D-AE19-62706E023703}">
                      <ahyp:hlinkClr val="tx"/>
                    </a:ext>
                  </a:extLst>
                </a:hlinkClick>
              </a:rPr>
              <a:t>unsupervised learning</a:t>
            </a:r>
            <a:r>
              <a:rPr lang="en" sz="1600">
                <a:solidFill>
                  <a:srgbClr val="FFFFFF"/>
                </a:solidFill>
              </a:rPr>
              <a:t> algorithm for obtaining vector representations for words. This is achieved by mapping words into a meaningful space where the distance between words is related to semantic similarity</a:t>
            </a:r>
            <a:endParaRPr sz="1600">
              <a:solidFill>
                <a:srgbClr val="FFFFFF"/>
              </a:solidFill>
            </a:endParaRPr>
          </a:p>
          <a:p>
            <a:pPr indent="0" lvl="0" marL="457200" marR="0" rtl="0" algn="l">
              <a:lnSpc>
                <a:spcPct val="115000"/>
              </a:lnSpc>
              <a:spcBef>
                <a:spcPts val="1200"/>
              </a:spcBef>
              <a:spcAft>
                <a:spcPts val="1200"/>
              </a:spcAft>
              <a:buNone/>
            </a:pPr>
            <a:r>
              <a:rPr lang="en" sz="1600">
                <a:solidFill>
                  <a:srgbClr val="FFFFFF"/>
                </a:solidFill>
              </a:rPr>
              <a:t>E.g.  “ice” co-occurs more frequently with “solid” than it does with “gas” (</a:t>
            </a:r>
            <a:r>
              <a:rPr lang="en" sz="1600">
                <a:solidFill>
                  <a:schemeClr val="dk1"/>
                </a:solidFill>
              </a:rPr>
              <a:t>S</a:t>
            </a:r>
            <a:r>
              <a:rPr lang="en" sz="1600">
                <a:solidFill>
                  <a:schemeClr val="dk1"/>
                </a:solidFill>
              </a:rPr>
              <a:t>emantic Similarity</a:t>
            </a:r>
            <a:r>
              <a:rPr lang="en" sz="1600">
                <a:solidFill>
                  <a:srgbClr val="FFFFFF"/>
                </a:solidFill>
              </a:rPr>
              <a:t>)</a:t>
            </a:r>
            <a:endParaRPr sz="1150">
              <a:solidFill>
                <a:srgbClr val="444444"/>
              </a:solidFill>
              <a:highlight>
                <a:srgbClr val="F3F3F3"/>
              </a:highlight>
              <a:latin typeface="Arial"/>
              <a:ea typeface="Arial"/>
              <a:cs typeface="Arial"/>
              <a:sym typeface="Arial"/>
            </a:endParaRPr>
          </a:p>
        </p:txBody>
      </p:sp>
      <p:pic>
        <p:nvPicPr>
          <p:cNvPr id="130" name="Google Shape;130;p24"/>
          <p:cNvPicPr preferRelativeResize="0"/>
          <p:nvPr/>
        </p:nvPicPr>
        <p:blipFill>
          <a:blip r:embed="rId4">
            <a:alphaModFix/>
          </a:blip>
          <a:stretch>
            <a:fillRect/>
          </a:stretch>
        </p:blipFill>
        <p:spPr>
          <a:xfrm>
            <a:off x="833675" y="2827426"/>
            <a:ext cx="7373451" cy="1987675"/>
          </a:xfrm>
          <a:prstGeom prst="rect">
            <a:avLst/>
          </a:prstGeom>
          <a:noFill/>
          <a:ln>
            <a:noFill/>
          </a:ln>
        </p:spPr>
      </p:pic>
      <p:sp>
        <p:nvSpPr>
          <p:cNvPr id="131" name="Google Shape;131;p24"/>
          <p:cNvSpPr txBox="1"/>
          <p:nvPr/>
        </p:nvSpPr>
        <p:spPr>
          <a:xfrm>
            <a:off x="833675" y="4851000"/>
            <a:ext cx="3685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CCCCCC"/>
                </a:solidFill>
                <a:latin typeface="Average"/>
                <a:ea typeface="Average"/>
                <a:cs typeface="Average"/>
                <a:sym typeface="Average"/>
              </a:rPr>
              <a:t>Image src: </a:t>
            </a:r>
            <a:r>
              <a:rPr lang="en" sz="700">
                <a:solidFill>
                  <a:srgbClr val="CCCCCC"/>
                </a:solidFill>
                <a:latin typeface="Average"/>
                <a:ea typeface="Average"/>
                <a:cs typeface="Average"/>
                <a:sym typeface="Average"/>
              </a:rPr>
              <a:t>https://nlp.stanford.edu/projects/glove/</a:t>
            </a:r>
            <a:endParaRPr sz="700">
              <a:solidFill>
                <a:srgbClr val="CCCCCC"/>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p:nvPr/>
        </p:nvSpPr>
        <p:spPr>
          <a:xfrm>
            <a:off x="500500" y="3100650"/>
            <a:ext cx="5803800" cy="1735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highlight>
                <a:schemeClr val="dk1"/>
              </a:highlight>
            </a:endParaRPr>
          </a:p>
        </p:txBody>
      </p:sp>
      <p:sp>
        <p:nvSpPr>
          <p:cNvPr id="137" name="Google Shape;137;p25"/>
          <p:cNvSpPr txBox="1"/>
          <p:nvPr>
            <p:ph type="title"/>
          </p:nvPr>
        </p:nvSpPr>
        <p:spPr>
          <a:xfrm>
            <a:off x="311700" y="31652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LSTM</a:t>
            </a:r>
            <a:endParaRPr/>
          </a:p>
        </p:txBody>
      </p:sp>
      <p:sp>
        <p:nvSpPr>
          <p:cNvPr id="138" name="Google Shape;138;p25"/>
          <p:cNvSpPr txBox="1"/>
          <p:nvPr>
            <p:ph idx="1" type="body"/>
          </p:nvPr>
        </p:nvSpPr>
        <p:spPr>
          <a:xfrm>
            <a:off x="311700" y="1072225"/>
            <a:ext cx="8154300" cy="17088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FFFFFF"/>
              </a:buClr>
              <a:buSzPts val="1600"/>
              <a:buChar char="●"/>
            </a:pPr>
            <a:r>
              <a:rPr lang="en" sz="1600">
                <a:solidFill>
                  <a:srgbClr val="FFFFFF"/>
                </a:solidFill>
              </a:rPr>
              <a:t>Long Short Term Memory networks (LSTMs) are a special kind of a recurrent neural network, capable of learning long-term dependencies. </a:t>
            </a:r>
            <a:endParaRPr sz="1600">
              <a:solidFill>
                <a:srgbClr val="FFFFFF"/>
              </a:solidFill>
            </a:endParaRPr>
          </a:p>
          <a:p>
            <a:pPr indent="-330200" lvl="0" marL="457200" marR="0" rtl="0" algn="l">
              <a:lnSpc>
                <a:spcPct val="115000"/>
              </a:lnSpc>
              <a:spcBef>
                <a:spcPts val="0"/>
              </a:spcBef>
              <a:spcAft>
                <a:spcPts val="0"/>
              </a:spcAft>
              <a:buSzPts val="1600"/>
              <a:buChar char="●"/>
            </a:pPr>
            <a:r>
              <a:rPr lang="en" sz="1600">
                <a:solidFill>
                  <a:srgbClr val="FFFFFF"/>
                </a:solidFill>
              </a:rPr>
              <a:t>L</a:t>
            </a:r>
            <a:r>
              <a:rPr lang="en" sz="1600">
                <a:solidFill>
                  <a:schemeClr val="dk1"/>
                </a:solidFill>
              </a:rPr>
              <a:t>ong-term dependencies: </a:t>
            </a:r>
            <a:r>
              <a:rPr lang="en" sz="1600">
                <a:solidFill>
                  <a:srgbClr val="FFFFFF"/>
                </a:solidFill>
              </a:rPr>
              <a:t>connect previous information to the present task</a:t>
            </a:r>
            <a:endParaRPr sz="1600">
              <a:solidFill>
                <a:srgbClr val="FFFFFF"/>
              </a:solidFill>
            </a:endParaRPr>
          </a:p>
          <a:p>
            <a:pPr indent="-330200" lvl="0" marL="457200" marR="0" rtl="0" algn="l">
              <a:lnSpc>
                <a:spcPct val="115000"/>
              </a:lnSpc>
              <a:spcBef>
                <a:spcPts val="0"/>
              </a:spcBef>
              <a:spcAft>
                <a:spcPts val="0"/>
              </a:spcAft>
              <a:buClr>
                <a:srgbClr val="FFFFFF"/>
              </a:buClr>
              <a:buSzPts val="1600"/>
              <a:buChar char="●"/>
            </a:pPr>
            <a:r>
              <a:rPr lang="en" sz="1600">
                <a:solidFill>
                  <a:srgbClr val="FFFFFF"/>
                </a:solidFill>
              </a:rPr>
              <a:t>RNNs, by passing input from last output, are able to retain information, and able to hold all information at the end to make predictions.</a:t>
            </a:r>
            <a:endParaRPr sz="1600">
              <a:solidFill>
                <a:srgbClr val="FFFFFF"/>
              </a:solidFill>
            </a:endParaRPr>
          </a:p>
          <a:p>
            <a:pPr indent="-330200" lvl="0" marL="457200" rtl="0" algn="l">
              <a:spcBef>
                <a:spcPts val="0"/>
              </a:spcBef>
              <a:spcAft>
                <a:spcPts val="0"/>
              </a:spcAft>
              <a:buClr>
                <a:schemeClr val="dk1"/>
              </a:buClr>
              <a:buSzPts val="1600"/>
              <a:buChar char="●"/>
            </a:pPr>
            <a:r>
              <a:rPr lang="en" sz="1600">
                <a:solidFill>
                  <a:schemeClr val="dk1"/>
                </a:solidFill>
              </a:rPr>
              <a:t>Each words in sentence is related to one another in certain ways.</a:t>
            </a:r>
            <a:endParaRPr sz="1600">
              <a:solidFill>
                <a:srgbClr val="FFFFFF"/>
              </a:solidFill>
            </a:endParaRPr>
          </a:p>
        </p:txBody>
      </p:sp>
      <p:pic>
        <p:nvPicPr>
          <p:cNvPr id="139" name="Google Shape;139;p25"/>
          <p:cNvPicPr preferRelativeResize="0"/>
          <p:nvPr/>
        </p:nvPicPr>
        <p:blipFill>
          <a:blip r:embed="rId3">
            <a:alphaModFix/>
          </a:blip>
          <a:stretch>
            <a:fillRect/>
          </a:stretch>
        </p:blipFill>
        <p:spPr>
          <a:xfrm>
            <a:off x="638238" y="3242275"/>
            <a:ext cx="5528324" cy="1452575"/>
          </a:xfrm>
          <a:prstGeom prst="rect">
            <a:avLst/>
          </a:prstGeom>
          <a:noFill/>
          <a:ln>
            <a:noFill/>
          </a:ln>
        </p:spPr>
      </p:pic>
      <p:sp>
        <p:nvSpPr>
          <p:cNvPr id="140" name="Google Shape;140;p25"/>
          <p:cNvSpPr txBox="1"/>
          <p:nvPr/>
        </p:nvSpPr>
        <p:spPr>
          <a:xfrm>
            <a:off x="471500" y="4838700"/>
            <a:ext cx="3685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CCCCCC"/>
                </a:solidFill>
                <a:latin typeface="Average"/>
                <a:ea typeface="Average"/>
                <a:cs typeface="Average"/>
                <a:sym typeface="Average"/>
              </a:rPr>
              <a:t>Image src: </a:t>
            </a:r>
            <a:r>
              <a:rPr lang="en" sz="700">
                <a:solidFill>
                  <a:srgbClr val="CCCCCC"/>
                </a:solidFill>
                <a:latin typeface="Average"/>
                <a:ea typeface="Average"/>
                <a:cs typeface="Average"/>
                <a:sym typeface="Average"/>
              </a:rPr>
              <a:t>https://colah.github.io/posts/2015-08-Understanding-LSTMs/</a:t>
            </a:r>
            <a:endParaRPr sz="700">
              <a:solidFill>
                <a:srgbClr val="CCCCCC"/>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85850" y="387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Bidirectional </a:t>
            </a:r>
            <a:r>
              <a:rPr lang="en"/>
              <a:t>LSTM</a:t>
            </a:r>
            <a:endParaRPr/>
          </a:p>
        </p:txBody>
      </p:sp>
      <p:sp>
        <p:nvSpPr>
          <p:cNvPr id="146" name="Google Shape;146;p26"/>
          <p:cNvSpPr txBox="1"/>
          <p:nvPr>
            <p:ph idx="1" type="body"/>
          </p:nvPr>
        </p:nvSpPr>
        <p:spPr>
          <a:xfrm>
            <a:off x="460750" y="1256550"/>
            <a:ext cx="8297400" cy="13152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None/>
            </a:pPr>
            <a:r>
              <a:rPr lang="en" sz="1600">
                <a:solidFill>
                  <a:srgbClr val="FFFFFF"/>
                </a:solidFill>
              </a:rPr>
              <a:t>Bidirectional LSTMs are an extension of traditional LSTMs that can improve model performance on sequence classification problems.</a:t>
            </a:r>
            <a:endParaRPr sz="1600">
              <a:solidFill>
                <a:srgbClr val="FFFFFF"/>
              </a:solidFill>
            </a:endParaRPr>
          </a:p>
          <a:p>
            <a:pPr indent="0" lvl="0" marL="0" marR="0" rtl="0" algn="l">
              <a:lnSpc>
                <a:spcPct val="115000"/>
              </a:lnSpc>
              <a:spcBef>
                <a:spcPts val="1200"/>
              </a:spcBef>
              <a:spcAft>
                <a:spcPts val="1200"/>
              </a:spcAft>
              <a:buNone/>
            </a:pPr>
            <a:r>
              <a:rPr lang="en" sz="1600">
                <a:solidFill>
                  <a:srgbClr val="FFFFFF"/>
                </a:solidFill>
              </a:rPr>
              <a:t>Bidirectional LSTMs train two instead of one LSTMs on the input sequence. The first on the input sequence as it is and the second on a reversed copy of the input sequence. This can provide additional context to the network and result in faster and even fuller learning on the problem.</a:t>
            </a:r>
            <a:endParaRPr sz="1600">
              <a:solidFill>
                <a:srgbClr val="FFFFFF"/>
              </a:solidFill>
            </a:endParaRPr>
          </a:p>
        </p:txBody>
      </p:sp>
      <p:sp>
        <p:nvSpPr>
          <p:cNvPr id="147" name="Google Shape;147;p26"/>
          <p:cNvSpPr txBox="1"/>
          <p:nvPr/>
        </p:nvSpPr>
        <p:spPr>
          <a:xfrm>
            <a:off x="4509300" y="114850"/>
            <a:ext cx="46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148" name="Google Shape;148;p26"/>
          <p:cNvPicPr preferRelativeResize="0"/>
          <p:nvPr/>
        </p:nvPicPr>
        <p:blipFill>
          <a:blip r:embed="rId3">
            <a:alphaModFix/>
          </a:blip>
          <a:stretch>
            <a:fillRect/>
          </a:stretch>
        </p:blipFill>
        <p:spPr>
          <a:xfrm>
            <a:off x="471500" y="2739750"/>
            <a:ext cx="5939252" cy="2098950"/>
          </a:xfrm>
          <a:prstGeom prst="rect">
            <a:avLst/>
          </a:prstGeom>
          <a:noFill/>
          <a:ln>
            <a:noFill/>
          </a:ln>
        </p:spPr>
      </p:pic>
      <p:sp>
        <p:nvSpPr>
          <p:cNvPr id="149" name="Google Shape;149;p26"/>
          <p:cNvSpPr txBox="1"/>
          <p:nvPr/>
        </p:nvSpPr>
        <p:spPr>
          <a:xfrm>
            <a:off x="471500" y="4838700"/>
            <a:ext cx="3685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CCCCCC"/>
                </a:solidFill>
                <a:latin typeface="Average"/>
                <a:ea typeface="Average"/>
                <a:cs typeface="Average"/>
                <a:sym typeface="Average"/>
              </a:rPr>
              <a:t>Image src: http://colah.github.io/posts/2015-09-NN-Types-FP/</a:t>
            </a:r>
            <a:endParaRPr sz="700">
              <a:solidFill>
                <a:srgbClr val="CCCCCC"/>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265500" y="1618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Neural Network Structure</a:t>
            </a:r>
            <a:endParaRPr/>
          </a:p>
        </p:txBody>
      </p:sp>
      <p:sp>
        <p:nvSpPr>
          <p:cNvPr id="155" name="Google Shape;155;p27"/>
          <p:cNvSpPr/>
          <p:nvPr/>
        </p:nvSpPr>
        <p:spPr>
          <a:xfrm>
            <a:off x="4922225" y="432675"/>
            <a:ext cx="1636200" cy="2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Embedding Layer</a:t>
            </a:r>
            <a:endParaRPr sz="1100"/>
          </a:p>
        </p:txBody>
      </p:sp>
      <p:sp>
        <p:nvSpPr>
          <p:cNvPr id="156" name="Google Shape;156;p27"/>
          <p:cNvSpPr/>
          <p:nvPr/>
        </p:nvSpPr>
        <p:spPr>
          <a:xfrm>
            <a:off x="4922225" y="1080375"/>
            <a:ext cx="1636200" cy="2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Gaussian</a:t>
            </a:r>
            <a:r>
              <a:rPr lang="en" sz="1100"/>
              <a:t> Noise</a:t>
            </a:r>
            <a:endParaRPr sz="1100"/>
          </a:p>
        </p:txBody>
      </p:sp>
      <p:sp>
        <p:nvSpPr>
          <p:cNvPr id="157" name="Google Shape;157;p27"/>
          <p:cNvSpPr/>
          <p:nvPr/>
        </p:nvSpPr>
        <p:spPr>
          <a:xfrm>
            <a:off x="4922225" y="1728075"/>
            <a:ext cx="1636200" cy="2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Spatial Dropout </a:t>
            </a:r>
            <a:endParaRPr sz="1100"/>
          </a:p>
        </p:txBody>
      </p:sp>
      <p:sp>
        <p:nvSpPr>
          <p:cNvPr id="158" name="Google Shape;158;p27"/>
          <p:cNvSpPr/>
          <p:nvPr/>
        </p:nvSpPr>
        <p:spPr>
          <a:xfrm>
            <a:off x="4922225" y="2375925"/>
            <a:ext cx="1636200" cy="2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Bidirectional</a:t>
            </a:r>
            <a:r>
              <a:rPr lang="en" sz="1100"/>
              <a:t> LSTM</a:t>
            </a:r>
            <a:endParaRPr sz="1100"/>
          </a:p>
        </p:txBody>
      </p:sp>
      <p:sp>
        <p:nvSpPr>
          <p:cNvPr id="159" name="Google Shape;159;p27"/>
          <p:cNvSpPr/>
          <p:nvPr/>
        </p:nvSpPr>
        <p:spPr>
          <a:xfrm>
            <a:off x="4922225" y="3013850"/>
            <a:ext cx="1636200" cy="2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Dropout</a:t>
            </a:r>
            <a:endParaRPr sz="1100"/>
          </a:p>
        </p:txBody>
      </p:sp>
      <p:sp>
        <p:nvSpPr>
          <p:cNvPr id="160" name="Google Shape;160;p27"/>
          <p:cNvSpPr/>
          <p:nvPr/>
        </p:nvSpPr>
        <p:spPr>
          <a:xfrm>
            <a:off x="4922225" y="3630375"/>
            <a:ext cx="1636200" cy="2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Relu</a:t>
            </a:r>
            <a:endParaRPr sz="1100"/>
          </a:p>
        </p:txBody>
      </p:sp>
      <p:sp>
        <p:nvSpPr>
          <p:cNvPr id="161" name="Google Shape;161;p27"/>
          <p:cNvSpPr/>
          <p:nvPr/>
        </p:nvSpPr>
        <p:spPr>
          <a:xfrm>
            <a:off x="4922225" y="4299625"/>
            <a:ext cx="1636200" cy="21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Softmax</a:t>
            </a:r>
            <a:endParaRPr sz="1100"/>
          </a:p>
        </p:txBody>
      </p:sp>
      <p:cxnSp>
        <p:nvCxnSpPr>
          <p:cNvPr id="162" name="Google Shape;162;p27"/>
          <p:cNvCxnSpPr>
            <a:stCxn id="155" idx="2"/>
            <a:endCxn id="156" idx="0"/>
          </p:cNvCxnSpPr>
          <p:nvPr/>
        </p:nvCxnSpPr>
        <p:spPr>
          <a:xfrm>
            <a:off x="5740325" y="647475"/>
            <a:ext cx="0" cy="432900"/>
          </a:xfrm>
          <a:prstGeom prst="straightConnector1">
            <a:avLst/>
          </a:prstGeom>
          <a:noFill/>
          <a:ln cap="flat" cmpd="sng" w="19050">
            <a:solidFill>
              <a:srgbClr val="000000"/>
            </a:solidFill>
            <a:prstDash val="solid"/>
            <a:round/>
            <a:headEnd len="med" w="med" type="none"/>
            <a:tailEnd len="med" w="med" type="stealth"/>
          </a:ln>
        </p:spPr>
      </p:cxnSp>
      <p:cxnSp>
        <p:nvCxnSpPr>
          <p:cNvPr id="163" name="Google Shape;163;p27"/>
          <p:cNvCxnSpPr>
            <a:stCxn id="156" idx="2"/>
            <a:endCxn id="157" idx="0"/>
          </p:cNvCxnSpPr>
          <p:nvPr/>
        </p:nvCxnSpPr>
        <p:spPr>
          <a:xfrm>
            <a:off x="5740325" y="1295175"/>
            <a:ext cx="0" cy="432900"/>
          </a:xfrm>
          <a:prstGeom prst="straightConnector1">
            <a:avLst/>
          </a:prstGeom>
          <a:noFill/>
          <a:ln cap="flat" cmpd="sng" w="19050">
            <a:solidFill>
              <a:srgbClr val="000000"/>
            </a:solidFill>
            <a:prstDash val="solid"/>
            <a:round/>
            <a:headEnd len="med" w="med" type="none"/>
            <a:tailEnd len="med" w="med" type="stealth"/>
          </a:ln>
        </p:spPr>
      </p:cxnSp>
      <p:cxnSp>
        <p:nvCxnSpPr>
          <p:cNvPr id="164" name="Google Shape;164;p27"/>
          <p:cNvCxnSpPr>
            <a:stCxn id="157" idx="2"/>
            <a:endCxn id="158" idx="0"/>
          </p:cNvCxnSpPr>
          <p:nvPr/>
        </p:nvCxnSpPr>
        <p:spPr>
          <a:xfrm>
            <a:off x="5740325" y="1942875"/>
            <a:ext cx="0" cy="433200"/>
          </a:xfrm>
          <a:prstGeom prst="straightConnector1">
            <a:avLst/>
          </a:prstGeom>
          <a:noFill/>
          <a:ln cap="flat" cmpd="sng" w="19050">
            <a:solidFill>
              <a:srgbClr val="000000"/>
            </a:solidFill>
            <a:prstDash val="solid"/>
            <a:round/>
            <a:headEnd len="med" w="med" type="none"/>
            <a:tailEnd len="med" w="med" type="stealth"/>
          </a:ln>
        </p:spPr>
      </p:cxnSp>
      <p:cxnSp>
        <p:nvCxnSpPr>
          <p:cNvPr id="165" name="Google Shape;165;p27"/>
          <p:cNvCxnSpPr>
            <a:stCxn id="158" idx="2"/>
            <a:endCxn id="159" idx="0"/>
          </p:cNvCxnSpPr>
          <p:nvPr/>
        </p:nvCxnSpPr>
        <p:spPr>
          <a:xfrm>
            <a:off x="5740325" y="2590725"/>
            <a:ext cx="0" cy="423000"/>
          </a:xfrm>
          <a:prstGeom prst="straightConnector1">
            <a:avLst/>
          </a:prstGeom>
          <a:noFill/>
          <a:ln cap="flat" cmpd="sng" w="19050">
            <a:solidFill>
              <a:srgbClr val="000000"/>
            </a:solidFill>
            <a:prstDash val="solid"/>
            <a:round/>
            <a:headEnd len="med" w="med" type="none"/>
            <a:tailEnd len="med" w="med" type="stealth"/>
          </a:ln>
        </p:spPr>
      </p:cxnSp>
      <p:cxnSp>
        <p:nvCxnSpPr>
          <p:cNvPr id="166" name="Google Shape;166;p27"/>
          <p:cNvCxnSpPr>
            <a:stCxn id="159" idx="2"/>
            <a:endCxn id="160" idx="0"/>
          </p:cNvCxnSpPr>
          <p:nvPr/>
        </p:nvCxnSpPr>
        <p:spPr>
          <a:xfrm>
            <a:off x="5740325" y="3228650"/>
            <a:ext cx="0" cy="401700"/>
          </a:xfrm>
          <a:prstGeom prst="straightConnector1">
            <a:avLst/>
          </a:prstGeom>
          <a:noFill/>
          <a:ln cap="flat" cmpd="sng" w="19050">
            <a:solidFill>
              <a:srgbClr val="000000"/>
            </a:solidFill>
            <a:prstDash val="solid"/>
            <a:round/>
            <a:headEnd len="med" w="med" type="none"/>
            <a:tailEnd len="med" w="med" type="stealth"/>
          </a:ln>
        </p:spPr>
      </p:cxnSp>
      <p:cxnSp>
        <p:nvCxnSpPr>
          <p:cNvPr id="167" name="Google Shape;167;p27"/>
          <p:cNvCxnSpPr>
            <a:stCxn id="160" idx="2"/>
            <a:endCxn id="161" idx="0"/>
          </p:cNvCxnSpPr>
          <p:nvPr/>
        </p:nvCxnSpPr>
        <p:spPr>
          <a:xfrm>
            <a:off x="5740325" y="3845175"/>
            <a:ext cx="0" cy="454500"/>
          </a:xfrm>
          <a:prstGeom prst="straightConnector1">
            <a:avLst/>
          </a:prstGeom>
          <a:noFill/>
          <a:ln cap="flat" cmpd="sng" w="19050">
            <a:solidFill>
              <a:srgbClr val="000000"/>
            </a:solidFill>
            <a:prstDash val="solid"/>
            <a:round/>
            <a:headEnd len="med" w="med" type="none"/>
            <a:tailEnd len="med" w="med" type="stealth"/>
          </a:ln>
        </p:spPr>
      </p:cxnSp>
      <p:sp>
        <p:nvSpPr>
          <p:cNvPr id="168" name="Google Shape;168;p27"/>
          <p:cNvSpPr/>
          <p:nvPr/>
        </p:nvSpPr>
        <p:spPr>
          <a:xfrm>
            <a:off x="7101300" y="323475"/>
            <a:ext cx="1919700" cy="43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Pretrain weighted layer for text vectors</a:t>
            </a:r>
            <a:endParaRPr sz="800"/>
          </a:p>
        </p:txBody>
      </p:sp>
      <p:sp>
        <p:nvSpPr>
          <p:cNvPr id="169" name="Google Shape;169;p27"/>
          <p:cNvSpPr/>
          <p:nvPr/>
        </p:nvSpPr>
        <p:spPr>
          <a:xfrm>
            <a:off x="7101300" y="971175"/>
            <a:ext cx="1919700" cy="43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Add noises to neural network for robustness</a:t>
            </a:r>
            <a:endParaRPr sz="800"/>
          </a:p>
        </p:txBody>
      </p:sp>
      <p:sp>
        <p:nvSpPr>
          <p:cNvPr id="170" name="Google Shape;170;p27"/>
          <p:cNvSpPr/>
          <p:nvPr/>
        </p:nvSpPr>
        <p:spPr>
          <a:xfrm>
            <a:off x="7101300" y="1618875"/>
            <a:ext cx="1919700" cy="43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Regularization to prevent overfitting </a:t>
            </a:r>
            <a:endParaRPr sz="800"/>
          </a:p>
        </p:txBody>
      </p:sp>
      <p:sp>
        <p:nvSpPr>
          <p:cNvPr id="171" name="Google Shape;171;p27"/>
          <p:cNvSpPr/>
          <p:nvPr/>
        </p:nvSpPr>
        <p:spPr>
          <a:xfrm>
            <a:off x="7101300" y="2266563"/>
            <a:ext cx="1919700" cy="43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Obtain features from input text in both directions</a:t>
            </a:r>
            <a:endParaRPr sz="800"/>
          </a:p>
        </p:txBody>
      </p:sp>
      <p:sp>
        <p:nvSpPr>
          <p:cNvPr id="172" name="Google Shape;172;p27"/>
          <p:cNvSpPr/>
          <p:nvPr/>
        </p:nvSpPr>
        <p:spPr>
          <a:xfrm>
            <a:off x="7101425" y="2904650"/>
            <a:ext cx="1919700" cy="43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Regularization to prevent overfitting </a:t>
            </a:r>
            <a:endParaRPr sz="800"/>
          </a:p>
        </p:txBody>
      </p:sp>
      <p:sp>
        <p:nvSpPr>
          <p:cNvPr id="173" name="Google Shape;173;p27"/>
          <p:cNvSpPr/>
          <p:nvPr/>
        </p:nvSpPr>
        <p:spPr>
          <a:xfrm>
            <a:off x="7101300" y="3620600"/>
            <a:ext cx="1919700" cy="43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max(0,x)</a:t>
            </a:r>
            <a:endParaRPr sz="800"/>
          </a:p>
        </p:txBody>
      </p:sp>
      <p:sp>
        <p:nvSpPr>
          <p:cNvPr id="174" name="Google Shape;174;p27"/>
          <p:cNvSpPr/>
          <p:nvPr/>
        </p:nvSpPr>
        <p:spPr>
          <a:xfrm>
            <a:off x="7101300" y="4289850"/>
            <a:ext cx="1919700" cy="43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A activation function for categorization</a:t>
            </a:r>
            <a:endParaRPr sz="800"/>
          </a:p>
        </p:txBody>
      </p:sp>
      <p:cxnSp>
        <p:nvCxnSpPr>
          <p:cNvPr id="175" name="Google Shape;175;p27"/>
          <p:cNvCxnSpPr>
            <a:stCxn id="155" idx="3"/>
            <a:endCxn id="168" idx="1"/>
          </p:cNvCxnSpPr>
          <p:nvPr/>
        </p:nvCxnSpPr>
        <p:spPr>
          <a:xfrm>
            <a:off x="6558425" y="540075"/>
            <a:ext cx="543000" cy="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27"/>
          <p:cNvCxnSpPr>
            <a:stCxn id="156" idx="3"/>
            <a:endCxn id="169" idx="1"/>
          </p:cNvCxnSpPr>
          <p:nvPr/>
        </p:nvCxnSpPr>
        <p:spPr>
          <a:xfrm>
            <a:off x="6558425" y="1187775"/>
            <a:ext cx="543000" cy="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27"/>
          <p:cNvCxnSpPr>
            <a:stCxn id="157" idx="3"/>
            <a:endCxn id="170" idx="1"/>
          </p:cNvCxnSpPr>
          <p:nvPr/>
        </p:nvCxnSpPr>
        <p:spPr>
          <a:xfrm>
            <a:off x="6558425" y="1835475"/>
            <a:ext cx="543000" cy="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27"/>
          <p:cNvCxnSpPr>
            <a:stCxn id="158" idx="3"/>
            <a:endCxn id="171" idx="1"/>
          </p:cNvCxnSpPr>
          <p:nvPr/>
        </p:nvCxnSpPr>
        <p:spPr>
          <a:xfrm flipH="1" rot="10800000">
            <a:off x="6558425" y="2483025"/>
            <a:ext cx="543000" cy="3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27"/>
          <p:cNvCxnSpPr>
            <a:stCxn id="159" idx="3"/>
            <a:endCxn id="172" idx="1"/>
          </p:cNvCxnSpPr>
          <p:nvPr/>
        </p:nvCxnSpPr>
        <p:spPr>
          <a:xfrm>
            <a:off x="6558425" y="3121250"/>
            <a:ext cx="543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idx="1" type="body"/>
          </p:nvPr>
        </p:nvSpPr>
        <p:spPr>
          <a:xfrm>
            <a:off x="311700" y="327875"/>
            <a:ext cx="8520600" cy="2185800"/>
          </a:xfrm>
          <a:prstGeom prst="rect">
            <a:avLst/>
          </a:prstGeom>
        </p:spPr>
        <p:txBody>
          <a:bodyPr anchorCtr="0" anchor="t" bIns="91425" lIns="91425" spcFirstLastPara="1" rIns="91425" wrap="square" tIns="91425">
            <a:normAutofit/>
          </a:bodyPr>
          <a:lstStyle/>
          <a:p>
            <a:pPr indent="0" lvl="0" marL="0" marR="0" rtl="0" algn="l">
              <a:lnSpc>
                <a:spcPct val="150000"/>
              </a:lnSpc>
              <a:spcBef>
                <a:spcPts val="0"/>
              </a:spcBef>
              <a:spcAft>
                <a:spcPts val="0"/>
              </a:spcAft>
              <a:buNone/>
            </a:pPr>
            <a:r>
              <a:rPr b="1" lang="en" sz="1600">
                <a:solidFill>
                  <a:srgbClr val="FFFFFF"/>
                </a:solidFill>
              </a:rPr>
              <a:t>Optimizer: Adam Optimization</a:t>
            </a:r>
            <a:endParaRPr b="1" sz="1600">
              <a:solidFill>
                <a:srgbClr val="FFFFFF"/>
              </a:solidFill>
            </a:endParaRPr>
          </a:p>
          <a:p>
            <a:pPr indent="0" lvl="0" marL="0" marR="0" rtl="0" algn="l">
              <a:lnSpc>
                <a:spcPct val="105000"/>
              </a:lnSpc>
              <a:spcBef>
                <a:spcPts val="0"/>
              </a:spcBef>
              <a:spcAft>
                <a:spcPts val="0"/>
              </a:spcAft>
              <a:buNone/>
            </a:pPr>
            <a:r>
              <a:rPr lang="en" sz="1600">
                <a:solidFill>
                  <a:srgbClr val="FFFFFF"/>
                </a:solidFill>
              </a:rPr>
              <a:t>Adaptive Moment Estimation (Adam) is a method that computes adaptive learning rates for each parameter. In addition to storing an exponentially decaying average of </a:t>
            </a:r>
            <a:r>
              <a:rPr b="1" lang="en" sz="1600">
                <a:solidFill>
                  <a:srgbClr val="FFFFFF"/>
                </a:solidFill>
              </a:rPr>
              <a:t>past squared gradients</a:t>
            </a:r>
            <a:r>
              <a:rPr lang="en" sz="1600">
                <a:solidFill>
                  <a:srgbClr val="FFFFFF"/>
                </a:solidFill>
              </a:rPr>
              <a:t>, Adam also keeps an exponentially decaying average of </a:t>
            </a:r>
            <a:r>
              <a:rPr b="1" lang="en" sz="1600">
                <a:solidFill>
                  <a:srgbClr val="FFFFFF"/>
                </a:solidFill>
              </a:rPr>
              <a:t>past gradients</a:t>
            </a:r>
            <a:r>
              <a:rPr lang="en" sz="1600">
                <a:solidFill>
                  <a:srgbClr val="FFFFFF"/>
                </a:solidFill>
              </a:rPr>
              <a:t>, similar to momentum. </a:t>
            </a:r>
            <a:endParaRPr sz="1600">
              <a:solidFill>
                <a:srgbClr val="FFFFFF"/>
              </a:solidFill>
            </a:endParaRPr>
          </a:p>
          <a:p>
            <a:pPr indent="0" lvl="0" marL="0" marR="0" rtl="0" algn="l">
              <a:lnSpc>
                <a:spcPct val="105000"/>
              </a:lnSpc>
              <a:spcBef>
                <a:spcPts val="1200"/>
              </a:spcBef>
              <a:spcAft>
                <a:spcPts val="1200"/>
              </a:spcAft>
              <a:buNone/>
            </a:pPr>
            <a:r>
              <a:rPr lang="en" sz="1600">
                <a:solidFill>
                  <a:srgbClr val="FFFFFF"/>
                </a:solidFill>
              </a:rPr>
              <a:t>Momentum can be seen as a ball running down a slope, Adam behaves like a heavy ball with friction, which prefers flat minima in the error surface.</a:t>
            </a:r>
            <a:endParaRPr sz="1600">
              <a:solidFill>
                <a:srgbClr val="FFFFFF"/>
              </a:solidFill>
            </a:endParaRPr>
          </a:p>
        </p:txBody>
      </p:sp>
      <p:sp>
        <p:nvSpPr>
          <p:cNvPr id="185" name="Google Shape;185;p28"/>
          <p:cNvSpPr txBox="1"/>
          <p:nvPr>
            <p:ph idx="2" type="body"/>
          </p:nvPr>
        </p:nvSpPr>
        <p:spPr>
          <a:xfrm>
            <a:off x="311700" y="2685500"/>
            <a:ext cx="8520600" cy="1734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 sz="1600">
                <a:solidFill>
                  <a:srgbClr val="FFFFFF"/>
                </a:solidFill>
              </a:rPr>
              <a:t>Loss function: C</a:t>
            </a:r>
            <a:r>
              <a:rPr b="1" lang="en" sz="1600">
                <a:solidFill>
                  <a:srgbClr val="FFFFFF"/>
                </a:solidFill>
              </a:rPr>
              <a:t>ategorical Cross-entropy</a:t>
            </a:r>
            <a:endParaRPr b="1" sz="1600">
              <a:solidFill>
                <a:srgbClr val="FFFFFF"/>
              </a:solidFill>
            </a:endParaRPr>
          </a:p>
          <a:p>
            <a:pPr indent="0" lvl="0" marL="0" rtl="0" algn="l">
              <a:lnSpc>
                <a:spcPct val="105000"/>
              </a:lnSpc>
              <a:spcBef>
                <a:spcPts val="1200"/>
              </a:spcBef>
              <a:spcAft>
                <a:spcPts val="0"/>
              </a:spcAft>
              <a:buNone/>
            </a:pPr>
            <a:r>
              <a:rPr lang="en" sz="1600">
                <a:solidFill>
                  <a:srgbClr val="FFFFFF"/>
                </a:solidFill>
              </a:rPr>
              <a:t>Cross-entropy loss, measures the performance of a classification model whose output is a probability value between 0 and 1. </a:t>
            </a:r>
            <a:r>
              <a:rPr lang="en" sz="1600">
                <a:solidFill>
                  <a:srgbClr val="FFFFFF"/>
                </a:solidFill>
              </a:rPr>
              <a:t>This cross-entropy loss function is used when there are two or more label classes, where labels are provided in a one hot representation.</a:t>
            </a:r>
            <a:endParaRPr sz="1600">
              <a:solidFill>
                <a:srgbClr val="FFFFFF"/>
              </a:solidFill>
            </a:endParaRPr>
          </a:p>
          <a:p>
            <a:pPr indent="0" lvl="0" marL="0" rtl="0" algn="l">
              <a:lnSpc>
                <a:spcPct val="105000"/>
              </a:lnSpc>
              <a:spcBef>
                <a:spcPts val="1200"/>
              </a:spcBef>
              <a:spcAft>
                <a:spcPts val="1200"/>
              </a:spcAft>
              <a:buNone/>
            </a:pPr>
            <a:r>
              <a:rPr lang="en" sz="1600">
                <a:solidFill>
                  <a:schemeClr val="dk1"/>
                </a:solidFill>
              </a:rPr>
              <a:t>O</a:t>
            </a:r>
            <a:r>
              <a:rPr lang="en" sz="1600">
                <a:solidFill>
                  <a:schemeClr val="dk1"/>
                </a:solidFill>
              </a:rPr>
              <a:t>ne hot representation example: [0 0 0 0 1], [0 0 0 1 0]</a:t>
            </a:r>
            <a:endParaRPr sz="16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Other Methods - SVM</a:t>
            </a:r>
            <a:endParaRPr/>
          </a:p>
        </p:txBody>
      </p:sp>
      <p:sp>
        <p:nvSpPr>
          <p:cNvPr id="191" name="Google Shape;191;p29"/>
          <p:cNvSpPr txBox="1"/>
          <p:nvPr>
            <p:ph idx="1" type="body"/>
          </p:nvPr>
        </p:nvSpPr>
        <p:spPr>
          <a:xfrm>
            <a:off x="311700" y="1389600"/>
            <a:ext cx="3596400" cy="3179400"/>
          </a:xfrm>
          <a:prstGeom prst="rect">
            <a:avLst/>
          </a:prstGeom>
        </p:spPr>
        <p:txBody>
          <a:bodyPr anchorCtr="0" anchor="t" bIns="91425" lIns="91425" spcFirstLastPara="1" rIns="91425" wrap="square" tIns="91425">
            <a:normAutofit/>
          </a:bodyPr>
          <a:lstStyle/>
          <a:p>
            <a:pPr indent="-330200" lvl="0" marL="457200" marR="0" rtl="0" algn="l">
              <a:lnSpc>
                <a:spcPct val="115000"/>
              </a:lnSpc>
              <a:spcBef>
                <a:spcPts val="0"/>
              </a:spcBef>
              <a:spcAft>
                <a:spcPts val="0"/>
              </a:spcAft>
              <a:buClr>
                <a:srgbClr val="FFFFFF"/>
              </a:buClr>
              <a:buSzPts val="1600"/>
              <a:buAutoNum type="arabicPeriod"/>
            </a:pPr>
            <a:r>
              <a:rPr lang="en" sz="1600">
                <a:solidFill>
                  <a:srgbClr val="FFFFFF"/>
                </a:solidFill>
              </a:rPr>
              <a:t>A support vector machine (SVM) is a supervised machine learning model that uses classification algorithms to categorize data into different categories by finding optimal hyperplanes</a:t>
            </a:r>
            <a:endParaRPr sz="1600">
              <a:solidFill>
                <a:srgbClr val="FFFFFF"/>
              </a:solidFill>
            </a:endParaRPr>
          </a:p>
          <a:p>
            <a:pPr indent="-330200" lvl="0" marL="457200" marR="0" rtl="0" algn="l">
              <a:lnSpc>
                <a:spcPct val="115000"/>
              </a:lnSpc>
              <a:spcBef>
                <a:spcPts val="0"/>
              </a:spcBef>
              <a:spcAft>
                <a:spcPts val="0"/>
              </a:spcAft>
              <a:buClr>
                <a:srgbClr val="FFFFFF"/>
              </a:buClr>
              <a:buSzPts val="1600"/>
              <a:buAutoNum type="arabicPeriod"/>
            </a:pPr>
            <a:r>
              <a:rPr lang="en" sz="1600">
                <a:solidFill>
                  <a:srgbClr val="FFFFFF"/>
                </a:solidFill>
              </a:rPr>
              <a:t>In our project, we use this method with a hyperdimension around 100.</a:t>
            </a:r>
            <a:endParaRPr sz="1600">
              <a:solidFill>
                <a:srgbClr val="FFFFFF"/>
              </a:solidFill>
            </a:endParaRPr>
          </a:p>
        </p:txBody>
      </p:sp>
      <p:grpSp>
        <p:nvGrpSpPr>
          <p:cNvPr id="192" name="Google Shape;192;p29"/>
          <p:cNvGrpSpPr/>
          <p:nvPr/>
        </p:nvGrpSpPr>
        <p:grpSpPr>
          <a:xfrm>
            <a:off x="4555812" y="992263"/>
            <a:ext cx="3814453" cy="3766316"/>
            <a:chOff x="4556000" y="992300"/>
            <a:chExt cx="2947800" cy="2910600"/>
          </a:xfrm>
        </p:grpSpPr>
        <p:sp>
          <p:nvSpPr>
            <p:cNvPr id="193" name="Google Shape;193;p29"/>
            <p:cNvSpPr/>
            <p:nvPr/>
          </p:nvSpPr>
          <p:spPr>
            <a:xfrm>
              <a:off x="4556000" y="992300"/>
              <a:ext cx="2947800" cy="291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29"/>
            <p:cNvPicPr preferRelativeResize="0"/>
            <p:nvPr/>
          </p:nvPicPr>
          <p:blipFill>
            <a:blip r:embed="rId3">
              <a:alphaModFix/>
            </a:blip>
            <a:stretch>
              <a:fillRect/>
            </a:stretch>
          </p:blipFill>
          <p:spPr>
            <a:xfrm>
              <a:off x="4646200" y="1121450"/>
              <a:ext cx="2857500" cy="2781300"/>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Other Methods - CNN</a:t>
            </a:r>
            <a:endParaRPr/>
          </a:p>
        </p:txBody>
      </p:sp>
      <p:sp>
        <p:nvSpPr>
          <p:cNvPr id="200" name="Google Shape;200;p30"/>
          <p:cNvSpPr txBox="1"/>
          <p:nvPr>
            <p:ph idx="1" type="body"/>
          </p:nvPr>
        </p:nvSpPr>
        <p:spPr>
          <a:xfrm>
            <a:off x="311700" y="1389600"/>
            <a:ext cx="3596400" cy="3179400"/>
          </a:xfrm>
          <a:prstGeom prst="rect">
            <a:avLst/>
          </a:prstGeom>
        </p:spPr>
        <p:txBody>
          <a:bodyPr anchorCtr="0" anchor="t" bIns="91425" lIns="91425" spcFirstLastPara="1" rIns="91425" wrap="square" tIns="91425">
            <a:normAutofit/>
          </a:bodyPr>
          <a:lstStyle/>
          <a:p>
            <a:pPr indent="-330200" lvl="0" marL="457200" marR="0" rtl="0" algn="l">
              <a:lnSpc>
                <a:spcPct val="115000"/>
              </a:lnSpc>
              <a:spcBef>
                <a:spcPts val="0"/>
              </a:spcBef>
              <a:spcAft>
                <a:spcPts val="0"/>
              </a:spcAft>
              <a:buClr>
                <a:srgbClr val="FFFFFF"/>
              </a:buClr>
              <a:buSzPts val="1600"/>
              <a:buAutoNum type="arabicPeriod"/>
            </a:pPr>
            <a:r>
              <a:rPr lang="en" sz="1600">
                <a:solidFill>
                  <a:srgbClr val="FFFFFF"/>
                </a:solidFill>
              </a:rPr>
              <a:t>A support vector machine (SVM) is a supervised machine learning model that uses classification algorithms to categorize data into different categories by finding optimal hyperplanes</a:t>
            </a:r>
            <a:endParaRPr sz="1600">
              <a:solidFill>
                <a:srgbClr val="FFFFFF"/>
              </a:solidFill>
            </a:endParaRPr>
          </a:p>
        </p:txBody>
      </p:sp>
      <p:grpSp>
        <p:nvGrpSpPr>
          <p:cNvPr id="201" name="Google Shape;201;p30"/>
          <p:cNvGrpSpPr/>
          <p:nvPr/>
        </p:nvGrpSpPr>
        <p:grpSpPr>
          <a:xfrm>
            <a:off x="4555812" y="992263"/>
            <a:ext cx="3814453" cy="3766316"/>
            <a:chOff x="4556000" y="992300"/>
            <a:chExt cx="2947800" cy="2910600"/>
          </a:xfrm>
        </p:grpSpPr>
        <p:sp>
          <p:nvSpPr>
            <p:cNvPr id="202" name="Google Shape;202;p30"/>
            <p:cNvSpPr/>
            <p:nvPr/>
          </p:nvSpPr>
          <p:spPr>
            <a:xfrm>
              <a:off x="4556000" y="992300"/>
              <a:ext cx="2947800" cy="291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 name="Google Shape;203;p30"/>
            <p:cNvPicPr preferRelativeResize="0"/>
            <p:nvPr/>
          </p:nvPicPr>
          <p:blipFill>
            <a:blip r:embed="rId3">
              <a:alphaModFix/>
            </a:blip>
            <a:stretch>
              <a:fillRect/>
            </a:stretch>
          </p:blipFill>
          <p:spPr>
            <a:xfrm>
              <a:off x="4646200" y="1121450"/>
              <a:ext cx="2857500" cy="2781300"/>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Show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p:nvPr/>
        </p:nvSpPr>
        <p:spPr>
          <a:xfrm>
            <a:off x="4616925" y="25"/>
            <a:ext cx="45273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ISEAR</a:t>
            </a:r>
            <a:endParaRPr/>
          </a:p>
        </p:txBody>
      </p:sp>
      <p:sp>
        <p:nvSpPr>
          <p:cNvPr id="220" name="Google Shape;220;p33"/>
          <p:cNvSpPr txBox="1"/>
          <p:nvPr>
            <p:ph idx="1" type="body"/>
          </p:nvPr>
        </p:nvSpPr>
        <p:spPr>
          <a:xfrm>
            <a:off x="311700" y="1359375"/>
            <a:ext cx="3716400" cy="3179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F3F3F3"/>
              </a:buClr>
              <a:buSzPts val="1800"/>
              <a:buChar char="●"/>
            </a:pPr>
            <a:r>
              <a:rPr lang="en" sz="1800">
                <a:solidFill>
                  <a:srgbClr val="F3F3F3"/>
                </a:solidFill>
              </a:rPr>
              <a:t>7</a:t>
            </a:r>
            <a:r>
              <a:rPr lang="en" sz="1800">
                <a:solidFill>
                  <a:srgbClr val="F3F3F3"/>
                </a:solidFill>
              </a:rPr>
              <a:t> Categories: </a:t>
            </a:r>
            <a:endParaRPr sz="1800">
              <a:solidFill>
                <a:srgbClr val="F3F3F3"/>
              </a:solidFill>
            </a:endParaRPr>
          </a:p>
          <a:p>
            <a:pPr indent="-342900" lvl="0" marL="457200" rtl="0" algn="l">
              <a:lnSpc>
                <a:spcPct val="115000"/>
              </a:lnSpc>
              <a:spcBef>
                <a:spcPts val="0"/>
              </a:spcBef>
              <a:spcAft>
                <a:spcPts val="0"/>
              </a:spcAft>
              <a:buClr>
                <a:srgbClr val="F3F3F3"/>
              </a:buClr>
              <a:buSzPts val="1800"/>
              <a:buChar char="●"/>
            </a:pPr>
            <a:r>
              <a:rPr lang="en" sz="1800">
                <a:solidFill>
                  <a:srgbClr val="F3F3F3"/>
                </a:solidFill>
              </a:rPr>
              <a:t>Changes of accuracy and loss show a good shape</a:t>
            </a:r>
            <a:endParaRPr sz="1800">
              <a:solidFill>
                <a:srgbClr val="F3F3F3"/>
              </a:solidFill>
            </a:endParaRPr>
          </a:p>
          <a:p>
            <a:pPr indent="-342900" lvl="0" marL="457200" rtl="0" algn="l">
              <a:lnSpc>
                <a:spcPct val="115000"/>
              </a:lnSpc>
              <a:spcBef>
                <a:spcPts val="0"/>
              </a:spcBef>
              <a:spcAft>
                <a:spcPts val="0"/>
              </a:spcAft>
              <a:buClr>
                <a:srgbClr val="F3F3F3"/>
              </a:buClr>
              <a:buSzPts val="1800"/>
              <a:buChar char="●"/>
            </a:pPr>
            <a:r>
              <a:rPr lang="en" sz="1800">
                <a:solidFill>
                  <a:srgbClr val="F3F3F3"/>
                </a:solidFill>
              </a:rPr>
              <a:t>When accuracy and loss become stable, they behaves fluctuation.</a:t>
            </a:r>
            <a:endParaRPr sz="1800">
              <a:solidFill>
                <a:srgbClr val="F3F3F3"/>
              </a:solidFill>
            </a:endParaRPr>
          </a:p>
          <a:p>
            <a:pPr indent="-342900" lvl="0" marL="457200" rtl="0" algn="l">
              <a:lnSpc>
                <a:spcPct val="115000"/>
              </a:lnSpc>
              <a:spcBef>
                <a:spcPts val="0"/>
              </a:spcBef>
              <a:spcAft>
                <a:spcPts val="0"/>
              </a:spcAft>
              <a:buClr>
                <a:srgbClr val="F3F3F3"/>
              </a:buClr>
              <a:buSzPts val="1800"/>
              <a:buChar char="●"/>
            </a:pPr>
            <a:r>
              <a:rPr lang="en" sz="1800">
                <a:solidFill>
                  <a:srgbClr val="F3F3F3"/>
                </a:solidFill>
              </a:rPr>
              <a:t>Test results are close related to training results (accuracy ~ 60%)</a:t>
            </a:r>
            <a:endParaRPr sz="1800">
              <a:solidFill>
                <a:srgbClr val="F3F3F3"/>
              </a:solidFill>
            </a:endParaRPr>
          </a:p>
        </p:txBody>
      </p:sp>
      <p:pic>
        <p:nvPicPr>
          <p:cNvPr id="221" name="Google Shape;221;p33"/>
          <p:cNvPicPr preferRelativeResize="0"/>
          <p:nvPr/>
        </p:nvPicPr>
        <p:blipFill>
          <a:blip r:embed="rId3">
            <a:alphaModFix/>
          </a:blip>
          <a:stretch>
            <a:fillRect/>
          </a:stretch>
        </p:blipFill>
        <p:spPr>
          <a:xfrm>
            <a:off x="5108925" y="2571750"/>
            <a:ext cx="3543300" cy="2514600"/>
          </a:xfrm>
          <a:prstGeom prst="rect">
            <a:avLst/>
          </a:prstGeom>
          <a:noFill/>
          <a:ln>
            <a:noFill/>
          </a:ln>
        </p:spPr>
      </p:pic>
      <p:pic>
        <p:nvPicPr>
          <p:cNvPr id="222" name="Google Shape;222;p33"/>
          <p:cNvPicPr preferRelativeResize="0"/>
          <p:nvPr/>
        </p:nvPicPr>
        <p:blipFill>
          <a:blip r:embed="rId4">
            <a:alphaModFix/>
          </a:blip>
          <a:stretch>
            <a:fillRect/>
          </a:stretch>
        </p:blipFill>
        <p:spPr>
          <a:xfrm>
            <a:off x="5108925" y="57152"/>
            <a:ext cx="3543300" cy="25145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p:nvPr/>
        </p:nvSpPr>
        <p:spPr>
          <a:xfrm>
            <a:off x="4572000" y="25"/>
            <a:ext cx="45723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4"/>
          <p:cNvSpPr txBox="1"/>
          <p:nvPr>
            <p:ph idx="2" type="body"/>
          </p:nvPr>
        </p:nvSpPr>
        <p:spPr>
          <a:xfrm>
            <a:off x="131650" y="724200"/>
            <a:ext cx="4316100" cy="3695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F3F3F3"/>
              </a:buClr>
              <a:buSzPts val="1800"/>
              <a:buChar char="●"/>
            </a:pPr>
            <a:r>
              <a:rPr lang="en">
                <a:solidFill>
                  <a:srgbClr val="F3F3F3"/>
                </a:solidFill>
              </a:rPr>
              <a:t>1</a:t>
            </a:r>
            <a:r>
              <a:rPr lang="en">
                <a:solidFill>
                  <a:srgbClr val="F3F3F3"/>
                </a:solidFill>
              </a:rPr>
              <a:t>3 Categories: </a:t>
            </a:r>
            <a:endParaRPr>
              <a:solidFill>
                <a:srgbClr val="B7B7B7"/>
              </a:solidFill>
            </a:endParaRPr>
          </a:p>
          <a:p>
            <a:pPr indent="-342900" lvl="0" marL="457200" rtl="0" algn="l">
              <a:lnSpc>
                <a:spcPct val="150000"/>
              </a:lnSpc>
              <a:spcBef>
                <a:spcPts val="0"/>
              </a:spcBef>
              <a:spcAft>
                <a:spcPts val="0"/>
              </a:spcAft>
              <a:buClr>
                <a:srgbClr val="F3F3F3"/>
              </a:buClr>
              <a:buSzPts val="1800"/>
              <a:buChar char="●"/>
            </a:pPr>
            <a:r>
              <a:rPr lang="en">
                <a:solidFill>
                  <a:srgbClr val="F3F3F3"/>
                </a:solidFill>
              </a:rPr>
              <a:t>Hard to train</a:t>
            </a:r>
            <a:endParaRPr>
              <a:solidFill>
                <a:srgbClr val="F3F3F3"/>
              </a:solidFill>
            </a:endParaRPr>
          </a:p>
          <a:p>
            <a:pPr indent="-342900" lvl="0" marL="457200" rtl="0" algn="l">
              <a:lnSpc>
                <a:spcPct val="150000"/>
              </a:lnSpc>
              <a:spcBef>
                <a:spcPts val="0"/>
              </a:spcBef>
              <a:spcAft>
                <a:spcPts val="0"/>
              </a:spcAft>
              <a:buClr>
                <a:srgbClr val="F3F3F3"/>
              </a:buClr>
              <a:buSzPts val="1800"/>
              <a:buChar char="●"/>
            </a:pPr>
            <a:r>
              <a:rPr lang="en">
                <a:solidFill>
                  <a:srgbClr val="F3F3F3"/>
                </a:solidFill>
              </a:rPr>
              <a:t>Growth rate of accuracy of slows down around 32 % (Low)</a:t>
            </a:r>
            <a:endParaRPr>
              <a:solidFill>
                <a:srgbClr val="F3F3F3"/>
              </a:solidFill>
            </a:endParaRPr>
          </a:p>
          <a:p>
            <a:pPr indent="-342900" lvl="0" marL="457200" rtl="0" algn="l">
              <a:lnSpc>
                <a:spcPct val="150000"/>
              </a:lnSpc>
              <a:spcBef>
                <a:spcPts val="0"/>
              </a:spcBef>
              <a:spcAft>
                <a:spcPts val="0"/>
              </a:spcAft>
              <a:buClr>
                <a:srgbClr val="F3F3F3"/>
              </a:buClr>
              <a:buSzPts val="1800"/>
              <a:buChar char="●"/>
            </a:pPr>
            <a:r>
              <a:rPr lang="en">
                <a:solidFill>
                  <a:srgbClr val="F3F3F3"/>
                </a:solidFill>
              </a:rPr>
              <a:t>Training loss is above 1.9 (High)</a:t>
            </a:r>
            <a:endParaRPr>
              <a:solidFill>
                <a:srgbClr val="F3F3F3"/>
              </a:solidFill>
            </a:endParaRPr>
          </a:p>
          <a:p>
            <a:pPr indent="-342900" lvl="0" marL="457200" rtl="0" algn="l">
              <a:lnSpc>
                <a:spcPct val="150000"/>
              </a:lnSpc>
              <a:spcBef>
                <a:spcPts val="0"/>
              </a:spcBef>
              <a:spcAft>
                <a:spcPts val="0"/>
              </a:spcAft>
              <a:buClr>
                <a:srgbClr val="F3F3F3"/>
              </a:buClr>
              <a:buSzPts val="1800"/>
              <a:buChar char="●"/>
            </a:pPr>
            <a:r>
              <a:rPr lang="en">
                <a:solidFill>
                  <a:srgbClr val="F3F3F3"/>
                </a:solidFill>
              </a:rPr>
              <a:t>Shows a sign of overfitting.</a:t>
            </a:r>
            <a:endParaRPr>
              <a:solidFill>
                <a:srgbClr val="F3F3F3"/>
              </a:solidFill>
            </a:endParaRPr>
          </a:p>
          <a:p>
            <a:pPr indent="0" lvl="0" marL="0" rtl="0" algn="l">
              <a:lnSpc>
                <a:spcPct val="100000"/>
              </a:lnSpc>
              <a:spcBef>
                <a:spcPts val="0"/>
              </a:spcBef>
              <a:spcAft>
                <a:spcPts val="0"/>
              </a:spcAft>
              <a:buNone/>
            </a:pPr>
            <a:r>
              <a:t/>
            </a:r>
            <a:endParaRPr>
              <a:solidFill>
                <a:srgbClr val="F3F3F3"/>
              </a:solidFill>
            </a:endParaRPr>
          </a:p>
        </p:txBody>
      </p:sp>
      <p:sp>
        <p:nvSpPr>
          <p:cNvPr id="229" name="Google Shape;229;p34"/>
          <p:cNvSpPr txBox="1"/>
          <p:nvPr>
            <p:ph type="title"/>
          </p:nvPr>
        </p:nvSpPr>
        <p:spPr>
          <a:xfrm>
            <a:off x="281725" y="216900"/>
            <a:ext cx="1955400" cy="507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SzPct val="33000"/>
              <a:buNone/>
            </a:pPr>
            <a:r>
              <a:rPr lang="en" sz="3000"/>
              <a:t>TWEETS</a:t>
            </a:r>
            <a:endParaRPr sz="3000"/>
          </a:p>
        </p:txBody>
      </p:sp>
      <p:pic>
        <p:nvPicPr>
          <p:cNvPr id="230" name="Google Shape;230;p34"/>
          <p:cNvPicPr preferRelativeResize="0"/>
          <p:nvPr/>
        </p:nvPicPr>
        <p:blipFill>
          <a:blip r:embed="rId3">
            <a:alphaModFix/>
          </a:blip>
          <a:stretch>
            <a:fillRect/>
          </a:stretch>
        </p:blipFill>
        <p:spPr>
          <a:xfrm>
            <a:off x="5315525" y="2571760"/>
            <a:ext cx="3266750" cy="2281539"/>
          </a:xfrm>
          <a:prstGeom prst="rect">
            <a:avLst/>
          </a:prstGeom>
          <a:noFill/>
          <a:ln>
            <a:noFill/>
          </a:ln>
        </p:spPr>
      </p:pic>
      <p:pic>
        <p:nvPicPr>
          <p:cNvPr id="231" name="Google Shape;231;p34"/>
          <p:cNvPicPr preferRelativeResize="0"/>
          <p:nvPr/>
        </p:nvPicPr>
        <p:blipFill>
          <a:blip r:embed="rId4">
            <a:alphaModFix/>
          </a:blip>
          <a:stretch>
            <a:fillRect/>
          </a:stretch>
        </p:blipFill>
        <p:spPr>
          <a:xfrm>
            <a:off x="5315525" y="290198"/>
            <a:ext cx="3266750" cy="22815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p:nvPr/>
        </p:nvSpPr>
        <p:spPr>
          <a:xfrm>
            <a:off x="4572000" y="25"/>
            <a:ext cx="4572300" cy="5143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5"/>
          <p:cNvSpPr txBox="1"/>
          <p:nvPr>
            <p:ph idx="2" type="body"/>
          </p:nvPr>
        </p:nvSpPr>
        <p:spPr>
          <a:xfrm>
            <a:off x="131650" y="724200"/>
            <a:ext cx="4316100" cy="36951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F3F3F3"/>
              </a:buClr>
              <a:buSzPts val="1800"/>
              <a:buChar char="●"/>
            </a:pPr>
            <a:r>
              <a:rPr lang="en">
                <a:solidFill>
                  <a:srgbClr val="F3F3F3"/>
                </a:solidFill>
              </a:rPr>
              <a:t>3 Categories (5000 data for each): </a:t>
            </a:r>
            <a:endParaRPr>
              <a:solidFill>
                <a:srgbClr val="F3F3F3"/>
              </a:solidFill>
            </a:endParaRPr>
          </a:p>
          <a:p>
            <a:pPr indent="0" lvl="0" marL="457200" rtl="0" algn="l">
              <a:lnSpc>
                <a:spcPct val="115000"/>
              </a:lnSpc>
              <a:spcBef>
                <a:spcPts val="0"/>
              </a:spcBef>
              <a:spcAft>
                <a:spcPts val="0"/>
              </a:spcAft>
              <a:buNone/>
            </a:pPr>
            <a:r>
              <a:rPr lang="en">
                <a:solidFill>
                  <a:srgbClr val="F3F3F3"/>
                </a:solidFill>
              </a:rPr>
              <a:t>Positive</a:t>
            </a:r>
            <a:r>
              <a:rPr lang="en">
                <a:solidFill>
                  <a:srgbClr val="F3F3F3"/>
                </a:solidFill>
              </a:rPr>
              <a:t>, </a:t>
            </a:r>
            <a:r>
              <a:rPr lang="en">
                <a:solidFill>
                  <a:srgbClr val="F3F3F3"/>
                </a:solidFill>
              </a:rPr>
              <a:t>Negative, Neutral</a:t>
            </a:r>
            <a:endParaRPr>
              <a:solidFill>
                <a:srgbClr val="F3F3F3"/>
              </a:solidFill>
            </a:endParaRPr>
          </a:p>
          <a:p>
            <a:pPr indent="0" lvl="0" marL="0" rtl="0" algn="l">
              <a:lnSpc>
                <a:spcPct val="115000"/>
              </a:lnSpc>
              <a:spcBef>
                <a:spcPts val="0"/>
              </a:spcBef>
              <a:spcAft>
                <a:spcPts val="0"/>
              </a:spcAft>
              <a:buNone/>
            </a:pPr>
            <a:r>
              <a:rPr lang="en" sz="1400">
                <a:solidFill>
                  <a:srgbClr val="B7B7B7"/>
                </a:solidFill>
              </a:rPr>
              <a:t>https://en.wikipedia.org/wiki/Emotion_classification</a:t>
            </a:r>
            <a:endParaRPr sz="1400">
              <a:solidFill>
                <a:srgbClr val="B7B7B7"/>
              </a:solidFill>
            </a:endParaRPr>
          </a:p>
          <a:p>
            <a:pPr indent="-342900" lvl="0" marL="457200" rtl="0" algn="l">
              <a:lnSpc>
                <a:spcPct val="115000"/>
              </a:lnSpc>
              <a:spcBef>
                <a:spcPts val="0"/>
              </a:spcBef>
              <a:spcAft>
                <a:spcPts val="0"/>
              </a:spcAft>
              <a:buClr>
                <a:srgbClr val="F3F3F3"/>
              </a:buClr>
              <a:buSzPts val="1800"/>
              <a:buChar char="●"/>
            </a:pPr>
            <a:r>
              <a:rPr lang="en">
                <a:solidFill>
                  <a:srgbClr val="F3F3F3"/>
                </a:solidFill>
              </a:rPr>
              <a:t>Easier to train</a:t>
            </a:r>
            <a:endParaRPr>
              <a:solidFill>
                <a:srgbClr val="F3F3F3"/>
              </a:solidFill>
            </a:endParaRPr>
          </a:p>
          <a:p>
            <a:pPr indent="-342900" lvl="0" marL="457200" rtl="0" algn="l">
              <a:lnSpc>
                <a:spcPct val="115000"/>
              </a:lnSpc>
              <a:spcBef>
                <a:spcPts val="0"/>
              </a:spcBef>
              <a:spcAft>
                <a:spcPts val="0"/>
              </a:spcAft>
              <a:buClr>
                <a:srgbClr val="F3F3F3"/>
              </a:buClr>
              <a:buSzPts val="1800"/>
              <a:buChar char="●"/>
            </a:pPr>
            <a:r>
              <a:rPr lang="en">
                <a:solidFill>
                  <a:srgbClr val="F3F3F3"/>
                </a:solidFill>
              </a:rPr>
              <a:t>High Accuracy at early stage of training (&gt; 90%)</a:t>
            </a:r>
            <a:endParaRPr>
              <a:solidFill>
                <a:srgbClr val="F3F3F3"/>
              </a:solidFill>
            </a:endParaRPr>
          </a:p>
          <a:p>
            <a:pPr indent="-342900" lvl="0" marL="457200" rtl="0" algn="l">
              <a:lnSpc>
                <a:spcPct val="115000"/>
              </a:lnSpc>
              <a:spcBef>
                <a:spcPts val="0"/>
              </a:spcBef>
              <a:spcAft>
                <a:spcPts val="0"/>
              </a:spcAft>
              <a:buClr>
                <a:srgbClr val="F3F3F3"/>
              </a:buClr>
              <a:buSzPts val="1800"/>
              <a:buChar char="●"/>
            </a:pPr>
            <a:r>
              <a:rPr lang="en">
                <a:solidFill>
                  <a:srgbClr val="F3F3F3"/>
                </a:solidFill>
              </a:rPr>
              <a:t>Low loss for whole time (&lt; 1)</a:t>
            </a:r>
            <a:endParaRPr>
              <a:solidFill>
                <a:srgbClr val="F3F3F3"/>
              </a:solidFill>
            </a:endParaRPr>
          </a:p>
          <a:p>
            <a:pPr indent="-342900" lvl="0" marL="457200" rtl="0" algn="l">
              <a:lnSpc>
                <a:spcPct val="115000"/>
              </a:lnSpc>
              <a:spcBef>
                <a:spcPts val="0"/>
              </a:spcBef>
              <a:spcAft>
                <a:spcPts val="0"/>
              </a:spcAft>
              <a:buClr>
                <a:srgbClr val="F3F3F3"/>
              </a:buClr>
              <a:buSzPts val="1800"/>
              <a:buChar char="●"/>
            </a:pPr>
            <a:r>
              <a:rPr lang="en">
                <a:solidFill>
                  <a:srgbClr val="F3F3F3"/>
                </a:solidFill>
              </a:rPr>
              <a:t>Test results is much better than training results</a:t>
            </a:r>
            <a:endParaRPr>
              <a:solidFill>
                <a:srgbClr val="F3F3F3"/>
              </a:solidFill>
            </a:endParaRPr>
          </a:p>
          <a:p>
            <a:pPr indent="0" lvl="0" marL="0" rtl="0" algn="l">
              <a:lnSpc>
                <a:spcPct val="100000"/>
              </a:lnSpc>
              <a:spcBef>
                <a:spcPts val="0"/>
              </a:spcBef>
              <a:spcAft>
                <a:spcPts val="0"/>
              </a:spcAft>
              <a:buNone/>
            </a:pPr>
            <a:r>
              <a:t/>
            </a:r>
            <a:endParaRPr>
              <a:solidFill>
                <a:srgbClr val="F3F3F3"/>
              </a:solidFill>
            </a:endParaRPr>
          </a:p>
        </p:txBody>
      </p:sp>
      <p:sp>
        <p:nvSpPr>
          <p:cNvPr id="238" name="Google Shape;238;p35"/>
          <p:cNvSpPr txBox="1"/>
          <p:nvPr>
            <p:ph type="title"/>
          </p:nvPr>
        </p:nvSpPr>
        <p:spPr>
          <a:xfrm>
            <a:off x="281725" y="216900"/>
            <a:ext cx="1955400" cy="507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SzPct val="33000"/>
              <a:buNone/>
            </a:pPr>
            <a:r>
              <a:rPr lang="en" sz="3000"/>
              <a:t>TWEETS</a:t>
            </a:r>
            <a:endParaRPr sz="3000"/>
          </a:p>
        </p:txBody>
      </p:sp>
      <p:pic>
        <p:nvPicPr>
          <p:cNvPr id="239" name="Google Shape;239;p35"/>
          <p:cNvPicPr preferRelativeResize="0"/>
          <p:nvPr/>
        </p:nvPicPr>
        <p:blipFill>
          <a:blip r:embed="rId3">
            <a:alphaModFix/>
          </a:blip>
          <a:stretch>
            <a:fillRect/>
          </a:stretch>
        </p:blipFill>
        <p:spPr>
          <a:xfrm>
            <a:off x="5183875" y="216900"/>
            <a:ext cx="3266750" cy="2318350"/>
          </a:xfrm>
          <a:prstGeom prst="rect">
            <a:avLst/>
          </a:prstGeom>
          <a:noFill/>
          <a:ln>
            <a:noFill/>
          </a:ln>
        </p:spPr>
      </p:pic>
      <p:pic>
        <p:nvPicPr>
          <p:cNvPr id="240" name="Google Shape;240;p35"/>
          <p:cNvPicPr preferRelativeResize="0"/>
          <p:nvPr/>
        </p:nvPicPr>
        <p:blipFill>
          <a:blip r:embed="rId4">
            <a:alphaModFix/>
          </a:blip>
          <a:stretch>
            <a:fillRect/>
          </a:stretch>
        </p:blipFill>
        <p:spPr>
          <a:xfrm>
            <a:off x="5183875" y="2571761"/>
            <a:ext cx="3266750" cy="23183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p:nvPr/>
        </p:nvSpPr>
        <p:spPr>
          <a:xfrm>
            <a:off x="0" y="0"/>
            <a:ext cx="9196200" cy="3987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2400"/>
              <a:t>Best Performance on Each Training Sets</a:t>
            </a:r>
            <a:endParaRPr sz="2400"/>
          </a:p>
        </p:txBody>
      </p:sp>
      <p:graphicFrame>
        <p:nvGraphicFramePr>
          <p:cNvPr id="247" name="Google Shape;247;p36"/>
          <p:cNvGraphicFramePr/>
          <p:nvPr/>
        </p:nvGraphicFramePr>
        <p:xfrm>
          <a:off x="800775" y="476850"/>
          <a:ext cx="3000000" cy="3000000"/>
        </p:xfrm>
        <a:graphic>
          <a:graphicData uri="http://schemas.openxmlformats.org/drawingml/2006/table">
            <a:tbl>
              <a:tblPr>
                <a:noFill/>
                <a:tableStyleId>{66A22CAD-A78D-4E5C-AB59-D5B00139B0FD}</a:tableStyleId>
              </a:tblPr>
              <a:tblGrid>
                <a:gridCol w="733425"/>
                <a:gridCol w="862275"/>
                <a:gridCol w="1229000"/>
                <a:gridCol w="1506500"/>
                <a:gridCol w="892025"/>
                <a:gridCol w="1110050"/>
                <a:gridCol w="1209175"/>
              </a:tblGrid>
              <a:tr h="690025">
                <a:tc gridSpan="7">
                  <a:txBody>
                    <a:bodyPr/>
                    <a:lstStyle/>
                    <a:p>
                      <a:pPr indent="0" lvl="0" marL="0" rtl="0" algn="ctr">
                        <a:lnSpc>
                          <a:spcPct val="115000"/>
                        </a:lnSpc>
                        <a:spcBef>
                          <a:spcPts val="0"/>
                        </a:spcBef>
                        <a:spcAft>
                          <a:spcPts val="0"/>
                        </a:spcAft>
                        <a:buNone/>
                      </a:pPr>
                      <a:r>
                        <a:rPr lang="en" sz="1000"/>
                        <a:t>Best Performance on Each Training Sets</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r>
              <a:tr h="661825">
                <a:tc>
                  <a:txBody>
                    <a:bodyPr/>
                    <a:lstStyle/>
                    <a:p>
                      <a:pPr indent="0" lvl="0" marL="0" rtl="0" algn="ctr">
                        <a:lnSpc>
                          <a:spcPct val="115000"/>
                        </a:lnSpc>
                        <a:spcBef>
                          <a:spcPts val="0"/>
                        </a:spcBef>
                        <a:spcAft>
                          <a:spcPts val="0"/>
                        </a:spcAft>
                        <a:buNone/>
                      </a:pPr>
                      <a:r>
                        <a:rPr lang="en" sz="1000"/>
                        <a:t>Dataset</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Categories</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Max Train Accuracy</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Max Validation Accuracy</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Test Accuracy</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Min Training Loss</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Min Validation Loss</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661825">
                <a:tc>
                  <a:txBody>
                    <a:bodyPr/>
                    <a:lstStyle/>
                    <a:p>
                      <a:pPr indent="0" lvl="0" marL="0" rtl="0" algn="ctr">
                        <a:lnSpc>
                          <a:spcPct val="115000"/>
                        </a:lnSpc>
                        <a:spcBef>
                          <a:spcPts val="0"/>
                        </a:spcBef>
                        <a:spcAft>
                          <a:spcPts val="0"/>
                        </a:spcAft>
                        <a:buNone/>
                      </a:pPr>
                      <a:r>
                        <a:rPr lang="en" sz="1000"/>
                        <a:t>ISEAR</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7</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0.5832</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0.6146</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0.615</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1.1491</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1.1812</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661825">
                <a:tc rowSpan="2">
                  <a:txBody>
                    <a:bodyPr/>
                    <a:lstStyle/>
                    <a:p>
                      <a:pPr indent="0" lvl="0" marL="0" rtl="0" algn="ctr">
                        <a:lnSpc>
                          <a:spcPct val="115000"/>
                        </a:lnSpc>
                        <a:spcBef>
                          <a:spcPts val="0"/>
                        </a:spcBef>
                        <a:spcAft>
                          <a:spcPts val="0"/>
                        </a:spcAft>
                        <a:buNone/>
                      </a:pPr>
                      <a:r>
                        <a:rPr lang="en" sz="1000"/>
                        <a:t>TWEETS</a:t>
                      </a:r>
                      <a:endParaRPr sz="10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13</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0.351</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0.3362</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0.336</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1.8851</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1.9411</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661825">
                <a:tc vMerge="1"/>
                <a:tc>
                  <a:txBody>
                    <a:bodyPr/>
                    <a:lstStyle/>
                    <a:p>
                      <a:pPr indent="0" lvl="0" marL="0" rtl="0" algn="ctr">
                        <a:lnSpc>
                          <a:spcPct val="115000"/>
                        </a:lnSpc>
                        <a:spcBef>
                          <a:spcPts val="0"/>
                        </a:spcBef>
                        <a:spcAft>
                          <a:spcPts val="0"/>
                        </a:spcAft>
                        <a:buNone/>
                      </a:pPr>
                      <a:r>
                        <a:rPr lang="en" sz="1000"/>
                        <a:t>3</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0.837</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0.9535</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0.95</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0.4226</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0.0998</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Ethical Concerns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Ethical Concerns</a:t>
            </a:r>
            <a:endParaRPr/>
          </a:p>
        </p:txBody>
      </p:sp>
      <p:sp>
        <p:nvSpPr>
          <p:cNvPr id="258" name="Google Shape;25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Linguistic analysis takes environment into account, and depending on the environment, these analyses may be affected by cultural stereotypes</a:t>
            </a:r>
            <a:endParaRPr/>
          </a:p>
          <a:p>
            <a:pPr indent="-342900" lvl="0" marL="457200" rtl="0" algn="l">
              <a:spcBef>
                <a:spcPts val="0"/>
              </a:spcBef>
              <a:spcAft>
                <a:spcPts val="0"/>
              </a:spcAft>
              <a:buSzPts val="1800"/>
              <a:buChar char="●"/>
            </a:pPr>
            <a:r>
              <a:rPr lang="en"/>
              <a:t>How are we able to use data that is representative of a larger population?</a:t>
            </a:r>
            <a:endParaRPr/>
          </a:p>
          <a:p>
            <a:pPr indent="-317500" lvl="1" marL="914400" rtl="0" algn="l">
              <a:spcBef>
                <a:spcPts val="0"/>
              </a:spcBef>
              <a:spcAft>
                <a:spcPts val="0"/>
              </a:spcAft>
              <a:buSzPts val="1400"/>
              <a:buChar char="○"/>
            </a:pPr>
            <a:r>
              <a:rPr lang="en"/>
              <a:t> ISEAR database contains responses from people in multiple countries, but both those responses and tweets are in English</a:t>
            </a:r>
            <a:endParaRPr/>
          </a:p>
          <a:p>
            <a:pPr indent="-342900" lvl="0" marL="457200" rtl="0" algn="l">
              <a:spcBef>
                <a:spcPts val="0"/>
              </a:spcBef>
              <a:spcAft>
                <a:spcPts val="0"/>
              </a:spcAft>
              <a:buSzPts val="1800"/>
              <a:buChar char="●"/>
            </a:pPr>
            <a:r>
              <a:rPr lang="en"/>
              <a:t>This leads to data that is skewed towards a more Western </a:t>
            </a:r>
            <a:r>
              <a:rPr lang="en"/>
              <a:t>perspective, which could possibly lead to a negative emotional association of these texts with minority groups</a:t>
            </a:r>
            <a:endParaRPr/>
          </a:p>
          <a:p>
            <a:pPr indent="-342900" lvl="0" marL="457200" rtl="0" algn="l">
              <a:spcBef>
                <a:spcPts val="0"/>
              </a:spcBef>
              <a:spcAft>
                <a:spcPts val="0"/>
              </a:spcAft>
              <a:buSzPts val="1800"/>
              <a:buChar char="●"/>
            </a:pPr>
            <a:r>
              <a:rPr lang="en"/>
              <a:t>Privacy concerns and consent to use data from social media, such as tweets</a:t>
            </a:r>
            <a:endParaRPr/>
          </a:p>
          <a:p>
            <a:pPr indent="-342900" lvl="0" marL="457200" rtl="0" algn="l">
              <a:spcBef>
                <a:spcPts val="0"/>
              </a:spcBef>
              <a:spcAft>
                <a:spcPts val="0"/>
              </a:spcAft>
              <a:buSzPts val="1800"/>
              <a:buChar char="●"/>
            </a:pPr>
            <a:r>
              <a:rPr lang="en"/>
              <a:t>It is difficult to accurately classify specific emotions, especially with data that is highly variable, such as tweets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110300" y="9987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a:t>
            </a:r>
            <a:endParaRPr/>
          </a:p>
        </p:txBody>
      </p:sp>
      <p:sp>
        <p:nvSpPr>
          <p:cNvPr id="269" name="Google Shape;269;p40"/>
          <p:cNvSpPr txBox="1"/>
          <p:nvPr>
            <p:ph idx="1" type="body"/>
          </p:nvPr>
        </p:nvSpPr>
        <p:spPr>
          <a:xfrm>
            <a:off x="110300" y="1832700"/>
            <a:ext cx="3057600" cy="3179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a:t>
            </a:r>
            <a:r>
              <a:rPr lang="en" sz="1500"/>
              <a:t>hen we have relatively larger number of emotions:</a:t>
            </a:r>
            <a:endParaRPr sz="1500"/>
          </a:p>
          <a:p>
            <a:pPr indent="-323850" lvl="1" marL="914400" rtl="0" algn="l">
              <a:spcBef>
                <a:spcPts val="0"/>
              </a:spcBef>
              <a:spcAft>
                <a:spcPts val="0"/>
              </a:spcAft>
              <a:buSzPts val="1500"/>
              <a:buChar char="○"/>
            </a:pPr>
            <a:r>
              <a:rPr lang="en" sz="1500"/>
              <a:t>Accuracy is not </a:t>
            </a:r>
            <a:r>
              <a:rPr lang="en" sz="1500"/>
              <a:t>satisfying</a:t>
            </a:r>
            <a:r>
              <a:rPr lang="en" sz="1500"/>
              <a:t> </a:t>
            </a:r>
            <a:endParaRPr sz="1500"/>
          </a:p>
          <a:p>
            <a:pPr indent="-323850" lvl="1" marL="914400" rtl="0" algn="l">
              <a:spcBef>
                <a:spcPts val="0"/>
              </a:spcBef>
              <a:spcAft>
                <a:spcPts val="0"/>
              </a:spcAft>
              <a:buSzPts val="1500"/>
              <a:buChar char="○"/>
            </a:pPr>
            <a:r>
              <a:rPr lang="en" sz="1500"/>
              <a:t>Accuracy stop growing at early stage</a:t>
            </a:r>
            <a:endParaRPr sz="1500"/>
          </a:p>
          <a:p>
            <a:pPr indent="-323850" lvl="0" marL="457200" rtl="0" algn="l">
              <a:spcBef>
                <a:spcPts val="0"/>
              </a:spcBef>
              <a:spcAft>
                <a:spcPts val="0"/>
              </a:spcAft>
              <a:buSzPts val="1500"/>
              <a:buChar char="●"/>
            </a:pPr>
            <a:r>
              <a:rPr lang="en" sz="1500"/>
              <a:t>Other factors don’t affect much of the pred</a:t>
            </a:r>
            <a:r>
              <a:rPr lang="en" sz="1500"/>
              <a:t>iction in ISEAR dataset.</a:t>
            </a:r>
            <a:endParaRPr sz="1500"/>
          </a:p>
        </p:txBody>
      </p:sp>
      <p:sp>
        <p:nvSpPr>
          <p:cNvPr id="270" name="Google Shape;270;p40"/>
          <p:cNvSpPr txBox="1"/>
          <p:nvPr>
            <p:ph type="title"/>
          </p:nvPr>
        </p:nvSpPr>
        <p:spPr>
          <a:xfrm>
            <a:off x="3168000" y="9987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Changes</a:t>
            </a:r>
            <a:endParaRPr/>
          </a:p>
        </p:txBody>
      </p:sp>
      <p:sp>
        <p:nvSpPr>
          <p:cNvPr id="271" name="Google Shape;271;p40"/>
          <p:cNvSpPr txBox="1"/>
          <p:nvPr>
            <p:ph idx="1" type="body"/>
          </p:nvPr>
        </p:nvSpPr>
        <p:spPr>
          <a:xfrm>
            <a:off x="3168000" y="1832700"/>
            <a:ext cx="2808000" cy="3179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Develop more complex or deeper neural networks to detect more specific emotion types</a:t>
            </a:r>
            <a:endParaRPr sz="1500"/>
          </a:p>
          <a:p>
            <a:pPr indent="-323850" lvl="0" marL="457200" rtl="0" algn="l">
              <a:spcBef>
                <a:spcPts val="0"/>
              </a:spcBef>
              <a:spcAft>
                <a:spcPts val="0"/>
              </a:spcAft>
              <a:buSzPts val="1500"/>
              <a:buChar char="●"/>
            </a:pPr>
            <a:r>
              <a:rPr lang="en" sz="1500"/>
              <a:t>Multiple input neural networks to account for other </a:t>
            </a:r>
            <a:r>
              <a:rPr lang="en" sz="1500"/>
              <a:t>factors involving in dataset.</a:t>
            </a:r>
            <a:endParaRPr sz="1500"/>
          </a:p>
        </p:txBody>
      </p:sp>
      <p:sp>
        <p:nvSpPr>
          <p:cNvPr id="272" name="Google Shape;272;p40"/>
          <p:cNvSpPr txBox="1"/>
          <p:nvPr>
            <p:ph type="title"/>
          </p:nvPr>
        </p:nvSpPr>
        <p:spPr>
          <a:xfrm>
            <a:off x="6225700" y="9987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Stuff Learned</a:t>
            </a:r>
            <a:endParaRPr/>
          </a:p>
        </p:txBody>
      </p:sp>
      <p:sp>
        <p:nvSpPr>
          <p:cNvPr id="273" name="Google Shape;273;p40"/>
          <p:cNvSpPr txBox="1"/>
          <p:nvPr>
            <p:ph idx="1" type="body"/>
          </p:nvPr>
        </p:nvSpPr>
        <p:spPr>
          <a:xfrm>
            <a:off x="5976000" y="1832700"/>
            <a:ext cx="3168000" cy="3179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How to deal with overfitting in neural networks.</a:t>
            </a:r>
            <a:endParaRPr sz="1500"/>
          </a:p>
          <a:p>
            <a:pPr indent="-323850" lvl="0" marL="457200" rtl="0" algn="l">
              <a:spcBef>
                <a:spcPts val="0"/>
              </a:spcBef>
              <a:spcAft>
                <a:spcPts val="0"/>
              </a:spcAft>
              <a:buSzPts val="1500"/>
              <a:buChar char="●"/>
            </a:pPr>
            <a:r>
              <a:rPr lang="en" sz="1500"/>
              <a:t>Potential ways to improve the accuracy (Improved the accuracy of 7 categories from 55% to 61%)</a:t>
            </a:r>
            <a:endParaRPr sz="1500"/>
          </a:p>
          <a:p>
            <a:pPr indent="-323850" lvl="0" marL="457200" rtl="0" algn="l">
              <a:spcBef>
                <a:spcPts val="0"/>
              </a:spcBef>
              <a:spcAft>
                <a:spcPts val="0"/>
              </a:spcAft>
              <a:buSzPts val="1500"/>
              <a:buChar char="●"/>
            </a:pPr>
            <a:r>
              <a:rPr lang="en" sz="1500"/>
              <a:t>Different</a:t>
            </a:r>
            <a:r>
              <a:rPr lang="en" sz="1500"/>
              <a:t> layers and their characteristics (LSTM, Embed)</a:t>
            </a:r>
            <a:endParaRPr sz="1500"/>
          </a:p>
          <a:p>
            <a:pPr indent="-323850" lvl="0" marL="457200" rtl="0" algn="l">
              <a:spcBef>
                <a:spcPts val="0"/>
              </a:spcBef>
              <a:spcAft>
                <a:spcPts val="0"/>
              </a:spcAft>
              <a:buSzPts val="1500"/>
              <a:buChar char="●"/>
            </a:pPr>
            <a:r>
              <a:rPr lang="en" sz="1500"/>
              <a:t>General approach in natural language processing project</a:t>
            </a:r>
            <a:endParaRPr sz="1500"/>
          </a:p>
          <a:p>
            <a:pPr indent="-323850" lvl="0" marL="457200" rtl="0" algn="l">
              <a:spcBef>
                <a:spcPts val="0"/>
              </a:spcBef>
              <a:spcAft>
                <a:spcPts val="0"/>
              </a:spcAft>
              <a:buSzPts val="1500"/>
              <a:buChar char="●"/>
            </a:pPr>
            <a:r>
              <a:rPr lang="en" sz="1500"/>
              <a:t>Processing text data</a:t>
            </a:r>
            <a:endParaRPr sz="1500"/>
          </a:p>
        </p:txBody>
      </p:sp>
      <p:sp>
        <p:nvSpPr>
          <p:cNvPr id="274" name="Google Shape;274;p40"/>
          <p:cNvSpPr txBox="1"/>
          <p:nvPr>
            <p:ph type="title"/>
          </p:nvPr>
        </p:nvSpPr>
        <p:spPr>
          <a:xfrm>
            <a:off x="110300" y="1125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80" name="Google Shape;28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300037" lvl="0" marL="457200" rtl="0" algn="l">
              <a:spcBef>
                <a:spcPts val="0"/>
              </a:spcBef>
              <a:spcAft>
                <a:spcPts val="0"/>
              </a:spcAft>
              <a:buClr>
                <a:srgbClr val="ADADAD"/>
              </a:buClr>
              <a:buSzPct val="100000"/>
              <a:buFont typeface="Arial"/>
              <a:buChar char="●"/>
            </a:pPr>
            <a:r>
              <a:rPr lang="en">
                <a:solidFill>
                  <a:srgbClr val="ADADAD"/>
                </a:solidFill>
                <a:latin typeface="Arial"/>
                <a:ea typeface="Arial"/>
                <a:cs typeface="Arial"/>
                <a:sym typeface="Arial"/>
              </a:rPr>
              <a:t>Long short-term memory. (2021, February 05). Retrieved March 03, 2021, from https://en.wikipedia.org/wiki/Long_short-term_memory?oldformat=true</a:t>
            </a:r>
            <a:endParaRPr>
              <a:solidFill>
                <a:srgbClr val="ADADAD"/>
              </a:solidFill>
              <a:latin typeface="Arial"/>
              <a:ea typeface="Arial"/>
              <a:cs typeface="Arial"/>
              <a:sym typeface="Arial"/>
            </a:endParaRPr>
          </a:p>
          <a:p>
            <a:pPr indent="-300037" lvl="0" marL="457200" rtl="0" algn="l">
              <a:spcBef>
                <a:spcPts val="0"/>
              </a:spcBef>
              <a:spcAft>
                <a:spcPts val="0"/>
              </a:spcAft>
              <a:buClr>
                <a:srgbClr val="ADADAD"/>
              </a:buClr>
              <a:buSzPct val="100000"/>
              <a:buFont typeface="Arial"/>
              <a:buChar char="●"/>
            </a:pPr>
            <a:r>
              <a:rPr lang="en">
                <a:solidFill>
                  <a:srgbClr val="ADADAD"/>
                </a:solidFill>
                <a:latin typeface="Arial"/>
                <a:ea typeface="Arial"/>
                <a:cs typeface="Arial"/>
                <a:sym typeface="Arial"/>
              </a:rPr>
              <a:t>Understanding lstm networks. (n.d.). Retrieved March 03, 2021, from https://colah.github.io/posts/2015-08-Understanding-LSTMs/</a:t>
            </a:r>
            <a:endParaRPr>
              <a:solidFill>
                <a:srgbClr val="ADADAD"/>
              </a:solidFill>
              <a:latin typeface="Arial"/>
              <a:ea typeface="Arial"/>
              <a:cs typeface="Arial"/>
              <a:sym typeface="Arial"/>
            </a:endParaRPr>
          </a:p>
          <a:p>
            <a:pPr indent="-300037" lvl="0" marL="457200" rtl="0" algn="l">
              <a:spcBef>
                <a:spcPts val="0"/>
              </a:spcBef>
              <a:spcAft>
                <a:spcPts val="0"/>
              </a:spcAft>
              <a:buClr>
                <a:srgbClr val="ADADAD"/>
              </a:buClr>
              <a:buSzPct val="100000"/>
              <a:buFont typeface="Arial"/>
              <a:buChar char="●"/>
            </a:pPr>
            <a:r>
              <a:rPr lang="en">
                <a:solidFill>
                  <a:srgbClr val="ADADAD"/>
                </a:solidFill>
                <a:latin typeface="Arial"/>
                <a:ea typeface="Arial"/>
                <a:cs typeface="Arial"/>
                <a:sym typeface="Arial"/>
              </a:rPr>
              <a:t>Acheampong, FA, Wenyu, C, Nunoo‐Mensah, H. Text‐based emotion detection: Advances, challenges, and opportunities. Engineering Reports. 2020; 2:e12189. </a:t>
            </a:r>
            <a:r>
              <a:rPr lang="en">
                <a:solidFill>
                  <a:srgbClr val="ADADAD"/>
                </a:solidFill>
                <a:uFill>
                  <a:noFill/>
                </a:uFill>
                <a:latin typeface="Arial"/>
                <a:ea typeface="Arial"/>
                <a:cs typeface="Arial"/>
                <a:sym typeface="Arial"/>
                <a:hlinkClick r:id="rId3">
                  <a:extLst>
                    <a:ext uri="{A12FA001-AC4F-418D-AE19-62706E023703}">
                      <ahyp:hlinkClr val="tx"/>
                    </a:ext>
                  </a:extLst>
                </a:hlinkClick>
              </a:rPr>
              <a:t>https://doi.org/10.1002/eng2.12189</a:t>
            </a:r>
            <a:endParaRPr>
              <a:solidFill>
                <a:srgbClr val="ADADAD"/>
              </a:solidFill>
              <a:latin typeface="Arial"/>
              <a:ea typeface="Arial"/>
              <a:cs typeface="Arial"/>
              <a:sym typeface="Arial"/>
            </a:endParaRPr>
          </a:p>
          <a:p>
            <a:pPr indent="-300037" lvl="0" marL="457200" rtl="0" algn="l">
              <a:spcBef>
                <a:spcPts val="0"/>
              </a:spcBef>
              <a:spcAft>
                <a:spcPts val="0"/>
              </a:spcAft>
              <a:buClr>
                <a:srgbClr val="ADADAD"/>
              </a:buClr>
              <a:buSzPct val="100000"/>
              <a:buFont typeface="Arial"/>
              <a:buChar char="●"/>
            </a:pPr>
            <a:r>
              <a:rPr lang="en">
                <a:solidFill>
                  <a:srgbClr val="ADADAD"/>
                </a:solidFill>
                <a:latin typeface="Arial"/>
                <a:ea typeface="Arial"/>
                <a:cs typeface="Arial"/>
                <a:sym typeface="Arial"/>
              </a:rPr>
              <a:t>Yam, C., 4, A., Turner, A., 16, J., &amp; Poon, J. (2020, March 15). Emotion detection and recognition from text using deep learning. Retrieved March 03, 2021, from https://devblogs.microsoft.com/cse/2015/11/29/emotion-detection-and-recognition-from-text-using-deep-learning/</a:t>
            </a:r>
            <a:endParaRPr>
              <a:solidFill>
                <a:srgbClr val="ADADAD"/>
              </a:solidFill>
              <a:latin typeface="Arial"/>
              <a:ea typeface="Arial"/>
              <a:cs typeface="Arial"/>
              <a:sym typeface="Arial"/>
            </a:endParaRPr>
          </a:p>
          <a:p>
            <a:pPr indent="-300037" lvl="0" marL="457200" marR="0" rtl="0" algn="l">
              <a:lnSpc>
                <a:spcPct val="115000"/>
              </a:lnSpc>
              <a:spcBef>
                <a:spcPts val="0"/>
              </a:spcBef>
              <a:spcAft>
                <a:spcPts val="0"/>
              </a:spcAft>
              <a:buClr>
                <a:srgbClr val="ADADAD"/>
              </a:buClr>
              <a:buSzPct val="100000"/>
              <a:buFont typeface="Arial"/>
              <a:buChar char="●"/>
            </a:pPr>
            <a:r>
              <a:rPr lang="en">
                <a:solidFill>
                  <a:srgbClr val="ADADAD"/>
                </a:solidFill>
                <a:latin typeface="Arial"/>
                <a:ea typeface="Arial"/>
                <a:cs typeface="Arial"/>
                <a:sym typeface="Arial"/>
              </a:rPr>
              <a:t>Emotion recognition. (2021, January 14). Retrieved March 03, 2021, from https://en.wikipedia.org/wiki/Emotion_recognition</a:t>
            </a:r>
            <a:endParaRPr>
              <a:solidFill>
                <a:srgbClr val="ADADAD"/>
              </a:solidFill>
              <a:latin typeface="Arial"/>
              <a:ea typeface="Arial"/>
              <a:cs typeface="Arial"/>
              <a:sym typeface="Arial"/>
            </a:endParaRPr>
          </a:p>
          <a:p>
            <a:pPr indent="-300037" lvl="0" marL="457200" rtl="0" algn="l">
              <a:spcBef>
                <a:spcPts val="0"/>
              </a:spcBef>
              <a:spcAft>
                <a:spcPts val="0"/>
              </a:spcAft>
              <a:buClr>
                <a:srgbClr val="ADADAD"/>
              </a:buClr>
              <a:buSzPct val="100000"/>
              <a:buFont typeface="Arial"/>
              <a:buChar char="●"/>
            </a:pPr>
            <a:r>
              <a:rPr lang="en">
                <a:solidFill>
                  <a:srgbClr val="ADADAD"/>
                </a:solidFill>
                <a:latin typeface="Arial"/>
                <a:ea typeface="Arial"/>
                <a:cs typeface="Arial"/>
                <a:sym typeface="Arial"/>
              </a:rPr>
              <a:t>Swiss center For Affective Sciences SWISS Center For Affective Sciences. (2019, February 20). Retrieved March 26, 2021, from https://www.unige.ch/cisa/research/materials-and-online-research/research-material/</a:t>
            </a:r>
            <a:endParaRPr>
              <a:solidFill>
                <a:srgbClr val="ADADAD"/>
              </a:solidFill>
              <a:latin typeface="Arial"/>
              <a:ea typeface="Arial"/>
              <a:cs typeface="Arial"/>
              <a:sym typeface="Arial"/>
            </a:endParaRPr>
          </a:p>
          <a:p>
            <a:pPr indent="-300037" lvl="0" marL="457200" rtl="0" algn="l">
              <a:spcBef>
                <a:spcPts val="0"/>
              </a:spcBef>
              <a:spcAft>
                <a:spcPts val="0"/>
              </a:spcAft>
              <a:buClr>
                <a:srgbClr val="ADADAD"/>
              </a:buClr>
              <a:buSzPct val="100000"/>
              <a:buFont typeface="Arial"/>
              <a:buChar char="●"/>
            </a:pPr>
            <a:r>
              <a:rPr lang="en">
                <a:solidFill>
                  <a:srgbClr val="ADADAD"/>
                </a:solidFill>
                <a:latin typeface="Arial"/>
                <a:ea typeface="Arial"/>
                <a:cs typeface="Arial"/>
                <a:sym typeface="Arial"/>
              </a:rPr>
              <a:t>Srivastava, T. (2019, August 03). Remove/Add stop words. Retrieved March 26, 2021, from https://medium.com/@tusharsri/remove-add-stop-words-7e2994c19c67</a:t>
            </a:r>
            <a:endParaRPr>
              <a:solidFill>
                <a:srgbClr val="ADADAD"/>
              </a:solidFill>
              <a:latin typeface="Arial"/>
              <a:ea typeface="Arial"/>
              <a:cs typeface="Arial"/>
              <a:sym typeface="Arial"/>
            </a:endParaRPr>
          </a:p>
          <a:p>
            <a:pPr indent="-300037" lvl="0" marL="457200" rtl="0" algn="l">
              <a:spcBef>
                <a:spcPts val="0"/>
              </a:spcBef>
              <a:spcAft>
                <a:spcPts val="0"/>
              </a:spcAft>
              <a:buClr>
                <a:srgbClr val="ADADAD"/>
              </a:buClr>
              <a:buSzPct val="100000"/>
              <a:buFont typeface="Arial"/>
              <a:buChar char="●"/>
            </a:pPr>
            <a:r>
              <a:rPr lang="en">
                <a:solidFill>
                  <a:srgbClr val="ADADAD"/>
                </a:solidFill>
                <a:latin typeface="Arial"/>
                <a:ea typeface="Arial"/>
                <a:cs typeface="Arial"/>
                <a:sym typeface="Arial"/>
              </a:rPr>
              <a:t>Pennington, J. (n.d.). GloVe: Global vectors for word representation. Retrieved March 26, 2021, from https://nlp.stanford.edu/projects/glove/</a:t>
            </a:r>
            <a:endParaRPr>
              <a:solidFill>
                <a:srgbClr val="ADADAD"/>
              </a:solidFill>
              <a:latin typeface="Arial"/>
              <a:ea typeface="Arial"/>
              <a:cs typeface="Arial"/>
              <a:sym typeface="Arial"/>
            </a:endParaRPr>
          </a:p>
          <a:p>
            <a:pPr indent="-300037" lvl="0" marL="457200" rtl="0" algn="l">
              <a:spcBef>
                <a:spcPts val="0"/>
              </a:spcBef>
              <a:spcAft>
                <a:spcPts val="0"/>
              </a:spcAft>
              <a:buClr>
                <a:srgbClr val="ADADAD"/>
              </a:buClr>
              <a:buSzPct val="100000"/>
              <a:buFont typeface="Arial"/>
              <a:buChar char="●"/>
            </a:pPr>
            <a:r>
              <a:rPr lang="en">
                <a:solidFill>
                  <a:srgbClr val="ADADAD"/>
                </a:solidFill>
                <a:latin typeface="Arial"/>
                <a:ea typeface="Arial"/>
                <a:cs typeface="Arial"/>
                <a:sym typeface="Arial"/>
              </a:rPr>
              <a:t>Li, S. (2019, April 10). Multi-Class text classification with LSTM. Retrieved March 26, 2021, from https://towardsdatascience.com/multi-class-text-classification-with-lstm-1590bee1bd17</a:t>
            </a:r>
            <a:endParaRPr>
              <a:solidFill>
                <a:srgbClr val="ADADAD"/>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our project?</a:t>
            </a:r>
            <a:endParaRPr/>
          </a:p>
        </p:txBody>
      </p:sp>
      <p:sp>
        <p:nvSpPr>
          <p:cNvPr id="71" name="Google Shape;71;p15"/>
          <p:cNvSpPr txBox="1"/>
          <p:nvPr>
            <p:ph idx="1" type="body"/>
          </p:nvPr>
        </p:nvSpPr>
        <p:spPr>
          <a:xfrm>
            <a:off x="311700" y="1192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EFEFEF"/>
                </a:solidFill>
              </a:rPr>
              <a:t>This project focuses on detecting positive, neutral, or negative feelings based on  text. These feelings include but are not limited to anger, fear, happiness, sadness, and surprise. We design and implement the neural network that imitates human ability of text-based empathy of emotions. To train our neural network, we use existing datasets ISEAR and TWEETS, containing information of texts and their corresponding emotions. The goal of this neural network is to predict human emotion based on the input sentence.</a:t>
            </a:r>
            <a:endParaRPr>
              <a:solidFill>
                <a:srgbClr val="EFEFE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77" name="Google Shape;77;p16"/>
          <p:cNvSpPr txBox="1"/>
          <p:nvPr>
            <p:ph idx="1" type="body"/>
          </p:nvPr>
        </p:nvSpPr>
        <p:spPr>
          <a:xfrm>
            <a:off x="311700" y="10930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EFEFEF"/>
                </a:solidFill>
              </a:rPr>
              <a:t>Emotion recognition is the process of identifying human emotion. People vary widely in their accuracy at recognizing the emotions of others. Use of technology to help people with emotion recognition is a relatively nascent research area. To date, the most work has been conducted on automating the recognition of facial expressions from video, spoken expressions from audio, written expressions from text, and physiology as measured by wearables</a:t>
            </a:r>
            <a:endParaRPr>
              <a:solidFill>
                <a:srgbClr val="EFEFE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83" name="Google Shape;83;p17"/>
          <p:cNvSpPr txBox="1"/>
          <p:nvPr>
            <p:ph idx="1" type="body"/>
          </p:nvPr>
        </p:nvSpPr>
        <p:spPr>
          <a:xfrm>
            <a:off x="311700" y="1202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FFFF"/>
                </a:solidFill>
              </a:rPr>
              <a:t>Our main topic is to judge the emotion of a person from his words. This could be widely used because every person would speak emotionally. Judging the emotions from words by AI is complicated but interesting.  Also, this topic is closely related with the AI &amp; Cognitive system. We can use what we learned in the class to facilitate making our program. </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Previous Work</a:t>
            </a:r>
            <a:endParaRPr b="1"/>
          </a:p>
        </p:txBody>
      </p:sp>
      <p:sp>
        <p:nvSpPr>
          <p:cNvPr id="89" name="Google Shape;89;p18"/>
          <p:cNvSpPr txBox="1"/>
          <p:nvPr>
            <p:ph idx="1" type="body"/>
          </p:nvPr>
        </p:nvSpPr>
        <p:spPr>
          <a:xfrm>
            <a:off x="311700" y="1152475"/>
            <a:ext cx="8520600" cy="211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3F3F3"/>
              </a:buClr>
              <a:buSzPts val="1800"/>
              <a:buChar char="●"/>
            </a:pPr>
            <a:r>
              <a:rPr lang="en">
                <a:solidFill>
                  <a:srgbClr val="F3F3F3"/>
                </a:solidFill>
              </a:rPr>
              <a:t>Most Art of state work of predicting emotion are based on SVM model or LSTM</a:t>
            </a:r>
            <a:endParaRPr>
              <a:solidFill>
                <a:srgbClr val="F3F3F3"/>
              </a:solidFill>
            </a:endParaRPr>
          </a:p>
          <a:p>
            <a:pPr indent="-342900" lvl="0" marL="457200" rtl="0" algn="l">
              <a:spcBef>
                <a:spcPts val="0"/>
              </a:spcBef>
              <a:spcAft>
                <a:spcPts val="0"/>
              </a:spcAft>
              <a:buClr>
                <a:srgbClr val="F3F3F3"/>
              </a:buClr>
              <a:buSzPts val="1800"/>
              <a:buChar char="●"/>
            </a:pPr>
            <a:r>
              <a:rPr lang="en">
                <a:solidFill>
                  <a:srgbClr val="F3F3F3"/>
                </a:solidFill>
              </a:rPr>
              <a:t>Other common techniques include: </a:t>
            </a:r>
            <a:endParaRPr>
              <a:solidFill>
                <a:srgbClr val="F3F3F3"/>
              </a:solidFill>
            </a:endParaRPr>
          </a:p>
          <a:p>
            <a:pPr indent="-317500" lvl="1" marL="914400" marR="0" rtl="0" algn="l">
              <a:lnSpc>
                <a:spcPct val="115000"/>
              </a:lnSpc>
              <a:spcBef>
                <a:spcPts val="0"/>
              </a:spcBef>
              <a:spcAft>
                <a:spcPts val="0"/>
              </a:spcAft>
              <a:buClr>
                <a:srgbClr val="F3F3F3"/>
              </a:buClr>
              <a:buSzPts val="1400"/>
              <a:buChar char="○"/>
            </a:pPr>
            <a:r>
              <a:rPr lang="en" sz="1800">
                <a:solidFill>
                  <a:srgbClr val="F3F3F3"/>
                </a:solidFill>
              </a:rPr>
              <a:t>Bi-LSTM</a:t>
            </a:r>
            <a:endParaRPr sz="1800">
              <a:solidFill>
                <a:srgbClr val="F3F3F3"/>
              </a:solidFill>
            </a:endParaRPr>
          </a:p>
          <a:p>
            <a:pPr indent="-317500" lvl="1" marL="914400" marR="0" rtl="0" algn="l">
              <a:lnSpc>
                <a:spcPct val="115000"/>
              </a:lnSpc>
              <a:spcBef>
                <a:spcPts val="0"/>
              </a:spcBef>
              <a:spcAft>
                <a:spcPts val="0"/>
              </a:spcAft>
              <a:buClr>
                <a:srgbClr val="F3F3F3"/>
              </a:buClr>
              <a:buSzPts val="1400"/>
              <a:buChar char="○"/>
            </a:pPr>
            <a:r>
              <a:rPr lang="en" sz="1800">
                <a:solidFill>
                  <a:srgbClr val="F3F3F3"/>
                </a:solidFill>
              </a:rPr>
              <a:t>The K-nearest neighbors</a:t>
            </a:r>
            <a:endParaRPr sz="1800">
              <a:solidFill>
                <a:srgbClr val="F3F3F3"/>
              </a:solidFill>
            </a:endParaRPr>
          </a:p>
          <a:p>
            <a:pPr indent="-317500" lvl="1" marL="914400" marR="0" rtl="0" algn="l">
              <a:lnSpc>
                <a:spcPct val="115000"/>
              </a:lnSpc>
              <a:spcBef>
                <a:spcPts val="0"/>
              </a:spcBef>
              <a:spcAft>
                <a:spcPts val="0"/>
              </a:spcAft>
              <a:buClr>
                <a:srgbClr val="F3F3F3"/>
              </a:buClr>
              <a:buSzPts val="1400"/>
              <a:buChar char="○"/>
            </a:pPr>
            <a:r>
              <a:rPr lang="en" sz="1800">
                <a:solidFill>
                  <a:srgbClr val="F3F3F3"/>
                </a:solidFill>
              </a:rPr>
              <a:t>Decision Tree</a:t>
            </a:r>
            <a:endParaRPr sz="1800">
              <a:solidFill>
                <a:srgbClr val="F3F3F3"/>
              </a:solidFill>
            </a:endParaRPr>
          </a:p>
          <a:p>
            <a:pPr indent="-317500" lvl="1" marL="914400" marR="0" rtl="0" algn="l">
              <a:lnSpc>
                <a:spcPct val="115000"/>
              </a:lnSpc>
              <a:spcBef>
                <a:spcPts val="0"/>
              </a:spcBef>
              <a:spcAft>
                <a:spcPts val="0"/>
              </a:spcAft>
              <a:buClr>
                <a:srgbClr val="F3F3F3"/>
              </a:buClr>
              <a:buSzPts val="1400"/>
              <a:buChar char="○"/>
            </a:pPr>
            <a:r>
              <a:rPr lang="en" sz="1800">
                <a:solidFill>
                  <a:srgbClr val="F3F3F3"/>
                </a:solidFill>
              </a:rPr>
              <a:t>BERT</a:t>
            </a:r>
            <a:endParaRPr>
              <a:solidFill>
                <a:srgbClr val="F3F3F3"/>
              </a:solidFill>
              <a:latin typeface="Oxygen"/>
              <a:ea typeface="Oxygen"/>
              <a:cs typeface="Oxygen"/>
              <a:sym typeface="Oxyge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Design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191150" y="113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ISEAR - Dataset</a:t>
            </a:r>
            <a:endParaRPr/>
          </a:p>
        </p:txBody>
      </p:sp>
      <p:sp>
        <p:nvSpPr>
          <p:cNvPr id="100" name="Google Shape;100;p20"/>
          <p:cNvSpPr txBox="1"/>
          <p:nvPr>
            <p:ph idx="1" type="body"/>
          </p:nvPr>
        </p:nvSpPr>
        <p:spPr>
          <a:xfrm>
            <a:off x="191150" y="944900"/>
            <a:ext cx="4380900" cy="30573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Clr>
                <a:srgbClr val="FFFFFF"/>
              </a:buClr>
              <a:buSzPts val="1600"/>
              <a:buAutoNum type="arabicPeriod"/>
            </a:pPr>
            <a:r>
              <a:rPr lang="en" sz="1600">
                <a:solidFill>
                  <a:schemeClr val="dk1"/>
                </a:solidFill>
              </a:rPr>
              <a:t>ISEAR has 7 emotions: the number of different kinds of emotion in ISEAR are relatively evenly distributed. (See Fig 2).</a:t>
            </a:r>
            <a:endParaRPr sz="1600">
              <a:solidFill>
                <a:schemeClr val="dk1"/>
              </a:solidFill>
            </a:endParaRPr>
          </a:p>
          <a:p>
            <a:pPr indent="-330200" lvl="0" marL="457200" rtl="0" algn="l">
              <a:spcBef>
                <a:spcPts val="0"/>
              </a:spcBef>
              <a:spcAft>
                <a:spcPts val="0"/>
              </a:spcAft>
              <a:buClr>
                <a:srgbClr val="FFFFFF"/>
              </a:buClr>
              <a:buSzPts val="1600"/>
              <a:buAutoNum type="arabicPeriod"/>
            </a:pPr>
            <a:r>
              <a:rPr lang="en" sz="1600">
                <a:solidFill>
                  <a:srgbClr val="FFFFFF"/>
                </a:solidFill>
              </a:rPr>
              <a:t>This dataset includes many kinds of information about a person such as country, city, sex, relationship, characteristics, and conditions etc. </a:t>
            </a:r>
            <a:endParaRPr sz="1600">
              <a:solidFill>
                <a:srgbClr val="FFFFFF"/>
              </a:solidFill>
            </a:endParaRPr>
          </a:p>
          <a:p>
            <a:pPr indent="-330200" lvl="0" marL="457200" rtl="0" algn="l">
              <a:spcBef>
                <a:spcPts val="0"/>
              </a:spcBef>
              <a:spcAft>
                <a:spcPts val="0"/>
              </a:spcAft>
              <a:buClr>
                <a:srgbClr val="FFFFFF"/>
              </a:buClr>
              <a:buSzPts val="1600"/>
              <a:buAutoNum type="arabicPeriod"/>
            </a:pPr>
            <a:r>
              <a:rPr lang="en" sz="1600">
                <a:solidFill>
                  <a:srgbClr val="FFFFFF"/>
                </a:solidFill>
              </a:rPr>
              <a:t>The text in ISEAR corresponding to different emotions is description of events (3rd Person Perspective) rather than expression of emotions </a:t>
            </a:r>
            <a:r>
              <a:rPr lang="en" sz="1600">
                <a:solidFill>
                  <a:schemeClr val="dk1"/>
                </a:solidFill>
              </a:rPr>
              <a:t>(1st Person Perspective)</a:t>
            </a:r>
            <a:r>
              <a:rPr lang="en" sz="1600">
                <a:solidFill>
                  <a:srgbClr val="FFFFFF"/>
                </a:solidFill>
              </a:rPr>
              <a:t>.</a:t>
            </a:r>
            <a:endParaRPr sz="1600">
              <a:solidFill>
                <a:srgbClr val="FFFFFF"/>
              </a:solidFill>
            </a:endParaRPr>
          </a:p>
        </p:txBody>
      </p:sp>
      <p:pic>
        <p:nvPicPr>
          <p:cNvPr id="101" name="Google Shape;101;p20" title="Chart"/>
          <p:cNvPicPr preferRelativeResize="0"/>
          <p:nvPr/>
        </p:nvPicPr>
        <p:blipFill>
          <a:blip r:embed="rId3">
            <a:alphaModFix/>
          </a:blip>
          <a:stretch>
            <a:fillRect/>
          </a:stretch>
        </p:blipFill>
        <p:spPr>
          <a:xfrm>
            <a:off x="4594425" y="1154288"/>
            <a:ext cx="4267149" cy="2638520"/>
          </a:xfrm>
          <a:prstGeom prst="rect">
            <a:avLst/>
          </a:prstGeom>
          <a:noFill/>
          <a:ln>
            <a:noFill/>
          </a:ln>
        </p:spPr>
      </p:pic>
      <p:pic>
        <p:nvPicPr>
          <p:cNvPr id="102" name="Google Shape;102;p20"/>
          <p:cNvPicPr preferRelativeResize="0"/>
          <p:nvPr/>
        </p:nvPicPr>
        <p:blipFill>
          <a:blip r:embed="rId4">
            <a:alphaModFix/>
          </a:blip>
          <a:stretch>
            <a:fillRect/>
          </a:stretch>
        </p:blipFill>
        <p:spPr>
          <a:xfrm>
            <a:off x="282425" y="3926001"/>
            <a:ext cx="8579149" cy="113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100" y="14907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Tweets</a:t>
            </a:r>
            <a:r>
              <a:rPr lang="en"/>
              <a:t> - Dataset</a:t>
            </a:r>
            <a:endParaRPr/>
          </a:p>
        </p:txBody>
      </p:sp>
      <p:sp>
        <p:nvSpPr>
          <p:cNvPr id="108" name="Google Shape;108;p21"/>
          <p:cNvSpPr txBox="1"/>
          <p:nvPr>
            <p:ph idx="1" type="body"/>
          </p:nvPr>
        </p:nvSpPr>
        <p:spPr>
          <a:xfrm>
            <a:off x="311100" y="1041775"/>
            <a:ext cx="7761900" cy="1261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FFFFFF"/>
              </a:buClr>
              <a:buSzPts val="1600"/>
              <a:buChar char="●"/>
            </a:pPr>
            <a:r>
              <a:rPr lang="en" sz="1600">
                <a:solidFill>
                  <a:srgbClr val="FFFFFF"/>
                </a:solidFill>
              </a:rPr>
              <a:t>The kinds of data in Tweets dataset are much simpler than in ISEAR, which contains only Tweet ID, sentiment, author and content of text. </a:t>
            </a:r>
            <a:endParaRPr sz="1600">
              <a:solidFill>
                <a:srgbClr val="FFFFFF"/>
              </a:solidFill>
            </a:endParaRPr>
          </a:p>
        </p:txBody>
      </p:sp>
      <p:pic>
        <p:nvPicPr>
          <p:cNvPr id="109" name="Google Shape;109;p21"/>
          <p:cNvPicPr preferRelativeResize="0"/>
          <p:nvPr/>
        </p:nvPicPr>
        <p:blipFill rotWithShape="1">
          <a:blip r:embed="rId3">
            <a:alphaModFix/>
          </a:blip>
          <a:srcRect b="0" l="1185" r="0" t="1254"/>
          <a:stretch/>
        </p:blipFill>
        <p:spPr>
          <a:xfrm>
            <a:off x="866125" y="2155600"/>
            <a:ext cx="6650100" cy="2754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