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27DB00-EE6A-4159-B4AE-4D5ABD77CC44}">
  <a:tblStyle styleId="{2327DB00-EE6A-4159-B4AE-4D5ABD77CC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08f4fe81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08f4fe81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08f4fe819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08f4fe819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08f4fe81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08f4fe81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08f4fe819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08f4fe819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08f4fe81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08f4fe81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08f4fe81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08f4fe81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08f4fe819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08f4fe819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unige.ch/cisa/research/materials-and-online-research/research-materi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26408" y="5191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Emotion Detection</a:t>
            </a:r>
            <a:endParaRPr/>
          </a:p>
        </p:txBody>
      </p:sp>
      <p:sp>
        <p:nvSpPr>
          <p:cNvPr id="55" name="Google Shape;55;p13"/>
          <p:cNvSpPr txBox="1"/>
          <p:nvPr/>
        </p:nvSpPr>
        <p:spPr>
          <a:xfrm>
            <a:off x="1123350" y="3077775"/>
            <a:ext cx="6897300" cy="136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11">
                <a:solidFill>
                  <a:srgbClr val="666666"/>
                </a:solidFill>
              </a:rPr>
              <a:t>Team Name: </a:t>
            </a:r>
            <a:r>
              <a:rPr lang="en" sz="1811">
                <a:solidFill>
                  <a:srgbClr val="666666"/>
                </a:solidFill>
              </a:rPr>
              <a:t>Artificial Psychologists</a:t>
            </a:r>
            <a:endParaRPr sz="1811">
              <a:solidFill>
                <a:srgbClr val="666666"/>
              </a:solidFill>
            </a:endParaRPr>
          </a:p>
          <a:p>
            <a:pPr indent="0" lvl="0" marL="0" marR="0" rtl="0" algn="l">
              <a:lnSpc>
                <a:spcPct val="115000"/>
              </a:lnSpc>
              <a:spcBef>
                <a:spcPts val="1000"/>
              </a:spcBef>
              <a:spcAft>
                <a:spcPts val="0"/>
              </a:spcAft>
              <a:buNone/>
            </a:pPr>
            <a:r>
              <a:rPr lang="en" sz="1811">
                <a:solidFill>
                  <a:srgbClr val="666666"/>
                </a:solidFill>
              </a:rPr>
              <a:t>Team Members: </a:t>
            </a:r>
            <a:endParaRPr sz="1811">
              <a:solidFill>
                <a:srgbClr val="666666"/>
              </a:solidFill>
            </a:endParaRPr>
          </a:p>
          <a:p>
            <a:pPr indent="0" lvl="0" marL="0" marR="0" rtl="0" algn="l">
              <a:lnSpc>
                <a:spcPct val="115000"/>
              </a:lnSpc>
              <a:spcBef>
                <a:spcPts val="1000"/>
              </a:spcBef>
              <a:spcAft>
                <a:spcPts val="1000"/>
              </a:spcAft>
              <a:buNone/>
            </a:pPr>
            <a:r>
              <a:rPr lang="en" sz="1811">
                <a:solidFill>
                  <a:srgbClr val="666666"/>
                </a:solidFill>
              </a:rPr>
              <a:t>Jacky Lin, Hanzheng Wang, Chengcheng Ding, Melissa Tjong</a:t>
            </a:r>
            <a:endParaRPr sz="1811">
              <a:solidFill>
                <a:srgbClr val="33333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Strengths and weaknesses of each member</a:t>
            </a:r>
            <a:endParaRPr/>
          </a:p>
        </p:txBody>
      </p:sp>
      <p:graphicFrame>
        <p:nvGraphicFramePr>
          <p:cNvPr id="61" name="Google Shape;61;p14"/>
          <p:cNvGraphicFramePr/>
          <p:nvPr/>
        </p:nvGraphicFramePr>
        <p:xfrm>
          <a:off x="415000" y="1392450"/>
          <a:ext cx="3000000" cy="3000000"/>
        </p:xfrm>
        <a:graphic>
          <a:graphicData uri="http://schemas.openxmlformats.org/drawingml/2006/table">
            <a:tbl>
              <a:tblPr>
                <a:noFill/>
                <a:tableStyleId>{2327DB00-EE6A-4159-B4AE-4D5ABD77CC44}</a:tableStyleId>
              </a:tblPr>
              <a:tblGrid>
                <a:gridCol w="1555300"/>
                <a:gridCol w="1555300"/>
                <a:gridCol w="1675850"/>
                <a:gridCol w="1726075"/>
                <a:gridCol w="1967200"/>
              </a:tblGrid>
              <a:tr h="743550">
                <a:tc>
                  <a:txBody>
                    <a:bodyPr/>
                    <a:lstStyle/>
                    <a:p>
                      <a:pPr indent="0" lvl="0" marL="0" rtl="0" algn="l">
                        <a:spcBef>
                          <a:spcPts val="0"/>
                        </a:spcBef>
                        <a:spcAft>
                          <a:spcPts val="0"/>
                        </a:spcAft>
                        <a:buNone/>
                      </a:pPr>
                      <a:r>
                        <a:rPr b="1" lang="en"/>
                        <a:t>Name</a:t>
                      </a:r>
                      <a:endParaRPr b="1"/>
                    </a:p>
                  </a:txBody>
                  <a:tcPr marT="91425" marB="91425" marR="91425" marL="91425"/>
                </a:tc>
                <a:tc>
                  <a:txBody>
                    <a:bodyPr/>
                    <a:lstStyle/>
                    <a:p>
                      <a:pPr indent="0" lvl="0" marL="0" rtl="0" algn="l">
                        <a:spcBef>
                          <a:spcPts val="0"/>
                        </a:spcBef>
                        <a:spcAft>
                          <a:spcPts val="0"/>
                        </a:spcAft>
                        <a:buNone/>
                      </a:pPr>
                      <a:r>
                        <a:rPr b="1" lang="en"/>
                        <a:t>Jacky Lin</a:t>
                      </a:r>
                      <a:endParaRPr b="1"/>
                    </a:p>
                  </a:txBody>
                  <a:tcPr marT="91425" marB="91425" marR="91425" marL="91425"/>
                </a:tc>
                <a:tc>
                  <a:txBody>
                    <a:bodyPr/>
                    <a:lstStyle/>
                    <a:p>
                      <a:pPr indent="0" lvl="0" marL="0" rtl="0" algn="l">
                        <a:spcBef>
                          <a:spcPts val="0"/>
                        </a:spcBef>
                        <a:spcAft>
                          <a:spcPts val="0"/>
                        </a:spcAft>
                        <a:buNone/>
                      </a:pPr>
                      <a:r>
                        <a:rPr b="1" lang="en"/>
                        <a:t>Chengcheng Ding</a:t>
                      </a:r>
                      <a:endParaRPr b="1"/>
                    </a:p>
                  </a:txBody>
                  <a:tcPr marT="91425" marB="91425" marR="91425" marL="91425"/>
                </a:tc>
                <a:tc>
                  <a:txBody>
                    <a:bodyPr/>
                    <a:lstStyle/>
                    <a:p>
                      <a:pPr indent="0" lvl="0" marL="0" rtl="0" algn="l">
                        <a:lnSpc>
                          <a:spcPct val="115000"/>
                        </a:lnSpc>
                        <a:spcBef>
                          <a:spcPts val="0"/>
                        </a:spcBef>
                        <a:spcAft>
                          <a:spcPts val="1000"/>
                        </a:spcAft>
                        <a:buClr>
                          <a:schemeClr val="dk1"/>
                        </a:buClr>
                        <a:buSzPts val="1100"/>
                        <a:buFont typeface="Arial"/>
                        <a:buNone/>
                      </a:pPr>
                      <a:r>
                        <a:rPr b="1" lang="en">
                          <a:solidFill>
                            <a:srgbClr val="333333"/>
                          </a:solidFill>
                        </a:rPr>
                        <a:t>Melissa Tjong</a:t>
                      </a:r>
                      <a:endParaRPr b="1"/>
                    </a:p>
                  </a:txBody>
                  <a:tcPr marT="91425" marB="91425" marR="91425" marL="91425"/>
                </a:tc>
                <a:tc>
                  <a:txBody>
                    <a:bodyPr/>
                    <a:lstStyle/>
                    <a:p>
                      <a:pPr indent="0" lvl="0" marL="0" rtl="0" algn="l">
                        <a:spcBef>
                          <a:spcPts val="0"/>
                        </a:spcBef>
                        <a:spcAft>
                          <a:spcPts val="0"/>
                        </a:spcAft>
                        <a:buNone/>
                      </a:pPr>
                      <a:r>
                        <a:rPr b="1" lang="en"/>
                        <a:t>Hanzheng Wang</a:t>
                      </a:r>
                      <a:endParaRPr b="1"/>
                    </a:p>
                  </a:txBody>
                  <a:tcPr marT="91425" marB="91425" marR="91425" marL="91425"/>
                </a:tc>
              </a:tr>
              <a:tr h="1319400">
                <a:tc>
                  <a:txBody>
                    <a:bodyPr/>
                    <a:lstStyle/>
                    <a:p>
                      <a:pPr indent="0" lvl="0" marL="0" rtl="0" algn="l">
                        <a:spcBef>
                          <a:spcPts val="0"/>
                        </a:spcBef>
                        <a:spcAft>
                          <a:spcPts val="0"/>
                        </a:spcAft>
                        <a:buNone/>
                      </a:pPr>
                      <a:r>
                        <a:rPr b="1" lang="en"/>
                        <a:t>Strengths</a:t>
                      </a:r>
                      <a:endParaRPr b="1"/>
                    </a:p>
                  </a:txBody>
                  <a:tcPr marT="91425" marB="91425" marR="91425" marL="91425"/>
                </a:tc>
                <a:tc>
                  <a:txBody>
                    <a:bodyPr/>
                    <a:lstStyle/>
                    <a:p>
                      <a:pPr indent="0" lvl="0" marL="0" rtl="0" algn="l">
                        <a:lnSpc>
                          <a:spcPct val="115000"/>
                        </a:lnSpc>
                        <a:spcBef>
                          <a:spcPts val="0"/>
                        </a:spcBef>
                        <a:spcAft>
                          <a:spcPts val="1000"/>
                        </a:spcAft>
                        <a:buClr>
                          <a:schemeClr val="dk1"/>
                        </a:buClr>
                        <a:buSzPts val="1100"/>
                        <a:buFont typeface="Arial"/>
                        <a:buNone/>
                      </a:pPr>
                      <a:r>
                        <a:rPr lang="en">
                          <a:solidFill>
                            <a:srgbClr val="333333"/>
                          </a:solidFill>
                        </a:rPr>
                        <a:t>Organized, </a:t>
                      </a:r>
                      <a:r>
                        <a:rPr lang="en">
                          <a:solidFill>
                            <a:srgbClr val="202124"/>
                          </a:solidFill>
                          <a:highlight>
                            <a:srgbClr val="FFFFFF"/>
                          </a:highlight>
                        </a:rPr>
                        <a:t>Proactive</a:t>
                      </a:r>
                      <a:endParaRPr sz="1600"/>
                    </a:p>
                  </a:txBody>
                  <a:tcPr marT="91425" marB="91425" marR="91425" marL="91425"/>
                </a:tc>
                <a:tc>
                  <a:txBody>
                    <a:bodyPr/>
                    <a:lstStyle/>
                    <a:p>
                      <a:pPr indent="0" lvl="0" marL="0" rtl="0" algn="l">
                        <a:lnSpc>
                          <a:spcPct val="115000"/>
                        </a:lnSpc>
                        <a:spcBef>
                          <a:spcPts val="0"/>
                        </a:spcBef>
                        <a:spcAft>
                          <a:spcPts val="1000"/>
                        </a:spcAft>
                        <a:buClr>
                          <a:schemeClr val="dk1"/>
                        </a:buClr>
                        <a:buSzPts val="1100"/>
                        <a:buFont typeface="Arial"/>
                        <a:buNone/>
                      </a:pPr>
                      <a:r>
                        <a:rPr lang="en">
                          <a:solidFill>
                            <a:srgbClr val="333333"/>
                          </a:solidFill>
                        </a:rPr>
                        <a:t>Design &amp; Produce</a:t>
                      </a:r>
                      <a:endParaRPr sz="1600"/>
                    </a:p>
                  </a:txBody>
                  <a:tcPr marT="91425" marB="91425" marR="91425" marL="91425"/>
                </a:tc>
                <a:tc>
                  <a:txBody>
                    <a:bodyPr/>
                    <a:lstStyle/>
                    <a:p>
                      <a:pPr indent="0" lvl="0" marL="0" rtl="0" algn="l">
                        <a:lnSpc>
                          <a:spcPct val="115000"/>
                        </a:lnSpc>
                        <a:spcBef>
                          <a:spcPts val="0"/>
                        </a:spcBef>
                        <a:spcAft>
                          <a:spcPts val="1000"/>
                        </a:spcAft>
                        <a:buClr>
                          <a:schemeClr val="dk1"/>
                        </a:buClr>
                        <a:buSzPts val="1100"/>
                        <a:buFont typeface="Arial"/>
                        <a:buNone/>
                      </a:pPr>
                      <a:r>
                        <a:rPr lang="en">
                          <a:solidFill>
                            <a:srgbClr val="333333"/>
                          </a:solidFill>
                        </a:rPr>
                        <a:t>Writing, organization, detail oriented</a:t>
                      </a:r>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333333"/>
                          </a:solidFill>
                        </a:rPr>
                        <a:t>Hardworking</a:t>
                      </a:r>
                      <a:r>
                        <a:rPr lang="en">
                          <a:solidFill>
                            <a:srgbClr val="333333"/>
                          </a:solidFill>
                        </a:rPr>
                        <a:t>, liable to communicate</a:t>
                      </a:r>
                      <a:endParaRPr>
                        <a:solidFill>
                          <a:srgbClr val="333333"/>
                        </a:solidFill>
                      </a:endParaRPr>
                    </a:p>
                    <a:p>
                      <a:pPr indent="0" lvl="0" marL="0" rtl="0" algn="l">
                        <a:lnSpc>
                          <a:spcPct val="115000"/>
                        </a:lnSpc>
                        <a:spcBef>
                          <a:spcPts val="1000"/>
                        </a:spcBef>
                        <a:spcAft>
                          <a:spcPts val="1000"/>
                        </a:spcAft>
                        <a:buClr>
                          <a:schemeClr val="dk1"/>
                        </a:buClr>
                        <a:buSzPts val="1100"/>
                        <a:buFont typeface="Arial"/>
                        <a:buNone/>
                      </a:pPr>
                      <a:r>
                        <a:t/>
                      </a:r>
                      <a:endParaRPr>
                        <a:solidFill>
                          <a:srgbClr val="333333"/>
                        </a:solidFill>
                      </a:endParaRPr>
                    </a:p>
                  </a:txBody>
                  <a:tcPr marT="91425" marB="91425" marR="91425" marL="91425"/>
                </a:tc>
              </a:tr>
              <a:tr h="1319400">
                <a:tc>
                  <a:txBody>
                    <a:bodyPr/>
                    <a:lstStyle/>
                    <a:p>
                      <a:pPr indent="0" lvl="0" marL="0" rtl="0" algn="l">
                        <a:spcBef>
                          <a:spcPts val="0"/>
                        </a:spcBef>
                        <a:spcAft>
                          <a:spcPts val="0"/>
                        </a:spcAft>
                        <a:buNone/>
                      </a:pPr>
                      <a:r>
                        <a:rPr b="1" lang="en"/>
                        <a:t>Weaknesses</a:t>
                      </a:r>
                      <a:endParaRPr b="1"/>
                    </a:p>
                  </a:txBody>
                  <a:tcPr marT="91425" marB="91425" marR="91425" marL="91425"/>
                </a:tc>
                <a:tc>
                  <a:txBody>
                    <a:bodyPr/>
                    <a:lstStyle/>
                    <a:p>
                      <a:pPr indent="0" lvl="0" marL="0" rtl="0" algn="l">
                        <a:lnSpc>
                          <a:spcPct val="115000"/>
                        </a:lnSpc>
                        <a:spcBef>
                          <a:spcPts val="0"/>
                        </a:spcBef>
                        <a:spcAft>
                          <a:spcPts val="1000"/>
                        </a:spcAft>
                        <a:buClr>
                          <a:schemeClr val="dk1"/>
                        </a:buClr>
                        <a:buSzPts val="1100"/>
                        <a:buFont typeface="Arial"/>
                        <a:buNone/>
                      </a:pPr>
                      <a:r>
                        <a:rPr lang="en">
                          <a:solidFill>
                            <a:srgbClr val="333333"/>
                          </a:solidFill>
                        </a:rPr>
                        <a:t>Reading, Communicating skills</a:t>
                      </a:r>
                      <a:endParaRPr sz="1600"/>
                    </a:p>
                  </a:txBody>
                  <a:tcPr marT="91425" marB="91425" marR="91425" marL="91425"/>
                </a:tc>
                <a:tc>
                  <a:txBody>
                    <a:bodyPr/>
                    <a:lstStyle/>
                    <a:p>
                      <a:pPr indent="0" lvl="0" marL="0" rtl="0" algn="l">
                        <a:lnSpc>
                          <a:spcPct val="115000"/>
                        </a:lnSpc>
                        <a:spcBef>
                          <a:spcPts val="0"/>
                        </a:spcBef>
                        <a:spcAft>
                          <a:spcPts val="0"/>
                        </a:spcAft>
                        <a:buNone/>
                      </a:pPr>
                      <a:r>
                        <a:rPr lang="en">
                          <a:solidFill>
                            <a:srgbClr val="333333"/>
                          </a:solidFill>
                        </a:rPr>
                        <a:t>Being ‘digitally ethical’</a:t>
                      </a:r>
                      <a:endParaRPr sz="1600">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solidFill>
                          <a:srgbClr val="333333"/>
                        </a:solidFill>
                      </a:endParaRPr>
                    </a:p>
                  </a:txBody>
                  <a:tcPr marT="91425" marB="91425" marR="91425" marL="91425"/>
                </a:tc>
                <a:tc>
                  <a:txBody>
                    <a:bodyPr/>
                    <a:lstStyle/>
                    <a:p>
                      <a:pPr indent="0" lvl="0" marL="0" rtl="0" algn="l">
                        <a:lnSpc>
                          <a:spcPct val="115000"/>
                        </a:lnSpc>
                        <a:spcBef>
                          <a:spcPts val="0"/>
                        </a:spcBef>
                        <a:spcAft>
                          <a:spcPts val="1000"/>
                        </a:spcAft>
                        <a:buClr>
                          <a:schemeClr val="dk1"/>
                        </a:buClr>
                        <a:buSzPts val="1100"/>
                        <a:buFont typeface="Arial"/>
                        <a:buNone/>
                      </a:pPr>
                      <a:r>
                        <a:rPr lang="en">
                          <a:solidFill>
                            <a:srgbClr val="333333"/>
                          </a:solidFill>
                        </a:rPr>
                        <a:t>Can get stuck on certain problems</a:t>
                      </a:r>
                      <a:endParaRPr/>
                    </a:p>
                  </a:txBody>
                  <a:tcPr marT="91425" marB="91425" marR="91425" marL="91425"/>
                </a:tc>
                <a:tc>
                  <a:txBody>
                    <a:bodyPr/>
                    <a:lstStyle/>
                    <a:p>
                      <a:pPr indent="0" lvl="0" marL="0" rtl="0" algn="l">
                        <a:lnSpc>
                          <a:spcPct val="115000"/>
                        </a:lnSpc>
                        <a:spcBef>
                          <a:spcPts val="0"/>
                        </a:spcBef>
                        <a:spcAft>
                          <a:spcPts val="1000"/>
                        </a:spcAft>
                        <a:buClr>
                          <a:schemeClr val="dk1"/>
                        </a:buClr>
                        <a:buSzPts val="1100"/>
                        <a:buFont typeface="Arial"/>
                        <a:buNone/>
                      </a:pPr>
                      <a:r>
                        <a:rPr lang="en">
                          <a:solidFill>
                            <a:srgbClr val="333333"/>
                          </a:solidFill>
                        </a:rPr>
                        <a:t>sometimes may not catch the point immediately, need time to digest  new material</a:t>
                      </a:r>
                      <a:endParaRPr>
                        <a:solidFill>
                          <a:srgbClr val="333333"/>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SCRUM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Jacky - Scrum Master	</a:t>
            </a:r>
            <a:endParaRPr/>
          </a:p>
          <a:p>
            <a:pPr indent="0" lvl="0" marL="0" rtl="0" algn="l">
              <a:spcBef>
                <a:spcPts val="1200"/>
              </a:spcBef>
              <a:spcAft>
                <a:spcPts val="0"/>
              </a:spcAft>
              <a:buNone/>
            </a:pPr>
            <a:r>
              <a:rPr lang="en"/>
              <a:t>Ding - Product Owner</a:t>
            </a:r>
            <a:endParaRPr/>
          </a:p>
          <a:p>
            <a:pPr indent="0" lvl="0" marL="0" rtl="0" algn="l">
              <a:spcBef>
                <a:spcPts val="1200"/>
              </a:spcBef>
              <a:spcAft>
                <a:spcPts val="0"/>
              </a:spcAft>
              <a:buNone/>
            </a:pPr>
            <a:r>
              <a:rPr lang="en"/>
              <a:t>Hanzheng - Lead Developer</a:t>
            </a:r>
            <a:endParaRPr/>
          </a:p>
          <a:p>
            <a:pPr indent="0" lvl="0" marL="0" rtl="0" algn="l">
              <a:spcBef>
                <a:spcPts val="1200"/>
              </a:spcBef>
              <a:spcAft>
                <a:spcPts val="0"/>
              </a:spcAft>
              <a:buNone/>
            </a:pPr>
            <a:r>
              <a:rPr lang="en"/>
              <a:t>Melissa - Society </a:t>
            </a:r>
            <a:r>
              <a:rPr lang="en"/>
              <a:t>&amp; Ethics</a:t>
            </a:r>
            <a:r>
              <a:rPr lang="en"/>
              <a:t> Leader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Weekly meeting: Every Sunday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307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44">
                <a:solidFill>
                  <a:srgbClr val="333333"/>
                </a:solidFill>
              </a:rPr>
              <a:t>Project description:</a:t>
            </a:r>
            <a:endParaRPr sz="3244"/>
          </a:p>
        </p:txBody>
      </p:sp>
      <p:sp>
        <p:nvSpPr>
          <p:cNvPr id="73" name="Google Shape;73;p16"/>
          <p:cNvSpPr txBox="1"/>
          <p:nvPr>
            <p:ph idx="1" type="body"/>
          </p:nvPr>
        </p:nvSpPr>
        <p:spPr>
          <a:xfrm>
            <a:off x="311700" y="1539725"/>
            <a:ext cx="8520600" cy="3416400"/>
          </a:xfrm>
          <a:prstGeom prst="rect">
            <a:avLst/>
          </a:prstGeom>
        </p:spPr>
        <p:txBody>
          <a:bodyPr anchorCtr="0" anchor="t" bIns="91425" lIns="91425" spcFirstLastPara="1" rIns="91425" wrap="square" tIns="91425">
            <a:normAutofit fontScale="85000" lnSpcReduction="10000"/>
          </a:bodyPr>
          <a:lstStyle/>
          <a:p>
            <a:pPr indent="0" lvl="0" marL="0" marR="0" rtl="0" algn="l">
              <a:lnSpc>
                <a:spcPct val="115000"/>
              </a:lnSpc>
              <a:spcBef>
                <a:spcPts val="0"/>
              </a:spcBef>
              <a:spcAft>
                <a:spcPts val="0"/>
              </a:spcAft>
              <a:buClr>
                <a:schemeClr val="dk1"/>
              </a:buClr>
              <a:buSzPct val="58579"/>
              <a:buFont typeface="Arial"/>
              <a:buNone/>
            </a:pPr>
            <a:r>
              <a:rPr lang="en" sz="1877">
                <a:solidFill>
                  <a:srgbClr val="333333"/>
                </a:solidFill>
                <a:highlight>
                  <a:srgbClr val="FFFFFF"/>
                </a:highlight>
              </a:rPr>
              <a:t>D</a:t>
            </a:r>
            <a:r>
              <a:rPr lang="en" sz="1877">
                <a:solidFill>
                  <a:srgbClr val="333333"/>
                </a:solidFill>
                <a:highlight>
                  <a:srgbClr val="FFFFFF"/>
                </a:highlight>
              </a:rPr>
              <a:t>escription: </a:t>
            </a:r>
            <a:endParaRPr sz="1877">
              <a:solidFill>
                <a:srgbClr val="333333"/>
              </a:solidFill>
              <a:highlight>
                <a:srgbClr val="FFFFFF"/>
              </a:highlight>
            </a:endParaRPr>
          </a:p>
          <a:p>
            <a:pPr indent="0" lvl="0" marL="0" marR="0" rtl="0" algn="l">
              <a:lnSpc>
                <a:spcPct val="115000"/>
              </a:lnSpc>
              <a:spcBef>
                <a:spcPts val="1000"/>
              </a:spcBef>
              <a:spcAft>
                <a:spcPts val="0"/>
              </a:spcAft>
              <a:buClr>
                <a:schemeClr val="dk1"/>
              </a:buClr>
              <a:buSzPct val="58579"/>
              <a:buFont typeface="Arial"/>
              <a:buNone/>
            </a:pPr>
            <a:r>
              <a:rPr lang="en" sz="1877">
                <a:solidFill>
                  <a:srgbClr val="333333"/>
                </a:solidFill>
                <a:highlight>
                  <a:srgbClr val="FFFFFF"/>
                </a:highlight>
              </a:rPr>
              <a:t>This project will focus on detecting positive, neutral, or negative feelings from text. These feelings include but are not limited to anger, fear, happiness, sadness, and surprise. We will design the neural network that imitates human ability of text-based empathy of emotions. To train our neural network, we will use existing databases, such as ISEAR, containing information of texts and their corresponding emotions. The goal of this neural network is to predict human emotion based on the input sentence.</a:t>
            </a:r>
            <a:endParaRPr sz="1877">
              <a:solidFill>
                <a:srgbClr val="333333"/>
              </a:solidFill>
              <a:highlight>
                <a:srgbClr val="FFFFFF"/>
              </a:highlight>
            </a:endParaRPr>
          </a:p>
          <a:p>
            <a:pPr indent="0" lvl="0" marL="0" marR="0" rtl="0" algn="l">
              <a:lnSpc>
                <a:spcPct val="115000"/>
              </a:lnSpc>
              <a:spcBef>
                <a:spcPts val="1000"/>
              </a:spcBef>
              <a:spcAft>
                <a:spcPts val="0"/>
              </a:spcAft>
              <a:buClr>
                <a:schemeClr val="dk1"/>
              </a:buClr>
              <a:buSzPct val="58579"/>
              <a:buFont typeface="Arial"/>
              <a:buNone/>
            </a:pPr>
            <a:r>
              <a:t/>
            </a:r>
            <a:endParaRPr sz="1877">
              <a:solidFill>
                <a:srgbClr val="333333"/>
              </a:solidFill>
              <a:highlight>
                <a:srgbClr val="FFFFFF"/>
              </a:highlight>
            </a:endParaRPr>
          </a:p>
          <a:p>
            <a:pPr indent="0" lvl="0" marL="0" marR="0" rtl="0" algn="l">
              <a:lnSpc>
                <a:spcPct val="115000"/>
              </a:lnSpc>
              <a:spcBef>
                <a:spcPts val="1000"/>
              </a:spcBef>
              <a:spcAft>
                <a:spcPts val="0"/>
              </a:spcAft>
              <a:buClr>
                <a:schemeClr val="dk1"/>
              </a:buClr>
              <a:buSzPct val="58579"/>
              <a:buFont typeface="Arial"/>
              <a:buNone/>
            </a:pPr>
            <a:r>
              <a:rPr lang="en" sz="1877">
                <a:solidFill>
                  <a:srgbClr val="333333"/>
                </a:solidFill>
                <a:highlight>
                  <a:srgbClr val="FFFFFF"/>
                </a:highlight>
              </a:rPr>
              <a:t>ISEAR: </a:t>
            </a:r>
            <a:endParaRPr sz="1877">
              <a:solidFill>
                <a:srgbClr val="333333"/>
              </a:solidFill>
              <a:highlight>
                <a:srgbClr val="FFFFFF"/>
              </a:highlight>
            </a:endParaRPr>
          </a:p>
          <a:p>
            <a:pPr indent="0" lvl="0" marL="0" marR="0" rtl="0" algn="l">
              <a:lnSpc>
                <a:spcPct val="115000"/>
              </a:lnSpc>
              <a:spcBef>
                <a:spcPts val="1000"/>
              </a:spcBef>
              <a:spcAft>
                <a:spcPts val="1000"/>
              </a:spcAft>
              <a:buClr>
                <a:schemeClr val="dk1"/>
              </a:buClr>
              <a:buSzPct val="58579"/>
              <a:buFont typeface="Arial"/>
              <a:buNone/>
            </a:pPr>
            <a:r>
              <a:rPr lang="en" sz="1877" u="sng">
                <a:solidFill>
                  <a:schemeClr val="accent1"/>
                </a:solidFill>
                <a:highlight>
                  <a:srgbClr val="FFFFFF"/>
                </a:highlight>
                <a:hlinkClick r:id="rId3">
                  <a:extLst>
                    <a:ext uri="{A12FA001-AC4F-418D-AE19-62706E023703}">
                      <ahyp:hlinkClr val="tx"/>
                    </a:ext>
                  </a:extLst>
                </a:hlinkClick>
              </a:rPr>
              <a:t>https://www.unige.ch/cisa/research/materials-and-online-research/research-material/</a:t>
            </a:r>
            <a:endParaRPr/>
          </a:p>
        </p:txBody>
      </p:sp>
      <p:sp>
        <p:nvSpPr>
          <p:cNvPr id="74" name="Google Shape;74;p16"/>
          <p:cNvSpPr txBox="1"/>
          <p:nvPr>
            <p:ph type="title"/>
          </p:nvPr>
        </p:nvSpPr>
        <p:spPr>
          <a:xfrm>
            <a:off x="311700" y="880275"/>
            <a:ext cx="8520600" cy="742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000"/>
              </a:spcAft>
              <a:buNone/>
            </a:pPr>
            <a:r>
              <a:rPr lang="en" sz="1877">
                <a:solidFill>
                  <a:srgbClr val="333333"/>
                </a:solidFill>
                <a:highlight>
                  <a:srgbClr val="FFFFFF"/>
                </a:highlight>
              </a:rPr>
              <a:t>Project title:  Computational models of human behavior - emotion recognition from tex</a:t>
            </a:r>
            <a:r>
              <a:rPr lang="en" sz="1911">
                <a:solidFill>
                  <a:srgbClr val="333333"/>
                </a:solidFill>
              </a:rPr>
              <a:t>t</a:t>
            </a:r>
            <a:endParaRPr sz="1800">
              <a:solidFill>
                <a:srgbClr val="33333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9100" y="1919550"/>
            <a:ext cx="2808000" cy="1304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Example of Classification of Emotions</a:t>
            </a:r>
            <a:endParaRPr/>
          </a:p>
        </p:txBody>
      </p:sp>
      <p:pic>
        <p:nvPicPr>
          <p:cNvPr id="80" name="Google Shape;80;p17"/>
          <p:cNvPicPr preferRelativeResize="0"/>
          <p:nvPr/>
        </p:nvPicPr>
        <p:blipFill>
          <a:blip r:embed="rId3">
            <a:alphaModFix/>
          </a:blip>
          <a:stretch>
            <a:fillRect/>
          </a:stretch>
        </p:blipFill>
        <p:spPr>
          <a:xfrm>
            <a:off x="3464775" y="152400"/>
            <a:ext cx="4978055"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564250"/>
            <a:ext cx="8520600" cy="86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1800">
                <a:solidFill>
                  <a:srgbClr val="333333"/>
                </a:solidFill>
                <a:highlight>
                  <a:srgbClr val="FFFFFF"/>
                </a:highlight>
              </a:rPr>
              <a:t>Goal:</a:t>
            </a:r>
            <a:r>
              <a:rPr lang="en" sz="1800">
                <a:solidFill>
                  <a:srgbClr val="333333"/>
                </a:solidFill>
                <a:highlight>
                  <a:srgbClr val="FFFFFF"/>
                </a:highlight>
              </a:rPr>
              <a:t> Detect and recognize types of feelings through text</a:t>
            </a:r>
            <a:r>
              <a:rPr lang="en" sz="1800">
                <a:solidFill>
                  <a:srgbClr val="333333"/>
                </a:solidFill>
                <a:highlight>
                  <a:srgbClr val="FFFFFF"/>
                </a:highlight>
              </a:rPr>
              <a:t>s</a:t>
            </a:r>
            <a:r>
              <a:rPr lang="en" sz="1800">
                <a:solidFill>
                  <a:srgbClr val="333333"/>
                </a:solidFill>
                <a:highlight>
                  <a:srgbClr val="FFFFFF"/>
                </a:highlight>
              </a:rPr>
              <a:t>, such as anger, disgust, fear, happiness, sadness, and surprise</a:t>
            </a:r>
            <a:endParaRPr sz="1800"/>
          </a:p>
        </p:txBody>
      </p:sp>
      <p:sp>
        <p:nvSpPr>
          <p:cNvPr id="86" name="Google Shape;86;p18"/>
          <p:cNvSpPr txBox="1"/>
          <p:nvPr>
            <p:ph idx="1" type="body"/>
          </p:nvPr>
        </p:nvSpPr>
        <p:spPr>
          <a:xfrm>
            <a:off x="311700" y="1540875"/>
            <a:ext cx="3999900" cy="30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33333"/>
                </a:solidFill>
                <a:highlight>
                  <a:srgbClr val="FFFFFF"/>
                </a:highlight>
              </a:rPr>
              <a:t>Environment:</a:t>
            </a:r>
            <a:endParaRPr b="1">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a:solidFill>
                  <a:srgbClr val="333333"/>
                </a:solidFill>
                <a:highlight>
                  <a:srgbClr val="FFFFFF"/>
                </a:highlight>
              </a:rPr>
              <a:t>Receive text from users, which may be as short as one sentence or as long as an article.</a:t>
            </a:r>
            <a:endParaRPr>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a:solidFill>
                  <a:srgbClr val="333333"/>
                </a:solidFill>
                <a:highlight>
                  <a:srgbClr val="FFFFFF"/>
                </a:highlight>
              </a:rPr>
              <a:t>Context of a sentence (Meaning of sentence within different context can vary)</a:t>
            </a:r>
            <a:endParaRPr>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a:solidFill>
                  <a:srgbClr val="333333"/>
                </a:solidFill>
                <a:highlight>
                  <a:srgbClr val="FFFFFF"/>
                </a:highlight>
              </a:rPr>
              <a:t>One sentence can contain multiple emotions</a:t>
            </a:r>
            <a:endParaRPr>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a:solidFill>
                  <a:srgbClr val="333333"/>
                </a:solidFill>
                <a:highlight>
                  <a:srgbClr val="FFFFFF"/>
                </a:highlight>
              </a:rPr>
              <a:t>Sentence may contains typo</a:t>
            </a:r>
            <a:endParaRPr>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a:solidFill>
                  <a:srgbClr val="333333"/>
                </a:solidFill>
                <a:highlight>
                  <a:srgbClr val="FFFFFF"/>
                </a:highlight>
              </a:rPr>
              <a:t>More possibilities: </a:t>
            </a:r>
            <a:r>
              <a:rPr lang="en" sz="1400">
                <a:solidFill>
                  <a:srgbClr val="333333"/>
                </a:solidFill>
                <a:highlight>
                  <a:srgbClr val="FFFFFF"/>
                </a:highlight>
              </a:rPr>
              <a:t>More language support</a:t>
            </a:r>
            <a:endParaRPr sz="1400"/>
          </a:p>
        </p:txBody>
      </p:sp>
      <p:sp>
        <p:nvSpPr>
          <p:cNvPr id="87" name="Google Shape;87;p18"/>
          <p:cNvSpPr txBox="1"/>
          <p:nvPr>
            <p:ph idx="2" type="body"/>
          </p:nvPr>
        </p:nvSpPr>
        <p:spPr>
          <a:xfrm>
            <a:off x="4832400" y="1540975"/>
            <a:ext cx="3999900" cy="302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rgbClr val="333333"/>
                </a:solidFill>
                <a:highlight>
                  <a:srgbClr val="FFFFFF"/>
                </a:highlight>
              </a:rPr>
              <a:t>Adaptation:</a:t>
            </a:r>
            <a:endParaRPr b="1">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a:solidFill>
                  <a:srgbClr val="333333"/>
                </a:solidFill>
                <a:highlight>
                  <a:srgbClr val="FFFFFF"/>
                </a:highlight>
              </a:rPr>
              <a:t>Preprocessing of input sentence:</a:t>
            </a:r>
            <a:endParaRPr>
              <a:solidFill>
                <a:srgbClr val="333333"/>
              </a:solidFill>
              <a:highlight>
                <a:srgbClr val="FFFFFF"/>
              </a:highlight>
            </a:endParaRPr>
          </a:p>
          <a:p>
            <a:pPr indent="-317500" lvl="1" marL="914400" rtl="0" algn="l">
              <a:spcBef>
                <a:spcPts val="0"/>
              </a:spcBef>
              <a:spcAft>
                <a:spcPts val="0"/>
              </a:spcAft>
              <a:buClr>
                <a:srgbClr val="333333"/>
              </a:buClr>
              <a:buSzPts val="1400"/>
              <a:buChar char="○"/>
            </a:pPr>
            <a:r>
              <a:rPr lang="en" sz="1400">
                <a:solidFill>
                  <a:srgbClr val="333333"/>
                </a:solidFill>
                <a:highlight>
                  <a:srgbClr val="FFFFFF"/>
                </a:highlight>
              </a:rPr>
              <a:t>Parse down the long article piece by piece </a:t>
            </a:r>
            <a:endParaRPr sz="1400">
              <a:solidFill>
                <a:srgbClr val="333333"/>
              </a:solidFill>
              <a:highlight>
                <a:srgbClr val="FFFFFF"/>
              </a:highlight>
            </a:endParaRPr>
          </a:p>
          <a:p>
            <a:pPr indent="-317500" lvl="1" marL="914400" rtl="0" algn="l">
              <a:spcBef>
                <a:spcPts val="0"/>
              </a:spcBef>
              <a:spcAft>
                <a:spcPts val="0"/>
              </a:spcAft>
              <a:buClr>
                <a:srgbClr val="333333"/>
              </a:buClr>
              <a:buSzPts val="1400"/>
              <a:buChar char="○"/>
            </a:pPr>
            <a:r>
              <a:rPr lang="en" sz="1400">
                <a:solidFill>
                  <a:srgbClr val="333333"/>
                </a:solidFill>
                <a:highlight>
                  <a:srgbClr val="FFFFFF"/>
                </a:highlight>
              </a:rPr>
              <a:t>Correction of typing</a:t>
            </a:r>
            <a:endParaRPr sz="1400">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a:solidFill>
                  <a:srgbClr val="333333"/>
                </a:solidFill>
                <a:highlight>
                  <a:srgbClr val="FFFFFF"/>
                </a:highlight>
              </a:rPr>
              <a:t>Detect emotion based on the previous sentences and sentences after the target sentence</a:t>
            </a:r>
            <a:endParaRPr>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a:solidFill>
                  <a:srgbClr val="333333"/>
                </a:solidFill>
                <a:highlight>
                  <a:srgbClr val="FFFFFF"/>
                </a:highlight>
              </a:rPr>
              <a:t>Using weighted results to represent a mix of emotions</a:t>
            </a:r>
            <a:endParaRPr sz="1600"/>
          </a:p>
        </p:txBody>
      </p:sp>
      <p:sp>
        <p:nvSpPr>
          <p:cNvPr id="88" name="Google Shape;88;p18"/>
          <p:cNvSpPr txBox="1"/>
          <p:nvPr/>
        </p:nvSpPr>
        <p:spPr>
          <a:xfrm>
            <a:off x="311700" y="102550"/>
            <a:ext cx="840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Initial </a:t>
            </a:r>
            <a:r>
              <a:rPr b="1" lang="en" sz="1800"/>
              <a:t>GEA design</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1752288" y="1150225"/>
            <a:ext cx="5639425" cy="3823700"/>
          </a:xfrm>
          <a:prstGeom prst="rect">
            <a:avLst/>
          </a:prstGeom>
          <a:noFill/>
          <a:ln>
            <a:noFill/>
          </a:ln>
        </p:spPr>
      </p:pic>
      <p:sp>
        <p:nvSpPr>
          <p:cNvPr id="94" name="Google Shape;94;p19"/>
          <p:cNvSpPr txBox="1"/>
          <p:nvPr>
            <p:ph type="title"/>
          </p:nvPr>
        </p:nvSpPr>
        <p:spPr>
          <a:xfrm>
            <a:off x="311713" y="1904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333333"/>
                </a:solidFill>
                <a:highlight>
                  <a:srgbClr val="FFFFFF"/>
                </a:highlight>
              </a:rPr>
              <a:t>GEA design sketch</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notes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ISEAR, (Tweets?)</a:t>
            </a:r>
            <a:endParaRPr/>
          </a:p>
          <a:p>
            <a:pPr indent="0" lvl="0" marL="0" rtl="0" algn="l">
              <a:spcBef>
                <a:spcPts val="1200"/>
              </a:spcBef>
              <a:spcAft>
                <a:spcPts val="0"/>
              </a:spcAft>
              <a:buNone/>
            </a:pPr>
            <a:r>
              <a:rPr lang="en"/>
              <a:t>Learning model: SVM primarily, possibly others for accessory. (LSTM)</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