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0ec7e17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0ec7e17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0ec7e177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0ec7e177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0ec7e177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0ec7e177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0ec7e177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0ec7e177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0ec7e177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0ec7e177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0ec7e177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0ec7e17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495e3ba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495e3ba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0ec7e17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0ec7e17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0ec7e17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0ec7e17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0ec7e17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0ec7e17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0ec7e17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0ec7e17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0ec7e17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0ec7e17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0ec7e17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0ec7e17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495e3ba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495e3ba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4b35fa26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4b35fa26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i.org/10.1002/eng2.1218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6000"/>
              <a:t>Emotion Detection</a:t>
            </a:r>
            <a:endParaRPr sz="6000"/>
          </a:p>
        </p:txBody>
      </p:sp>
      <p:sp>
        <p:nvSpPr>
          <p:cNvPr id="55" name="Google Shape;55;p13"/>
          <p:cNvSpPr txBox="1"/>
          <p:nvPr>
            <p:ph idx="1" type="subTitle"/>
          </p:nvPr>
        </p:nvSpPr>
        <p:spPr>
          <a:xfrm>
            <a:off x="311700" y="3014625"/>
            <a:ext cx="7986900" cy="1090200"/>
          </a:xfrm>
          <a:prstGeom prst="rect">
            <a:avLst/>
          </a:prstGeom>
        </p:spPr>
        <p:txBody>
          <a:bodyPr anchorCtr="0" anchor="t" bIns="91425" lIns="91425" spcFirstLastPara="1" rIns="91425" wrap="square" tIns="91425">
            <a:normAutofit fontScale="70000"/>
          </a:bodyPr>
          <a:lstStyle/>
          <a:p>
            <a:pPr indent="0" lvl="0" marL="0" rtl="0" algn="l">
              <a:lnSpc>
                <a:spcPct val="200000"/>
              </a:lnSpc>
              <a:spcBef>
                <a:spcPts val="0"/>
              </a:spcBef>
              <a:spcAft>
                <a:spcPts val="0"/>
              </a:spcAft>
              <a:buNone/>
            </a:pPr>
            <a:r>
              <a:rPr lang="en"/>
              <a:t>Presented by AI </a:t>
            </a:r>
            <a:r>
              <a:rPr lang="en"/>
              <a:t>Psychologists:</a:t>
            </a:r>
            <a:endParaRPr/>
          </a:p>
          <a:p>
            <a:pPr indent="0" lvl="0" marL="0" rtl="0" algn="l">
              <a:lnSpc>
                <a:spcPct val="200000"/>
              </a:lnSpc>
              <a:spcBef>
                <a:spcPts val="0"/>
              </a:spcBef>
              <a:spcAft>
                <a:spcPts val="0"/>
              </a:spcAft>
              <a:buNone/>
            </a:pPr>
            <a:r>
              <a:rPr lang="en"/>
              <a:t>Jacky Lin, Melissa Tjong, Chengcheng Ding, Hanzheng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What are the major components of your model/implementation?</a:t>
            </a:r>
            <a:endParaRPr/>
          </a:p>
          <a:p>
            <a:pPr indent="0" lvl="0" marL="0" marR="0" rtl="0" algn="l">
              <a:lnSpc>
                <a:spcPct val="115000"/>
              </a:lnSpc>
              <a:spcBef>
                <a:spcPts val="1200"/>
              </a:spcBef>
              <a:spcAft>
                <a:spcPts val="0"/>
              </a:spcAft>
              <a:buNone/>
            </a:pPr>
            <a:r>
              <a:rPr lang="en" sz="1800"/>
              <a:t>Draw a figure to show a high-level view of your solution</a:t>
            </a:r>
            <a:endParaRPr sz="1200">
              <a:solidFill>
                <a:srgbClr val="333333"/>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Techniques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800"/>
              <a:t>Any especially interesting approaches that you chose to use, or tried to use and decided against it? Discuss it!</a:t>
            </a:r>
            <a:endParaRPr sz="1800"/>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Theories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Major AI algorithms? Major Cognitive Science Theory/Algorithms? Informed by Psychological Theory? Focus on using aspects of the environment to represent knowledge? Build a robot with consciousness? ;-)</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Concerns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Major AI algorithms? Major Cognitive Science Theory/Algorithms? Informed by Psychological Theory? Focus on using aspects of the environment to represent knowledge? Build a robot with consciousness? ;-)</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Ethical Issues</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0" rtl="0" algn="l">
              <a:lnSpc>
                <a:spcPct val="180000"/>
              </a:lnSpc>
              <a:spcBef>
                <a:spcPts val="0"/>
              </a:spcBef>
              <a:spcAft>
                <a:spcPts val="0"/>
              </a:spcAft>
              <a:buClr>
                <a:srgbClr val="F3F3F3"/>
              </a:buClr>
              <a:buSzPts val="1600"/>
              <a:buChar char="●"/>
            </a:pPr>
            <a:r>
              <a:rPr lang="en" sz="1600">
                <a:solidFill>
                  <a:srgbClr val="F3F3F3"/>
                </a:solidFill>
              </a:rPr>
              <a:t>Which parameters to use from the ISEAR dataset in order to make sure it is representative of the larger population, i.e., gender, country, religion, occupation</a:t>
            </a:r>
            <a:endParaRPr sz="1600">
              <a:solidFill>
                <a:srgbClr val="F3F3F3"/>
              </a:solidFill>
            </a:endParaRPr>
          </a:p>
          <a:p>
            <a:pPr indent="-330200" lvl="0" marL="457200" marR="0" rtl="0" algn="l">
              <a:lnSpc>
                <a:spcPct val="180000"/>
              </a:lnSpc>
              <a:spcBef>
                <a:spcPts val="0"/>
              </a:spcBef>
              <a:spcAft>
                <a:spcPts val="0"/>
              </a:spcAft>
              <a:buClr>
                <a:srgbClr val="F3F3F3"/>
              </a:buClr>
              <a:buSzPts val="1600"/>
              <a:buChar char="●"/>
            </a:pPr>
            <a:r>
              <a:rPr lang="en" sz="1600">
                <a:solidFill>
                  <a:srgbClr val="F3F3F3"/>
                </a:solidFill>
              </a:rPr>
              <a:t>What texts should be analyzed, ethicality and privacy issues behind Tweets</a:t>
            </a:r>
            <a:endParaRPr sz="1600">
              <a:solidFill>
                <a:srgbClr val="F3F3F3"/>
              </a:solidFill>
            </a:endParaRPr>
          </a:p>
          <a:p>
            <a:pPr indent="-330200" lvl="0" marL="457200" marR="0" rtl="0" algn="l">
              <a:lnSpc>
                <a:spcPct val="180000"/>
              </a:lnSpc>
              <a:spcBef>
                <a:spcPts val="0"/>
              </a:spcBef>
              <a:spcAft>
                <a:spcPts val="0"/>
              </a:spcAft>
              <a:buClr>
                <a:srgbClr val="F3F3F3"/>
              </a:buClr>
              <a:buSzPts val="1600"/>
              <a:buChar char="●"/>
            </a:pPr>
            <a:r>
              <a:rPr lang="en" sz="1600">
                <a:solidFill>
                  <a:srgbClr val="F3F3F3"/>
                </a:solidFill>
              </a:rPr>
              <a:t>Large datasets doesn’t necessarily mean diverse datasets</a:t>
            </a:r>
            <a:endParaRPr sz="1600">
              <a:solidFill>
                <a:srgbClr val="F3F3F3"/>
              </a:solidFill>
            </a:endParaRPr>
          </a:p>
          <a:p>
            <a:pPr indent="-330200" lvl="0" marL="457200" marR="0" rtl="0" algn="l">
              <a:lnSpc>
                <a:spcPct val="180000"/>
              </a:lnSpc>
              <a:spcBef>
                <a:spcPts val="0"/>
              </a:spcBef>
              <a:spcAft>
                <a:spcPts val="0"/>
              </a:spcAft>
              <a:buClr>
                <a:srgbClr val="F3F3F3"/>
              </a:buClr>
              <a:buSzPts val="1600"/>
              <a:buChar char="●"/>
            </a:pPr>
            <a:r>
              <a:rPr lang="en" sz="1600">
                <a:solidFill>
                  <a:srgbClr val="F3F3F3"/>
                </a:solidFill>
              </a:rPr>
              <a:t>Ensuring that the system doesn’t connote negativity with certain groups of people</a:t>
            </a:r>
            <a:endParaRPr sz="1600">
              <a:solidFill>
                <a:srgbClr val="F3F3F3"/>
              </a:solidFill>
            </a:endParaRPr>
          </a:p>
          <a:p>
            <a:pPr indent="0" lvl="0" marL="0" marR="0" rtl="0" algn="l">
              <a:lnSpc>
                <a:spcPct val="95000"/>
              </a:lnSpc>
              <a:spcBef>
                <a:spcPts val="1200"/>
              </a:spcBef>
              <a:spcAft>
                <a:spcPts val="0"/>
              </a:spcAft>
              <a:buSzPts val="1018"/>
              <a:buNone/>
            </a:pPr>
            <a:r>
              <a:t/>
            </a:r>
            <a:endParaRPr sz="1465"/>
          </a:p>
          <a:p>
            <a:pPr indent="0" lvl="0" marL="0" marR="0" rtl="0" algn="l">
              <a:lnSpc>
                <a:spcPct val="95000"/>
              </a:lnSpc>
              <a:spcBef>
                <a:spcPts val="1200"/>
              </a:spcBef>
              <a:spcAft>
                <a:spcPts val="1200"/>
              </a:spcAft>
              <a:buSzPts val="1018"/>
              <a:buNone/>
            </a:pPr>
            <a:r>
              <a:t/>
            </a:r>
            <a:endParaRPr sz="146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4" name="Google Shape;144;p28"/>
          <p:cNvSpPr txBox="1"/>
          <p:nvPr>
            <p:ph idx="1" type="body"/>
          </p:nvPr>
        </p:nvSpPr>
        <p:spPr>
          <a:xfrm>
            <a:off x="311700" y="1123250"/>
            <a:ext cx="8520600" cy="3770400"/>
          </a:xfrm>
          <a:prstGeom prst="rect">
            <a:avLst/>
          </a:prstGeom>
        </p:spPr>
        <p:txBody>
          <a:bodyPr anchorCtr="0" anchor="t" bIns="91425" lIns="91425" spcFirstLastPara="1" rIns="91425" wrap="square" tIns="91425">
            <a:normAutofit fontScale="92500" lnSpcReduction="10000"/>
          </a:bodyPr>
          <a:lstStyle/>
          <a:p>
            <a:pPr indent="-334327" lvl="0" marL="457200" marR="0" rtl="0" algn="l">
              <a:lnSpc>
                <a:spcPct val="115000"/>
              </a:lnSpc>
              <a:spcBef>
                <a:spcPts val="0"/>
              </a:spcBef>
              <a:spcAft>
                <a:spcPts val="0"/>
              </a:spcAft>
              <a:buSzPct val="100000"/>
              <a:buChar char="●"/>
            </a:pPr>
            <a:r>
              <a:rPr lang="en"/>
              <a:t>Long short-term memory. (2021, February 05). Retrieved March 03, 2021, from https://en.wikipedia.org/wiki/Long_short-term_memory?oldformat=true</a:t>
            </a:r>
            <a:endParaRPr/>
          </a:p>
          <a:p>
            <a:pPr indent="-334327" lvl="0" marL="457200" marR="0" rtl="0" algn="l">
              <a:lnSpc>
                <a:spcPct val="115000"/>
              </a:lnSpc>
              <a:spcBef>
                <a:spcPts val="0"/>
              </a:spcBef>
              <a:spcAft>
                <a:spcPts val="0"/>
              </a:spcAft>
              <a:buSzPct val="100000"/>
              <a:buChar char="●"/>
            </a:pPr>
            <a:r>
              <a:rPr lang="en"/>
              <a:t>Understanding lstm networks. (n.d.). Retrieved March 03, 2021, from https://colah.github.io/posts/2015-08-Understanding-LSTMs/</a:t>
            </a:r>
            <a:endParaRPr/>
          </a:p>
          <a:p>
            <a:pPr indent="-334327" lvl="0" marL="457200" marR="0" rtl="0" algn="l">
              <a:lnSpc>
                <a:spcPct val="115000"/>
              </a:lnSpc>
              <a:spcBef>
                <a:spcPts val="0"/>
              </a:spcBef>
              <a:spcAft>
                <a:spcPts val="0"/>
              </a:spcAft>
              <a:buSzPct val="100000"/>
              <a:buChar char="●"/>
            </a:pPr>
            <a:r>
              <a:rPr lang="en"/>
              <a:t>Acheampong, FA, Wenyu, C, Nunoo‐Mensah, H. Text‐based emotion detection: Advances, challenges, and opportunities. Engineering Reports. 2020; 2:e12189. </a:t>
            </a:r>
            <a:r>
              <a:rPr lang="en">
                <a:uFill>
                  <a:noFill/>
                </a:uFill>
                <a:hlinkClick r:id="rId3"/>
              </a:rPr>
              <a:t>https://doi.org/10.1002/eng2.12189</a:t>
            </a:r>
            <a:endParaRPr/>
          </a:p>
          <a:p>
            <a:pPr indent="-334327" lvl="0" marL="457200" marR="0" rtl="0" algn="l">
              <a:lnSpc>
                <a:spcPct val="115000"/>
              </a:lnSpc>
              <a:spcBef>
                <a:spcPts val="0"/>
              </a:spcBef>
              <a:spcAft>
                <a:spcPts val="0"/>
              </a:spcAft>
              <a:buSzPct val="100000"/>
              <a:buChar char="●"/>
            </a:pPr>
            <a:r>
              <a:rPr lang="en"/>
              <a:t>Yam, C., 4, A., Turner, A., 16, J., &amp; Poon, J. (2020, March 15). Emotion detection and recognition from text using deep learning. Retrieved March 03, 2021, from https://devblogs.microsoft.com/cse/2015/11/29/emotion-detection-and-recognition-from-text-using-deep-learning/</a:t>
            </a:r>
            <a:endParaRPr/>
          </a:p>
          <a:p>
            <a:pPr indent="-334327" lvl="0" marL="457200" rtl="0" algn="l">
              <a:spcBef>
                <a:spcPts val="0"/>
              </a:spcBef>
              <a:spcAft>
                <a:spcPts val="0"/>
              </a:spcAft>
              <a:buSzPct val="100000"/>
              <a:buChar char="●"/>
            </a:pPr>
            <a:r>
              <a:rPr lang="en"/>
              <a:t>Emotion recognition. (2021, January 14). Retrieved March 03, 2021, from https://en.wikipedia.org/wiki/Emotion_recognition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our project?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EFEFEF"/>
                </a:solidFill>
              </a:rPr>
              <a:t>This project will focus on detecting positive, neutral, or negative feelings based on  text. These feelings include but are not limited to anger, fear, happiness, sadness, and surprise. We will design the neural network that imitates human ability of text-based empathy of emotions. To train our neural network, we will use existing databases, such as ISEAR, containing information of texts and their corresponding emotions. The goal of this neural network is to predict human emotion based on the input sentence.</a:t>
            </a:r>
            <a:endParaRPr>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7" name="Google Shape;67;p15"/>
          <p:cNvSpPr txBox="1"/>
          <p:nvPr>
            <p:ph idx="1" type="body"/>
          </p:nvPr>
        </p:nvSpPr>
        <p:spPr>
          <a:xfrm>
            <a:off x="311700" y="1093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EFEFEF"/>
                </a:solidFill>
              </a:rPr>
              <a:t>Emotion recognition is the process of identifying human emotion. People vary widely in their accuracy at recognizing the emotions of others. Use of technology to help people with emotion recognition is a relatively nascent research area. To date, the most work has been conducted on automating the recognition of facial expressions from video, spoken expressions from audio, written expressions from text, and physiology as measured by wearables</a:t>
            </a:r>
            <a:endParaRPr>
              <a:solidFill>
                <a:srgbClr val="EFEFE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3" name="Google Shape;73;p16"/>
          <p:cNvSpPr txBox="1"/>
          <p:nvPr>
            <p:ph idx="1" type="body"/>
          </p:nvPr>
        </p:nvSpPr>
        <p:spPr>
          <a:xfrm>
            <a:off x="311700" y="12026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Establish a motivation for your problem domain. Why is this an important project?</a:t>
            </a:r>
            <a:endParaRPr/>
          </a:p>
          <a:p>
            <a:pPr indent="0" lvl="0" marL="0" rtl="0" algn="l">
              <a:spcBef>
                <a:spcPts val="1200"/>
              </a:spcBef>
              <a:spcAft>
                <a:spcPts val="1200"/>
              </a:spcAft>
              <a:buNone/>
            </a:pPr>
            <a:r>
              <a:rPr lang="en"/>
              <a:t>Our main topic is to judge the emotion of a person from his words. This could be widely used because every person would speak emotionally. Judging the emotions from words by AI is complicated but interesting.  Also, this topic is closely related with the AI &amp; Cognitive system. We can use what we learned in the class to facilitate making our program.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Previous Work</a:t>
            </a:r>
            <a:endParaRPr b="1"/>
          </a:p>
        </p:txBody>
      </p:sp>
      <p:sp>
        <p:nvSpPr>
          <p:cNvPr id="79" name="Google Shape;79;p17"/>
          <p:cNvSpPr txBox="1"/>
          <p:nvPr>
            <p:ph idx="1" type="body"/>
          </p:nvPr>
        </p:nvSpPr>
        <p:spPr>
          <a:xfrm>
            <a:off x="311700" y="1152475"/>
            <a:ext cx="8520600" cy="384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3F3F3"/>
              </a:buClr>
              <a:buSzPts val="1800"/>
              <a:buChar char="●"/>
            </a:pPr>
            <a:r>
              <a:rPr lang="en">
                <a:solidFill>
                  <a:srgbClr val="F3F3F3"/>
                </a:solidFill>
              </a:rPr>
              <a:t>Most Art of state work of predicting emotion are based on SVM model or LSTM</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Other commonly techniques includes: </a:t>
            </a:r>
            <a:endParaRPr>
              <a:solidFill>
                <a:srgbClr val="F3F3F3"/>
              </a:solidFill>
            </a:endParaRPr>
          </a:p>
          <a:p>
            <a:pPr indent="-317500" lvl="1" marL="914400" rtl="0" algn="l">
              <a:spcBef>
                <a:spcPts val="0"/>
              </a:spcBef>
              <a:spcAft>
                <a:spcPts val="0"/>
              </a:spcAft>
              <a:buClr>
                <a:srgbClr val="F3F3F3"/>
              </a:buClr>
              <a:buSzPts val="1400"/>
              <a:buChar char="○"/>
            </a:pPr>
            <a:r>
              <a:rPr b="1" i="1" lang="en">
                <a:solidFill>
                  <a:srgbClr val="F3F3F3"/>
                </a:solidFill>
              </a:rPr>
              <a:t>Bi-LSTM:</a:t>
            </a:r>
            <a:r>
              <a:rPr lang="en">
                <a:solidFill>
                  <a:srgbClr val="F3F3F3"/>
                </a:solidFill>
              </a:rPr>
              <a:t> </a:t>
            </a:r>
            <a:r>
              <a:rPr lang="en">
                <a:solidFill>
                  <a:srgbClr val="D9D9D9"/>
                </a:solidFill>
              </a:rPr>
              <a:t>This structure allows the networks to have both backward and forward information about the sequence at every time step</a:t>
            </a:r>
            <a:endParaRPr sz="1600">
              <a:solidFill>
                <a:srgbClr val="D9D9D9"/>
              </a:solidFill>
              <a:highlight>
                <a:srgbClr val="FFFFFF"/>
              </a:highlight>
              <a:latin typeface="Georgia"/>
              <a:ea typeface="Georgia"/>
              <a:cs typeface="Georgia"/>
              <a:sym typeface="Georgia"/>
            </a:endParaRPr>
          </a:p>
          <a:p>
            <a:pPr indent="-317500" lvl="1" marL="914400" rtl="0" algn="l">
              <a:spcBef>
                <a:spcPts val="0"/>
              </a:spcBef>
              <a:spcAft>
                <a:spcPts val="0"/>
              </a:spcAft>
              <a:buClr>
                <a:srgbClr val="F3F3F3"/>
              </a:buClr>
              <a:buSzPts val="1400"/>
              <a:buChar char="○"/>
            </a:pPr>
            <a:r>
              <a:rPr b="1" i="1" lang="en">
                <a:solidFill>
                  <a:srgbClr val="F3F3F3"/>
                </a:solidFill>
              </a:rPr>
              <a:t>The K-nearest neighbors: </a:t>
            </a:r>
            <a:r>
              <a:rPr lang="en">
                <a:solidFill>
                  <a:srgbClr val="F3F3F3"/>
                </a:solidFill>
              </a:rPr>
              <a:t>is a simple, easy-to-implement supervised machine learning algorithm that can be used to solve both classification and regression problems.</a:t>
            </a:r>
            <a:endParaRPr sz="1100">
              <a:solidFill>
                <a:srgbClr val="F3F3F3"/>
              </a:solidFill>
            </a:endParaRPr>
          </a:p>
          <a:p>
            <a:pPr indent="-317500" lvl="1" marL="914400" rtl="0" algn="l">
              <a:spcBef>
                <a:spcPts val="0"/>
              </a:spcBef>
              <a:spcAft>
                <a:spcPts val="0"/>
              </a:spcAft>
              <a:buClr>
                <a:srgbClr val="F3F3F3"/>
              </a:buClr>
              <a:buSzPts val="1400"/>
              <a:buChar char="○"/>
            </a:pPr>
            <a:r>
              <a:rPr b="1" i="1" lang="en">
                <a:solidFill>
                  <a:srgbClr val="F3F3F3"/>
                </a:solidFill>
              </a:rPr>
              <a:t>Decision Tree :</a:t>
            </a:r>
            <a:r>
              <a:rPr lang="en">
                <a:solidFill>
                  <a:srgbClr val="F3F3F3"/>
                </a:solidFill>
              </a:rPr>
              <a:t> Decision tree is a flowchart like tree structure, where each internal node denotes a test on an attribute, each branch represents an outcome of the test, and each leaf node (terminal node) holds a class label.</a:t>
            </a:r>
            <a:endParaRPr>
              <a:solidFill>
                <a:srgbClr val="F3F3F3"/>
              </a:solidFill>
            </a:endParaRPr>
          </a:p>
          <a:p>
            <a:pPr indent="-317500" lvl="1" marL="914400" rtl="0" algn="l">
              <a:spcBef>
                <a:spcPts val="0"/>
              </a:spcBef>
              <a:spcAft>
                <a:spcPts val="0"/>
              </a:spcAft>
              <a:buClr>
                <a:srgbClr val="F3F3F3"/>
              </a:buClr>
              <a:buSzPts val="1400"/>
              <a:buChar char="○"/>
            </a:pPr>
            <a:r>
              <a:rPr b="1" i="1" lang="en">
                <a:solidFill>
                  <a:srgbClr val="F3F3F3"/>
                </a:solidFill>
              </a:rPr>
              <a:t>BERT:</a:t>
            </a:r>
            <a:r>
              <a:rPr lang="en">
                <a:solidFill>
                  <a:srgbClr val="F3F3F3"/>
                </a:solidFill>
              </a:rPr>
              <a:t> is designed to pre-train deep bidirectional representations from unlabeled text by jointly conditioning on both left and right context in all layers. As a result, the pre-trained BERT model can be fine-tuned with just one additional output layer to create state-of-the-art models for a wide range of tasks, such as question answering and language inference, without substantial task-specific architecture modifications.</a:t>
            </a:r>
            <a:endParaRPr>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Model - </a:t>
            </a:r>
            <a:r>
              <a:rPr lang="en"/>
              <a:t>Long short-term memory (LSTM)</a:t>
            </a:r>
            <a:endParaRPr/>
          </a:p>
        </p:txBody>
      </p:sp>
      <p:sp>
        <p:nvSpPr>
          <p:cNvPr id="90" name="Google Shape;90;p19"/>
          <p:cNvSpPr txBox="1"/>
          <p:nvPr>
            <p:ph idx="1" type="body"/>
          </p:nvPr>
        </p:nvSpPr>
        <p:spPr>
          <a:xfrm>
            <a:off x="311700" y="1152475"/>
            <a:ext cx="8520600" cy="3884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a:t>Long Short Term Memory networks – usually just called “LSTMs” – are a special kind of RNN, capable of learning long-term dependencies. </a:t>
            </a:r>
            <a:endParaRPr/>
          </a:p>
          <a:p>
            <a:pPr indent="0" lvl="0" marL="0" marR="0" rtl="0" algn="l">
              <a:lnSpc>
                <a:spcPct val="115000"/>
              </a:lnSpc>
              <a:spcBef>
                <a:spcPts val="0"/>
              </a:spcBef>
              <a:spcAft>
                <a:spcPts val="0"/>
              </a:spcAft>
              <a:buNone/>
            </a:pPr>
            <a:r>
              <a:rPr lang="en"/>
              <a:t>They work tremendously well on a large variety of problems, and are now widely used.</a:t>
            </a:r>
            <a:endParaRPr/>
          </a:p>
          <a:p>
            <a:pPr indent="0" lvl="0" marL="0" marR="0" rtl="0" algn="l">
              <a:lnSpc>
                <a:spcPct val="115000"/>
              </a:lnSpc>
              <a:spcBef>
                <a:spcPts val="0"/>
              </a:spcBef>
              <a:spcAft>
                <a:spcPts val="0"/>
              </a:spcAft>
              <a:buNone/>
            </a:pPr>
            <a:r>
              <a:rPr lang="en"/>
              <a:t>A common LSTM unit is composed of a cell, an input gate, an output gate and a forget gate. The cell remembers values over arbitrary time intervals and the three gates regulate the flow of information into and out of the cell.</a:t>
            </a:r>
            <a:endParaRPr/>
          </a:p>
          <a:p>
            <a:pPr indent="0" lvl="0" marL="0" marR="0" rtl="0" algn="l">
              <a:lnSpc>
                <a:spcPct val="115000"/>
              </a:lnSpc>
              <a:spcBef>
                <a:spcPts val="0"/>
              </a:spcBef>
              <a:spcAft>
                <a:spcPts val="0"/>
              </a:spcAft>
              <a:buNone/>
            </a:pPr>
            <a:r>
              <a:rPr lang="en"/>
              <a:t>Usage examples:</a:t>
            </a:r>
            <a:endParaRPr/>
          </a:p>
          <a:p>
            <a:pPr indent="-342900" lvl="0" marL="457200" marR="0" rtl="0" algn="l">
              <a:lnSpc>
                <a:spcPct val="115000"/>
              </a:lnSpc>
              <a:spcBef>
                <a:spcPts val="0"/>
              </a:spcBef>
              <a:spcAft>
                <a:spcPts val="0"/>
              </a:spcAft>
              <a:buSzPts val="1800"/>
              <a:buChar char="●"/>
            </a:pPr>
            <a:r>
              <a:rPr lang="en"/>
              <a:t>Speech recognition</a:t>
            </a:r>
            <a:endParaRPr/>
          </a:p>
          <a:p>
            <a:pPr indent="-342900" lvl="0" marL="457200" marR="0" rtl="0" algn="l">
              <a:lnSpc>
                <a:spcPct val="115000"/>
              </a:lnSpc>
              <a:spcBef>
                <a:spcPts val="0"/>
              </a:spcBef>
              <a:spcAft>
                <a:spcPts val="0"/>
              </a:spcAft>
              <a:buSzPts val="1800"/>
              <a:buChar char="●"/>
            </a:pPr>
            <a:r>
              <a:rPr lang="en"/>
              <a:t>Rhythm learning</a:t>
            </a:r>
            <a:endParaRPr/>
          </a:p>
          <a:p>
            <a:pPr indent="-342900" lvl="0" marL="457200" marR="0" rtl="0" algn="l">
              <a:lnSpc>
                <a:spcPct val="115000"/>
              </a:lnSpc>
              <a:spcBef>
                <a:spcPts val="0"/>
              </a:spcBef>
              <a:spcAft>
                <a:spcPts val="0"/>
              </a:spcAft>
              <a:buSzPts val="1800"/>
              <a:buChar char="●"/>
            </a:pPr>
            <a:r>
              <a:rPr lang="en"/>
              <a:t>Music composition</a:t>
            </a:r>
            <a:endParaRPr/>
          </a:p>
          <a:p>
            <a:pPr indent="-342900" lvl="0" marL="457200" marR="0" rtl="0" algn="l">
              <a:lnSpc>
                <a:spcPct val="115000"/>
              </a:lnSpc>
              <a:spcBef>
                <a:spcPts val="0"/>
              </a:spcBef>
              <a:spcAft>
                <a:spcPts val="0"/>
              </a:spcAft>
              <a:buSzPts val="1800"/>
              <a:buChar char="●"/>
            </a:pPr>
            <a:r>
              <a:rPr lang="en"/>
              <a:t>Grammar learning</a:t>
            </a:r>
            <a:endParaRPr/>
          </a:p>
          <a:p>
            <a:pPr indent="-342900" lvl="0" marL="457200" marR="0" rtl="0" algn="l">
              <a:lnSpc>
                <a:spcPct val="115000"/>
              </a:lnSpc>
              <a:spcBef>
                <a:spcPts val="0"/>
              </a:spcBef>
              <a:spcAft>
                <a:spcPts val="0"/>
              </a:spcAft>
              <a:buSzPts val="1800"/>
              <a:buChar char="●"/>
            </a:pPr>
            <a:r>
              <a:rPr lang="en"/>
              <a:t>Handwriting recognition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70000">
              <a:srgbClr val="000000"/>
            </a:gs>
            <a:gs pos="100000">
              <a:srgbClr val="EFEFEF"/>
            </a:gs>
          </a:gsLst>
          <a:lin ang="5400012" scaled="0"/>
        </a:gradFill>
      </p:bgPr>
    </p:bg>
    <p:spTree>
      <p:nvGrpSpPr>
        <p:cNvPr id="94" name="Shape 94"/>
        <p:cNvGrpSpPr/>
        <p:nvPr/>
      </p:nvGrpSpPr>
      <p:grpSpPr>
        <a:xfrm>
          <a:off x="0" y="0"/>
          <a:ext cx="0" cy="0"/>
          <a:chOff x="0" y="0"/>
          <a:chExt cx="0" cy="0"/>
        </a:xfrm>
      </p:grpSpPr>
      <p:sp>
        <p:nvSpPr>
          <p:cNvPr id="95" name="Google Shape;95;p20"/>
          <p:cNvSpPr/>
          <p:nvPr/>
        </p:nvSpPr>
        <p:spPr>
          <a:xfrm>
            <a:off x="0" y="2823450"/>
            <a:ext cx="9144000" cy="2320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RNN and LSTM</a:t>
            </a:r>
            <a:endParaRPr>
              <a:solidFill>
                <a:srgbClr val="FFFFFF"/>
              </a:solidFi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recurrent neural network (RNN) is a class of artificial neural networks where connections between nodes form a directed graph along a temporal sequence. This allows it to exhibit temporal dynamic behavior.</a:t>
            </a:r>
            <a:endParaRPr/>
          </a:p>
        </p:txBody>
      </p:sp>
      <p:pic>
        <p:nvPicPr>
          <p:cNvPr id="98" name="Google Shape;98;p20"/>
          <p:cNvPicPr preferRelativeResize="0"/>
          <p:nvPr/>
        </p:nvPicPr>
        <p:blipFill>
          <a:blip r:embed="rId3">
            <a:alphaModFix/>
          </a:blip>
          <a:stretch>
            <a:fillRect/>
          </a:stretch>
        </p:blipFill>
        <p:spPr>
          <a:xfrm>
            <a:off x="1807838" y="3257262"/>
            <a:ext cx="5528324" cy="145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Demo Show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