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0454AF-116E-4E99-95A5-0872011A5F3C}">
  <a:tblStyle styleId="{E60454AF-116E-4E99-95A5-0872011A5F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92600326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92600326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424408a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424408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c42440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c42440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c424408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c424408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092600326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092600326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9260032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9260032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c424408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c424408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400" y="1514125"/>
            <a:ext cx="5487300" cy="13200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i="1" lang="en" sz="2000">
                <a:solidFill>
                  <a:srgbClr val="CCCCCC"/>
                </a:solidFill>
                <a:latin typeface="Avenir"/>
                <a:ea typeface="Avenir"/>
                <a:cs typeface="Avenir"/>
                <a:sym typeface="Avenir"/>
              </a:rPr>
              <a:t>AI &amp; Capitalism</a:t>
            </a:r>
            <a:endParaRPr i="1" sz="2000">
              <a:solidFill>
                <a:srgbClr val="CCCCCC"/>
              </a:solidFill>
              <a:latin typeface="Avenir"/>
              <a:ea typeface="Avenir"/>
              <a:cs typeface="Avenir"/>
              <a:sym typeface="Avenir"/>
            </a:endParaRPr>
          </a:p>
          <a:p>
            <a:pPr indent="0" lvl="0" marL="0" rtl="0" algn="l">
              <a:lnSpc>
                <a:spcPct val="150000"/>
              </a:lnSpc>
              <a:spcBef>
                <a:spcPts val="0"/>
              </a:spcBef>
              <a:spcAft>
                <a:spcPts val="0"/>
              </a:spcAft>
              <a:buNone/>
            </a:pPr>
            <a:r>
              <a:rPr b="1" lang="en" sz="3700">
                <a:latin typeface="Avenir"/>
                <a:ea typeface="Avenir"/>
                <a:cs typeface="Avenir"/>
                <a:sym typeface="Avenir"/>
              </a:rPr>
              <a:t>The Wolves of 7th Street </a:t>
            </a:r>
            <a:endParaRPr b="1" sz="7300">
              <a:solidFill>
                <a:srgbClr val="333333"/>
              </a:solidFill>
              <a:highlight>
                <a:srgbClr val="FFFFFF"/>
              </a:highlight>
              <a:latin typeface="Avenir"/>
              <a:ea typeface="Avenir"/>
              <a:cs typeface="Avenir"/>
              <a:sym typeface="Avenir"/>
            </a:endParaRPr>
          </a:p>
          <a:p>
            <a:pPr indent="0" lvl="0" marL="0" rtl="0" algn="l">
              <a:lnSpc>
                <a:spcPct val="115000"/>
              </a:lnSpc>
              <a:spcBef>
                <a:spcPts val="1200"/>
              </a:spcBef>
              <a:spcAft>
                <a:spcPts val="1200"/>
              </a:spcAft>
              <a:buNone/>
            </a:pPr>
            <a:r>
              <a:t/>
            </a:r>
            <a:endParaRPr sz="3400">
              <a:solidFill>
                <a:srgbClr val="333333"/>
              </a:solidFill>
              <a:highlight>
                <a:srgbClr val="FFFFFF"/>
              </a:highlight>
            </a:endParaRPr>
          </a:p>
        </p:txBody>
      </p:sp>
      <p:sp>
        <p:nvSpPr>
          <p:cNvPr id="135" name="Google Shape;135;p13"/>
          <p:cNvSpPr txBox="1"/>
          <p:nvPr>
            <p:ph idx="1" type="subTitle"/>
          </p:nvPr>
        </p:nvSpPr>
        <p:spPr>
          <a:xfrm>
            <a:off x="1312025" y="3179475"/>
            <a:ext cx="7292700" cy="11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CCCCCC"/>
                </a:solidFill>
                <a:latin typeface="Avenir"/>
                <a:ea typeface="Avenir"/>
                <a:cs typeface="Avenir"/>
                <a:sym typeface="Avenir"/>
              </a:rPr>
              <a:t>Presented by:</a:t>
            </a:r>
            <a:endParaRPr sz="1200">
              <a:solidFill>
                <a:srgbClr val="CCCCCC"/>
              </a:solidFill>
              <a:latin typeface="Avenir"/>
              <a:ea typeface="Avenir"/>
              <a:cs typeface="Avenir"/>
              <a:sym typeface="Avenir"/>
            </a:endParaRPr>
          </a:p>
          <a:p>
            <a:pPr indent="0" lvl="0" marL="0" rtl="0" algn="l">
              <a:spcBef>
                <a:spcPts val="0"/>
              </a:spcBef>
              <a:spcAft>
                <a:spcPts val="0"/>
              </a:spcAft>
              <a:buNone/>
            </a:pPr>
            <a:r>
              <a:rPr lang="en" sz="1900">
                <a:solidFill>
                  <a:srgbClr val="FFFFFF"/>
                </a:solidFill>
                <a:latin typeface="Avenir"/>
                <a:ea typeface="Avenir"/>
                <a:cs typeface="Avenir"/>
                <a:sym typeface="Avenir"/>
              </a:rPr>
              <a:t>Jacky Lin, Andrew Whitig, Chengcheng Ding, Hanzheng Wang</a:t>
            </a:r>
            <a:endParaRPr sz="2400">
              <a:solidFill>
                <a:srgbClr val="FFFFFF"/>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b="0" l="0" r="0" t="34827"/>
          <a:stretch/>
        </p:blipFill>
        <p:spPr>
          <a:xfrm>
            <a:off x="0" y="0"/>
            <a:ext cx="9143999" cy="2571750"/>
          </a:xfrm>
          <a:prstGeom prst="rect">
            <a:avLst/>
          </a:prstGeom>
          <a:noFill/>
          <a:ln>
            <a:noFill/>
          </a:ln>
        </p:spPr>
      </p:pic>
      <p:sp>
        <p:nvSpPr>
          <p:cNvPr id="141" name="Google Shape;141;p14"/>
          <p:cNvSpPr txBox="1"/>
          <p:nvPr>
            <p:ph type="title"/>
          </p:nvPr>
        </p:nvSpPr>
        <p:spPr>
          <a:xfrm>
            <a:off x="185600" y="2640175"/>
            <a:ext cx="23337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venir"/>
                <a:ea typeface="Avenir"/>
                <a:cs typeface="Avenir"/>
                <a:sym typeface="Avenir"/>
              </a:rPr>
              <a:t>Description</a:t>
            </a:r>
            <a:endParaRPr b="1" sz="3000">
              <a:latin typeface="Avenir"/>
              <a:ea typeface="Avenir"/>
              <a:cs typeface="Avenir"/>
              <a:sym typeface="Avenir"/>
            </a:endParaRPr>
          </a:p>
        </p:txBody>
      </p:sp>
      <p:sp>
        <p:nvSpPr>
          <p:cNvPr id="142" name="Google Shape;142;p14"/>
          <p:cNvSpPr txBox="1"/>
          <p:nvPr>
            <p:ph idx="1" type="body"/>
          </p:nvPr>
        </p:nvSpPr>
        <p:spPr>
          <a:xfrm>
            <a:off x="185600" y="3311750"/>
            <a:ext cx="8705100" cy="1564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480">
                <a:solidFill>
                  <a:srgbClr val="FFFFFF"/>
                </a:solidFill>
                <a:latin typeface="Avenir"/>
                <a:ea typeface="Avenir"/>
                <a:cs typeface="Avenir"/>
                <a:sym typeface="Avenir"/>
              </a:rPr>
              <a:t>We will create a market simulation environment that AIs can buys and sells stock, starting with designing AI agents implemented with Decision Trees and Neural network to operate inside that environment. The matrices to measure the performance of the AI agent would be the amount of profit the agent can earn and the accuracy of the neural network of predicting the future price. The wanted final version would be a simulation of stock market where agents competes and communicates against each other.</a:t>
            </a:r>
            <a:endParaRPr sz="1572">
              <a:solidFill>
                <a:srgbClr val="FFFFFF"/>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57250" y="393750"/>
            <a:ext cx="22200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Avenir"/>
                <a:ea typeface="Avenir"/>
                <a:cs typeface="Avenir"/>
                <a:sym typeface="Avenir"/>
              </a:rPr>
              <a:t>Goals</a:t>
            </a:r>
            <a:endParaRPr b="1" sz="3000">
              <a:latin typeface="Avenir"/>
              <a:ea typeface="Avenir"/>
              <a:cs typeface="Avenir"/>
              <a:sym typeface="Avenir"/>
            </a:endParaRPr>
          </a:p>
        </p:txBody>
      </p:sp>
      <p:sp>
        <p:nvSpPr>
          <p:cNvPr id="148" name="Google Shape;148;p15"/>
          <p:cNvSpPr txBox="1"/>
          <p:nvPr>
            <p:ph idx="1" type="body"/>
          </p:nvPr>
        </p:nvSpPr>
        <p:spPr>
          <a:xfrm>
            <a:off x="394425" y="1448875"/>
            <a:ext cx="4266000" cy="3662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venir"/>
              <a:buChar char="●"/>
            </a:pPr>
            <a:r>
              <a:rPr lang="en" sz="1500">
                <a:latin typeface="Avenir"/>
                <a:ea typeface="Avenir"/>
                <a:cs typeface="Avenir"/>
                <a:sym typeface="Avenir"/>
              </a:rPr>
              <a:t>Create a </a:t>
            </a:r>
            <a:r>
              <a:rPr lang="en" sz="1500">
                <a:latin typeface="Avenir"/>
                <a:ea typeface="Avenir"/>
                <a:cs typeface="Avenir"/>
                <a:sym typeface="Avenir"/>
              </a:rPr>
              <a:t>stock agent which can simulate purchasing stocks</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Create a stock agent which can simulate selling stocks</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Create a stock agent which is able to make decisions about the value of a stock</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Both the current value and future value of the stock</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Have several agents with the ability to interact with and compare to each other</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Be able to determine which agents are most successful in their purchase and sales of stocks. </a:t>
            </a:r>
            <a:endParaRPr sz="1500">
              <a:latin typeface="Avenir"/>
              <a:ea typeface="Avenir"/>
              <a:cs typeface="Avenir"/>
              <a:sym typeface="Avenir"/>
            </a:endParaRPr>
          </a:p>
        </p:txBody>
      </p:sp>
      <p:pic>
        <p:nvPicPr>
          <p:cNvPr id="149" name="Google Shape;149;p15"/>
          <p:cNvPicPr preferRelativeResize="0"/>
          <p:nvPr/>
        </p:nvPicPr>
        <p:blipFill rotWithShape="1">
          <a:blip r:embed="rId3">
            <a:alphaModFix/>
          </a:blip>
          <a:srcRect b="0" l="48553" r="509" t="0"/>
          <a:stretch/>
        </p:blipFill>
        <p:spPr>
          <a:xfrm>
            <a:off x="4990480" y="0"/>
            <a:ext cx="5239896"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Avenir"/>
                <a:ea typeface="Avenir"/>
                <a:cs typeface="Avenir"/>
                <a:sym typeface="Avenir"/>
              </a:rPr>
              <a:t>Environment</a:t>
            </a:r>
            <a:endParaRPr b="1" sz="3000">
              <a:latin typeface="Avenir"/>
              <a:ea typeface="Avenir"/>
              <a:cs typeface="Avenir"/>
              <a:sym typeface="Avenir"/>
            </a:endParaRPr>
          </a:p>
        </p:txBody>
      </p:sp>
      <p:sp>
        <p:nvSpPr>
          <p:cNvPr id="155" name="Google Shape;155;p16"/>
          <p:cNvSpPr txBox="1"/>
          <p:nvPr>
            <p:ph idx="1" type="body"/>
          </p:nvPr>
        </p:nvSpPr>
        <p:spPr>
          <a:xfrm>
            <a:off x="1297500" y="1267625"/>
            <a:ext cx="7038900" cy="1646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venir"/>
              <a:buChar char="●"/>
            </a:pPr>
            <a:r>
              <a:rPr lang="en" sz="1600">
                <a:latin typeface="Avenir"/>
                <a:ea typeface="Avenir"/>
                <a:cs typeface="Avenir"/>
                <a:sym typeface="Avenir"/>
              </a:rPr>
              <a:t>Real or simulated financial news which impacts the value of stocks</a:t>
            </a:r>
            <a:endParaRPr sz="1600">
              <a:latin typeface="Avenir"/>
              <a:ea typeface="Avenir"/>
              <a:cs typeface="Avenir"/>
              <a:sym typeface="Avenir"/>
            </a:endParaRPr>
          </a:p>
          <a:p>
            <a:pPr indent="-330200" lvl="0" marL="457200" rtl="0" algn="l">
              <a:spcBef>
                <a:spcPts val="0"/>
              </a:spcBef>
              <a:spcAft>
                <a:spcPts val="0"/>
              </a:spcAft>
              <a:buSzPts val="1600"/>
              <a:buFont typeface="Avenir"/>
              <a:buChar char="●"/>
            </a:pPr>
            <a:r>
              <a:rPr lang="en" sz="1600">
                <a:latin typeface="Avenir"/>
                <a:ea typeface="Avenir"/>
                <a:cs typeface="Avenir"/>
                <a:sym typeface="Avenir"/>
              </a:rPr>
              <a:t>The current purchasing power and holdings of a fund</a:t>
            </a:r>
            <a:endParaRPr sz="1600">
              <a:latin typeface="Avenir"/>
              <a:ea typeface="Avenir"/>
              <a:cs typeface="Avenir"/>
              <a:sym typeface="Avenir"/>
            </a:endParaRPr>
          </a:p>
          <a:p>
            <a:pPr indent="-330200" lvl="0" marL="457200" rtl="0" algn="l">
              <a:spcBef>
                <a:spcPts val="0"/>
              </a:spcBef>
              <a:spcAft>
                <a:spcPts val="0"/>
              </a:spcAft>
              <a:buSzPts val="1600"/>
              <a:buFont typeface="Avenir"/>
              <a:buChar char="●"/>
            </a:pPr>
            <a:r>
              <a:rPr lang="en" sz="1600">
                <a:latin typeface="Avenir"/>
                <a:ea typeface="Avenir"/>
                <a:cs typeface="Avenir"/>
                <a:sym typeface="Avenir"/>
              </a:rPr>
              <a:t>Communication from and about other buyers/agents</a:t>
            </a:r>
            <a:endParaRPr sz="1600">
              <a:latin typeface="Avenir"/>
              <a:ea typeface="Avenir"/>
              <a:cs typeface="Avenir"/>
              <a:sym typeface="Avenir"/>
            </a:endParaRPr>
          </a:p>
          <a:p>
            <a:pPr indent="-330200" lvl="0" marL="457200" rtl="0" algn="l">
              <a:spcBef>
                <a:spcPts val="0"/>
              </a:spcBef>
              <a:spcAft>
                <a:spcPts val="0"/>
              </a:spcAft>
              <a:buSzPts val="1600"/>
              <a:buFont typeface="Avenir"/>
              <a:buChar char="●"/>
            </a:pPr>
            <a:r>
              <a:rPr lang="en" sz="1600">
                <a:latin typeface="Avenir"/>
                <a:ea typeface="Avenir"/>
                <a:cs typeface="Avenir"/>
                <a:sym typeface="Avenir"/>
              </a:rPr>
              <a:t>The historical income and performance of different stocks</a:t>
            </a:r>
            <a:endParaRPr sz="1600">
              <a:latin typeface="Avenir"/>
              <a:ea typeface="Avenir"/>
              <a:cs typeface="Avenir"/>
              <a:sym typeface="Avenir"/>
            </a:endParaRPr>
          </a:p>
          <a:p>
            <a:pPr indent="-330200" lvl="0" marL="457200" rtl="0" algn="l">
              <a:spcBef>
                <a:spcPts val="0"/>
              </a:spcBef>
              <a:spcAft>
                <a:spcPts val="0"/>
              </a:spcAft>
              <a:buSzPts val="1600"/>
              <a:buFont typeface="Avenir"/>
              <a:buChar char="●"/>
            </a:pPr>
            <a:r>
              <a:rPr lang="en" sz="1600">
                <a:latin typeface="Avenir"/>
                <a:ea typeface="Avenir"/>
                <a:cs typeface="Avenir"/>
                <a:sym typeface="Avenir"/>
              </a:rPr>
              <a:t>Expert predictions about the future value of stocks</a:t>
            </a:r>
            <a:endParaRPr sz="1600">
              <a:latin typeface="Avenir"/>
              <a:ea typeface="Avenir"/>
              <a:cs typeface="Avenir"/>
              <a:sym typeface="Avenir"/>
            </a:endParaRPr>
          </a:p>
        </p:txBody>
      </p:sp>
      <p:pic>
        <p:nvPicPr>
          <p:cNvPr id="156" name="Google Shape;156;p16"/>
          <p:cNvPicPr preferRelativeResize="0"/>
          <p:nvPr/>
        </p:nvPicPr>
        <p:blipFill rotWithShape="1">
          <a:blip r:embed="rId3">
            <a:alphaModFix/>
          </a:blip>
          <a:srcRect b="35483" l="0" r="0" t="0"/>
          <a:stretch/>
        </p:blipFill>
        <p:spPr>
          <a:xfrm>
            <a:off x="4354675" y="3084851"/>
            <a:ext cx="4789326" cy="2058650"/>
          </a:xfrm>
          <a:prstGeom prst="rect">
            <a:avLst/>
          </a:prstGeom>
          <a:noFill/>
          <a:ln>
            <a:noFill/>
          </a:ln>
        </p:spPr>
      </p:pic>
      <p:pic>
        <p:nvPicPr>
          <p:cNvPr id="157" name="Google Shape;157;p16"/>
          <p:cNvPicPr preferRelativeResize="0"/>
          <p:nvPr/>
        </p:nvPicPr>
        <p:blipFill rotWithShape="1">
          <a:blip r:embed="rId4">
            <a:alphaModFix/>
          </a:blip>
          <a:srcRect b="29128" l="0" r="0" t="0"/>
          <a:stretch/>
        </p:blipFill>
        <p:spPr>
          <a:xfrm>
            <a:off x="0" y="3084851"/>
            <a:ext cx="4354675" cy="205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Avenir"/>
                <a:ea typeface="Avenir"/>
                <a:cs typeface="Avenir"/>
                <a:sym typeface="Avenir"/>
              </a:rPr>
              <a:t>Adaptation</a:t>
            </a:r>
            <a:endParaRPr b="1" sz="3000">
              <a:latin typeface="Avenir"/>
              <a:ea typeface="Avenir"/>
              <a:cs typeface="Avenir"/>
              <a:sym typeface="Avenir"/>
            </a:endParaRPr>
          </a:p>
        </p:txBody>
      </p:sp>
      <p:sp>
        <p:nvSpPr>
          <p:cNvPr id="163" name="Google Shape;163;p17"/>
          <p:cNvSpPr txBox="1"/>
          <p:nvPr>
            <p:ph idx="1" type="body"/>
          </p:nvPr>
        </p:nvSpPr>
        <p:spPr>
          <a:xfrm>
            <a:off x="1297500" y="1307850"/>
            <a:ext cx="7038900" cy="3602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venir"/>
              <a:buChar char="●"/>
            </a:pPr>
            <a:r>
              <a:rPr lang="en" sz="1500">
                <a:latin typeface="Avenir"/>
                <a:ea typeface="Avenir"/>
                <a:cs typeface="Avenir"/>
                <a:sym typeface="Avenir"/>
              </a:rPr>
              <a:t>Buy and sell the stock at the best time for each stock</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Buy at the predicted local minimum price</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Sell at the predicted local maximum price</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Balancing investment in multiple stocks for the global max profit</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Developing different strategies in investment varying:</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Between conservative and radical</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Between short term investment and long term investment</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Make decisions according to information of multiple stocks</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Adjust prediction according to:</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Daily financial news</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Communication with other buyers</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Experts’ prediction</a:t>
            </a:r>
            <a:endParaRPr sz="1500">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8"/>
          <p:cNvPicPr preferRelativeResize="0"/>
          <p:nvPr/>
        </p:nvPicPr>
        <p:blipFill>
          <a:blip r:embed="rId3">
            <a:alphaModFix/>
          </a:blip>
          <a:stretch>
            <a:fillRect/>
          </a:stretch>
        </p:blipFill>
        <p:spPr>
          <a:xfrm>
            <a:off x="0" y="-82075"/>
            <a:ext cx="9144003" cy="56659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6751800" cy="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venir"/>
                <a:ea typeface="Avenir"/>
                <a:cs typeface="Avenir"/>
                <a:sym typeface="Avenir"/>
              </a:rPr>
              <a:t>Scrum Roles</a:t>
            </a:r>
            <a:endParaRPr b="1" sz="3000">
              <a:latin typeface="Avenir"/>
              <a:ea typeface="Avenir"/>
              <a:cs typeface="Avenir"/>
              <a:sym typeface="Avenir"/>
            </a:endParaRPr>
          </a:p>
        </p:txBody>
      </p:sp>
      <p:graphicFrame>
        <p:nvGraphicFramePr>
          <p:cNvPr id="174" name="Google Shape;174;p19"/>
          <p:cNvGraphicFramePr/>
          <p:nvPr/>
        </p:nvGraphicFramePr>
        <p:xfrm>
          <a:off x="1197450" y="1565450"/>
          <a:ext cx="3000000" cy="3000000"/>
        </p:xfrm>
        <a:graphic>
          <a:graphicData uri="http://schemas.openxmlformats.org/drawingml/2006/table">
            <a:tbl>
              <a:tblPr>
                <a:noFill/>
                <a:tableStyleId>{E60454AF-116E-4E99-95A5-0872011A5F3C}</a:tableStyleId>
              </a:tblPr>
              <a:tblGrid>
                <a:gridCol w="3619500"/>
                <a:gridCol w="3619500"/>
              </a:tblGrid>
              <a:tr h="381000">
                <a:tc>
                  <a:txBody>
                    <a:bodyPr/>
                    <a:lstStyle/>
                    <a:p>
                      <a:pPr indent="0" lvl="0" marL="0" rtl="0" algn="l">
                        <a:spcBef>
                          <a:spcPts val="0"/>
                        </a:spcBef>
                        <a:spcAft>
                          <a:spcPts val="0"/>
                        </a:spcAft>
                        <a:buNone/>
                      </a:pPr>
                      <a:r>
                        <a:rPr lang="en" sz="1800">
                          <a:solidFill>
                            <a:srgbClr val="FFFFFF"/>
                          </a:solidFill>
                          <a:latin typeface="Avenir"/>
                          <a:ea typeface="Avenir"/>
                          <a:cs typeface="Avenir"/>
                          <a:sym typeface="Avenir"/>
                        </a:rPr>
                        <a:t>Name</a:t>
                      </a:r>
                      <a:endParaRPr sz="1800">
                        <a:solidFill>
                          <a:srgbClr val="FFFFFF"/>
                        </a:solidFill>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sz="1800">
                          <a:solidFill>
                            <a:srgbClr val="FFFFFF"/>
                          </a:solidFill>
                          <a:latin typeface="Avenir"/>
                          <a:ea typeface="Avenir"/>
                          <a:cs typeface="Avenir"/>
                          <a:sym typeface="Avenir"/>
                        </a:rPr>
                        <a:t>Rules</a:t>
                      </a:r>
                      <a:endParaRPr sz="1800">
                        <a:solidFill>
                          <a:srgbClr val="FFFFFF"/>
                        </a:solidFill>
                        <a:latin typeface="Avenir"/>
                        <a:ea typeface="Avenir"/>
                        <a:cs typeface="Avenir"/>
                        <a:sym typeface="Avenir"/>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 sz="1800">
                          <a:solidFill>
                            <a:srgbClr val="FFFFFF"/>
                          </a:solidFill>
                          <a:latin typeface="Avenir"/>
                          <a:ea typeface="Avenir"/>
                          <a:cs typeface="Avenir"/>
                          <a:sym typeface="Avenir"/>
                        </a:rPr>
                        <a:t>Jacky</a:t>
                      </a:r>
                      <a:endParaRPr sz="1800">
                        <a:solidFill>
                          <a:srgbClr val="FFFFFF"/>
                        </a:solidFill>
                        <a:latin typeface="Avenir"/>
                        <a:ea typeface="Avenir"/>
                        <a:cs typeface="Avenir"/>
                        <a:sym typeface="Avenir"/>
                      </a:endParaRPr>
                    </a:p>
                  </a:txBody>
                  <a:tcPr marT="91425" marB="91425" marR="91425" marL="91425"/>
                </a:tc>
                <a:tc>
                  <a:txBody>
                    <a:bodyPr/>
                    <a:lstStyle/>
                    <a:p>
                      <a:pPr indent="0" lvl="0" marL="0" marR="0" rtl="0" algn="l">
                        <a:lnSpc>
                          <a:spcPct val="100000"/>
                        </a:lnSpc>
                        <a:spcBef>
                          <a:spcPts val="0"/>
                        </a:spcBef>
                        <a:spcAft>
                          <a:spcPts val="0"/>
                        </a:spcAft>
                        <a:buNone/>
                      </a:pPr>
                      <a:r>
                        <a:rPr lang="en" sz="1800">
                          <a:solidFill>
                            <a:srgbClr val="FFFFFF"/>
                          </a:solidFill>
                          <a:latin typeface="Avenir"/>
                          <a:ea typeface="Avenir"/>
                          <a:cs typeface="Avenir"/>
                          <a:sym typeface="Avenir"/>
                        </a:rPr>
                        <a:t>Scrum Master</a:t>
                      </a:r>
                      <a:endParaRPr sz="1800">
                        <a:solidFill>
                          <a:srgbClr val="FFFFFF"/>
                        </a:solidFill>
                        <a:latin typeface="Avenir"/>
                        <a:ea typeface="Avenir"/>
                        <a:cs typeface="Avenir"/>
                        <a:sym typeface="Avenir"/>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 sz="1800">
                          <a:solidFill>
                            <a:srgbClr val="FFFFFF"/>
                          </a:solidFill>
                          <a:latin typeface="Avenir"/>
                          <a:ea typeface="Avenir"/>
                          <a:cs typeface="Avenir"/>
                          <a:sym typeface="Avenir"/>
                        </a:rPr>
                        <a:t>Andrew</a:t>
                      </a:r>
                      <a:endParaRPr sz="1800">
                        <a:solidFill>
                          <a:srgbClr val="FFFFFF"/>
                        </a:solidFill>
                        <a:latin typeface="Avenir"/>
                        <a:ea typeface="Avenir"/>
                        <a:cs typeface="Avenir"/>
                        <a:sym typeface="Avenir"/>
                      </a:endParaRPr>
                    </a:p>
                  </a:txBody>
                  <a:tcPr marT="91425" marB="91425" marR="91425" marL="91425"/>
                </a:tc>
                <a:tc>
                  <a:txBody>
                    <a:bodyPr/>
                    <a:lstStyle/>
                    <a:p>
                      <a:pPr indent="0" lvl="0" marL="0" marR="0" rtl="0" algn="l">
                        <a:lnSpc>
                          <a:spcPct val="100000"/>
                        </a:lnSpc>
                        <a:spcBef>
                          <a:spcPts val="0"/>
                        </a:spcBef>
                        <a:spcAft>
                          <a:spcPts val="0"/>
                        </a:spcAft>
                        <a:buNone/>
                      </a:pPr>
                      <a:r>
                        <a:rPr lang="en" sz="1800">
                          <a:solidFill>
                            <a:srgbClr val="FFFFFF"/>
                          </a:solidFill>
                          <a:latin typeface="Avenir"/>
                          <a:ea typeface="Avenir"/>
                          <a:cs typeface="Avenir"/>
                          <a:sym typeface="Avenir"/>
                        </a:rPr>
                        <a:t>Product Owner</a:t>
                      </a:r>
                      <a:endParaRPr sz="1800">
                        <a:solidFill>
                          <a:srgbClr val="FFFFFF"/>
                        </a:solidFill>
                        <a:latin typeface="Avenir"/>
                        <a:ea typeface="Avenir"/>
                        <a:cs typeface="Avenir"/>
                        <a:sym typeface="Avenir"/>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 sz="1800">
                          <a:solidFill>
                            <a:srgbClr val="FFFFFF"/>
                          </a:solidFill>
                          <a:latin typeface="Avenir"/>
                          <a:ea typeface="Avenir"/>
                          <a:cs typeface="Avenir"/>
                          <a:sym typeface="Avenir"/>
                        </a:rPr>
                        <a:t>Ding</a:t>
                      </a:r>
                      <a:endParaRPr sz="1800">
                        <a:solidFill>
                          <a:srgbClr val="FFFFFF"/>
                        </a:solidFill>
                        <a:latin typeface="Avenir"/>
                        <a:ea typeface="Avenir"/>
                        <a:cs typeface="Avenir"/>
                        <a:sym typeface="Avenir"/>
                      </a:endParaRPr>
                    </a:p>
                  </a:txBody>
                  <a:tcPr marT="91425" marB="91425" marR="91425" marL="91425"/>
                </a:tc>
                <a:tc>
                  <a:txBody>
                    <a:bodyPr/>
                    <a:lstStyle/>
                    <a:p>
                      <a:pPr indent="0" lvl="0" marL="0" marR="0" rtl="0" algn="l">
                        <a:lnSpc>
                          <a:spcPct val="100000"/>
                        </a:lnSpc>
                        <a:spcBef>
                          <a:spcPts val="0"/>
                        </a:spcBef>
                        <a:spcAft>
                          <a:spcPts val="0"/>
                        </a:spcAft>
                        <a:buNone/>
                      </a:pPr>
                      <a:r>
                        <a:rPr lang="en" sz="1800">
                          <a:solidFill>
                            <a:srgbClr val="FFFFFF"/>
                          </a:solidFill>
                          <a:latin typeface="Avenir"/>
                          <a:ea typeface="Avenir"/>
                          <a:cs typeface="Avenir"/>
                          <a:sym typeface="Avenir"/>
                        </a:rPr>
                        <a:t>Lead Developer</a:t>
                      </a:r>
                      <a:endParaRPr sz="1800">
                        <a:solidFill>
                          <a:srgbClr val="FFFFFF"/>
                        </a:solidFill>
                        <a:latin typeface="Avenir"/>
                        <a:ea typeface="Avenir"/>
                        <a:cs typeface="Avenir"/>
                        <a:sym typeface="Avenir"/>
                      </a:endParaRPr>
                    </a:p>
                  </a:txBody>
                  <a:tcPr marT="91425" marB="91425" marR="91425" marL="91425"/>
                </a:tc>
              </a:tr>
              <a:tr h="422725">
                <a:tc>
                  <a:txBody>
                    <a:bodyPr/>
                    <a:lstStyle/>
                    <a:p>
                      <a:pPr indent="0" lvl="0" marL="0" marR="0" rtl="0" algn="l">
                        <a:lnSpc>
                          <a:spcPct val="100000"/>
                        </a:lnSpc>
                        <a:spcBef>
                          <a:spcPts val="0"/>
                        </a:spcBef>
                        <a:spcAft>
                          <a:spcPts val="0"/>
                        </a:spcAft>
                        <a:buNone/>
                      </a:pPr>
                      <a:r>
                        <a:rPr lang="en" sz="1800">
                          <a:solidFill>
                            <a:srgbClr val="FFFFFF"/>
                          </a:solidFill>
                          <a:latin typeface="Avenir"/>
                          <a:ea typeface="Avenir"/>
                          <a:cs typeface="Avenir"/>
                          <a:sym typeface="Avenir"/>
                        </a:rPr>
                        <a:t>Hanzheng</a:t>
                      </a:r>
                      <a:endParaRPr sz="1800">
                        <a:solidFill>
                          <a:srgbClr val="FFFFFF"/>
                        </a:solidFill>
                        <a:latin typeface="Avenir"/>
                        <a:ea typeface="Avenir"/>
                        <a:cs typeface="Avenir"/>
                        <a:sym typeface="Avenir"/>
                      </a:endParaRPr>
                    </a:p>
                  </a:txBody>
                  <a:tcPr marT="91425" marB="91425" marR="91425" marL="91425"/>
                </a:tc>
                <a:tc>
                  <a:txBody>
                    <a:bodyPr/>
                    <a:lstStyle/>
                    <a:p>
                      <a:pPr indent="0" lvl="0" marL="0" marR="0" rtl="0" algn="l">
                        <a:lnSpc>
                          <a:spcPct val="100000"/>
                        </a:lnSpc>
                        <a:spcBef>
                          <a:spcPts val="0"/>
                        </a:spcBef>
                        <a:spcAft>
                          <a:spcPts val="0"/>
                        </a:spcAft>
                        <a:buNone/>
                      </a:pPr>
                      <a:r>
                        <a:rPr lang="en" sz="1800">
                          <a:solidFill>
                            <a:srgbClr val="FFFFFF"/>
                          </a:solidFill>
                          <a:latin typeface="Avenir"/>
                          <a:ea typeface="Avenir"/>
                          <a:cs typeface="Avenir"/>
                          <a:sym typeface="Avenir"/>
                        </a:rPr>
                        <a:t>Society &amp; Ethics Leader</a:t>
                      </a:r>
                      <a:endParaRPr sz="1800">
                        <a:solidFill>
                          <a:srgbClr val="FFFFFF"/>
                        </a:solidFill>
                        <a:latin typeface="Avenir"/>
                        <a:ea typeface="Avenir"/>
                        <a:cs typeface="Avenir"/>
                        <a:sym typeface="Avenir"/>
                      </a:endParaRPr>
                    </a:p>
                  </a:txBody>
                  <a:tcPr marT="91425" marB="91425" marR="91425" marL="91425"/>
                </a:tc>
              </a:tr>
              <a:tr h="422725">
                <a:tc gridSpan="2">
                  <a:txBody>
                    <a:bodyPr/>
                    <a:lstStyle/>
                    <a:p>
                      <a:pPr indent="0" lvl="0" marL="0" rtl="0" algn="l">
                        <a:lnSpc>
                          <a:spcPct val="115000"/>
                        </a:lnSpc>
                        <a:spcBef>
                          <a:spcPts val="0"/>
                        </a:spcBef>
                        <a:spcAft>
                          <a:spcPts val="1200"/>
                        </a:spcAft>
                        <a:buNone/>
                      </a:pPr>
                      <a:r>
                        <a:rPr lang="en" sz="1800">
                          <a:solidFill>
                            <a:schemeClr val="lt1"/>
                          </a:solidFill>
                          <a:latin typeface="Avenir"/>
                          <a:ea typeface="Avenir"/>
                          <a:cs typeface="Avenir"/>
                          <a:sym typeface="Avenir"/>
                        </a:rPr>
                        <a:t>Weekly meeting: Every Sunday Night</a:t>
                      </a:r>
                      <a:endParaRPr sz="1800">
                        <a:solidFill>
                          <a:srgbClr val="FFFFFF"/>
                        </a:solidFill>
                        <a:latin typeface="Avenir"/>
                        <a:ea typeface="Avenir"/>
                        <a:cs typeface="Avenir"/>
                        <a:sym typeface="Avenir"/>
                      </a:endParaRPr>
                    </a:p>
                  </a:txBody>
                  <a:tcPr marT="91425" marB="91425" marR="91425" marL="91425"/>
                </a:tc>
                <a:tc h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venir"/>
                <a:ea typeface="Avenir"/>
                <a:cs typeface="Avenir"/>
                <a:sym typeface="Avenir"/>
              </a:rPr>
              <a:t>Tasks</a:t>
            </a:r>
            <a:endParaRPr b="1" sz="3000">
              <a:latin typeface="Avenir"/>
              <a:ea typeface="Avenir"/>
              <a:cs typeface="Avenir"/>
              <a:sym typeface="Avenir"/>
            </a:endParaRPr>
          </a:p>
        </p:txBody>
      </p:sp>
      <p:sp>
        <p:nvSpPr>
          <p:cNvPr id="180" name="Google Shape;180;p20"/>
          <p:cNvSpPr txBox="1"/>
          <p:nvPr>
            <p:ph idx="1" type="body"/>
          </p:nvPr>
        </p:nvSpPr>
        <p:spPr>
          <a:xfrm>
            <a:off x="1215450" y="1307850"/>
            <a:ext cx="7461600" cy="3521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venir"/>
              <a:buChar char="●"/>
            </a:pPr>
            <a:r>
              <a:rPr lang="en" sz="1700">
                <a:latin typeface="Avenir"/>
                <a:ea typeface="Avenir"/>
                <a:cs typeface="Avenir"/>
                <a:sym typeface="Avenir"/>
              </a:rPr>
              <a:t>Build virtual environment of stock market</a:t>
            </a:r>
            <a:endParaRPr sz="17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Obtain </a:t>
            </a:r>
            <a:r>
              <a:rPr lang="en" sz="1500">
                <a:latin typeface="Avenir"/>
                <a:ea typeface="Avenir"/>
                <a:cs typeface="Avenir"/>
                <a:sym typeface="Avenir"/>
              </a:rPr>
              <a:t>existing</a:t>
            </a:r>
            <a:r>
              <a:rPr lang="en" sz="1500">
                <a:latin typeface="Avenir"/>
                <a:ea typeface="Avenir"/>
                <a:cs typeface="Avenir"/>
                <a:sym typeface="Avenir"/>
              </a:rPr>
              <a:t> information of stocks (https://finance.yahoo.com/lookup)</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Build tools to visualizing the prices (something like an buying/selling app)</a:t>
            </a:r>
            <a:endParaRPr sz="1500">
              <a:latin typeface="Avenir"/>
              <a:ea typeface="Avenir"/>
              <a:cs typeface="Avenir"/>
              <a:sym typeface="Avenir"/>
            </a:endParaRPr>
          </a:p>
          <a:p>
            <a:pPr indent="-336550" lvl="0" marL="457200" rtl="0" algn="l">
              <a:spcBef>
                <a:spcPts val="0"/>
              </a:spcBef>
              <a:spcAft>
                <a:spcPts val="0"/>
              </a:spcAft>
              <a:buSzPts val="1700"/>
              <a:buFont typeface="Avenir"/>
              <a:buChar char="●"/>
            </a:pPr>
            <a:r>
              <a:rPr lang="en" sz="1700">
                <a:latin typeface="Avenir"/>
                <a:ea typeface="Avenir"/>
                <a:cs typeface="Avenir"/>
                <a:sym typeface="Avenir"/>
              </a:rPr>
              <a:t>Build decision tree for buying and selling operations</a:t>
            </a:r>
            <a:endParaRPr sz="17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Scikit-learn Tree (https://scikit-learn.org/stable/modules/tree.html)</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Literature study</a:t>
            </a:r>
            <a:endParaRPr sz="1500">
              <a:latin typeface="Avenir"/>
              <a:ea typeface="Avenir"/>
              <a:cs typeface="Avenir"/>
              <a:sym typeface="Avenir"/>
            </a:endParaRPr>
          </a:p>
          <a:p>
            <a:pPr indent="-336550" lvl="0" marL="457200" rtl="0" algn="l">
              <a:spcBef>
                <a:spcPts val="0"/>
              </a:spcBef>
              <a:spcAft>
                <a:spcPts val="0"/>
              </a:spcAft>
              <a:buSzPts val="1700"/>
              <a:buFont typeface="Avenir"/>
              <a:buChar char="●"/>
            </a:pPr>
            <a:r>
              <a:rPr lang="en" sz="1700">
                <a:latin typeface="Avenir"/>
                <a:ea typeface="Avenir"/>
                <a:cs typeface="Avenir"/>
                <a:sym typeface="Avenir"/>
              </a:rPr>
              <a:t>Build neural network to predict future price of stock</a:t>
            </a:r>
            <a:endParaRPr sz="17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Keras </a:t>
            </a:r>
            <a:r>
              <a:rPr lang="en" sz="1500">
                <a:latin typeface="Avenir"/>
                <a:ea typeface="Avenir"/>
                <a:cs typeface="Avenir"/>
                <a:sym typeface="Avenir"/>
              </a:rPr>
              <a:t>LSTM model (https://keras.io/api/layers/recurrent_layers/lstm/)</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Other models</a:t>
            </a:r>
            <a:endParaRPr sz="1500">
              <a:latin typeface="Avenir"/>
              <a:ea typeface="Avenir"/>
              <a:cs typeface="Avenir"/>
              <a:sym typeface="Avenir"/>
            </a:endParaRPr>
          </a:p>
          <a:p>
            <a:pPr indent="-323850" lvl="1" marL="914400" rtl="0" algn="l">
              <a:spcBef>
                <a:spcPts val="0"/>
              </a:spcBef>
              <a:spcAft>
                <a:spcPts val="0"/>
              </a:spcAft>
              <a:buSzPts val="1500"/>
              <a:buFont typeface="Avenir"/>
              <a:buChar char="○"/>
            </a:pPr>
            <a:r>
              <a:rPr lang="en" sz="1500">
                <a:latin typeface="Avenir"/>
                <a:ea typeface="Avenir"/>
                <a:cs typeface="Avenir"/>
                <a:sym typeface="Avenir"/>
              </a:rPr>
              <a:t>Literature study</a:t>
            </a:r>
            <a:endParaRPr sz="1500">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