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df6cd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df6cd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358f40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358f402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671f8326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671f8326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358f40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358f40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671f8326f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671f8326f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71f8326f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671f8326f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4358f40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4358f40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671f8326f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671f8326f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671f8326f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671f8326f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671f8326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671f8326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671f8326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671f8326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df6cdc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df6cdc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671f832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671f832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030448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030448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671f8326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671f8326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671f8326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671f8326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671f832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671f832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671f832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671f832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4358f402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4358f402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7a585f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a7a585f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71f832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671f832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358f402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358f402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71f8326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71f8326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71f832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71f832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671f8326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671f8326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2df6cdc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2df6cdc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4358f402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4358f402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ink.springer.com/article/10.1007/s13042-019-01041-1#:~:text=Currently%2C%20there%20are%20many%20methods%20for%20stock%20price%20prediction.&amp;text=The%20experiments%20show%20that%20the,prediction%20accuracy%20is%20over%2095%2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425" y="1494050"/>
            <a:ext cx="5487300" cy="13200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i="1" lang="en" sz="2000">
                <a:solidFill>
                  <a:srgbClr val="CCCCCC"/>
                </a:solidFill>
                <a:latin typeface="Avenir"/>
                <a:ea typeface="Avenir"/>
                <a:cs typeface="Avenir"/>
                <a:sym typeface="Avenir"/>
              </a:rPr>
              <a:t>AI &amp; Capitalism</a:t>
            </a:r>
            <a:endParaRPr i="1" sz="2000">
              <a:solidFill>
                <a:srgbClr val="CCCCCC"/>
              </a:solidFill>
              <a:latin typeface="Avenir"/>
              <a:ea typeface="Avenir"/>
              <a:cs typeface="Avenir"/>
              <a:sym typeface="Avenir"/>
            </a:endParaRPr>
          </a:p>
          <a:p>
            <a:pPr indent="0" lvl="0" marL="0" rtl="0" algn="l">
              <a:lnSpc>
                <a:spcPct val="150000"/>
              </a:lnSpc>
              <a:spcBef>
                <a:spcPts val="0"/>
              </a:spcBef>
              <a:spcAft>
                <a:spcPts val="0"/>
              </a:spcAft>
              <a:buNone/>
            </a:pPr>
            <a:r>
              <a:rPr b="1" lang="en" sz="3700">
                <a:latin typeface="Avenir"/>
                <a:ea typeface="Avenir"/>
                <a:cs typeface="Avenir"/>
                <a:sym typeface="Avenir"/>
              </a:rPr>
              <a:t>The Wolves of 7th Street </a:t>
            </a:r>
            <a:endParaRPr b="1" sz="7300">
              <a:solidFill>
                <a:srgbClr val="333333"/>
              </a:solidFill>
              <a:highlight>
                <a:srgbClr val="FFFFFF"/>
              </a:highlight>
              <a:latin typeface="Avenir"/>
              <a:ea typeface="Avenir"/>
              <a:cs typeface="Avenir"/>
              <a:sym typeface="Avenir"/>
            </a:endParaRPr>
          </a:p>
          <a:p>
            <a:pPr indent="0" lvl="0" marL="0" rtl="0" algn="l">
              <a:lnSpc>
                <a:spcPct val="115000"/>
              </a:lnSpc>
              <a:spcBef>
                <a:spcPts val="1200"/>
              </a:spcBef>
              <a:spcAft>
                <a:spcPts val="1200"/>
              </a:spcAft>
              <a:buNone/>
            </a:pPr>
            <a:r>
              <a:t/>
            </a:r>
            <a:endParaRPr sz="3400">
              <a:solidFill>
                <a:srgbClr val="333333"/>
              </a:solidFill>
              <a:highlight>
                <a:srgbClr val="FFFFFF"/>
              </a:highlight>
            </a:endParaRPr>
          </a:p>
        </p:txBody>
      </p:sp>
      <p:sp>
        <p:nvSpPr>
          <p:cNvPr id="135" name="Google Shape;135;p13"/>
          <p:cNvSpPr txBox="1"/>
          <p:nvPr>
            <p:ph idx="1" type="subTitle"/>
          </p:nvPr>
        </p:nvSpPr>
        <p:spPr>
          <a:xfrm>
            <a:off x="1312025" y="3179475"/>
            <a:ext cx="7292700" cy="11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CCCCC"/>
                </a:solidFill>
                <a:latin typeface="Avenir"/>
                <a:ea typeface="Avenir"/>
                <a:cs typeface="Avenir"/>
                <a:sym typeface="Avenir"/>
              </a:rPr>
              <a:t>Presented by:</a:t>
            </a:r>
            <a:endParaRPr sz="1200">
              <a:solidFill>
                <a:srgbClr val="CCCCCC"/>
              </a:solidFill>
              <a:latin typeface="Avenir"/>
              <a:ea typeface="Avenir"/>
              <a:cs typeface="Avenir"/>
              <a:sym typeface="Avenir"/>
            </a:endParaRPr>
          </a:p>
          <a:p>
            <a:pPr indent="0" lvl="0" marL="0" rtl="0" algn="l">
              <a:spcBef>
                <a:spcPts val="0"/>
              </a:spcBef>
              <a:spcAft>
                <a:spcPts val="0"/>
              </a:spcAft>
              <a:buNone/>
            </a:pPr>
            <a:r>
              <a:rPr lang="en" sz="1900">
                <a:solidFill>
                  <a:srgbClr val="FFFFFF"/>
                </a:solidFill>
                <a:latin typeface="Avenir"/>
                <a:ea typeface="Avenir"/>
                <a:cs typeface="Avenir"/>
                <a:sym typeface="Avenir"/>
              </a:rPr>
              <a:t>Jacky Lin, Andrew Whitig, Chengcheng Ding, Hanzheng Wang</a:t>
            </a:r>
            <a:endParaRPr sz="2400">
              <a:solidFill>
                <a:srgbClr val="FFFFF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p:nvPr/>
        </p:nvSpPr>
        <p:spPr>
          <a:xfrm>
            <a:off x="-25" y="3295950"/>
            <a:ext cx="9144000" cy="184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1297500" y="1116150"/>
            <a:ext cx="7003200" cy="21798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FFFFFF"/>
              </a:buClr>
              <a:buSzPts val="1800"/>
              <a:buFont typeface="Lato"/>
              <a:buChar char="●"/>
            </a:pPr>
            <a:r>
              <a:rPr lang="en" sz="1800">
                <a:solidFill>
                  <a:srgbClr val="FFFFFF"/>
                </a:solidFill>
              </a:rPr>
              <a:t>Long Short Term Memory networks (LSTMs) is capable of connecting previous information to the present task</a:t>
            </a:r>
            <a:endParaRPr sz="1800">
              <a:solidFill>
                <a:srgbClr val="FFFFFF"/>
              </a:solidFill>
            </a:endParaRPr>
          </a:p>
          <a:p>
            <a:pPr indent="-342900" lvl="0" marL="457200" marR="0" rtl="0" algn="l">
              <a:lnSpc>
                <a:spcPct val="115000"/>
              </a:lnSpc>
              <a:spcBef>
                <a:spcPts val="0"/>
              </a:spcBef>
              <a:spcAft>
                <a:spcPts val="0"/>
              </a:spcAft>
              <a:buClr>
                <a:srgbClr val="FFFFFF"/>
              </a:buClr>
              <a:buSzPts val="1800"/>
              <a:buFont typeface="Lato"/>
              <a:buChar char="●"/>
            </a:pPr>
            <a:r>
              <a:rPr lang="en" sz="1800">
                <a:solidFill>
                  <a:srgbClr val="FFFFFF"/>
                </a:solidFill>
              </a:rPr>
              <a:t>Passing input from last output, are able to retain information, and able to hold all information at the end to make predictions.</a:t>
            </a:r>
            <a:endParaRPr sz="1800">
              <a:solidFill>
                <a:srgbClr val="FFFFFF"/>
              </a:solidFill>
            </a:endParaRPr>
          </a:p>
          <a:p>
            <a:pPr indent="-342900" lvl="0" marL="457200" marR="0" rtl="0" algn="l">
              <a:lnSpc>
                <a:spcPct val="115000"/>
              </a:lnSpc>
              <a:spcBef>
                <a:spcPts val="0"/>
              </a:spcBef>
              <a:spcAft>
                <a:spcPts val="0"/>
              </a:spcAft>
              <a:buClr>
                <a:srgbClr val="FFFFFF"/>
              </a:buClr>
              <a:buSzPts val="1800"/>
              <a:buFont typeface="Lato"/>
              <a:buChar char="●"/>
            </a:pPr>
            <a:r>
              <a:rPr lang="en" sz="1800">
                <a:solidFill>
                  <a:srgbClr val="FFFFFF"/>
                </a:solidFill>
              </a:rPr>
              <a:t>Input prices of previous n days into LSTM, so that the price of the latter days depends on the prices of the former days</a:t>
            </a:r>
            <a:endParaRPr sz="1800">
              <a:solidFill>
                <a:srgbClr val="FFFFFF"/>
              </a:solidFill>
            </a:endParaRPr>
          </a:p>
        </p:txBody>
      </p:sp>
      <p:pic>
        <p:nvPicPr>
          <p:cNvPr id="192" name="Google Shape;192;p22"/>
          <p:cNvPicPr preferRelativeResize="0"/>
          <p:nvPr/>
        </p:nvPicPr>
        <p:blipFill>
          <a:blip r:embed="rId3">
            <a:alphaModFix/>
          </a:blip>
          <a:stretch>
            <a:fillRect/>
          </a:stretch>
        </p:blipFill>
        <p:spPr>
          <a:xfrm>
            <a:off x="1890012" y="3384200"/>
            <a:ext cx="5363928" cy="1409374"/>
          </a:xfrm>
          <a:prstGeom prst="rect">
            <a:avLst/>
          </a:prstGeom>
          <a:noFill/>
          <a:ln>
            <a:noFill/>
          </a:ln>
        </p:spPr>
      </p:pic>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94" name="Google Shape;194;p22"/>
          <p:cNvSpPr txBox="1"/>
          <p:nvPr/>
        </p:nvSpPr>
        <p:spPr>
          <a:xfrm>
            <a:off x="1787150" y="4835700"/>
            <a:ext cx="502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src: https://colah.github.io/posts/2015-08-Understanding-LSTMs/</a:t>
            </a:r>
            <a:endParaRPr sz="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25" y="2641475"/>
            <a:ext cx="9144000" cy="2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txBox="1"/>
          <p:nvPr>
            <p:ph idx="1" type="body"/>
          </p:nvPr>
        </p:nvSpPr>
        <p:spPr>
          <a:xfrm>
            <a:off x="1297500" y="1116150"/>
            <a:ext cx="7003200" cy="1628700"/>
          </a:xfrm>
          <a:prstGeom prst="rect">
            <a:avLst/>
          </a:prstGeom>
        </p:spPr>
        <p:txBody>
          <a:bodyPr anchorCtr="0" anchor="t" bIns="91425" lIns="91425" spcFirstLastPara="1" rIns="91425" wrap="square" tIns="91425">
            <a:normAutofit lnSpcReduction="20000"/>
          </a:bodyPr>
          <a:lstStyle/>
          <a:p>
            <a:pPr indent="-349250" lvl="0" marL="457200" marR="0" rtl="0" algn="l">
              <a:lnSpc>
                <a:spcPct val="115000"/>
              </a:lnSpc>
              <a:spcBef>
                <a:spcPts val="0"/>
              </a:spcBef>
              <a:spcAft>
                <a:spcPts val="0"/>
              </a:spcAft>
              <a:buClr>
                <a:srgbClr val="FFFFFF"/>
              </a:buClr>
              <a:buSzPts val="1900"/>
              <a:buFont typeface="Lato"/>
              <a:buChar char="●"/>
            </a:pPr>
            <a:r>
              <a:rPr lang="en" sz="1900">
                <a:solidFill>
                  <a:srgbClr val="FFFFFF"/>
                </a:solidFill>
              </a:rPr>
              <a:t>Stock price has a lot of tiny fluctuations from day to day</a:t>
            </a:r>
            <a:endParaRPr sz="1900">
              <a:solidFill>
                <a:srgbClr val="FFFFFF"/>
              </a:solidFill>
            </a:endParaRPr>
          </a:p>
          <a:p>
            <a:pPr indent="-349250" lvl="0" marL="457200" marR="0" rtl="0" algn="l">
              <a:lnSpc>
                <a:spcPct val="115000"/>
              </a:lnSpc>
              <a:spcBef>
                <a:spcPts val="0"/>
              </a:spcBef>
              <a:spcAft>
                <a:spcPts val="0"/>
              </a:spcAft>
              <a:buClr>
                <a:srgbClr val="FFFFFF"/>
              </a:buClr>
              <a:buSzPts val="1900"/>
              <a:buFont typeface="Lato"/>
              <a:buChar char="●"/>
            </a:pPr>
            <a:r>
              <a:rPr lang="en" sz="1900">
                <a:solidFill>
                  <a:srgbClr val="FFFFFF"/>
                </a:solidFill>
              </a:rPr>
              <a:t>Huber loss is a loss function used in robust regression, that is less sensitive to outliers in data than the squared error loss.</a:t>
            </a:r>
            <a:endParaRPr sz="1900">
              <a:solidFill>
                <a:srgbClr val="FFFFFF"/>
              </a:solidFill>
            </a:endParaRPr>
          </a:p>
          <a:p>
            <a:pPr indent="-349250" lvl="0" marL="457200" marR="0" rtl="0" algn="l">
              <a:lnSpc>
                <a:spcPct val="115000"/>
              </a:lnSpc>
              <a:spcBef>
                <a:spcPts val="0"/>
              </a:spcBef>
              <a:spcAft>
                <a:spcPts val="0"/>
              </a:spcAft>
              <a:buClr>
                <a:srgbClr val="FFFFFF"/>
              </a:buClr>
              <a:buSzPts val="1900"/>
              <a:buFont typeface="Lato"/>
              <a:buChar char="●"/>
            </a:pPr>
            <a:r>
              <a:rPr lang="en" sz="1900">
                <a:solidFill>
                  <a:srgbClr val="FFFFFF"/>
                </a:solidFill>
              </a:rPr>
              <a:t>Avoid prediction affected by local small changes</a:t>
            </a:r>
            <a:endParaRPr sz="1900">
              <a:solidFill>
                <a:srgbClr val="FFFFFF"/>
              </a:solidFill>
            </a:endParaRPr>
          </a:p>
        </p:txBody>
      </p:sp>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Huber Loss</a:t>
            </a:r>
            <a:endParaRPr/>
          </a:p>
        </p:txBody>
      </p:sp>
      <p:pic>
        <p:nvPicPr>
          <p:cNvPr id="202" name="Google Shape;202;p23"/>
          <p:cNvPicPr preferRelativeResize="0"/>
          <p:nvPr/>
        </p:nvPicPr>
        <p:blipFill rotWithShape="1">
          <a:blip r:embed="rId3">
            <a:alphaModFix/>
          </a:blip>
          <a:srcRect b="8475" l="0" r="0" t="0"/>
          <a:stretch/>
        </p:blipFill>
        <p:spPr>
          <a:xfrm>
            <a:off x="130100" y="2744850"/>
            <a:ext cx="4248150" cy="2101000"/>
          </a:xfrm>
          <a:prstGeom prst="rect">
            <a:avLst/>
          </a:prstGeom>
          <a:noFill/>
          <a:ln>
            <a:noFill/>
          </a:ln>
        </p:spPr>
      </p:pic>
      <p:pic>
        <p:nvPicPr>
          <p:cNvPr id="203" name="Google Shape;203;p23"/>
          <p:cNvPicPr preferRelativeResize="0"/>
          <p:nvPr/>
        </p:nvPicPr>
        <p:blipFill rotWithShape="1">
          <a:blip r:embed="rId4">
            <a:alphaModFix/>
          </a:blip>
          <a:srcRect b="0" l="0" r="0" t="4306"/>
          <a:stretch/>
        </p:blipFill>
        <p:spPr>
          <a:xfrm>
            <a:off x="5760825" y="2641475"/>
            <a:ext cx="3054342" cy="2192150"/>
          </a:xfrm>
          <a:prstGeom prst="rect">
            <a:avLst/>
          </a:prstGeom>
          <a:noFill/>
          <a:ln>
            <a:noFill/>
          </a:ln>
        </p:spPr>
      </p:pic>
      <p:sp>
        <p:nvSpPr>
          <p:cNvPr id="204" name="Google Shape;204;p23"/>
          <p:cNvSpPr txBox="1"/>
          <p:nvPr/>
        </p:nvSpPr>
        <p:spPr>
          <a:xfrm>
            <a:off x="5561950" y="4820375"/>
            <a:ext cx="3452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900">
                <a:solidFill>
                  <a:schemeClr val="dk1"/>
                </a:solidFill>
                <a:latin typeface="Avenir"/>
                <a:ea typeface="Avenir"/>
                <a:cs typeface="Avenir"/>
                <a:sym typeface="Avenir"/>
              </a:rPr>
              <a:t>src: </a:t>
            </a:r>
            <a:r>
              <a:rPr lang="en" sz="900">
                <a:solidFill>
                  <a:schemeClr val="dk1"/>
                </a:solidFill>
                <a:latin typeface="Avenir"/>
                <a:ea typeface="Avenir"/>
                <a:cs typeface="Avenir"/>
                <a:sym typeface="Avenir"/>
              </a:rPr>
              <a:t>https://www.programmersought.com/article/85295073953/</a:t>
            </a:r>
            <a:endParaRPr sz="800">
              <a:solidFill>
                <a:schemeClr val="dk1"/>
              </a:solidFill>
              <a:latin typeface="Lato"/>
              <a:ea typeface="Lato"/>
              <a:cs typeface="Lato"/>
              <a:sym typeface="Lato"/>
            </a:endParaRPr>
          </a:p>
        </p:txBody>
      </p:sp>
      <p:sp>
        <p:nvSpPr>
          <p:cNvPr id="205" name="Google Shape;205;p23"/>
          <p:cNvSpPr txBox="1"/>
          <p:nvPr/>
        </p:nvSpPr>
        <p:spPr>
          <a:xfrm>
            <a:off x="130100" y="4820375"/>
            <a:ext cx="502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src: https://finance.yahoo.com/quote/AAPL/chart?p=AAPL</a:t>
            </a:r>
            <a:endParaRPr sz="9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10775" y="402425"/>
            <a:ext cx="3768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 Design</a:t>
            </a:r>
            <a:endParaRPr/>
          </a:p>
        </p:txBody>
      </p:sp>
      <p:pic>
        <p:nvPicPr>
          <p:cNvPr id="211" name="Google Shape;211;p24"/>
          <p:cNvPicPr preferRelativeResize="0"/>
          <p:nvPr/>
        </p:nvPicPr>
        <p:blipFill>
          <a:blip r:embed="rId3">
            <a:alphaModFix/>
          </a:blip>
          <a:stretch>
            <a:fillRect/>
          </a:stretch>
        </p:blipFill>
        <p:spPr>
          <a:xfrm>
            <a:off x="5643002" y="0"/>
            <a:ext cx="3500996" cy="5143501"/>
          </a:xfrm>
          <a:prstGeom prst="rect">
            <a:avLst/>
          </a:prstGeom>
          <a:noFill/>
          <a:ln>
            <a:noFill/>
          </a:ln>
        </p:spPr>
      </p:pic>
      <p:sp>
        <p:nvSpPr>
          <p:cNvPr id="212" name="Google Shape;212;p24"/>
          <p:cNvSpPr txBox="1"/>
          <p:nvPr/>
        </p:nvSpPr>
        <p:spPr>
          <a:xfrm>
            <a:off x="3157225" y="3504175"/>
            <a:ext cx="49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13" name="Google Shape;213;p24"/>
          <p:cNvSpPr txBox="1"/>
          <p:nvPr/>
        </p:nvSpPr>
        <p:spPr>
          <a:xfrm>
            <a:off x="814900" y="1586000"/>
            <a:ext cx="42063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This neural network is used to predict the future price of a given stock. </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Input with historical prices (Past k days)</a:t>
            </a:r>
            <a:endParaRPr sz="1900">
              <a:solidFill>
                <a:srgbClr val="FFFFFF"/>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Consists of Multi-LSTM layer </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Predicted result would be used in Q-learning</a:t>
            </a:r>
            <a:endParaRPr sz="19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4677475" y="275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Comparison </a:t>
            </a:r>
            <a:endParaRPr/>
          </a:p>
          <a:p>
            <a:pPr indent="0" lvl="0" marL="0" rtl="0" algn="l">
              <a:spcBef>
                <a:spcPts val="0"/>
              </a:spcBef>
              <a:spcAft>
                <a:spcPts val="0"/>
              </a:spcAft>
              <a:buNone/>
            </a:pPr>
            <a:r>
              <a:rPr lang="en"/>
              <a:t>Loss Vs. Epochs</a:t>
            </a:r>
            <a:endParaRPr/>
          </a:p>
        </p:txBody>
      </p:sp>
      <p:pic>
        <p:nvPicPr>
          <p:cNvPr id="219" name="Google Shape;219;p25"/>
          <p:cNvPicPr preferRelativeResize="0"/>
          <p:nvPr/>
        </p:nvPicPr>
        <p:blipFill rotWithShape="1">
          <a:blip r:embed="rId3">
            <a:alphaModFix/>
          </a:blip>
          <a:srcRect b="1837" l="5788" r="8580" t="9399"/>
          <a:stretch/>
        </p:blipFill>
        <p:spPr>
          <a:xfrm>
            <a:off x="0" y="1"/>
            <a:ext cx="4219875" cy="2187075"/>
          </a:xfrm>
          <a:prstGeom prst="rect">
            <a:avLst/>
          </a:prstGeom>
          <a:noFill/>
          <a:ln>
            <a:noFill/>
          </a:ln>
        </p:spPr>
      </p:pic>
      <p:pic>
        <p:nvPicPr>
          <p:cNvPr id="220" name="Google Shape;220;p25"/>
          <p:cNvPicPr preferRelativeResize="0"/>
          <p:nvPr/>
        </p:nvPicPr>
        <p:blipFill rotWithShape="1">
          <a:blip r:embed="rId4">
            <a:alphaModFix/>
          </a:blip>
          <a:srcRect b="0" l="5054" r="9122" t="10313"/>
          <a:stretch/>
        </p:blipFill>
        <p:spPr>
          <a:xfrm>
            <a:off x="0" y="2571750"/>
            <a:ext cx="4219875" cy="2205049"/>
          </a:xfrm>
          <a:prstGeom prst="rect">
            <a:avLst/>
          </a:prstGeom>
          <a:noFill/>
          <a:ln>
            <a:noFill/>
          </a:ln>
        </p:spPr>
      </p:pic>
      <p:pic>
        <p:nvPicPr>
          <p:cNvPr id="221" name="Google Shape;221;p25"/>
          <p:cNvPicPr preferRelativeResize="0"/>
          <p:nvPr/>
        </p:nvPicPr>
        <p:blipFill rotWithShape="1">
          <a:blip r:embed="rId5">
            <a:alphaModFix/>
          </a:blip>
          <a:srcRect b="0" l="5052" r="9308" t="9395"/>
          <a:stretch/>
        </p:blipFill>
        <p:spPr>
          <a:xfrm>
            <a:off x="4677475" y="1545575"/>
            <a:ext cx="4134095" cy="2187075"/>
          </a:xfrm>
          <a:prstGeom prst="rect">
            <a:avLst/>
          </a:prstGeom>
          <a:noFill/>
          <a:ln>
            <a:noFill/>
          </a:ln>
        </p:spPr>
      </p:pic>
      <p:sp>
        <p:nvSpPr>
          <p:cNvPr id="222" name="Google Shape;222;p25"/>
          <p:cNvSpPr txBox="1"/>
          <p:nvPr/>
        </p:nvSpPr>
        <p:spPr>
          <a:xfrm>
            <a:off x="0" y="2187075"/>
            <a:ext cx="421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Simple LSTM Model + MSE</a:t>
            </a:r>
            <a:endParaRPr>
              <a:solidFill>
                <a:schemeClr val="lt1"/>
              </a:solidFill>
              <a:latin typeface="Lato"/>
              <a:ea typeface="Lato"/>
              <a:cs typeface="Lato"/>
              <a:sym typeface="Lato"/>
            </a:endParaRPr>
          </a:p>
        </p:txBody>
      </p:sp>
      <p:sp>
        <p:nvSpPr>
          <p:cNvPr id="223" name="Google Shape;223;p25"/>
          <p:cNvSpPr txBox="1"/>
          <p:nvPr/>
        </p:nvSpPr>
        <p:spPr>
          <a:xfrm>
            <a:off x="38" y="4776800"/>
            <a:ext cx="421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DRNN Model + MSE</a:t>
            </a:r>
            <a:endParaRPr>
              <a:solidFill>
                <a:schemeClr val="lt1"/>
              </a:solidFill>
              <a:latin typeface="Lato"/>
              <a:ea typeface="Lato"/>
              <a:cs typeface="Lato"/>
              <a:sym typeface="Lato"/>
            </a:endParaRPr>
          </a:p>
        </p:txBody>
      </p:sp>
      <p:sp>
        <p:nvSpPr>
          <p:cNvPr id="224" name="Google Shape;224;p25"/>
          <p:cNvSpPr txBox="1"/>
          <p:nvPr/>
        </p:nvSpPr>
        <p:spPr>
          <a:xfrm>
            <a:off x="4677463" y="3732650"/>
            <a:ext cx="421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DRNN Model + Huber</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45650" y="520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predict trend not exact price</a:t>
            </a:r>
            <a:endParaRPr/>
          </a:p>
        </p:txBody>
      </p:sp>
      <p:pic>
        <p:nvPicPr>
          <p:cNvPr id="230" name="Google Shape;230;p26"/>
          <p:cNvPicPr preferRelativeResize="0"/>
          <p:nvPr/>
        </p:nvPicPr>
        <p:blipFill>
          <a:blip r:embed="rId3">
            <a:alphaModFix/>
          </a:blip>
          <a:stretch>
            <a:fillRect/>
          </a:stretch>
        </p:blipFill>
        <p:spPr>
          <a:xfrm>
            <a:off x="1245650" y="1400950"/>
            <a:ext cx="6043794" cy="340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Q-Learning</a:t>
            </a:r>
            <a:endParaRPr sz="1288"/>
          </a:p>
        </p:txBody>
      </p:sp>
      <p:sp>
        <p:nvSpPr>
          <p:cNvPr id="236" name="Google Shape;236;p27"/>
          <p:cNvSpPr txBox="1"/>
          <p:nvPr>
            <p:ph idx="1" type="body"/>
          </p:nvPr>
        </p:nvSpPr>
        <p:spPr>
          <a:xfrm>
            <a:off x="1153600" y="1066875"/>
            <a:ext cx="7624200" cy="385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Q-Learning is a model where a reward value or Q-value is used to iteratively improve decisions using reinforcement learning. Here we use it to make the decision about when to purchase/sell a stock.</a:t>
            </a:r>
            <a:endParaRPr sz="1800"/>
          </a:p>
          <a:p>
            <a:pPr indent="0" lvl="0" marL="0" rtl="0" algn="l">
              <a:lnSpc>
                <a:spcPct val="100000"/>
              </a:lnSpc>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n" sz="1800"/>
              <a:t>Goal: </a:t>
            </a:r>
            <a:r>
              <a:rPr lang="en" sz="1800"/>
              <a:t>understand what decisions to make</a:t>
            </a:r>
            <a:endParaRPr sz="1800"/>
          </a:p>
          <a:p>
            <a:pPr indent="-342900" lvl="0" marL="457200" rtl="0" algn="l">
              <a:lnSpc>
                <a:spcPct val="150000"/>
              </a:lnSpc>
              <a:spcBef>
                <a:spcPts val="0"/>
              </a:spcBef>
              <a:spcAft>
                <a:spcPts val="0"/>
              </a:spcAft>
              <a:buSzPts val="1800"/>
              <a:buChar char="●"/>
            </a:pPr>
            <a:r>
              <a:rPr lang="en" sz="1800"/>
              <a:t>Reward: Worth</a:t>
            </a:r>
            <a:endParaRPr sz="1800"/>
          </a:p>
          <a:p>
            <a:pPr indent="-342900" lvl="0" marL="457200" rtl="0" algn="l">
              <a:lnSpc>
                <a:spcPct val="150000"/>
              </a:lnSpc>
              <a:spcBef>
                <a:spcPts val="0"/>
              </a:spcBef>
              <a:spcAft>
                <a:spcPts val="0"/>
              </a:spcAft>
              <a:buSzPts val="1800"/>
              <a:buChar char="●"/>
            </a:pPr>
            <a:r>
              <a:rPr lang="en" sz="1800"/>
              <a:t>Action Space: List of percentage indicating buy/sell/hold. </a:t>
            </a:r>
            <a:endParaRPr sz="1800"/>
          </a:p>
          <a:p>
            <a:pPr indent="0" lvl="0" marL="457200" rtl="0" algn="l">
              <a:lnSpc>
                <a:spcPct val="150000"/>
              </a:lnSpc>
              <a:spcBef>
                <a:spcPts val="0"/>
              </a:spcBef>
              <a:spcAft>
                <a:spcPts val="0"/>
              </a:spcAft>
              <a:buNone/>
            </a:pPr>
            <a:r>
              <a:rPr lang="en" sz="1800"/>
              <a:t>e.g. -10% means sell 10% of current shares</a:t>
            </a:r>
            <a:endParaRPr sz="1800"/>
          </a:p>
          <a:p>
            <a:pPr indent="-342900" lvl="0" marL="457200" rtl="0" algn="l">
              <a:lnSpc>
                <a:spcPct val="150000"/>
              </a:lnSpc>
              <a:spcBef>
                <a:spcPts val="0"/>
              </a:spcBef>
              <a:spcAft>
                <a:spcPts val="0"/>
              </a:spcAft>
              <a:buSzPts val="1800"/>
              <a:buChar char="●"/>
            </a:pPr>
            <a:r>
              <a:rPr lang="en" sz="1800"/>
              <a:t>State: Stock prices of a period of time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486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 (Env)</a:t>
            </a:r>
            <a:endParaRPr/>
          </a:p>
        </p:txBody>
      </p:sp>
      <p:pic>
        <p:nvPicPr>
          <p:cNvPr id="242" name="Google Shape;242;p28"/>
          <p:cNvPicPr preferRelativeResize="0"/>
          <p:nvPr/>
        </p:nvPicPr>
        <p:blipFill rotWithShape="1">
          <a:blip r:embed="rId3">
            <a:alphaModFix/>
          </a:blip>
          <a:srcRect b="0" l="0" r="9222" t="11676"/>
          <a:stretch/>
        </p:blipFill>
        <p:spPr>
          <a:xfrm>
            <a:off x="66200" y="1401050"/>
            <a:ext cx="2964848" cy="2163888"/>
          </a:xfrm>
          <a:prstGeom prst="rect">
            <a:avLst/>
          </a:prstGeom>
          <a:noFill/>
          <a:ln>
            <a:noFill/>
          </a:ln>
        </p:spPr>
      </p:pic>
      <p:pic>
        <p:nvPicPr>
          <p:cNvPr id="243" name="Google Shape;243;p28"/>
          <p:cNvPicPr preferRelativeResize="0"/>
          <p:nvPr/>
        </p:nvPicPr>
        <p:blipFill rotWithShape="1">
          <a:blip r:embed="rId4">
            <a:alphaModFix/>
          </a:blip>
          <a:srcRect b="0" l="0" r="8214" t="10305"/>
          <a:stretch/>
        </p:blipFill>
        <p:spPr>
          <a:xfrm>
            <a:off x="6112953" y="1401050"/>
            <a:ext cx="2964848" cy="2173398"/>
          </a:xfrm>
          <a:prstGeom prst="rect">
            <a:avLst/>
          </a:prstGeom>
          <a:noFill/>
          <a:ln>
            <a:noFill/>
          </a:ln>
        </p:spPr>
      </p:pic>
      <p:pic>
        <p:nvPicPr>
          <p:cNvPr id="244" name="Google Shape;244;p28"/>
          <p:cNvPicPr preferRelativeResize="0"/>
          <p:nvPr/>
        </p:nvPicPr>
        <p:blipFill rotWithShape="1">
          <a:blip r:embed="rId5">
            <a:alphaModFix/>
          </a:blip>
          <a:srcRect b="0" l="0" r="4589" t="10305"/>
          <a:stretch/>
        </p:blipFill>
        <p:spPr>
          <a:xfrm>
            <a:off x="3031042" y="1401050"/>
            <a:ext cx="3081910" cy="2173400"/>
          </a:xfrm>
          <a:prstGeom prst="rect">
            <a:avLst/>
          </a:prstGeom>
          <a:noFill/>
          <a:ln>
            <a:noFill/>
          </a:ln>
        </p:spPr>
      </p:pic>
      <p:sp>
        <p:nvSpPr>
          <p:cNvPr id="245" name="Google Shape;245;p28"/>
          <p:cNvSpPr txBox="1"/>
          <p:nvPr/>
        </p:nvSpPr>
        <p:spPr>
          <a:xfrm>
            <a:off x="433575" y="3574450"/>
            <a:ext cx="7970400" cy="1354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Calculate mean worth after performance levels off</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Each data point has 10 sample sizes</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Operation Length affects the mean worth</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Observation length affect standard deviation of mean worth of agent.</a:t>
            </a:r>
            <a:endParaRPr sz="19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280550" y="55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Tuning (Agent)</a:t>
            </a:r>
            <a:endParaRPr/>
          </a:p>
        </p:txBody>
      </p:sp>
      <p:pic>
        <p:nvPicPr>
          <p:cNvPr id="251" name="Google Shape;251;p29"/>
          <p:cNvPicPr preferRelativeResize="0"/>
          <p:nvPr/>
        </p:nvPicPr>
        <p:blipFill rotWithShape="1">
          <a:blip r:embed="rId3">
            <a:alphaModFix/>
          </a:blip>
          <a:srcRect b="0" l="0" r="8917" t="9966"/>
          <a:stretch/>
        </p:blipFill>
        <p:spPr>
          <a:xfrm>
            <a:off x="6111404" y="1736513"/>
            <a:ext cx="3032595" cy="2248268"/>
          </a:xfrm>
          <a:prstGeom prst="rect">
            <a:avLst/>
          </a:prstGeom>
          <a:noFill/>
          <a:ln>
            <a:noFill/>
          </a:ln>
        </p:spPr>
      </p:pic>
      <p:pic>
        <p:nvPicPr>
          <p:cNvPr id="252" name="Google Shape;252;p29"/>
          <p:cNvPicPr preferRelativeResize="0"/>
          <p:nvPr/>
        </p:nvPicPr>
        <p:blipFill rotWithShape="1">
          <a:blip r:embed="rId4">
            <a:alphaModFix/>
          </a:blip>
          <a:srcRect b="0" l="0" r="8374" t="11126"/>
          <a:stretch/>
        </p:blipFill>
        <p:spPr>
          <a:xfrm>
            <a:off x="3020883" y="1736516"/>
            <a:ext cx="3090522" cy="2248266"/>
          </a:xfrm>
          <a:prstGeom prst="rect">
            <a:avLst/>
          </a:prstGeom>
          <a:noFill/>
          <a:ln>
            <a:noFill/>
          </a:ln>
        </p:spPr>
      </p:pic>
      <p:pic>
        <p:nvPicPr>
          <p:cNvPr id="253" name="Google Shape;253;p29"/>
          <p:cNvPicPr preferRelativeResize="0"/>
          <p:nvPr/>
        </p:nvPicPr>
        <p:blipFill rotWithShape="1">
          <a:blip r:embed="rId5">
            <a:alphaModFix/>
          </a:blip>
          <a:srcRect b="0" l="0" r="9543" t="10233"/>
          <a:stretch/>
        </p:blipFill>
        <p:spPr>
          <a:xfrm>
            <a:off x="0" y="1736513"/>
            <a:ext cx="3020883" cy="2248268"/>
          </a:xfrm>
          <a:prstGeom prst="rect">
            <a:avLst/>
          </a:prstGeom>
          <a:noFill/>
          <a:ln>
            <a:noFill/>
          </a:ln>
        </p:spPr>
      </p:pic>
      <p:sp>
        <p:nvSpPr>
          <p:cNvPr id="254" name="Google Shape;254;p29"/>
          <p:cNvSpPr txBox="1"/>
          <p:nvPr/>
        </p:nvSpPr>
        <p:spPr>
          <a:xfrm>
            <a:off x="433575" y="4081500"/>
            <a:ext cx="79704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Learning rate = 0.05 (Lowest Std Dev + Highest Median)</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Epsilon = 0.01 (Highest Mean Performance)</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solidFill>
                  <a:schemeClr val="lt1"/>
                </a:solidFill>
                <a:latin typeface="Lato"/>
                <a:ea typeface="Lato"/>
                <a:cs typeface="Lato"/>
                <a:sym typeface="Lato"/>
              </a:rPr>
              <a:t>Discount factor = 0.5 </a:t>
            </a:r>
            <a:r>
              <a:rPr lang="en" sz="1900">
                <a:solidFill>
                  <a:schemeClr val="lt1"/>
                </a:solidFill>
                <a:latin typeface="Lato"/>
                <a:ea typeface="Lato"/>
                <a:cs typeface="Lato"/>
                <a:sym typeface="Lato"/>
              </a:rPr>
              <a:t>(Lowest Std Dev + Highest Median)</a:t>
            </a:r>
            <a:endParaRPr sz="1900">
              <a:solidFill>
                <a:schemeClr val="lt1"/>
              </a:solidFill>
              <a:latin typeface="Lato"/>
              <a:ea typeface="Lato"/>
              <a:cs typeface="Lato"/>
              <a:sym typeface="Lato"/>
            </a:endParaRPr>
          </a:p>
        </p:txBody>
      </p:sp>
      <p:pic>
        <p:nvPicPr>
          <p:cNvPr id="255" name="Google Shape;255;p29"/>
          <p:cNvPicPr preferRelativeResize="0"/>
          <p:nvPr/>
        </p:nvPicPr>
        <p:blipFill>
          <a:blip r:embed="rId6">
            <a:alphaModFix/>
          </a:blip>
          <a:stretch>
            <a:fillRect/>
          </a:stretch>
        </p:blipFill>
        <p:spPr>
          <a:xfrm>
            <a:off x="2062899" y="1139600"/>
            <a:ext cx="5006476" cy="59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Show 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Ethical Issues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34827"/>
          <a:stretch/>
        </p:blipFill>
        <p:spPr>
          <a:xfrm>
            <a:off x="0" y="0"/>
            <a:ext cx="9143999" cy="2571750"/>
          </a:xfrm>
          <a:prstGeom prst="rect">
            <a:avLst/>
          </a:prstGeom>
          <a:noFill/>
          <a:ln>
            <a:noFill/>
          </a:ln>
        </p:spPr>
      </p:pic>
      <p:sp>
        <p:nvSpPr>
          <p:cNvPr id="141" name="Google Shape;141;p14"/>
          <p:cNvSpPr txBox="1"/>
          <p:nvPr>
            <p:ph type="title"/>
          </p:nvPr>
        </p:nvSpPr>
        <p:spPr>
          <a:xfrm>
            <a:off x="185600" y="2640175"/>
            <a:ext cx="23337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Description</a:t>
            </a:r>
            <a:endParaRPr b="1" sz="3000">
              <a:latin typeface="Avenir"/>
              <a:ea typeface="Avenir"/>
              <a:cs typeface="Avenir"/>
              <a:sym typeface="Avenir"/>
            </a:endParaRPr>
          </a:p>
        </p:txBody>
      </p:sp>
      <p:sp>
        <p:nvSpPr>
          <p:cNvPr id="142" name="Google Shape;142;p14"/>
          <p:cNvSpPr txBox="1"/>
          <p:nvPr>
            <p:ph idx="1" type="body"/>
          </p:nvPr>
        </p:nvSpPr>
        <p:spPr>
          <a:xfrm>
            <a:off x="185600" y="3311750"/>
            <a:ext cx="8705100" cy="1564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800">
                <a:solidFill>
                  <a:srgbClr val="FFFFFF"/>
                </a:solidFill>
                <a:latin typeface="Avenir"/>
                <a:ea typeface="Avenir"/>
                <a:cs typeface="Avenir"/>
                <a:sym typeface="Avenir"/>
              </a:rPr>
              <a:t>We have created a market simulation environment where an AI agent can buys and sells stock. We are using a neural network to predict the trend of future price of stocks, and then implementing an AI agent with q-learning to operate on stocks. As a result, we had pretty</a:t>
            </a:r>
            <a:r>
              <a:rPr lang="en" sz="1800">
                <a:solidFill>
                  <a:srgbClr val="FFFFFF"/>
                </a:solidFill>
                <a:latin typeface="Avenir"/>
                <a:ea typeface="Avenir"/>
                <a:cs typeface="Avenir"/>
                <a:sym typeface="Avenir"/>
              </a:rPr>
              <a:t> good predictions (loss=0.2) and a rather profiting agent.</a:t>
            </a:r>
            <a:endParaRPr sz="1800">
              <a:solidFill>
                <a:srgbClr val="FFFFFF"/>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Utopian and Dystopian</a:t>
            </a:r>
            <a:endParaRPr/>
          </a:p>
        </p:txBody>
      </p:sp>
      <p:sp>
        <p:nvSpPr>
          <p:cNvPr id="271" name="Google Shape;271;p32"/>
          <p:cNvSpPr txBox="1"/>
          <p:nvPr>
            <p:ph idx="1" type="body"/>
          </p:nvPr>
        </p:nvSpPr>
        <p:spPr>
          <a:xfrm>
            <a:off x="1297500" y="1189200"/>
            <a:ext cx="7038900" cy="376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Utopia: </a:t>
            </a:r>
            <a:endParaRPr sz="1500"/>
          </a:p>
          <a:p>
            <a:pPr indent="0" lvl="0" marL="457200" rtl="0" algn="l">
              <a:lnSpc>
                <a:spcPct val="115000"/>
              </a:lnSpc>
              <a:spcBef>
                <a:spcPts val="0"/>
              </a:spcBef>
              <a:spcAft>
                <a:spcPts val="0"/>
              </a:spcAft>
              <a:buNone/>
            </a:pPr>
            <a:r>
              <a:rPr lang="en" sz="1500"/>
              <a:t>1. More and more precise prediction about stock prices as AI technique continues to make breakthrough. </a:t>
            </a:r>
            <a:endParaRPr sz="1500"/>
          </a:p>
          <a:p>
            <a:pPr indent="0" lvl="0" marL="457200" rtl="0" algn="l">
              <a:lnSpc>
                <a:spcPct val="115000"/>
              </a:lnSpc>
              <a:spcBef>
                <a:spcPts val="0"/>
              </a:spcBef>
              <a:spcAft>
                <a:spcPts val="0"/>
              </a:spcAft>
              <a:buNone/>
            </a:pPr>
            <a:r>
              <a:rPr lang="en" sz="1500"/>
              <a:t>2. Less and less dangers like stock market crashes and crisis would happen. </a:t>
            </a:r>
            <a:endParaRPr sz="1500"/>
          </a:p>
          <a:p>
            <a:pPr indent="0" lvl="0" marL="457200" rtl="0" algn="l">
              <a:lnSpc>
                <a:spcPct val="115000"/>
              </a:lnSpc>
              <a:spcBef>
                <a:spcPts val="0"/>
              </a:spcBef>
              <a:spcAft>
                <a:spcPts val="0"/>
              </a:spcAft>
              <a:buNone/>
            </a:pPr>
            <a:r>
              <a:rPr lang="en" sz="1500"/>
              <a:t>3. Adjustment according to the precise prediction by AI agent will make economy more and more stable.  </a:t>
            </a:r>
            <a:endParaRPr sz="1500"/>
          </a:p>
          <a:p>
            <a:pPr indent="0" lvl="0" marL="0" rtl="0" algn="l">
              <a:lnSpc>
                <a:spcPct val="115000"/>
              </a:lnSpc>
              <a:spcBef>
                <a:spcPts val="0"/>
              </a:spcBef>
              <a:spcAft>
                <a:spcPts val="0"/>
              </a:spcAft>
              <a:buNone/>
            </a:pPr>
            <a:r>
              <a:rPr lang="en" sz="1500">
                <a:latin typeface="Arial"/>
                <a:ea typeface="Arial"/>
                <a:cs typeface="Arial"/>
                <a:sym typeface="Arial"/>
              </a:rPr>
              <a:t>Dystopia: </a:t>
            </a:r>
            <a:endParaRPr sz="1500">
              <a:latin typeface="Arial"/>
              <a:ea typeface="Arial"/>
              <a:cs typeface="Arial"/>
              <a:sym typeface="Arial"/>
            </a:endParaRPr>
          </a:p>
          <a:p>
            <a:pPr indent="0" lvl="0" marL="457200" rtl="0" algn="l">
              <a:lnSpc>
                <a:spcPct val="115000"/>
              </a:lnSpc>
              <a:spcBef>
                <a:spcPts val="0"/>
              </a:spcBef>
              <a:spcAft>
                <a:spcPts val="0"/>
              </a:spcAft>
              <a:buNone/>
            </a:pPr>
            <a:r>
              <a:rPr lang="en" sz="1500">
                <a:latin typeface="Arial"/>
                <a:ea typeface="Arial"/>
                <a:cs typeface="Arial"/>
                <a:sym typeface="Arial"/>
              </a:rPr>
              <a:t>1. AI might cause harm to humans without reason. The logic and rationale behind AI decisions may remain opaque to the person concerned and even the person responsible for the decisions.  So some wrong price predictions made by AI agent will lead to </a:t>
            </a:r>
            <a:r>
              <a:rPr lang="en" sz="1500">
                <a:latin typeface="Arial"/>
                <a:ea typeface="Arial"/>
                <a:cs typeface="Arial"/>
                <a:sym typeface="Arial"/>
              </a:rPr>
              <a:t>collapse</a:t>
            </a:r>
            <a:r>
              <a:rPr lang="en" sz="1500">
                <a:latin typeface="Arial"/>
                <a:ea typeface="Arial"/>
                <a:cs typeface="Arial"/>
                <a:sym typeface="Arial"/>
              </a:rPr>
              <a:t> of stock market and economy</a:t>
            </a:r>
            <a:endParaRPr sz="1500">
              <a:latin typeface="Arial"/>
              <a:ea typeface="Arial"/>
              <a:cs typeface="Arial"/>
              <a:sym typeface="Arial"/>
            </a:endParaRPr>
          </a:p>
          <a:p>
            <a:pPr indent="0" lvl="0" marL="457200" rtl="0" algn="l">
              <a:lnSpc>
                <a:spcPct val="115000"/>
              </a:lnSpc>
              <a:spcBef>
                <a:spcPts val="0"/>
              </a:spcBef>
              <a:spcAft>
                <a:spcPts val="0"/>
              </a:spcAft>
              <a:buNone/>
            </a:pPr>
            <a:r>
              <a:rPr lang="en" sz="1500">
                <a:latin typeface="Arial"/>
                <a:ea typeface="Arial"/>
                <a:cs typeface="Arial"/>
                <a:sym typeface="Arial"/>
              </a:rPr>
              <a:t>2. AI agent will dominate the labor power in the stock market and then dominate the labor of management of the economy. Humans’ economic activities are controlled by AI agent.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Concerns</a:t>
            </a:r>
            <a:endParaRPr/>
          </a:p>
        </p:txBody>
      </p:sp>
      <p:sp>
        <p:nvSpPr>
          <p:cNvPr id="277" name="Google Shape;277;p33"/>
          <p:cNvSpPr txBox="1"/>
          <p:nvPr>
            <p:ph idx="1" type="body"/>
          </p:nvPr>
        </p:nvSpPr>
        <p:spPr>
          <a:xfrm>
            <a:off x="1059450" y="1190125"/>
            <a:ext cx="7515000" cy="3676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Unemployment. AI has better calculation and more precise prediction of the </a:t>
            </a:r>
            <a:r>
              <a:rPr lang="en">
                <a:solidFill>
                  <a:srgbClr val="FFFFFF"/>
                </a:solidFill>
                <a:latin typeface="Arial"/>
                <a:ea typeface="Arial"/>
                <a:cs typeface="Arial"/>
                <a:sym typeface="Arial"/>
              </a:rPr>
              <a:t>trend of stock market. If widely used, it may take away numerous of jobs from human who are engaging in the same area with AI. </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Social instability. AI’s prediction is not one hundred percent correct. It has a possibility to make mistakes. The wrong price prediction may cause chaos and fears in the stock market even in the whole public.  </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Inequality wealth distribution</a:t>
            </a:r>
            <a:r>
              <a:rPr lang="en">
                <a:solidFill>
                  <a:srgbClr val="FFFFFF"/>
                </a:solidFill>
                <a:latin typeface="Arial"/>
                <a:ea typeface="Arial"/>
                <a:cs typeface="Arial"/>
                <a:sym typeface="Arial"/>
              </a:rPr>
              <a:t>. Wealth created by machine might be unevenly distributed. Use of AI can help individuals or companies succeed in stock market according to the correct prediction by it. But also, use of AI make people lose their jobs who engage similar jobs. So the gap of wealth difference is enlarged by use of AI.  </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a:solidFill>
                  <a:srgbClr val="FFFFFF"/>
                </a:solidFill>
                <a:latin typeface="Arial"/>
                <a:ea typeface="Arial"/>
                <a:cs typeface="Arial"/>
                <a:sym typeface="Arial"/>
              </a:rPr>
              <a:t>Higher labor requirement. An additional concern about the inequality of AI systems is that it puts individuals who lack the capital and education to create, train, and maintain AI systems at a disadvantages in terms of efficiency and time to those who do. In this way, AI within the stock market serves to perpetuate existing disparities in the ability of the wealthy and the non-wealthy to maintain their long term economic health</a:t>
            </a:r>
            <a:endParaRPr>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297500" y="393750"/>
            <a:ext cx="3403200" cy="5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288" name="Google Shape;288;p35"/>
          <p:cNvSpPr txBox="1"/>
          <p:nvPr>
            <p:ph idx="1" type="body"/>
          </p:nvPr>
        </p:nvSpPr>
        <p:spPr>
          <a:xfrm>
            <a:off x="1297500" y="913950"/>
            <a:ext cx="7038900" cy="111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Q-learning: Fluctuation in performance (Mean worth)</a:t>
            </a:r>
            <a:endParaRPr/>
          </a:p>
          <a:p>
            <a:pPr indent="-311150" lvl="0" marL="457200" rtl="0" algn="l">
              <a:spcBef>
                <a:spcPts val="0"/>
              </a:spcBef>
              <a:spcAft>
                <a:spcPts val="0"/>
              </a:spcAft>
              <a:buSzPts val="1300"/>
              <a:buChar char="●"/>
            </a:pPr>
            <a:r>
              <a:rPr lang="en"/>
              <a:t>Neural Network: No efficient formula to evaluate accuracy (only use loss function)</a:t>
            </a:r>
            <a:endParaRPr/>
          </a:p>
          <a:p>
            <a:pPr indent="-311150" lvl="0" marL="457200" rtl="0" algn="l">
              <a:spcBef>
                <a:spcPts val="0"/>
              </a:spcBef>
              <a:spcAft>
                <a:spcPts val="0"/>
              </a:spcAft>
              <a:buSzPts val="1300"/>
              <a:buChar char="●"/>
            </a:pPr>
            <a:r>
              <a:rPr lang="en"/>
              <a:t>General: Stock prices can be volatile and do not always follow a clear pattern so any attempt to model them will only </a:t>
            </a:r>
            <a:r>
              <a:rPr lang="en"/>
              <a:t>achieve</a:t>
            </a:r>
            <a:r>
              <a:rPr lang="en"/>
              <a:t> a reasonable a</a:t>
            </a:r>
            <a:r>
              <a:rPr lang="en"/>
              <a:t>mount</a:t>
            </a:r>
            <a:r>
              <a:rPr lang="en"/>
              <a:t> of success</a:t>
            </a:r>
            <a:endParaRPr/>
          </a:p>
        </p:txBody>
      </p:sp>
      <p:sp>
        <p:nvSpPr>
          <p:cNvPr id="289" name="Google Shape;289;p35"/>
          <p:cNvSpPr txBox="1"/>
          <p:nvPr>
            <p:ph type="title"/>
          </p:nvPr>
        </p:nvSpPr>
        <p:spPr>
          <a:xfrm>
            <a:off x="1297500" y="1987275"/>
            <a:ext cx="3403200" cy="5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learned</a:t>
            </a:r>
            <a:endParaRPr/>
          </a:p>
        </p:txBody>
      </p:sp>
      <p:sp>
        <p:nvSpPr>
          <p:cNvPr id="290" name="Google Shape;290;p35"/>
          <p:cNvSpPr txBox="1"/>
          <p:nvPr>
            <p:ph idx="1" type="body"/>
          </p:nvPr>
        </p:nvSpPr>
        <p:spPr>
          <a:xfrm>
            <a:off x="1297500" y="2549850"/>
            <a:ext cx="7038900" cy="225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Q-learning:</a:t>
            </a:r>
            <a:endParaRPr sz="1200"/>
          </a:p>
          <a:p>
            <a:pPr indent="-304800" lvl="1" marL="914400" rtl="0" algn="l">
              <a:spcBef>
                <a:spcPts val="0"/>
              </a:spcBef>
              <a:spcAft>
                <a:spcPts val="0"/>
              </a:spcAft>
              <a:buSzPts val="1200"/>
              <a:buChar char="○"/>
            </a:pPr>
            <a:r>
              <a:rPr lang="en" sz="1200"/>
              <a:t>How to use gym library to build a virtual environment for reinforcement learning</a:t>
            </a:r>
            <a:endParaRPr sz="1200"/>
          </a:p>
          <a:p>
            <a:pPr indent="-304800" lvl="1" marL="914400" rtl="0" algn="l">
              <a:spcBef>
                <a:spcPts val="0"/>
              </a:spcBef>
              <a:spcAft>
                <a:spcPts val="0"/>
              </a:spcAft>
              <a:buSzPts val="1200"/>
              <a:buChar char="○"/>
            </a:pPr>
            <a:r>
              <a:rPr lang="en" sz="1200"/>
              <a:t>How Q-learning works ?</a:t>
            </a:r>
            <a:endParaRPr sz="1200"/>
          </a:p>
          <a:p>
            <a:pPr indent="-304800" lvl="0" marL="457200" rtl="0" algn="l">
              <a:spcBef>
                <a:spcPts val="0"/>
              </a:spcBef>
              <a:spcAft>
                <a:spcPts val="0"/>
              </a:spcAft>
              <a:buSzPts val="1200"/>
              <a:buChar char="●"/>
            </a:pPr>
            <a:r>
              <a:rPr lang="en" sz="1200"/>
              <a:t>Neural Network:</a:t>
            </a:r>
            <a:endParaRPr sz="1200"/>
          </a:p>
          <a:p>
            <a:pPr indent="-304800" lvl="1" marL="914400" rtl="0" algn="l">
              <a:spcBef>
                <a:spcPts val="0"/>
              </a:spcBef>
              <a:spcAft>
                <a:spcPts val="0"/>
              </a:spcAft>
              <a:buSzPts val="1200"/>
              <a:buChar char="○"/>
            </a:pPr>
            <a:r>
              <a:rPr lang="en" sz="1200"/>
              <a:t>Huber loss function</a:t>
            </a:r>
            <a:endParaRPr sz="1200"/>
          </a:p>
          <a:p>
            <a:pPr indent="-304800" lvl="1" marL="914400" rtl="0" algn="l">
              <a:spcBef>
                <a:spcPts val="0"/>
              </a:spcBef>
              <a:spcAft>
                <a:spcPts val="0"/>
              </a:spcAft>
              <a:buSzPts val="1200"/>
              <a:buChar char="○"/>
            </a:pPr>
            <a:r>
              <a:rPr lang="en" sz="1200"/>
              <a:t>DRNN (deep </a:t>
            </a:r>
            <a:r>
              <a:rPr lang="en" sz="1200"/>
              <a:t>recurrent</a:t>
            </a:r>
            <a:r>
              <a:rPr lang="en" sz="1200"/>
              <a:t> neural network)</a:t>
            </a:r>
            <a:endParaRPr sz="1200"/>
          </a:p>
          <a:p>
            <a:pPr indent="-304800" lvl="0" marL="457200" rtl="0" algn="l">
              <a:spcBef>
                <a:spcPts val="0"/>
              </a:spcBef>
              <a:spcAft>
                <a:spcPts val="0"/>
              </a:spcAft>
              <a:buSzPts val="1200"/>
              <a:buChar char="●"/>
            </a:pPr>
            <a:r>
              <a:rPr lang="en" sz="1200"/>
              <a:t>Generally:</a:t>
            </a:r>
            <a:endParaRPr sz="1200"/>
          </a:p>
          <a:p>
            <a:pPr indent="-304800" lvl="1" marL="914400" rtl="0" algn="l">
              <a:spcBef>
                <a:spcPts val="0"/>
              </a:spcBef>
              <a:spcAft>
                <a:spcPts val="0"/>
              </a:spcAft>
              <a:buSzPts val="1200"/>
              <a:buChar char="○"/>
            </a:pPr>
            <a:r>
              <a:rPr lang="en" sz="1200"/>
              <a:t>That there are many ways to predict stock prices and none are perfect</a:t>
            </a:r>
            <a:endParaRPr sz="1200"/>
          </a:p>
          <a:p>
            <a:pPr indent="-304800" lvl="1" marL="914400" rtl="0" algn="l">
              <a:spcBef>
                <a:spcPts val="0"/>
              </a:spcBef>
              <a:spcAft>
                <a:spcPts val="0"/>
              </a:spcAft>
              <a:buSzPts val="1200"/>
              <a:buChar char="○"/>
            </a:pPr>
            <a:r>
              <a:rPr lang="en" sz="1200"/>
              <a:t>Stock market </a:t>
            </a:r>
            <a:r>
              <a:rPr lang="en" sz="1200"/>
              <a:t>prediction</a:t>
            </a:r>
            <a:r>
              <a:rPr lang="en" sz="1200"/>
              <a:t> can have significant benefits to users but there are major ethical concerns which arise with reckless use</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change</a:t>
            </a:r>
            <a:endParaRPr/>
          </a:p>
        </p:txBody>
      </p:sp>
      <p:sp>
        <p:nvSpPr>
          <p:cNvPr id="296" name="Google Shape;29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plan was big: a large market environment, with multiple stocks, and multiple agents will compete against each other. However, in the process, it took us long to get precise and satisfactory results from our prediction NN and stock agent. </a:t>
            </a:r>
            <a:endParaRPr/>
          </a:p>
          <a:p>
            <a:pPr indent="0" lvl="0" marL="0" rtl="0" algn="l">
              <a:spcBef>
                <a:spcPts val="1200"/>
              </a:spcBef>
              <a:spcAft>
                <a:spcPts val="1200"/>
              </a:spcAft>
              <a:buNone/>
            </a:pPr>
            <a:r>
              <a:rPr lang="en"/>
              <a:t>So if we could go back to the start, we would either scale down our ambition a little bit, or reallocate our work.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future works</a:t>
            </a:r>
            <a:endParaRPr/>
          </a:p>
        </p:txBody>
      </p:sp>
      <p:sp>
        <p:nvSpPr>
          <p:cNvPr id="302" name="Google Shape;30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Apply different matrices to measure the performance of agent. For example, instead of measure the worth rate of agents, Compound Annual Growth Rate may be interested to study.</a:t>
            </a:r>
            <a:endParaRPr sz="1400"/>
          </a:p>
          <a:p>
            <a:pPr indent="-317500" lvl="0" marL="457200" rtl="0" algn="l">
              <a:spcBef>
                <a:spcPts val="0"/>
              </a:spcBef>
              <a:spcAft>
                <a:spcPts val="0"/>
              </a:spcAft>
              <a:buSzPts val="1400"/>
              <a:buChar char="●"/>
            </a:pPr>
            <a:r>
              <a:rPr lang="en" sz="1400"/>
              <a:t>Although we examine action spaces with different length, result does not show significantly different. But we do not exhaustively examine all different values. There may be something interesting to study by varying percentages in action space.</a:t>
            </a:r>
            <a:endParaRPr sz="1400"/>
          </a:p>
          <a:p>
            <a:pPr indent="-317500" lvl="0" marL="457200" rtl="0" algn="l">
              <a:spcBef>
                <a:spcPts val="0"/>
              </a:spcBef>
              <a:spcAft>
                <a:spcPts val="0"/>
              </a:spcAft>
              <a:buSzPts val="1400"/>
              <a:buChar char="●"/>
            </a:pPr>
            <a:r>
              <a:rPr lang="en" sz="1400"/>
              <a:t>Use a gradually decayed randomness during training.</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308" name="Google Shape;308;p38"/>
          <p:cNvSpPr txBox="1"/>
          <p:nvPr>
            <p:ph idx="1" type="body"/>
          </p:nvPr>
        </p:nvSpPr>
        <p:spPr>
          <a:xfrm>
            <a:off x="1297500" y="1307850"/>
            <a:ext cx="6786300" cy="33327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Sklearn.preprocessing.RobustScaler. (n.d.). Retrieved April 23, 2021, from https://scikit-learn.org/stable/modules/generated/sklearn.preprocessing.RobustScaler.html</a:t>
            </a:r>
            <a:endParaRPr/>
          </a:p>
          <a:p>
            <a:pPr indent="-311150" lvl="0" marL="457200" rtl="0" algn="l">
              <a:spcBef>
                <a:spcPts val="0"/>
              </a:spcBef>
              <a:spcAft>
                <a:spcPts val="0"/>
              </a:spcAft>
              <a:buSzPts val="1300"/>
              <a:buChar char="●"/>
            </a:pPr>
            <a:r>
              <a:rPr lang="en"/>
              <a:t>Team, K. (n.d.). Keras documentation: LSTM layer. Retrieved April 23, 2021, from https://keras.io/api/layers/recurrent_layers/lstm/</a:t>
            </a: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Q-learning in python. (2020, April 19). Retrieved April 23, 2021, from https://www.geeksforgeeks.org/q-learning-in-python/</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Chen, B., Sadd, N., &amp; DiRisio, B. (2019, November 17). Using a LSTM RNN to Predict a Stock’s Future Value. Retrieved April 23, 2021, from https://medium.com/bucknell-ai-cogsci/using-a-lstm-rnn-to-predict-a-stocks-future-value-271345963dba</a:t>
            </a:r>
            <a:endParaRPr sz="1500">
              <a:latin typeface="Avenir"/>
              <a:ea typeface="Avenir"/>
              <a:cs typeface="Avenir"/>
              <a:sym typeface="Avenir"/>
            </a:endParaRPr>
          </a:p>
          <a:p>
            <a:pPr indent="0" lvl="0" marL="0" rtl="0" algn="l">
              <a:spcBef>
                <a:spcPts val="1200"/>
              </a:spcBef>
              <a:spcAft>
                <a:spcPts val="1200"/>
              </a:spcAft>
              <a:buNone/>
            </a:pPr>
            <a:r>
              <a:t/>
            </a:r>
            <a:endParaRPr sz="1500">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8" name="Google Shape;148;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United States stock market is a large and complicated process which in some way impacts not only the daily lives of more than 300 million Americans but also the world economy. The American stock exchange is a market where shares of ownership in companies are bought and sold. It is a system which exemplifies the United States' capitalist economic policies and the free market of trade on which those policies sustain. For this reason, the US stock market and the role of AI in the sock market has become the focus of our inquiry.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451350" y="568350"/>
            <a:ext cx="43863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Previous Work</a:t>
            </a:r>
            <a:endParaRPr b="1" sz="3000">
              <a:latin typeface="Avenir"/>
              <a:ea typeface="Avenir"/>
              <a:cs typeface="Avenir"/>
              <a:sym typeface="Avenir"/>
            </a:endParaRPr>
          </a:p>
        </p:txBody>
      </p:sp>
      <p:sp>
        <p:nvSpPr>
          <p:cNvPr id="154" name="Google Shape;154;p16"/>
          <p:cNvSpPr txBox="1"/>
          <p:nvPr>
            <p:ph idx="1" type="body"/>
          </p:nvPr>
        </p:nvSpPr>
        <p:spPr>
          <a:xfrm>
            <a:off x="1161675" y="1579800"/>
            <a:ext cx="7676100" cy="3332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018"/>
              <a:buNone/>
            </a:pPr>
            <a:r>
              <a:rPr lang="en" sz="1500">
                <a:solidFill>
                  <a:srgbClr val="FFFFFF"/>
                </a:solidFill>
                <a:latin typeface="Avenir"/>
                <a:ea typeface="Avenir"/>
                <a:cs typeface="Avenir"/>
                <a:sym typeface="Avenir"/>
              </a:rPr>
              <a:t>In previous examples we have found most implementations of AI in the stock market either focus solely on the aspect of predicting the future value of stocks, or in determining the optimal course of action to take within the stock market but not a coupling thereof. </a:t>
            </a:r>
            <a:endParaRPr sz="1500">
              <a:solidFill>
                <a:srgbClr val="FFFFFF"/>
              </a:solidFill>
              <a:latin typeface="Avenir"/>
              <a:ea typeface="Avenir"/>
              <a:cs typeface="Avenir"/>
              <a:sym typeface="Avenir"/>
            </a:endParaRPr>
          </a:p>
          <a:p>
            <a:pPr indent="-323850" lvl="0" marL="457200" rtl="0" algn="l">
              <a:lnSpc>
                <a:spcPct val="90000"/>
              </a:lnSpc>
              <a:spcBef>
                <a:spcPts val="0"/>
              </a:spcBef>
              <a:spcAft>
                <a:spcPts val="0"/>
              </a:spcAft>
              <a:buClr>
                <a:srgbClr val="FFFFFF"/>
              </a:buClr>
              <a:buSzPts val="1500"/>
              <a:buFont typeface="Avenir"/>
              <a:buChar char="●"/>
            </a:pPr>
            <a:r>
              <a:rPr lang="en" sz="1500">
                <a:solidFill>
                  <a:srgbClr val="FFFFFF"/>
                </a:solidFill>
                <a:latin typeface="Avenir"/>
                <a:ea typeface="Avenir"/>
                <a:cs typeface="Avenir"/>
                <a:sym typeface="Avenir"/>
              </a:rPr>
              <a:t>Using a combination of </a:t>
            </a:r>
            <a:r>
              <a:rPr lang="en" sz="1500">
                <a:solidFill>
                  <a:srgbClr val="FFFFFF"/>
                </a:solidFill>
                <a:latin typeface="Avenir"/>
                <a:ea typeface="Avenir"/>
                <a:cs typeface="Avenir"/>
                <a:sym typeface="Avenir"/>
              </a:rPr>
              <a:t>heuristics</a:t>
            </a:r>
            <a:r>
              <a:rPr lang="en" sz="1500">
                <a:solidFill>
                  <a:srgbClr val="FFFFFF"/>
                </a:solidFill>
                <a:latin typeface="Avenir"/>
                <a:ea typeface="Avenir"/>
                <a:cs typeface="Avenir"/>
                <a:sym typeface="Avenir"/>
              </a:rPr>
              <a:t> and </a:t>
            </a:r>
            <a:r>
              <a:rPr lang="en" sz="1500">
                <a:solidFill>
                  <a:srgbClr val="FFFFFF"/>
                </a:solidFill>
                <a:latin typeface="Avenir"/>
                <a:ea typeface="Avenir"/>
                <a:cs typeface="Avenir"/>
                <a:sym typeface="Avenir"/>
              </a:rPr>
              <a:t>reasoning</a:t>
            </a:r>
            <a:r>
              <a:rPr lang="en" sz="1500">
                <a:solidFill>
                  <a:srgbClr val="FFFFFF"/>
                </a:solidFill>
                <a:latin typeface="Avenir"/>
                <a:ea typeface="Avenir"/>
                <a:cs typeface="Avenir"/>
                <a:sym typeface="Avenir"/>
              </a:rPr>
              <a:t> neural networks, Tsaih et al. were able to construct a neural network which predicted the future price of the S&amp;P 500 index</a:t>
            </a:r>
            <a:endParaRPr sz="1500">
              <a:solidFill>
                <a:srgbClr val="FFFFFF"/>
              </a:solidFill>
              <a:latin typeface="Avenir"/>
              <a:ea typeface="Avenir"/>
              <a:cs typeface="Avenir"/>
              <a:sym typeface="Avenir"/>
            </a:endParaRPr>
          </a:p>
          <a:p>
            <a:pPr indent="-323850" lvl="0" marL="457200" rtl="0" algn="l">
              <a:lnSpc>
                <a:spcPct val="90000"/>
              </a:lnSpc>
              <a:spcBef>
                <a:spcPts val="0"/>
              </a:spcBef>
              <a:spcAft>
                <a:spcPts val="0"/>
              </a:spcAft>
              <a:buClr>
                <a:srgbClr val="FFFFFF"/>
              </a:buClr>
              <a:buSzPts val="1500"/>
              <a:buFont typeface="Avenir"/>
              <a:buChar char="●"/>
            </a:pPr>
            <a:r>
              <a:rPr lang="en" sz="1500">
                <a:solidFill>
                  <a:srgbClr val="FFFFFF"/>
                </a:solidFill>
                <a:latin typeface="Avenir"/>
                <a:ea typeface="Avenir"/>
                <a:cs typeface="Avenir"/>
                <a:sym typeface="Avenir"/>
              </a:rPr>
              <a:t>This model began by analyzing the current trend of the data following experts </a:t>
            </a:r>
            <a:r>
              <a:rPr lang="en" sz="1500">
                <a:solidFill>
                  <a:srgbClr val="FFFFFF"/>
                </a:solidFill>
                <a:latin typeface="Avenir"/>
                <a:ea typeface="Avenir"/>
                <a:cs typeface="Avenir"/>
                <a:sym typeface="Avenir"/>
              </a:rPr>
              <a:t>classifications</a:t>
            </a:r>
            <a:endParaRPr sz="1500">
              <a:solidFill>
                <a:srgbClr val="FFFFFF"/>
              </a:solidFill>
              <a:latin typeface="Avenir"/>
              <a:ea typeface="Avenir"/>
              <a:cs typeface="Avenir"/>
              <a:sym typeface="Avenir"/>
            </a:endParaRPr>
          </a:p>
          <a:p>
            <a:pPr indent="-323850" lvl="0" marL="457200" rtl="0" algn="l">
              <a:lnSpc>
                <a:spcPct val="90000"/>
              </a:lnSpc>
              <a:spcBef>
                <a:spcPts val="0"/>
              </a:spcBef>
              <a:spcAft>
                <a:spcPts val="0"/>
              </a:spcAft>
              <a:buClr>
                <a:srgbClr val="FFFFFF"/>
              </a:buClr>
              <a:buSzPts val="1500"/>
              <a:buFont typeface="Avenir"/>
              <a:buChar char="●"/>
            </a:pPr>
            <a:r>
              <a:rPr lang="en" sz="1500">
                <a:solidFill>
                  <a:srgbClr val="FFFFFF"/>
                </a:solidFill>
                <a:latin typeface="Avenir"/>
                <a:ea typeface="Avenir"/>
                <a:cs typeface="Avenir"/>
                <a:sym typeface="Avenir"/>
              </a:rPr>
              <a:t>From these rules, the current trend was selected and price predictions were made using historical data which had been categorized as having those same characteristics</a:t>
            </a:r>
            <a:endParaRPr sz="1500">
              <a:solidFill>
                <a:srgbClr val="FFFFFF"/>
              </a:solidFill>
              <a:latin typeface="Avenir"/>
              <a:ea typeface="Avenir"/>
              <a:cs typeface="Avenir"/>
              <a:sym typeface="Avenir"/>
            </a:endParaRPr>
          </a:p>
          <a:p>
            <a:pPr indent="-323850" lvl="0" marL="457200" rtl="0" algn="l">
              <a:lnSpc>
                <a:spcPct val="90000"/>
              </a:lnSpc>
              <a:spcBef>
                <a:spcPts val="0"/>
              </a:spcBef>
              <a:spcAft>
                <a:spcPts val="0"/>
              </a:spcAft>
              <a:buClr>
                <a:srgbClr val="FFFFFF"/>
              </a:buClr>
              <a:buSzPts val="1500"/>
              <a:buFont typeface="Avenir"/>
              <a:buChar char="●"/>
            </a:pPr>
            <a:r>
              <a:rPr lang="en" sz="1500">
                <a:solidFill>
                  <a:srgbClr val="FFFFFF"/>
                </a:solidFill>
                <a:latin typeface="Avenir"/>
                <a:ea typeface="Avenir"/>
                <a:cs typeface="Avenir"/>
                <a:sym typeface="Avenir"/>
              </a:rPr>
              <a:t>While this model ultimately used the same indicators as ours in its neural network prediction, we decided to use all of the data rather than heuristically clasify</a:t>
            </a:r>
            <a:endParaRPr sz="1500">
              <a:solidFill>
                <a:srgbClr val="FFFFFF"/>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Work</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were also able to find an example of a model created by Lee which combined reinforcement learning with neural networks</a:t>
            </a:r>
            <a:endParaRPr sz="1400"/>
          </a:p>
          <a:p>
            <a:pPr indent="-317500" lvl="0" marL="457200" rtl="0" algn="l">
              <a:spcBef>
                <a:spcPts val="0"/>
              </a:spcBef>
              <a:spcAft>
                <a:spcPts val="0"/>
              </a:spcAft>
              <a:buSzPts val="1400"/>
              <a:buChar char="●"/>
            </a:pPr>
            <a:r>
              <a:rPr lang="en" sz="1400"/>
              <a:t>This model solely restricted itself to stock price </a:t>
            </a:r>
            <a:r>
              <a:rPr lang="en" sz="1400"/>
              <a:t>prediction</a:t>
            </a:r>
            <a:r>
              <a:rPr lang="en" sz="1400"/>
              <a:t> and used the reinforcement learning portion of the model before the n</a:t>
            </a:r>
            <a:r>
              <a:rPr lang="en" sz="1400"/>
              <a:t>eural network portion. </a:t>
            </a:r>
            <a:endParaRPr sz="1400"/>
          </a:p>
          <a:p>
            <a:pPr indent="-317500" lvl="0" marL="457200" rtl="0" algn="l">
              <a:spcBef>
                <a:spcPts val="0"/>
              </a:spcBef>
              <a:spcAft>
                <a:spcPts val="0"/>
              </a:spcAft>
              <a:buSzPts val="1400"/>
              <a:buChar char="●"/>
            </a:pPr>
            <a:r>
              <a:rPr lang="en" sz="1400"/>
              <a:t>In this model, a reinforcement learning network was trained on a selection of stocks from the Korean stock market to learn the next days price from the previous days</a:t>
            </a:r>
            <a:endParaRPr sz="1400"/>
          </a:p>
          <a:p>
            <a:pPr indent="-317500" lvl="0" marL="457200" rtl="0" algn="l">
              <a:spcBef>
                <a:spcPts val="0"/>
              </a:spcBef>
              <a:spcAft>
                <a:spcPts val="0"/>
              </a:spcAft>
              <a:buSzPts val="1400"/>
              <a:buChar char="●"/>
            </a:pPr>
            <a:r>
              <a:rPr lang="en" sz="1400"/>
              <a:t>This process used </a:t>
            </a:r>
            <a:r>
              <a:rPr lang="en" sz="1400"/>
              <a:t>weighted</a:t>
            </a:r>
            <a:r>
              <a:rPr lang="en" sz="1400"/>
              <a:t> forecasting and a Markovian assumption of daily prices</a:t>
            </a:r>
            <a:endParaRPr sz="1400"/>
          </a:p>
          <a:p>
            <a:pPr indent="-317500" lvl="0" marL="457200" rtl="0" algn="l">
              <a:spcBef>
                <a:spcPts val="0"/>
              </a:spcBef>
              <a:spcAft>
                <a:spcPts val="0"/>
              </a:spcAft>
              <a:buSzPts val="1400"/>
              <a:buChar char="●"/>
            </a:pPr>
            <a:r>
              <a:rPr lang="en" sz="1400"/>
              <a:t>In order to smooth the discrete nature of the predictions, neural networks performed gradient descent to approximate the continuous results to similar discrete situations the model had encountered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Came to This Design</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As talked about in the previous works section, predicting stock prices with neural networks have been a heated and progressive field. For our prediction neural network, we took inspiration from multiple past research papers, especially from a research conducted by </a:t>
            </a:r>
            <a:r>
              <a:rPr lang="en" sz="1500" u="sng">
                <a:solidFill>
                  <a:schemeClr val="hlink"/>
                </a:solidFill>
                <a:hlinkClick r:id="rId3"/>
              </a:rPr>
              <a:t>Guangyu Ding &amp; Liangxi Qin, 2020</a:t>
            </a:r>
            <a:r>
              <a:rPr lang="en" sz="1500"/>
              <a:t>. Based on which we implemented a deep recurrent neural network to predict stock prices.</a:t>
            </a:r>
            <a:endParaRPr sz="1500"/>
          </a:p>
          <a:p>
            <a:pPr indent="0" lvl="0" marL="0" rtl="0" algn="l">
              <a:spcBef>
                <a:spcPts val="1200"/>
              </a:spcBef>
              <a:spcAft>
                <a:spcPts val="1200"/>
              </a:spcAft>
              <a:buNone/>
            </a:pPr>
            <a:r>
              <a:rPr lang="en" sz="1500"/>
              <a:t>And for the stock trading agent, we intuitively thought that reinforcement learning is the best approach to train our agent due to the nature of the stock market: we do not require precise outcome of operations by the agent, instead we judge our agent by the profit it makes.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rotWithShape="1">
          <a:blip r:embed="rId3">
            <a:alphaModFix/>
          </a:blip>
          <a:srcRect b="0" l="0" r="0" t="12472"/>
          <a:stretch/>
        </p:blipFill>
        <p:spPr>
          <a:xfrm>
            <a:off x="4216875" y="1478900"/>
            <a:ext cx="4773402" cy="3270148"/>
          </a:xfrm>
          <a:prstGeom prst="rect">
            <a:avLst/>
          </a:prstGeom>
          <a:noFill/>
          <a:ln>
            <a:noFill/>
          </a:ln>
        </p:spPr>
      </p:pic>
      <p:sp>
        <p:nvSpPr>
          <p:cNvPr id="177" name="Google Shape;177;p20"/>
          <p:cNvSpPr txBox="1"/>
          <p:nvPr/>
        </p:nvSpPr>
        <p:spPr>
          <a:xfrm>
            <a:off x="433775" y="1405475"/>
            <a:ext cx="3783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Two Model: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neural network for price prediction</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Q-learning to manipulate stock (Buy/Sell)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Stock Environment:</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Provides prices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Accept buy/sell options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Calculate earnings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Neural Network:</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Receive history data</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Predict future price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Q-Learning: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Buy and sell according to future price </a:t>
            </a:r>
            <a:endParaRPr>
              <a:solidFill>
                <a:schemeClr val="lt1"/>
              </a:solidFill>
              <a:latin typeface="Lato"/>
              <a:ea typeface="Lato"/>
              <a:cs typeface="Lato"/>
              <a:sym typeface="Lato"/>
            </a:endParaRPr>
          </a:p>
        </p:txBody>
      </p:sp>
      <p:sp>
        <p:nvSpPr>
          <p:cNvPr id="178" name="Google Shape;178;p20"/>
          <p:cNvSpPr txBox="1"/>
          <p:nvPr>
            <p:ph type="title"/>
          </p:nvPr>
        </p:nvSpPr>
        <p:spPr>
          <a:xfrm>
            <a:off x="1425925" y="619200"/>
            <a:ext cx="43863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General Design</a:t>
            </a:r>
            <a:endParaRPr b="1" sz="30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331875" y="191450"/>
            <a:ext cx="4572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Dataset</a:t>
            </a:r>
            <a:endParaRPr>
              <a:solidFill>
                <a:srgbClr val="FFFFFF"/>
              </a:solidFill>
            </a:endParaRPr>
          </a:p>
        </p:txBody>
      </p:sp>
      <p:sp>
        <p:nvSpPr>
          <p:cNvPr id="184" name="Google Shape;184;p21"/>
          <p:cNvSpPr txBox="1"/>
          <p:nvPr>
            <p:ph idx="1" type="body"/>
          </p:nvPr>
        </p:nvSpPr>
        <p:spPr>
          <a:xfrm>
            <a:off x="1253025" y="1105550"/>
            <a:ext cx="7281600" cy="186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rgbClr val="FFFFFF"/>
                </a:solidFill>
              </a:rPr>
              <a:t>The real historical prices of some companies, obtained from Yahoo Finance website. (https://finance.yahoo.com/) Dataset contains information:</a:t>
            </a:r>
            <a:endParaRPr sz="1900">
              <a:solidFill>
                <a:srgbClr val="FFFFFF"/>
              </a:solidFill>
            </a:endParaRPr>
          </a:p>
          <a:p>
            <a:pPr indent="0" lvl="0" marL="0" rtl="0" algn="l">
              <a:spcBef>
                <a:spcPts val="1200"/>
              </a:spcBef>
              <a:spcAft>
                <a:spcPts val="1200"/>
              </a:spcAft>
              <a:buNone/>
            </a:pPr>
            <a:r>
              <a:rPr lang="en" sz="1900">
                <a:solidFill>
                  <a:srgbClr val="FFFFFF"/>
                </a:solidFill>
              </a:rPr>
              <a:t>Date, Open Price, Highest Price, Lowest Price, Close Price, Adjusted Close Price, and Volume</a:t>
            </a:r>
            <a:endParaRPr sz="1900">
              <a:solidFill>
                <a:srgbClr val="FFFFFF"/>
              </a:solidFill>
            </a:endParaRPr>
          </a:p>
        </p:txBody>
      </p:sp>
      <p:pic>
        <p:nvPicPr>
          <p:cNvPr id="185" name="Google Shape;185;p21"/>
          <p:cNvPicPr preferRelativeResize="0"/>
          <p:nvPr/>
        </p:nvPicPr>
        <p:blipFill>
          <a:blip r:embed="rId3">
            <a:alphaModFix/>
          </a:blip>
          <a:stretch>
            <a:fillRect/>
          </a:stretch>
        </p:blipFill>
        <p:spPr>
          <a:xfrm>
            <a:off x="1331863" y="3144450"/>
            <a:ext cx="4370075" cy="18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