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2df6cdc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2df6cdc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0304487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0304487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4358f4026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d4358f4026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2df6cdcc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2df6cdcc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4358f4026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4358f4026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2df6cdcc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2df6cdcc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2df6cdcc8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2df6cdcc8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4358f402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4358f402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4358f4026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4358f4026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4358f4026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4358f4026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4358f402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4358f402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accent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17400" y="1514125"/>
            <a:ext cx="5487300" cy="13200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i="1" lang="en" sz="2000">
                <a:solidFill>
                  <a:srgbClr val="CCCCCC"/>
                </a:solidFill>
                <a:latin typeface="Avenir"/>
                <a:ea typeface="Avenir"/>
                <a:cs typeface="Avenir"/>
                <a:sym typeface="Avenir"/>
              </a:rPr>
              <a:t>AI &amp; Capitalism</a:t>
            </a:r>
            <a:endParaRPr i="1" sz="2000">
              <a:solidFill>
                <a:srgbClr val="CCCCCC"/>
              </a:solidFill>
              <a:latin typeface="Avenir"/>
              <a:ea typeface="Avenir"/>
              <a:cs typeface="Avenir"/>
              <a:sym typeface="Avenir"/>
            </a:endParaRPr>
          </a:p>
          <a:p>
            <a:pPr indent="0" lvl="0" marL="0" rtl="0" algn="l">
              <a:lnSpc>
                <a:spcPct val="150000"/>
              </a:lnSpc>
              <a:spcBef>
                <a:spcPts val="0"/>
              </a:spcBef>
              <a:spcAft>
                <a:spcPts val="0"/>
              </a:spcAft>
              <a:buNone/>
            </a:pPr>
            <a:r>
              <a:rPr b="1" lang="en" sz="3700">
                <a:latin typeface="Avenir"/>
                <a:ea typeface="Avenir"/>
                <a:cs typeface="Avenir"/>
                <a:sym typeface="Avenir"/>
              </a:rPr>
              <a:t>The Wolves of 7th Street </a:t>
            </a:r>
            <a:endParaRPr b="1" sz="7300">
              <a:solidFill>
                <a:srgbClr val="333333"/>
              </a:solidFill>
              <a:highlight>
                <a:srgbClr val="FFFFFF"/>
              </a:highlight>
              <a:latin typeface="Avenir"/>
              <a:ea typeface="Avenir"/>
              <a:cs typeface="Avenir"/>
              <a:sym typeface="Avenir"/>
            </a:endParaRPr>
          </a:p>
          <a:p>
            <a:pPr indent="0" lvl="0" marL="0" rtl="0" algn="l">
              <a:lnSpc>
                <a:spcPct val="115000"/>
              </a:lnSpc>
              <a:spcBef>
                <a:spcPts val="1200"/>
              </a:spcBef>
              <a:spcAft>
                <a:spcPts val="1200"/>
              </a:spcAft>
              <a:buNone/>
            </a:pPr>
            <a:r>
              <a:t/>
            </a:r>
            <a:endParaRPr sz="3400">
              <a:solidFill>
                <a:srgbClr val="333333"/>
              </a:solidFill>
              <a:highlight>
                <a:srgbClr val="FFFFFF"/>
              </a:highlight>
            </a:endParaRPr>
          </a:p>
        </p:txBody>
      </p:sp>
      <p:sp>
        <p:nvSpPr>
          <p:cNvPr id="135" name="Google Shape;135;p13"/>
          <p:cNvSpPr txBox="1"/>
          <p:nvPr>
            <p:ph idx="1" type="subTitle"/>
          </p:nvPr>
        </p:nvSpPr>
        <p:spPr>
          <a:xfrm>
            <a:off x="1312025" y="3179475"/>
            <a:ext cx="7292700" cy="111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CCCCCC"/>
                </a:solidFill>
                <a:latin typeface="Avenir"/>
                <a:ea typeface="Avenir"/>
                <a:cs typeface="Avenir"/>
                <a:sym typeface="Avenir"/>
              </a:rPr>
              <a:t>Presented by:</a:t>
            </a:r>
            <a:endParaRPr sz="1200">
              <a:solidFill>
                <a:srgbClr val="CCCCCC"/>
              </a:solidFill>
              <a:latin typeface="Avenir"/>
              <a:ea typeface="Avenir"/>
              <a:cs typeface="Avenir"/>
              <a:sym typeface="Avenir"/>
            </a:endParaRPr>
          </a:p>
          <a:p>
            <a:pPr indent="0" lvl="0" marL="0" rtl="0" algn="l">
              <a:spcBef>
                <a:spcPts val="0"/>
              </a:spcBef>
              <a:spcAft>
                <a:spcPts val="0"/>
              </a:spcAft>
              <a:buNone/>
            </a:pPr>
            <a:r>
              <a:rPr lang="en" sz="1900">
                <a:solidFill>
                  <a:srgbClr val="FFFFFF"/>
                </a:solidFill>
                <a:latin typeface="Avenir"/>
                <a:ea typeface="Avenir"/>
                <a:cs typeface="Avenir"/>
                <a:sym typeface="Avenir"/>
              </a:rPr>
              <a:t>Jacky Lin, Andrew Whitig, Chengcheng Ding, Hanzheng Wang</a:t>
            </a:r>
            <a:endParaRPr sz="2400">
              <a:solidFill>
                <a:srgbClr val="FFFFFF"/>
              </a:solidFill>
              <a:latin typeface="Avenir"/>
              <a:ea typeface="Avenir"/>
              <a:cs typeface="Avenir"/>
              <a:sym typeface="Aveni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Ethical Concerns</a:t>
            </a:r>
            <a:endParaRPr/>
          </a:p>
        </p:txBody>
      </p:sp>
      <p:sp>
        <p:nvSpPr>
          <p:cNvPr id="198" name="Google Shape;198;p22"/>
          <p:cNvSpPr txBox="1"/>
          <p:nvPr>
            <p:ph idx="1" type="body"/>
          </p:nvPr>
        </p:nvSpPr>
        <p:spPr>
          <a:xfrm>
            <a:off x="1297500" y="1215550"/>
            <a:ext cx="7038900" cy="36765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Clr>
                <a:srgbClr val="FFFFFF"/>
              </a:buClr>
              <a:buSzPts val="1400"/>
              <a:buFont typeface="Arial"/>
              <a:buAutoNum type="arabicPeriod"/>
            </a:pPr>
            <a:r>
              <a:rPr lang="en" sz="1400">
                <a:solidFill>
                  <a:srgbClr val="FFFFFF"/>
                </a:solidFill>
                <a:latin typeface="Arial"/>
                <a:ea typeface="Arial"/>
                <a:cs typeface="Arial"/>
                <a:sym typeface="Arial"/>
              </a:rPr>
              <a:t>Unemployment. AI has better calculation and more precise prediction of the </a:t>
            </a:r>
            <a:r>
              <a:rPr lang="en" sz="1400">
                <a:solidFill>
                  <a:srgbClr val="FFFFFF"/>
                </a:solidFill>
                <a:latin typeface="Arial"/>
                <a:ea typeface="Arial"/>
                <a:cs typeface="Arial"/>
                <a:sym typeface="Arial"/>
              </a:rPr>
              <a:t>trend of stock market. If widely used, it may take away numerous of jobs from human who are engaging in the same area with AI. </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AutoNum type="arabicPeriod"/>
            </a:pPr>
            <a:r>
              <a:rPr lang="en" sz="1400">
                <a:solidFill>
                  <a:srgbClr val="FFFFFF"/>
                </a:solidFill>
                <a:latin typeface="Arial"/>
                <a:ea typeface="Arial"/>
                <a:cs typeface="Arial"/>
                <a:sym typeface="Arial"/>
              </a:rPr>
              <a:t>Social instability. AI’s prediction is not one hundred percent correct. It has a possibility to make mistakes. The wrong price prediction may cause chaos and fears in the stock market even in the whole public.  </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AutoNum type="arabicPeriod"/>
            </a:pPr>
            <a:r>
              <a:rPr lang="en" sz="1400">
                <a:solidFill>
                  <a:srgbClr val="FFFFFF"/>
                </a:solidFill>
                <a:latin typeface="Arial"/>
                <a:ea typeface="Arial"/>
                <a:cs typeface="Arial"/>
                <a:sym typeface="Arial"/>
              </a:rPr>
              <a:t>Inequality of wealth distribution</a:t>
            </a:r>
            <a:r>
              <a:rPr lang="en" sz="1400">
                <a:solidFill>
                  <a:srgbClr val="FFFFFF"/>
                </a:solidFill>
                <a:latin typeface="Arial"/>
                <a:ea typeface="Arial"/>
                <a:cs typeface="Arial"/>
                <a:sym typeface="Arial"/>
              </a:rPr>
              <a:t>. Wealth created by machine might be unevenly distributed. Use of AI can help individuals or companies succeed in stock market according to the correct prediction by it. But also, use of AI make people lose their jobs who engage similar jobs. So the gap of wealth difference is enlarged by use of AI.  </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AutoNum type="arabicPeriod"/>
            </a:pPr>
            <a:r>
              <a:rPr lang="en" sz="1400">
                <a:solidFill>
                  <a:srgbClr val="FFFFFF"/>
                </a:solidFill>
                <a:latin typeface="Arial"/>
                <a:ea typeface="Arial"/>
                <a:cs typeface="Arial"/>
                <a:sym typeface="Arial"/>
              </a:rPr>
              <a:t>An additional concern about the inequality of AI systems is that it puts individuals who lack the capital and education to create, train, and maintain AI systems at a disadvantages in terms of efficiency and time to those who do. In this way, AI within the stock market serves to perpetuate existing disparities in the ability of the wealthy and the non-wealthy to maintain their long term economic health</a:t>
            </a:r>
            <a:endParaRPr sz="1350">
              <a:solidFill>
                <a:srgbClr val="FFFFFF"/>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a:t>
            </a:r>
            <a:endParaRPr/>
          </a:p>
        </p:txBody>
      </p:sp>
      <p:sp>
        <p:nvSpPr>
          <p:cNvPr id="204" name="Google Shape;204;p23"/>
          <p:cNvSpPr txBox="1"/>
          <p:nvPr>
            <p:ph idx="1" type="body"/>
          </p:nvPr>
        </p:nvSpPr>
        <p:spPr>
          <a:xfrm>
            <a:off x="1297500" y="1307850"/>
            <a:ext cx="6786300" cy="33327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SzPts val="1300"/>
              <a:buChar char="●"/>
            </a:pPr>
            <a:r>
              <a:rPr lang="en"/>
              <a:t>Sklearn.preprocessing.RobustScaler. (n.d.). Retrieved April 23, 2021, from https://scikit-learn.org/stable/modules/generated/sklearn.preprocessing.RobustScaler.html</a:t>
            </a:r>
            <a:endParaRPr/>
          </a:p>
          <a:p>
            <a:pPr indent="-311150" lvl="0" marL="457200" rtl="0" algn="l">
              <a:spcBef>
                <a:spcPts val="0"/>
              </a:spcBef>
              <a:spcAft>
                <a:spcPts val="0"/>
              </a:spcAft>
              <a:buSzPts val="1300"/>
              <a:buChar char="●"/>
            </a:pPr>
            <a:r>
              <a:rPr lang="en"/>
              <a:t>Team, K. (n.d.). Keras documentation: LSTM layer. Retrieved April 23, 2021, from https://keras.io/api/layers/recurrent_layers/lstm/</a:t>
            </a:r>
            <a:endParaRPr/>
          </a:p>
          <a:p>
            <a:pPr indent="-323850" lvl="0" marL="457200" rtl="0" algn="l">
              <a:spcBef>
                <a:spcPts val="0"/>
              </a:spcBef>
              <a:spcAft>
                <a:spcPts val="0"/>
              </a:spcAft>
              <a:buSzPts val="1500"/>
              <a:buFont typeface="Avenir"/>
              <a:buChar char="●"/>
            </a:pPr>
            <a:r>
              <a:rPr lang="en" sz="1500">
                <a:latin typeface="Avenir"/>
                <a:ea typeface="Avenir"/>
                <a:cs typeface="Avenir"/>
                <a:sym typeface="Avenir"/>
              </a:rPr>
              <a:t>Q-learning in python. (2020, April 19). Retrieved April 23, 2021, from https://www.geeksforgeeks.org/q-learning-in-python/</a:t>
            </a:r>
            <a:endParaRPr sz="1500">
              <a:latin typeface="Avenir"/>
              <a:ea typeface="Avenir"/>
              <a:cs typeface="Avenir"/>
              <a:sym typeface="Avenir"/>
            </a:endParaRPr>
          </a:p>
          <a:p>
            <a:pPr indent="-323850" lvl="0" marL="457200" rtl="0" algn="l">
              <a:spcBef>
                <a:spcPts val="0"/>
              </a:spcBef>
              <a:spcAft>
                <a:spcPts val="0"/>
              </a:spcAft>
              <a:buSzPts val="1500"/>
              <a:buFont typeface="Avenir"/>
              <a:buChar char="●"/>
            </a:pPr>
            <a:r>
              <a:rPr lang="en" sz="1500">
                <a:latin typeface="Avenir"/>
                <a:ea typeface="Avenir"/>
                <a:cs typeface="Avenir"/>
                <a:sym typeface="Avenir"/>
              </a:rPr>
              <a:t>Chen, B., Sadd, N., &amp; DiRisio, B. (2019, November 17). Using a LSTM RNN to Predict a Stock’s Future Value. Retrieved April 23, 2021, from https://medium.com/bucknell-ai-cogsci/using-a-lstm-rnn-to-predict-a-stocks-future-value-271345963dba</a:t>
            </a:r>
            <a:endParaRPr sz="1500">
              <a:latin typeface="Avenir"/>
              <a:ea typeface="Avenir"/>
              <a:cs typeface="Avenir"/>
              <a:sym typeface="Avenir"/>
            </a:endParaRPr>
          </a:p>
          <a:p>
            <a:pPr indent="0" lvl="0" marL="0" rtl="0" algn="l">
              <a:spcBef>
                <a:spcPts val="1200"/>
              </a:spcBef>
              <a:spcAft>
                <a:spcPts val="1200"/>
              </a:spcAft>
              <a:buNone/>
            </a:pPr>
            <a:r>
              <a:t/>
            </a:r>
            <a:endParaRPr sz="1500">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14"/>
          <p:cNvPicPr preferRelativeResize="0"/>
          <p:nvPr/>
        </p:nvPicPr>
        <p:blipFill rotWithShape="1">
          <a:blip r:embed="rId3">
            <a:alphaModFix/>
          </a:blip>
          <a:srcRect b="0" l="0" r="0" t="34827"/>
          <a:stretch/>
        </p:blipFill>
        <p:spPr>
          <a:xfrm>
            <a:off x="0" y="0"/>
            <a:ext cx="9143999" cy="2571750"/>
          </a:xfrm>
          <a:prstGeom prst="rect">
            <a:avLst/>
          </a:prstGeom>
          <a:noFill/>
          <a:ln>
            <a:noFill/>
          </a:ln>
        </p:spPr>
      </p:pic>
      <p:sp>
        <p:nvSpPr>
          <p:cNvPr id="141" name="Google Shape;141;p14"/>
          <p:cNvSpPr txBox="1"/>
          <p:nvPr>
            <p:ph type="title"/>
          </p:nvPr>
        </p:nvSpPr>
        <p:spPr>
          <a:xfrm>
            <a:off x="185600" y="2640175"/>
            <a:ext cx="2333700" cy="6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Avenir"/>
                <a:ea typeface="Avenir"/>
                <a:cs typeface="Avenir"/>
                <a:sym typeface="Avenir"/>
              </a:rPr>
              <a:t>Description</a:t>
            </a:r>
            <a:endParaRPr b="1" sz="3000">
              <a:latin typeface="Avenir"/>
              <a:ea typeface="Avenir"/>
              <a:cs typeface="Avenir"/>
              <a:sym typeface="Avenir"/>
            </a:endParaRPr>
          </a:p>
        </p:txBody>
      </p:sp>
      <p:sp>
        <p:nvSpPr>
          <p:cNvPr id="142" name="Google Shape;142;p14"/>
          <p:cNvSpPr txBox="1"/>
          <p:nvPr>
            <p:ph idx="1" type="body"/>
          </p:nvPr>
        </p:nvSpPr>
        <p:spPr>
          <a:xfrm>
            <a:off x="185600" y="3311750"/>
            <a:ext cx="8705100" cy="15645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018"/>
              <a:buNone/>
            </a:pPr>
            <a:r>
              <a:rPr lang="en" sz="1480">
                <a:solidFill>
                  <a:srgbClr val="FFFFFF"/>
                </a:solidFill>
                <a:latin typeface="Avenir"/>
                <a:ea typeface="Avenir"/>
                <a:cs typeface="Avenir"/>
                <a:sym typeface="Avenir"/>
              </a:rPr>
              <a:t>We will create a market simulation environment that AIs can buys and sells stock, starting with designing AI agents implemented with Q-Learning and Neural network to operate inside that environment. The matrices to measure the performance of the AI agent would be the amount of profit the agent can earn and the accuracy of the neural network of predicting the future price. The wanted final version would be a simulation of stock market where agents competes and communicates against each other.</a:t>
            </a:r>
            <a:endParaRPr sz="1572">
              <a:solidFill>
                <a:srgbClr val="FFFFFF"/>
              </a:solidFill>
              <a:latin typeface="Avenir"/>
              <a:ea typeface="Avenir"/>
              <a:cs typeface="Avenir"/>
              <a:sym typeface="Aveni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425925" y="619200"/>
            <a:ext cx="4386300" cy="6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Avenir"/>
                <a:ea typeface="Avenir"/>
                <a:cs typeface="Avenir"/>
                <a:sym typeface="Avenir"/>
              </a:rPr>
              <a:t>Previous Work</a:t>
            </a:r>
            <a:endParaRPr b="1" sz="3000">
              <a:latin typeface="Avenir"/>
              <a:ea typeface="Avenir"/>
              <a:cs typeface="Avenir"/>
              <a:sym typeface="Avenir"/>
            </a:endParaRPr>
          </a:p>
        </p:txBody>
      </p:sp>
      <p:sp>
        <p:nvSpPr>
          <p:cNvPr id="148" name="Google Shape;148;p15"/>
          <p:cNvSpPr txBox="1"/>
          <p:nvPr>
            <p:ph idx="1" type="body"/>
          </p:nvPr>
        </p:nvSpPr>
        <p:spPr>
          <a:xfrm>
            <a:off x="1136250" y="1630650"/>
            <a:ext cx="7676100" cy="33324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SzPts val="1018"/>
              <a:buNone/>
            </a:pPr>
            <a:r>
              <a:rPr lang="en" sz="1480">
                <a:solidFill>
                  <a:srgbClr val="FFFFFF"/>
                </a:solidFill>
                <a:latin typeface="Avenir"/>
                <a:ea typeface="Avenir"/>
                <a:cs typeface="Avenir"/>
                <a:sym typeface="Avenir"/>
              </a:rPr>
              <a:t>Previous work of Stock Price Prediction focuses only on prediction of future price using LSTM/RNN model. (Chen, Sadd, &amp; DiRisio, Using a LSTM RNN to Predict a Stock’s Future Value 2019)</a:t>
            </a:r>
            <a:endParaRPr sz="1480">
              <a:solidFill>
                <a:srgbClr val="FFFFFF"/>
              </a:solidFill>
              <a:latin typeface="Avenir"/>
              <a:ea typeface="Avenir"/>
              <a:cs typeface="Avenir"/>
              <a:sym typeface="Avenir"/>
            </a:endParaRPr>
          </a:p>
          <a:p>
            <a:pPr indent="0" lvl="0" marL="0" rtl="0" algn="l">
              <a:lnSpc>
                <a:spcPct val="100000"/>
              </a:lnSpc>
              <a:spcBef>
                <a:spcPts val="0"/>
              </a:spcBef>
              <a:spcAft>
                <a:spcPts val="0"/>
              </a:spcAft>
              <a:buSzPts val="1018"/>
              <a:buNone/>
            </a:pPr>
            <a:r>
              <a:t/>
            </a:r>
            <a:endParaRPr sz="1480">
              <a:solidFill>
                <a:srgbClr val="FFFFFF"/>
              </a:solidFill>
              <a:latin typeface="Avenir"/>
              <a:ea typeface="Avenir"/>
              <a:cs typeface="Avenir"/>
              <a:sym typeface="Avenir"/>
            </a:endParaRPr>
          </a:p>
          <a:p>
            <a:pPr indent="0" lvl="0" marL="0" rtl="0" algn="l">
              <a:lnSpc>
                <a:spcPct val="100000"/>
              </a:lnSpc>
              <a:spcBef>
                <a:spcPts val="0"/>
              </a:spcBef>
              <a:spcAft>
                <a:spcPts val="0"/>
              </a:spcAft>
              <a:buSzPts val="1018"/>
              <a:buNone/>
            </a:pPr>
            <a:r>
              <a:rPr lang="en" sz="1480">
                <a:solidFill>
                  <a:srgbClr val="FFFFFF"/>
                </a:solidFill>
                <a:latin typeface="Avenir"/>
                <a:ea typeface="Avenir"/>
                <a:cs typeface="Avenir"/>
                <a:sym typeface="Avenir"/>
              </a:rPr>
              <a:t>We will create a market simulation environment that AIs can buys and sells stock, starting with designing AI agents implemented with Decision Trees and Neural network to operate inside that environment. The metrics to measure the performance of the AI agent would be the amount of profit the agent can earn and the accuracy of the neural network of predicting the future price. The intended final version would be a simulation of stock market where agents compete and communicate against each other.</a:t>
            </a:r>
            <a:endParaRPr sz="1480">
              <a:solidFill>
                <a:srgbClr val="FFFFFF"/>
              </a:solidFill>
              <a:latin typeface="Avenir"/>
              <a:ea typeface="Avenir"/>
              <a:cs typeface="Avenir"/>
              <a:sym typeface="Avenir"/>
            </a:endParaRPr>
          </a:p>
          <a:p>
            <a:pPr indent="0" lvl="0" marL="0" rtl="0" algn="l">
              <a:lnSpc>
                <a:spcPct val="100000"/>
              </a:lnSpc>
              <a:spcBef>
                <a:spcPts val="0"/>
              </a:spcBef>
              <a:spcAft>
                <a:spcPts val="0"/>
              </a:spcAft>
              <a:buSzPts val="1018"/>
              <a:buNone/>
            </a:pPr>
            <a:r>
              <a:t/>
            </a:r>
            <a:endParaRPr sz="1480">
              <a:solidFill>
                <a:srgbClr val="FFFFFF"/>
              </a:solidFill>
              <a:latin typeface="Avenir"/>
              <a:ea typeface="Avenir"/>
              <a:cs typeface="Avenir"/>
              <a:sym typeface="Avenir"/>
            </a:endParaRPr>
          </a:p>
          <a:p>
            <a:pPr indent="0" lvl="0" marL="0" rtl="0" algn="l">
              <a:lnSpc>
                <a:spcPct val="100000"/>
              </a:lnSpc>
              <a:spcBef>
                <a:spcPts val="0"/>
              </a:spcBef>
              <a:spcAft>
                <a:spcPts val="0"/>
              </a:spcAft>
              <a:buSzPts val="1018"/>
              <a:buNone/>
            </a:pPr>
            <a:r>
              <a:rPr lang="en" sz="1480">
                <a:solidFill>
                  <a:srgbClr val="FFFFFF"/>
                </a:solidFill>
                <a:latin typeface="Avenir"/>
                <a:ea typeface="Avenir"/>
                <a:cs typeface="Avenir"/>
                <a:sym typeface="Avenir"/>
              </a:rPr>
              <a:t>In our AI’s interaction and with other agents and decision making process (driven by the use of Q-Learning), we will differentiate ourselves from previous work. By not only predicting the prices of stocks but also interacting with them we have added a layer of complexity which elaborates on the foundation laid by historical projects.</a:t>
            </a:r>
            <a:endParaRPr sz="1480">
              <a:solidFill>
                <a:srgbClr val="FFFFFF"/>
              </a:solidFill>
              <a:latin typeface="Avenir"/>
              <a:ea typeface="Avenir"/>
              <a:cs typeface="Avenir"/>
              <a:sym typeface="Avenir"/>
            </a:endParaRPr>
          </a:p>
        </p:txBody>
      </p:sp>
      <p:pic>
        <p:nvPicPr>
          <p:cNvPr id="149" name="Google Shape;149;p15"/>
          <p:cNvPicPr preferRelativeResize="0"/>
          <p:nvPr/>
        </p:nvPicPr>
        <p:blipFill>
          <a:blip r:embed="rId3">
            <a:alphaModFix/>
          </a:blip>
          <a:stretch>
            <a:fillRect/>
          </a:stretch>
        </p:blipFill>
        <p:spPr>
          <a:xfrm>
            <a:off x="6531275" y="119925"/>
            <a:ext cx="2281075" cy="1406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16"/>
          <p:cNvPicPr preferRelativeResize="0"/>
          <p:nvPr/>
        </p:nvPicPr>
        <p:blipFill>
          <a:blip r:embed="rId3">
            <a:alphaModFix/>
          </a:blip>
          <a:stretch>
            <a:fillRect/>
          </a:stretch>
        </p:blipFill>
        <p:spPr>
          <a:xfrm>
            <a:off x="1871025" y="152400"/>
            <a:ext cx="6181944"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17"/>
          <p:cNvPicPr preferRelativeResize="0"/>
          <p:nvPr/>
        </p:nvPicPr>
        <p:blipFill>
          <a:blip r:embed="rId3">
            <a:alphaModFix/>
          </a:blip>
          <a:stretch>
            <a:fillRect/>
          </a:stretch>
        </p:blipFill>
        <p:spPr>
          <a:xfrm>
            <a:off x="1899488" y="152400"/>
            <a:ext cx="5345014" cy="4838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Q-Learning</a:t>
            </a:r>
            <a:endParaRPr sz="1288"/>
          </a:p>
        </p:txBody>
      </p:sp>
      <p:sp>
        <p:nvSpPr>
          <p:cNvPr id="165" name="Google Shape;165;p18"/>
          <p:cNvSpPr txBox="1"/>
          <p:nvPr>
            <p:ph idx="1" type="body"/>
          </p:nvPr>
        </p:nvSpPr>
        <p:spPr>
          <a:xfrm>
            <a:off x="1153600" y="1066875"/>
            <a:ext cx="7624200" cy="38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Q-Learning is a model where a reward value or Q-value is used to iteratively improve decisions using reinforcement learning</a:t>
            </a:r>
            <a:endParaRPr/>
          </a:p>
          <a:p>
            <a:pPr indent="-311150" lvl="0" marL="457200" rtl="0" algn="l">
              <a:spcBef>
                <a:spcPts val="1200"/>
              </a:spcBef>
              <a:spcAft>
                <a:spcPts val="0"/>
              </a:spcAft>
              <a:buSzPts val="1300"/>
              <a:buChar char="●"/>
            </a:pPr>
            <a:r>
              <a:rPr lang="en"/>
              <a:t>To make the decision about when to purchase/sell a stock we are using Q-Learning</a:t>
            </a:r>
            <a:endParaRPr/>
          </a:p>
          <a:p>
            <a:pPr indent="-311150" lvl="1" marL="914400" rtl="0" algn="l">
              <a:spcBef>
                <a:spcPts val="0"/>
              </a:spcBef>
              <a:spcAft>
                <a:spcPts val="0"/>
              </a:spcAft>
              <a:buSzPts val="1300"/>
              <a:buChar char="○"/>
            </a:pPr>
            <a:r>
              <a:rPr lang="en" sz="1300"/>
              <a:t>This is a type of reinforcement learning which helps our agent understand what decisions to make</a:t>
            </a:r>
            <a:endParaRPr sz="1300"/>
          </a:p>
          <a:p>
            <a:pPr indent="-311150" lvl="0" marL="457200" rtl="0" algn="l">
              <a:spcBef>
                <a:spcPts val="0"/>
              </a:spcBef>
              <a:spcAft>
                <a:spcPts val="0"/>
              </a:spcAft>
              <a:buSzPts val="1300"/>
              <a:buChar char="●"/>
            </a:pPr>
            <a:r>
              <a:rPr lang="en"/>
              <a:t>Our Agent continuously makes decisions and is provided with feedback on those decisions</a:t>
            </a:r>
            <a:endParaRPr/>
          </a:p>
          <a:p>
            <a:pPr indent="-311150" lvl="1" marL="914400" rtl="0" algn="l">
              <a:spcBef>
                <a:spcPts val="0"/>
              </a:spcBef>
              <a:spcAft>
                <a:spcPts val="0"/>
              </a:spcAft>
              <a:buSzPts val="1300"/>
              <a:buChar char="○"/>
            </a:pPr>
            <a:r>
              <a:rPr lang="en" sz="1300"/>
              <a:t>In this case, the rewards </a:t>
            </a:r>
            <a:r>
              <a:rPr lang="en" sz="1300"/>
              <a:t>correspond</a:t>
            </a:r>
            <a:r>
              <a:rPr lang="en" sz="1300"/>
              <a:t> to the change in the agent’s account value including holdings and purchasing power</a:t>
            </a:r>
            <a:endParaRPr sz="1300"/>
          </a:p>
          <a:p>
            <a:pPr indent="-311150" lvl="0" marL="457200" rtl="0" algn="l">
              <a:spcBef>
                <a:spcPts val="0"/>
              </a:spcBef>
              <a:spcAft>
                <a:spcPts val="0"/>
              </a:spcAft>
              <a:buSzPts val="1300"/>
              <a:buChar char="●"/>
            </a:pPr>
            <a:r>
              <a:rPr lang="en"/>
              <a:t>Our agent chooses what decision to make based on the epsilon greedy algorithm</a:t>
            </a:r>
            <a:endParaRPr/>
          </a:p>
          <a:p>
            <a:pPr indent="-311150" lvl="1" marL="914400" rtl="0" algn="l">
              <a:spcBef>
                <a:spcPts val="0"/>
              </a:spcBef>
              <a:spcAft>
                <a:spcPts val="0"/>
              </a:spcAft>
              <a:buSzPts val="1300"/>
              <a:buChar char="○"/>
            </a:pPr>
            <a:r>
              <a:rPr lang="en" sz="1300"/>
              <a:t>We choose an epsilon value between 1 and 0</a:t>
            </a:r>
            <a:endParaRPr sz="1300"/>
          </a:p>
          <a:p>
            <a:pPr indent="-311150" lvl="1" marL="914400" rtl="0" algn="l">
              <a:spcBef>
                <a:spcPts val="0"/>
              </a:spcBef>
              <a:spcAft>
                <a:spcPts val="0"/>
              </a:spcAft>
              <a:buSzPts val="1300"/>
              <a:buChar char="○"/>
            </a:pPr>
            <a:r>
              <a:rPr lang="en" sz="1300"/>
              <a:t>With </a:t>
            </a:r>
            <a:r>
              <a:rPr lang="en" sz="1300"/>
              <a:t>probability</a:t>
            </a:r>
            <a:r>
              <a:rPr lang="en" sz="1300"/>
              <a:t> (1-epsilon), we choose the decision with  greatest estimated Q-value (benefit)</a:t>
            </a:r>
            <a:endParaRPr sz="1300"/>
          </a:p>
          <a:p>
            <a:pPr indent="-311150" lvl="1" marL="914400" rtl="0" algn="l">
              <a:spcBef>
                <a:spcPts val="0"/>
              </a:spcBef>
              <a:spcAft>
                <a:spcPts val="0"/>
              </a:spcAft>
              <a:buSzPts val="1300"/>
              <a:buChar char="○"/>
            </a:pPr>
            <a:r>
              <a:rPr lang="en" sz="1300"/>
              <a:t>With </a:t>
            </a:r>
            <a:r>
              <a:rPr lang="en" sz="1300"/>
              <a:t>probability</a:t>
            </a:r>
            <a:r>
              <a:rPr lang="en" sz="1300"/>
              <a:t> epsilon, we choose any decision</a:t>
            </a:r>
            <a:endParaRPr sz="1300"/>
          </a:p>
          <a:p>
            <a:pPr indent="-311150" lvl="0" marL="457200" rtl="0" algn="l">
              <a:spcBef>
                <a:spcPts val="0"/>
              </a:spcBef>
              <a:spcAft>
                <a:spcPts val="0"/>
              </a:spcAft>
              <a:buSzPts val="1300"/>
              <a:buChar char="●"/>
            </a:pPr>
            <a:r>
              <a:rPr lang="en"/>
              <a:t>We then run the agent for a preset length of time within the environment in order to train and accurately make the decisions which provide the greatest reward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p:nvPr/>
        </p:nvSpPr>
        <p:spPr>
          <a:xfrm>
            <a:off x="0" y="0"/>
            <a:ext cx="4572000" cy="5143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9"/>
          <p:cNvSpPr txBox="1"/>
          <p:nvPr>
            <p:ph idx="1" type="body"/>
          </p:nvPr>
        </p:nvSpPr>
        <p:spPr>
          <a:xfrm>
            <a:off x="4970025" y="1105550"/>
            <a:ext cx="3816300" cy="203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Robust Scaler: This Scaler removes the median and scales the data according to the quantile range (defaults to IQR: Interquartile Range). The IQR is the range between the 1st quartile (25th quantile) and the 3rd quartile (75th quantile). </a:t>
            </a:r>
            <a:endParaRPr/>
          </a:p>
        </p:txBody>
      </p:sp>
      <p:sp>
        <p:nvSpPr>
          <p:cNvPr id="172" name="Google Shape;172;p19"/>
          <p:cNvSpPr txBox="1"/>
          <p:nvPr>
            <p:ph type="title"/>
          </p:nvPr>
        </p:nvSpPr>
        <p:spPr>
          <a:xfrm>
            <a:off x="4572000" y="191450"/>
            <a:ext cx="45720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Preprocessing</a:t>
            </a:r>
            <a:endParaRPr/>
          </a:p>
        </p:txBody>
      </p:sp>
      <p:sp>
        <p:nvSpPr>
          <p:cNvPr id="173" name="Google Shape;173;p19"/>
          <p:cNvSpPr txBox="1"/>
          <p:nvPr>
            <p:ph type="title"/>
          </p:nvPr>
        </p:nvSpPr>
        <p:spPr>
          <a:xfrm>
            <a:off x="0" y="191450"/>
            <a:ext cx="45720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0000"/>
                </a:solidFill>
              </a:rPr>
              <a:t>Dataset</a:t>
            </a:r>
            <a:endParaRPr>
              <a:solidFill>
                <a:srgbClr val="000000"/>
              </a:solidFill>
            </a:endParaRPr>
          </a:p>
        </p:txBody>
      </p:sp>
      <p:sp>
        <p:nvSpPr>
          <p:cNvPr id="174" name="Google Shape;174;p19"/>
          <p:cNvSpPr txBox="1"/>
          <p:nvPr>
            <p:ph idx="1" type="body"/>
          </p:nvPr>
        </p:nvSpPr>
        <p:spPr>
          <a:xfrm>
            <a:off x="208175" y="1105550"/>
            <a:ext cx="4024500" cy="186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The real historical prices of some companies, obtained from Yahoo Finance website. (https://finance.yahoo.com/) Dataset contains information:</a:t>
            </a:r>
            <a:endParaRPr>
              <a:solidFill>
                <a:srgbClr val="000000"/>
              </a:solidFill>
            </a:endParaRPr>
          </a:p>
          <a:p>
            <a:pPr indent="0" lvl="0" marL="0" rtl="0" algn="l">
              <a:spcBef>
                <a:spcPts val="1200"/>
              </a:spcBef>
              <a:spcAft>
                <a:spcPts val="1200"/>
              </a:spcAft>
              <a:buNone/>
            </a:pPr>
            <a:r>
              <a:rPr lang="en">
                <a:solidFill>
                  <a:srgbClr val="000000"/>
                </a:solidFill>
              </a:rPr>
              <a:t>Date, Open Price, Highest Price, Lowest Price, Close Price, Adjusted Close Price, and Volume</a:t>
            </a:r>
            <a:endParaRPr>
              <a:solidFill>
                <a:srgbClr val="000000"/>
              </a:solidFill>
            </a:endParaRPr>
          </a:p>
        </p:txBody>
      </p:sp>
      <p:pic>
        <p:nvPicPr>
          <p:cNvPr id="175" name="Google Shape;175;p19"/>
          <p:cNvPicPr preferRelativeResize="0"/>
          <p:nvPr/>
        </p:nvPicPr>
        <p:blipFill>
          <a:blip r:embed="rId3">
            <a:alphaModFix/>
          </a:blip>
          <a:stretch>
            <a:fillRect/>
          </a:stretch>
        </p:blipFill>
        <p:spPr>
          <a:xfrm>
            <a:off x="100963" y="3144450"/>
            <a:ext cx="4370075" cy="1865475"/>
          </a:xfrm>
          <a:prstGeom prst="rect">
            <a:avLst/>
          </a:prstGeom>
          <a:noFill/>
          <a:ln>
            <a:noFill/>
          </a:ln>
        </p:spPr>
      </p:pic>
      <p:pic>
        <p:nvPicPr>
          <p:cNvPr id="176" name="Google Shape;176;p19"/>
          <p:cNvPicPr preferRelativeResize="0"/>
          <p:nvPr/>
        </p:nvPicPr>
        <p:blipFill rotWithShape="1">
          <a:blip r:embed="rId4">
            <a:alphaModFix/>
          </a:blip>
          <a:srcRect b="0" l="34469" r="0" t="0"/>
          <a:stretch/>
        </p:blipFill>
        <p:spPr>
          <a:xfrm>
            <a:off x="4682043" y="2837375"/>
            <a:ext cx="4392269" cy="2172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p:nvPr/>
        </p:nvSpPr>
        <p:spPr>
          <a:xfrm>
            <a:off x="-25" y="3295950"/>
            <a:ext cx="9144000" cy="1847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txBox="1"/>
          <p:nvPr>
            <p:ph idx="1" type="body"/>
          </p:nvPr>
        </p:nvSpPr>
        <p:spPr>
          <a:xfrm>
            <a:off x="1297500" y="1116150"/>
            <a:ext cx="7003200" cy="2179800"/>
          </a:xfrm>
          <a:prstGeom prst="rect">
            <a:avLst/>
          </a:prstGeom>
        </p:spPr>
        <p:txBody>
          <a:bodyPr anchorCtr="0" anchor="t" bIns="91425" lIns="91425" spcFirstLastPara="1" rIns="91425" wrap="square" tIns="91425">
            <a:normAutofit fontScale="85000" lnSpcReduction="20000"/>
          </a:bodyPr>
          <a:lstStyle/>
          <a:p>
            <a:pPr indent="-331152" lvl="0" marL="457200" marR="0" rtl="0" algn="l">
              <a:lnSpc>
                <a:spcPct val="115000"/>
              </a:lnSpc>
              <a:spcBef>
                <a:spcPts val="0"/>
              </a:spcBef>
              <a:spcAft>
                <a:spcPts val="0"/>
              </a:spcAft>
              <a:buClr>
                <a:srgbClr val="FFFFFF"/>
              </a:buClr>
              <a:buSzPct val="100000"/>
              <a:buFont typeface="Lato"/>
              <a:buChar char="●"/>
            </a:pPr>
            <a:r>
              <a:rPr lang="en" sz="1900">
                <a:solidFill>
                  <a:srgbClr val="FFFFFF"/>
                </a:solidFill>
              </a:rPr>
              <a:t>Long Short Term Memory networks (LSTMs) are a special kind of a recurrent neural network, capable of learning long-term dependencies. </a:t>
            </a:r>
            <a:endParaRPr sz="1900">
              <a:solidFill>
                <a:srgbClr val="FFFFFF"/>
              </a:solidFill>
            </a:endParaRPr>
          </a:p>
          <a:p>
            <a:pPr indent="-331152" lvl="0" marL="457200" marR="0" rtl="0" algn="l">
              <a:lnSpc>
                <a:spcPct val="115000"/>
              </a:lnSpc>
              <a:spcBef>
                <a:spcPts val="0"/>
              </a:spcBef>
              <a:spcAft>
                <a:spcPts val="0"/>
              </a:spcAft>
              <a:buClr>
                <a:srgbClr val="FFFFFF"/>
              </a:buClr>
              <a:buSzPct val="100000"/>
              <a:buFont typeface="Lato"/>
              <a:buChar char="●"/>
            </a:pPr>
            <a:r>
              <a:rPr lang="en" sz="1900">
                <a:solidFill>
                  <a:srgbClr val="FFFFFF"/>
                </a:solidFill>
              </a:rPr>
              <a:t>Long-term dependencies: connect previous information to the present task</a:t>
            </a:r>
            <a:endParaRPr sz="1900">
              <a:solidFill>
                <a:srgbClr val="FFFFFF"/>
              </a:solidFill>
            </a:endParaRPr>
          </a:p>
          <a:p>
            <a:pPr indent="-331152" lvl="0" marL="457200" marR="0" rtl="0" algn="l">
              <a:lnSpc>
                <a:spcPct val="115000"/>
              </a:lnSpc>
              <a:spcBef>
                <a:spcPts val="0"/>
              </a:spcBef>
              <a:spcAft>
                <a:spcPts val="0"/>
              </a:spcAft>
              <a:buClr>
                <a:srgbClr val="FFFFFF"/>
              </a:buClr>
              <a:buSzPct val="100000"/>
              <a:buFont typeface="Lato"/>
              <a:buChar char="●"/>
            </a:pPr>
            <a:r>
              <a:rPr lang="en" sz="1900">
                <a:solidFill>
                  <a:srgbClr val="FFFFFF"/>
                </a:solidFill>
              </a:rPr>
              <a:t>Passing input from last output, are able to retain information, and able to hold all information at the end to make predictions.</a:t>
            </a:r>
            <a:endParaRPr sz="1900">
              <a:solidFill>
                <a:srgbClr val="FFFFFF"/>
              </a:solidFill>
            </a:endParaRPr>
          </a:p>
          <a:p>
            <a:pPr indent="-331152" lvl="0" marL="457200" marR="0" rtl="0" algn="l">
              <a:lnSpc>
                <a:spcPct val="115000"/>
              </a:lnSpc>
              <a:spcBef>
                <a:spcPts val="0"/>
              </a:spcBef>
              <a:spcAft>
                <a:spcPts val="0"/>
              </a:spcAft>
              <a:buClr>
                <a:srgbClr val="FFFFFF"/>
              </a:buClr>
              <a:buSzPct val="100000"/>
              <a:buFont typeface="Lato"/>
              <a:buChar char="●"/>
            </a:pPr>
            <a:r>
              <a:rPr lang="en" sz="1900">
                <a:solidFill>
                  <a:srgbClr val="FFFFFF"/>
                </a:solidFill>
              </a:rPr>
              <a:t>Input prices of previous n days into LSTM, so that the price of the latter days depends on the prices of the former days</a:t>
            </a:r>
            <a:endParaRPr sz="1900">
              <a:solidFill>
                <a:srgbClr val="FFFFFF"/>
              </a:solidFill>
            </a:endParaRPr>
          </a:p>
        </p:txBody>
      </p:sp>
      <p:pic>
        <p:nvPicPr>
          <p:cNvPr id="183" name="Google Shape;183;p20"/>
          <p:cNvPicPr preferRelativeResize="0"/>
          <p:nvPr/>
        </p:nvPicPr>
        <p:blipFill>
          <a:blip r:embed="rId3">
            <a:alphaModFix/>
          </a:blip>
          <a:stretch>
            <a:fillRect/>
          </a:stretch>
        </p:blipFill>
        <p:spPr>
          <a:xfrm>
            <a:off x="1890012" y="3514975"/>
            <a:ext cx="5363928" cy="1409374"/>
          </a:xfrm>
          <a:prstGeom prst="rect">
            <a:avLst/>
          </a:prstGeom>
          <a:noFill/>
          <a:ln>
            <a:noFill/>
          </a:ln>
        </p:spPr>
      </p:pic>
      <p:sp>
        <p:nvSpPr>
          <p:cNvPr id="184" name="Google Shape;184;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LSTM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10775" y="402425"/>
            <a:ext cx="37680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Neural Network Design</a:t>
            </a:r>
            <a:endParaRPr/>
          </a:p>
        </p:txBody>
      </p:sp>
      <p:pic>
        <p:nvPicPr>
          <p:cNvPr id="190" name="Google Shape;190;p21"/>
          <p:cNvPicPr preferRelativeResize="0"/>
          <p:nvPr/>
        </p:nvPicPr>
        <p:blipFill>
          <a:blip r:embed="rId3">
            <a:alphaModFix/>
          </a:blip>
          <a:stretch>
            <a:fillRect/>
          </a:stretch>
        </p:blipFill>
        <p:spPr>
          <a:xfrm>
            <a:off x="5643002" y="0"/>
            <a:ext cx="3500996" cy="5143501"/>
          </a:xfrm>
          <a:prstGeom prst="rect">
            <a:avLst/>
          </a:prstGeom>
          <a:noFill/>
          <a:ln>
            <a:noFill/>
          </a:ln>
        </p:spPr>
      </p:pic>
      <p:sp>
        <p:nvSpPr>
          <p:cNvPr id="191" name="Google Shape;191;p21"/>
          <p:cNvSpPr txBox="1"/>
          <p:nvPr/>
        </p:nvSpPr>
        <p:spPr>
          <a:xfrm>
            <a:off x="3157225" y="3504175"/>
            <a:ext cx="499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FF"/>
              </a:solidFill>
              <a:latin typeface="Lato"/>
              <a:ea typeface="Lato"/>
              <a:cs typeface="Lato"/>
              <a:sym typeface="Lato"/>
            </a:endParaRPr>
          </a:p>
        </p:txBody>
      </p:sp>
      <p:sp>
        <p:nvSpPr>
          <p:cNvPr id="192" name="Google Shape;192;p21"/>
          <p:cNvSpPr txBox="1"/>
          <p:nvPr/>
        </p:nvSpPr>
        <p:spPr>
          <a:xfrm>
            <a:off x="1080725" y="1526575"/>
            <a:ext cx="4028100" cy="31092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rgbClr val="FFFFFF"/>
              </a:buClr>
              <a:buSzPts val="1900"/>
              <a:buFont typeface="Lato"/>
              <a:buChar char="●"/>
            </a:pPr>
            <a:r>
              <a:rPr lang="en" sz="1900">
                <a:solidFill>
                  <a:srgbClr val="FFFFFF"/>
                </a:solidFill>
                <a:latin typeface="Lato"/>
                <a:ea typeface="Lato"/>
                <a:cs typeface="Lato"/>
                <a:sym typeface="Lato"/>
              </a:rPr>
              <a:t>This neural network is used to predict the future price of a given stock. </a:t>
            </a:r>
            <a:endParaRPr sz="1900">
              <a:solidFill>
                <a:srgbClr val="FFFFFF"/>
              </a:solidFill>
              <a:latin typeface="Lato"/>
              <a:ea typeface="Lato"/>
              <a:cs typeface="Lato"/>
              <a:sym typeface="Lato"/>
            </a:endParaRPr>
          </a:p>
          <a:p>
            <a:pPr indent="-349250" lvl="0" marL="457200" rtl="0" algn="l">
              <a:spcBef>
                <a:spcPts val="0"/>
              </a:spcBef>
              <a:spcAft>
                <a:spcPts val="0"/>
              </a:spcAft>
              <a:buClr>
                <a:srgbClr val="FFFFFF"/>
              </a:buClr>
              <a:buSzPts val="1900"/>
              <a:buFont typeface="Lato"/>
              <a:buChar char="●"/>
            </a:pPr>
            <a:r>
              <a:rPr lang="en" sz="1900">
                <a:solidFill>
                  <a:srgbClr val="FFFFFF"/>
                </a:solidFill>
                <a:latin typeface="Lato"/>
                <a:ea typeface="Lato"/>
                <a:cs typeface="Lato"/>
                <a:sym typeface="Lato"/>
              </a:rPr>
              <a:t>Input with historical prices (Past k days)</a:t>
            </a:r>
            <a:endParaRPr sz="1900">
              <a:solidFill>
                <a:srgbClr val="FFFFFF"/>
              </a:solidFill>
              <a:latin typeface="Lato"/>
              <a:ea typeface="Lato"/>
              <a:cs typeface="Lato"/>
              <a:sym typeface="Lato"/>
            </a:endParaRPr>
          </a:p>
          <a:p>
            <a:pPr indent="-349250" lvl="0" marL="457200" rtl="0" algn="l">
              <a:spcBef>
                <a:spcPts val="0"/>
              </a:spcBef>
              <a:spcAft>
                <a:spcPts val="0"/>
              </a:spcAft>
              <a:buClr>
                <a:srgbClr val="FFFFFF"/>
              </a:buClr>
              <a:buSzPts val="1900"/>
              <a:buFont typeface="Lato"/>
              <a:buChar char="●"/>
            </a:pPr>
            <a:r>
              <a:rPr lang="en" sz="1900">
                <a:solidFill>
                  <a:srgbClr val="FFFFFF"/>
                </a:solidFill>
                <a:latin typeface="Lato"/>
                <a:ea typeface="Lato"/>
                <a:cs typeface="Lato"/>
                <a:sym typeface="Lato"/>
              </a:rPr>
              <a:t>AI Agent would make decisions based on the predicted prices</a:t>
            </a:r>
            <a:endParaRPr sz="1900">
              <a:solidFill>
                <a:srgbClr val="FFFFFF"/>
              </a:solidFill>
              <a:latin typeface="Lato"/>
              <a:ea typeface="Lato"/>
              <a:cs typeface="Lato"/>
              <a:sym typeface="Lato"/>
            </a:endParaRPr>
          </a:p>
          <a:p>
            <a:pPr indent="-349250" lvl="0" marL="457200" rtl="0" algn="l">
              <a:spcBef>
                <a:spcPts val="0"/>
              </a:spcBef>
              <a:spcAft>
                <a:spcPts val="0"/>
              </a:spcAft>
              <a:buClr>
                <a:srgbClr val="FFFFFF"/>
              </a:buClr>
              <a:buSzPts val="1900"/>
              <a:buFont typeface="Lato"/>
              <a:buChar char="●"/>
            </a:pPr>
            <a:r>
              <a:rPr lang="en" sz="1900">
                <a:solidFill>
                  <a:srgbClr val="FFFFFF"/>
                </a:solidFill>
                <a:latin typeface="Lato"/>
                <a:ea typeface="Lato"/>
                <a:cs typeface="Lato"/>
                <a:sym typeface="Lato"/>
              </a:rPr>
              <a:t>Consists of 3 LSTM layer </a:t>
            </a:r>
            <a:endParaRPr sz="1900">
              <a:solidFill>
                <a:srgbClr val="FFFFFF"/>
              </a:solidFill>
              <a:latin typeface="Lato"/>
              <a:ea typeface="Lato"/>
              <a:cs typeface="Lato"/>
              <a:sym typeface="Lato"/>
            </a:endParaRPr>
          </a:p>
          <a:p>
            <a:pPr indent="-349250" lvl="0" marL="457200" rtl="0" algn="l">
              <a:spcBef>
                <a:spcPts val="0"/>
              </a:spcBef>
              <a:spcAft>
                <a:spcPts val="0"/>
              </a:spcAft>
              <a:buClr>
                <a:srgbClr val="FFFFFF"/>
              </a:buClr>
              <a:buSzPts val="1900"/>
              <a:buFont typeface="Lato"/>
              <a:buChar char="●"/>
            </a:pPr>
            <a:r>
              <a:rPr lang="en" sz="1900">
                <a:solidFill>
                  <a:srgbClr val="FFFFFF"/>
                </a:solidFill>
                <a:latin typeface="Lato"/>
                <a:ea typeface="Lato"/>
                <a:cs typeface="Lato"/>
                <a:sym typeface="Lato"/>
              </a:rPr>
              <a:t>Haven't </a:t>
            </a:r>
            <a:r>
              <a:rPr lang="en" sz="1900">
                <a:solidFill>
                  <a:srgbClr val="FFFFFF"/>
                </a:solidFill>
                <a:latin typeface="Lato"/>
                <a:ea typeface="Lato"/>
                <a:cs typeface="Lato"/>
                <a:sym typeface="Lato"/>
              </a:rPr>
              <a:t>incorporated</a:t>
            </a:r>
            <a:r>
              <a:rPr lang="en" sz="1900">
                <a:solidFill>
                  <a:srgbClr val="FFFFFF"/>
                </a:solidFill>
                <a:latin typeface="Lato"/>
                <a:ea typeface="Lato"/>
                <a:cs typeface="Lato"/>
                <a:sym typeface="Lato"/>
              </a:rPr>
              <a:t> with </a:t>
            </a:r>
            <a:r>
              <a:rPr lang="en" sz="1900">
                <a:solidFill>
                  <a:srgbClr val="FFFFFF"/>
                </a:solidFill>
                <a:latin typeface="Lato"/>
                <a:ea typeface="Lato"/>
                <a:cs typeface="Lato"/>
                <a:sym typeface="Lato"/>
              </a:rPr>
              <a:t>financial</a:t>
            </a:r>
            <a:r>
              <a:rPr lang="en" sz="1900">
                <a:solidFill>
                  <a:srgbClr val="FFFFFF"/>
                </a:solidFill>
                <a:latin typeface="Lato"/>
                <a:ea typeface="Lato"/>
                <a:cs typeface="Lato"/>
                <a:sym typeface="Lato"/>
              </a:rPr>
              <a:t> news effects.</a:t>
            </a:r>
            <a:endParaRPr sz="1900">
              <a:solidFill>
                <a:srgbClr val="FF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