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64" r:id="rId2"/>
    <p:sldId id="333" r:id="rId3"/>
    <p:sldId id="317" r:id="rId4"/>
    <p:sldId id="335" r:id="rId5"/>
    <p:sldId id="336" r:id="rId6"/>
    <p:sldId id="337" r:id="rId7"/>
    <p:sldId id="323" r:id="rId8"/>
    <p:sldId id="334" r:id="rId9"/>
    <p:sldId id="326" r:id="rId10"/>
    <p:sldId id="338" r:id="rId11"/>
    <p:sldId id="324" r:id="rId12"/>
    <p:sldId id="325" r:id="rId13"/>
    <p:sldId id="339" r:id="rId14"/>
    <p:sldId id="327" r:id="rId15"/>
    <p:sldId id="340"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Lst>
  <p:sldSz cx="9144000" cy="6858000" type="screen4x3"/>
  <p:notesSz cx="9144000" cy="6858000"/>
  <p:defaultTextStyle>
    <a:lvl1pPr defTabSz="457200">
      <a:buClr>
        <a:srgbClr val="000000"/>
      </a:buClr>
      <a:buFont typeface="Calibri"/>
      <a:defRPr>
        <a:uFill>
          <a:solidFill/>
        </a:uFill>
        <a:latin typeface="+mn-lt"/>
        <a:ea typeface="+mn-ea"/>
        <a:cs typeface="+mn-cs"/>
        <a:sym typeface="Calibri"/>
      </a:defRPr>
    </a:lvl1pPr>
    <a:lvl2pPr indent="342900" defTabSz="457200">
      <a:buClr>
        <a:srgbClr val="000000"/>
      </a:buClr>
      <a:buFont typeface="Calibri"/>
      <a:defRPr>
        <a:uFill>
          <a:solidFill/>
        </a:uFill>
        <a:latin typeface="+mn-lt"/>
        <a:ea typeface="+mn-ea"/>
        <a:cs typeface="+mn-cs"/>
        <a:sym typeface="Calibri"/>
      </a:defRPr>
    </a:lvl2pPr>
    <a:lvl3pPr indent="685800" defTabSz="457200">
      <a:buClr>
        <a:srgbClr val="000000"/>
      </a:buClr>
      <a:buFont typeface="Calibri"/>
      <a:defRPr>
        <a:uFill>
          <a:solidFill/>
        </a:uFill>
        <a:latin typeface="+mn-lt"/>
        <a:ea typeface="+mn-ea"/>
        <a:cs typeface="+mn-cs"/>
        <a:sym typeface="Calibri"/>
      </a:defRPr>
    </a:lvl3pPr>
    <a:lvl4pPr indent="1028700" defTabSz="457200">
      <a:buClr>
        <a:srgbClr val="000000"/>
      </a:buClr>
      <a:buFont typeface="Calibri"/>
      <a:defRPr>
        <a:uFill>
          <a:solidFill/>
        </a:uFill>
        <a:latin typeface="+mn-lt"/>
        <a:ea typeface="+mn-ea"/>
        <a:cs typeface="+mn-cs"/>
        <a:sym typeface="Calibri"/>
      </a:defRPr>
    </a:lvl4pPr>
    <a:lvl5pPr indent="1371600" defTabSz="457200">
      <a:buClr>
        <a:srgbClr val="000000"/>
      </a:buClr>
      <a:buFont typeface="Calibri"/>
      <a:defRPr>
        <a:uFill>
          <a:solidFill/>
        </a:uFill>
        <a:latin typeface="+mn-lt"/>
        <a:ea typeface="+mn-ea"/>
        <a:cs typeface="+mn-cs"/>
        <a:sym typeface="Calibri"/>
      </a:defRPr>
    </a:lvl5pPr>
    <a:lvl6pPr indent="1714500" defTabSz="457200">
      <a:buClr>
        <a:srgbClr val="000000"/>
      </a:buClr>
      <a:buFont typeface="Calibri"/>
      <a:defRPr>
        <a:uFill>
          <a:solidFill/>
        </a:uFill>
        <a:latin typeface="+mn-lt"/>
        <a:ea typeface="+mn-ea"/>
        <a:cs typeface="+mn-cs"/>
        <a:sym typeface="Calibri"/>
      </a:defRPr>
    </a:lvl6pPr>
    <a:lvl7pPr indent="2057400" defTabSz="457200">
      <a:buClr>
        <a:srgbClr val="000000"/>
      </a:buClr>
      <a:buFont typeface="Calibri"/>
      <a:defRPr>
        <a:uFill>
          <a:solidFill/>
        </a:uFill>
        <a:latin typeface="+mn-lt"/>
        <a:ea typeface="+mn-ea"/>
        <a:cs typeface="+mn-cs"/>
        <a:sym typeface="Calibri"/>
      </a:defRPr>
    </a:lvl7pPr>
    <a:lvl8pPr indent="2400300" defTabSz="457200">
      <a:buClr>
        <a:srgbClr val="000000"/>
      </a:buClr>
      <a:buFont typeface="Calibri"/>
      <a:defRPr>
        <a:uFill>
          <a:solidFill/>
        </a:uFill>
        <a:latin typeface="+mn-lt"/>
        <a:ea typeface="+mn-ea"/>
        <a:cs typeface="+mn-cs"/>
        <a:sym typeface="Calibri"/>
      </a:defRPr>
    </a:lvl8pPr>
    <a:lvl9pPr indent="2743200" defTabSz="457200">
      <a:buClr>
        <a:srgbClr val="000000"/>
      </a:buClr>
      <a:buFont typeface="Calibri"/>
      <a:defRPr>
        <a:uFill>
          <a:solidFill/>
        </a:uFill>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E. Lopez" initials="MEL" lastIdx="1" clrIdx="0">
    <p:extLst>
      <p:ext uri="{19B8F6BF-5375-455C-9EA6-DF929625EA0E}">
        <p15:presenceInfo xmlns:p15="http://schemas.microsoft.com/office/powerpoint/2012/main" userId="S-1-5-21-304917305-869834155-3885069310-47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44D"/>
    <a:srgbClr val="496E9C"/>
    <a:srgbClr val="F68026"/>
    <a:srgbClr val="DD55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69"/>
    <p:restoredTop sz="73944"/>
  </p:normalViewPr>
  <p:slideViewPr>
    <p:cSldViewPr snapToGrid="0" snapToObjects="1">
      <p:cViewPr varScale="1">
        <p:scale>
          <a:sx n="106" d="100"/>
          <a:sy n="106" d="100"/>
        </p:scale>
        <p:origin x="246" y="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0D457-05E7-44CC-A05F-EDFDE32FE04D}" type="doc">
      <dgm:prSet loTypeId="urn:diagrams.loki3.com/VaryingWidthList" loCatId="list" qsTypeId="urn:microsoft.com/office/officeart/2005/8/quickstyle/simple1" qsCatId="simple" csTypeId="urn:microsoft.com/office/officeart/2005/8/colors/colorful3" csCatId="colorful" phldr="1"/>
      <dgm:spPr/>
    </dgm:pt>
    <dgm:pt modelId="{0F1C0A3A-2400-4920-B90E-EB9F31CC8471}">
      <dgm:prSet phldrT="[Text]"/>
      <dgm:spPr/>
      <dgm:t>
        <a:bodyPr/>
        <a:lstStyle/>
        <a:p>
          <a:r>
            <a:rPr lang="en-US" dirty="0"/>
            <a:t>1</a:t>
          </a:r>
        </a:p>
      </dgm:t>
    </dgm:pt>
    <dgm:pt modelId="{D8DEEC02-DE75-44A6-8838-DEC93EEEC48F}" type="parTrans" cxnId="{67EB3C18-7C26-4284-8545-AA8FE1D26E0D}">
      <dgm:prSet/>
      <dgm:spPr/>
      <dgm:t>
        <a:bodyPr/>
        <a:lstStyle/>
        <a:p>
          <a:endParaRPr lang="en-US"/>
        </a:p>
      </dgm:t>
    </dgm:pt>
    <dgm:pt modelId="{0130D616-92C9-4977-B26B-A7A549394084}" type="sibTrans" cxnId="{67EB3C18-7C26-4284-8545-AA8FE1D26E0D}">
      <dgm:prSet/>
      <dgm:spPr/>
      <dgm:t>
        <a:bodyPr/>
        <a:lstStyle/>
        <a:p>
          <a:endParaRPr lang="en-US"/>
        </a:p>
      </dgm:t>
    </dgm:pt>
    <dgm:pt modelId="{A3FE06A7-18A3-4A86-B3CA-AC4E042D09AE}">
      <dgm:prSet phldrT="[Text]"/>
      <dgm:spPr/>
      <dgm:t>
        <a:bodyPr/>
        <a:lstStyle/>
        <a:p>
          <a:r>
            <a:rPr lang="en-US" dirty="0"/>
            <a:t>2</a:t>
          </a:r>
        </a:p>
      </dgm:t>
    </dgm:pt>
    <dgm:pt modelId="{BA5625AF-56B5-40D6-8B79-EF56DBBF7A07}" type="parTrans" cxnId="{469E3A4B-5FE8-46B7-892F-2B0CD83EC021}">
      <dgm:prSet/>
      <dgm:spPr/>
      <dgm:t>
        <a:bodyPr/>
        <a:lstStyle/>
        <a:p>
          <a:endParaRPr lang="en-US"/>
        </a:p>
      </dgm:t>
    </dgm:pt>
    <dgm:pt modelId="{62FA71CD-02C2-4CB1-9727-F9F73F552A5B}" type="sibTrans" cxnId="{469E3A4B-5FE8-46B7-892F-2B0CD83EC021}">
      <dgm:prSet/>
      <dgm:spPr/>
      <dgm:t>
        <a:bodyPr/>
        <a:lstStyle/>
        <a:p>
          <a:endParaRPr lang="en-US"/>
        </a:p>
      </dgm:t>
    </dgm:pt>
    <dgm:pt modelId="{4A163F33-539D-47CA-82E9-17CEAF31562C}">
      <dgm:prSet phldrT="[Text]"/>
      <dgm:spPr/>
      <dgm:t>
        <a:bodyPr/>
        <a:lstStyle/>
        <a:p>
          <a:r>
            <a:rPr lang="en-US" dirty="0"/>
            <a:t>3</a:t>
          </a:r>
        </a:p>
      </dgm:t>
    </dgm:pt>
    <dgm:pt modelId="{CDD02618-F4E7-42CF-87E4-490F92D067E8}" type="parTrans" cxnId="{3F5041B8-938C-4563-8C6A-E3AACDA0E9BC}">
      <dgm:prSet/>
      <dgm:spPr/>
      <dgm:t>
        <a:bodyPr/>
        <a:lstStyle/>
        <a:p>
          <a:endParaRPr lang="en-US"/>
        </a:p>
      </dgm:t>
    </dgm:pt>
    <dgm:pt modelId="{EFDD0FBF-D0C0-40BC-A78E-3FDD6096BB47}" type="sibTrans" cxnId="{3F5041B8-938C-4563-8C6A-E3AACDA0E9BC}">
      <dgm:prSet/>
      <dgm:spPr/>
      <dgm:t>
        <a:bodyPr/>
        <a:lstStyle/>
        <a:p>
          <a:endParaRPr lang="en-US"/>
        </a:p>
      </dgm:t>
    </dgm:pt>
    <dgm:pt modelId="{B3B832A8-89AC-490F-AB3F-1FA5CB01E24E}">
      <dgm:prSet phldrT="[Text]"/>
      <dgm:spPr/>
      <dgm:t>
        <a:bodyPr/>
        <a:lstStyle/>
        <a:p>
          <a:r>
            <a:rPr lang="en-US" dirty="0"/>
            <a:t>4</a:t>
          </a:r>
        </a:p>
      </dgm:t>
    </dgm:pt>
    <dgm:pt modelId="{95222138-CEEE-4AD2-8D0A-52419D48D421}" type="parTrans" cxnId="{C19E3CC1-EC29-429B-9AD1-F108979FD1FF}">
      <dgm:prSet/>
      <dgm:spPr/>
      <dgm:t>
        <a:bodyPr/>
        <a:lstStyle/>
        <a:p>
          <a:endParaRPr lang="en-US"/>
        </a:p>
      </dgm:t>
    </dgm:pt>
    <dgm:pt modelId="{A06400C9-2530-4AAC-9882-F277257498EB}" type="sibTrans" cxnId="{C19E3CC1-EC29-429B-9AD1-F108979FD1FF}">
      <dgm:prSet/>
      <dgm:spPr/>
      <dgm:t>
        <a:bodyPr/>
        <a:lstStyle/>
        <a:p>
          <a:endParaRPr lang="en-US"/>
        </a:p>
      </dgm:t>
    </dgm:pt>
    <dgm:pt modelId="{D09EC77F-AADA-4DC3-B58D-B312B23AC56F}">
      <dgm:prSet phldrT="[Text]"/>
      <dgm:spPr/>
      <dgm:t>
        <a:bodyPr/>
        <a:lstStyle/>
        <a:p>
          <a:r>
            <a:rPr lang="en-US" dirty="0"/>
            <a:t>5</a:t>
          </a:r>
        </a:p>
      </dgm:t>
    </dgm:pt>
    <dgm:pt modelId="{3713C2F3-85E1-48EB-9575-7CC13E1A30C3}" type="parTrans" cxnId="{80D4AA5A-9041-45BC-AB6A-3AD1EC9B3A42}">
      <dgm:prSet/>
      <dgm:spPr/>
      <dgm:t>
        <a:bodyPr/>
        <a:lstStyle/>
        <a:p>
          <a:endParaRPr lang="en-US"/>
        </a:p>
      </dgm:t>
    </dgm:pt>
    <dgm:pt modelId="{D7E7F666-E315-436C-BF92-301498F49F64}" type="sibTrans" cxnId="{80D4AA5A-9041-45BC-AB6A-3AD1EC9B3A42}">
      <dgm:prSet/>
      <dgm:spPr/>
      <dgm:t>
        <a:bodyPr/>
        <a:lstStyle/>
        <a:p>
          <a:endParaRPr lang="en-US"/>
        </a:p>
      </dgm:t>
    </dgm:pt>
    <dgm:pt modelId="{4C5D1853-7A53-468B-A029-8552C6C9D5FF}" type="pres">
      <dgm:prSet presAssocID="{65A0D457-05E7-44CC-A05F-EDFDE32FE04D}" presName="Name0" presStyleCnt="0">
        <dgm:presLayoutVars>
          <dgm:resizeHandles/>
        </dgm:presLayoutVars>
      </dgm:prSet>
      <dgm:spPr/>
    </dgm:pt>
    <dgm:pt modelId="{3D644765-00D5-45D4-A2DD-D21C474FD7EF}" type="pres">
      <dgm:prSet presAssocID="{0F1C0A3A-2400-4920-B90E-EB9F31CC8471}" presName="text" presStyleLbl="node1" presStyleIdx="0" presStyleCnt="5" custLinFactX="-174094" custLinFactNeighborX="-200000">
        <dgm:presLayoutVars>
          <dgm:bulletEnabled val="1"/>
        </dgm:presLayoutVars>
      </dgm:prSet>
      <dgm:spPr/>
    </dgm:pt>
    <dgm:pt modelId="{1A4CE3AE-CBA9-471C-8E68-C0ECD19137A6}" type="pres">
      <dgm:prSet presAssocID="{0130D616-92C9-4977-B26B-A7A549394084}" presName="space" presStyleCnt="0"/>
      <dgm:spPr/>
    </dgm:pt>
    <dgm:pt modelId="{252A1178-0571-41AE-9638-9E9D4D599CFE}" type="pres">
      <dgm:prSet presAssocID="{A3FE06A7-18A3-4A86-B3CA-AC4E042D09AE}" presName="text" presStyleLbl="node1" presStyleIdx="1" presStyleCnt="5" custLinFactX="-174094" custLinFactNeighborX="-200000">
        <dgm:presLayoutVars>
          <dgm:bulletEnabled val="1"/>
        </dgm:presLayoutVars>
      </dgm:prSet>
      <dgm:spPr/>
    </dgm:pt>
    <dgm:pt modelId="{BE16EDAE-57F6-4A21-BA86-65B06E95640C}" type="pres">
      <dgm:prSet presAssocID="{62FA71CD-02C2-4CB1-9727-F9F73F552A5B}" presName="space" presStyleCnt="0"/>
      <dgm:spPr/>
    </dgm:pt>
    <dgm:pt modelId="{EC612C09-F7F7-41E7-AACA-573EA4B51D98}" type="pres">
      <dgm:prSet presAssocID="{4A163F33-539D-47CA-82E9-17CEAF31562C}" presName="text" presStyleLbl="node1" presStyleIdx="2" presStyleCnt="5" custLinFactX="-174094" custLinFactNeighborX="-200000">
        <dgm:presLayoutVars>
          <dgm:bulletEnabled val="1"/>
        </dgm:presLayoutVars>
      </dgm:prSet>
      <dgm:spPr/>
    </dgm:pt>
    <dgm:pt modelId="{57C76BED-DC1E-4FF5-92AE-5E38E042B78F}" type="pres">
      <dgm:prSet presAssocID="{EFDD0FBF-D0C0-40BC-A78E-3FDD6096BB47}" presName="space" presStyleCnt="0"/>
      <dgm:spPr/>
    </dgm:pt>
    <dgm:pt modelId="{AFBBE99F-06CF-4D55-9076-2FD600172508}" type="pres">
      <dgm:prSet presAssocID="{B3B832A8-89AC-490F-AB3F-1FA5CB01E24E}" presName="text" presStyleLbl="node1" presStyleIdx="3" presStyleCnt="5" custLinFactX="-174094" custLinFactNeighborX="-200000">
        <dgm:presLayoutVars>
          <dgm:bulletEnabled val="1"/>
        </dgm:presLayoutVars>
      </dgm:prSet>
      <dgm:spPr/>
    </dgm:pt>
    <dgm:pt modelId="{7756A733-9134-4295-93EB-A762431B8C0A}" type="pres">
      <dgm:prSet presAssocID="{A06400C9-2530-4AAC-9882-F277257498EB}" presName="space" presStyleCnt="0"/>
      <dgm:spPr/>
    </dgm:pt>
    <dgm:pt modelId="{335CE6FD-C732-4EFA-A029-B70614CF99B3}" type="pres">
      <dgm:prSet presAssocID="{D09EC77F-AADA-4DC3-B58D-B312B23AC56F}" presName="text" presStyleLbl="node1" presStyleIdx="4" presStyleCnt="5" custLinFactX="-174094" custLinFactNeighborX="-200000">
        <dgm:presLayoutVars>
          <dgm:bulletEnabled val="1"/>
        </dgm:presLayoutVars>
      </dgm:prSet>
      <dgm:spPr/>
    </dgm:pt>
  </dgm:ptLst>
  <dgm:cxnLst>
    <dgm:cxn modelId="{F3D1F610-BB85-47A2-96A2-23FC2C58501A}" type="presOf" srcId="{4A163F33-539D-47CA-82E9-17CEAF31562C}" destId="{EC612C09-F7F7-41E7-AACA-573EA4B51D98}" srcOrd="0" destOrd="0" presId="urn:diagrams.loki3.com/VaryingWidthList"/>
    <dgm:cxn modelId="{67EB3C18-7C26-4284-8545-AA8FE1D26E0D}" srcId="{65A0D457-05E7-44CC-A05F-EDFDE32FE04D}" destId="{0F1C0A3A-2400-4920-B90E-EB9F31CC8471}" srcOrd="0" destOrd="0" parTransId="{D8DEEC02-DE75-44A6-8838-DEC93EEEC48F}" sibTransId="{0130D616-92C9-4977-B26B-A7A549394084}"/>
    <dgm:cxn modelId="{82B52C1A-A965-4DAE-AE36-41A2AF9F589E}" type="presOf" srcId="{0F1C0A3A-2400-4920-B90E-EB9F31CC8471}" destId="{3D644765-00D5-45D4-A2DD-D21C474FD7EF}" srcOrd="0" destOrd="0" presId="urn:diagrams.loki3.com/VaryingWidthList"/>
    <dgm:cxn modelId="{469E3A4B-5FE8-46B7-892F-2B0CD83EC021}" srcId="{65A0D457-05E7-44CC-A05F-EDFDE32FE04D}" destId="{A3FE06A7-18A3-4A86-B3CA-AC4E042D09AE}" srcOrd="1" destOrd="0" parTransId="{BA5625AF-56B5-40D6-8B79-EF56DBBF7A07}" sibTransId="{62FA71CD-02C2-4CB1-9727-F9F73F552A5B}"/>
    <dgm:cxn modelId="{80D4AA5A-9041-45BC-AB6A-3AD1EC9B3A42}" srcId="{65A0D457-05E7-44CC-A05F-EDFDE32FE04D}" destId="{D09EC77F-AADA-4DC3-B58D-B312B23AC56F}" srcOrd="4" destOrd="0" parTransId="{3713C2F3-85E1-48EB-9575-7CC13E1A30C3}" sibTransId="{D7E7F666-E315-436C-BF92-301498F49F64}"/>
    <dgm:cxn modelId="{F0979D85-196F-4EDB-B7FB-2D65FBAC162D}" type="presOf" srcId="{65A0D457-05E7-44CC-A05F-EDFDE32FE04D}" destId="{4C5D1853-7A53-468B-A029-8552C6C9D5FF}" srcOrd="0" destOrd="0" presId="urn:diagrams.loki3.com/VaryingWidthList"/>
    <dgm:cxn modelId="{3F5041B8-938C-4563-8C6A-E3AACDA0E9BC}" srcId="{65A0D457-05E7-44CC-A05F-EDFDE32FE04D}" destId="{4A163F33-539D-47CA-82E9-17CEAF31562C}" srcOrd="2" destOrd="0" parTransId="{CDD02618-F4E7-42CF-87E4-490F92D067E8}" sibTransId="{EFDD0FBF-D0C0-40BC-A78E-3FDD6096BB47}"/>
    <dgm:cxn modelId="{C19E3CC1-EC29-429B-9AD1-F108979FD1FF}" srcId="{65A0D457-05E7-44CC-A05F-EDFDE32FE04D}" destId="{B3B832A8-89AC-490F-AB3F-1FA5CB01E24E}" srcOrd="3" destOrd="0" parTransId="{95222138-CEEE-4AD2-8D0A-52419D48D421}" sibTransId="{A06400C9-2530-4AAC-9882-F277257498EB}"/>
    <dgm:cxn modelId="{52C97FC3-5985-42C4-92E8-E3C2AF0AB377}" type="presOf" srcId="{D09EC77F-AADA-4DC3-B58D-B312B23AC56F}" destId="{335CE6FD-C732-4EFA-A029-B70614CF99B3}" srcOrd="0" destOrd="0" presId="urn:diagrams.loki3.com/VaryingWidthList"/>
    <dgm:cxn modelId="{088759D6-E021-4329-AD2A-A6868EC0081B}" type="presOf" srcId="{A3FE06A7-18A3-4A86-B3CA-AC4E042D09AE}" destId="{252A1178-0571-41AE-9638-9E9D4D599CFE}" srcOrd="0" destOrd="0" presId="urn:diagrams.loki3.com/VaryingWidthList"/>
    <dgm:cxn modelId="{CDADF6EF-DDC9-4823-A484-254DDBE21DA4}" type="presOf" srcId="{B3B832A8-89AC-490F-AB3F-1FA5CB01E24E}" destId="{AFBBE99F-06CF-4D55-9076-2FD600172508}" srcOrd="0" destOrd="0" presId="urn:diagrams.loki3.com/VaryingWidthList"/>
    <dgm:cxn modelId="{42BD98A1-5F93-4ACD-A903-CBCB1D915330}" type="presParOf" srcId="{4C5D1853-7A53-468B-A029-8552C6C9D5FF}" destId="{3D644765-00D5-45D4-A2DD-D21C474FD7EF}" srcOrd="0" destOrd="0" presId="urn:diagrams.loki3.com/VaryingWidthList"/>
    <dgm:cxn modelId="{4A39FE01-9BB6-47D1-A214-CD1D79AD2EFE}" type="presParOf" srcId="{4C5D1853-7A53-468B-A029-8552C6C9D5FF}" destId="{1A4CE3AE-CBA9-471C-8E68-C0ECD19137A6}" srcOrd="1" destOrd="0" presId="urn:diagrams.loki3.com/VaryingWidthList"/>
    <dgm:cxn modelId="{A43C8CF7-AF86-46A5-86C5-BB5B7F3889F5}" type="presParOf" srcId="{4C5D1853-7A53-468B-A029-8552C6C9D5FF}" destId="{252A1178-0571-41AE-9638-9E9D4D599CFE}" srcOrd="2" destOrd="0" presId="urn:diagrams.loki3.com/VaryingWidthList"/>
    <dgm:cxn modelId="{03929C7D-CDBB-4106-8DD4-05721A9C63BF}" type="presParOf" srcId="{4C5D1853-7A53-468B-A029-8552C6C9D5FF}" destId="{BE16EDAE-57F6-4A21-BA86-65B06E95640C}" srcOrd="3" destOrd="0" presId="urn:diagrams.loki3.com/VaryingWidthList"/>
    <dgm:cxn modelId="{48445463-BB4C-4504-A788-D84FBC82EB15}" type="presParOf" srcId="{4C5D1853-7A53-468B-A029-8552C6C9D5FF}" destId="{EC612C09-F7F7-41E7-AACA-573EA4B51D98}" srcOrd="4" destOrd="0" presId="urn:diagrams.loki3.com/VaryingWidthList"/>
    <dgm:cxn modelId="{0C73336B-45C0-45C9-BD4B-DE14B01A3DC1}" type="presParOf" srcId="{4C5D1853-7A53-468B-A029-8552C6C9D5FF}" destId="{57C76BED-DC1E-4FF5-92AE-5E38E042B78F}" srcOrd="5" destOrd="0" presId="urn:diagrams.loki3.com/VaryingWidthList"/>
    <dgm:cxn modelId="{438CAFEA-56BC-45CA-AE05-3D15F85DFC05}" type="presParOf" srcId="{4C5D1853-7A53-468B-A029-8552C6C9D5FF}" destId="{AFBBE99F-06CF-4D55-9076-2FD600172508}" srcOrd="6" destOrd="0" presId="urn:diagrams.loki3.com/VaryingWidthList"/>
    <dgm:cxn modelId="{3B87827D-0B94-41FB-83B6-F29D2D534A67}" type="presParOf" srcId="{4C5D1853-7A53-468B-A029-8552C6C9D5FF}" destId="{7756A733-9134-4295-93EB-A762431B8C0A}" srcOrd="7" destOrd="0" presId="urn:diagrams.loki3.com/VaryingWidthList"/>
    <dgm:cxn modelId="{143E9F7A-98AA-4652-9074-1B8537F06E21}" type="presParOf" srcId="{4C5D1853-7A53-468B-A029-8552C6C9D5FF}" destId="{335CE6FD-C732-4EFA-A029-B70614CF99B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2EF98D-D6AD-4946-8E8F-0900215FCB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0DD6325-DE22-4ADA-B358-C142FC54ADA2}">
      <dgm:prSet phldrT="[Text]"/>
      <dgm:spPr/>
      <dgm:t>
        <a:bodyPr/>
        <a:lstStyle/>
        <a:p>
          <a:r>
            <a:rPr lang="en-US" dirty="0"/>
            <a:t>Discriminative Classifier Ensembles</a:t>
          </a:r>
        </a:p>
      </dgm:t>
    </dgm:pt>
    <dgm:pt modelId="{96DD31DF-21D5-49A2-882C-8E8305523520}" type="sibTrans" cxnId="{DE5CBE9B-D2CC-4601-9CE5-82070057301B}">
      <dgm:prSet/>
      <dgm:spPr/>
      <dgm:t>
        <a:bodyPr/>
        <a:lstStyle/>
        <a:p>
          <a:endParaRPr lang="en-US"/>
        </a:p>
      </dgm:t>
    </dgm:pt>
    <dgm:pt modelId="{7F9A0274-AB3A-4BBA-8735-4B494A0E8B87}" type="parTrans" cxnId="{DE5CBE9B-D2CC-4601-9CE5-82070057301B}">
      <dgm:prSet/>
      <dgm:spPr/>
      <dgm:t>
        <a:bodyPr/>
        <a:lstStyle/>
        <a:p>
          <a:endParaRPr lang="en-US"/>
        </a:p>
      </dgm:t>
    </dgm:pt>
    <dgm:pt modelId="{57240F98-D749-4B50-8072-5876B50B6B0A}">
      <dgm:prSet/>
      <dgm:spPr/>
      <dgm:t>
        <a:bodyPr/>
        <a:lstStyle/>
        <a:p>
          <a:endParaRPr lang="en-US" dirty="0"/>
        </a:p>
      </dgm:t>
    </dgm:pt>
    <dgm:pt modelId="{1BE59F24-6AF6-46D2-813A-0C8D8A5F9E4B}" type="sibTrans" cxnId="{3E20D304-99F6-4901-AD86-73ED3261EE45}">
      <dgm:prSet/>
      <dgm:spPr/>
      <dgm:t>
        <a:bodyPr/>
        <a:lstStyle/>
        <a:p>
          <a:endParaRPr lang="en-US"/>
        </a:p>
      </dgm:t>
    </dgm:pt>
    <dgm:pt modelId="{00E9CEDF-6CFF-480E-9927-B811A68B2CED}" type="parTrans" cxnId="{3E20D304-99F6-4901-AD86-73ED3261EE45}">
      <dgm:prSet/>
      <dgm:spPr/>
      <dgm:t>
        <a:bodyPr/>
        <a:lstStyle/>
        <a:p>
          <a:endParaRPr lang="en-US"/>
        </a:p>
      </dgm:t>
    </dgm:pt>
    <dgm:pt modelId="{5A57D3DE-19E9-406F-96D8-8AB209FF010A}">
      <dgm:prSet/>
      <dgm:spPr/>
      <dgm:t>
        <a:bodyPr/>
        <a:lstStyle/>
        <a:p>
          <a:endParaRPr lang="en-US" dirty="0"/>
        </a:p>
      </dgm:t>
    </dgm:pt>
    <dgm:pt modelId="{B0465863-7A6B-451D-935A-7692759ACB4F}" type="sibTrans" cxnId="{933CD25F-F4C1-4C8D-A731-E676AADA1A6C}">
      <dgm:prSet/>
      <dgm:spPr/>
      <dgm:t>
        <a:bodyPr/>
        <a:lstStyle/>
        <a:p>
          <a:endParaRPr lang="en-US"/>
        </a:p>
      </dgm:t>
    </dgm:pt>
    <dgm:pt modelId="{2DC52DBE-D0D7-40C1-910C-638C4162A912}" type="parTrans" cxnId="{933CD25F-F4C1-4C8D-A731-E676AADA1A6C}">
      <dgm:prSet/>
      <dgm:spPr/>
      <dgm:t>
        <a:bodyPr/>
        <a:lstStyle/>
        <a:p>
          <a:endParaRPr lang="en-US"/>
        </a:p>
      </dgm:t>
    </dgm:pt>
    <dgm:pt modelId="{32E06506-3D30-4685-BDAC-7CD22AC0E0D0}">
      <dgm:prSet/>
      <dgm:spPr/>
      <dgm:t>
        <a:bodyPr/>
        <a:lstStyle/>
        <a:p>
          <a:r>
            <a:rPr lang="en-US" dirty="0"/>
            <a:t>Taking the Confidence of the predictive distribution p(</a:t>
          </a:r>
          <a:r>
            <a:rPr lang="en-US" dirty="0" err="1"/>
            <a:t>y|x</a:t>
          </a:r>
          <a:r>
            <a:rPr lang="en-US" dirty="0"/>
            <a:t>)</a:t>
          </a:r>
        </a:p>
      </dgm:t>
    </dgm:pt>
    <dgm:pt modelId="{54F77323-EBDB-4718-A993-FCE6EA525FC9}" type="sibTrans" cxnId="{7763170C-3B65-4C67-A784-F1CD2FD95485}">
      <dgm:prSet/>
      <dgm:spPr/>
      <dgm:t>
        <a:bodyPr/>
        <a:lstStyle/>
        <a:p>
          <a:endParaRPr lang="en-US"/>
        </a:p>
      </dgm:t>
    </dgm:pt>
    <dgm:pt modelId="{5BF7B41E-4C08-40E4-9E52-F19341DE2A8E}" type="parTrans" cxnId="{7763170C-3B65-4C67-A784-F1CD2FD95485}">
      <dgm:prSet/>
      <dgm:spPr/>
      <dgm:t>
        <a:bodyPr/>
        <a:lstStyle/>
        <a:p>
          <a:endParaRPr lang="en-US"/>
        </a:p>
      </dgm:t>
    </dgm:pt>
    <dgm:pt modelId="{DEFA6B85-6CE3-413F-89FF-4C96C0EA16C3}">
      <dgm:prSet phldrT="[Text]"/>
      <dgm:spPr/>
      <dgm:t>
        <a:bodyPr/>
        <a:lstStyle/>
        <a:p>
          <a:r>
            <a:rPr lang="en-US" dirty="0"/>
            <a:t>Generative Model Based Methods</a:t>
          </a:r>
        </a:p>
      </dgm:t>
    </dgm:pt>
    <dgm:pt modelId="{E03FF416-0421-46CA-966E-60B412DFD502}" type="sibTrans" cxnId="{5C291DBA-EE8F-4357-B389-1FD345D5B023}">
      <dgm:prSet/>
      <dgm:spPr/>
      <dgm:t>
        <a:bodyPr/>
        <a:lstStyle/>
        <a:p>
          <a:endParaRPr lang="en-US"/>
        </a:p>
      </dgm:t>
    </dgm:pt>
    <dgm:pt modelId="{87979401-380B-4912-8078-3C07E69A50F6}" type="parTrans" cxnId="{5C291DBA-EE8F-4357-B389-1FD345D5B023}">
      <dgm:prSet/>
      <dgm:spPr/>
      <dgm:t>
        <a:bodyPr/>
        <a:lstStyle/>
        <a:p>
          <a:endParaRPr lang="en-US"/>
        </a:p>
      </dgm:t>
    </dgm:pt>
    <dgm:pt modelId="{937B2EA6-EAA5-47EB-8FBB-CAB938CB5207}">
      <dgm:prSet/>
      <dgm:spPr/>
      <dgm:t>
        <a:bodyPr/>
        <a:lstStyle/>
        <a:p>
          <a:r>
            <a:rPr lang="en-US" dirty="0"/>
            <a:t>Do not require labeled data and directly model the distribution of the input data</a:t>
          </a:r>
        </a:p>
      </dgm:t>
    </dgm:pt>
    <dgm:pt modelId="{81A001DB-949A-40DE-8D91-563F2B06A7B7}" type="parTrans" cxnId="{BCBA2758-3BC0-40A4-BADF-B56B972F552F}">
      <dgm:prSet/>
      <dgm:spPr/>
      <dgm:t>
        <a:bodyPr/>
        <a:lstStyle/>
        <a:p>
          <a:endParaRPr lang="en-US"/>
        </a:p>
      </dgm:t>
    </dgm:pt>
    <dgm:pt modelId="{F1783A7A-8CC2-4630-800B-D0E40D69678F}" type="sibTrans" cxnId="{BCBA2758-3BC0-40A4-BADF-B56B972F552F}">
      <dgm:prSet/>
      <dgm:spPr/>
      <dgm:t>
        <a:bodyPr/>
        <a:lstStyle/>
        <a:p>
          <a:endParaRPr lang="en-US"/>
        </a:p>
      </dgm:t>
    </dgm:pt>
    <dgm:pt modelId="{67BB26AF-9CAD-40A5-8B60-F9043978AA5B}">
      <dgm:prSet/>
      <dgm:spPr/>
      <dgm:t>
        <a:bodyPr/>
        <a:lstStyle/>
        <a:p>
          <a:r>
            <a:rPr lang="en-US" dirty="0"/>
            <a:t>These methods fit a generative model p(x) and then evaluate the likelihood of new inputs under the model</a:t>
          </a:r>
        </a:p>
      </dgm:t>
    </dgm:pt>
    <dgm:pt modelId="{8180739D-E9EF-4A87-93A4-F8B1A8E83EB6}" type="parTrans" cxnId="{3A76685F-00C3-42FE-974C-F79744A66BCE}">
      <dgm:prSet/>
      <dgm:spPr/>
      <dgm:t>
        <a:bodyPr/>
        <a:lstStyle/>
        <a:p>
          <a:endParaRPr lang="en-US"/>
        </a:p>
      </dgm:t>
    </dgm:pt>
    <dgm:pt modelId="{E6831621-C4C4-423A-B8BA-D90D39AE774F}" type="sibTrans" cxnId="{3A76685F-00C3-42FE-974C-F79744A66BCE}">
      <dgm:prSet/>
      <dgm:spPr/>
      <dgm:t>
        <a:bodyPr/>
        <a:lstStyle/>
        <a:p>
          <a:endParaRPr lang="en-US"/>
        </a:p>
      </dgm:t>
    </dgm:pt>
    <dgm:pt modelId="{CA246C73-10E0-46EE-A2A3-D9841E80EDC2}">
      <dgm:prSet/>
      <dgm:spPr/>
      <dgm:t>
        <a:bodyPr/>
        <a:lstStyle/>
        <a:p>
          <a:endParaRPr lang="en-US" dirty="0"/>
        </a:p>
      </dgm:t>
    </dgm:pt>
    <dgm:pt modelId="{A52A0A5D-5762-48BB-AB60-48698152A6DB}" type="parTrans" cxnId="{DBDC1979-4A2E-4339-B5D6-223AFC1BA7CA}">
      <dgm:prSet/>
      <dgm:spPr/>
      <dgm:t>
        <a:bodyPr/>
        <a:lstStyle/>
        <a:p>
          <a:endParaRPr lang="en-US"/>
        </a:p>
      </dgm:t>
    </dgm:pt>
    <dgm:pt modelId="{78BE3E1F-AB19-4536-ADB5-2FE3FF355B43}" type="sibTrans" cxnId="{DBDC1979-4A2E-4339-B5D6-223AFC1BA7CA}">
      <dgm:prSet/>
      <dgm:spPr/>
      <dgm:t>
        <a:bodyPr/>
        <a:lstStyle/>
        <a:p>
          <a:endParaRPr lang="en-US"/>
        </a:p>
      </dgm:t>
    </dgm:pt>
    <dgm:pt modelId="{4369A083-93EC-4522-84E7-0FD782D08FBD}">
      <dgm:prSet/>
      <dgm:spPr/>
      <dgm:t>
        <a:bodyPr/>
        <a:lstStyle/>
        <a:p>
          <a:endParaRPr lang="en-US" dirty="0"/>
        </a:p>
      </dgm:t>
    </dgm:pt>
    <dgm:pt modelId="{4EA5D9B3-1993-415F-A6EC-8FB5C7436718}" type="parTrans" cxnId="{84B97EF5-A708-492E-9FFB-E5D6ABB23872}">
      <dgm:prSet/>
      <dgm:spPr/>
      <dgm:t>
        <a:bodyPr/>
        <a:lstStyle/>
        <a:p>
          <a:endParaRPr lang="en-US"/>
        </a:p>
      </dgm:t>
    </dgm:pt>
    <dgm:pt modelId="{8EEEA760-BF08-4747-8BE5-FA1F48222A16}" type="sibTrans" cxnId="{84B97EF5-A708-492E-9FFB-E5D6ABB23872}">
      <dgm:prSet/>
      <dgm:spPr/>
      <dgm:t>
        <a:bodyPr/>
        <a:lstStyle/>
        <a:p>
          <a:endParaRPr lang="en-US"/>
        </a:p>
      </dgm:t>
    </dgm:pt>
    <dgm:pt modelId="{9D74E2A3-D0CA-49AC-BC26-E023927FFAB0}">
      <dgm:prSet/>
      <dgm:spPr/>
      <dgm:t>
        <a:bodyPr/>
        <a:lstStyle/>
        <a:p>
          <a:endParaRPr lang="en-US" dirty="0"/>
        </a:p>
      </dgm:t>
    </dgm:pt>
    <dgm:pt modelId="{BDDB5C75-5457-4A20-ABC5-F04E7AD38584}" type="parTrans" cxnId="{DF6C454A-5EDB-474E-8529-A0653E13BB3E}">
      <dgm:prSet/>
      <dgm:spPr/>
      <dgm:t>
        <a:bodyPr/>
        <a:lstStyle/>
        <a:p>
          <a:endParaRPr lang="en-US"/>
        </a:p>
      </dgm:t>
    </dgm:pt>
    <dgm:pt modelId="{9F22BBCE-59A6-4EBE-BB1A-ECA3E1D5950C}" type="sibTrans" cxnId="{DF6C454A-5EDB-474E-8529-A0653E13BB3E}">
      <dgm:prSet/>
      <dgm:spPr/>
      <dgm:t>
        <a:bodyPr/>
        <a:lstStyle/>
        <a:p>
          <a:endParaRPr lang="en-US"/>
        </a:p>
      </dgm:t>
    </dgm:pt>
    <dgm:pt modelId="{C9DF8F37-E95E-4915-B6E4-F7C6262100C2}" type="pres">
      <dgm:prSet presAssocID="{6A2EF98D-D6AD-4946-8E8F-0900215FCBA1}" presName="linear" presStyleCnt="0">
        <dgm:presLayoutVars>
          <dgm:dir/>
          <dgm:animLvl val="lvl"/>
          <dgm:resizeHandles val="exact"/>
        </dgm:presLayoutVars>
      </dgm:prSet>
      <dgm:spPr/>
    </dgm:pt>
    <dgm:pt modelId="{E37B0D76-5AD6-44DE-9F8D-92622E807673}" type="pres">
      <dgm:prSet presAssocID="{50DD6325-DE22-4ADA-B358-C142FC54ADA2}" presName="parentLin" presStyleCnt="0"/>
      <dgm:spPr/>
    </dgm:pt>
    <dgm:pt modelId="{6F123758-5B03-418B-AA94-3980C24574FD}" type="pres">
      <dgm:prSet presAssocID="{50DD6325-DE22-4ADA-B358-C142FC54ADA2}" presName="parentLeftMargin" presStyleLbl="node1" presStyleIdx="0" presStyleCnt="2"/>
      <dgm:spPr/>
    </dgm:pt>
    <dgm:pt modelId="{44BD149B-4ACD-48BD-9D0E-206835BE08C6}" type="pres">
      <dgm:prSet presAssocID="{50DD6325-DE22-4ADA-B358-C142FC54ADA2}" presName="parentText" presStyleLbl="node1" presStyleIdx="0" presStyleCnt="2" custLinFactY="-43033" custLinFactNeighborY="-100000">
        <dgm:presLayoutVars>
          <dgm:chMax val="0"/>
          <dgm:bulletEnabled val="1"/>
        </dgm:presLayoutVars>
      </dgm:prSet>
      <dgm:spPr/>
    </dgm:pt>
    <dgm:pt modelId="{D7996576-1DE4-479C-8AAA-4142AD5BF31B}" type="pres">
      <dgm:prSet presAssocID="{50DD6325-DE22-4ADA-B358-C142FC54ADA2}" presName="negativeSpace" presStyleCnt="0"/>
      <dgm:spPr/>
    </dgm:pt>
    <dgm:pt modelId="{E2A486EE-EFF7-4710-94A1-7FE015A53A97}" type="pres">
      <dgm:prSet presAssocID="{50DD6325-DE22-4ADA-B358-C142FC54ADA2}" presName="childText" presStyleLbl="conFgAcc1" presStyleIdx="0" presStyleCnt="2" custScaleY="75680" custLinFactY="-162518" custLinFactNeighborX="2586" custLinFactNeighborY="-200000">
        <dgm:presLayoutVars>
          <dgm:bulletEnabled val="1"/>
        </dgm:presLayoutVars>
      </dgm:prSet>
      <dgm:spPr/>
    </dgm:pt>
    <dgm:pt modelId="{8222EABD-56B7-4248-92F2-B681A8250EC0}" type="pres">
      <dgm:prSet presAssocID="{96DD31DF-21D5-49A2-882C-8E8305523520}" presName="spaceBetweenRectangles" presStyleCnt="0"/>
      <dgm:spPr/>
    </dgm:pt>
    <dgm:pt modelId="{93A5A65D-5952-4DE6-851F-C70B05545CC0}" type="pres">
      <dgm:prSet presAssocID="{DEFA6B85-6CE3-413F-89FF-4C96C0EA16C3}" presName="parentLin" presStyleCnt="0"/>
      <dgm:spPr/>
    </dgm:pt>
    <dgm:pt modelId="{6F7EC353-4558-43A6-9B66-8F4BE1F2D25D}" type="pres">
      <dgm:prSet presAssocID="{DEFA6B85-6CE3-413F-89FF-4C96C0EA16C3}" presName="parentLeftMargin" presStyleLbl="node1" presStyleIdx="0" presStyleCnt="2"/>
      <dgm:spPr/>
    </dgm:pt>
    <dgm:pt modelId="{03A32FDA-E84D-46AE-93BC-89AF7B801FED}" type="pres">
      <dgm:prSet presAssocID="{DEFA6B85-6CE3-413F-89FF-4C96C0EA16C3}" presName="parentText" presStyleLbl="node1" presStyleIdx="1" presStyleCnt="2" custLinFactNeighborX="-15655" custLinFactNeighborY="-38661">
        <dgm:presLayoutVars>
          <dgm:chMax val="0"/>
          <dgm:bulletEnabled val="1"/>
        </dgm:presLayoutVars>
      </dgm:prSet>
      <dgm:spPr/>
    </dgm:pt>
    <dgm:pt modelId="{3561FFE6-CDF3-46F2-8C4B-C5388FFD7B47}" type="pres">
      <dgm:prSet presAssocID="{DEFA6B85-6CE3-413F-89FF-4C96C0EA16C3}" presName="negativeSpace" presStyleCnt="0"/>
      <dgm:spPr/>
    </dgm:pt>
    <dgm:pt modelId="{BDD89CC5-1394-4707-BC64-A14925E0A502}" type="pres">
      <dgm:prSet presAssocID="{DEFA6B85-6CE3-413F-89FF-4C96C0EA16C3}" presName="childText" presStyleLbl="conFgAcc1" presStyleIdx="1" presStyleCnt="2" custScaleY="131164" custLinFactY="-16696" custLinFactNeighborY="-100000">
        <dgm:presLayoutVars>
          <dgm:bulletEnabled val="1"/>
        </dgm:presLayoutVars>
      </dgm:prSet>
      <dgm:spPr/>
    </dgm:pt>
  </dgm:ptLst>
  <dgm:cxnLst>
    <dgm:cxn modelId="{3E20D304-99F6-4901-AD86-73ED3261EE45}" srcId="{50DD6325-DE22-4ADA-B358-C142FC54ADA2}" destId="{57240F98-D749-4B50-8072-5876B50B6B0A}" srcOrd="0" destOrd="0" parTransId="{00E9CEDF-6CFF-480E-9927-B811A68B2CED}" sibTransId="{1BE59F24-6AF6-46D2-813A-0C8D8A5F9E4B}"/>
    <dgm:cxn modelId="{7763170C-3B65-4C67-A784-F1CD2FD95485}" srcId="{50DD6325-DE22-4ADA-B358-C142FC54ADA2}" destId="{32E06506-3D30-4685-BDAC-7CD22AC0E0D0}" srcOrd="2" destOrd="0" parTransId="{5BF7B41E-4C08-40E4-9E52-F19341DE2A8E}" sibTransId="{54F77323-EBDB-4718-A993-FCE6EA525FC9}"/>
    <dgm:cxn modelId="{1D47AF19-9DE6-4116-9087-DB50339D3533}" type="presOf" srcId="{DEFA6B85-6CE3-413F-89FF-4C96C0EA16C3}" destId="{03A32FDA-E84D-46AE-93BC-89AF7B801FED}" srcOrd="1" destOrd="0" presId="urn:microsoft.com/office/officeart/2005/8/layout/list1"/>
    <dgm:cxn modelId="{E0887A20-BB6C-4847-B2F6-4D91810FB31F}" type="presOf" srcId="{32E06506-3D30-4685-BDAC-7CD22AC0E0D0}" destId="{E2A486EE-EFF7-4710-94A1-7FE015A53A97}" srcOrd="0" destOrd="2" presId="urn:microsoft.com/office/officeart/2005/8/layout/list1"/>
    <dgm:cxn modelId="{24A93322-53C0-449B-A617-89DD7AFAE979}" type="presOf" srcId="{DEFA6B85-6CE3-413F-89FF-4C96C0EA16C3}" destId="{6F7EC353-4558-43A6-9B66-8F4BE1F2D25D}" srcOrd="0" destOrd="0" presId="urn:microsoft.com/office/officeart/2005/8/layout/list1"/>
    <dgm:cxn modelId="{5190FE27-9E3F-412B-B0C4-E1FA1825A4E4}" type="presOf" srcId="{937B2EA6-EAA5-47EB-8FBB-CAB938CB5207}" destId="{BDD89CC5-1394-4707-BC64-A14925E0A502}" srcOrd="0" destOrd="3" presId="urn:microsoft.com/office/officeart/2005/8/layout/list1"/>
    <dgm:cxn modelId="{273A2F2C-EC79-4029-A14F-D2BDF0127F3C}" type="presOf" srcId="{6A2EF98D-D6AD-4946-8E8F-0900215FCBA1}" destId="{C9DF8F37-E95E-4915-B6E4-F7C6262100C2}" srcOrd="0" destOrd="0" presId="urn:microsoft.com/office/officeart/2005/8/layout/list1"/>
    <dgm:cxn modelId="{F52DB635-A251-400D-BAA1-4B2FA3B8EFBB}" type="presOf" srcId="{5A57D3DE-19E9-406F-96D8-8AB209FF010A}" destId="{E2A486EE-EFF7-4710-94A1-7FE015A53A97}" srcOrd="0" destOrd="1" presId="urn:microsoft.com/office/officeart/2005/8/layout/list1"/>
    <dgm:cxn modelId="{3A76685F-00C3-42FE-974C-F79744A66BCE}" srcId="{DEFA6B85-6CE3-413F-89FF-4C96C0EA16C3}" destId="{67BB26AF-9CAD-40A5-8B60-F9043978AA5B}" srcOrd="4" destOrd="0" parTransId="{8180739D-E9EF-4A87-93A4-F8B1A8E83EB6}" sibTransId="{E6831621-C4C4-423A-B8BA-D90D39AE774F}"/>
    <dgm:cxn modelId="{933CD25F-F4C1-4C8D-A731-E676AADA1A6C}" srcId="{50DD6325-DE22-4ADA-B358-C142FC54ADA2}" destId="{5A57D3DE-19E9-406F-96D8-8AB209FF010A}" srcOrd="1" destOrd="0" parTransId="{2DC52DBE-D0D7-40C1-910C-638C4162A912}" sibTransId="{B0465863-7A6B-451D-935A-7692759ACB4F}"/>
    <dgm:cxn modelId="{C18C5141-7C11-4E7B-8BBC-59DDA70E9B6C}" type="presOf" srcId="{50DD6325-DE22-4ADA-B358-C142FC54ADA2}" destId="{6F123758-5B03-418B-AA94-3980C24574FD}" srcOrd="0" destOrd="0" presId="urn:microsoft.com/office/officeart/2005/8/layout/list1"/>
    <dgm:cxn modelId="{0FAA9C62-1444-40F2-A805-7625D5BE9ED6}" type="presOf" srcId="{9D74E2A3-D0CA-49AC-BC26-E023927FFAB0}" destId="{BDD89CC5-1394-4707-BC64-A14925E0A502}" srcOrd="0" destOrd="2" presId="urn:microsoft.com/office/officeart/2005/8/layout/list1"/>
    <dgm:cxn modelId="{0B133D44-A95A-4324-A72E-4C8F5257124C}" type="presOf" srcId="{CA246C73-10E0-46EE-A2A3-D9841E80EDC2}" destId="{BDD89CC5-1394-4707-BC64-A14925E0A502}" srcOrd="0" destOrd="0" presId="urn:microsoft.com/office/officeart/2005/8/layout/list1"/>
    <dgm:cxn modelId="{13E3D146-0D3E-4540-B008-E45E37A99BBA}" type="presOf" srcId="{57240F98-D749-4B50-8072-5876B50B6B0A}" destId="{E2A486EE-EFF7-4710-94A1-7FE015A53A97}" srcOrd="0" destOrd="0" presId="urn:microsoft.com/office/officeart/2005/8/layout/list1"/>
    <dgm:cxn modelId="{DF6C454A-5EDB-474E-8529-A0653E13BB3E}" srcId="{DEFA6B85-6CE3-413F-89FF-4C96C0EA16C3}" destId="{9D74E2A3-D0CA-49AC-BC26-E023927FFAB0}" srcOrd="2" destOrd="0" parTransId="{BDDB5C75-5457-4A20-ABC5-F04E7AD38584}" sibTransId="{9F22BBCE-59A6-4EBE-BB1A-ECA3E1D5950C}"/>
    <dgm:cxn modelId="{BCBA2758-3BC0-40A4-BADF-B56B972F552F}" srcId="{DEFA6B85-6CE3-413F-89FF-4C96C0EA16C3}" destId="{937B2EA6-EAA5-47EB-8FBB-CAB938CB5207}" srcOrd="3" destOrd="0" parTransId="{81A001DB-949A-40DE-8D91-563F2B06A7B7}" sibTransId="{F1783A7A-8CC2-4630-800B-D0E40D69678F}"/>
    <dgm:cxn modelId="{DBDC1979-4A2E-4339-B5D6-223AFC1BA7CA}" srcId="{DEFA6B85-6CE3-413F-89FF-4C96C0EA16C3}" destId="{CA246C73-10E0-46EE-A2A3-D9841E80EDC2}" srcOrd="0" destOrd="0" parTransId="{A52A0A5D-5762-48BB-AB60-48698152A6DB}" sibTransId="{78BE3E1F-AB19-4536-ADB5-2FE3FF355B43}"/>
    <dgm:cxn modelId="{DE5CBE9B-D2CC-4601-9CE5-82070057301B}" srcId="{6A2EF98D-D6AD-4946-8E8F-0900215FCBA1}" destId="{50DD6325-DE22-4ADA-B358-C142FC54ADA2}" srcOrd="0" destOrd="0" parTransId="{7F9A0274-AB3A-4BBA-8735-4B494A0E8B87}" sibTransId="{96DD31DF-21D5-49A2-882C-8E8305523520}"/>
    <dgm:cxn modelId="{42735FA0-6B58-4BF6-82D4-8910B21CF76F}" type="presOf" srcId="{50DD6325-DE22-4ADA-B358-C142FC54ADA2}" destId="{44BD149B-4ACD-48BD-9D0E-206835BE08C6}" srcOrd="1" destOrd="0" presId="urn:microsoft.com/office/officeart/2005/8/layout/list1"/>
    <dgm:cxn modelId="{5C291DBA-EE8F-4357-B389-1FD345D5B023}" srcId="{6A2EF98D-D6AD-4946-8E8F-0900215FCBA1}" destId="{DEFA6B85-6CE3-413F-89FF-4C96C0EA16C3}" srcOrd="1" destOrd="0" parTransId="{87979401-380B-4912-8078-3C07E69A50F6}" sibTransId="{E03FF416-0421-46CA-966E-60B412DFD502}"/>
    <dgm:cxn modelId="{E9DCF2CA-73BA-4EE4-AC1D-EF7278423BBD}" type="presOf" srcId="{67BB26AF-9CAD-40A5-8B60-F9043978AA5B}" destId="{BDD89CC5-1394-4707-BC64-A14925E0A502}" srcOrd="0" destOrd="4" presId="urn:microsoft.com/office/officeart/2005/8/layout/list1"/>
    <dgm:cxn modelId="{2C9617D2-53B0-46C4-BCFC-FBEF75957717}" type="presOf" srcId="{4369A083-93EC-4522-84E7-0FD782D08FBD}" destId="{BDD89CC5-1394-4707-BC64-A14925E0A502}" srcOrd="0" destOrd="1" presId="urn:microsoft.com/office/officeart/2005/8/layout/list1"/>
    <dgm:cxn modelId="{84B97EF5-A708-492E-9FFB-E5D6ABB23872}" srcId="{DEFA6B85-6CE3-413F-89FF-4C96C0EA16C3}" destId="{4369A083-93EC-4522-84E7-0FD782D08FBD}" srcOrd="1" destOrd="0" parTransId="{4EA5D9B3-1993-415F-A6EC-8FB5C7436718}" sibTransId="{8EEEA760-BF08-4747-8BE5-FA1F48222A16}"/>
    <dgm:cxn modelId="{177CC555-119F-48BF-9AF4-952B670BB604}" type="presParOf" srcId="{C9DF8F37-E95E-4915-B6E4-F7C6262100C2}" destId="{E37B0D76-5AD6-44DE-9F8D-92622E807673}" srcOrd="0" destOrd="0" presId="urn:microsoft.com/office/officeart/2005/8/layout/list1"/>
    <dgm:cxn modelId="{B55A15C7-145B-4CEB-8692-F9E7BE74C784}" type="presParOf" srcId="{E37B0D76-5AD6-44DE-9F8D-92622E807673}" destId="{6F123758-5B03-418B-AA94-3980C24574FD}" srcOrd="0" destOrd="0" presId="urn:microsoft.com/office/officeart/2005/8/layout/list1"/>
    <dgm:cxn modelId="{CDB4C321-850E-48B7-B0F4-27F5D75C2065}" type="presParOf" srcId="{E37B0D76-5AD6-44DE-9F8D-92622E807673}" destId="{44BD149B-4ACD-48BD-9D0E-206835BE08C6}" srcOrd="1" destOrd="0" presId="urn:microsoft.com/office/officeart/2005/8/layout/list1"/>
    <dgm:cxn modelId="{7E8FD963-E5A2-4DAF-98E7-E43146515C63}" type="presParOf" srcId="{C9DF8F37-E95E-4915-B6E4-F7C6262100C2}" destId="{D7996576-1DE4-479C-8AAA-4142AD5BF31B}" srcOrd="1" destOrd="0" presId="urn:microsoft.com/office/officeart/2005/8/layout/list1"/>
    <dgm:cxn modelId="{5993B88F-1F07-40E0-8B45-785A3A702217}" type="presParOf" srcId="{C9DF8F37-E95E-4915-B6E4-F7C6262100C2}" destId="{E2A486EE-EFF7-4710-94A1-7FE015A53A97}" srcOrd="2" destOrd="0" presId="urn:microsoft.com/office/officeart/2005/8/layout/list1"/>
    <dgm:cxn modelId="{441257F6-4338-48C8-991D-EC82214BBBD7}" type="presParOf" srcId="{C9DF8F37-E95E-4915-B6E4-F7C6262100C2}" destId="{8222EABD-56B7-4248-92F2-B681A8250EC0}" srcOrd="3" destOrd="0" presId="urn:microsoft.com/office/officeart/2005/8/layout/list1"/>
    <dgm:cxn modelId="{6D1CC5EE-8275-47C7-A520-6D48AA1D49CE}" type="presParOf" srcId="{C9DF8F37-E95E-4915-B6E4-F7C6262100C2}" destId="{93A5A65D-5952-4DE6-851F-C70B05545CC0}" srcOrd="4" destOrd="0" presId="urn:microsoft.com/office/officeart/2005/8/layout/list1"/>
    <dgm:cxn modelId="{93E9E2BF-750B-4B47-A2A9-3B1BC59A47E3}" type="presParOf" srcId="{93A5A65D-5952-4DE6-851F-C70B05545CC0}" destId="{6F7EC353-4558-43A6-9B66-8F4BE1F2D25D}" srcOrd="0" destOrd="0" presId="urn:microsoft.com/office/officeart/2005/8/layout/list1"/>
    <dgm:cxn modelId="{C16B46BB-ABEB-4276-BA94-10F88BEC20F4}" type="presParOf" srcId="{93A5A65D-5952-4DE6-851F-C70B05545CC0}" destId="{03A32FDA-E84D-46AE-93BC-89AF7B801FED}" srcOrd="1" destOrd="0" presId="urn:microsoft.com/office/officeart/2005/8/layout/list1"/>
    <dgm:cxn modelId="{D9EBDC13-F1A6-43AA-9E86-0F00C2915756}" type="presParOf" srcId="{C9DF8F37-E95E-4915-B6E4-F7C6262100C2}" destId="{3561FFE6-CDF3-46F2-8C4B-C5388FFD7B47}" srcOrd="5" destOrd="0" presId="urn:microsoft.com/office/officeart/2005/8/layout/list1"/>
    <dgm:cxn modelId="{EBA19986-1B11-403A-A44E-8B68E1D6BC6B}" type="presParOf" srcId="{C9DF8F37-E95E-4915-B6E4-F7C6262100C2}" destId="{BDD89CC5-1394-4707-BC64-A14925E0A50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44765-00D5-45D4-A2DD-D21C474FD7EF}">
      <dsp:nvSpPr>
        <dsp:cNvPr id="0" name=""/>
        <dsp:cNvSpPr/>
      </dsp:nvSpPr>
      <dsp:spPr>
        <a:xfrm>
          <a:off x="0" y="1785"/>
          <a:ext cx="720000" cy="7808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1</a:t>
          </a:r>
        </a:p>
      </dsp:txBody>
      <dsp:txXfrm>
        <a:off x="0" y="1785"/>
        <a:ext cx="720000" cy="780851"/>
      </dsp:txXfrm>
    </dsp:sp>
    <dsp:sp modelId="{252A1178-0571-41AE-9638-9E9D4D599CFE}">
      <dsp:nvSpPr>
        <dsp:cNvPr id="0" name=""/>
        <dsp:cNvSpPr/>
      </dsp:nvSpPr>
      <dsp:spPr>
        <a:xfrm>
          <a:off x="0" y="821680"/>
          <a:ext cx="720000" cy="780851"/>
        </a:xfrm>
        <a:prstGeom prst="rect">
          <a:avLst/>
        </a:prstGeom>
        <a:solidFill>
          <a:schemeClr val="accent3">
            <a:hueOff val="-355972"/>
            <a:satOff val="3502"/>
            <a:lumOff val="-8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2</a:t>
          </a:r>
        </a:p>
      </dsp:txBody>
      <dsp:txXfrm>
        <a:off x="0" y="821680"/>
        <a:ext cx="720000" cy="780851"/>
      </dsp:txXfrm>
    </dsp:sp>
    <dsp:sp modelId="{EC612C09-F7F7-41E7-AACA-573EA4B51D98}">
      <dsp:nvSpPr>
        <dsp:cNvPr id="0" name=""/>
        <dsp:cNvSpPr/>
      </dsp:nvSpPr>
      <dsp:spPr>
        <a:xfrm>
          <a:off x="0" y="1641574"/>
          <a:ext cx="720000" cy="780851"/>
        </a:xfrm>
        <a:prstGeom prst="rect">
          <a:avLst/>
        </a:prstGeom>
        <a:solidFill>
          <a:schemeClr val="accent3">
            <a:hueOff val="-711945"/>
            <a:satOff val="7004"/>
            <a:lumOff val="-16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3</a:t>
          </a:r>
        </a:p>
      </dsp:txBody>
      <dsp:txXfrm>
        <a:off x="0" y="1641574"/>
        <a:ext cx="720000" cy="780851"/>
      </dsp:txXfrm>
    </dsp:sp>
    <dsp:sp modelId="{AFBBE99F-06CF-4D55-9076-2FD600172508}">
      <dsp:nvSpPr>
        <dsp:cNvPr id="0" name=""/>
        <dsp:cNvSpPr/>
      </dsp:nvSpPr>
      <dsp:spPr>
        <a:xfrm>
          <a:off x="0" y="2461468"/>
          <a:ext cx="720000" cy="780851"/>
        </a:xfrm>
        <a:prstGeom prst="rect">
          <a:avLst/>
        </a:prstGeom>
        <a:solidFill>
          <a:schemeClr val="accent3">
            <a:hueOff val="-1067917"/>
            <a:satOff val="10507"/>
            <a:lumOff val="-25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4</a:t>
          </a:r>
        </a:p>
      </dsp:txBody>
      <dsp:txXfrm>
        <a:off x="0" y="2461468"/>
        <a:ext cx="720000" cy="780851"/>
      </dsp:txXfrm>
    </dsp:sp>
    <dsp:sp modelId="{335CE6FD-C732-4EFA-A029-B70614CF99B3}">
      <dsp:nvSpPr>
        <dsp:cNvPr id="0" name=""/>
        <dsp:cNvSpPr/>
      </dsp:nvSpPr>
      <dsp:spPr>
        <a:xfrm>
          <a:off x="0" y="3281362"/>
          <a:ext cx="720000" cy="780851"/>
        </a:xfrm>
        <a:prstGeom prst="rect">
          <a:avLst/>
        </a:prstGeom>
        <a:solidFill>
          <a:schemeClr val="accent3">
            <a:hueOff val="-1423889"/>
            <a:satOff val="14009"/>
            <a:lumOff val="-33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140" tIns="104140" rIns="104140" bIns="104140" numCol="1" spcCol="1270" anchor="ctr" anchorCtr="0">
          <a:noAutofit/>
        </a:bodyPr>
        <a:lstStyle/>
        <a:p>
          <a:pPr marL="0" lvl="0" indent="0" algn="ctr" defTabSz="1822450">
            <a:lnSpc>
              <a:spcPct val="90000"/>
            </a:lnSpc>
            <a:spcBef>
              <a:spcPct val="0"/>
            </a:spcBef>
            <a:spcAft>
              <a:spcPct val="35000"/>
            </a:spcAft>
            <a:buNone/>
          </a:pPr>
          <a:r>
            <a:rPr lang="en-US" sz="4100" kern="1200" dirty="0"/>
            <a:t>5</a:t>
          </a:r>
        </a:p>
      </dsp:txBody>
      <dsp:txXfrm>
        <a:off x="0" y="3281362"/>
        <a:ext cx="720000" cy="7808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486EE-EFF7-4710-94A1-7FE015A53A97}">
      <dsp:nvSpPr>
        <dsp:cNvPr id="0" name=""/>
        <dsp:cNvSpPr/>
      </dsp:nvSpPr>
      <dsp:spPr>
        <a:xfrm>
          <a:off x="0" y="0"/>
          <a:ext cx="6096000" cy="115500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Taking the Confidence of the predictive distribution p(</a:t>
          </a:r>
          <a:r>
            <a:rPr lang="en-US" sz="1500" kern="1200" dirty="0" err="1"/>
            <a:t>y|x</a:t>
          </a:r>
          <a:r>
            <a:rPr lang="en-US" sz="1500" kern="1200" dirty="0"/>
            <a:t>)</a:t>
          </a:r>
        </a:p>
      </dsp:txBody>
      <dsp:txXfrm>
        <a:off x="0" y="0"/>
        <a:ext cx="6096000" cy="1155009"/>
      </dsp:txXfrm>
    </dsp:sp>
    <dsp:sp modelId="{44BD149B-4ACD-48BD-9D0E-206835BE08C6}">
      <dsp:nvSpPr>
        <dsp:cNvPr id="0" name=""/>
        <dsp:cNvSpPr/>
      </dsp:nvSpPr>
      <dsp:spPr>
        <a:xfrm>
          <a:off x="304800" y="0"/>
          <a:ext cx="426720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kern="1200" dirty="0"/>
            <a:t>Discriminative Classifier Ensembles</a:t>
          </a:r>
        </a:p>
      </dsp:txBody>
      <dsp:txXfrm>
        <a:off x="329298" y="24498"/>
        <a:ext cx="4218204" cy="452844"/>
      </dsp:txXfrm>
    </dsp:sp>
    <dsp:sp modelId="{BDD89CC5-1394-4707-BC64-A14925E0A502}">
      <dsp:nvSpPr>
        <dsp:cNvPr id="0" name=""/>
        <dsp:cNvSpPr/>
      </dsp:nvSpPr>
      <dsp:spPr>
        <a:xfrm>
          <a:off x="0" y="1290000"/>
          <a:ext cx="6096000" cy="302024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12420" rIns="473117" bIns="106680"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US" sz="1500" kern="1200" dirty="0"/>
            <a:t>Do not require labeled data and directly model the distribution of the input data</a:t>
          </a:r>
        </a:p>
        <a:p>
          <a:pPr marL="114300" lvl="1" indent="-114300" algn="l" defTabSz="666750">
            <a:lnSpc>
              <a:spcPct val="90000"/>
            </a:lnSpc>
            <a:spcBef>
              <a:spcPct val="0"/>
            </a:spcBef>
            <a:spcAft>
              <a:spcPct val="15000"/>
            </a:spcAft>
            <a:buChar char="•"/>
          </a:pPr>
          <a:r>
            <a:rPr lang="en-US" sz="1500" kern="1200" dirty="0"/>
            <a:t>These methods fit a generative model p(x) and then evaluate the likelihood of new inputs under the model</a:t>
          </a:r>
        </a:p>
      </dsp:txBody>
      <dsp:txXfrm>
        <a:off x="0" y="1290000"/>
        <a:ext cx="6096000" cy="3020247"/>
      </dsp:txXfrm>
    </dsp:sp>
    <dsp:sp modelId="{03A32FDA-E84D-46AE-93BC-89AF7B801FED}">
      <dsp:nvSpPr>
        <dsp:cNvPr id="0" name=""/>
        <dsp:cNvSpPr/>
      </dsp:nvSpPr>
      <dsp:spPr>
        <a:xfrm>
          <a:off x="257083" y="1480434"/>
          <a:ext cx="426720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66750">
            <a:lnSpc>
              <a:spcPct val="90000"/>
            </a:lnSpc>
            <a:spcBef>
              <a:spcPct val="0"/>
            </a:spcBef>
            <a:spcAft>
              <a:spcPct val="35000"/>
            </a:spcAft>
            <a:buNone/>
          </a:pPr>
          <a:r>
            <a:rPr lang="en-US" sz="1500" kern="1200" dirty="0"/>
            <a:t>Generative Model Based Methods</a:t>
          </a:r>
        </a:p>
      </dsp:txBody>
      <dsp:txXfrm>
        <a:off x="281581" y="1504932"/>
        <a:ext cx="4218204" cy="452844"/>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6D72FF73-3B8F-A544-A0A0-42F2B80C88BC}" type="datetimeFigureOut">
              <a:rPr lang="en-US" smtClean="0"/>
              <a:t>4/13/2020</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FE7C57B-DB5A-054E-86C1-F8B7CA8338F9}" type="slidenum">
              <a:rPr lang="en-US" smtClean="0"/>
              <a:t>‹#›</a:t>
            </a:fld>
            <a:endParaRPr lang="en-US"/>
          </a:p>
        </p:txBody>
      </p:sp>
    </p:spTree>
    <p:extLst>
      <p:ext uri="{BB962C8B-B14F-4D97-AF65-F5344CB8AC3E}">
        <p14:creationId xmlns:p14="http://schemas.microsoft.com/office/powerpoint/2010/main" val="244785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2857500" y="514350"/>
            <a:ext cx="3429000" cy="2571750"/>
          </a:xfrm>
          <a:prstGeom prst="rect">
            <a:avLst/>
          </a:prstGeom>
        </p:spPr>
        <p:txBody>
          <a:bodyPr/>
          <a:lstStyle/>
          <a:p>
            <a:pPr lvl="0"/>
            <a:endParaRPr/>
          </a:p>
        </p:txBody>
      </p:sp>
      <p:sp>
        <p:nvSpPr>
          <p:cNvPr id="42" name="Shape 42"/>
          <p:cNvSpPr>
            <a:spLocks noGrp="1"/>
          </p:cNvSpPr>
          <p:nvPr>
            <p:ph type="body" sz="quarter" idx="1"/>
          </p:nvPr>
        </p:nvSpPr>
        <p:spPr>
          <a:xfrm>
            <a:off x="1219200" y="3257550"/>
            <a:ext cx="6705600" cy="3086100"/>
          </a:xfrm>
          <a:prstGeom prst="rect">
            <a:avLst/>
          </a:prstGeom>
        </p:spPr>
        <p:txBody>
          <a:bodyPr/>
          <a:lstStyle/>
          <a:p>
            <a:pPr lvl="0"/>
            <a:endParaRPr/>
          </a:p>
        </p:txBody>
      </p:sp>
    </p:spTree>
    <p:extLst>
      <p:ext uri="{BB962C8B-B14F-4D97-AF65-F5344CB8AC3E}">
        <p14:creationId xmlns:p14="http://schemas.microsoft.com/office/powerpoint/2010/main" val="1460961498"/>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2147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801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4422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1391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934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81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625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python code for Algorithm 1 as</a:t>
            </a:r>
            <a:r>
              <a:rPr lang="en-US" baseline="0" dirty="0"/>
              <a:t> implementation</a:t>
            </a:r>
          </a:p>
          <a:p>
            <a:endParaRPr lang="en-US" baseline="0" dirty="0"/>
          </a:p>
          <a:p>
            <a:r>
              <a:rPr lang="en-US" baseline="0" dirty="0"/>
              <a:t>Show example of mask being selected?</a:t>
            </a:r>
            <a:endParaRPr lang="en-US" dirty="0"/>
          </a:p>
        </p:txBody>
      </p:sp>
    </p:spTree>
    <p:extLst>
      <p:ext uri="{BB962C8B-B14F-4D97-AF65-F5344CB8AC3E}">
        <p14:creationId xmlns:p14="http://schemas.microsoft.com/office/powerpoint/2010/main" val="1810611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 Title Slide">
    <p:spTree>
      <p:nvGrpSpPr>
        <p:cNvPr id="1" name=""/>
        <p:cNvGrpSpPr/>
        <p:nvPr/>
      </p:nvGrpSpPr>
      <p:grpSpPr>
        <a:xfrm>
          <a:off x="0" y="0"/>
          <a:ext cx="0" cy="0"/>
          <a:chOff x="0" y="0"/>
          <a:chExt cx="0" cy="0"/>
        </a:xfrm>
      </p:grpSpPr>
      <p:sp>
        <p:nvSpPr>
          <p:cNvPr id="10" name="Shape 10"/>
          <p:cNvSpPr/>
          <p:nvPr/>
        </p:nvSpPr>
        <p:spPr>
          <a:xfrm>
            <a:off x="-3872" y="4835022"/>
            <a:ext cx="9170897" cy="2022977"/>
          </a:xfrm>
          <a:prstGeom prst="rect">
            <a:avLst/>
          </a:prstGeom>
          <a:solidFill>
            <a:srgbClr val="03244D"/>
          </a:solidFill>
          <a:ln>
            <a:round/>
          </a:ln>
          <a:effectLst>
            <a:outerShdw blurRad="38100" dist="23000" dir="5400000" rotWithShape="0">
              <a:srgbClr val="000000">
                <a:alpha val="35000"/>
              </a:srgbClr>
            </a:outerShdw>
          </a:effectLst>
        </p:spPr>
        <p:txBody>
          <a:bodyPr lIns="38100" tIns="38100" rIns="38100" bIns="38100" anchor="ctr"/>
          <a:lstStyle/>
          <a:p>
            <a:pPr lvl="0" algn="ctr" defTabSz="5842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defRPr>
            </a:pPr>
            <a:endParaRPr dirty="0"/>
          </a:p>
        </p:txBody>
      </p:sp>
      <p:sp>
        <p:nvSpPr>
          <p:cNvPr id="11" name="Shape 11"/>
          <p:cNvSpPr/>
          <p:nvPr/>
        </p:nvSpPr>
        <p:spPr>
          <a:xfrm>
            <a:off x="-3872" y="4504664"/>
            <a:ext cx="9170897" cy="250980"/>
          </a:xfrm>
          <a:prstGeom prst="rect">
            <a:avLst/>
          </a:prstGeom>
          <a:solidFill>
            <a:srgbClr val="F68026"/>
          </a:solidFill>
          <a:ln>
            <a:round/>
          </a:ln>
          <a:effectLst>
            <a:outerShdw blurRad="38100" dist="23000" dir="5400000" rotWithShape="0">
              <a:srgbClr val="000000">
                <a:alpha val="35000"/>
              </a:srgbClr>
            </a:outerShdw>
          </a:effectLst>
        </p:spPr>
        <p:txBody>
          <a:bodyPr lIns="38100" tIns="38100" rIns="38100" bIns="38100" anchor="ctr"/>
          <a:lstStyle/>
          <a:p>
            <a:pPr lvl="0" algn="ctr" defTabSz="5842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defRPr>
            </a:pPr>
            <a:endParaRPr/>
          </a:p>
        </p:txBody>
      </p:sp>
      <p:sp>
        <p:nvSpPr>
          <p:cNvPr id="16" name="Shape 16"/>
          <p:cNvSpPr>
            <a:spLocks noGrp="1"/>
          </p:cNvSpPr>
          <p:nvPr>
            <p:ph idx="3"/>
          </p:nvPr>
        </p:nvSpPr>
        <p:spPr>
          <a:xfrm>
            <a:off x="3065953" y="0"/>
            <a:ext cx="3016345" cy="4445368"/>
          </a:xfrm>
          <a:prstGeom prst="rect">
            <a:avLst/>
          </a:prstGeom>
        </p:spPr>
        <p:txBody>
          <a:bodyPr/>
          <a:lstStyle/>
          <a:p>
            <a:pPr marL="0" lvl="0" indent="0" algn="ctr">
              <a:spcBef>
                <a:spcPts val="0"/>
              </a:spcBef>
              <a:buClrTx/>
              <a:buSzTx/>
              <a:buFontTx/>
              <a:buNone/>
              <a:defRPr sz="4000">
                <a:latin typeface="Gill Sans"/>
                <a:ea typeface="Gill Sans"/>
                <a:cs typeface="Gill Sans"/>
                <a:sym typeface="Gill Sans"/>
              </a:defRPr>
            </a:pPr>
            <a:endParaRPr dirty="0"/>
          </a:p>
        </p:txBody>
      </p:sp>
      <p:sp>
        <p:nvSpPr>
          <p:cNvPr id="17" name="Shape 17"/>
          <p:cNvSpPr>
            <a:spLocks noGrp="1"/>
          </p:cNvSpPr>
          <p:nvPr>
            <p:ph type="title" hasCustomPrompt="1"/>
          </p:nvPr>
        </p:nvSpPr>
        <p:spPr>
          <a:xfrm>
            <a:off x="1138642" y="771440"/>
            <a:ext cx="6883815" cy="602008"/>
          </a:xfrm>
          <a:prstGeom prst="rect">
            <a:avLst/>
          </a:prstGeom>
        </p:spPr>
        <p:txBody>
          <a:bodyPr/>
          <a:lstStyle>
            <a:lvl1pPr algn="ctr"/>
          </a:lstStyle>
          <a:p>
            <a:pPr lvl="0">
              <a:defRPr sz="1800" b="0">
                <a:solidFill>
                  <a:srgbClr val="000000"/>
                </a:solidFill>
                <a:uFillTx/>
              </a:defRPr>
            </a:pPr>
            <a:r>
              <a:rPr sz="3500" b="1" dirty="0">
                <a:solidFill>
                  <a:srgbClr val="FFFFFF"/>
                </a:solidFill>
                <a:uFill>
                  <a:solidFill>
                    <a:srgbClr val="FFFFFF"/>
                  </a:solidFill>
                </a:uFill>
              </a:rPr>
              <a:t>Title</a:t>
            </a:r>
            <a:r>
              <a:rPr lang="en-US" sz="3500" b="1" dirty="0">
                <a:solidFill>
                  <a:srgbClr val="03244D"/>
                </a:solidFill>
                <a:uFill>
                  <a:solidFill>
                    <a:srgbClr val="FFFFFF"/>
                  </a:solidFill>
                </a:uFill>
              </a:rPr>
              <a:t>Title</a:t>
            </a:r>
            <a:r>
              <a:rPr sz="3500" b="1" dirty="0">
                <a:solidFill>
                  <a:srgbClr val="FFFFFF"/>
                </a:solidFill>
                <a:uFill>
                  <a:solidFill>
                    <a:srgbClr val="FFFFFF"/>
                  </a:solidFill>
                </a:uFill>
              </a:rPr>
              <a:t> Text</a:t>
            </a:r>
          </a:p>
        </p:txBody>
      </p:sp>
      <p:pic>
        <p:nvPicPr>
          <p:cNvPr id="3" name="Picture 2">
            <a:extLst>
              <a:ext uri="{FF2B5EF4-FFF2-40B4-BE49-F238E27FC236}">
                <a16:creationId xmlns:a16="http://schemas.microsoft.com/office/drawing/2014/main" id="{15767680-594B-D840-9ADC-D8DEC3EE948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595" y="5349498"/>
            <a:ext cx="3410716" cy="905559"/>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b="0">
                <a:solidFill>
                  <a:srgbClr val="000000"/>
                </a:solidFill>
                <a:uFillTx/>
              </a:defRPr>
            </a:pPr>
            <a:r>
              <a:rPr sz="3500" b="1">
                <a:solidFill>
                  <a:srgbClr val="FFFFFF"/>
                </a:solidFill>
                <a:uFill>
                  <a:solidFill>
                    <a:srgbClr val="FFFFFF"/>
                  </a:solidFill>
                </a:uFill>
              </a:rPr>
              <a:t>Title Text</a:t>
            </a:r>
          </a:p>
        </p:txBody>
      </p:sp>
      <p:sp>
        <p:nvSpPr>
          <p:cNvPr id="20" name="Shape 20"/>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 Two Content">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b="0">
                <a:solidFill>
                  <a:srgbClr val="000000"/>
                </a:solidFill>
                <a:uFillTx/>
              </a:defRPr>
            </a:pPr>
            <a:r>
              <a:rPr sz="3500" b="1">
                <a:solidFill>
                  <a:srgbClr val="FFFFFF"/>
                </a:solidFill>
                <a:uFill>
                  <a:solidFill>
                    <a:srgbClr val="FFFFFF"/>
                  </a:solidFill>
                </a:uFill>
              </a:rPr>
              <a:t>Title Text</a:t>
            </a:r>
          </a:p>
        </p:txBody>
      </p:sp>
      <p:sp>
        <p:nvSpPr>
          <p:cNvPr id="23" name="Shape 23"/>
          <p:cNvSpPr>
            <a:spLocks noGrp="1"/>
          </p:cNvSpPr>
          <p:nvPr>
            <p:ph type="body" idx="1"/>
          </p:nvPr>
        </p:nvSpPr>
        <p:spPr>
          <a:xfrm>
            <a:off x="457200" y="1215191"/>
            <a:ext cx="4038600" cy="5257802"/>
          </a:xfrm>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fault - Two Content">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b="0">
                <a:solidFill>
                  <a:srgbClr val="000000"/>
                </a:solidFill>
                <a:uFillTx/>
              </a:defRPr>
            </a:pPr>
            <a:r>
              <a:rPr sz="3500" b="1">
                <a:solidFill>
                  <a:srgbClr val="FFFFFF"/>
                </a:solidFill>
                <a:uFill>
                  <a:solidFill>
                    <a:srgbClr val="FFFFFF"/>
                  </a:solidFill>
                </a:uFill>
              </a:rPr>
              <a:t>Title Text</a:t>
            </a:r>
          </a:p>
        </p:txBody>
      </p:sp>
      <p:sp>
        <p:nvSpPr>
          <p:cNvPr id="4" name="Shape 23"/>
          <p:cNvSpPr>
            <a:spLocks noGrp="1"/>
          </p:cNvSpPr>
          <p:nvPr>
            <p:ph type="body" idx="10"/>
          </p:nvPr>
        </p:nvSpPr>
        <p:spPr>
          <a:xfrm>
            <a:off x="4495800" y="1224814"/>
            <a:ext cx="4038600" cy="5257802"/>
          </a:xfrm>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dirty="0">
                <a:uFill>
                  <a:solidFill/>
                </a:uFill>
              </a:rPr>
              <a:t>Body Level One</a:t>
            </a:r>
          </a:p>
          <a:p>
            <a:pPr lvl="1">
              <a:defRPr sz="1800">
                <a:uFillTx/>
              </a:defRPr>
            </a:pPr>
            <a:r>
              <a:rPr sz="2800" dirty="0">
                <a:uFill>
                  <a:solidFill/>
                </a:uFill>
              </a:rPr>
              <a:t>Body Level Two</a:t>
            </a:r>
          </a:p>
          <a:p>
            <a:pPr lvl="2">
              <a:defRPr sz="1800">
                <a:uFillTx/>
              </a:defRPr>
            </a:pPr>
            <a:r>
              <a:rPr sz="2400" dirty="0">
                <a:uFill>
                  <a:solidFill/>
                </a:uFill>
              </a:rPr>
              <a:t>Body Level Three</a:t>
            </a:r>
          </a:p>
          <a:p>
            <a:pPr lvl="3">
              <a:defRPr sz="1800">
                <a:uFillTx/>
              </a:defRPr>
            </a:pPr>
            <a:r>
              <a:rPr sz="2000" dirty="0">
                <a:uFill>
                  <a:solidFill/>
                </a:uFill>
              </a:rPr>
              <a:t>Body Level Four</a:t>
            </a:r>
          </a:p>
          <a:p>
            <a:pPr lvl="4">
              <a:defRPr sz="1800">
                <a:uFillTx/>
              </a:defRPr>
            </a:pPr>
            <a:r>
              <a:rPr sz="2000" dirty="0">
                <a:uFill>
                  <a:solidFill/>
                </a:u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efault - Two Content">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b="0">
                <a:solidFill>
                  <a:srgbClr val="000000"/>
                </a:solidFill>
                <a:uFillTx/>
              </a:defRPr>
            </a:pPr>
            <a:r>
              <a:rPr sz="3500" b="1">
                <a:solidFill>
                  <a:srgbClr val="FFFFFF"/>
                </a:solidFill>
                <a:uFill>
                  <a:solidFill>
                    <a:srgbClr val="FFFFFF"/>
                  </a:solidFill>
                </a:uFill>
              </a:rPr>
              <a:t>Title Text</a:t>
            </a:r>
          </a:p>
        </p:txBody>
      </p:sp>
      <p:sp>
        <p:nvSpPr>
          <p:cNvPr id="4" name="Shape 23"/>
          <p:cNvSpPr>
            <a:spLocks noGrp="1"/>
          </p:cNvSpPr>
          <p:nvPr>
            <p:ph type="body" idx="10"/>
          </p:nvPr>
        </p:nvSpPr>
        <p:spPr>
          <a:xfrm>
            <a:off x="4495800" y="1224818"/>
            <a:ext cx="4038600" cy="5257802"/>
          </a:xfrm>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dirty="0">
                <a:uFill>
                  <a:solidFill/>
                </a:uFill>
              </a:rPr>
              <a:t>Body Level One</a:t>
            </a:r>
          </a:p>
          <a:p>
            <a:pPr lvl="1">
              <a:defRPr sz="1800">
                <a:uFillTx/>
              </a:defRPr>
            </a:pPr>
            <a:r>
              <a:rPr sz="2800" dirty="0">
                <a:uFill>
                  <a:solidFill/>
                </a:uFill>
              </a:rPr>
              <a:t>Body Level Two</a:t>
            </a:r>
          </a:p>
          <a:p>
            <a:pPr lvl="2">
              <a:defRPr sz="1800">
                <a:uFillTx/>
              </a:defRPr>
            </a:pPr>
            <a:r>
              <a:rPr sz="2400" dirty="0">
                <a:uFill>
                  <a:solidFill/>
                </a:uFill>
              </a:rPr>
              <a:t>Body Level Three</a:t>
            </a:r>
          </a:p>
          <a:p>
            <a:pPr lvl="3">
              <a:defRPr sz="1800">
                <a:uFillTx/>
              </a:defRPr>
            </a:pPr>
            <a:r>
              <a:rPr sz="2000" dirty="0">
                <a:uFill>
                  <a:solidFill/>
                </a:uFill>
              </a:rPr>
              <a:t>Body Level Four</a:t>
            </a:r>
          </a:p>
          <a:p>
            <a:pPr lvl="4">
              <a:defRPr sz="1800">
                <a:uFillTx/>
              </a:defRPr>
            </a:pPr>
            <a:r>
              <a:rPr sz="2000" dirty="0">
                <a:uFill>
                  <a:solidFill/>
                </a:uFill>
              </a:rPr>
              <a:t>Body Level Five</a:t>
            </a:r>
          </a:p>
        </p:txBody>
      </p:sp>
      <p:sp>
        <p:nvSpPr>
          <p:cNvPr id="5" name="Shape 23"/>
          <p:cNvSpPr>
            <a:spLocks noGrp="1"/>
          </p:cNvSpPr>
          <p:nvPr>
            <p:ph type="body" idx="11"/>
          </p:nvPr>
        </p:nvSpPr>
        <p:spPr>
          <a:xfrm>
            <a:off x="457200" y="1224818"/>
            <a:ext cx="4038600" cy="5257802"/>
          </a:xfrm>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dirty="0">
                <a:uFill>
                  <a:solidFill/>
                </a:uFill>
              </a:rPr>
              <a:t>Body Level One</a:t>
            </a:r>
          </a:p>
          <a:p>
            <a:pPr lvl="1">
              <a:defRPr sz="1800">
                <a:uFillTx/>
              </a:defRPr>
            </a:pPr>
            <a:r>
              <a:rPr sz="2800" dirty="0">
                <a:uFill>
                  <a:solidFill/>
                </a:uFill>
              </a:rPr>
              <a:t>Body Level Two</a:t>
            </a:r>
          </a:p>
          <a:p>
            <a:pPr lvl="2">
              <a:defRPr sz="1800">
                <a:uFillTx/>
              </a:defRPr>
            </a:pPr>
            <a:r>
              <a:rPr sz="2400" dirty="0">
                <a:uFill>
                  <a:solidFill/>
                </a:uFill>
              </a:rPr>
              <a:t>Body Level Three</a:t>
            </a:r>
          </a:p>
          <a:p>
            <a:pPr lvl="3">
              <a:defRPr sz="1800">
                <a:uFillTx/>
              </a:defRPr>
            </a:pPr>
            <a:r>
              <a:rPr sz="2000" dirty="0">
                <a:uFill>
                  <a:solidFill/>
                </a:uFill>
              </a:rPr>
              <a:t>Body Level Four</a:t>
            </a:r>
          </a:p>
          <a:p>
            <a:pPr lvl="4">
              <a:defRPr sz="1800">
                <a:uFillTx/>
              </a:defRPr>
            </a:pPr>
            <a:r>
              <a:rPr sz="2000" dirty="0">
                <a:uFill>
                  <a:solidFill/>
                </a:u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3872" y="0"/>
            <a:ext cx="9170897" cy="1031960"/>
          </a:xfrm>
          <a:prstGeom prst="rect">
            <a:avLst/>
          </a:prstGeom>
          <a:solidFill>
            <a:srgbClr val="03244D"/>
          </a:solidFill>
          <a:ln>
            <a:round/>
          </a:ln>
          <a:effectLst>
            <a:outerShdw blurRad="38100" dist="23000" dir="5400000" rotWithShape="0">
              <a:srgbClr val="000000">
                <a:alpha val="35000"/>
              </a:srgbClr>
            </a:outerShdw>
          </a:effectLst>
        </p:spPr>
        <p:txBody>
          <a:bodyPr lIns="38100" tIns="38100" rIns="38100" bIns="38100" anchor="ctr"/>
          <a:lstStyle/>
          <a:p>
            <a:pPr lvl="0" algn="ctr" defTabSz="5842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defRPr>
            </a:pPr>
            <a:endParaRPr dirty="0"/>
          </a:p>
        </p:txBody>
      </p:sp>
      <p:sp>
        <p:nvSpPr>
          <p:cNvPr id="3" name="Shape 3"/>
          <p:cNvSpPr/>
          <p:nvPr/>
        </p:nvSpPr>
        <p:spPr>
          <a:xfrm>
            <a:off x="-3872" y="1088660"/>
            <a:ext cx="9170897" cy="124744"/>
          </a:xfrm>
          <a:prstGeom prst="rect">
            <a:avLst/>
          </a:prstGeom>
          <a:solidFill>
            <a:srgbClr val="F68026"/>
          </a:solidFill>
          <a:ln>
            <a:round/>
          </a:ln>
          <a:effectLst>
            <a:outerShdw blurRad="38100" dist="23000" dir="5400000" rotWithShape="0">
              <a:srgbClr val="000000">
                <a:alpha val="35000"/>
              </a:srgbClr>
            </a:outerShdw>
          </a:effectLst>
        </p:spPr>
        <p:txBody>
          <a:bodyPr lIns="38100" tIns="38100" rIns="38100" bIns="38100" anchor="ctr"/>
          <a:lstStyle/>
          <a:p>
            <a:pPr lvl="0" algn="ctr" defTabSz="584200">
              <a:buClr>
                <a:srgbClr val="FFFFFF"/>
              </a:buClr>
              <a:defRPr sz="4000">
                <a:solidFill>
                  <a:srgbClr val="FFFFFF"/>
                </a:solidFill>
                <a:effectLst>
                  <a:outerShdw blurRad="38100" dist="12700" dir="5400000" rotWithShape="0">
                    <a:srgbClr val="000000">
                      <a:alpha val="50000"/>
                    </a:srgbClr>
                  </a:outerShdw>
                </a:effectLst>
                <a:uFill>
                  <a:solidFill>
                    <a:srgbClr val="FFFFFF"/>
                  </a:solidFill>
                </a:uFill>
              </a:defRPr>
            </a:pPr>
            <a:endParaRPr/>
          </a:p>
        </p:txBody>
      </p:sp>
      <p:sp>
        <p:nvSpPr>
          <p:cNvPr id="7" name="Shape 7"/>
          <p:cNvSpPr>
            <a:spLocks noGrp="1"/>
          </p:cNvSpPr>
          <p:nvPr>
            <p:ph type="title"/>
          </p:nvPr>
        </p:nvSpPr>
        <p:spPr>
          <a:xfrm>
            <a:off x="225310" y="-258353"/>
            <a:ext cx="5822973"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b"/>
          <a:lstStyle/>
          <a:p>
            <a:pPr lvl="0">
              <a:defRPr sz="1800" b="0">
                <a:solidFill>
                  <a:srgbClr val="000000"/>
                </a:solidFill>
                <a:uFillTx/>
              </a:defRPr>
            </a:pPr>
            <a:r>
              <a:rPr sz="3500" b="1">
                <a:solidFill>
                  <a:srgbClr val="FFFFFF"/>
                </a:solidFill>
                <a:uFill>
                  <a:solidFill>
                    <a:srgbClr val="FFFFFF"/>
                  </a:solidFill>
                </a:uFill>
              </a:rPr>
              <a:t>Title Text</a:t>
            </a:r>
          </a:p>
        </p:txBody>
      </p:sp>
      <p:sp>
        <p:nvSpPr>
          <p:cNvPr id="8" name="Shape 8"/>
          <p:cNvSpPr>
            <a:spLocks noGrp="1"/>
          </p:cNvSpPr>
          <p:nvPr>
            <p:ph type="body" idx="1"/>
          </p:nvPr>
        </p:nvSpPr>
        <p:spPr>
          <a:xfrm>
            <a:off x="457200" y="1224824"/>
            <a:ext cx="8229600" cy="5257802"/>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dirty="0">
                <a:uFill>
                  <a:solidFill/>
                </a:uFill>
              </a:rPr>
              <a:t>Body Level One</a:t>
            </a:r>
          </a:p>
          <a:p>
            <a:pPr lvl="1">
              <a:defRPr sz="1800">
                <a:uFillTx/>
              </a:defRPr>
            </a:pPr>
            <a:r>
              <a:rPr sz="2800" dirty="0">
                <a:uFill>
                  <a:solidFill/>
                </a:uFill>
              </a:rPr>
              <a:t>Body Level Two</a:t>
            </a:r>
          </a:p>
          <a:p>
            <a:pPr lvl="2">
              <a:defRPr sz="1800">
                <a:uFillTx/>
              </a:defRPr>
            </a:pPr>
            <a:r>
              <a:rPr sz="2400" dirty="0">
                <a:uFill>
                  <a:solidFill/>
                </a:uFill>
              </a:rPr>
              <a:t>Body Level Three</a:t>
            </a:r>
          </a:p>
          <a:p>
            <a:pPr lvl="3">
              <a:defRPr sz="1800">
                <a:uFillTx/>
              </a:defRPr>
            </a:pPr>
            <a:r>
              <a:rPr sz="2000" dirty="0">
                <a:uFill>
                  <a:solidFill/>
                </a:uFill>
              </a:rPr>
              <a:t>Body Level Four</a:t>
            </a:r>
          </a:p>
          <a:p>
            <a:pPr lvl="4">
              <a:defRPr sz="1800">
                <a:uFillTx/>
              </a:defRPr>
            </a:pPr>
            <a:r>
              <a:rPr sz="2000" dirty="0">
                <a:uFill>
                  <a:solidFill/>
                </a:uFill>
              </a:rPr>
              <a:t>Body Level Five</a:t>
            </a:r>
            <a:endParaRPr lang="en-US" sz="2000" dirty="0">
              <a:uFill>
                <a:solidFill/>
              </a:uFill>
            </a:endParaRPr>
          </a:p>
          <a:p>
            <a:pPr lvl="5">
              <a:defRPr sz="1800">
                <a:uFillTx/>
              </a:defRPr>
            </a:pPr>
            <a:endParaRPr sz="2000" dirty="0">
              <a:uFill>
                <a:solidFill/>
              </a:uFill>
            </a:endParaRPr>
          </a:p>
        </p:txBody>
      </p:sp>
      <p:pic>
        <p:nvPicPr>
          <p:cNvPr id="5" name="Picture 4">
            <a:extLst>
              <a:ext uri="{FF2B5EF4-FFF2-40B4-BE49-F238E27FC236}">
                <a16:creationId xmlns:a16="http://schemas.microsoft.com/office/drawing/2014/main" id="{8EA04406-56D9-B540-B36C-10EC095291F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953462" y="221956"/>
            <a:ext cx="2066411" cy="5486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transition spd="med"/>
  <p:txStyles>
    <p:titleStyle>
      <a:lvl1pPr defTabSz="457200">
        <a:defRPr sz="3500" b="1">
          <a:solidFill>
            <a:srgbClr val="FFFFFF"/>
          </a:solidFill>
          <a:uFill>
            <a:solidFill>
              <a:srgbClr val="FFFFFF"/>
            </a:solidFill>
          </a:uFill>
          <a:latin typeface="+mn-lt"/>
          <a:ea typeface="+mn-ea"/>
          <a:cs typeface="+mn-cs"/>
          <a:sym typeface="Calibri"/>
        </a:defRPr>
      </a:lvl1pPr>
      <a:lvl2pPr indent="228600" defTabSz="457200">
        <a:defRPr sz="3500" b="1">
          <a:solidFill>
            <a:srgbClr val="FFFFFF"/>
          </a:solidFill>
          <a:uFill>
            <a:solidFill>
              <a:srgbClr val="FFFFFF"/>
            </a:solidFill>
          </a:uFill>
          <a:latin typeface="+mn-lt"/>
          <a:ea typeface="+mn-ea"/>
          <a:cs typeface="+mn-cs"/>
          <a:sym typeface="Calibri"/>
        </a:defRPr>
      </a:lvl2pPr>
      <a:lvl3pPr indent="457200" defTabSz="457200">
        <a:defRPr sz="3500" b="1">
          <a:solidFill>
            <a:srgbClr val="FFFFFF"/>
          </a:solidFill>
          <a:uFill>
            <a:solidFill>
              <a:srgbClr val="FFFFFF"/>
            </a:solidFill>
          </a:uFill>
          <a:latin typeface="+mn-lt"/>
          <a:ea typeface="+mn-ea"/>
          <a:cs typeface="+mn-cs"/>
          <a:sym typeface="Calibri"/>
        </a:defRPr>
      </a:lvl3pPr>
      <a:lvl4pPr indent="685800" defTabSz="457200">
        <a:defRPr sz="3500" b="1">
          <a:solidFill>
            <a:srgbClr val="FFFFFF"/>
          </a:solidFill>
          <a:uFill>
            <a:solidFill>
              <a:srgbClr val="FFFFFF"/>
            </a:solidFill>
          </a:uFill>
          <a:latin typeface="+mn-lt"/>
          <a:ea typeface="+mn-ea"/>
          <a:cs typeface="+mn-cs"/>
          <a:sym typeface="Calibri"/>
        </a:defRPr>
      </a:lvl4pPr>
      <a:lvl5pPr indent="914400" defTabSz="457200">
        <a:defRPr sz="3500" b="1">
          <a:solidFill>
            <a:srgbClr val="FFFFFF"/>
          </a:solidFill>
          <a:uFill>
            <a:solidFill>
              <a:srgbClr val="FFFFFF"/>
            </a:solidFill>
          </a:uFill>
          <a:latin typeface="+mn-lt"/>
          <a:ea typeface="+mn-ea"/>
          <a:cs typeface="+mn-cs"/>
          <a:sym typeface="Calibri"/>
        </a:defRPr>
      </a:lvl5pPr>
      <a:lvl6pPr indent="1143000" defTabSz="457200">
        <a:defRPr sz="3500" b="1">
          <a:solidFill>
            <a:srgbClr val="FFFFFF"/>
          </a:solidFill>
          <a:uFill>
            <a:solidFill>
              <a:srgbClr val="FFFFFF"/>
            </a:solidFill>
          </a:uFill>
          <a:latin typeface="+mn-lt"/>
          <a:ea typeface="+mn-ea"/>
          <a:cs typeface="+mn-cs"/>
          <a:sym typeface="Calibri"/>
        </a:defRPr>
      </a:lvl6pPr>
      <a:lvl7pPr indent="1371600" defTabSz="457200">
        <a:defRPr sz="3500" b="1">
          <a:solidFill>
            <a:srgbClr val="FFFFFF"/>
          </a:solidFill>
          <a:uFill>
            <a:solidFill>
              <a:srgbClr val="FFFFFF"/>
            </a:solidFill>
          </a:uFill>
          <a:latin typeface="+mn-lt"/>
          <a:ea typeface="+mn-ea"/>
          <a:cs typeface="+mn-cs"/>
          <a:sym typeface="Calibri"/>
        </a:defRPr>
      </a:lvl7pPr>
      <a:lvl8pPr indent="1600200" defTabSz="457200">
        <a:defRPr sz="3500" b="1">
          <a:solidFill>
            <a:srgbClr val="FFFFFF"/>
          </a:solidFill>
          <a:uFill>
            <a:solidFill>
              <a:srgbClr val="FFFFFF"/>
            </a:solidFill>
          </a:uFill>
          <a:latin typeface="+mn-lt"/>
          <a:ea typeface="+mn-ea"/>
          <a:cs typeface="+mn-cs"/>
          <a:sym typeface="Calibri"/>
        </a:defRPr>
      </a:lvl8pPr>
      <a:lvl9pPr indent="1828800" defTabSz="457200">
        <a:defRPr sz="3500" b="1">
          <a:solidFill>
            <a:srgbClr val="FFFFFF"/>
          </a:solidFill>
          <a:uFill>
            <a:solidFill>
              <a:srgbClr val="FFFFFF"/>
            </a:solidFill>
          </a:uFill>
          <a:latin typeface="+mn-lt"/>
          <a:ea typeface="+mn-ea"/>
          <a:cs typeface="+mn-cs"/>
          <a:sym typeface="Calibri"/>
        </a:defRPr>
      </a:lvl9pPr>
    </p:titleStyle>
    <p:bodyStyle>
      <a:lvl1pPr marL="342900" indent="-34290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1pPr>
      <a:lvl2pPr marL="783771" indent="-326571"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2pPr>
      <a:lvl3pPr marL="1219200" indent="-30480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3pPr>
      <a:lvl4pPr marL="1737360" indent="-36576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4pPr>
      <a:lvl5pPr marL="2194560" indent="-36576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5pPr>
      <a:lvl6pPr marL="2451100" indent="0" defTabSz="457200">
        <a:spcBef>
          <a:spcPts val="700"/>
        </a:spcBef>
        <a:buClr>
          <a:srgbClr val="000000"/>
        </a:buClr>
        <a:buSzPct val="171000"/>
        <a:buFont typeface="Arial"/>
        <a:buNone/>
        <a:defRPr sz="1800">
          <a:solidFill>
            <a:srgbClr val="03244D"/>
          </a:solidFill>
          <a:uFill>
            <a:solidFill/>
          </a:uFill>
          <a:latin typeface="+mn-lt"/>
          <a:ea typeface="+mn-ea"/>
          <a:cs typeface="+mn-cs"/>
          <a:sym typeface="Calibri"/>
        </a:defRPr>
      </a:lvl6pPr>
      <a:lvl7pPr marL="3721100" indent="-914400" defTabSz="4572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defTabSz="4572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defTabSz="4572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defTabSz="457200">
        <a:defRPr sz="1200">
          <a:solidFill>
            <a:schemeClr val="tx1"/>
          </a:solidFill>
          <a:uFill>
            <a:solidFill/>
          </a:uFill>
          <a:latin typeface="+mn-lt"/>
          <a:ea typeface="+mn-ea"/>
          <a:cs typeface="+mn-cs"/>
          <a:sym typeface="Calibri"/>
        </a:defRPr>
      </a:lvl1pPr>
      <a:lvl2pPr algn="r" defTabSz="457200">
        <a:defRPr sz="1200">
          <a:solidFill>
            <a:schemeClr val="tx1"/>
          </a:solidFill>
          <a:uFill>
            <a:solidFill/>
          </a:uFill>
          <a:latin typeface="+mn-lt"/>
          <a:ea typeface="+mn-ea"/>
          <a:cs typeface="+mn-cs"/>
          <a:sym typeface="Calibri"/>
        </a:defRPr>
      </a:lvl2pPr>
      <a:lvl3pPr algn="r" defTabSz="457200">
        <a:defRPr sz="1200">
          <a:solidFill>
            <a:schemeClr val="tx1"/>
          </a:solidFill>
          <a:uFill>
            <a:solidFill/>
          </a:uFill>
          <a:latin typeface="+mn-lt"/>
          <a:ea typeface="+mn-ea"/>
          <a:cs typeface="+mn-cs"/>
          <a:sym typeface="Calibri"/>
        </a:defRPr>
      </a:lvl3pPr>
      <a:lvl4pPr algn="r" defTabSz="457200">
        <a:defRPr sz="1200">
          <a:solidFill>
            <a:schemeClr val="tx1"/>
          </a:solidFill>
          <a:uFill>
            <a:solidFill/>
          </a:uFill>
          <a:latin typeface="+mn-lt"/>
          <a:ea typeface="+mn-ea"/>
          <a:cs typeface="+mn-cs"/>
          <a:sym typeface="Calibri"/>
        </a:defRPr>
      </a:lvl4pPr>
      <a:lvl5pPr algn="r" defTabSz="457200">
        <a:defRPr sz="1200">
          <a:solidFill>
            <a:schemeClr val="tx1"/>
          </a:solidFill>
          <a:uFill>
            <a:solidFill/>
          </a:uFill>
          <a:latin typeface="+mn-lt"/>
          <a:ea typeface="+mn-ea"/>
          <a:cs typeface="+mn-cs"/>
          <a:sym typeface="Calibri"/>
        </a:defRPr>
      </a:lvl5pPr>
      <a:lvl6pPr algn="r" defTabSz="457200">
        <a:defRPr sz="1200">
          <a:solidFill>
            <a:schemeClr val="tx1"/>
          </a:solidFill>
          <a:uFill>
            <a:solidFill/>
          </a:uFill>
          <a:latin typeface="+mn-lt"/>
          <a:ea typeface="+mn-ea"/>
          <a:cs typeface="+mn-cs"/>
          <a:sym typeface="Calibri"/>
        </a:defRPr>
      </a:lvl6pPr>
      <a:lvl7pPr algn="r" defTabSz="457200">
        <a:defRPr sz="1200">
          <a:solidFill>
            <a:schemeClr val="tx1"/>
          </a:solidFill>
          <a:uFill>
            <a:solidFill/>
          </a:uFill>
          <a:latin typeface="+mn-lt"/>
          <a:ea typeface="+mn-ea"/>
          <a:cs typeface="+mn-cs"/>
          <a:sym typeface="Calibri"/>
        </a:defRPr>
      </a:lvl7pPr>
      <a:lvl8pPr algn="r" defTabSz="457200">
        <a:defRPr sz="1200">
          <a:solidFill>
            <a:schemeClr val="tx1"/>
          </a:solidFill>
          <a:uFill>
            <a:solidFill/>
          </a:uFill>
          <a:latin typeface="+mn-lt"/>
          <a:ea typeface="+mn-ea"/>
          <a:cs typeface="+mn-cs"/>
          <a:sym typeface="Calibri"/>
        </a:defRPr>
      </a:lvl8pPr>
      <a:lvl9pPr algn="r" defTabSz="457200">
        <a:defRPr sz="1200">
          <a:solidFill>
            <a:schemeClr val="tx1"/>
          </a:solidFill>
          <a:uFill>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syncedreview/2018-in-review-10-ai-failures-c18faadf598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hyperlink" Target="https://www.businessinsider.com/elon-musk-says-ai-could-lead-to-robot-dictator-201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349" y="84673"/>
            <a:ext cx="8843554" cy="1635132"/>
          </a:xfrm>
        </p:spPr>
        <p:txBody>
          <a:bodyPr/>
          <a:lstStyle/>
          <a:p>
            <a:pPr marL="0" indent="0">
              <a:buNone/>
            </a:pPr>
            <a:r>
              <a:rPr lang="en-US" sz="3200" dirty="0">
                <a:solidFill>
                  <a:schemeClr val="tx1"/>
                </a:solidFill>
              </a:rPr>
              <a:t>Improving Out-of-Distribution Detection in Machine Learning Models</a:t>
            </a:r>
          </a:p>
        </p:txBody>
      </p:sp>
      <p:sp>
        <p:nvSpPr>
          <p:cNvPr id="4" name="Title 2"/>
          <p:cNvSpPr txBox="1">
            <a:spLocks/>
          </p:cNvSpPr>
          <p:nvPr/>
        </p:nvSpPr>
        <p:spPr>
          <a:xfrm>
            <a:off x="148098" y="2692618"/>
            <a:ext cx="8843554" cy="473779"/>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b"/>
          <a:lstStyle>
            <a:lvl1pPr algn="ctr" defTabSz="457200">
              <a:defRPr sz="3500" b="1">
                <a:solidFill>
                  <a:srgbClr val="FFFFFF"/>
                </a:solidFill>
                <a:uFill>
                  <a:solidFill>
                    <a:srgbClr val="FFFFFF"/>
                  </a:solidFill>
                </a:uFill>
                <a:latin typeface="+mn-lt"/>
                <a:ea typeface="+mn-ea"/>
                <a:cs typeface="+mn-cs"/>
                <a:sym typeface="Calibri"/>
              </a:defRPr>
            </a:lvl1pPr>
            <a:lvl2pPr indent="228600" defTabSz="457200">
              <a:defRPr sz="3500" b="1">
                <a:solidFill>
                  <a:srgbClr val="FFFFFF"/>
                </a:solidFill>
                <a:uFill>
                  <a:solidFill>
                    <a:srgbClr val="FFFFFF"/>
                  </a:solidFill>
                </a:uFill>
                <a:latin typeface="+mn-lt"/>
                <a:ea typeface="+mn-ea"/>
                <a:cs typeface="+mn-cs"/>
                <a:sym typeface="Calibri"/>
              </a:defRPr>
            </a:lvl2pPr>
            <a:lvl3pPr indent="457200" defTabSz="457200">
              <a:defRPr sz="3500" b="1">
                <a:solidFill>
                  <a:srgbClr val="FFFFFF"/>
                </a:solidFill>
                <a:uFill>
                  <a:solidFill>
                    <a:srgbClr val="FFFFFF"/>
                  </a:solidFill>
                </a:uFill>
                <a:latin typeface="+mn-lt"/>
                <a:ea typeface="+mn-ea"/>
                <a:cs typeface="+mn-cs"/>
                <a:sym typeface="Calibri"/>
              </a:defRPr>
            </a:lvl3pPr>
            <a:lvl4pPr indent="685800" defTabSz="457200">
              <a:defRPr sz="3500" b="1">
                <a:solidFill>
                  <a:srgbClr val="FFFFFF"/>
                </a:solidFill>
                <a:uFill>
                  <a:solidFill>
                    <a:srgbClr val="FFFFFF"/>
                  </a:solidFill>
                </a:uFill>
                <a:latin typeface="+mn-lt"/>
                <a:ea typeface="+mn-ea"/>
                <a:cs typeface="+mn-cs"/>
                <a:sym typeface="Calibri"/>
              </a:defRPr>
            </a:lvl4pPr>
            <a:lvl5pPr indent="914400" defTabSz="457200">
              <a:defRPr sz="3500" b="1">
                <a:solidFill>
                  <a:srgbClr val="FFFFFF"/>
                </a:solidFill>
                <a:uFill>
                  <a:solidFill>
                    <a:srgbClr val="FFFFFF"/>
                  </a:solidFill>
                </a:uFill>
                <a:latin typeface="+mn-lt"/>
                <a:ea typeface="+mn-ea"/>
                <a:cs typeface="+mn-cs"/>
                <a:sym typeface="Calibri"/>
              </a:defRPr>
            </a:lvl5pPr>
            <a:lvl6pPr indent="1143000" defTabSz="457200">
              <a:defRPr sz="3500" b="1">
                <a:solidFill>
                  <a:srgbClr val="FFFFFF"/>
                </a:solidFill>
                <a:uFill>
                  <a:solidFill>
                    <a:srgbClr val="FFFFFF"/>
                  </a:solidFill>
                </a:uFill>
                <a:latin typeface="+mn-lt"/>
                <a:ea typeface="+mn-ea"/>
                <a:cs typeface="+mn-cs"/>
                <a:sym typeface="Calibri"/>
              </a:defRPr>
            </a:lvl6pPr>
            <a:lvl7pPr indent="1371600" defTabSz="457200">
              <a:defRPr sz="3500" b="1">
                <a:solidFill>
                  <a:srgbClr val="FFFFFF"/>
                </a:solidFill>
                <a:uFill>
                  <a:solidFill>
                    <a:srgbClr val="FFFFFF"/>
                  </a:solidFill>
                </a:uFill>
                <a:latin typeface="+mn-lt"/>
                <a:ea typeface="+mn-ea"/>
                <a:cs typeface="+mn-cs"/>
                <a:sym typeface="Calibri"/>
              </a:defRPr>
            </a:lvl7pPr>
            <a:lvl8pPr indent="1600200" defTabSz="457200">
              <a:defRPr sz="3500" b="1">
                <a:solidFill>
                  <a:srgbClr val="FFFFFF"/>
                </a:solidFill>
                <a:uFill>
                  <a:solidFill>
                    <a:srgbClr val="FFFFFF"/>
                  </a:solidFill>
                </a:uFill>
                <a:latin typeface="+mn-lt"/>
                <a:ea typeface="+mn-ea"/>
                <a:cs typeface="+mn-cs"/>
                <a:sym typeface="Calibri"/>
              </a:defRPr>
            </a:lvl8pPr>
            <a:lvl9pPr indent="1828800" defTabSz="457200">
              <a:defRPr sz="3500" b="1">
                <a:solidFill>
                  <a:srgbClr val="FFFFFF"/>
                </a:solidFill>
                <a:uFill>
                  <a:solidFill>
                    <a:srgbClr val="FFFFFF"/>
                  </a:solidFill>
                </a:uFill>
                <a:latin typeface="+mn-lt"/>
                <a:ea typeface="+mn-ea"/>
                <a:cs typeface="+mn-cs"/>
                <a:sym typeface="Calibri"/>
              </a:defRPr>
            </a:lvl9pPr>
          </a:lstStyle>
          <a:p>
            <a:pPr>
              <a:buClrTx/>
              <a:buFontTx/>
            </a:pPr>
            <a:r>
              <a:rPr lang="en-US" sz="2600" dirty="0">
                <a:solidFill>
                  <a:srgbClr val="496E9C"/>
                </a:solidFill>
              </a:rPr>
              <a:t>Greg Mifflin</a:t>
            </a:r>
          </a:p>
          <a:p>
            <a:pPr>
              <a:buClrTx/>
            </a:pPr>
            <a:r>
              <a:rPr lang="en-US" sz="2600" dirty="0">
                <a:solidFill>
                  <a:srgbClr val="496E9C"/>
                </a:solidFill>
              </a:rPr>
              <a:t>Mark Lopez </a:t>
            </a:r>
          </a:p>
          <a:p>
            <a:pPr>
              <a:buClrTx/>
              <a:buFontTx/>
            </a:pPr>
            <a:endParaRPr lang="en-US" sz="2600" dirty="0">
              <a:solidFill>
                <a:srgbClr val="496E9C"/>
              </a:solidFill>
            </a:endParaRPr>
          </a:p>
        </p:txBody>
      </p:sp>
      <p:sp>
        <p:nvSpPr>
          <p:cNvPr id="6" name="Title 2"/>
          <p:cNvSpPr txBox="1">
            <a:spLocks/>
          </p:cNvSpPr>
          <p:nvPr/>
        </p:nvSpPr>
        <p:spPr>
          <a:xfrm>
            <a:off x="152348" y="2549529"/>
            <a:ext cx="8843554" cy="198068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b"/>
          <a:lstStyle>
            <a:lvl1pPr algn="ctr" defTabSz="457200">
              <a:defRPr sz="3500" b="1">
                <a:solidFill>
                  <a:srgbClr val="FFFFFF"/>
                </a:solidFill>
                <a:uFill>
                  <a:solidFill>
                    <a:srgbClr val="FFFFFF"/>
                  </a:solidFill>
                </a:uFill>
                <a:latin typeface="+mn-lt"/>
                <a:ea typeface="+mn-ea"/>
                <a:cs typeface="+mn-cs"/>
                <a:sym typeface="Calibri"/>
              </a:defRPr>
            </a:lvl1pPr>
            <a:lvl2pPr indent="228600" defTabSz="457200">
              <a:defRPr sz="3500" b="1">
                <a:solidFill>
                  <a:srgbClr val="FFFFFF"/>
                </a:solidFill>
                <a:uFill>
                  <a:solidFill>
                    <a:srgbClr val="FFFFFF"/>
                  </a:solidFill>
                </a:uFill>
                <a:latin typeface="+mn-lt"/>
                <a:ea typeface="+mn-ea"/>
                <a:cs typeface="+mn-cs"/>
                <a:sym typeface="Calibri"/>
              </a:defRPr>
            </a:lvl2pPr>
            <a:lvl3pPr indent="457200" defTabSz="457200">
              <a:defRPr sz="3500" b="1">
                <a:solidFill>
                  <a:srgbClr val="FFFFFF"/>
                </a:solidFill>
                <a:uFill>
                  <a:solidFill>
                    <a:srgbClr val="FFFFFF"/>
                  </a:solidFill>
                </a:uFill>
                <a:latin typeface="+mn-lt"/>
                <a:ea typeface="+mn-ea"/>
                <a:cs typeface="+mn-cs"/>
                <a:sym typeface="Calibri"/>
              </a:defRPr>
            </a:lvl3pPr>
            <a:lvl4pPr indent="685800" defTabSz="457200">
              <a:defRPr sz="3500" b="1">
                <a:solidFill>
                  <a:srgbClr val="FFFFFF"/>
                </a:solidFill>
                <a:uFill>
                  <a:solidFill>
                    <a:srgbClr val="FFFFFF"/>
                  </a:solidFill>
                </a:uFill>
                <a:latin typeface="+mn-lt"/>
                <a:ea typeface="+mn-ea"/>
                <a:cs typeface="+mn-cs"/>
                <a:sym typeface="Calibri"/>
              </a:defRPr>
            </a:lvl4pPr>
            <a:lvl5pPr indent="914400" defTabSz="457200">
              <a:defRPr sz="3500" b="1">
                <a:solidFill>
                  <a:srgbClr val="FFFFFF"/>
                </a:solidFill>
                <a:uFill>
                  <a:solidFill>
                    <a:srgbClr val="FFFFFF"/>
                  </a:solidFill>
                </a:uFill>
                <a:latin typeface="+mn-lt"/>
                <a:ea typeface="+mn-ea"/>
                <a:cs typeface="+mn-cs"/>
                <a:sym typeface="Calibri"/>
              </a:defRPr>
            </a:lvl5pPr>
            <a:lvl6pPr indent="1143000" defTabSz="457200">
              <a:defRPr sz="3500" b="1">
                <a:solidFill>
                  <a:srgbClr val="FFFFFF"/>
                </a:solidFill>
                <a:uFill>
                  <a:solidFill>
                    <a:srgbClr val="FFFFFF"/>
                  </a:solidFill>
                </a:uFill>
                <a:latin typeface="+mn-lt"/>
                <a:ea typeface="+mn-ea"/>
                <a:cs typeface="+mn-cs"/>
                <a:sym typeface="Calibri"/>
              </a:defRPr>
            </a:lvl6pPr>
            <a:lvl7pPr indent="1371600" defTabSz="457200">
              <a:defRPr sz="3500" b="1">
                <a:solidFill>
                  <a:srgbClr val="FFFFFF"/>
                </a:solidFill>
                <a:uFill>
                  <a:solidFill>
                    <a:srgbClr val="FFFFFF"/>
                  </a:solidFill>
                </a:uFill>
                <a:latin typeface="+mn-lt"/>
                <a:ea typeface="+mn-ea"/>
                <a:cs typeface="+mn-cs"/>
                <a:sym typeface="Calibri"/>
              </a:defRPr>
            </a:lvl7pPr>
            <a:lvl8pPr indent="1600200" defTabSz="457200">
              <a:defRPr sz="3500" b="1">
                <a:solidFill>
                  <a:srgbClr val="FFFFFF"/>
                </a:solidFill>
                <a:uFill>
                  <a:solidFill>
                    <a:srgbClr val="FFFFFF"/>
                  </a:solidFill>
                </a:uFill>
                <a:latin typeface="+mn-lt"/>
                <a:ea typeface="+mn-ea"/>
                <a:cs typeface="+mn-cs"/>
                <a:sym typeface="Calibri"/>
              </a:defRPr>
            </a:lvl8pPr>
            <a:lvl9pPr indent="1828800" defTabSz="457200">
              <a:defRPr sz="3500" b="1">
                <a:solidFill>
                  <a:srgbClr val="FFFFFF"/>
                </a:solidFill>
                <a:uFill>
                  <a:solidFill>
                    <a:srgbClr val="FFFFFF"/>
                  </a:solidFill>
                </a:uFill>
                <a:latin typeface="+mn-lt"/>
                <a:ea typeface="+mn-ea"/>
                <a:cs typeface="+mn-cs"/>
                <a:sym typeface="Calibri"/>
              </a:defRPr>
            </a:lvl9pPr>
          </a:lstStyle>
          <a:p>
            <a:pPr>
              <a:buClrTx/>
              <a:buFontTx/>
            </a:pPr>
            <a:r>
              <a:rPr lang="en-US" sz="2600" dirty="0">
                <a:solidFill>
                  <a:schemeClr val="tx1"/>
                </a:solidFill>
              </a:rPr>
              <a:t>Dr. Anh </a:t>
            </a:r>
            <a:r>
              <a:rPr lang="en-US" sz="2400" dirty="0">
                <a:solidFill>
                  <a:schemeClr val="tx1"/>
                </a:solidFill>
              </a:rPr>
              <a:t>Nguyen</a:t>
            </a:r>
          </a:p>
          <a:p>
            <a:pPr>
              <a:buClrTx/>
              <a:buFontTx/>
            </a:pPr>
            <a:r>
              <a:rPr lang="en-US" sz="2400" dirty="0">
                <a:solidFill>
                  <a:schemeClr val="tx1"/>
                </a:solidFill>
              </a:rPr>
              <a:t>Deep Learning Spring 2020</a:t>
            </a:r>
          </a:p>
        </p:txBody>
      </p:sp>
    </p:spTree>
    <p:extLst>
      <p:ext uri="{BB962C8B-B14F-4D97-AF65-F5344CB8AC3E}">
        <p14:creationId xmlns:p14="http://schemas.microsoft.com/office/powerpoint/2010/main" val="403821860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2769" y="2144319"/>
            <a:ext cx="8611231" cy="3745677"/>
          </a:xfrm>
        </p:spPr>
        <p:txBody>
          <a:bodyPr/>
          <a:lstStyle/>
          <a:p>
            <a:pPr marL="0" indent="0" algn="l">
              <a:buNone/>
            </a:pPr>
            <a:r>
              <a:rPr lang="en-US" sz="4800" b="1" dirty="0"/>
              <a:t>The Challenge</a:t>
            </a:r>
          </a:p>
          <a:p>
            <a:pPr marL="0" indent="0" algn="l">
              <a:buNone/>
            </a:pPr>
            <a:r>
              <a:rPr lang="en-US" sz="2800" b="1" dirty="0"/>
              <a:t>Reliably detect data that is anomalous or significantly different from that used in training in order to maintaining safe and reliable predictions</a:t>
            </a:r>
          </a:p>
          <a:p>
            <a:pPr marL="0" indent="0" algn="l">
              <a:buNone/>
            </a:pPr>
            <a:endParaRPr lang="en-US" sz="2000" b="1" dirty="0"/>
          </a:p>
          <a:p>
            <a:pPr marL="0" indent="0" algn="l">
              <a:buNone/>
            </a:pPr>
            <a:r>
              <a:rPr lang="en-US" sz="2000" dirty="0"/>
              <a:t>This is particularly important for deep neural network classifiers which have been shown to incorrectly classify such out-of-distribution (OOD) inputs into in-distribution classes with high confidence (Goodfellow et al., 2014; Nguyen et al., 2015). </a:t>
            </a:r>
          </a:p>
          <a:p>
            <a:pPr marL="0" indent="0" algn="l">
              <a:buNone/>
            </a:pPr>
            <a:endParaRPr lang="en-US" sz="2000" b="1" dirty="0"/>
          </a:p>
        </p:txBody>
      </p:sp>
      <p:sp>
        <p:nvSpPr>
          <p:cNvPr id="4" name="TextBox 3">
            <a:extLst>
              <a:ext uri="{FF2B5EF4-FFF2-40B4-BE49-F238E27FC236}">
                <a16:creationId xmlns:a16="http://schemas.microsoft.com/office/drawing/2014/main" id="{4D3B7619-0A94-5941-8D2E-B1805428EC6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10</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cxnSp>
        <p:nvCxnSpPr>
          <p:cNvPr id="8" name="Straight Connector 7">
            <a:extLst>
              <a:ext uri="{FF2B5EF4-FFF2-40B4-BE49-F238E27FC236}">
                <a16:creationId xmlns:a16="http://schemas.microsoft.com/office/drawing/2014/main" id="{B9055FFF-BE9B-457D-A46C-7B656F643104}"/>
              </a:ext>
            </a:extLst>
          </p:cNvPr>
          <p:cNvCxnSpPr>
            <a:cxnSpLocks/>
          </p:cNvCxnSpPr>
          <p:nvPr/>
        </p:nvCxnSpPr>
        <p:spPr>
          <a:xfrm>
            <a:off x="536206" y="2011379"/>
            <a:ext cx="3430398" cy="0"/>
          </a:xfrm>
          <a:prstGeom prst="line">
            <a:avLst/>
          </a:prstGeom>
          <a:noFill/>
          <a:ln w="139700" cap="flat">
            <a:solidFill>
              <a:srgbClr val="FFFF00"/>
            </a:solidFill>
            <a:prstDash val="solid"/>
            <a:miter lim="400000"/>
          </a:ln>
          <a:effectLst/>
        </p:spPr>
        <p:style>
          <a:lnRef idx="0">
            <a:scrgbClr r="0" g="0" b="0"/>
          </a:lnRef>
          <a:fillRef idx="0">
            <a:scrgbClr r="0" g="0" b="0"/>
          </a:fillRef>
          <a:effectRef idx="0">
            <a:scrgbClr r="0" g="0" b="0"/>
          </a:effectRef>
          <a:fontRef idx="none"/>
        </p:style>
      </p:cxnSp>
      <p:cxnSp>
        <p:nvCxnSpPr>
          <p:cNvPr id="5" name="Straight Connector 4">
            <a:extLst>
              <a:ext uri="{FF2B5EF4-FFF2-40B4-BE49-F238E27FC236}">
                <a16:creationId xmlns:a16="http://schemas.microsoft.com/office/drawing/2014/main" id="{2A67B2F3-0611-4961-B99D-06F529D91485}"/>
              </a:ext>
            </a:extLst>
          </p:cNvPr>
          <p:cNvCxnSpPr>
            <a:cxnSpLocks/>
          </p:cNvCxnSpPr>
          <p:nvPr/>
        </p:nvCxnSpPr>
        <p:spPr>
          <a:xfrm>
            <a:off x="486807" y="6010560"/>
            <a:ext cx="3479797" cy="0"/>
          </a:xfrm>
          <a:prstGeom prst="line">
            <a:avLst/>
          </a:prstGeom>
          <a:noFill/>
          <a:ln w="28575" cap="flat">
            <a:solidFill>
              <a:srgbClr val="FFFF00"/>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648242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10" y="-258353"/>
            <a:ext cx="6724130" cy="1143001"/>
          </a:xfrm>
        </p:spPr>
        <p:txBody>
          <a:bodyPr/>
          <a:lstStyle/>
          <a:p>
            <a:r>
              <a:rPr lang="en-US" sz="2800" dirty="0"/>
              <a:t>Why is Out-of-Distribution Detection important?</a:t>
            </a:r>
          </a:p>
        </p:txBody>
      </p:sp>
      <p:sp>
        <p:nvSpPr>
          <p:cNvPr id="3" name="Text Placeholder 2"/>
          <p:cNvSpPr>
            <a:spLocks noGrp="1"/>
          </p:cNvSpPr>
          <p:nvPr>
            <p:ph type="body" idx="1"/>
          </p:nvPr>
        </p:nvSpPr>
        <p:spPr>
          <a:xfrm>
            <a:off x="457200" y="1261539"/>
            <a:ext cx="8229600" cy="5257802"/>
          </a:xfrm>
        </p:spPr>
        <p:txBody>
          <a:bodyPr/>
          <a:lstStyle/>
          <a:p>
            <a:pPr marL="0" indent="0">
              <a:buNone/>
            </a:pPr>
            <a:r>
              <a:rPr lang="en-US" sz="2400" dirty="0"/>
              <a:t>	</a:t>
            </a:r>
          </a:p>
        </p:txBody>
      </p:sp>
      <p:sp>
        <p:nvSpPr>
          <p:cNvPr id="4" name="TextBox 3">
            <a:extLst>
              <a:ext uri="{FF2B5EF4-FFF2-40B4-BE49-F238E27FC236}">
                <a16:creationId xmlns:a16="http://schemas.microsoft.com/office/drawing/2014/main" id="{D17B9191-86EE-7840-AB9E-F413B88B6CE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11</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5" name="Text Placeholder 2">
            <a:extLst>
              <a:ext uri="{FF2B5EF4-FFF2-40B4-BE49-F238E27FC236}">
                <a16:creationId xmlns:a16="http://schemas.microsoft.com/office/drawing/2014/main" id="{3E4B5994-3F85-46C9-9616-227EE82ADDAB}"/>
              </a:ext>
            </a:extLst>
          </p:cNvPr>
          <p:cNvSpPr txBox="1">
            <a:spLocks/>
          </p:cNvSpPr>
          <p:nvPr/>
        </p:nvSpPr>
        <p:spPr>
          <a:xfrm>
            <a:off x="532769" y="2144319"/>
            <a:ext cx="8611231" cy="3976075"/>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1pPr marL="342900" indent="-342900" defTabSz="457200">
              <a:spcBef>
                <a:spcPts val="700"/>
              </a:spcBef>
              <a:buClr>
                <a:srgbClr val="000000"/>
              </a:buClr>
              <a:buSzPct val="100000"/>
              <a:buFont typeface="Arial"/>
              <a:buChar char="•"/>
              <a:defRPr sz="3200">
                <a:solidFill>
                  <a:srgbClr val="03244D"/>
                </a:solidFill>
                <a:uFill>
                  <a:solidFill/>
                </a:uFill>
                <a:latin typeface="+mn-lt"/>
                <a:ea typeface="+mn-ea"/>
                <a:cs typeface="+mn-cs"/>
                <a:sym typeface="Calibri"/>
              </a:defRPr>
            </a:lvl1pPr>
            <a:lvl2pPr marL="742950" indent="-285750" defTabSz="457200">
              <a:spcBef>
                <a:spcPts val="600"/>
              </a:spcBef>
              <a:buClr>
                <a:srgbClr val="000000"/>
              </a:buClr>
              <a:buSzPct val="100000"/>
              <a:buFont typeface="Arial"/>
              <a:buChar char="–"/>
              <a:defRPr sz="2800">
                <a:solidFill>
                  <a:srgbClr val="03244D"/>
                </a:solidFill>
                <a:uFill>
                  <a:solidFill/>
                </a:uFill>
                <a:latin typeface="+mn-lt"/>
                <a:ea typeface="+mn-ea"/>
                <a:cs typeface="+mn-cs"/>
                <a:sym typeface="Calibri"/>
              </a:defRPr>
            </a:lvl2pPr>
            <a:lvl3pPr marL="1143000" indent="-228600" defTabSz="457200">
              <a:spcBef>
                <a:spcPts val="500"/>
              </a:spcBef>
              <a:buClr>
                <a:srgbClr val="000000"/>
              </a:buClr>
              <a:buSzPct val="100000"/>
              <a:buFont typeface="Arial"/>
              <a:buChar char="•"/>
              <a:defRPr sz="2400">
                <a:solidFill>
                  <a:srgbClr val="03244D"/>
                </a:solidFill>
                <a:uFill>
                  <a:solidFill/>
                </a:uFill>
                <a:latin typeface="+mn-lt"/>
                <a:ea typeface="+mn-ea"/>
                <a:cs typeface="+mn-cs"/>
                <a:sym typeface="Calibri"/>
              </a:defRPr>
            </a:lvl3pPr>
            <a:lvl4pPr marL="1600200" indent="-228600" defTabSz="457200">
              <a:spcBef>
                <a:spcPts val="400"/>
              </a:spcBef>
              <a:buClr>
                <a:srgbClr val="000000"/>
              </a:buClr>
              <a:buSzPct val="100000"/>
              <a:buFont typeface="Arial"/>
              <a:buChar char="–"/>
              <a:defRPr sz="2000">
                <a:solidFill>
                  <a:srgbClr val="03244D"/>
                </a:solidFill>
                <a:uFill>
                  <a:solidFill/>
                </a:uFill>
                <a:latin typeface="+mn-lt"/>
                <a:ea typeface="+mn-ea"/>
                <a:cs typeface="+mn-cs"/>
                <a:sym typeface="Calibri"/>
              </a:defRPr>
            </a:lvl4pPr>
            <a:lvl5pPr marL="2057400" indent="-228600" defTabSz="457200">
              <a:spcBef>
                <a:spcPts val="400"/>
              </a:spcBef>
              <a:buClr>
                <a:srgbClr val="000000"/>
              </a:buClr>
              <a:buSzPct val="100000"/>
              <a:buFont typeface="Arial"/>
              <a:buChar char="»"/>
              <a:defRPr sz="2000">
                <a:solidFill>
                  <a:srgbClr val="03244D"/>
                </a:solidFill>
                <a:uFill>
                  <a:solidFill/>
                </a:uFill>
                <a:latin typeface="+mn-lt"/>
                <a:ea typeface="+mn-ea"/>
                <a:cs typeface="+mn-cs"/>
                <a:sym typeface="Calibri"/>
              </a:defRPr>
            </a:lvl5pPr>
            <a:lvl6pPr marL="2451100" indent="0" defTabSz="457200">
              <a:spcBef>
                <a:spcPts val="700"/>
              </a:spcBef>
              <a:buClr>
                <a:srgbClr val="000000"/>
              </a:buClr>
              <a:buSzPct val="171000"/>
              <a:buFont typeface="Arial"/>
              <a:buNone/>
              <a:defRPr sz="1800">
                <a:solidFill>
                  <a:srgbClr val="03244D"/>
                </a:solidFill>
                <a:uFill>
                  <a:solidFill/>
                </a:uFill>
                <a:latin typeface="+mn-lt"/>
                <a:ea typeface="+mn-ea"/>
                <a:cs typeface="+mn-cs"/>
                <a:sym typeface="Calibri"/>
              </a:defRPr>
            </a:lvl6pPr>
            <a:lvl7pPr marL="3721100" indent="-914400" defTabSz="4572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defTabSz="4572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defTabSz="457200">
              <a:spcBef>
                <a:spcPts val="700"/>
              </a:spcBef>
              <a:buClr>
                <a:srgbClr val="000000"/>
              </a:buClr>
              <a:buSzPct val="171000"/>
              <a:buFont typeface="Arial"/>
              <a:buChar char="•"/>
              <a:defRPr sz="3200">
                <a:uFill>
                  <a:solidFill/>
                </a:uFill>
                <a:latin typeface="+mn-lt"/>
                <a:ea typeface="+mn-ea"/>
                <a:cs typeface="+mn-cs"/>
                <a:sym typeface="Calibri"/>
              </a:defRPr>
            </a:lvl9pPr>
          </a:lstStyle>
          <a:p>
            <a:pPr marL="0" indent="0" algn="l">
              <a:buFont typeface="Arial"/>
              <a:buNone/>
            </a:pPr>
            <a:r>
              <a:rPr lang="en-US" sz="4800" b="1" dirty="0"/>
              <a:t>False Positives can have serious consequences</a:t>
            </a:r>
          </a:p>
          <a:p>
            <a:pPr marL="0" indent="0" algn="l">
              <a:buNone/>
            </a:pPr>
            <a:r>
              <a:rPr lang="en-US" sz="2000" dirty="0"/>
              <a:t>Failed predictions inform real-world decisions such as medical diagnosis, e.g. falsely classifying a healthy sample as pathogenic or vice versa can have extremely high cost. The importance of dealing with OOD inputs, also referred to as distributional shift, has been recognized as an important problem for AI safety (</a:t>
            </a:r>
            <a:r>
              <a:rPr lang="en-US" sz="2000" dirty="0" err="1"/>
              <a:t>Amodei</a:t>
            </a:r>
            <a:r>
              <a:rPr lang="en-US" sz="2000" dirty="0"/>
              <a:t> et al., 2016).</a:t>
            </a:r>
            <a:endParaRPr lang="en-US" sz="2000" b="1" dirty="0"/>
          </a:p>
        </p:txBody>
      </p:sp>
      <p:sp>
        <p:nvSpPr>
          <p:cNvPr id="6" name="TextBox 5">
            <a:extLst>
              <a:ext uri="{FF2B5EF4-FFF2-40B4-BE49-F238E27FC236}">
                <a16:creationId xmlns:a16="http://schemas.microsoft.com/office/drawing/2014/main" id="{A0C34EB0-1EF8-4897-A299-0C0F76FF049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11</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cxnSp>
        <p:nvCxnSpPr>
          <p:cNvPr id="7" name="Straight Connector 6">
            <a:extLst>
              <a:ext uri="{FF2B5EF4-FFF2-40B4-BE49-F238E27FC236}">
                <a16:creationId xmlns:a16="http://schemas.microsoft.com/office/drawing/2014/main" id="{A6FF6BE4-73EF-4785-8259-7603AD763AB1}"/>
              </a:ext>
            </a:extLst>
          </p:cNvPr>
          <p:cNvCxnSpPr>
            <a:cxnSpLocks/>
          </p:cNvCxnSpPr>
          <p:nvPr/>
        </p:nvCxnSpPr>
        <p:spPr>
          <a:xfrm>
            <a:off x="536206" y="2011379"/>
            <a:ext cx="3430398" cy="0"/>
          </a:xfrm>
          <a:prstGeom prst="line">
            <a:avLst/>
          </a:prstGeom>
          <a:noFill/>
          <a:ln w="139700" cap="flat">
            <a:solidFill>
              <a:srgbClr val="FFFF00"/>
            </a:solidFill>
            <a:prstDash val="solid"/>
            <a:miter lim="400000"/>
          </a:ln>
          <a:effectLst/>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77DA5EFA-3F68-4B9A-8304-BAEFA1EFC082}"/>
              </a:ext>
            </a:extLst>
          </p:cNvPr>
          <p:cNvCxnSpPr>
            <a:cxnSpLocks/>
          </p:cNvCxnSpPr>
          <p:nvPr/>
        </p:nvCxnSpPr>
        <p:spPr>
          <a:xfrm>
            <a:off x="486807" y="6224971"/>
            <a:ext cx="3479797" cy="0"/>
          </a:xfrm>
          <a:prstGeom prst="line">
            <a:avLst/>
          </a:prstGeom>
          <a:noFill/>
          <a:ln w="28575" cap="flat">
            <a:solidFill>
              <a:srgbClr val="FFFF00"/>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1713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	</a:t>
            </a:r>
          </a:p>
        </p:txBody>
      </p:sp>
      <p:sp>
        <p:nvSpPr>
          <p:cNvPr id="3" name="Text Placeholder 2"/>
          <p:cNvSpPr>
            <a:spLocks noGrp="1"/>
          </p:cNvSpPr>
          <p:nvPr>
            <p:ph type="body" idx="1"/>
          </p:nvPr>
        </p:nvSpPr>
        <p:spPr>
          <a:xfrm>
            <a:off x="457200" y="1261539"/>
            <a:ext cx="8229600" cy="5257802"/>
          </a:xfrm>
        </p:spPr>
        <p:txBody>
          <a:bodyPr/>
          <a:lstStyle/>
          <a:p>
            <a:pPr marL="0" indent="0">
              <a:buNone/>
            </a:pPr>
            <a:r>
              <a:rPr lang="en-US" sz="2400" dirty="0"/>
              <a:t>	</a:t>
            </a:r>
          </a:p>
        </p:txBody>
      </p:sp>
      <p:sp>
        <p:nvSpPr>
          <p:cNvPr id="4" name="TextBox 3">
            <a:extLst>
              <a:ext uri="{FF2B5EF4-FFF2-40B4-BE49-F238E27FC236}">
                <a16:creationId xmlns:a16="http://schemas.microsoft.com/office/drawing/2014/main" id="{D17B9191-86EE-7840-AB9E-F413B88B6CE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12</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graphicFrame>
        <p:nvGraphicFramePr>
          <p:cNvPr id="5" name="Diagram 4">
            <a:extLst>
              <a:ext uri="{FF2B5EF4-FFF2-40B4-BE49-F238E27FC236}">
                <a16:creationId xmlns:a16="http://schemas.microsoft.com/office/drawing/2014/main" id="{4280CD37-4E01-420A-88EA-C7EFBCB4A004}"/>
              </a:ext>
            </a:extLst>
          </p:cNvPr>
          <p:cNvGraphicFramePr/>
          <p:nvPr>
            <p:extLst>
              <p:ext uri="{D42A27DB-BD31-4B8C-83A1-F6EECF244321}">
                <p14:modId xmlns:p14="http://schemas.microsoft.com/office/powerpoint/2010/main" val="2068400142"/>
              </p:ext>
            </p:extLst>
          </p:nvPr>
        </p:nvGraphicFramePr>
        <p:xfrm>
          <a:off x="1524000" y="1396999"/>
          <a:ext cx="6096000" cy="5122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46767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10" y="-144841"/>
            <a:ext cx="6534944" cy="1143001"/>
          </a:xfrm>
        </p:spPr>
        <p:txBody>
          <a:bodyPr/>
          <a:lstStyle/>
          <a:p>
            <a:r>
              <a:rPr lang="en-US" sz="2800" dirty="0"/>
              <a:t>There are significant Issues with these approaches</a:t>
            </a:r>
            <a:r>
              <a:rPr lang="en-US" dirty="0"/>
              <a:t>	</a:t>
            </a:r>
          </a:p>
        </p:txBody>
      </p:sp>
      <p:pic>
        <p:nvPicPr>
          <p:cNvPr id="9" name="Picture 8">
            <a:extLst>
              <a:ext uri="{FF2B5EF4-FFF2-40B4-BE49-F238E27FC236}">
                <a16:creationId xmlns:a16="http://schemas.microsoft.com/office/drawing/2014/main" id="{0DB2A77F-B13E-4C55-AF50-EB9F9F716DD9}"/>
              </a:ext>
            </a:extLst>
          </p:cNvPr>
          <p:cNvPicPr>
            <a:picLocks noChangeAspect="1"/>
          </p:cNvPicPr>
          <p:nvPr/>
        </p:nvPicPr>
        <p:blipFill>
          <a:blip r:embed="rId3"/>
          <a:stretch>
            <a:fillRect/>
          </a:stretch>
        </p:blipFill>
        <p:spPr>
          <a:xfrm>
            <a:off x="419363" y="1360251"/>
            <a:ext cx="8305274" cy="5419044"/>
          </a:xfrm>
          <a:prstGeom prst="rect">
            <a:avLst/>
          </a:prstGeom>
        </p:spPr>
      </p:pic>
    </p:spTree>
    <p:extLst>
      <p:ext uri="{BB962C8B-B14F-4D97-AF65-F5344CB8AC3E}">
        <p14:creationId xmlns:p14="http://schemas.microsoft.com/office/powerpoint/2010/main" val="17476548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10" y="-414422"/>
            <a:ext cx="6717824" cy="1393470"/>
          </a:xfrm>
        </p:spPr>
        <p:txBody>
          <a:bodyPr/>
          <a:lstStyle/>
          <a:p>
            <a:r>
              <a:rPr lang="en-US" dirty="0"/>
              <a:t>Likelihood Ratio for OOD detection</a:t>
            </a:r>
          </a:p>
        </p:txBody>
      </p:sp>
      <p:sp>
        <p:nvSpPr>
          <p:cNvPr id="3" name="Text Placeholder 2"/>
          <p:cNvSpPr>
            <a:spLocks noGrp="1"/>
          </p:cNvSpPr>
          <p:nvPr>
            <p:ph type="body" idx="1"/>
          </p:nvPr>
        </p:nvSpPr>
        <p:spPr>
          <a:xfrm>
            <a:off x="457199" y="1215191"/>
            <a:ext cx="8409327" cy="5257802"/>
          </a:xfrm>
        </p:spPr>
        <p:txBody>
          <a:bodyPr/>
          <a:lstStyle/>
          <a:p>
            <a:pPr marL="0" indent="0">
              <a:buNone/>
            </a:pPr>
            <a:r>
              <a:rPr lang="en-US" b="1" dirty="0"/>
              <a:t>High Level Idea</a:t>
            </a:r>
          </a:p>
          <a:p>
            <a:pPr marL="0" indent="0">
              <a:buNone/>
            </a:pPr>
            <a:r>
              <a:rPr lang="en-US" dirty="0"/>
              <a:t>Train two separate models and compute a likelihood ratio using both a (1) background and (2) a semantic model </a:t>
            </a:r>
          </a:p>
          <a:p>
            <a:pPr marL="0" indent="0">
              <a:buNone/>
            </a:pPr>
            <a:endParaRPr lang="en-US" dirty="0"/>
          </a:p>
          <a:p>
            <a:pPr marL="0" indent="0">
              <a:buNone/>
            </a:pPr>
            <a:r>
              <a:rPr lang="en-US" sz="2000" dirty="0"/>
              <a:t>For example, images can be modeled as backgrounds plus objects; text can be considered as a combination of high frequency stop words plus semantic words (</a:t>
            </a:r>
            <a:r>
              <a:rPr lang="en-US" sz="2000" dirty="0" err="1"/>
              <a:t>Luhn</a:t>
            </a:r>
            <a:r>
              <a:rPr lang="en-US" sz="2000" dirty="0"/>
              <a:t>, 1960); genomes can be modeled as background sequences plus motifs (Bailey &amp; Elkan, 1995; Reinert et al., 2009). More formally, for a D-dimensional input x = x1, . . . , </a:t>
            </a:r>
            <a:r>
              <a:rPr lang="en-US" sz="2000" dirty="0" err="1"/>
              <a:t>xD</a:t>
            </a:r>
            <a:r>
              <a:rPr lang="en-US" sz="2000" dirty="0"/>
              <a:t>, we assume that there exists an unobserved variable z = z1, . . . , </a:t>
            </a:r>
            <a:r>
              <a:rPr lang="en-US" sz="2000" dirty="0" err="1"/>
              <a:t>zD</a:t>
            </a:r>
            <a:r>
              <a:rPr lang="en-US" sz="2000" dirty="0"/>
              <a:t>, where </a:t>
            </a:r>
            <a:r>
              <a:rPr lang="en-US" sz="2000" dirty="0" err="1"/>
              <a:t>zd</a:t>
            </a:r>
            <a:r>
              <a:rPr lang="en-US" sz="2000" dirty="0"/>
              <a:t> ∈ {B, S} indicates if the </a:t>
            </a:r>
            <a:r>
              <a:rPr lang="en-US" sz="2000" dirty="0" err="1"/>
              <a:t>dth</a:t>
            </a:r>
            <a:r>
              <a:rPr lang="en-US" sz="2000" dirty="0"/>
              <a:t> dimension of the input </a:t>
            </a:r>
            <a:r>
              <a:rPr lang="en-US" sz="2000" dirty="0" err="1"/>
              <a:t>xd</a:t>
            </a:r>
            <a:r>
              <a:rPr lang="en-US" sz="2000" dirty="0"/>
              <a:t> is generated from the Background model or the Semantic model.</a:t>
            </a:r>
          </a:p>
        </p:txBody>
      </p:sp>
      <p:sp>
        <p:nvSpPr>
          <p:cNvPr id="4" name="TextBox 3">
            <a:extLst>
              <a:ext uri="{FF2B5EF4-FFF2-40B4-BE49-F238E27FC236}">
                <a16:creationId xmlns:a16="http://schemas.microsoft.com/office/drawing/2014/main" id="{4D3B7619-0A94-5941-8D2E-B1805428EC6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14</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Tree>
    <p:extLst>
      <p:ext uri="{BB962C8B-B14F-4D97-AF65-F5344CB8AC3E}">
        <p14:creationId xmlns:p14="http://schemas.microsoft.com/office/powerpoint/2010/main" val="91581125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Idea</a:t>
            </a:r>
          </a:p>
        </p:txBody>
      </p:sp>
      <p:sp>
        <p:nvSpPr>
          <p:cNvPr id="3" name="Text Placeholder 2"/>
          <p:cNvSpPr>
            <a:spLocks noGrp="1"/>
          </p:cNvSpPr>
          <p:nvPr>
            <p:ph type="body" idx="1"/>
          </p:nvPr>
        </p:nvSpPr>
        <p:spPr>
          <a:xfrm>
            <a:off x="457200" y="1261539"/>
            <a:ext cx="8229600" cy="5257802"/>
          </a:xfrm>
        </p:spPr>
        <p:txBody>
          <a:bodyPr/>
          <a:lstStyle/>
          <a:p>
            <a:r>
              <a:rPr lang="en-US" sz="3600" dirty="0"/>
              <a:t>Why do we need LLR?</a:t>
            </a:r>
          </a:p>
          <a:p>
            <a:pPr lvl="1"/>
            <a:endParaRPr lang="en-US" sz="3200" dirty="0"/>
          </a:p>
          <a:p>
            <a:pPr lvl="1"/>
            <a:r>
              <a:rPr lang="en-US" dirty="0"/>
              <a:t>Basic OOD-Detection techniques fail to account for background similarity between in-distribution and out-of-distribution inputs</a:t>
            </a:r>
          </a:p>
          <a:p>
            <a:pPr lvl="1"/>
            <a:endParaRPr lang="en-US" dirty="0"/>
          </a:p>
          <a:p>
            <a:pPr lvl="1"/>
            <a:r>
              <a:rPr lang="en-US" dirty="0"/>
              <a:t>This is especially true for datasets in which every image has the same background (e.g. MNIST , CIFAR-10, etc..)</a:t>
            </a:r>
          </a:p>
          <a:p>
            <a:endParaRPr lang="en-US" dirty="0"/>
          </a:p>
        </p:txBody>
      </p:sp>
      <p:sp>
        <p:nvSpPr>
          <p:cNvPr id="4" name="TextBox 3">
            <a:extLst>
              <a:ext uri="{FF2B5EF4-FFF2-40B4-BE49-F238E27FC236}">
                <a16:creationId xmlns:a16="http://schemas.microsoft.com/office/drawing/2014/main" id="{D17B9191-86EE-7840-AB9E-F413B88B6CE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15</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Tree>
    <p:extLst>
      <p:ext uri="{BB962C8B-B14F-4D97-AF65-F5344CB8AC3E}">
        <p14:creationId xmlns:p14="http://schemas.microsoft.com/office/powerpoint/2010/main" val="10066398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Idea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3338"/>
            <a:ext cx="9144000" cy="5644662"/>
          </a:xfrm>
          <a:prstGeom prst="rect">
            <a:avLst/>
          </a:prstGeom>
        </p:spPr>
      </p:pic>
    </p:spTree>
    <p:extLst>
      <p:ext uri="{BB962C8B-B14F-4D97-AF65-F5344CB8AC3E}">
        <p14:creationId xmlns:p14="http://schemas.microsoft.com/office/powerpoint/2010/main" val="168361440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Idea</a:t>
            </a: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rcRect l="17273" t="15171" r="15091" b="15490"/>
          <a:stretch>
            <a:fillRect/>
          </a:stretch>
        </p:blipFill>
        <p:spPr>
          <a:xfrm>
            <a:off x="1579419" y="2078182"/>
            <a:ext cx="6184669" cy="3906982"/>
          </a:xfrm>
          <a:custGeom>
            <a:avLst/>
            <a:gdLst>
              <a:gd name="connsiteX0" fmla="*/ 581891 w 6184669"/>
              <a:gd name="connsiteY0" fmla="*/ 0 h 3906982"/>
              <a:gd name="connsiteX1" fmla="*/ 4405746 w 6184669"/>
              <a:gd name="connsiteY1" fmla="*/ 1014153 h 3906982"/>
              <a:gd name="connsiteX2" fmla="*/ 5153891 w 6184669"/>
              <a:gd name="connsiteY2" fmla="*/ 1030778 h 3906982"/>
              <a:gd name="connsiteX3" fmla="*/ 6184669 w 6184669"/>
              <a:gd name="connsiteY3" fmla="*/ 1429789 h 3906982"/>
              <a:gd name="connsiteX4" fmla="*/ 1463040 w 6184669"/>
              <a:gd name="connsiteY4" fmla="*/ 3906982 h 3906982"/>
              <a:gd name="connsiteX5" fmla="*/ 465513 w 6184669"/>
              <a:gd name="connsiteY5" fmla="*/ 3524596 h 3906982"/>
              <a:gd name="connsiteX6" fmla="*/ 2294313 w 6184669"/>
              <a:gd name="connsiteY6" fmla="*/ 2660073 h 3906982"/>
              <a:gd name="connsiteX7" fmla="*/ 731520 w 6184669"/>
              <a:gd name="connsiteY7" fmla="*/ 2261062 h 3906982"/>
              <a:gd name="connsiteX8" fmla="*/ 1346662 w 6184669"/>
              <a:gd name="connsiteY8" fmla="*/ 1995054 h 3906982"/>
              <a:gd name="connsiteX9" fmla="*/ 482138 w 6184669"/>
              <a:gd name="connsiteY9" fmla="*/ 1729047 h 3906982"/>
              <a:gd name="connsiteX10" fmla="*/ 1163782 w 6184669"/>
              <a:gd name="connsiteY10" fmla="*/ 1429789 h 3906982"/>
              <a:gd name="connsiteX11" fmla="*/ 548640 w 6184669"/>
              <a:gd name="connsiteY11" fmla="*/ 1280160 h 3906982"/>
              <a:gd name="connsiteX12" fmla="*/ 1695797 w 6184669"/>
              <a:gd name="connsiteY12" fmla="*/ 731520 h 3906982"/>
              <a:gd name="connsiteX13" fmla="*/ 0 w 6184669"/>
              <a:gd name="connsiteY13" fmla="*/ 199505 h 3906982"/>
              <a:gd name="connsiteX14" fmla="*/ 216131 w 6184669"/>
              <a:gd name="connsiteY14" fmla="*/ 166254 h 3906982"/>
              <a:gd name="connsiteX15" fmla="*/ 266007 w 6184669"/>
              <a:gd name="connsiteY15" fmla="*/ 133003 h 3906982"/>
              <a:gd name="connsiteX16" fmla="*/ 382386 w 6184669"/>
              <a:gd name="connsiteY16" fmla="*/ 83127 h 3906982"/>
              <a:gd name="connsiteX17" fmla="*/ 448887 w 6184669"/>
              <a:gd name="connsiteY17" fmla="*/ 66502 h 3906982"/>
              <a:gd name="connsiteX18" fmla="*/ 565266 w 6184669"/>
              <a:gd name="connsiteY18" fmla="*/ 16625 h 3906982"/>
              <a:gd name="connsiteX19" fmla="*/ 581891 w 6184669"/>
              <a:gd name="connsiteY19" fmla="*/ 0 h 39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84669" h="3906982">
                <a:moveTo>
                  <a:pt x="581891" y="0"/>
                </a:moveTo>
                <a:lnTo>
                  <a:pt x="4405746" y="1014153"/>
                </a:lnTo>
                <a:lnTo>
                  <a:pt x="5153891" y="1030778"/>
                </a:lnTo>
                <a:lnTo>
                  <a:pt x="6184669" y="1429789"/>
                </a:lnTo>
                <a:lnTo>
                  <a:pt x="1463040" y="3906982"/>
                </a:lnTo>
                <a:lnTo>
                  <a:pt x="465513" y="3524596"/>
                </a:lnTo>
                <a:lnTo>
                  <a:pt x="2294313" y="2660073"/>
                </a:lnTo>
                <a:lnTo>
                  <a:pt x="731520" y="2261062"/>
                </a:lnTo>
                <a:lnTo>
                  <a:pt x="1346662" y="1995054"/>
                </a:lnTo>
                <a:lnTo>
                  <a:pt x="482138" y="1729047"/>
                </a:lnTo>
                <a:lnTo>
                  <a:pt x="1163782" y="1429789"/>
                </a:lnTo>
                <a:lnTo>
                  <a:pt x="548640" y="1280160"/>
                </a:lnTo>
                <a:lnTo>
                  <a:pt x="1695797" y="731520"/>
                </a:lnTo>
                <a:lnTo>
                  <a:pt x="0" y="199505"/>
                </a:lnTo>
                <a:cubicBezTo>
                  <a:pt x="47689" y="194736"/>
                  <a:pt x="156213" y="196214"/>
                  <a:pt x="216131" y="166254"/>
                </a:cubicBezTo>
                <a:cubicBezTo>
                  <a:pt x="234003" y="157318"/>
                  <a:pt x="248658" y="142916"/>
                  <a:pt x="266007" y="133003"/>
                </a:cubicBezTo>
                <a:cubicBezTo>
                  <a:pt x="310337" y="107672"/>
                  <a:pt x="335760" y="96449"/>
                  <a:pt x="382386" y="83127"/>
                </a:cubicBezTo>
                <a:cubicBezTo>
                  <a:pt x="404356" y="76850"/>
                  <a:pt x="426917" y="72779"/>
                  <a:pt x="448887" y="66502"/>
                </a:cubicBezTo>
                <a:cubicBezTo>
                  <a:pt x="492666" y="53994"/>
                  <a:pt x="524963" y="40807"/>
                  <a:pt x="565266" y="16625"/>
                </a:cubicBezTo>
                <a:cubicBezTo>
                  <a:pt x="571986" y="12593"/>
                  <a:pt x="576349" y="5542"/>
                  <a:pt x="581891" y="0"/>
                </a:cubicBezTo>
                <a:close/>
              </a:path>
            </a:pathLst>
          </a:cu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pic>
        <p:nvPicPr>
          <p:cNvPr id="21" name="Picture 20"/>
          <p:cNvPicPr>
            <a:picLocks noChangeAspect="1"/>
          </p:cNvPicPr>
          <p:nvPr/>
        </p:nvPicPr>
        <p:blipFill>
          <a:blip r:embed="rId3">
            <a:extLst>
              <a:ext uri="{BEBA8EAE-BF5A-486C-A8C5-ECC9F3942E4B}">
                <a14:imgProps xmlns:a14="http://schemas.microsoft.com/office/drawing/2010/main">
                  <a14:imgLayer r:embed="rId4">
                    <a14:imgEffect>
                      <a14:artisticPhotocopy trans="36000" detail="5"/>
                    </a14:imgEffect>
                  </a14:imgLayer>
                </a14:imgProps>
              </a:ext>
              <a:ext uri="{28A0092B-C50C-407E-A947-70E740481C1C}">
                <a14:useLocalDpi xmlns:a14="http://schemas.microsoft.com/office/drawing/2010/main" val="0"/>
              </a:ext>
            </a:extLst>
          </a:blip>
          <a:srcRect/>
          <a:stretch>
            <a:fillRect/>
          </a:stretch>
        </p:blipFill>
        <p:spPr>
          <a:xfrm>
            <a:off x="0" y="1223318"/>
            <a:ext cx="9144000" cy="5634681"/>
          </a:xfrm>
          <a:custGeom>
            <a:avLst/>
            <a:gdLst>
              <a:gd name="connsiteX0" fmla="*/ 0 w 9144000"/>
              <a:gd name="connsiteY0" fmla="*/ 0 h 5634681"/>
              <a:gd name="connsiteX1" fmla="*/ 9144000 w 9144000"/>
              <a:gd name="connsiteY1" fmla="*/ 0 h 5634681"/>
              <a:gd name="connsiteX2" fmla="*/ 9144000 w 9144000"/>
              <a:gd name="connsiteY2" fmla="*/ 5634681 h 5634681"/>
              <a:gd name="connsiteX3" fmla="*/ 0 w 9144000"/>
              <a:gd name="connsiteY3" fmla="*/ 5634681 h 5634681"/>
              <a:gd name="connsiteX4" fmla="*/ 0 w 9144000"/>
              <a:gd name="connsiteY4" fmla="*/ 0 h 5634681"/>
              <a:gd name="connsiteX5" fmla="*/ 2161309 w 9144000"/>
              <a:gd name="connsiteY5" fmla="*/ 854864 h 5634681"/>
              <a:gd name="connsiteX6" fmla="*/ 2144684 w 9144000"/>
              <a:gd name="connsiteY6" fmla="*/ 871489 h 5634681"/>
              <a:gd name="connsiteX7" fmla="*/ 2028305 w 9144000"/>
              <a:gd name="connsiteY7" fmla="*/ 921366 h 5634681"/>
              <a:gd name="connsiteX8" fmla="*/ 1961804 w 9144000"/>
              <a:gd name="connsiteY8" fmla="*/ 937991 h 5634681"/>
              <a:gd name="connsiteX9" fmla="*/ 1845425 w 9144000"/>
              <a:gd name="connsiteY9" fmla="*/ 987867 h 5634681"/>
              <a:gd name="connsiteX10" fmla="*/ 1795549 w 9144000"/>
              <a:gd name="connsiteY10" fmla="*/ 1021118 h 5634681"/>
              <a:gd name="connsiteX11" fmla="*/ 1579418 w 9144000"/>
              <a:gd name="connsiteY11" fmla="*/ 1054369 h 5634681"/>
              <a:gd name="connsiteX12" fmla="*/ 3275215 w 9144000"/>
              <a:gd name="connsiteY12" fmla="*/ 1586384 h 5634681"/>
              <a:gd name="connsiteX13" fmla="*/ 2128058 w 9144000"/>
              <a:gd name="connsiteY13" fmla="*/ 2135024 h 5634681"/>
              <a:gd name="connsiteX14" fmla="*/ 2743200 w 9144000"/>
              <a:gd name="connsiteY14" fmla="*/ 2284653 h 5634681"/>
              <a:gd name="connsiteX15" fmla="*/ 2061556 w 9144000"/>
              <a:gd name="connsiteY15" fmla="*/ 2583911 h 5634681"/>
              <a:gd name="connsiteX16" fmla="*/ 2926080 w 9144000"/>
              <a:gd name="connsiteY16" fmla="*/ 2849918 h 5634681"/>
              <a:gd name="connsiteX17" fmla="*/ 2310938 w 9144000"/>
              <a:gd name="connsiteY17" fmla="*/ 3115926 h 5634681"/>
              <a:gd name="connsiteX18" fmla="*/ 3873731 w 9144000"/>
              <a:gd name="connsiteY18" fmla="*/ 3514937 h 5634681"/>
              <a:gd name="connsiteX19" fmla="*/ 2044931 w 9144000"/>
              <a:gd name="connsiteY19" fmla="*/ 4379460 h 5634681"/>
              <a:gd name="connsiteX20" fmla="*/ 3042458 w 9144000"/>
              <a:gd name="connsiteY20" fmla="*/ 4761846 h 5634681"/>
              <a:gd name="connsiteX21" fmla="*/ 7764087 w 9144000"/>
              <a:gd name="connsiteY21" fmla="*/ 2284653 h 5634681"/>
              <a:gd name="connsiteX22" fmla="*/ 6733309 w 9144000"/>
              <a:gd name="connsiteY22" fmla="*/ 1885642 h 5634681"/>
              <a:gd name="connsiteX23" fmla="*/ 5985164 w 9144000"/>
              <a:gd name="connsiteY23" fmla="*/ 1869017 h 5634681"/>
              <a:gd name="connsiteX24" fmla="*/ 2161309 w 9144000"/>
              <a:gd name="connsiteY24" fmla="*/ 854864 h 563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4000" h="5634681">
                <a:moveTo>
                  <a:pt x="0" y="0"/>
                </a:moveTo>
                <a:lnTo>
                  <a:pt x="9144000" y="0"/>
                </a:lnTo>
                <a:lnTo>
                  <a:pt x="9144000" y="5634681"/>
                </a:lnTo>
                <a:lnTo>
                  <a:pt x="0" y="5634681"/>
                </a:lnTo>
                <a:lnTo>
                  <a:pt x="0" y="0"/>
                </a:lnTo>
                <a:close/>
                <a:moveTo>
                  <a:pt x="2161309" y="854864"/>
                </a:moveTo>
                <a:cubicBezTo>
                  <a:pt x="2155767" y="860406"/>
                  <a:pt x="2151404" y="867457"/>
                  <a:pt x="2144684" y="871489"/>
                </a:cubicBezTo>
                <a:cubicBezTo>
                  <a:pt x="2104381" y="895671"/>
                  <a:pt x="2072084" y="908858"/>
                  <a:pt x="2028305" y="921366"/>
                </a:cubicBezTo>
                <a:cubicBezTo>
                  <a:pt x="2006335" y="927643"/>
                  <a:pt x="1983774" y="931714"/>
                  <a:pt x="1961804" y="937991"/>
                </a:cubicBezTo>
                <a:cubicBezTo>
                  <a:pt x="1915178" y="951313"/>
                  <a:pt x="1889755" y="962536"/>
                  <a:pt x="1845425" y="987867"/>
                </a:cubicBezTo>
                <a:cubicBezTo>
                  <a:pt x="1828076" y="997780"/>
                  <a:pt x="1813421" y="1012182"/>
                  <a:pt x="1795549" y="1021118"/>
                </a:cubicBezTo>
                <a:cubicBezTo>
                  <a:pt x="1735631" y="1051078"/>
                  <a:pt x="1627107" y="1049600"/>
                  <a:pt x="1579418" y="1054369"/>
                </a:cubicBezTo>
                <a:lnTo>
                  <a:pt x="3275215" y="1586384"/>
                </a:lnTo>
                <a:lnTo>
                  <a:pt x="2128058" y="2135024"/>
                </a:lnTo>
                <a:lnTo>
                  <a:pt x="2743200" y="2284653"/>
                </a:lnTo>
                <a:lnTo>
                  <a:pt x="2061556" y="2583911"/>
                </a:lnTo>
                <a:lnTo>
                  <a:pt x="2926080" y="2849918"/>
                </a:lnTo>
                <a:lnTo>
                  <a:pt x="2310938" y="3115926"/>
                </a:lnTo>
                <a:lnTo>
                  <a:pt x="3873731" y="3514937"/>
                </a:lnTo>
                <a:lnTo>
                  <a:pt x="2044931" y="4379460"/>
                </a:lnTo>
                <a:lnTo>
                  <a:pt x="3042458" y="4761846"/>
                </a:lnTo>
                <a:lnTo>
                  <a:pt x="7764087" y="2284653"/>
                </a:lnTo>
                <a:lnTo>
                  <a:pt x="6733309" y="1885642"/>
                </a:lnTo>
                <a:lnTo>
                  <a:pt x="5985164" y="1869017"/>
                </a:lnTo>
                <a:lnTo>
                  <a:pt x="2161309" y="854864"/>
                </a:lnTo>
                <a:close/>
              </a:path>
            </a:pathLst>
          </a:cu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644941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Idea</a:t>
            </a:r>
          </a:p>
        </p:txBody>
      </p:sp>
      <p:sp>
        <p:nvSpPr>
          <p:cNvPr id="3" name="Text Placeholder 2"/>
          <p:cNvSpPr>
            <a:spLocks noGrp="1"/>
          </p:cNvSpPr>
          <p:nvPr>
            <p:ph type="body" idx="1"/>
          </p:nvPr>
        </p:nvSpPr>
        <p:spPr/>
        <p:txBody>
          <a:bodyPr/>
          <a:lstStyle/>
          <a:p>
            <a:endParaRPr lang="en-US" dirty="0"/>
          </a:p>
          <a:p>
            <a:pPr marL="0" indent="0">
              <a:buNone/>
            </a:pPr>
            <a:r>
              <a:rPr lang="en-US" sz="2800" dirty="0">
                <a:solidFill>
                  <a:schemeClr val="tx1"/>
                </a:solidFill>
              </a:rPr>
              <a:t>“Our method produces a </a:t>
            </a:r>
            <a:r>
              <a:rPr lang="en-US" sz="2800" b="1" i="1" dirty="0">
                <a:solidFill>
                  <a:schemeClr val="tx1"/>
                </a:solidFill>
              </a:rPr>
              <a:t>background contrastive </a:t>
            </a:r>
            <a:r>
              <a:rPr lang="en-US" sz="2800" i="1" dirty="0">
                <a:solidFill>
                  <a:schemeClr val="tx1"/>
                </a:solidFill>
              </a:rPr>
              <a:t>score </a:t>
            </a:r>
            <a:r>
              <a:rPr lang="en-US" sz="2800" dirty="0">
                <a:solidFill>
                  <a:schemeClr val="tx1"/>
                </a:solidFill>
              </a:rPr>
              <a:t>that captures the significance of the semantics compared with the background model.”</a:t>
            </a:r>
          </a:p>
          <a:p>
            <a:endParaRPr lang="en-US" sz="2800" dirty="0"/>
          </a:p>
          <a:p>
            <a:pPr lvl="1"/>
            <a:r>
              <a:rPr lang="en-US" sz="2400" dirty="0"/>
              <a:t>LLR reduces the confidence of any class-prediction that is based on </a:t>
            </a:r>
            <a:r>
              <a:rPr lang="en-US" sz="2400" i="1" dirty="0"/>
              <a:t>background statistics </a:t>
            </a:r>
            <a:r>
              <a:rPr lang="en-US" sz="2400" dirty="0"/>
              <a:t>rather than </a:t>
            </a:r>
            <a:r>
              <a:rPr lang="en-US" sz="2400" i="1" dirty="0"/>
              <a:t>semantic content</a:t>
            </a:r>
            <a:r>
              <a:rPr lang="en-US" sz="2400" dirty="0"/>
              <a:t>.</a:t>
            </a:r>
          </a:p>
          <a:p>
            <a:pPr lvl="1"/>
            <a:r>
              <a:rPr lang="en-US" sz="2400" dirty="0"/>
              <a:t>It does this by subtracting a background model (P</a:t>
            </a:r>
            <a:r>
              <a:rPr lang="az-Cyrl-AZ" sz="2400" i="1" baseline="-25000" dirty="0"/>
              <a:t>Ө</a:t>
            </a:r>
            <a:r>
              <a:rPr lang="en-US" sz="2400" i="1" baseline="-25000" dirty="0"/>
              <a:t>,0</a:t>
            </a:r>
            <a:r>
              <a:rPr lang="en-US" sz="2400" i="1" dirty="0"/>
              <a:t> </a:t>
            </a:r>
            <a:r>
              <a:rPr lang="en-US" sz="2400" dirty="0"/>
              <a:t>) from a semantic model (</a:t>
            </a:r>
            <a:r>
              <a:rPr lang="en-US" sz="2400" i="1" dirty="0"/>
              <a:t>P</a:t>
            </a:r>
            <a:r>
              <a:rPr lang="az-Cyrl-AZ" sz="2400" i="1" baseline="-25000" dirty="0"/>
              <a:t>Ө</a:t>
            </a:r>
            <a:r>
              <a:rPr lang="en-US" sz="2400" dirty="0"/>
              <a:t> )</a:t>
            </a:r>
          </a:p>
        </p:txBody>
      </p:sp>
    </p:spTree>
    <p:extLst>
      <p:ext uri="{BB962C8B-B14F-4D97-AF65-F5344CB8AC3E}">
        <p14:creationId xmlns:p14="http://schemas.microsoft.com/office/powerpoint/2010/main" val="281862792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353"/>
            <a:ext cx="7060367" cy="1143001"/>
          </a:xfrm>
        </p:spPr>
        <p:txBody>
          <a:bodyPr/>
          <a:lstStyle/>
          <a:p>
            <a:r>
              <a:rPr lang="en-US" dirty="0"/>
              <a:t>Log-Likelihood Ratio (LLR) Definition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𝐿𝐿𝑅</m:t>
                      </m:r>
                      <m:d>
                        <m:dPr>
                          <m:ctrlPr>
                            <a:rPr lang="en-US" sz="3600" b="0" i="1" smtClean="0">
                              <a:latin typeface="Cambria Math" panose="02040503050406030204" pitchFamily="18" charset="0"/>
                            </a:rPr>
                          </m:ctrlPr>
                        </m:dP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𝑥</m:t>
                              </m:r>
                            </m:e>
                          </m:acc>
                        </m:e>
                      </m:d>
                      <m:r>
                        <a:rPr lang="en-US" sz="3600" b="0" i="1" smtClean="0">
                          <a:latin typeface="Cambria Math" panose="02040503050406030204" pitchFamily="18" charset="0"/>
                        </a:rPr>
                        <m:t>= </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d>
                            <m:dPr>
                              <m:begChr m:val="["/>
                              <m:endChr m:val="]"/>
                              <m:ctrlPr>
                                <a:rPr lang="en-US" sz="3600" b="0" i="1" smtClean="0">
                                  <a:latin typeface="Cambria Math" panose="02040503050406030204" pitchFamily="18" charset="0"/>
                                </a:rPr>
                              </m:ctrlPr>
                            </m:dPr>
                            <m:e>
                              <m:f>
                                <m:fPr>
                                  <m:ctrlPr>
                                    <a:rPr lang="en-US" sz="3600" b="0" i="1" smtClean="0">
                                      <a:latin typeface="Cambria Math" panose="02040503050406030204" pitchFamily="18" charset="0"/>
                                    </a:rPr>
                                  </m:ctrlPr>
                                </m:fPr>
                                <m:num>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𝑃</m:t>
                                      </m:r>
                                    </m:e>
                                    <m:sub>
                                      <m:r>
                                        <a:rPr lang="en-US" sz="3600" b="0" i="1" smtClean="0">
                                          <a:latin typeface="Cambria Math" panose="02040503050406030204" pitchFamily="18" charset="0"/>
                                          <a:ea typeface="Cambria Math" panose="02040503050406030204" pitchFamily="18" charset="0"/>
                                        </a:rPr>
                                        <m:t>𝜃</m:t>
                                      </m:r>
                                    </m:sub>
                                  </m:sSub>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𝑥</m:t>
                                      </m:r>
                                    </m:e>
                                  </m:acc>
                                  <m:r>
                                    <a:rPr lang="en-US" sz="3600" b="0" i="1" smtClean="0">
                                      <a:latin typeface="Cambria Math" panose="02040503050406030204" pitchFamily="18" charset="0"/>
                                    </a:rPr>
                                    <m:t>)</m:t>
                                  </m:r>
                                </m:num>
                                <m:den>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𝑃</m:t>
                                      </m:r>
                                    </m:e>
                                    <m: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𝜃</m:t>
                                          </m:r>
                                        </m:e>
                                        <m:sub>
                                          <m:r>
                                            <a:rPr lang="en-US" sz="3600" b="0" i="1" smtClean="0">
                                              <a:latin typeface="Cambria Math" panose="02040503050406030204" pitchFamily="18" charset="0"/>
                                            </a:rPr>
                                            <m:t>0</m:t>
                                          </m:r>
                                        </m:sub>
                                      </m:sSub>
                                    </m:sub>
                                  </m:sSub>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𝑥</m:t>
                                      </m:r>
                                    </m:e>
                                  </m:acc>
                                  <m:r>
                                    <a:rPr lang="en-US" sz="3600" b="0" i="1" smtClean="0">
                                      <a:latin typeface="Cambria Math" panose="02040503050406030204" pitchFamily="18" charset="0"/>
                                    </a:rPr>
                                    <m:t>)</m:t>
                                  </m:r>
                                </m:den>
                              </m:f>
                            </m:e>
                          </m:d>
                        </m:e>
                      </m:func>
                    </m:oMath>
                  </m:oMathPara>
                </a14:m>
                <a:endParaRPr lang="en-US" sz="3600" dirty="0"/>
              </a:p>
              <a:p>
                <a:pPr marL="0" indent="0">
                  <a:buNone/>
                </a:pPr>
                <a:endParaRPr lang="en-US" sz="3600" dirty="0"/>
              </a:p>
              <a:p>
                <a:pPr marL="0"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𝑊h𝑒𝑟𝑒</m:t>
                      </m:r>
                      <m:r>
                        <a:rPr lang="en-US" sz="2800" i="1" dirty="0" smtClean="0">
                          <a:latin typeface="Cambria Math" panose="02040503050406030204" pitchFamily="18" charset="0"/>
                        </a:rPr>
                        <m:t>:         </m:t>
                      </m:r>
                      <m:acc>
                        <m:accPr>
                          <m:chr m:val="⃑"/>
                          <m:ctrlPr>
                            <a:rPr lang="en-US" sz="2800" b="0" i="1" dirty="0" smtClean="0">
                              <a:latin typeface="Cambria Math" panose="02040503050406030204" pitchFamily="18" charset="0"/>
                            </a:rPr>
                          </m:ctrlPr>
                        </m:accPr>
                        <m:e>
                          <m:r>
                            <a:rPr lang="en-US" sz="2800" b="0" i="1" dirty="0" smtClean="0">
                              <a:latin typeface="Cambria Math" panose="02040503050406030204" pitchFamily="18" charset="0"/>
                            </a:rPr>
                            <m:t>𝑥</m:t>
                          </m:r>
                        </m:e>
                      </m:acc>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𝑖𝑛𝑝𝑢𝑡</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𝑣𝑒𝑐𝑡𝑜𝑟</m:t>
                      </m:r>
                    </m:oMath>
                  </m:oMathPara>
                </a14:m>
                <a:endParaRPr lang="en-US" sz="2800" b="0" i="1" dirty="0">
                  <a:latin typeface="Cambria Math" panose="02040503050406030204" pitchFamily="18" charset="0"/>
                </a:endParaRPr>
              </a:p>
              <a:p>
                <a:pPr marL="0" indent="0">
                  <a:buNone/>
                </a:pPr>
                <a:r>
                  <a:rPr lang="en-US" sz="2800" dirty="0"/>
                  <a:t>                                          </a:t>
                </a:r>
                <a14:m>
                  <m:oMath xmlns:m="http://schemas.openxmlformats.org/officeDocument/2006/math">
                    <m:r>
                      <a:rPr lang="en-US" sz="2800" i="1" dirty="0" smtClean="0">
                        <a:latin typeface="Cambria Math" panose="02040503050406030204" pitchFamily="18" charset="0"/>
                      </a:rPr>
                      <m:t> </m:t>
                    </m:r>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𝑃</m:t>
                        </m:r>
                      </m:e>
                      <m:sub>
                        <m:r>
                          <a:rPr lang="en-US" sz="2800" i="1" dirty="0" smtClean="0">
                            <a:latin typeface="Cambria Math" panose="02040503050406030204" pitchFamily="18" charset="0"/>
                            <a:ea typeface="Cambria Math" panose="02040503050406030204" pitchFamily="18" charset="0"/>
                          </a:rPr>
                          <m:t>𝜃</m:t>
                        </m:r>
                      </m:sub>
                    </m:sSub>
                    <m:r>
                      <a:rPr lang="en-US" sz="2800" b="0" i="1" dirty="0" smtClean="0">
                        <a:latin typeface="Cambria Math" panose="02040503050406030204" pitchFamily="18" charset="0"/>
                      </a:rPr>
                      <m:t>= </m:t>
                    </m:r>
                    <m:r>
                      <a:rPr lang="en-US" sz="2800" b="0" i="1" dirty="0" smtClean="0">
                        <a:latin typeface="Cambria Math" panose="02040503050406030204" pitchFamily="18" charset="0"/>
                      </a:rPr>
                      <m:t>𝑜𝑟𝑖𝑔𝑖𝑛𝑎𝑙</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𝑐𝑙𝑎𝑠𝑠𝑖𝑓𝑖𝑒𝑟</m:t>
                    </m:r>
                  </m:oMath>
                </a14:m>
                <a:endParaRPr lang="en-US" sz="2800" dirty="0"/>
              </a:p>
              <a:p>
                <a:pPr marL="0" indent="0">
                  <a:buNone/>
                </a:pPr>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𝑃</m:t>
                        </m:r>
                      </m:e>
                      <m:sub>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sub>
                    </m:sSub>
                    <m:r>
                      <a:rPr lang="en-US" sz="2800" b="0" i="1" smtClean="0">
                        <a:latin typeface="Cambria Math" panose="02040503050406030204" pitchFamily="18" charset="0"/>
                      </a:rPr>
                      <m:t> =</m:t>
                    </m:r>
                    <m:r>
                      <a:rPr lang="en-US" sz="2800" b="0" i="1" smtClean="0">
                        <a:latin typeface="Cambria Math" panose="02040503050406030204" pitchFamily="18" charset="0"/>
                      </a:rPr>
                      <m:t>𝑏𝑎𝑐𝑘𝑔𝑟𝑜𝑢𝑛𝑑</m:t>
                    </m:r>
                    <m:r>
                      <a:rPr lang="en-US" sz="2800" b="0" i="1" smtClean="0">
                        <a:latin typeface="Cambria Math" panose="02040503050406030204" pitchFamily="18" charset="0"/>
                      </a:rPr>
                      <m:t> </m:t>
                    </m:r>
                    <m:r>
                      <a:rPr lang="en-US" sz="2800" b="0" i="1" smtClean="0">
                        <a:latin typeface="Cambria Math" panose="02040503050406030204" pitchFamily="18" charset="0"/>
                      </a:rPr>
                      <m:t>𝑚𝑜𝑑𝑒𝑙</m:t>
                    </m:r>
                  </m:oMath>
                </a14:m>
                <a:endParaRPr lang="en-US" sz="2800"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E2E5E10-09B0-8E4F-8A58-42176F25A627}"/>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19</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5" name="Left Brace 4"/>
          <p:cNvSpPr/>
          <p:nvPr/>
        </p:nvSpPr>
        <p:spPr>
          <a:xfrm>
            <a:off x="1213339" y="1954587"/>
            <a:ext cx="720969" cy="1899138"/>
          </a:xfrm>
          <a:prstGeom prst="leftBrace">
            <a:avLst/>
          </a:prstGeom>
          <a:noFill/>
          <a:ln w="38100" cap="flat">
            <a:solidFill>
              <a:srgbClr val="03244D"/>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 name="Right Brace 5"/>
          <p:cNvSpPr/>
          <p:nvPr/>
        </p:nvSpPr>
        <p:spPr>
          <a:xfrm>
            <a:off x="7438292" y="1954587"/>
            <a:ext cx="668216" cy="1899138"/>
          </a:xfrm>
          <a:prstGeom prst="rightBrace">
            <a:avLst/>
          </a:prstGeom>
          <a:noFill/>
          <a:ln w="38100" cap="flat">
            <a:solidFill>
              <a:srgbClr val="03244D"/>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99174899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B4E8-B812-438B-A458-4A7B6BCBAD5B}"/>
              </a:ext>
            </a:extLst>
          </p:cNvPr>
          <p:cNvSpPr>
            <a:spLocks noGrp="1"/>
          </p:cNvSpPr>
          <p:nvPr>
            <p:ph type="title"/>
          </p:nvPr>
        </p:nvSpPr>
        <p:spPr/>
        <p:txBody>
          <a:bodyPr/>
          <a:lstStyle/>
          <a:p>
            <a:r>
              <a:rPr lang="en-US" sz="2000" dirty="0">
                <a:latin typeface="Verdana" panose="020B0604030504040204" pitchFamily="34" charset="0"/>
                <a:ea typeface="Verdana" panose="020B0604030504040204" pitchFamily="34" charset="0"/>
              </a:rPr>
              <a:t>Agenda</a:t>
            </a:r>
          </a:p>
        </p:txBody>
      </p:sp>
      <p:graphicFrame>
        <p:nvGraphicFramePr>
          <p:cNvPr id="4" name="Diagram 3">
            <a:extLst>
              <a:ext uri="{FF2B5EF4-FFF2-40B4-BE49-F238E27FC236}">
                <a16:creationId xmlns:a16="http://schemas.microsoft.com/office/drawing/2014/main" id="{B016C48A-82A2-4AE2-8CCB-FA945BEE52C1}"/>
              </a:ext>
            </a:extLst>
          </p:cNvPr>
          <p:cNvGraphicFramePr/>
          <p:nvPr>
            <p:extLst>
              <p:ext uri="{D42A27DB-BD31-4B8C-83A1-F6EECF244321}">
                <p14:modId xmlns:p14="http://schemas.microsoft.com/office/powerpoint/2010/main" val="3778793239"/>
              </p:ext>
            </p:extLst>
          </p:nvPr>
        </p:nvGraphicFramePr>
        <p:xfrm>
          <a:off x="384246" y="1620935"/>
          <a:ext cx="83130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04F1C63-A5E8-4EC4-9696-5CB046F4A728}"/>
              </a:ext>
            </a:extLst>
          </p:cNvPr>
          <p:cNvSpPr txBox="1"/>
          <p:nvPr/>
        </p:nvSpPr>
        <p:spPr>
          <a:xfrm>
            <a:off x="1367948" y="2499023"/>
            <a:ext cx="3204051"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kumimoji="0" lang="en-US" sz="2000" b="0" i="0" u="none" strike="noStrike" cap="none" spc="0" normalizeH="0" baseline="0" dirty="0">
                <a:ln>
                  <a:noFill/>
                </a:ln>
                <a:solidFill>
                  <a:srgbClr val="000000"/>
                </a:solidFill>
                <a:effectLst/>
                <a:uFill>
                  <a:solidFill>
                    <a:srgbClr val="000000"/>
                  </a:solidFill>
                </a:uFill>
                <a:latin typeface="Verdana" panose="020B0604030504040204" pitchFamily="34" charset="0"/>
                <a:ea typeface="Verdana" panose="020B0604030504040204" pitchFamily="34" charset="0"/>
                <a:sym typeface="Calibri"/>
              </a:rPr>
              <a:t>Related Work</a:t>
            </a:r>
          </a:p>
        </p:txBody>
      </p:sp>
      <p:sp>
        <p:nvSpPr>
          <p:cNvPr id="6" name="TextBox 5">
            <a:extLst>
              <a:ext uri="{FF2B5EF4-FFF2-40B4-BE49-F238E27FC236}">
                <a16:creationId xmlns:a16="http://schemas.microsoft.com/office/drawing/2014/main" id="{E4EAD34B-39DE-48B9-8528-AE63D40EEF15}"/>
              </a:ext>
            </a:extLst>
          </p:cNvPr>
          <p:cNvSpPr txBox="1"/>
          <p:nvPr/>
        </p:nvSpPr>
        <p:spPr>
          <a:xfrm>
            <a:off x="1367949" y="1859761"/>
            <a:ext cx="4036470"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kumimoji="0" lang="en-US" sz="2000" b="0" i="0" u="none" strike="noStrike" cap="none" spc="0" normalizeH="0" baseline="0" dirty="0">
                <a:ln>
                  <a:noFill/>
                </a:ln>
                <a:solidFill>
                  <a:srgbClr val="000000"/>
                </a:solidFill>
                <a:effectLst/>
                <a:uFill>
                  <a:solidFill>
                    <a:srgbClr val="000000"/>
                  </a:solidFill>
                </a:uFill>
                <a:latin typeface="Verdana" panose="020B0604030504040204" pitchFamily="34" charset="0"/>
                <a:ea typeface="Verdana" panose="020B0604030504040204" pitchFamily="34" charset="0"/>
                <a:sym typeface="Calibri"/>
              </a:rPr>
              <a:t>Introduction</a:t>
            </a:r>
          </a:p>
        </p:txBody>
      </p:sp>
      <p:sp>
        <p:nvSpPr>
          <p:cNvPr id="7" name="TextBox 6">
            <a:extLst>
              <a:ext uri="{FF2B5EF4-FFF2-40B4-BE49-F238E27FC236}">
                <a16:creationId xmlns:a16="http://schemas.microsoft.com/office/drawing/2014/main" id="{759D6F09-6B33-48DB-9CC2-5DF8D760BE88}"/>
              </a:ext>
            </a:extLst>
          </p:cNvPr>
          <p:cNvSpPr txBox="1"/>
          <p:nvPr/>
        </p:nvSpPr>
        <p:spPr>
          <a:xfrm>
            <a:off x="1323967" y="3344894"/>
            <a:ext cx="3204051"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kumimoji="0" lang="en-US" sz="2000" b="0" i="0" u="none" strike="noStrike" cap="none" spc="0" normalizeH="0" baseline="0" dirty="0">
                <a:ln>
                  <a:noFill/>
                </a:ln>
                <a:solidFill>
                  <a:srgbClr val="000000"/>
                </a:solidFill>
                <a:effectLst/>
                <a:uFill>
                  <a:solidFill>
                    <a:srgbClr val="000000"/>
                  </a:solidFill>
                </a:uFill>
                <a:latin typeface="Verdana" panose="020B0604030504040204" pitchFamily="34" charset="0"/>
                <a:ea typeface="Verdana" panose="020B0604030504040204" pitchFamily="34" charset="0"/>
                <a:sym typeface="Calibri"/>
              </a:rPr>
              <a:t>The Main Idea</a:t>
            </a:r>
          </a:p>
        </p:txBody>
      </p:sp>
      <p:sp>
        <p:nvSpPr>
          <p:cNvPr id="8" name="TextBox 7">
            <a:extLst>
              <a:ext uri="{FF2B5EF4-FFF2-40B4-BE49-F238E27FC236}">
                <a16:creationId xmlns:a16="http://schemas.microsoft.com/office/drawing/2014/main" id="{B1533209-890D-46AE-A3FB-39D79C554087}"/>
              </a:ext>
            </a:extLst>
          </p:cNvPr>
          <p:cNvSpPr txBox="1"/>
          <p:nvPr/>
        </p:nvSpPr>
        <p:spPr>
          <a:xfrm>
            <a:off x="1323967" y="4128787"/>
            <a:ext cx="3204051"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kumimoji="0" lang="en-US" sz="2000" b="0" i="0" u="none" strike="noStrike" cap="none" spc="0" normalizeH="0" baseline="0" dirty="0">
                <a:ln>
                  <a:noFill/>
                </a:ln>
                <a:solidFill>
                  <a:srgbClr val="000000"/>
                </a:solidFill>
                <a:effectLst/>
                <a:uFill>
                  <a:solidFill>
                    <a:srgbClr val="000000"/>
                  </a:solidFill>
                </a:uFill>
                <a:latin typeface="Verdana" panose="020B0604030504040204" pitchFamily="34" charset="0"/>
                <a:ea typeface="Verdana" panose="020B0604030504040204" pitchFamily="34" charset="0"/>
                <a:sym typeface="Calibri"/>
              </a:rPr>
              <a:t>LLR Deep Dive</a:t>
            </a:r>
          </a:p>
        </p:txBody>
      </p:sp>
      <p:sp>
        <p:nvSpPr>
          <p:cNvPr id="9" name="TextBox 8">
            <a:extLst>
              <a:ext uri="{FF2B5EF4-FFF2-40B4-BE49-F238E27FC236}">
                <a16:creationId xmlns:a16="http://schemas.microsoft.com/office/drawing/2014/main" id="{30E4C709-54F6-4DED-B69C-04DBCBF98EC7}"/>
              </a:ext>
            </a:extLst>
          </p:cNvPr>
          <p:cNvSpPr txBox="1"/>
          <p:nvPr/>
        </p:nvSpPr>
        <p:spPr>
          <a:xfrm>
            <a:off x="1367949" y="4974659"/>
            <a:ext cx="3204051"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kumimoji="0" lang="en-US" sz="2000" b="0" i="0" u="none" strike="noStrike" cap="none" spc="0" normalizeH="0" baseline="0" dirty="0">
                <a:ln>
                  <a:noFill/>
                </a:ln>
                <a:solidFill>
                  <a:srgbClr val="000000"/>
                </a:solidFill>
                <a:effectLst/>
                <a:uFill>
                  <a:solidFill>
                    <a:srgbClr val="000000"/>
                  </a:solidFill>
                </a:uFill>
                <a:latin typeface="Verdana" panose="020B0604030504040204" pitchFamily="34" charset="0"/>
                <a:ea typeface="Verdana" panose="020B0604030504040204" pitchFamily="34" charset="0"/>
                <a:sym typeface="Calibri"/>
              </a:rPr>
              <a:t>Summary &amp; Demo</a:t>
            </a:r>
          </a:p>
        </p:txBody>
      </p:sp>
    </p:spTree>
    <p:extLst>
      <p:ext uri="{BB962C8B-B14F-4D97-AF65-F5344CB8AC3E}">
        <p14:creationId xmlns:p14="http://schemas.microsoft.com/office/powerpoint/2010/main" val="22368549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785"/>
            <a:ext cx="6910466" cy="1143001"/>
          </a:xfrm>
        </p:spPr>
        <p:txBody>
          <a:bodyPr/>
          <a:lstStyle/>
          <a:p>
            <a:r>
              <a:rPr lang="en-US" dirty="0"/>
              <a:t>   Assumptions !</a:t>
            </a:r>
          </a:p>
        </p:txBody>
      </p:sp>
      <p:sp>
        <p:nvSpPr>
          <p:cNvPr id="3" name="Text Placeholder 2"/>
          <p:cNvSpPr>
            <a:spLocks noGrp="1"/>
          </p:cNvSpPr>
          <p:nvPr>
            <p:ph type="body" idx="1"/>
          </p:nvPr>
        </p:nvSpPr>
        <p:spPr/>
        <p:txBody>
          <a:bodyPr/>
          <a:lstStyle/>
          <a:p>
            <a:endParaRPr lang="en-US" dirty="0"/>
          </a:p>
          <a:p>
            <a:r>
              <a:rPr lang="en-US" dirty="0"/>
              <a:t>Assumption (1): Both Models capture the background information </a:t>
            </a:r>
            <a:r>
              <a:rPr lang="en-US" i="1" dirty="0"/>
              <a:t>equally well</a:t>
            </a:r>
          </a:p>
          <a:p>
            <a:endParaRPr lang="en-US" dirty="0"/>
          </a:p>
          <a:p>
            <a:r>
              <a:rPr lang="en-US" dirty="0"/>
              <a:t>Assumption (2): The semantic content is </a:t>
            </a:r>
            <a:r>
              <a:rPr lang="en-US" i="1" dirty="0"/>
              <a:t>more distinctive </a:t>
            </a:r>
            <a:r>
              <a:rPr lang="en-US" dirty="0"/>
              <a:t>than the background content</a:t>
            </a:r>
          </a:p>
          <a:p>
            <a:endParaRPr lang="en-US" dirty="0"/>
          </a:p>
          <a:p>
            <a:r>
              <a:rPr lang="en-US" dirty="0"/>
              <a:t>Assumption (3): The background is the primary source of error in OOD-Detection</a:t>
            </a:r>
          </a:p>
          <a:p>
            <a:endParaRPr lang="en-US" dirty="0"/>
          </a:p>
        </p:txBody>
      </p:sp>
    </p:spTree>
    <p:extLst>
      <p:ext uri="{BB962C8B-B14F-4D97-AF65-F5344CB8AC3E}">
        <p14:creationId xmlns:p14="http://schemas.microsoft.com/office/powerpoint/2010/main" val="389085562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58353"/>
            <a:ext cx="6865494" cy="1143001"/>
          </a:xfrm>
        </p:spPr>
        <p:txBody>
          <a:bodyPr/>
          <a:lstStyle/>
          <a:p>
            <a:r>
              <a:rPr lang="en-US" dirty="0"/>
              <a:t>Log-Likelihood Ratio (LLR) Definition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𝐿𝐿𝑅</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d>
                      <m:r>
                        <a:rPr lang="en-US" i="1">
                          <a:latin typeface="Cambria Math" panose="02040503050406030204" pitchFamily="18" charset="0"/>
                          <a:ea typeface="Cambria Math" panose="02040503050406030204" pitchFamily="18" charset="0"/>
                        </a:rPr>
                        <m:t>≈ </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𝑆</m:t>
                                      </m:r>
                                    </m:sub>
                                  </m:sSub>
                                </m:e>
                              </m:d>
                            </m:e>
                          </m:d>
                        </m:e>
                      </m:func>
                      <m:r>
                        <a:rPr lang="en-US">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0</m:t>
                                      </m:r>
                                    </m:sub>
                                  </m:sSub>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𝑆</m:t>
                                      </m:r>
                                    </m:sub>
                                  </m:sSub>
                                </m:e>
                              </m:d>
                            </m:e>
                          </m:d>
                        </m:e>
                      </m:func>
                    </m:oMath>
                  </m:oMathPara>
                </a14:m>
                <a:endParaRPr lang="en-US" dirty="0"/>
              </a:p>
              <a:p>
                <a:pPr marL="0" indent="0">
                  <a:buNone/>
                </a:pPr>
                <a:endParaRPr lang="en-US" dirty="0"/>
              </a:p>
              <a:p>
                <a:pPr marL="0" indent="0">
                  <a:buNone/>
                </a:pPr>
                <a:r>
                  <a:rPr lang="en-US" dirty="0"/>
                  <a:t>What does this tell us?</a:t>
                </a:r>
              </a:p>
              <a:p>
                <a:pPr lvl="1"/>
                <a:r>
                  <a:rPr lang="en-US" dirty="0"/>
                  <a:t>The LLR removes the likelihood of input </a:t>
                </a:r>
                <a:r>
                  <a:rPr lang="en-US" i="1" dirty="0"/>
                  <a:t>x</a:t>
                </a:r>
                <a:r>
                  <a:rPr lang="en-US" dirty="0"/>
                  <a:t> contributed by the background statistics</a:t>
                </a:r>
              </a:p>
              <a:p>
                <a:pPr lvl="1"/>
                <a:endParaRPr lang="en-US" dirty="0"/>
              </a:p>
              <a:p>
                <a:pPr marL="0" indent="0">
                  <a:buNone/>
                </a:pPr>
                <a:r>
                  <a:rPr lang="en-US" dirty="0"/>
                  <a:t>But How do we build the Background Model?</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2519"/>
                </a:stretch>
              </a:blipFill>
            </p:spPr>
            <p:txBody>
              <a:bodyPr/>
              <a:lstStyle/>
              <a:p>
                <a:r>
                  <a:rPr lang="en-US">
                    <a:noFill/>
                  </a:rPr>
                  <a:t> </a:t>
                </a:r>
              </a:p>
            </p:txBody>
          </p:sp>
        </mc:Fallback>
      </mc:AlternateContent>
    </p:spTree>
    <p:extLst>
      <p:ext uri="{BB962C8B-B14F-4D97-AF65-F5344CB8AC3E}">
        <p14:creationId xmlns:p14="http://schemas.microsoft.com/office/powerpoint/2010/main" val="30175542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Model</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endParaRPr lang="en-US" dirty="0"/>
              </a:p>
              <a:p>
                <a:r>
                  <a:rPr lang="en-US" dirty="0"/>
                  <a:t>The Background model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sub>
                    </m:sSub>
                    <m:r>
                      <a:rPr lang="en-US" b="0" i="1" smtClean="0">
                        <a:latin typeface="Cambria Math" panose="02040503050406030204" pitchFamily="18" charset="0"/>
                      </a:rPr>
                      <m:t>)</m:t>
                    </m:r>
                  </m:oMath>
                </a14:m>
                <a:r>
                  <a:rPr lang="en-US" dirty="0"/>
                  <a:t> is identical to the semantic model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smtClean="0">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m:t>
                    </m:r>
                  </m:oMath>
                </a14:m>
                <a:r>
                  <a:rPr lang="en-US" dirty="0"/>
                  <a:t> , but is trained on </a:t>
                </a:r>
                <a:r>
                  <a:rPr lang="en-US" i="1" dirty="0"/>
                  <a:t>Perturbed Inputs</a:t>
                </a:r>
              </a:p>
              <a:p>
                <a:endParaRPr lang="en-US" i="1" dirty="0"/>
              </a:p>
              <a:p>
                <a:pPr lvl="1"/>
                <a:r>
                  <a:rPr lang="en-US" dirty="0"/>
                  <a:t>generated by an evolutionary algorithm that shuffles the pixels of the original inputs</a:t>
                </a:r>
              </a:p>
              <a:p>
                <a:pPr marL="0"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2370" r="-3185"/>
                </a:stretch>
              </a:blipFill>
            </p:spPr>
            <p:txBody>
              <a:bodyPr/>
              <a:lstStyle/>
              <a:p>
                <a:r>
                  <a:rPr lang="en-US">
                    <a:noFill/>
                  </a:rPr>
                  <a:t> </a:t>
                </a:r>
              </a:p>
            </p:txBody>
          </p:sp>
        </mc:Fallback>
      </mc:AlternateContent>
    </p:spTree>
    <p:extLst>
      <p:ext uri="{BB962C8B-B14F-4D97-AF65-F5344CB8AC3E}">
        <p14:creationId xmlns:p14="http://schemas.microsoft.com/office/powerpoint/2010/main" val="295258977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Model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1" y="1465455"/>
            <a:ext cx="9120959" cy="3862137"/>
          </a:xfrm>
          <a:prstGeom prst="rect">
            <a:avLst/>
          </a:prstGeom>
        </p:spPr>
      </p:pic>
    </p:spTree>
    <p:extLst>
      <p:ext uri="{BB962C8B-B14F-4D97-AF65-F5344CB8AC3E}">
        <p14:creationId xmlns:p14="http://schemas.microsoft.com/office/powerpoint/2010/main" val="171095021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Model</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r>
                  <a:rPr lang="en-US" dirty="0"/>
                  <a:t>PixelCNN++ is used for both semantic and background models</a:t>
                </a:r>
              </a:p>
              <a:p>
                <a:pPr lvl="1"/>
                <a:r>
                  <a:rPr lang="en-US" dirty="0"/>
                  <a:t>Auto-regressive </a:t>
                </a:r>
              </a:p>
              <a:p>
                <a:pPr lvl="1"/>
                <a:r>
                  <a:rPr lang="en-US" dirty="0"/>
                  <a:t>Generative </a:t>
                </a:r>
              </a:p>
              <a:p>
                <a:pPr lvl="1"/>
                <a:r>
                  <a:rPr lang="en-US" dirty="0"/>
                  <a:t>Log-likelihood Loss</a:t>
                </a:r>
              </a:p>
              <a:p>
                <a:r>
                  <a:rPr lang="en-US" dirty="0"/>
                  <a:t>Specs:</a:t>
                </a:r>
              </a:p>
              <a:p>
                <a:pPr marL="971550" lvl="1" indent="-514350">
                  <a:buFont typeface="+mj-lt"/>
                  <a:buAutoNum type="arabicPeriod"/>
                </a:pPr>
                <a:r>
                  <a:rPr lang="en-US" dirty="0"/>
                  <a:t>ELU Activation                           </a:t>
                </a:r>
                <a:endParaRPr lang="en-US" b="1" dirty="0"/>
              </a:p>
              <a:p>
                <a:pPr marL="971550" lvl="1" indent="-514350">
                  <a:buFont typeface="+mj-lt"/>
                  <a:buAutoNum type="arabicPeriod"/>
                </a:pPr>
                <a:r>
                  <a:rPr lang="en-US" dirty="0"/>
                  <a:t>ADAM optimizer</a:t>
                </a:r>
              </a:p>
              <a:p>
                <a:pPr marL="971550" lvl="1" indent="-514350">
                  <a:buFont typeface="+mj-lt"/>
                  <a:buAutoNum type="arabicPeriod"/>
                </a:pPr>
                <a14:m>
                  <m:oMath xmlns:m="http://schemas.openxmlformats.org/officeDocument/2006/math">
                    <m:r>
                      <m:rPr>
                        <m:sty m:val="p"/>
                      </m:rPr>
                      <a:rPr lang="en-US" i="0" smtClean="0">
                        <a:latin typeface="Cambria Math" panose="02040503050406030204" pitchFamily="18" charset="0"/>
                        <a:ea typeface="Cambria Math" panose="02040503050406030204" pitchFamily="18" charset="0"/>
                      </a:rPr>
                      <m:t>α</m:t>
                    </m:r>
                    <m:r>
                      <a:rPr lang="en-US" b="0" i="0" smtClean="0">
                        <a:latin typeface="Cambria Math" panose="02040503050406030204" pitchFamily="18" charset="0"/>
                        <a:ea typeface="Cambria Math" panose="02040503050406030204" pitchFamily="18" charset="0"/>
                      </a:rPr>
                      <m:t>=0.0001</m:t>
                    </m:r>
                  </m:oMath>
                </a14:m>
                <a:endParaRPr lang="en-US" dirty="0"/>
              </a:p>
              <a:p>
                <a:pPr marL="971550" lvl="1" indent="-514350">
                  <a:buFont typeface="+mj-lt"/>
                  <a:buAutoNum type="arabicPeriod"/>
                </a:pPr>
                <a:r>
                  <a:rPr lang="en-US" dirty="0"/>
                  <a:t>Batch Size = 32</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l="-2370" t="-1624" b="-1508"/>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3499" y="3853725"/>
            <a:ext cx="4389129" cy="2810262"/>
          </a:xfrm>
          <a:prstGeom prst="rect">
            <a:avLst/>
          </a:prstGeom>
        </p:spPr>
      </p:pic>
    </p:spTree>
    <p:extLst>
      <p:ext uri="{BB962C8B-B14F-4D97-AF65-F5344CB8AC3E}">
        <p14:creationId xmlns:p14="http://schemas.microsoft.com/office/powerpoint/2010/main" val="80022708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PixelCNN++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230" y="1486992"/>
            <a:ext cx="6410641" cy="18701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7" y="3959508"/>
            <a:ext cx="5334462" cy="182133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3411" y="4360912"/>
            <a:ext cx="3325793" cy="1113295"/>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310" y="1832610"/>
            <a:ext cx="2507488" cy="1410462"/>
          </a:xfrm>
          <a:prstGeom prst="rect">
            <a:avLst/>
          </a:prstGeom>
        </p:spPr>
      </p:pic>
    </p:spTree>
    <p:extLst>
      <p:ext uri="{BB962C8B-B14F-4D97-AF65-F5344CB8AC3E}">
        <p14:creationId xmlns:p14="http://schemas.microsoft.com/office/powerpoint/2010/main" val="39193700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3" name="Text Placeholder 2"/>
          <p:cNvSpPr>
            <a:spLocks noGrp="1"/>
          </p:cNvSpPr>
          <p:nvPr>
            <p:ph type="body" idx="1"/>
          </p:nvPr>
        </p:nvSpPr>
        <p:spPr/>
        <p:txBody>
          <a:bodyPr/>
          <a:lstStyle/>
          <a:p>
            <a:r>
              <a:rPr lang="en-US" dirty="0"/>
              <a:t>Experiments on multiple Modalities</a:t>
            </a:r>
          </a:p>
          <a:p>
            <a:pPr lvl="1"/>
            <a:r>
              <a:rPr lang="en-US" i="1" dirty="0"/>
              <a:t>Fashion-MNIST </a:t>
            </a:r>
            <a:r>
              <a:rPr lang="en-US" dirty="0"/>
              <a:t>(In)  vs   </a:t>
            </a:r>
            <a:r>
              <a:rPr lang="en-US" i="1" dirty="0"/>
              <a:t>MNIST</a:t>
            </a:r>
            <a:r>
              <a:rPr lang="en-US" dirty="0"/>
              <a:t> (Out)</a:t>
            </a:r>
          </a:p>
          <a:p>
            <a:pPr lvl="1"/>
            <a:r>
              <a:rPr lang="en-US" i="1" dirty="0"/>
              <a:t>CIFAR-10</a:t>
            </a:r>
            <a:r>
              <a:rPr lang="en-US" dirty="0"/>
              <a:t> (In) vs  </a:t>
            </a:r>
            <a:r>
              <a:rPr lang="en-US" i="1" dirty="0"/>
              <a:t>SVHN</a:t>
            </a:r>
            <a:r>
              <a:rPr lang="en-US" dirty="0"/>
              <a:t> (Out)</a:t>
            </a:r>
          </a:p>
          <a:p>
            <a:pPr lvl="1"/>
            <a:r>
              <a:rPr lang="en-US" dirty="0"/>
              <a:t>Bacterial Genomic Sequences (Old vs New)</a:t>
            </a:r>
          </a:p>
          <a:p>
            <a:pPr marL="514350" indent="-514350">
              <a:buFont typeface="+mj-lt"/>
              <a:buAutoNum type="arabicPeriod"/>
            </a:pPr>
            <a:r>
              <a:rPr lang="en-US" dirty="0"/>
              <a:t>LLR is calculated for </a:t>
            </a:r>
            <a:r>
              <a:rPr lang="en-US" i="1" dirty="0"/>
              <a:t>each input</a:t>
            </a:r>
            <a:r>
              <a:rPr lang="en-US" dirty="0"/>
              <a:t> both </a:t>
            </a:r>
            <a:r>
              <a:rPr lang="en-US" i="1" dirty="0"/>
              <a:t>IN </a:t>
            </a:r>
            <a:r>
              <a:rPr lang="en-US" dirty="0"/>
              <a:t>and </a:t>
            </a:r>
            <a:r>
              <a:rPr lang="en-US" i="1" dirty="0"/>
              <a:t>Out</a:t>
            </a:r>
            <a:r>
              <a:rPr lang="en-US" dirty="0"/>
              <a:t> of distribution</a:t>
            </a:r>
          </a:p>
          <a:p>
            <a:pPr marL="514350" indent="-514350">
              <a:buFont typeface="+mj-lt"/>
              <a:buAutoNum type="arabicPeriod"/>
            </a:pPr>
            <a:r>
              <a:rPr lang="en-US" dirty="0"/>
              <a:t>A threshold is set manually</a:t>
            </a:r>
          </a:p>
          <a:p>
            <a:pPr marL="514350" indent="-514350">
              <a:buFont typeface="+mj-lt"/>
              <a:buAutoNum type="arabicPeriod"/>
            </a:pPr>
            <a:r>
              <a:rPr lang="en-US" dirty="0"/>
              <a:t>Inputs with ( LLR &lt; Threshold ) are rejected as out-of-distribution</a:t>
            </a:r>
          </a:p>
          <a:p>
            <a:endParaRPr lang="en-US" dirty="0"/>
          </a:p>
        </p:txBody>
      </p:sp>
    </p:spTree>
    <p:extLst>
      <p:ext uri="{BB962C8B-B14F-4D97-AF65-F5344CB8AC3E}">
        <p14:creationId xmlns:p14="http://schemas.microsoft.com/office/powerpoint/2010/main" val="302086050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Fashion-MNIST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390" y="1834334"/>
            <a:ext cx="6015545" cy="31027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10" y="1302394"/>
            <a:ext cx="8837012" cy="5436653"/>
          </a:xfrm>
          <a:prstGeom prst="rect">
            <a:avLst/>
          </a:prstGeom>
        </p:spPr>
      </p:pic>
    </p:spTree>
    <p:extLst>
      <p:ext uri="{BB962C8B-B14F-4D97-AF65-F5344CB8AC3E}">
        <p14:creationId xmlns:p14="http://schemas.microsoft.com/office/powerpoint/2010/main" val="29256881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Genomics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041" y="1271620"/>
            <a:ext cx="5891533" cy="5586380"/>
          </a:xfrm>
          <a:prstGeom prst="rect">
            <a:avLst/>
          </a:prstGeom>
        </p:spPr>
      </p:pic>
    </p:spTree>
    <p:extLst>
      <p:ext uri="{BB962C8B-B14F-4D97-AF65-F5344CB8AC3E}">
        <p14:creationId xmlns:p14="http://schemas.microsoft.com/office/powerpoint/2010/main" val="21312199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Genomics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43" y="1651253"/>
            <a:ext cx="7022411" cy="3633690"/>
          </a:xfrm>
          <a:prstGeom prst="rect">
            <a:avLst/>
          </a:prstGeom>
        </p:spPr>
      </p:pic>
    </p:spTree>
    <p:extLst>
      <p:ext uri="{BB962C8B-B14F-4D97-AF65-F5344CB8AC3E}">
        <p14:creationId xmlns:p14="http://schemas.microsoft.com/office/powerpoint/2010/main" val="697067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32736" y="2183288"/>
            <a:ext cx="6149186" cy="3247880"/>
          </a:xfrm>
        </p:spPr>
        <p:txBody>
          <a:bodyPr/>
          <a:lstStyle/>
          <a:p>
            <a:pPr marL="0" indent="0" algn="ctr">
              <a:buNone/>
            </a:pPr>
            <a:r>
              <a:rPr lang="en-US" sz="1800" b="1" dirty="0"/>
              <a:t>Once-powerful antibiotics </a:t>
            </a:r>
            <a:r>
              <a:rPr lang="en-US" sz="1800" dirty="0"/>
              <a:t>are losing their efficacy at a</a:t>
            </a:r>
          </a:p>
          <a:p>
            <a:pPr marL="0" indent="0" algn="ctr">
              <a:buNone/>
            </a:pPr>
            <a:r>
              <a:rPr lang="en-US" sz="1800" dirty="0"/>
              <a:t> disconcerting pace as bacteria evolve immunity to our drugs.</a:t>
            </a:r>
          </a:p>
          <a:p>
            <a:pPr marL="0" indent="0" algn="ctr">
              <a:buNone/>
            </a:pPr>
            <a:r>
              <a:rPr lang="en-US" sz="1800" dirty="0"/>
              <a:t> </a:t>
            </a:r>
            <a:r>
              <a:rPr lang="en-US" sz="1800" b="1" dirty="0"/>
              <a:t>At least 700,000 people around the world now die each year </a:t>
            </a:r>
            <a:r>
              <a:rPr lang="en-US" sz="1800" dirty="0"/>
              <a:t>from infections that could formerly be treated with antibiotics. </a:t>
            </a:r>
          </a:p>
          <a:p>
            <a:pPr marL="0" indent="0" algn="ctr">
              <a:buNone/>
            </a:pPr>
            <a:r>
              <a:rPr lang="en-US" sz="1800" dirty="0"/>
              <a:t>A report last year from the </a:t>
            </a:r>
            <a:r>
              <a:rPr lang="en-US" sz="1800" b="1" dirty="0"/>
              <a:t>United Nations Interagency </a:t>
            </a:r>
          </a:p>
          <a:p>
            <a:pPr marL="0" indent="0" algn="ctr">
              <a:buNone/>
            </a:pPr>
            <a:r>
              <a:rPr lang="en-US" sz="1800" b="1" dirty="0"/>
              <a:t>Coordination Group </a:t>
            </a:r>
            <a:r>
              <a:rPr lang="en-US" sz="1800" dirty="0"/>
              <a:t>on </a:t>
            </a:r>
            <a:r>
              <a:rPr lang="en-US" sz="1800" b="1" dirty="0"/>
              <a:t>Antimicrobial Resistance</a:t>
            </a:r>
            <a:r>
              <a:rPr lang="en-US" sz="1800" dirty="0"/>
              <a:t> warned that if </a:t>
            </a:r>
          </a:p>
          <a:p>
            <a:pPr marL="0" indent="0" algn="ctr">
              <a:buNone/>
            </a:pPr>
            <a:r>
              <a:rPr lang="en-US" sz="1800" dirty="0"/>
              <a:t>no </a:t>
            </a:r>
            <a:r>
              <a:rPr lang="en-US" sz="1800" b="1" dirty="0"/>
              <a:t>new major advances are made by 2050</a:t>
            </a:r>
            <a:r>
              <a:rPr lang="en-US" sz="1800" dirty="0"/>
              <a:t>, </a:t>
            </a:r>
            <a:r>
              <a:rPr lang="en-US" sz="1800" b="1" dirty="0"/>
              <a:t>mortality could leap to 10 million deaths a year.</a:t>
            </a:r>
          </a:p>
        </p:txBody>
      </p:sp>
      <p:sp>
        <p:nvSpPr>
          <p:cNvPr id="4" name="TextBox 3">
            <a:extLst>
              <a:ext uri="{FF2B5EF4-FFF2-40B4-BE49-F238E27FC236}">
                <a16:creationId xmlns:a16="http://schemas.microsoft.com/office/drawing/2014/main" id="{4D3B7619-0A94-5941-8D2E-B1805428EC6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3</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5" name="TextBox 4">
            <a:extLst>
              <a:ext uri="{FF2B5EF4-FFF2-40B4-BE49-F238E27FC236}">
                <a16:creationId xmlns:a16="http://schemas.microsoft.com/office/drawing/2014/main" id="{B08C10DB-C2E8-44C0-8C0F-552EA07278E0}"/>
              </a:ext>
            </a:extLst>
          </p:cNvPr>
          <p:cNvSpPr txBox="1"/>
          <p:nvPr/>
        </p:nvSpPr>
        <p:spPr>
          <a:xfrm>
            <a:off x="225310" y="3111724"/>
            <a:ext cx="2290824"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457200" rtl="0" fontAlgn="auto" latinLnBrk="1" hangingPunct="0">
              <a:lnSpc>
                <a:spcPct val="100000"/>
              </a:lnSpc>
              <a:spcBef>
                <a:spcPts val="0"/>
              </a:spcBef>
              <a:spcAft>
                <a:spcPts val="0"/>
              </a:spcAft>
              <a:buClr>
                <a:srgbClr val="000000"/>
              </a:buClr>
              <a:buSzTx/>
              <a:buFont typeface="Calibri"/>
              <a:buNone/>
              <a:tabLst/>
            </a:pPr>
            <a:r>
              <a:rPr kumimoji="0" lang="en-US" sz="2400" b="1" i="0" u="none" strike="noStrike" cap="none" spc="0" normalizeH="0" baseline="0" dirty="0">
                <a:ln>
                  <a:noFill/>
                </a:ln>
                <a:solidFill>
                  <a:srgbClr val="000000"/>
                </a:solidFill>
                <a:effectLst/>
                <a:uFill>
                  <a:solidFill>
                    <a:srgbClr val="000000"/>
                  </a:solidFill>
                </a:uFill>
                <a:latin typeface="+mn-lt"/>
                <a:ea typeface="+mn-ea"/>
                <a:cs typeface="+mn-cs"/>
                <a:sym typeface="Calibri"/>
              </a:rPr>
              <a:t>Current State</a:t>
            </a:r>
          </a:p>
        </p:txBody>
      </p:sp>
      <p:cxnSp>
        <p:nvCxnSpPr>
          <p:cNvPr id="8" name="Straight Connector 7">
            <a:extLst>
              <a:ext uri="{FF2B5EF4-FFF2-40B4-BE49-F238E27FC236}">
                <a16:creationId xmlns:a16="http://schemas.microsoft.com/office/drawing/2014/main" id="{B9055FFF-BE9B-457D-A46C-7B656F643104}"/>
              </a:ext>
            </a:extLst>
          </p:cNvPr>
          <p:cNvCxnSpPr>
            <a:cxnSpLocks/>
          </p:cNvCxnSpPr>
          <p:nvPr/>
        </p:nvCxnSpPr>
        <p:spPr>
          <a:xfrm>
            <a:off x="67506" y="3537481"/>
            <a:ext cx="2387259" cy="0"/>
          </a:xfrm>
          <a:prstGeom prst="line">
            <a:avLst/>
          </a:prstGeom>
          <a:noFill/>
          <a:ln w="139700" cap="flat">
            <a:solidFill>
              <a:schemeClr val="accent1">
                <a:lumMod val="60000"/>
                <a:lumOff val="40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2332410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Genomics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63040"/>
            <a:ext cx="9135170" cy="3328374"/>
          </a:xfrm>
          <a:prstGeom prst="rect">
            <a:avLst/>
          </a:prstGeom>
        </p:spPr>
      </p:pic>
      <p:sp>
        <p:nvSpPr>
          <p:cNvPr id="5" name="TextBox 4"/>
          <p:cNvSpPr txBox="1"/>
          <p:nvPr/>
        </p:nvSpPr>
        <p:spPr>
          <a:xfrm>
            <a:off x="399359" y="4974826"/>
            <a:ext cx="8735810"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457200" rtl="0" fontAlgn="auto" latinLnBrk="1" hangingPunct="0">
              <a:lnSpc>
                <a:spcPct val="100000"/>
              </a:lnSpc>
              <a:spcBef>
                <a:spcPts val="0"/>
              </a:spcBef>
              <a:spcAft>
                <a:spcPts val="0"/>
              </a:spcAft>
              <a:buClr>
                <a:srgbClr val="000000"/>
              </a:buClr>
              <a:buSzTx/>
              <a:buFont typeface="Arial" panose="020B0604020202020204" pitchFamily="34" charset="0"/>
              <a:buChar char="•"/>
              <a:tabLst/>
            </a:pPr>
            <a:r>
              <a:rPr kumimoji="0" lang="en-US" sz="2000" b="0" i="0" u="none" strike="noStrike" cap="none" spc="0" normalizeH="0" baseline="0" dirty="0">
                <a:ln>
                  <a:noFill/>
                </a:ln>
                <a:solidFill>
                  <a:srgbClr val="03244D"/>
                </a:solidFill>
                <a:effectLst/>
                <a:uFill>
                  <a:solidFill>
                    <a:srgbClr val="000000"/>
                  </a:solidFill>
                </a:uFill>
                <a:latin typeface="+mn-lt"/>
                <a:ea typeface="+mn-ea"/>
                <a:cs typeface="+mn-cs"/>
                <a:sym typeface="Calibri"/>
              </a:rPr>
              <a:t>Likelihood is much stronger at OOD-Detection</a:t>
            </a:r>
            <a:r>
              <a:rPr kumimoji="0" lang="en-US" sz="2000" b="0" i="0" u="none" strike="noStrike" cap="none" spc="0" normalizeH="0" dirty="0">
                <a:ln>
                  <a:noFill/>
                </a:ln>
                <a:solidFill>
                  <a:srgbClr val="03244D"/>
                </a:solidFill>
                <a:effectLst/>
                <a:uFill>
                  <a:solidFill>
                    <a:srgbClr val="000000"/>
                  </a:solidFill>
                </a:uFill>
                <a:latin typeface="+mn-lt"/>
                <a:ea typeface="+mn-ea"/>
                <a:cs typeface="+mn-cs"/>
                <a:sym typeface="Calibri"/>
              </a:rPr>
              <a:t> for the Genomic Dataset</a:t>
            </a:r>
            <a:endParaRPr kumimoji="0" lang="en-US" sz="2000" b="0" i="0" u="none" strike="noStrike" cap="none" spc="0" normalizeH="0" baseline="0" dirty="0">
              <a:ln>
                <a:noFill/>
              </a:ln>
              <a:solidFill>
                <a:srgbClr val="03244D"/>
              </a:solidFill>
              <a:effectLst/>
              <a:uFill>
                <a:solidFill>
                  <a:srgbClr val="000000"/>
                </a:solidFill>
              </a:uFill>
              <a:latin typeface="+mn-lt"/>
              <a:ea typeface="+mn-ea"/>
              <a:cs typeface="+mn-cs"/>
              <a:sym typeface="Calibri"/>
            </a:endParaRPr>
          </a:p>
        </p:txBody>
      </p:sp>
      <p:sp>
        <p:nvSpPr>
          <p:cNvPr id="6" name="TextBox 5"/>
          <p:cNvSpPr txBox="1"/>
          <p:nvPr/>
        </p:nvSpPr>
        <p:spPr>
          <a:xfrm>
            <a:off x="399359" y="5580473"/>
            <a:ext cx="7946619" cy="4103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indent="-285750" algn="l" defTabSz="457200" rtl="0" fontAlgn="auto" latinLnBrk="1" hangingPunct="0">
              <a:lnSpc>
                <a:spcPct val="100000"/>
              </a:lnSpc>
              <a:spcBef>
                <a:spcPts val="0"/>
              </a:spcBef>
              <a:spcAft>
                <a:spcPts val="0"/>
              </a:spcAft>
              <a:buClr>
                <a:srgbClr val="000000"/>
              </a:buClr>
              <a:buSzTx/>
              <a:buFont typeface="Arial" panose="020B0604020202020204" pitchFamily="34" charset="0"/>
              <a:buChar char="•"/>
              <a:tabLst/>
            </a:pPr>
            <a:r>
              <a:rPr kumimoji="0" lang="en-US" sz="2000" b="0" i="0" u="none" strike="noStrike" cap="none" spc="0" normalizeH="0" baseline="0" dirty="0">
                <a:ln>
                  <a:noFill/>
                </a:ln>
                <a:solidFill>
                  <a:srgbClr val="03244D"/>
                </a:solidFill>
                <a:effectLst/>
                <a:uFill>
                  <a:solidFill>
                    <a:srgbClr val="000000"/>
                  </a:solidFill>
                </a:uFill>
                <a:sym typeface="Calibri"/>
              </a:rPr>
              <a:t>Some, but not all, </a:t>
            </a:r>
            <a:r>
              <a:rPr lang="en-US" sz="2000" dirty="0">
                <a:solidFill>
                  <a:srgbClr val="03244D"/>
                </a:solidFill>
                <a:uFill>
                  <a:solidFill>
                    <a:srgbClr val="000000"/>
                  </a:solidFill>
                </a:uFill>
              </a:rPr>
              <a:t>In-distribution inputs are distinguished by LLR </a:t>
            </a:r>
            <a:endParaRPr kumimoji="0" lang="en-US" sz="2000" b="0" i="0" u="none" strike="noStrike" cap="none" spc="0" normalizeH="0" baseline="0" dirty="0">
              <a:ln>
                <a:noFill/>
              </a:ln>
              <a:solidFill>
                <a:srgbClr val="03244D"/>
              </a:solidFill>
              <a:effectLst/>
              <a:uFill>
                <a:solidFill>
                  <a:srgbClr val="000000"/>
                </a:solidFill>
              </a:uFill>
              <a:sym typeface="Calibri"/>
            </a:endParaRPr>
          </a:p>
        </p:txBody>
      </p:sp>
    </p:spTree>
    <p:extLst>
      <p:ext uri="{BB962C8B-B14F-4D97-AF65-F5344CB8AC3E}">
        <p14:creationId xmlns:p14="http://schemas.microsoft.com/office/powerpoint/2010/main" val="360118904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1179"/>
            <a:ext cx="9144000" cy="2767053"/>
          </a:xfrm>
          <a:prstGeom prst="rect">
            <a:avLst/>
          </a:prstGeom>
        </p:spPr>
      </p:pic>
      <p:sp>
        <p:nvSpPr>
          <p:cNvPr id="6" name="Text Placeholder 2"/>
          <p:cNvSpPr>
            <a:spLocks noGrp="1"/>
          </p:cNvSpPr>
          <p:nvPr>
            <p:ph type="body" idx="1"/>
          </p:nvPr>
        </p:nvSpPr>
        <p:spPr>
          <a:xfrm>
            <a:off x="457200" y="4144763"/>
            <a:ext cx="6629400" cy="2337862"/>
          </a:xfrm>
        </p:spPr>
        <p:txBody>
          <a:bodyPr/>
          <a:lstStyle/>
          <a:p>
            <a:pPr marL="514350" indent="-514350">
              <a:buFont typeface="+mj-lt"/>
              <a:buAutoNum type="arabicPeriod"/>
            </a:pPr>
            <a:r>
              <a:rPr lang="en-US" dirty="0"/>
              <a:t>Likelihood highlights </a:t>
            </a:r>
            <a:r>
              <a:rPr lang="en-US" i="1" dirty="0"/>
              <a:t>Background</a:t>
            </a:r>
          </a:p>
          <a:p>
            <a:pPr marL="514350" indent="-514350">
              <a:buFont typeface="+mj-lt"/>
              <a:buAutoNum type="arabicPeriod"/>
            </a:pPr>
            <a:endParaRPr lang="en-US" dirty="0"/>
          </a:p>
          <a:p>
            <a:pPr marL="514350" indent="-514350">
              <a:buFont typeface="+mj-lt"/>
              <a:buAutoNum type="arabicPeriod"/>
            </a:pPr>
            <a:r>
              <a:rPr lang="en-US" dirty="0"/>
              <a:t>Likelihood-Ratio highlights </a:t>
            </a:r>
            <a:r>
              <a:rPr lang="en-US" i="1" dirty="0"/>
              <a:t>Object</a:t>
            </a:r>
          </a:p>
        </p:txBody>
      </p:sp>
    </p:spTree>
    <p:extLst>
      <p:ext uri="{BB962C8B-B14F-4D97-AF65-F5344CB8AC3E}">
        <p14:creationId xmlns:p14="http://schemas.microsoft.com/office/powerpoint/2010/main" val="48212843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8175" y="2768634"/>
            <a:ext cx="8611231" cy="3247880"/>
          </a:xfrm>
        </p:spPr>
        <p:txBody>
          <a:bodyPr/>
          <a:lstStyle/>
          <a:p>
            <a:pPr marL="0" indent="0" algn="l">
              <a:buNone/>
            </a:pPr>
            <a:r>
              <a:rPr lang="en-US" dirty="0"/>
              <a:t>What makes this prognosis </a:t>
            </a:r>
            <a:r>
              <a:rPr lang="en-US" b="1" dirty="0"/>
              <a:t>all the more dire </a:t>
            </a:r>
            <a:r>
              <a:rPr lang="en-US" dirty="0"/>
              <a:t>is that the </a:t>
            </a:r>
            <a:r>
              <a:rPr lang="en-US" b="1" dirty="0"/>
              <a:t>antibiotic pipeline has slowed to a trickle</a:t>
            </a:r>
            <a:r>
              <a:rPr lang="en-US" dirty="0"/>
              <a:t>. In the past two decades, only a few new antibiotics have been found that kill bacteria in novel ways, and rising resistance is a problem for all of them.</a:t>
            </a:r>
            <a:endParaRPr lang="en-US" sz="1800" b="1" dirty="0"/>
          </a:p>
        </p:txBody>
      </p:sp>
      <p:sp>
        <p:nvSpPr>
          <p:cNvPr id="4" name="TextBox 3">
            <a:extLst>
              <a:ext uri="{FF2B5EF4-FFF2-40B4-BE49-F238E27FC236}">
                <a16:creationId xmlns:a16="http://schemas.microsoft.com/office/drawing/2014/main" id="{4D3B7619-0A94-5941-8D2E-B1805428EC6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4</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cxnSp>
        <p:nvCxnSpPr>
          <p:cNvPr id="8" name="Straight Connector 7">
            <a:extLst>
              <a:ext uri="{FF2B5EF4-FFF2-40B4-BE49-F238E27FC236}">
                <a16:creationId xmlns:a16="http://schemas.microsoft.com/office/drawing/2014/main" id="{B9055FFF-BE9B-457D-A46C-7B656F643104}"/>
              </a:ext>
            </a:extLst>
          </p:cNvPr>
          <p:cNvCxnSpPr>
            <a:cxnSpLocks/>
          </p:cNvCxnSpPr>
          <p:nvPr/>
        </p:nvCxnSpPr>
        <p:spPr>
          <a:xfrm>
            <a:off x="536206" y="2667225"/>
            <a:ext cx="2387259" cy="0"/>
          </a:xfrm>
          <a:prstGeom prst="line">
            <a:avLst/>
          </a:prstGeom>
          <a:noFill/>
          <a:ln w="139700" cap="flat">
            <a:solidFill>
              <a:schemeClr val="accent1">
                <a:lumMod val="60000"/>
                <a:lumOff val="40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40825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8175" y="2768634"/>
            <a:ext cx="8611231" cy="3247880"/>
          </a:xfrm>
        </p:spPr>
        <p:txBody>
          <a:bodyPr/>
          <a:lstStyle/>
          <a:p>
            <a:pPr marL="0" indent="0" algn="l">
              <a:buNone/>
            </a:pPr>
            <a:r>
              <a:rPr lang="en-US" sz="4800" b="1" dirty="0"/>
              <a:t>But wait. There Is Hope……..</a:t>
            </a:r>
          </a:p>
        </p:txBody>
      </p:sp>
      <p:sp>
        <p:nvSpPr>
          <p:cNvPr id="4" name="TextBox 3">
            <a:extLst>
              <a:ext uri="{FF2B5EF4-FFF2-40B4-BE49-F238E27FC236}">
                <a16:creationId xmlns:a16="http://schemas.microsoft.com/office/drawing/2014/main" id="{4D3B7619-0A94-5941-8D2E-B1805428EC6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5</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cxnSp>
        <p:nvCxnSpPr>
          <p:cNvPr id="8" name="Straight Connector 7">
            <a:extLst>
              <a:ext uri="{FF2B5EF4-FFF2-40B4-BE49-F238E27FC236}">
                <a16:creationId xmlns:a16="http://schemas.microsoft.com/office/drawing/2014/main" id="{B9055FFF-BE9B-457D-A46C-7B656F643104}"/>
              </a:ext>
            </a:extLst>
          </p:cNvPr>
          <p:cNvCxnSpPr>
            <a:cxnSpLocks/>
          </p:cNvCxnSpPr>
          <p:nvPr/>
        </p:nvCxnSpPr>
        <p:spPr>
          <a:xfrm>
            <a:off x="536206" y="2667225"/>
            <a:ext cx="2387259" cy="0"/>
          </a:xfrm>
          <a:prstGeom prst="line">
            <a:avLst/>
          </a:prstGeom>
          <a:noFill/>
          <a:ln w="139700" cap="flat">
            <a:solidFill>
              <a:schemeClr val="accent1">
                <a:lumMod val="60000"/>
                <a:lumOff val="40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746670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8175" y="2068645"/>
            <a:ext cx="8611231" cy="3247880"/>
          </a:xfrm>
        </p:spPr>
        <p:txBody>
          <a:bodyPr/>
          <a:lstStyle/>
          <a:p>
            <a:pPr marL="0" indent="0" algn="l">
              <a:buNone/>
            </a:pPr>
            <a:r>
              <a:rPr lang="en-US" dirty="0"/>
              <a:t>Neural networks, are adept at recognizing patterns, </a:t>
            </a:r>
          </a:p>
          <a:p>
            <a:pPr marL="0" indent="0" algn="l">
              <a:buNone/>
            </a:pPr>
            <a:r>
              <a:rPr lang="en-US" dirty="0"/>
              <a:t>Which leads to new antibiotic finding. Neural Nets</a:t>
            </a:r>
          </a:p>
          <a:p>
            <a:pPr marL="0" indent="0" algn="l">
              <a:buNone/>
            </a:pPr>
            <a:r>
              <a:rPr lang="en-US" dirty="0"/>
              <a:t>are deployed across various industries and consumer technologies for uses such as image , speech recognition and autonomous driving. Model performance from learned data can be astounding. However, unseen data can be a different story…..</a:t>
            </a:r>
            <a:endParaRPr lang="en-US" sz="1800" b="1" dirty="0"/>
          </a:p>
          <a:p>
            <a:pPr marL="0" indent="0" algn="l">
              <a:buNone/>
            </a:pPr>
            <a:endParaRPr lang="en-US" sz="1800" b="1" dirty="0"/>
          </a:p>
        </p:txBody>
      </p:sp>
      <p:sp>
        <p:nvSpPr>
          <p:cNvPr id="4" name="TextBox 3">
            <a:extLst>
              <a:ext uri="{FF2B5EF4-FFF2-40B4-BE49-F238E27FC236}">
                <a16:creationId xmlns:a16="http://schemas.microsoft.com/office/drawing/2014/main" id="{4D3B7619-0A94-5941-8D2E-B1805428EC6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6</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cxnSp>
        <p:nvCxnSpPr>
          <p:cNvPr id="8" name="Straight Connector 7">
            <a:extLst>
              <a:ext uri="{FF2B5EF4-FFF2-40B4-BE49-F238E27FC236}">
                <a16:creationId xmlns:a16="http://schemas.microsoft.com/office/drawing/2014/main" id="{B9055FFF-BE9B-457D-A46C-7B656F643104}"/>
              </a:ext>
            </a:extLst>
          </p:cNvPr>
          <p:cNvCxnSpPr>
            <a:cxnSpLocks/>
          </p:cNvCxnSpPr>
          <p:nvPr/>
        </p:nvCxnSpPr>
        <p:spPr>
          <a:xfrm>
            <a:off x="438175" y="1960929"/>
            <a:ext cx="2387259" cy="0"/>
          </a:xfrm>
          <a:prstGeom prst="line">
            <a:avLst/>
          </a:prstGeom>
          <a:noFill/>
          <a:ln w="139700" cap="flat">
            <a:solidFill>
              <a:schemeClr val="accent1">
                <a:lumMod val="60000"/>
                <a:lumOff val="40000"/>
              </a:schemeClr>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130303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Text Placeholder 2"/>
          <p:cNvSpPr>
            <a:spLocks noGrp="1"/>
          </p:cNvSpPr>
          <p:nvPr>
            <p:ph type="body" idx="1"/>
          </p:nvPr>
        </p:nvSpPr>
        <p:spPr>
          <a:xfrm>
            <a:off x="457200" y="1261539"/>
            <a:ext cx="8229600" cy="5257802"/>
          </a:xfrm>
        </p:spPr>
        <p:txBody>
          <a:bodyPr/>
          <a:lstStyle/>
          <a:p>
            <a:r>
              <a:rPr lang="en-US" sz="2400" dirty="0"/>
              <a:t>	</a:t>
            </a:r>
            <a:r>
              <a:rPr lang="en-US" sz="2400" b="1" dirty="0"/>
              <a:t>Amazon AI recruiting tool is gender biased</a:t>
            </a:r>
          </a:p>
          <a:p>
            <a:pPr lvl="1"/>
            <a:r>
              <a:rPr lang="en-US" sz="2400" dirty="0"/>
              <a:t> The software was however found to be more favorable to male applicants because its model was trained on resumes submitted to Amazon over the past decade.</a:t>
            </a:r>
          </a:p>
          <a:p>
            <a:endParaRPr lang="en-US" sz="2400" b="1" dirty="0"/>
          </a:p>
          <a:p>
            <a:r>
              <a:rPr lang="en-US" sz="2400" b="1" dirty="0"/>
              <a:t>Google Photo confuses skier and mountain</a:t>
            </a:r>
          </a:p>
          <a:p>
            <a:pPr marL="0" indent="0">
              <a:buNone/>
            </a:pPr>
            <a:endParaRPr lang="en-US" sz="2400" b="1" dirty="0"/>
          </a:p>
          <a:p>
            <a:pPr marL="0" indent="0">
              <a:buNone/>
            </a:pPr>
            <a:endParaRPr lang="en-US" sz="2400" dirty="0"/>
          </a:p>
          <a:p>
            <a:r>
              <a:rPr lang="en-US" sz="2400" b="1" dirty="0"/>
              <a:t>IBM Watson comes up short in healthcare</a:t>
            </a:r>
          </a:p>
          <a:p>
            <a:pPr lvl="1"/>
            <a:r>
              <a:rPr lang="en-US" sz="2400" dirty="0"/>
              <a:t>Doctors complained it gave wrong recommendations on cancer treatments that could cause severe and even fatal consequences.</a:t>
            </a:r>
          </a:p>
          <a:p>
            <a:endParaRPr lang="en-US" dirty="0"/>
          </a:p>
        </p:txBody>
      </p:sp>
      <p:sp>
        <p:nvSpPr>
          <p:cNvPr id="4" name="TextBox 3">
            <a:extLst>
              <a:ext uri="{FF2B5EF4-FFF2-40B4-BE49-F238E27FC236}">
                <a16:creationId xmlns:a16="http://schemas.microsoft.com/office/drawing/2014/main" id="{D17B9191-86EE-7840-AB9E-F413B88B6CEE}"/>
              </a:ext>
            </a:extLst>
          </p:cNvPr>
          <p:cNvSpPr txBox="1"/>
          <p:nvPr/>
        </p:nvSpPr>
        <p:spPr>
          <a:xfrm>
            <a:off x="225310" y="6329545"/>
            <a:ext cx="822960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pPr algn="l" rtl="0" latinLnBrk="1" hangingPunct="0"/>
              <a:t>7</a:t>
            </a:fld>
            <a:r>
              <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  </a:t>
            </a:r>
            <a:r>
              <a:rPr lang="en-US" dirty="0">
                <a:hlinkClick r:id="rId3"/>
              </a:rPr>
              <a:t>https://medium.com/syncedreview/2018-in-review-10-ai-failures-c18faadf5983</a:t>
            </a:r>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sp>
        <p:nvSpPr>
          <p:cNvPr id="5" name="Title 1">
            <a:extLst>
              <a:ext uri="{FF2B5EF4-FFF2-40B4-BE49-F238E27FC236}">
                <a16:creationId xmlns:a16="http://schemas.microsoft.com/office/drawing/2014/main" id="{79B61316-551B-422E-98E8-5DBA25172D73}"/>
              </a:ext>
            </a:extLst>
          </p:cNvPr>
          <p:cNvSpPr txBox="1">
            <a:spLocks/>
          </p:cNvSpPr>
          <p:nvPr/>
        </p:nvSpPr>
        <p:spPr>
          <a:xfrm>
            <a:off x="377710" y="-105953"/>
            <a:ext cx="5822973"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b"/>
          <a:lstStyle>
            <a:lvl1pPr defTabSz="457200">
              <a:defRPr sz="3500" b="1">
                <a:solidFill>
                  <a:srgbClr val="FFFFFF"/>
                </a:solidFill>
                <a:uFill>
                  <a:solidFill>
                    <a:srgbClr val="FFFFFF"/>
                  </a:solidFill>
                </a:uFill>
                <a:latin typeface="+mn-lt"/>
                <a:ea typeface="+mn-ea"/>
                <a:cs typeface="+mn-cs"/>
                <a:sym typeface="Calibri"/>
              </a:defRPr>
            </a:lvl1pPr>
            <a:lvl2pPr indent="228600" defTabSz="457200">
              <a:defRPr sz="3500" b="1">
                <a:solidFill>
                  <a:srgbClr val="FFFFFF"/>
                </a:solidFill>
                <a:uFill>
                  <a:solidFill>
                    <a:srgbClr val="FFFFFF"/>
                  </a:solidFill>
                </a:uFill>
                <a:latin typeface="+mn-lt"/>
                <a:ea typeface="+mn-ea"/>
                <a:cs typeface="+mn-cs"/>
                <a:sym typeface="Calibri"/>
              </a:defRPr>
            </a:lvl2pPr>
            <a:lvl3pPr indent="457200" defTabSz="457200">
              <a:defRPr sz="3500" b="1">
                <a:solidFill>
                  <a:srgbClr val="FFFFFF"/>
                </a:solidFill>
                <a:uFill>
                  <a:solidFill>
                    <a:srgbClr val="FFFFFF"/>
                  </a:solidFill>
                </a:uFill>
                <a:latin typeface="+mn-lt"/>
                <a:ea typeface="+mn-ea"/>
                <a:cs typeface="+mn-cs"/>
                <a:sym typeface="Calibri"/>
              </a:defRPr>
            </a:lvl3pPr>
            <a:lvl4pPr indent="685800" defTabSz="457200">
              <a:defRPr sz="3500" b="1">
                <a:solidFill>
                  <a:srgbClr val="FFFFFF"/>
                </a:solidFill>
                <a:uFill>
                  <a:solidFill>
                    <a:srgbClr val="FFFFFF"/>
                  </a:solidFill>
                </a:uFill>
                <a:latin typeface="+mn-lt"/>
                <a:ea typeface="+mn-ea"/>
                <a:cs typeface="+mn-cs"/>
                <a:sym typeface="Calibri"/>
              </a:defRPr>
            </a:lvl4pPr>
            <a:lvl5pPr indent="914400" defTabSz="457200">
              <a:defRPr sz="3500" b="1">
                <a:solidFill>
                  <a:srgbClr val="FFFFFF"/>
                </a:solidFill>
                <a:uFill>
                  <a:solidFill>
                    <a:srgbClr val="FFFFFF"/>
                  </a:solidFill>
                </a:uFill>
                <a:latin typeface="+mn-lt"/>
                <a:ea typeface="+mn-ea"/>
                <a:cs typeface="+mn-cs"/>
                <a:sym typeface="Calibri"/>
              </a:defRPr>
            </a:lvl5pPr>
            <a:lvl6pPr indent="1143000" defTabSz="457200">
              <a:defRPr sz="3500" b="1">
                <a:solidFill>
                  <a:srgbClr val="FFFFFF"/>
                </a:solidFill>
                <a:uFill>
                  <a:solidFill>
                    <a:srgbClr val="FFFFFF"/>
                  </a:solidFill>
                </a:uFill>
                <a:latin typeface="+mn-lt"/>
                <a:ea typeface="+mn-ea"/>
                <a:cs typeface="+mn-cs"/>
                <a:sym typeface="Calibri"/>
              </a:defRPr>
            </a:lvl6pPr>
            <a:lvl7pPr indent="1371600" defTabSz="457200">
              <a:defRPr sz="3500" b="1">
                <a:solidFill>
                  <a:srgbClr val="FFFFFF"/>
                </a:solidFill>
                <a:uFill>
                  <a:solidFill>
                    <a:srgbClr val="FFFFFF"/>
                  </a:solidFill>
                </a:uFill>
                <a:latin typeface="+mn-lt"/>
                <a:ea typeface="+mn-ea"/>
                <a:cs typeface="+mn-cs"/>
                <a:sym typeface="Calibri"/>
              </a:defRPr>
            </a:lvl7pPr>
            <a:lvl8pPr indent="1600200" defTabSz="457200">
              <a:defRPr sz="3500" b="1">
                <a:solidFill>
                  <a:srgbClr val="FFFFFF"/>
                </a:solidFill>
                <a:uFill>
                  <a:solidFill>
                    <a:srgbClr val="FFFFFF"/>
                  </a:solidFill>
                </a:uFill>
                <a:latin typeface="+mn-lt"/>
                <a:ea typeface="+mn-ea"/>
                <a:cs typeface="+mn-cs"/>
                <a:sym typeface="Calibri"/>
              </a:defRPr>
            </a:lvl8pPr>
            <a:lvl9pPr indent="1828800" defTabSz="457200">
              <a:defRPr sz="3500" b="1">
                <a:solidFill>
                  <a:srgbClr val="FFFFFF"/>
                </a:solidFill>
                <a:uFill>
                  <a:solidFill>
                    <a:srgbClr val="FFFFFF"/>
                  </a:solidFill>
                </a:uFill>
                <a:latin typeface="+mn-lt"/>
                <a:ea typeface="+mn-ea"/>
                <a:cs typeface="+mn-cs"/>
                <a:sym typeface="Calibri"/>
              </a:defRPr>
            </a:lvl9pPr>
          </a:lstStyle>
          <a:p>
            <a:pPr>
              <a:buClrTx/>
              <a:buFontTx/>
            </a:pPr>
            <a:r>
              <a:rPr lang="en-US" dirty="0"/>
              <a:t>Actually Catastrophic….	</a:t>
            </a:r>
          </a:p>
        </p:txBody>
      </p:sp>
      <p:pic>
        <p:nvPicPr>
          <p:cNvPr id="1028" name="Picture 4">
            <a:extLst>
              <a:ext uri="{FF2B5EF4-FFF2-40B4-BE49-F238E27FC236}">
                <a16:creationId xmlns:a16="http://schemas.microsoft.com/office/drawing/2014/main" id="{7E232392-94B9-4C2E-95C2-1043135C58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2679" y="2865139"/>
            <a:ext cx="2484930" cy="205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4347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29A1A11-6CC6-49AF-B2DB-38EB4AAD9241}"/>
              </a:ext>
            </a:extLst>
          </p:cNvPr>
          <p:cNvSpPr>
            <a:spLocks noGrp="1"/>
          </p:cNvSpPr>
          <p:nvPr>
            <p:ph type="body" idx="1"/>
          </p:nvPr>
        </p:nvSpPr>
        <p:spPr>
          <a:xfrm>
            <a:off x="1233519" y="2393396"/>
            <a:ext cx="6873343" cy="3013226"/>
          </a:xfrm>
        </p:spPr>
        <p:txBody>
          <a:bodyPr/>
          <a:lstStyle/>
          <a:p>
            <a:pPr marL="0" indent="0">
              <a:buNone/>
            </a:pPr>
            <a:r>
              <a:rPr lang="en-US" i="1" dirty="0"/>
              <a:t>AI doesn’t have to be evil to destroy humanity — if AI has a goal and humanity just happens to be in the way, </a:t>
            </a:r>
            <a:r>
              <a:rPr lang="en-US" i="1" dirty="0">
                <a:solidFill>
                  <a:schemeClr val="accent1"/>
                </a:solidFill>
                <a:hlinkClick r:id="rId2">
                  <a:extLst>
                    <a:ext uri="{A12FA001-AC4F-418D-AE19-62706E023703}">
                      <ahyp:hlinkClr xmlns:ahyp="http://schemas.microsoft.com/office/drawing/2018/hyperlinkcolor" val="tx"/>
                    </a:ext>
                  </a:extLst>
                </a:hlinkClick>
              </a:rPr>
              <a:t>it will destroy humanity as a matter of course</a:t>
            </a:r>
            <a:r>
              <a:rPr lang="en-US" i="1" dirty="0">
                <a:solidFill>
                  <a:schemeClr val="accent1"/>
                </a:solidFill>
              </a:rPr>
              <a:t> </a:t>
            </a:r>
            <a:r>
              <a:rPr lang="en-US" i="1" dirty="0"/>
              <a:t>without even thinking about it, no hard feelings.</a:t>
            </a:r>
          </a:p>
        </p:txBody>
      </p:sp>
      <p:sp>
        <p:nvSpPr>
          <p:cNvPr id="9" name="Rectangle 8">
            <a:extLst>
              <a:ext uri="{FF2B5EF4-FFF2-40B4-BE49-F238E27FC236}">
                <a16:creationId xmlns:a16="http://schemas.microsoft.com/office/drawing/2014/main" id="{F0EB927B-0107-4A0C-8996-D7F1CB03C9B8}"/>
              </a:ext>
            </a:extLst>
          </p:cNvPr>
          <p:cNvSpPr/>
          <p:nvPr/>
        </p:nvSpPr>
        <p:spPr>
          <a:xfrm>
            <a:off x="509364" y="2154056"/>
            <a:ext cx="8229599" cy="4099458"/>
          </a:xfrm>
          <a:prstGeom prst="rect">
            <a:avLst/>
          </a:prstGeom>
          <a:noFill/>
          <a:ln w="57150" cap="flat">
            <a:solidFill>
              <a:schemeClr val="tx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
                <a:srgbClr val="000000"/>
              </a:buClr>
              <a:buSzTx/>
              <a:buFont typeface="Calibri"/>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Calibri"/>
            </a:endParaRPr>
          </a:p>
        </p:txBody>
      </p:sp>
      <p:sp>
        <p:nvSpPr>
          <p:cNvPr id="11" name="Rectangle 10">
            <a:extLst>
              <a:ext uri="{FF2B5EF4-FFF2-40B4-BE49-F238E27FC236}">
                <a16:creationId xmlns:a16="http://schemas.microsoft.com/office/drawing/2014/main" id="{A4645466-1B6C-4BE5-A820-5FB296E4A092}"/>
              </a:ext>
            </a:extLst>
          </p:cNvPr>
          <p:cNvSpPr/>
          <p:nvPr/>
        </p:nvSpPr>
        <p:spPr>
          <a:xfrm>
            <a:off x="184107" y="2507264"/>
            <a:ext cx="803936" cy="1579920"/>
          </a:xfrm>
          <a:prstGeom prst="rect">
            <a:avLst/>
          </a:prstGeom>
          <a:solidFill>
            <a:schemeClr val="bg1"/>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584200" rtl="0" latinLnBrk="1" hangingPunct="0"/>
            <a:r>
              <a:rPr lang="en-US" sz="9600" dirty="0">
                <a:solidFill>
                  <a:schemeClr val="accent1"/>
                </a:solidFill>
                <a:latin typeface="Arial Black" panose="020B0A04020102020204" pitchFamily="34" charset="0"/>
              </a:rPr>
              <a:t>“</a:t>
            </a:r>
            <a:endParaRPr lang="en-US" sz="9600" dirty="0">
              <a:solidFill>
                <a:schemeClr val="accent1"/>
              </a:solidFill>
              <a:uFill>
                <a:solidFill>
                  <a:srgbClr val="000000"/>
                </a:solidFill>
              </a:uFill>
              <a:latin typeface="Arial Black" panose="020B0A04020102020204" pitchFamily="34" charset="0"/>
            </a:endParaRPr>
          </a:p>
        </p:txBody>
      </p:sp>
      <p:sp>
        <p:nvSpPr>
          <p:cNvPr id="12" name="Rectangle 11">
            <a:extLst>
              <a:ext uri="{FF2B5EF4-FFF2-40B4-BE49-F238E27FC236}">
                <a16:creationId xmlns:a16="http://schemas.microsoft.com/office/drawing/2014/main" id="{3DD88F6C-5495-4105-BC65-5927FF4989C6}"/>
              </a:ext>
            </a:extLst>
          </p:cNvPr>
          <p:cNvSpPr/>
          <p:nvPr/>
        </p:nvSpPr>
        <p:spPr>
          <a:xfrm>
            <a:off x="8367679" y="4203785"/>
            <a:ext cx="742566" cy="1579920"/>
          </a:xfrm>
          <a:prstGeom prst="rect">
            <a:avLst/>
          </a:prstGeom>
          <a:solidFill>
            <a:schemeClr val="bg1"/>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584200" rtl="0" latinLnBrk="1" hangingPunct="0"/>
            <a:r>
              <a:rPr lang="en-US" sz="9600" dirty="0">
                <a:solidFill>
                  <a:schemeClr val="accent1"/>
                </a:solidFill>
                <a:latin typeface="Arial Black" panose="020B0A04020102020204" pitchFamily="34" charset="0"/>
              </a:rPr>
              <a:t>”</a:t>
            </a:r>
            <a:endParaRPr lang="en-US" sz="9600" dirty="0">
              <a:solidFill>
                <a:schemeClr val="accent1"/>
              </a:solidFill>
              <a:uFill>
                <a:solidFill>
                  <a:srgbClr val="000000"/>
                </a:solidFill>
              </a:uFill>
              <a:latin typeface="Arial Black" panose="020B0A04020102020204" pitchFamily="34" charset="0"/>
            </a:endParaRPr>
          </a:p>
        </p:txBody>
      </p:sp>
      <p:sp>
        <p:nvSpPr>
          <p:cNvPr id="13" name="TextBox 12">
            <a:extLst>
              <a:ext uri="{FF2B5EF4-FFF2-40B4-BE49-F238E27FC236}">
                <a16:creationId xmlns:a16="http://schemas.microsoft.com/office/drawing/2014/main" id="{37EE7114-AC73-4A04-8D57-F710DE2FB075}"/>
              </a:ext>
            </a:extLst>
          </p:cNvPr>
          <p:cNvSpPr txBox="1"/>
          <p:nvPr/>
        </p:nvSpPr>
        <p:spPr>
          <a:xfrm>
            <a:off x="6325623" y="5283527"/>
            <a:ext cx="140535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r>
              <a:rPr kumimoji="0" lang="en-US" sz="1800" b="1" i="0" u="none" strike="noStrike" cap="none" spc="0" normalizeH="0" baseline="0" dirty="0">
                <a:ln>
                  <a:noFill/>
                </a:ln>
                <a:solidFill>
                  <a:srgbClr val="000000"/>
                </a:solidFill>
                <a:effectLst/>
                <a:uFill>
                  <a:solidFill>
                    <a:srgbClr val="000000"/>
                  </a:solidFill>
                </a:uFill>
                <a:latin typeface="+mn-lt"/>
                <a:ea typeface="+mn-ea"/>
                <a:cs typeface="+mn-cs"/>
                <a:sym typeface="Calibri"/>
              </a:rPr>
              <a:t>- Elon Musk</a:t>
            </a:r>
          </a:p>
        </p:txBody>
      </p:sp>
    </p:spTree>
    <p:extLst>
      <p:ext uri="{BB962C8B-B14F-4D97-AF65-F5344CB8AC3E}">
        <p14:creationId xmlns:p14="http://schemas.microsoft.com/office/powerpoint/2010/main" val="20779544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Paper	</a:t>
            </a:r>
          </a:p>
        </p:txBody>
      </p:sp>
      <p:sp>
        <p:nvSpPr>
          <p:cNvPr id="3" name="Text Placeholder 2"/>
          <p:cNvSpPr>
            <a:spLocks noGrp="1"/>
          </p:cNvSpPr>
          <p:nvPr>
            <p:ph type="body" idx="1"/>
          </p:nvPr>
        </p:nvSpPr>
        <p:spPr>
          <a:xfrm>
            <a:off x="457200" y="1255233"/>
            <a:ext cx="8229600" cy="5257802"/>
          </a:xfrm>
        </p:spPr>
        <p:txBody>
          <a:bodyPr/>
          <a:lstStyle/>
          <a:p>
            <a:pPr marL="0" indent="0">
              <a:buNone/>
            </a:pPr>
            <a:r>
              <a:rPr lang="en-US" sz="2400" dirty="0"/>
              <a:t>	</a:t>
            </a:r>
          </a:p>
        </p:txBody>
      </p:sp>
      <p:sp>
        <p:nvSpPr>
          <p:cNvPr id="4" name="TextBox 3">
            <a:extLst>
              <a:ext uri="{FF2B5EF4-FFF2-40B4-BE49-F238E27FC236}">
                <a16:creationId xmlns:a16="http://schemas.microsoft.com/office/drawing/2014/main" id="{D17B9191-86EE-7840-AB9E-F413B88B6CEE}"/>
              </a:ext>
            </a:extLst>
          </p:cNvPr>
          <p:cNvSpPr txBox="1"/>
          <p:nvPr/>
        </p:nvSpPr>
        <p:spPr>
          <a:xfrm>
            <a:off x="225310" y="6329545"/>
            <a:ext cx="62179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
                <a:srgbClr val="000000"/>
              </a:buClr>
              <a:buSzTx/>
              <a:buFont typeface="Calibri"/>
              <a:buNone/>
              <a:tabLst/>
            </a:pPr>
            <a:fld id="{1DB54B3E-0B21-B143-BAB0-D502EBB88259}" type="slidenum">
              <a:rPr kumimoji="0" lang="en-US" sz="1800" b="0" i="0" u="none" strike="noStrike" cap="none" spc="0" normalizeH="0" baseline="0" smtClean="0">
                <a:ln>
                  <a:noFill/>
                </a:ln>
                <a:solidFill>
                  <a:srgbClr val="000000"/>
                </a:solidFill>
                <a:effectLst/>
                <a:uFill>
                  <a:solidFill>
                    <a:srgbClr val="000000"/>
                  </a:solidFill>
                </a:uFill>
                <a:latin typeface="+mn-lt"/>
                <a:ea typeface="+mn-ea"/>
                <a:cs typeface="+mn-cs"/>
                <a:sym typeface="Calibri"/>
              </a:rPr>
              <a:t>9</a:t>
            </a:fld>
            <a:endParaRPr kumimoji="0" lang="en-US" sz="1800" b="0" i="0" u="none" strike="noStrike" cap="none" spc="0" normalizeH="0" baseline="0" dirty="0">
              <a:ln>
                <a:noFill/>
              </a:ln>
              <a:solidFill>
                <a:srgbClr val="000000"/>
              </a:solidFill>
              <a:effectLst/>
              <a:uFill>
                <a:solidFill>
                  <a:srgbClr val="000000"/>
                </a:solidFill>
              </a:uFill>
              <a:latin typeface="+mn-lt"/>
              <a:ea typeface="+mn-ea"/>
              <a:cs typeface="+mn-cs"/>
              <a:sym typeface="Calibri"/>
            </a:endParaRPr>
          </a:p>
        </p:txBody>
      </p:sp>
      <p:pic>
        <p:nvPicPr>
          <p:cNvPr id="6" name="Picture 5">
            <a:extLst>
              <a:ext uri="{FF2B5EF4-FFF2-40B4-BE49-F238E27FC236}">
                <a16:creationId xmlns:a16="http://schemas.microsoft.com/office/drawing/2014/main" id="{DD893039-565F-4B0D-9CC3-264FD1F3FCA7}"/>
              </a:ext>
            </a:extLst>
          </p:cNvPr>
          <p:cNvPicPr>
            <a:picLocks noChangeAspect="1"/>
          </p:cNvPicPr>
          <p:nvPr/>
        </p:nvPicPr>
        <p:blipFill>
          <a:blip r:embed="rId3"/>
          <a:stretch>
            <a:fillRect/>
          </a:stretch>
        </p:blipFill>
        <p:spPr>
          <a:xfrm>
            <a:off x="225310" y="1411459"/>
            <a:ext cx="8565292" cy="4629888"/>
          </a:xfrm>
          <a:prstGeom prst="rect">
            <a:avLst/>
          </a:prstGeom>
        </p:spPr>
      </p:pic>
    </p:spTree>
    <p:extLst>
      <p:ext uri="{BB962C8B-B14F-4D97-AF65-F5344CB8AC3E}">
        <p14:creationId xmlns:p14="http://schemas.microsoft.com/office/powerpoint/2010/main" val="28226216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
            <a:srgbClr val="000000"/>
          </a:buClr>
          <a:buSzTx/>
          <a:buFont typeface="Calibri"/>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
            <a:srgbClr val="000000"/>
          </a:buClr>
          <a:buSzTx/>
          <a:buFont typeface="Calibri"/>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
            <a:srgbClr val="000000"/>
          </a:buClr>
          <a:buSzTx/>
          <a:buFont typeface="Calibri"/>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
            <a:srgbClr val="000000"/>
          </a:buClr>
          <a:buSzTx/>
          <a:buFont typeface="Calibri"/>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7878</TotalTime>
  <Words>1155</Words>
  <Application>Microsoft Office PowerPoint</Application>
  <PresentationFormat>On-screen Show (4:3)</PresentationFormat>
  <Paragraphs>154</Paragraphs>
  <Slides>31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Cambria Math</vt:lpstr>
      <vt:lpstr>Gill Sans</vt:lpstr>
      <vt:lpstr>Lucida Grande</vt:lpstr>
      <vt:lpstr>Verdana</vt:lpstr>
      <vt:lpstr>White</vt:lpstr>
      <vt:lpstr>Improving Out-of-Distribution Detection in Machine Learning Models</vt:lpstr>
      <vt:lpstr>Agenda</vt:lpstr>
      <vt:lpstr>PowerPoint Presentation</vt:lpstr>
      <vt:lpstr>PowerPoint Presentation</vt:lpstr>
      <vt:lpstr>PowerPoint Presentation</vt:lpstr>
      <vt:lpstr>PowerPoint Presentation</vt:lpstr>
      <vt:lpstr> </vt:lpstr>
      <vt:lpstr>PowerPoint Presentation</vt:lpstr>
      <vt:lpstr>Our Paper </vt:lpstr>
      <vt:lpstr>PowerPoint Presentation</vt:lpstr>
      <vt:lpstr>Why is Out-of-Distribution Detection important?</vt:lpstr>
      <vt:lpstr>Related Work </vt:lpstr>
      <vt:lpstr>There are significant Issues with these approaches </vt:lpstr>
      <vt:lpstr>Likelihood Ratio for OOD detection</vt:lpstr>
      <vt:lpstr>High Level Idea</vt:lpstr>
      <vt:lpstr>High Level Idea</vt:lpstr>
      <vt:lpstr>High Level Idea</vt:lpstr>
      <vt:lpstr>High Level Idea</vt:lpstr>
      <vt:lpstr>Log-Likelihood Ratio (LLR) Definition</vt:lpstr>
      <vt:lpstr>   Assumptions !</vt:lpstr>
      <vt:lpstr>Log-Likelihood Ratio (LLR) Definition</vt:lpstr>
      <vt:lpstr>Background Model</vt:lpstr>
      <vt:lpstr>Background Model</vt:lpstr>
      <vt:lpstr>Classifier Model</vt:lpstr>
      <vt:lpstr>PixelCNN++</vt:lpstr>
      <vt:lpstr>Experimental Setup</vt:lpstr>
      <vt:lpstr>Results : Fashion-MNIST</vt:lpstr>
      <vt:lpstr>Results : Genomics</vt:lpstr>
      <vt:lpstr>Results : Genomics</vt:lpstr>
      <vt:lpstr>Results : Genomics</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E. Lopez</dc:creator>
  <cp:lastModifiedBy>Mark E. Lopez</cp:lastModifiedBy>
  <cp:revision>198</cp:revision>
  <cp:lastPrinted>2017-08-01T11:51:19Z</cp:lastPrinted>
  <dcterms:modified xsi:type="dcterms:W3CDTF">2020-04-13T20:41:56Z</dcterms:modified>
</cp:coreProperties>
</file>