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661" r:id="rId2"/>
    <p:sldId id="660" r:id="rId3"/>
    <p:sldId id="645" r:id="rId4"/>
    <p:sldId id="659" r:id="rId5"/>
    <p:sldId id="662" r:id="rId6"/>
    <p:sldId id="663" r:id="rId7"/>
    <p:sldId id="604" r:id="rId8"/>
    <p:sldId id="605" r:id="rId9"/>
    <p:sldId id="606" r:id="rId10"/>
    <p:sldId id="607" r:id="rId11"/>
    <p:sldId id="667" r:id="rId12"/>
    <p:sldId id="644" r:id="rId13"/>
    <p:sldId id="609" r:id="rId14"/>
    <p:sldId id="669" r:id="rId15"/>
    <p:sldId id="610" r:id="rId16"/>
    <p:sldId id="628" r:id="rId17"/>
    <p:sldId id="666" r:id="rId18"/>
    <p:sldId id="643" r:id="rId19"/>
    <p:sldId id="611" r:id="rId20"/>
    <p:sldId id="612" r:id="rId21"/>
    <p:sldId id="651" r:id="rId22"/>
    <p:sldId id="642" r:id="rId23"/>
    <p:sldId id="613" r:id="rId24"/>
    <p:sldId id="678" r:id="rId25"/>
    <p:sldId id="614" r:id="rId26"/>
    <p:sldId id="615" r:id="rId27"/>
    <p:sldId id="616" r:id="rId28"/>
    <p:sldId id="670" r:id="rId29"/>
    <p:sldId id="680" r:id="rId30"/>
    <p:sldId id="675" r:id="rId31"/>
    <p:sldId id="679" r:id="rId32"/>
    <p:sldId id="681" r:id="rId33"/>
    <p:sldId id="646" r:id="rId34"/>
    <p:sldId id="617" r:id="rId35"/>
    <p:sldId id="618" r:id="rId36"/>
    <p:sldId id="621" r:id="rId37"/>
    <p:sldId id="622" r:id="rId38"/>
    <p:sldId id="674" r:id="rId39"/>
    <p:sldId id="623" r:id="rId40"/>
    <p:sldId id="624" r:id="rId41"/>
    <p:sldId id="636" r:id="rId42"/>
    <p:sldId id="633" r:id="rId43"/>
    <p:sldId id="634" r:id="rId44"/>
    <p:sldId id="654" r:id="rId45"/>
    <p:sldId id="655" r:id="rId46"/>
    <p:sldId id="672" r:id="rId47"/>
    <p:sldId id="682" r:id="rId48"/>
    <p:sldId id="648" r:id="rId49"/>
    <p:sldId id="629" r:id="rId50"/>
    <p:sldId id="630" r:id="rId51"/>
    <p:sldId id="631" r:id="rId52"/>
    <p:sldId id="626" r:id="rId53"/>
    <p:sldId id="677" r:id="rId5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955" userDrawn="1">
          <p15:clr>
            <a:srgbClr val="A4A3A4"/>
          </p15:clr>
        </p15:guide>
        <p15:guide id="4" pos="4617" userDrawn="1">
          <p15:clr>
            <a:srgbClr val="A4A3A4"/>
          </p15:clr>
        </p15:guide>
        <p15:guide id="8" pos="6136" userDrawn="1">
          <p15:clr>
            <a:srgbClr val="A4A3A4"/>
          </p15:clr>
        </p15:guide>
        <p15:guide id="9" orient="horz" pos="18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97"/>
    <a:srgbClr val="FFAFB7"/>
    <a:srgbClr val="FE889B"/>
    <a:srgbClr val="FF66CC"/>
    <a:srgbClr val="FFC000"/>
    <a:srgbClr val="C4D18B"/>
    <a:srgbClr val="A365D1"/>
    <a:srgbClr val="FF6600"/>
    <a:srgbClr val="FFFFCC"/>
    <a:srgbClr val="FB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7" autoAdjust="0"/>
    <p:restoredTop sz="96556" autoAdjust="0"/>
  </p:normalViewPr>
  <p:slideViewPr>
    <p:cSldViewPr snapToGrid="0" showGuides="1">
      <p:cViewPr>
        <p:scale>
          <a:sx n="117" d="100"/>
          <a:sy n="117" d="100"/>
        </p:scale>
        <p:origin x="1096" y="144"/>
      </p:cViewPr>
      <p:guideLst>
        <p:guide pos="5955"/>
        <p:guide pos="4617"/>
        <p:guide pos="6136"/>
        <p:guide orient="horz" pos="1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-2898" y="-90"/>
      </p:cViewPr>
      <p:guideLst>
        <p:guide orient="horz" pos="3126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397" cy="498066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06" y="0"/>
            <a:ext cx="2945397" cy="498066"/>
          </a:xfrm>
          <a:prstGeom prst="rect">
            <a:avLst/>
          </a:prstGeom>
        </p:spPr>
        <p:txBody>
          <a:bodyPr vert="horz" lIns="90681" tIns="45341" rIns="90681" bIns="45341" rtlCol="0"/>
          <a:lstStyle>
            <a:lvl1pPr algn="r">
              <a:defRPr sz="1200"/>
            </a:lvl1pPr>
          </a:lstStyle>
          <a:p>
            <a:fld id="{B3853073-D52E-4CB9-A777-525BD204FA43}" type="datetimeFigureOut">
              <a:rPr lang="ko-KR" altLang="en-US" smtClean="0"/>
              <a:pPr/>
              <a:t>2016. 8. 18.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72"/>
            <a:ext cx="2945397" cy="498066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06" y="9428572"/>
            <a:ext cx="2945397" cy="498066"/>
          </a:xfrm>
          <a:prstGeom prst="rect">
            <a:avLst/>
          </a:prstGeom>
        </p:spPr>
        <p:txBody>
          <a:bodyPr vert="horz" lIns="90681" tIns="45341" rIns="90681" bIns="45341" rtlCol="0" anchor="b"/>
          <a:lstStyle>
            <a:lvl1pPr algn="r">
              <a:defRPr sz="1200"/>
            </a:lvl1pPr>
          </a:lstStyle>
          <a:p>
            <a:fld id="{8D500D10-F8BF-4766-BD05-A803D651F2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71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47" tIns="47774" rIns="95547" bIns="4777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5547" tIns="47774" rIns="95547" bIns="47774" rtlCol="0"/>
          <a:lstStyle>
            <a:lvl1pPr algn="r">
              <a:defRPr sz="1300"/>
            </a:lvl1pPr>
          </a:lstStyle>
          <a:p>
            <a:fld id="{AC96D61C-10C6-48E8-9C4E-7E86B41BE4EB}" type="datetimeFigureOut">
              <a:rPr lang="ko-KR" altLang="en-US" smtClean="0"/>
              <a:pPr/>
              <a:t>2016. 8. 18.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7" tIns="47774" rIns="95547" bIns="47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7" tIns="47774" rIns="95547" bIns="4777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7"/>
            <a:ext cx="2945659" cy="498055"/>
          </a:xfrm>
          <a:prstGeom prst="rect">
            <a:avLst/>
          </a:prstGeom>
        </p:spPr>
        <p:txBody>
          <a:bodyPr vert="horz" lIns="95547" tIns="47774" rIns="95547" bIns="4777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7"/>
            <a:ext cx="2945659" cy="498055"/>
          </a:xfrm>
          <a:prstGeom prst="rect">
            <a:avLst/>
          </a:prstGeom>
        </p:spPr>
        <p:txBody>
          <a:bodyPr vert="horz" lIns="95547" tIns="47774" rIns="95547" bIns="47774" rtlCol="0" anchor="b"/>
          <a:lstStyle>
            <a:lvl1pPr algn="r">
              <a:defRPr sz="1300"/>
            </a:lvl1pPr>
          </a:lstStyle>
          <a:p>
            <a:fld id="{C91FCF61-F2C7-4B6C-8439-134DF1B68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FCF61-F2C7-4B6C-8439-134DF1B6821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67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34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85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7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78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22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79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5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9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50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4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 lvl="0" rtl="0">
                <a:spcBef>
                  <a:spcPts val="0"/>
                </a:spcBef>
                <a:buNone/>
              </a:pPr>
              <a:t>7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178820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6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5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8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2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76960"/>
            <a:ext cx="8420100" cy="534099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226979" y="1291127"/>
            <a:ext cx="145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Open Source design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263516" y="2200709"/>
            <a:ext cx="137896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65634" y="6247358"/>
            <a:ext cx="2574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Windfall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89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8"/>
            <a:ext cx="9209314" cy="440416"/>
          </a:xfrm>
        </p:spPr>
        <p:txBody>
          <a:bodyPr>
            <a:normAutofit/>
          </a:bodyPr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416494" y="319408"/>
            <a:ext cx="137896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48344" y="6506033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COPYRIGHT © Windfall CO., LTD. All RIGHTS RESERVED.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9655" y="6356352"/>
            <a:ext cx="2856727" cy="365125"/>
          </a:xfrm>
        </p:spPr>
        <p:txBody>
          <a:bodyPr/>
          <a:lstStyle/>
          <a:p>
            <a:r>
              <a:rPr lang="en-US" altLang="ko-KR" sz="800" dirty="0">
                <a:solidFill>
                  <a:srgbClr val="0070C0"/>
                </a:solidFill>
              </a:rPr>
              <a:t>Open Source Design </a:t>
            </a:r>
            <a:r>
              <a:rPr lang="ko-KR" altLang="en-US" sz="800" dirty="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0030"/>
              </p:ext>
            </p:extLst>
          </p:nvPr>
        </p:nvGraphicFramePr>
        <p:xfrm>
          <a:off x="155574" y="28575"/>
          <a:ext cx="9566274" cy="63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4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1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27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59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806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05317"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 R O J E C T   N A M 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  <a:r>
                        <a:rPr lang="en-US" altLang="ko-K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황주현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317"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(UI)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검수자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</a:p>
                  </a:txBody>
                  <a:tcPr marL="45720" marR="45720"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5575" y="715963"/>
            <a:ext cx="7334250" cy="5935662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030" y="6642556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COPYRIGHT © Windfall CO., LTD. All RIGHTS RESERVED.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5233" y="6642556"/>
            <a:ext cx="2416175" cy="215444"/>
          </a:xfrm>
        </p:spPr>
        <p:txBody>
          <a:bodyPr/>
          <a:lstStyle/>
          <a:p>
            <a:r>
              <a:rPr lang="en-US" altLang="ko-KR" sz="700" dirty="0">
                <a:solidFill>
                  <a:srgbClr val="0070C0"/>
                </a:solidFill>
              </a:rPr>
              <a:t>Open Source Design </a:t>
            </a:r>
            <a:r>
              <a:rPr lang="ko-KR" altLang="en-US" sz="700" dirty="0"/>
              <a:t>프로젝트  </a:t>
            </a:r>
            <a:r>
              <a:rPr lang="ko-KR" altLang="en-US" sz="900" dirty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727960" y="60574"/>
            <a:ext cx="1072516" cy="143747"/>
          </a:xfrm>
          <a:prstGeom prst="rect">
            <a:avLst/>
          </a:prstGeom>
        </p:spPr>
        <p:txBody>
          <a:bodyPr wrap="square" lIns="18000" tIns="0" rIns="0" bIns="0" anchor="ctr"/>
          <a:lstStyle>
            <a:lvl1pPr algn="ctr"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4697660" y="27223"/>
            <a:ext cx="1003054" cy="192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>
                <a:latin typeface="+mj-ea"/>
                <a:ea typeface="+mj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2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822961" y="448228"/>
            <a:ext cx="100393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1 Depth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27961" y="448228"/>
            <a:ext cx="107251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2 Depth</a:t>
            </a:r>
            <a:endParaRPr lang="ko-KR" altLang="en-US" dirty="0"/>
          </a:p>
        </p:txBody>
      </p:sp>
      <p:sp>
        <p:nvSpPr>
          <p:cNvPr id="28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4701541" y="448228"/>
            <a:ext cx="999173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3 Depth</a:t>
            </a:r>
            <a:endParaRPr lang="ko-KR" altLang="en-US" dirty="0"/>
          </a:p>
        </p:txBody>
      </p:sp>
      <p:sp>
        <p:nvSpPr>
          <p:cNvPr id="29" name="텍스트 개체 틀 5"/>
          <p:cNvSpPr>
            <a:spLocks noGrp="1"/>
          </p:cNvSpPr>
          <p:nvPr>
            <p:ph type="body" sz="quarter" idx="17" hasCustomPrompt="1"/>
          </p:nvPr>
        </p:nvSpPr>
        <p:spPr>
          <a:xfrm>
            <a:off x="6598921" y="448228"/>
            <a:ext cx="960119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탭</a:t>
            </a: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155575" y="715962"/>
            <a:ext cx="7334250" cy="198437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Header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155575" y="6453188"/>
            <a:ext cx="7334250" cy="198437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Footer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2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이드바 있는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5575" y="715963"/>
            <a:ext cx="7334250" cy="5935662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Rectangle 2"/>
          <p:cNvSpPr>
            <a:spLocks noChangeArrowheads="1"/>
          </p:cNvSpPr>
          <p:nvPr userDrawn="1"/>
        </p:nvSpPr>
        <p:spPr bwMode="auto">
          <a:xfrm>
            <a:off x="155574" y="715963"/>
            <a:ext cx="1792496" cy="5935662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0987760"/>
              </p:ext>
            </p:extLst>
          </p:nvPr>
        </p:nvGraphicFramePr>
        <p:xfrm>
          <a:off x="155574" y="28575"/>
          <a:ext cx="9566274" cy="63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4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1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27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59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806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05317"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 R O J E C T   N A M 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Design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황주현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317"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(UI)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검수자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</a:p>
                  </a:txBody>
                  <a:tcPr marL="45720" marR="45720"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57030" y="6642556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COPYRIGHT © Windfall CO., LTD. All RIGHTS RESERVED.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5233" y="6642556"/>
            <a:ext cx="2416175" cy="215444"/>
          </a:xfrm>
        </p:spPr>
        <p:txBody>
          <a:bodyPr/>
          <a:lstStyle/>
          <a:p>
            <a:r>
              <a:rPr lang="en-US" altLang="ko-KR" sz="700" dirty="0">
                <a:solidFill>
                  <a:srgbClr val="0070C0"/>
                </a:solidFill>
              </a:rPr>
              <a:t>Open Source Design </a:t>
            </a:r>
            <a:r>
              <a:rPr lang="ko-KR" altLang="en-US" sz="700" dirty="0"/>
              <a:t>프로젝트  </a:t>
            </a:r>
            <a:r>
              <a:rPr lang="ko-KR" altLang="en-US" sz="900" dirty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727960" y="60574"/>
            <a:ext cx="1072516" cy="143747"/>
          </a:xfrm>
          <a:prstGeom prst="rect">
            <a:avLst/>
          </a:prstGeom>
        </p:spPr>
        <p:txBody>
          <a:bodyPr wrap="square" lIns="18000" tIns="0" rIns="0" bIns="0" anchor="ctr"/>
          <a:lstStyle>
            <a:lvl1pPr algn="ctr"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4697660" y="27223"/>
            <a:ext cx="1003054" cy="192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>
                <a:latin typeface="+mj-ea"/>
                <a:ea typeface="+mj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2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822961" y="448228"/>
            <a:ext cx="100393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1 Depth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27961" y="448228"/>
            <a:ext cx="107251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2 Depth</a:t>
            </a:r>
            <a:endParaRPr lang="ko-KR" altLang="en-US" dirty="0"/>
          </a:p>
        </p:txBody>
      </p:sp>
      <p:sp>
        <p:nvSpPr>
          <p:cNvPr id="28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4701541" y="448228"/>
            <a:ext cx="999173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3 Depth</a:t>
            </a:r>
            <a:endParaRPr lang="ko-KR" altLang="en-US" dirty="0"/>
          </a:p>
        </p:txBody>
      </p:sp>
      <p:sp>
        <p:nvSpPr>
          <p:cNvPr id="29" name="텍스트 개체 틀 5"/>
          <p:cNvSpPr>
            <a:spLocks noGrp="1"/>
          </p:cNvSpPr>
          <p:nvPr>
            <p:ph type="body" sz="quarter" idx="17" hasCustomPrompt="1"/>
          </p:nvPr>
        </p:nvSpPr>
        <p:spPr>
          <a:xfrm>
            <a:off x="6598921" y="448228"/>
            <a:ext cx="960119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탭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155575" y="715962"/>
            <a:ext cx="7334250" cy="198437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Header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55575" y="6453188"/>
            <a:ext cx="7334250" cy="198437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Footer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2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3338926"/>
              </p:ext>
            </p:extLst>
          </p:nvPr>
        </p:nvGraphicFramePr>
        <p:xfrm>
          <a:off x="155574" y="28575"/>
          <a:ext cx="9566274" cy="63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4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1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27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595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8909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806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05317"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 R O J E C T   N A M 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  <a:r>
                        <a:rPr lang="en-US" altLang="ko-K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황주현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317"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(UI)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검수자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Depth</a:t>
                      </a:r>
                    </a:p>
                  </a:txBody>
                  <a:tcPr marL="45720" marR="45720" marT="45699" marB="45699" anchor="ctr">
                    <a:lnL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5699" marB="45699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5575" y="715963"/>
            <a:ext cx="7334250" cy="5935662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030" y="6642556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COPYRIGHT © Windfall CO., LTD. All RIGHTS RESERVED.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5233" y="6642556"/>
            <a:ext cx="2416175" cy="215444"/>
          </a:xfrm>
        </p:spPr>
        <p:txBody>
          <a:bodyPr/>
          <a:lstStyle/>
          <a:p>
            <a:r>
              <a:rPr lang="en-US" altLang="ko-KR" sz="700" dirty="0">
                <a:solidFill>
                  <a:srgbClr val="0070C0"/>
                </a:solidFill>
              </a:rPr>
              <a:t>Open Source Design </a:t>
            </a:r>
            <a:r>
              <a:rPr lang="ko-KR" altLang="en-US" sz="700" dirty="0"/>
              <a:t>프로젝트  </a:t>
            </a:r>
            <a:r>
              <a:rPr lang="ko-KR" altLang="en-US" sz="900" dirty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727960" y="60574"/>
            <a:ext cx="1072516" cy="143747"/>
          </a:xfrm>
          <a:prstGeom prst="rect">
            <a:avLst/>
          </a:prstGeom>
        </p:spPr>
        <p:txBody>
          <a:bodyPr wrap="square" lIns="18000" tIns="0" rIns="0" bIns="0" anchor="ctr"/>
          <a:lstStyle>
            <a:lvl1pPr algn="ctr">
              <a:defRPr sz="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4697660" y="27223"/>
            <a:ext cx="1003054" cy="192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>
                <a:latin typeface="+mj-ea"/>
                <a:ea typeface="+mj-ea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2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822961" y="448228"/>
            <a:ext cx="100393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1 Depth</a:t>
            </a:r>
            <a:endParaRPr lang="ko-KR" altLang="en-US" dirty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27961" y="448228"/>
            <a:ext cx="1072516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2 Depth</a:t>
            </a:r>
            <a:endParaRPr lang="ko-KR" altLang="en-US" dirty="0"/>
          </a:p>
        </p:txBody>
      </p:sp>
      <p:sp>
        <p:nvSpPr>
          <p:cNvPr id="28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4701541" y="448228"/>
            <a:ext cx="999173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3 Depth</a:t>
            </a:r>
            <a:endParaRPr lang="ko-KR" altLang="en-US" dirty="0"/>
          </a:p>
        </p:txBody>
      </p:sp>
      <p:sp>
        <p:nvSpPr>
          <p:cNvPr id="29" name="텍스트 개체 틀 5"/>
          <p:cNvSpPr>
            <a:spLocks noGrp="1"/>
          </p:cNvSpPr>
          <p:nvPr>
            <p:ph type="body" sz="quarter" idx="17" hasCustomPrompt="1"/>
          </p:nvPr>
        </p:nvSpPr>
        <p:spPr>
          <a:xfrm>
            <a:off x="6598921" y="448228"/>
            <a:ext cx="960119" cy="2105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탭</a:t>
            </a:r>
          </a:p>
        </p:txBody>
      </p:sp>
    </p:spTree>
    <p:extLst>
      <p:ext uri="{BB962C8B-B14F-4D97-AF65-F5344CB8AC3E}">
        <p14:creationId xmlns:p14="http://schemas.microsoft.com/office/powerpoint/2010/main" val="12769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2473328"/>
            <a:ext cx="5442856" cy="634088"/>
          </a:xfrm>
        </p:spPr>
        <p:txBody>
          <a:bodyPr>
            <a:noAutofit/>
          </a:bodyPr>
          <a:lstStyle>
            <a:lvl1pPr algn="l">
              <a:defRPr sz="3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8344" y="6506033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COPYRIGHT © Windfall CO., LTD. All RIGHTS RESERVED.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909756" y="2427608"/>
            <a:ext cx="799624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515951" y="2427608"/>
            <a:ext cx="720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49655" y="6356352"/>
            <a:ext cx="2856727" cy="365125"/>
          </a:xfrm>
        </p:spPr>
        <p:txBody>
          <a:bodyPr/>
          <a:lstStyle/>
          <a:p>
            <a:r>
              <a:rPr lang="en-US" altLang="ko-KR" sz="800" dirty="0">
                <a:solidFill>
                  <a:srgbClr val="0070C0"/>
                </a:solidFill>
              </a:rPr>
              <a:t>Open Source Design </a:t>
            </a:r>
            <a:r>
              <a:rPr lang="ko-KR" altLang="en-US" sz="800" dirty="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742950" y="2932774"/>
            <a:ext cx="137896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41952" y="3057335"/>
            <a:ext cx="47320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b="1" kern="1200" dirty="0">
                <a:solidFill>
                  <a:srgbClr val="77B0D7"/>
                </a:solidFill>
                <a:effectLst/>
                <a:latin typeface="+mn-lt"/>
                <a:ea typeface="+mn-ea"/>
                <a:cs typeface="+mn-cs"/>
              </a:rPr>
              <a:t>THANKS</a:t>
            </a:r>
            <a:r>
              <a:rPr lang="en-US" altLang="ko-KR" sz="3500" b="1" kern="1200" baseline="0" dirty="0">
                <a:solidFill>
                  <a:srgbClr val="77B0D7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altLang="ko-KR" sz="3500" b="1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WATCHING</a:t>
            </a:r>
            <a:endParaRPr lang="ko-KR" altLang="en-US" sz="35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25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64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25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64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25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altLang="ko" sz="1800" smtClean="0">
                <a:solidFill>
                  <a:schemeClr val="dk1"/>
                </a:solidFill>
              </a:rPr>
              <a:pPr>
                <a:buSzPct val="25000"/>
              </a:pPr>
              <a:t>‹#›</a:t>
            </a:fld>
            <a:endParaRPr lang="ko" alt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FA1C-9593-4212-BAF6-3723E4742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1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85" r:id="rId3"/>
    <p:sldLayoutId id="2147483693" r:id="rId4"/>
    <p:sldLayoutId id="2147483692" r:id="rId5"/>
    <p:sldLayoutId id="2147483683" r:id="rId6"/>
    <p:sldLayoutId id="2147483681" r:id="rId7"/>
    <p:sldLayoutId id="214748369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ckorea.org/xe/?mid=licens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0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20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22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 설계서 </a:t>
            </a:r>
            <a:r>
              <a:rPr lang="en-US" altLang="ko-KR" dirty="0"/>
              <a:t>– Open Design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2550" y="2924265"/>
            <a:ext cx="12209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.0.1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309" y="327849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2016-08-18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1613145" y="1718448"/>
            <a:ext cx="4374659" cy="4488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OD01-01-04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회원가입</a:t>
            </a:r>
            <a:r>
              <a:rPr kumimoji="1" lang="en-US" altLang="ko-KR" dirty="0"/>
              <a:t>_2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22961" y="448228"/>
            <a:ext cx="969744" cy="277675"/>
          </a:xfrm>
        </p:spPr>
        <p:txBody>
          <a:bodyPr/>
          <a:lstStyle/>
          <a:p>
            <a:r>
              <a:rPr kumimoji="1" lang="en-US" altLang="ko-KR" dirty="0"/>
              <a:t>Main_</a:t>
            </a:r>
            <a:r>
              <a:rPr kumimoji="1" lang="ko-KR" altLang="en-US" dirty="0"/>
              <a:t>회원가입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9515"/>
              </p:ext>
            </p:extLst>
          </p:nvPr>
        </p:nvGraphicFramePr>
        <p:xfrm>
          <a:off x="7612380" y="725903"/>
          <a:ext cx="2109787" cy="302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1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300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이미지 </a:t>
                      </a:r>
                      <a:r>
                        <a:rPr lang="ko-KR" altLang="en-US" sz="800" dirty="0"/>
                        <a:t>등록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자신을 대표할 회사 로고나 자신의 프로필 사진으로 설정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사진은 원형 틀 안에 들어가게 됨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20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자기 이름 혹은 회사명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건너뛴 경우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반드시 적어야 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.’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글자수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중복될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: </a:t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동일한 이름이 이미 존재합니다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18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자기 소개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 아님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선택사항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글자 수 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18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디자이너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and/or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제작자를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각 선택에 따라 디자이너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제작자 메뉴에 노출 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18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카테고리 선택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전체 선택 가능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반드시 소분류까지 택할 필요 </a:t>
                      </a:r>
                      <a:r>
                        <a:rPr lang="ko-KR" altLang="en-US" sz="800" dirty="0" smtClean="0"/>
                        <a:t>없음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카테고리 선택 완료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3017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OD01-01-05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1613147" y="1706854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latin typeface="맑은 고딕" pitchFamily="50" charset="-127"/>
                <a:ea typeface="맑은 고딕" pitchFamily="50" charset="-127"/>
                <a:cs typeface="Arial" charset="0"/>
              </a:rPr>
              <a:t>회원가입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직사각형 30"/>
          <p:cNvSpPr>
            <a:spLocks noChangeArrowheads="1"/>
          </p:cNvSpPr>
          <p:nvPr/>
        </p:nvSpPr>
        <p:spPr bwMode="auto">
          <a:xfrm>
            <a:off x="4033743" y="2253724"/>
            <a:ext cx="1440000" cy="18000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이름 또는 회사명 입력</a:t>
            </a:r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AutoShape 38"/>
          <p:cNvSpPr>
            <a:spLocks noChangeArrowheads="1"/>
          </p:cNvSpPr>
          <p:nvPr/>
        </p:nvSpPr>
        <p:spPr bwMode="auto">
          <a:xfrm>
            <a:off x="1955194" y="3970241"/>
            <a:ext cx="1625600" cy="195814"/>
          </a:xfrm>
          <a:prstGeom prst="roundRect">
            <a:avLst>
              <a:gd name="adj" fmla="val 0"/>
            </a:avLst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 등록하기</a:t>
            </a:r>
          </a:p>
        </p:txBody>
      </p:sp>
      <p:pic>
        <p:nvPicPr>
          <p:cNvPr id="34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318" y="1750947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0"/>
          <p:cNvSpPr>
            <a:spLocks noChangeArrowheads="1"/>
          </p:cNvSpPr>
          <p:nvPr/>
        </p:nvSpPr>
        <p:spPr bwMode="auto">
          <a:xfrm>
            <a:off x="4033743" y="2527657"/>
            <a:ext cx="1440000" cy="163839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자기 소개</a:t>
            </a:r>
            <a:endParaRPr lang="en-US" altLang="ko-KR" sz="80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8" name="모서리가 둥근 사각형 설명선 113"/>
          <p:cNvSpPr/>
          <p:nvPr/>
        </p:nvSpPr>
        <p:spPr>
          <a:xfrm>
            <a:off x="4996283" y="5654429"/>
            <a:ext cx="187664" cy="158297"/>
          </a:xfrm>
          <a:prstGeom prst="wedgeRoundRectCallout">
            <a:avLst>
              <a:gd name="adj1" fmla="val -22386"/>
              <a:gd name="adj2" fmla="val 93723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9" name="모서리가 둥근 사각형 설명선 106"/>
          <p:cNvSpPr/>
          <p:nvPr/>
        </p:nvSpPr>
        <p:spPr>
          <a:xfrm>
            <a:off x="1955193" y="2182476"/>
            <a:ext cx="187664" cy="158297"/>
          </a:xfrm>
          <a:prstGeom prst="wedgeRoundRectCallout">
            <a:avLst>
              <a:gd name="adj1" fmla="val 49848"/>
              <a:gd name="adj2" fmla="val 1039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0" name="모서리가 둥근 사각형 설명선 106"/>
          <p:cNvSpPr/>
          <p:nvPr/>
        </p:nvSpPr>
        <p:spPr>
          <a:xfrm>
            <a:off x="3800474" y="2527657"/>
            <a:ext cx="187664" cy="158297"/>
          </a:xfrm>
          <a:prstGeom prst="wedgeRoundRectCallout">
            <a:avLst>
              <a:gd name="adj1" fmla="val 75492"/>
              <a:gd name="adj2" fmla="val -24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2" name="모서리가 둥근 사각형 설명선 106"/>
          <p:cNvSpPr/>
          <p:nvPr/>
        </p:nvSpPr>
        <p:spPr>
          <a:xfrm>
            <a:off x="3783834" y="2237151"/>
            <a:ext cx="187664" cy="158297"/>
          </a:xfrm>
          <a:prstGeom prst="wedgeRoundRectCallout">
            <a:avLst>
              <a:gd name="adj1" fmla="val 88314"/>
              <a:gd name="adj2" fmla="val -1761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2898051" y="4567950"/>
            <a:ext cx="7990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디자이너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059971" y="4554116"/>
            <a:ext cx="7990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제작자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19178" y="4555918"/>
            <a:ext cx="157744" cy="131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33743" y="4550106"/>
            <a:ext cx="157744" cy="131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955193" y="4263247"/>
            <a:ext cx="36024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디자이너 또는 제작자가 아니라면 체크하지 않아도 됩니다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단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 중복 체크 가능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b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체크를 하시면  디자이너</a:t>
            </a:r>
            <a:r>
              <a:rPr kumimoji="1" lang="ko-KR" altLang="en-US" sz="800" dirty="0" smtClean="0">
                <a:solidFill>
                  <a:srgbClr val="00B0F0"/>
                </a:solidFill>
              </a:rPr>
              <a:t> </a:t>
            </a:r>
            <a:r>
              <a:rPr kumimoji="1" lang="en-US" altLang="ko-KR" sz="800" dirty="0" smtClean="0">
                <a:solidFill>
                  <a:srgbClr val="00B0F0"/>
                </a:solidFill>
              </a:rPr>
              <a:t>/ 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제작자 메뉴에 노출됩니다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모서리가 둥근 사각형 설명선 106"/>
          <p:cNvSpPr/>
          <p:nvPr/>
        </p:nvSpPr>
        <p:spPr>
          <a:xfrm>
            <a:off x="2541476" y="4571536"/>
            <a:ext cx="187664" cy="158297"/>
          </a:xfrm>
          <a:prstGeom prst="wedgeRoundRectCallout">
            <a:avLst>
              <a:gd name="adj1" fmla="val 75492"/>
              <a:gd name="adj2" fmla="val -24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AutoShape 38"/>
          <p:cNvSpPr>
            <a:spLocks noChangeArrowheads="1"/>
          </p:cNvSpPr>
          <p:nvPr/>
        </p:nvSpPr>
        <p:spPr bwMode="auto">
          <a:xfrm>
            <a:off x="2960551" y="5933433"/>
            <a:ext cx="1646565" cy="195814"/>
          </a:xfrm>
          <a:prstGeom prst="roundRect">
            <a:avLst>
              <a:gd name="adj" fmla="val 0"/>
            </a:avLst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31" name="모서리가 둥근 사각형 설명선 106"/>
          <p:cNvSpPr/>
          <p:nvPr/>
        </p:nvSpPr>
        <p:spPr>
          <a:xfrm>
            <a:off x="5463796" y="4690221"/>
            <a:ext cx="187664" cy="158297"/>
          </a:xfrm>
          <a:prstGeom prst="wedgeRoundRectCallout">
            <a:avLst>
              <a:gd name="adj1" fmla="val -84788"/>
              <a:gd name="adj2" fmla="val 1343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914685" y="4818798"/>
            <a:ext cx="206543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나의 카테고리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최대 </a:t>
            </a:r>
            <a:r>
              <a:rPr kumimoji="1" lang="en-US" altLang="ko-KR" sz="800" dirty="0"/>
              <a:t>5</a:t>
            </a:r>
            <a:r>
              <a:rPr kumimoji="1" lang="ko-KR" altLang="en-US" sz="800" dirty="0"/>
              <a:t>개 선택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914685" y="5013399"/>
            <a:ext cx="1099422" cy="300147"/>
            <a:chOff x="1820342" y="3250215"/>
            <a:chExt cx="1359463" cy="217914"/>
          </a:xfrm>
        </p:grpSpPr>
        <p:sp>
          <p:nvSpPr>
            <p:cNvPr id="43" name="직사각형 42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005166" y="3303372"/>
              <a:ext cx="126858" cy="8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800" dirty="0"/>
                <a:t>▼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90076" y="5009000"/>
            <a:ext cx="1099422" cy="300147"/>
            <a:chOff x="1820342" y="3250215"/>
            <a:chExt cx="1359463" cy="217914"/>
          </a:xfrm>
        </p:grpSpPr>
        <p:sp>
          <p:nvSpPr>
            <p:cNvPr id="46" name="직사각형 45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3005166" y="3303372"/>
              <a:ext cx="126858" cy="8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800" dirty="0"/>
                <a:t>▼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265467" y="5009000"/>
            <a:ext cx="1099422" cy="300147"/>
            <a:chOff x="1820342" y="3250215"/>
            <a:chExt cx="1359463" cy="217914"/>
          </a:xfrm>
        </p:grpSpPr>
        <p:sp>
          <p:nvSpPr>
            <p:cNvPr id="49" name="직사각형 48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3005166" y="3303372"/>
              <a:ext cx="126858" cy="8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800" dirty="0"/>
                <a:t>▼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5490312" y="5032446"/>
            <a:ext cx="237507" cy="25890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6311" y="5450189"/>
            <a:ext cx="568870" cy="2508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의상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90721" y="5452126"/>
            <a:ext cx="568870" cy="25082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전체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159258" y="2372859"/>
            <a:ext cx="1246574" cy="138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OD01-01-05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회원가입 완료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회원가입 완료 안내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822961" y="2903835"/>
            <a:ext cx="6093945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3500" dirty="0"/>
              <a:t>회원 가입이 완료되었습니다</a:t>
            </a:r>
            <a:r>
              <a:rPr kumimoji="1" lang="en-US" altLang="ko-KR" sz="3500" dirty="0"/>
              <a:t>.</a:t>
            </a:r>
            <a:r>
              <a:rPr kumimoji="1" lang="ko-KR" altLang="en-US" sz="3500" dirty="0"/>
              <a:t> </a:t>
            </a:r>
            <a:endParaRPr kumimoji="1" lang="en-US" altLang="ko-KR" sz="3500" dirty="0"/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3500" dirty="0"/>
              <a:t>감사합니다</a:t>
            </a:r>
            <a:r>
              <a:rPr kumimoji="1" lang="en-US" altLang="ko-KR" sz="3500" dirty="0"/>
              <a:t>.</a:t>
            </a:r>
            <a:endParaRPr kumimoji="1" lang="ko-KR" altLang="en-US" sz="3500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3421"/>
              </p:ext>
            </p:extLst>
          </p:nvPr>
        </p:nvGraphicFramePr>
        <p:xfrm>
          <a:off x="7612380" y="725903"/>
          <a:ext cx="2109787" cy="103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가입 완료 후 뜨는 화면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초후 자동으로 </a:t>
                      </a:r>
                      <a:r>
                        <a:rPr lang="ko-KR" altLang="en-US" sz="800" dirty="0" smtClean="0"/>
                        <a:t>사라지고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마이페이지로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489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46" name="모서리가 둥근 사각형 설명선 106"/>
          <p:cNvSpPr/>
          <p:nvPr/>
        </p:nvSpPr>
        <p:spPr>
          <a:xfrm>
            <a:off x="6231341" y="2386992"/>
            <a:ext cx="187664" cy="158297"/>
          </a:xfrm>
          <a:prstGeom prst="wedgeRoundRectCallout">
            <a:avLst>
              <a:gd name="adj1" fmla="val -84788"/>
              <a:gd name="adj2" fmla="val 1343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4667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마이페이지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>
                <a:solidFill>
                  <a:srgbClr val="0070C0"/>
                </a:solidFill>
              </a:rPr>
              <a:t>Open Source Design </a:t>
            </a:r>
            <a:r>
              <a:rPr lang="ko-KR" altLang="en-US" sz="80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8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777326" y="2015339"/>
            <a:ext cx="3175380" cy="18187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ko-KR" altLang="en-US" sz="1000" dirty="0" smtClean="0"/>
              <a:t>나의 </a:t>
            </a:r>
            <a:r>
              <a:rPr lang="ko" altLang="en-US" sz="1000" dirty="0" smtClean="0"/>
              <a:t>프로젝트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현황</a:t>
            </a:r>
            <a:endParaRPr lang="en-US" altLang="ko" sz="1000" dirty="0"/>
          </a:p>
          <a:p>
            <a:pPr algn="ctr"/>
            <a:endParaRPr lang="ko" altLang="en-US" sz="1000" dirty="0"/>
          </a:p>
        </p:txBody>
      </p:sp>
      <p:sp>
        <p:nvSpPr>
          <p:cNvPr id="257" name="Shape 257"/>
          <p:cNvSpPr/>
          <p:nvPr/>
        </p:nvSpPr>
        <p:spPr>
          <a:xfrm>
            <a:off x="632490" y="2015339"/>
            <a:ext cx="3144836" cy="18187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-KR" altLang="en-US" sz="1000" dirty="0"/>
              <a:t>이름</a:t>
            </a:r>
            <a:r>
              <a:rPr lang="ko" altLang="en-US" sz="1000" dirty="0"/>
              <a:t>       </a:t>
            </a:r>
            <a:r>
              <a:rPr lang="ko-KR" altLang="en-US" sz="1000" dirty="0"/>
              <a:t>    </a:t>
            </a:r>
            <a:r>
              <a:rPr lang="ko" altLang="en-US" sz="1000" dirty="0"/>
              <a:t>      </a:t>
            </a:r>
            <a:r>
              <a:rPr lang="ko-KR" altLang="en-US" sz="1000" dirty="0"/>
              <a:t>  </a:t>
            </a:r>
            <a:r>
              <a:rPr lang="en-US" altLang="ko" sz="1000" dirty="0"/>
              <a:t>Julia</a:t>
            </a:r>
          </a:p>
          <a:p>
            <a:endParaRPr lang="en-US" altLang="ko" sz="1000" dirty="0"/>
          </a:p>
          <a:p>
            <a:r>
              <a:rPr lang="ko" altLang="en-US" sz="1000" dirty="0" smtClean="0"/>
              <a:t>작품</a:t>
            </a:r>
            <a:r>
              <a:rPr lang="ko-KR" altLang="en-US" sz="1000" dirty="0" smtClean="0"/>
              <a:t> 수</a:t>
            </a:r>
            <a:r>
              <a:rPr lang="ko" altLang="en-US" sz="1000" dirty="0" smtClean="0"/>
              <a:t>            </a:t>
            </a:r>
            <a:r>
              <a:rPr lang="ko-KR" altLang="en-US" sz="1000" dirty="0" smtClean="0"/>
              <a:t>  </a:t>
            </a:r>
            <a:r>
              <a:rPr lang="en-US" altLang="ko" sz="1000" dirty="0"/>
              <a:t>30</a:t>
            </a:r>
          </a:p>
          <a:p>
            <a:endParaRPr lang="en-US" altLang="ko" sz="1000" dirty="0"/>
          </a:p>
          <a:p>
            <a:r>
              <a:rPr lang="ko" altLang="en-US" sz="1000" dirty="0"/>
              <a:t>카테고리          스마트패션</a:t>
            </a:r>
            <a:r>
              <a:rPr lang="en-US" altLang="ko" sz="1000" dirty="0"/>
              <a:t>, </a:t>
            </a:r>
            <a:r>
              <a:rPr lang="ko" altLang="en-US" sz="1000" dirty="0"/>
              <a:t>웨어러블 </a:t>
            </a:r>
            <a:r>
              <a:rPr lang="ko" altLang="en-US" sz="1000" dirty="0" smtClean="0"/>
              <a:t>기기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패션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의상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      디자인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쥬얼리</a:t>
            </a:r>
            <a:endParaRPr lang="en-US" altLang="ko" sz="1000" dirty="0" smtClean="0"/>
          </a:p>
          <a:p>
            <a:endParaRPr lang="ko" altLang="en-US" sz="1000" dirty="0"/>
          </a:p>
          <a:p>
            <a:r>
              <a:rPr lang="ko" altLang="en-US" sz="1000" dirty="0" smtClean="0"/>
              <a:t>좋아요 </a:t>
            </a:r>
            <a:r>
              <a:rPr lang="ko" altLang="en-US" sz="1000" dirty="0"/>
              <a:t>수  </a:t>
            </a:r>
            <a:r>
              <a:rPr lang="ko-KR" altLang="en-US" sz="1000" dirty="0" smtClean="0"/>
              <a:t>     </a:t>
            </a:r>
            <a:r>
              <a:rPr lang="ko" altLang="en-US" sz="1000" dirty="0" smtClean="0"/>
              <a:t>  </a:t>
            </a:r>
            <a:r>
              <a:rPr lang="en-US" altLang="ko" sz="1000" dirty="0"/>
              <a:t>10,800</a:t>
            </a:r>
          </a:p>
          <a:p>
            <a:endParaRPr lang="en-US" altLang="ko" sz="1000" dirty="0"/>
          </a:p>
          <a:p>
            <a:r>
              <a:rPr lang="ko" altLang="en-US" sz="1000" dirty="0"/>
              <a:t>마이 포인트     </a:t>
            </a:r>
            <a:r>
              <a:rPr lang="en-US" altLang="ko" sz="1000" dirty="0"/>
              <a:t>800</a:t>
            </a:r>
            <a:r>
              <a:rPr lang="ko" altLang="en-US" sz="1000" dirty="0" smtClean="0"/>
              <a:t>점</a:t>
            </a:r>
            <a:endParaRPr lang="en-US" altLang="ko" sz="1000" dirty="0" smtClean="0"/>
          </a:p>
          <a:p>
            <a:endParaRPr lang="en-US" altLang="ko" sz="1000" dirty="0"/>
          </a:p>
        </p:txBody>
      </p:sp>
      <p:sp>
        <p:nvSpPr>
          <p:cNvPr id="258" name="Shape 258"/>
          <p:cNvSpPr txBox="1"/>
          <p:nvPr/>
        </p:nvSpPr>
        <p:spPr>
          <a:xfrm>
            <a:off x="968616" y="1006316"/>
            <a:ext cx="2092348" cy="235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" dirty="0"/>
              <a:t>OOO </a:t>
            </a:r>
            <a:r>
              <a:rPr lang="en-US" altLang="ko-KR" dirty="0"/>
              <a:t>’s</a:t>
            </a:r>
            <a:r>
              <a:rPr lang="en-US" altLang="ko" dirty="0"/>
              <a:t> My Page</a:t>
            </a:r>
            <a:endParaRPr lang="ko" altLang="en-US" dirty="0"/>
          </a:p>
        </p:txBody>
      </p:sp>
      <p:sp>
        <p:nvSpPr>
          <p:cNvPr id="265" name="Shape 265"/>
          <p:cNvSpPr/>
          <p:nvPr/>
        </p:nvSpPr>
        <p:spPr>
          <a:xfrm>
            <a:off x="1157259" y="4194679"/>
            <a:ext cx="5792062" cy="1802062"/>
          </a:xfrm>
          <a:prstGeom prst="rect">
            <a:avLst/>
          </a:prstGeom>
          <a:solidFill>
            <a:srgbClr val="FFAF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800" dirty="0"/>
          </a:p>
          <a:p>
            <a:pPr algn="ctr"/>
            <a:endParaRPr sz="800" dirty="0"/>
          </a:p>
          <a:p>
            <a:endParaRPr sz="1400" dirty="0"/>
          </a:p>
        </p:txBody>
      </p:sp>
      <p:sp>
        <p:nvSpPr>
          <p:cNvPr id="274" name="Shape 274"/>
          <p:cNvSpPr/>
          <p:nvPr/>
        </p:nvSpPr>
        <p:spPr>
          <a:xfrm>
            <a:off x="6232358" y="1153160"/>
            <a:ext cx="743498" cy="228389"/>
          </a:xfrm>
          <a:prstGeom prst="roundRect">
            <a:avLst>
              <a:gd name="adj" fmla="val 16667"/>
            </a:avLst>
          </a:prstGeom>
          <a:solidFill>
            <a:srgbClr val="FFCB97"/>
          </a:solidFill>
          <a:ln w="9525" cap="flat" cmpd="sng">
            <a:solidFill>
              <a:srgbClr val="FFCB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000" dirty="0"/>
              <a:t>작품 등록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OD01-02-01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마이페이지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 err="1"/>
              <a:t>MyPage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2727960" y="448228"/>
            <a:ext cx="1072517" cy="21058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>
          <a:xfrm>
            <a:off x="6574554" y="448228"/>
            <a:ext cx="960119" cy="210585"/>
          </a:xfrm>
        </p:spPr>
        <p:txBody>
          <a:bodyPr/>
          <a:lstStyle/>
          <a:p>
            <a:endParaRPr kumimoji="1"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57893"/>
              </p:ext>
            </p:extLst>
          </p:nvPr>
        </p:nvGraphicFramePr>
        <p:xfrm>
          <a:off x="7612380" y="725903"/>
          <a:ext cx="2109787" cy="289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회원가입 때 설정한 이름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카테고리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총 좋아요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마이 포인트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일반 유저와 디자이너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제작자 모두 같은 모습의 페이지 </a:t>
                      </a:r>
                      <a:r>
                        <a:rPr lang="ko-KR" altLang="en-US" sz="800" dirty="0" smtClean="0"/>
                        <a:t>형식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나의 프로젝트 현황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최대 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그 이상인 경우 스크롤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자신이 속한 프로젝트 리스트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클릭 시 프로젝트로 넘어감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최근 등록 작품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/>
                        <a:t>썸네일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디자이너명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카테고리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조회수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업데이트 시간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순서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업데이트 </a:t>
                      </a:r>
                      <a:r>
                        <a:rPr lang="ko-KR" altLang="en-US" sz="800" dirty="0" smtClean="0"/>
                        <a:t>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200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 명시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그 이상인 경우에만 뜨는 화살표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클릭 시 뒤에 있는 작품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200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말풍선은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디자이너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제작자에게만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보이되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작품을 하나라도 등록하지  않으면 페이지에 들어갈 때마다 계속  표시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09938"/>
                  </a:ext>
                </a:extLst>
              </a:tr>
              <a:tr h="200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자기소개 부분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27969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</a:t>
                      </a:r>
                      <a:r>
                        <a:rPr lang="en-US" altLang="ko-KR" sz="800" baseline="0" dirty="0"/>
                        <a:t> 01-02-06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OD02-01-02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/>
                        <a:t>OD01-05-03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OD03-02-01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55575" y="6451233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다음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▼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38342" y="4194679"/>
            <a:ext cx="847489" cy="1802062"/>
          </a:xfrm>
          <a:prstGeom prst="rect">
            <a:avLst/>
          </a:prstGeom>
          <a:solidFill>
            <a:srgbClr val="FE889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000" dirty="0"/>
          </a:p>
          <a:p>
            <a:pPr algn="ctr"/>
            <a:endParaRPr sz="1000" dirty="0"/>
          </a:p>
          <a:p>
            <a:pPr algn="ctr"/>
            <a:r>
              <a:rPr lang="ko" altLang="en-US" sz="1000" dirty="0"/>
              <a:t>최근 등록 작품</a:t>
            </a:r>
          </a:p>
          <a:p>
            <a:endParaRPr sz="1000" dirty="0"/>
          </a:p>
        </p:txBody>
      </p:sp>
      <p:sp>
        <p:nvSpPr>
          <p:cNvPr id="75" name="모서리가 둥근 사각형 설명선 113"/>
          <p:cNvSpPr/>
          <p:nvPr/>
        </p:nvSpPr>
        <p:spPr>
          <a:xfrm>
            <a:off x="7090811" y="1122942"/>
            <a:ext cx="187664" cy="158297"/>
          </a:xfrm>
          <a:prstGeom prst="wedgeRoundRectCallout">
            <a:avLst>
              <a:gd name="adj1" fmla="val -135107"/>
              <a:gd name="adj2" fmla="val 27897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6" name="모서리가 둥근 사각형 설명선 113"/>
          <p:cNvSpPr/>
          <p:nvPr/>
        </p:nvSpPr>
        <p:spPr>
          <a:xfrm>
            <a:off x="3465308" y="1009339"/>
            <a:ext cx="187664" cy="158297"/>
          </a:xfrm>
          <a:prstGeom prst="wedgeRoundRectCallout">
            <a:avLst>
              <a:gd name="adj1" fmla="val -84789"/>
              <a:gd name="adj2" fmla="val 10399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7" name="모서리가 둥근 사각형 설명선 106"/>
          <p:cNvSpPr/>
          <p:nvPr/>
        </p:nvSpPr>
        <p:spPr>
          <a:xfrm>
            <a:off x="2327554" y="2099588"/>
            <a:ext cx="187664" cy="158297"/>
          </a:xfrm>
          <a:prstGeom prst="wedgeRoundRectCallout">
            <a:avLst>
              <a:gd name="adj1" fmla="val -28629"/>
              <a:gd name="adj2" fmla="val 12160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8" name="모서리가 둥근 사각형 설명선 106"/>
          <p:cNvSpPr/>
          <p:nvPr/>
        </p:nvSpPr>
        <p:spPr>
          <a:xfrm>
            <a:off x="4573438" y="2105499"/>
            <a:ext cx="187664" cy="158297"/>
          </a:xfrm>
          <a:prstGeom prst="wedgeRoundRectCallout">
            <a:avLst>
              <a:gd name="adj1" fmla="val 88232"/>
              <a:gd name="adj2" fmla="val -310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9" name="모서리가 둥근 사각형 설명선 106"/>
          <p:cNvSpPr/>
          <p:nvPr/>
        </p:nvSpPr>
        <p:spPr>
          <a:xfrm>
            <a:off x="5583732" y="3642816"/>
            <a:ext cx="187664" cy="158297"/>
          </a:xfrm>
          <a:prstGeom prst="wedgeRoundRectCallout">
            <a:avLst>
              <a:gd name="adj1" fmla="val -25672"/>
              <a:gd name="adj2" fmla="val -10062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0" name="모서리가 둥근 사각형 설명선 106"/>
          <p:cNvSpPr/>
          <p:nvPr/>
        </p:nvSpPr>
        <p:spPr>
          <a:xfrm>
            <a:off x="351377" y="4247579"/>
            <a:ext cx="187664" cy="158297"/>
          </a:xfrm>
          <a:prstGeom prst="wedgeRoundRectCallout">
            <a:avLst>
              <a:gd name="adj1" fmla="val 88315"/>
              <a:gd name="adj2" fmla="val -1761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82" name="모서리가 둥근 사각형 설명선 113"/>
          <p:cNvSpPr/>
          <p:nvPr/>
        </p:nvSpPr>
        <p:spPr>
          <a:xfrm>
            <a:off x="2551798" y="4009932"/>
            <a:ext cx="187664" cy="158297"/>
          </a:xfrm>
          <a:prstGeom prst="wedgeRoundRectCallout">
            <a:avLst>
              <a:gd name="adj1" fmla="val -84789"/>
              <a:gd name="adj2" fmla="val 10399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" name="타원 2"/>
          <p:cNvSpPr/>
          <p:nvPr/>
        </p:nvSpPr>
        <p:spPr>
          <a:xfrm>
            <a:off x="6436895" y="4757786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8834" y="2423322"/>
            <a:ext cx="2778826" cy="21375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국민대 디자인허브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978834" y="2729465"/>
            <a:ext cx="2778826" cy="21375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tx1"/>
                </a:solidFill>
              </a:rPr>
              <a:t>국민대 디자인허브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75603" y="3036178"/>
            <a:ext cx="2778826" cy="21375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국민대 디자인허브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75603" y="3342321"/>
            <a:ext cx="2778826" cy="213755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tx1"/>
                </a:solidFill>
              </a:rPr>
              <a:t>국민대 디자인허브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523486" y="2435608"/>
            <a:ext cx="158269" cy="189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7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1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533386" y="2742383"/>
            <a:ext cx="158269" cy="189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7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1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543283" y="3049160"/>
            <a:ext cx="158269" cy="189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7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1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553182" y="3355939"/>
            <a:ext cx="158269" cy="189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7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1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모서리가 둥근 사각형 설명선 113"/>
          <p:cNvSpPr/>
          <p:nvPr/>
        </p:nvSpPr>
        <p:spPr>
          <a:xfrm>
            <a:off x="4801905" y="3682817"/>
            <a:ext cx="187664" cy="158297"/>
          </a:xfrm>
          <a:prstGeom prst="wedgeRoundRectCallout">
            <a:avLst>
              <a:gd name="adj1" fmla="val 35443"/>
              <a:gd name="adj2" fmla="val -113561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56" name="타원 55"/>
          <p:cNvSpPr/>
          <p:nvPr/>
        </p:nvSpPr>
        <p:spPr>
          <a:xfrm rot="10800000">
            <a:off x="1565968" y="4758048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모서리가 둥근 사각형 설명선 106"/>
          <p:cNvSpPr/>
          <p:nvPr/>
        </p:nvSpPr>
        <p:spPr>
          <a:xfrm>
            <a:off x="1362801" y="5186626"/>
            <a:ext cx="187664" cy="158297"/>
          </a:xfrm>
          <a:prstGeom prst="wedgeRoundRectCallout">
            <a:avLst>
              <a:gd name="adj1" fmla="val 79455"/>
              <a:gd name="adj2" fmla="val -12964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193785" y="4247579"/>
            <a:ext cx="1164111" cy="1656277"/>
            <a:chOff x="4139409" y="4038759"/>
            <a:chExt cx="1164111" cy="1656277"/>
          </a:xfrm>
        </p:grpSpPr>
        <p:grpSp>
          <p:nvGrpSpPr>
            <p:cNvPr id="59" name="그룹 58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79084" y="3069320"/>
                <a:ext cx="1552755" cy="5010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8" name="그룹 67"/>
          <p:cNvGrpSpPr/>
          <p:nvPr/>
        </p:nvGrpSpPr>
        <p:grpSpPr>
          <a:xfrm>
            <a:off x="3539312" y="4247579"/>
            <a:ext cx="1164111" cy="1656277"/>
            <a:chOff x="4139409" y="4038759"/>
            <a:chExt cx="1164111" cy="1656277"/>
          </a:xfrm>
        </p:grpSpPr>
        <p:grpSp>
          <p:nvGrpSpPr>
            <p:cNvPr id="69" name="그룹 68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79084" y="3069320"/>
                <a:ext cx="1552755" cy="5010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직사각형 71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0" name="그룹 109"/>
          <p:cNvGrpSpPr/>
          <p:nvPr/>
        </p:nvGrpSpPr>
        <p:grpSpPr>
          <a:xfrm>
            <a:off x="4884461" y="4247579"/>
            <a:ext cx="1164111" cy="1656277"/>
            <a:chOff x="4139409" y="4038759"/>
            <a:chExt cx="1164111" cy="165627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79084" y="3069320"/>
                <a:ext cx="1552755" cy="50106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직사각형 113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8" name="모서리가 둥근 사각형 설명선 106"/>
          <p:cNvSpPr/>
          <p:nvPr/>
        </p:nvSpPr>
        <p:spPr>
          <a:xfrm>
            <a:off x="5919720" y="769020"/>
            <a:ext cx="187664" cy="158297"/>
          </a:xfrm>
          <a:prstGeom prst="wedgeRoundRectCallout">
            <a:avLst>
              <a:gd name="adj1" fmla="val -53514"/>
              <a:gd name="adj2" fmla="val 11242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66" name="Shape 274"/>
          <p:cNvSpPr/>
          <p:nvPr/>
        </p:nvSpPr>
        <p:spPr>
          <a:xfrm>
            <a:off x="2617577" y="1144401"/>
            <a:ext cx="743498" cy="228389"/>
          </a:xfrm>
          <a:prstGeom prst="roundRect">
            <a:avLst>
              <a:gd name="adj" fmla="val 16667"/>
            </a:avLst>
          </a:prstGeom>
          <a:solidFill>
            <a:srgbClr val="FFCB97"/>
          </a:solidFill>
          <a:ln w="9525" cap="flat" cmpd="sng">
            <a:solidFill>
              <a:srgbClr val="FFCB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 smtClean="0"/>
              <a:t>정보 수정</a:t>
            </a:r>
            <a:endParaRPr lang="ko" altLang="en-US" sz="1000" dirty="0"/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607" y="1026053"/>
            <a:ext cx="405378" cy="3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 bwMode="auto">
          <a:xfrm>
            <a:off x="632490" y="1643605"/>
            <a:ext cx="6343366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 smtClean="0"/>
              <a:t>안녕하세요</a:t>
            </a:r>
            <a:r>
              <a:rPr kumimoji="1" lang="en-US" altLang="ko-KR" sz="800" dirty="0" smtClean="0"/>
              <a:t>.</a:t>
            </a:r>
            <a:r>
              <a:rPr kumimoji="1" lang="ko-KR" altLang="en-US" sz="800" dirty="0" smtClean="0"/>
              <a:t> 반갑습니다</a:t>
            </a:r>
            <a:r>
              <a:rPr kumimoji="1" lang="en-US" altLang="ko-KR" sz="800" dirty="0" smtClean="0"/>
              <a:t>.</a:t>
            </a:r>
            <a:r>
              <a:rPr kumimoji="1" lang="ko-KR" altLang="en-US" sz="800" dirty="0" smtClean="0"/>
              <a:t>  세상과 소통하는 작품을 구현하고자 그림과 미술 교육활동을 끊임없이 병행하고 있습니다</a:t>
            </a:r>
            <a:r>
              <a:rPr kumimoji="1" lang="en-US" altLang="ko-KR" sz="800" dirty="0" smtClean="0"/>
              <a:t>.</a:t>
            </a:r>
            <a:r>
              <a:rPr kumimoji="1" lang="ko-KR" altLang="en-US" sz="800" dirty="0" smtClean="0"/>
              <a:t> 일러스트에 관심있거나</a:t>
            </a:r>
            <a:endParaRPr kumimoji="1" lang="en-US" altLang="ko-KR" sz="800" dirty="0" smtClean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 smtClean="0"/>
              <a:t>한다면 부담없이 연락주세요</a:t>
            </a:r>
            <a:r>
              <a:rPr kumimoji="1" lang="en-US" altLang="ko-KR" sz="800" dirty="0" smtClean="0"/>
              <a:t>~~~</a:t>
            </a:r>
            <a:endParaRPr kumimoji="1" lang="ko-KR" altLang="en-US" sz="800" dirty="0"/>
          </a:p>
        </p:txBody>
      </p:sp>
      <p:sp>
        <p:nvSpPr>
          <p:cNvPr id="9" name="사각형 설명선 8"/>
          <p:cNvSpPr/>
          <p:nvPr/>
        </p:nvSpPr>
        <p:spPr>
          <a:xfrm>
            <a:off x="4002195" y="996039"/>
            <a:ext cx="1947776" cy="801045"/>
          </a:xfrm>
          <a:prstGeom prst="wedgeRectCallout">
            <a:avLst>
              <a:gd name="adj1" fmla="val 65783"/>
              <a:gd name="adj2" fmla="val -5700"/>
            </a:avLst>
          </a:prstGeom>
          <a:solidFill>
            <a:srgbClr val="FFAFB7">
              <a:alpha val="5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디자이너 </a:t>
            </a:r>
            <a:r>
              <a:rPr lang="en-US" altLang="ko-KR" sz="800" b="1" dirty="0">
                <a:solidFill>
                  <a:schemeClr val="tx1"/>
                </a:solidFill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</a:rPr>
              <a:t>제작자인 경우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작품을 등록해야 </a:t>
            </a:r>
            <a:r>
              <a:rPr lang="ko-KR" altLang="en-US" sz="800" b="1" dirty="0" err="1">
                <a:solidFill>
                  <a:schemeClr val="tx1"/>
                </a:solidFill>
              </a:rPr>
              <a:t>메인에</a:t>
            </a:r>
            <a:r>
              <a:rPr lang="ko-KR" altLang="en-US" sz="800" b="1" dirty="0">
                <a:solidFill>
                  <a:schemeClr val="tx1"/>
                </a:solidFill>
              </a:rPr>
              <a:t> 노출이 됩니다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" name="모서리가 둥근 사각형 설명선 106"/>
          <p:cNvSpPr/>
          <p:nvPr/>
        </p:nvSpPr>
        <p:spPr>
          <a:xfrm>
            <a:off x="277874" y="1586501"/>
            <a:ext cx="187664" cy="158297"/>
          </a:xfrm>
          <a:prstGeom prst="wedgeRoundRectCallout">
            <a:avLst>
              <a:gd name="adj1" fmla="val 144069"/>
              <a:gd name="adj2" fmla="val 4848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직사각형 134"/>
          <p:cNvSpPr/>
          <p:nvPr/>
        </p:nvSpPr>
        <p:spPr>
          <a:xfrm>
            <a:off x="432184" y="3161829"/>
            <a:ext cx="6781842" cy="3241963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OD01-02-02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마이페이지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 err="1"/>
              <a:t>MyPage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5575" y="720280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이전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▲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5575" y="6451233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다음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▼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모서리가 둥근 사각형 설명선 106"/>
          <p:cNvSpPr/>
          <p:nvPr/>
        </p:nvSpPr>
        <p:spPr>
          <a:xfrm>
            <a:off x="432184" y="1112551"/>
            <a:ext cx="187664" cy="158297"/>
          </a:xfrm>
          <a:prstGeom prst="wedgeRoundRectCallout">
            <a:avLst>
              <a:gd name="adj1" fmla="val 88315"/>
              <a:gd name="adj2" fmla="val -1761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4" name="모서리가 둥근 사각형 설명선 106"/>
          <p:cNvSpPr/>
          <p:nvPr/>
        </p:nvSpPr>
        <p:spPr>
          <a:xfrm>
            <a:off x="297121" y="2649037"/>
            <a:ext cx="187664" cy="158297"/>
          </a:xfrm>
          <a:prstGeom prst="wedgeRoundRectCallout">
            <a:avLst>
              <a:gd name="adj1" fmla="val 32207"/>
              <a:gd name="adj2" fmla="val 10841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36" name="양쪽 모서리가 둥근 사각형 135"/>
          <p:cNvSpPr/>
          <p:nvPr/>
        </p:nvSpPr>
        <p:spPr>
          <a:xfrm>
            <a:off x="432184" y="2885704"/>
            <a:ext cx="1343333" cy="276125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최근 구입한 작품</a:t>
            </a: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1970"/>
              </p:ext>
            </p:extLst>
          </p:nvPr>
        </p:nvGraphicFramePr>
        <p:xfrm>
          <a:off x="7612380" y="725903"/>
          <a:ext cx="2109787" cy="204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관심작품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누른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작품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썸네일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디자이너명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카테고리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조회수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업데이트 시간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순서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업데이트 </a:t>
                      </a:r>
                      <a:r>
                        <a:rPr lang="ko-KR" altLang="en-US" sz="800" dirty="0" smtClean="0"/>
                        <a:t>순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최대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 명시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그 이후는 화살표 </a:t>
                      </a:r>
                      <a:r>
                        <a:rPr lang="en-US" altLang="ko-KR" sz="800" dirty="0"/>
                        <a:t>(&gt;)</a:t>
                      </a:r>
                      <a:r>
                        <a:rPr lang="ko-KR" altLang="en-US" sz="800" dirty="0"/>
                        <a:t> 클릭하면 넘어감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최근 구입한 작품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개 명시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그 이후는 화살표</a:t>
                      </a:r>
                      <a:r>
                        <a:rPr lang="en-US" altLang="ko-KR" sz="800" dirty="0"/>
                        <a:t>(&gt;)</a:t>
                      </a:r>
                      <a:r>
                        <a:rPr lang="ko-KR" altLang="en-US" sz="800" dirty="0"/>
                        <a:t> 클릭하면 넘어감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39155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OD03-02-01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40" name="타원 139"/>
          <p:cNvSpPr/>
          <p:nvPr/>
        </p:nvSpPr>
        <p:spPr>
          <a:xfrm>
            <a:off x="6794038" y="4600737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 rot="10800000">
            <a:off x="456043" y="4619167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" name="Shape 265"/>
          <p:cNvSpPr/>
          <p:nvPr/>
        </p:nvSpPr>
        <p:spPr>
          <a:xfrm>
            <a:off x="1293874" y="1059651"/>
            <a:ext cx="5792062" cy="1802062"/>
          </a:xfrm>
          <a:prstGeom prst="rect">
            <a:avLst/>
          </a:prstGeom>
          <a:solidFill>
            <a:srgbClr val="FFAF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800" dirty="0"/>
          </a:p>
          <a:p>
            <a:pPr algn="ctr"/>
            <a:endParaRPr sz="800" dirty="0"/>
          </a:p>
          <a:p>
            <a:endParaRPr sz="1400" dirty="0"/>
          </a:p>
        </p:txBody>
      </p:sp>
      <p:sp>
        <p:nvSpPr>
          <p:cNvPr id="144" name="Shape 263"/>
          <p:cNvSpPr/>
          <p:nvPr/>
        </p:nvSpPr>
        <p:spPr>
          <a:xfrm>
            <a:off x="774957" y="1059651"/>
            <a:ext cx="847489" cy="1802062"/>
          </a:xfrm>
          <a:prstGeom prst="rect">
            <a:avLst/>
          </a:prstGeom>
          <a:solidFill>
            <a:srgbClr val="FE889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 smtClean="0"/>
              <a:t>관심 작품</a:t>
            </a:r>
            <a:endParaRPr sz="1000" dirty="0"/>
          </a:p>
        </p:txBody>
      </p:sp>
      <p:sp>
        <p:nvSpPr>
          <p:cNvPr id="146" name="타원 145"/>
          <p:cNvSpPr/>
          <p:nvPr/>
        </p:nvSpPr>
        <p:spPr>
          <a:xfrm>
            <a:off x="6573510" y="1622758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 rot="10800000">
            <a:off x="1702583" y="1623020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A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330400" y="1112551"/>
            <a:ext cx="1164111" cy="1656277"/>
            <a:chOff x="4139409" y="4038759"/>
            <a:chExt cx="1164111" cy="1656277"/>
          </a:xfrm>
        </p:grpSpPr>
        <p:grpSp>
          <p:nvGrpSpPr>
            <p:cNvPr id="150" name="그룹 149"/>
            <p:cNvGrpSpPr/>
            <p:nvPr/>
          </p:nvGrpSpPr>
          <p:grpSpPr>
            <a:xfrm>
              <a:off x="4139409" y="4038759"/>
              <a:ext cx="1164111" cy="1299210"/>
              <a:chOff x="379084" y="1880567"/>
              <a:chExt cx="1553259" cy="1689818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379084" y="3011087"/>
                <a:ext cx="1552755" cy="5592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5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" name="직사각형 152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7" name="그룹 156"/>
          <p:cNvGrpSpPr/>
          <p:nvPr/>
        </p:nvGrpSpPr>
        <p:grpSpPr>
          <a:xfrm>
            <a:off x="3675927" y="1112551"/>
            <a:ext cx="1164111" cy="1656277"/>
            <a:chOff x="4139409" y="4038759"/>
            <a:chExt cx="1164111" cy="1656277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6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1" name="직사각형 160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5" name="그룹 164"/>
          <p:cNvGrpSpPr/>
          <p:nvPr/>
        </p:nvGrpSpPr>
        <p:grpSpPr>
          <a:xfrm>
            <a:off x="5021076" y="1112551"/>
            <a:ext cx="1164111" cy="1656277"/>
            <a:chOff x="4139409" y="4038759"/>
            <a:chExt cx="1164111" cy="1656277"/>
          </a:xfrm>
        </p:grpSpPr>
        <p:grpSp>
          <p:nvGrpSpPr>
            <p:cNvPr id="166" name="그룹 165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" name="직사각형 168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모서리가 둥근 사각형 설명선 113"/>
          <p:cNvSpPr/>
          <p:nvPr/>
        </p:nvSpPr>
        <p:spPr>
          <a:xfrm>
            <a:off x="2610790" y="902720"/>
            <a:ext cx="187664" cy="158297"/>
          </a:xfrm>
          <a:prstGeom prst="wedgeRoundRectCallout">
            <a:avLst>
              <a:gd name="adj1" fmla="val -84789"/>
              <a:gd name="adj2" fmla="val 10399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pSp>
        <p:nvGrpSpPr>
          <p:cNvPr id="197" name="그룹 196"/>
          <p:cNvGrpSpPr/>
          <p:nvPr/>
        </p:nvGrpSpPr>
        <p:grpSpPr>
          <a:xfrm>
            <a:off x="901592" y="3215952"/>
            <a:ext cx="1163733" cy="1536017"/>
            <a:chOff x="901592" y="3215952"/>
            <a:chExt cx="1163733" cy="1536017"/>
          </a:xfrm>
        </p:grpSpPr>
        <p:sp>
          <p:nvSpPr>
            <p:cNvPr id="198" name="직사각형 197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903529" y="4028435"/>
              <a:ext cx="1155655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284004" y="3215952"/>
            <a:ext cx="1163733" cy="1536017"/>
            <a:chOff x="901592" y="3215952"/>
            <a:chExt cx="1163733" cy="1536017"/>
          </a:xfrm>
        </p:grpSpPr>
        <p:sp>
          <p:nvSpPr>
            <p:cNvPr id="201" name="직사각형 200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03529" y="4028435"/>
              <a:ext cx="1161795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3656071" y="3215952"/>
            <a:ext cx="1169874" cy="1536017"/>
            <a:chOff x="895451" y="3215952"/>
            <a:chExt cx="1169874" cy="1536017"/>
          </a:xfrm>
        </p:grpSpPr>
        <p:sp>
          <p:nvSpPr>
            <p:cNvPr id="204" name="직사각형 203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895451" y="4028435"/>
              <a:ext cx="1167264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5048498" y="3215952"/>
            <a:ext cx="1161123" cy="1536017"/>
            <a:chOff x="901592" y="3215952"/>
            <a:chExt cx="1161123" cy="1536017"/>
          </a:xfrm>
        </p:grpSpPr>
        <p:sp>
          <p:nvSpPr>
            <p:cNvPr id="212" name="직사각형 211"/>
            <p:cNvSpPr/>
            <p:nvPr/>
          </p:nvSpPr>
          <p:spPr>
            <a:xfrm>
              <a:off x="901592" y="3215952"/>
              <a:ext cx="116112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903529" y="4028435"/>
              <a:ext cx="1159186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905123" y="4809872"/>
            <a:ext cx="1169875" cy="1536017"/>
            <a:chOff x="901592" y="3215952"/>
            <a:chExt cx="1169875" cy="1536017"/>
          </a:xfrm>
        </p:grpSpPr>
        <p:sp>
          <p:nvSpPr>
            <p:cNvPr id="215" name="직사각형 214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903529" y="4028435"/>
              <a:ext cx="1167938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2287535" y="4809872"/>
            <a:ext cx="1163733" cy="1536017"/>
            <a:chOff x="901592" y="3215952"/>
            <a:chExt cx="1163733" cy="1536017"/>
          </a:xfrm>
        </p:grpSpPr>
        <p:sp>
          <p:nvSpPr>
            <p:cNvPr id="218" name="직사각형 217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903529" y="4028435"/>
              <a:ext cx="1155655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3665743" y="4809872"/>
            <a:ext cx="1163733" cy="1536017"/>
            <a:chOff x="901592" y="3215952"/>
            <a:chExt cx="1163733" cy="1536017"/>
          </a:xfrm>
        </p:grpSpPr>
        <p:sp>
          <p:nvSpPr>
            <p:cNvPr id="221" name="직사각형 220"/>
            <p:cNvSpPr/>
            <p:nvPr/>
          </p:nvSpPr>
          <p:spPr>
            <a:xfrm>
              <a:off x="901592" y="3215952"/>
              <a:ext cx="1163733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903529" y="4028435"/>
              <a:ext cx="1155655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5045888" y="4809872"/>
            <a:ext cx="1163734" cy="1536017"/>
            <a:chOff x="895451" y="3215952"/>
            <a:chExt cx="1163734" cy="1536017"/>
          </a:xfrm>
        </p:grpSpPr>
        <p:sp>
          <p:nvSpPr>
            <p:cNvPr id="224" name="직사각형 223"/>
            <p:cNvSpPr/>
            <p:nvPr/>
          </p:nvSpPr>
          <p:spPr>
            <a:xfrm>
              <a:off x="901593" y="3215952"/>
              <a:ext cx="1157592" cy="955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THUMB-IMAGE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895451" y="4028435"/>
              <a:ext cx="1163733" cy="7235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구입날짜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2016.08.20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구입 포인트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1,080</a:t>
              </a: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작가명      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김희재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just"/>
              <a:endParaRPr lang="en-US" altLang="ko-KR" sz="400" b="1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800" b="1" dirty="0" smtClean="0">
                  <a:solidFill>
                    <a:schemeClr val="tx1"/>
                  </a:solidFill>
                </a:rPr>
                <a:t>작품 제목   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끝자락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5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421" y="2113122"/>
            <a:ext cx="6781842" cy="3241963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03" name="Shape 303"/>
          <p:cNvGraphicFramePr/>
          <p:nvPr>
            <p:extLst>
              <p:ext uri="{D42A27DB-BD31-4B8C-83A1-F6EECF244321}">
                <p14:modId xmlns:p14="http://schemas.microsoft.com/office/powerpoint/2010/main" val="2581855763"/>
              </p:ext>
            </p:extLst>
          </p:nvPr>
        </p:nvGraphicFramePr>
        <p:xfrm>
          <a:off x="1078465" y="3902854"/>
          <a:ext cx="5540049" cy="11734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5062"/>
                <a:gridCol w="11242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7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4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009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 smtClean="0"/>
                        <a:t>번호</a:t>
                      </a:r>
                      <a:endParaRPr lang="ko"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dirty="0" smtClean="0"/>
                        <a:t>날짜</a:t>
                      </a:r>
                      <a:endParaRPr lang="ko"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dirty="0"/>
                        <a:t>유형</a:t>
                      </a:r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dirty="0"/>
                        <a:t>내용</a:t>
                      </a:r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 smtClean="0"/>
                        <a:t>포인트</a:t>
                      </a:r>
                      <a:endParaRPr lang="en-US" altLang="ko" sz="1000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dirty="0"/>
                        <a:t>내역</a:t>
                      </a:r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dirty="0"/>
                        <a:t>잔여</a:t>
                      </a:r>
                      <a:endParaRPr lang="en-US" altLang="ko" sz="1000" dirty="0"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 smtClean="0"/>
                        <a:t>포인트</a:t>
                      </a:r>
                      <a:endParaRPr lang="ko"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48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000" dirty="0" smtClean="0"/>
                        <a:t>1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000" dirty="0"/>
                        <a:t>2016.07.28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 smtClean="0"/>
                        <a:t>구매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판매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적립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/>
                        <a:t>작품</a:t>
                      </a:r>
                      <a:r>
                        <a:rPr lang="en-US" altLang="ko-KR" sz="1000" dirty="0"/>
                        <a:t>A,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dirty="0"/>
                        <a:t>서울시 강동구 </a:t>
                      </a:r>
                      <a:r>
                        <a:rPr lang="ko-KR" altLang="en-US" sz="1000" dirty="0" err="1"/>
                        <a:t>상암로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000" dirty="0"/>
                        <a:t>-1,000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ko-KR" sz="1000" dirty="0"/>
                        <a:t>3,000</a:t>
                      </a:r>
                      <a:endParaRPr sz="1000" dirty="0"/>
                    </a:p>
                  </a:txBody>
                  <a:tcPr marL="68569" marR="68569" marT="68569" marB="6856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68569" marR="68569" marT="68569" marB="6856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OD01-02-03</a:t>
            </a:r>
            <a:endParaRPr kumimoji="1"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마이페이지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 err="1"/>
              <a:t>MyPage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08433"/>
              </p:ext>
            </p:extLst>
          </p:nvPr>
        </p:nvGraphicFramePr>
        <p:xfrm>
          <a:off x="7612380" y="725903"/>
          <a:ext cx="2109787" cy="265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포인트 내역 검색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날짜를 선택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오늘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일주일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개월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년 중 택 </a:t>
                      </a:r>
                      <a:r>
                        <a:rPr lang="en-US" altLang="ko-KR" sz="800" dirty="0"/>
                        <a:t>1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혹은 직접 검색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검색 시 </a:t>
                      </a:r>
                      <a:r>
                        <a:rPr lang="ko-KR" altLang="en-US" sz="800" dirty="0" smtClean="0"/>
                        <a:t>달력 표시 </a:t>
                      </a:r>
                      <a:r>
                        <a:rPr lang="ko-KR" altLang="en-US" sz="800" dirty="0"/>
                        <a:t>클릭하면 달력 레이어 뜨게끔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사용내역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적립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포인트내역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잔여포인트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형식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yyyymmdd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구매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적립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내용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작품 제목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상대방이 구입 시 입력했던 주소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사용날짜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 err="1"/>
                        <a:t>yyyymmdd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포인트 </a:t>
                      </a:r>
                      <a:r>
                        <a:rPr lang="ko-KR" altLang="en-US" sz="800" dirty="0"/>
                        <a:t>내역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smtClean="0"/>
                        <a:t>구매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판매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적립 </a:t>
                      </a:r>
                      <a:r>
                        <a:rPr lang="ko-KR" altLang="en-US" sz="800" dirty="0"/>
                        <a:t>금액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잔여 </a:t>
                      </a:r>
                      <a:r>
                        <a:rPr lang="ko-KR" altLang="en-US" sz="800" dirty="0" smtClean="0"/>
                        <a:t>포인트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/>
                        <a:t>기록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03759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OD01-03-01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1200684" y="2318332"/>
            <a:ext cx="23868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" altLang="en-US" sz="1000" dirty="0"/>
              <a:t>보유 포인트</a:t>
            </a:r>
            <a:r>
              <a:rPr lang="en-US" altLang="ko" sz="1000" dirty="0"/>
              <a:t>: </a:t>
            </a:r>
            <a:r>
              <a:rPr lang="ko-KR" altLang="en-US" sz="1000" dirty="0"/>
              <a:t> </a:t>
            </a:r>
            <a:r>
              <a:rPr lang="en-US" altLang="ko" sz="1000" b="1" dirty="0"/>
              <a:t>3</a:t>
            </a:r>
            <a:r>
              <a:rPr lang="en-US" altLang="ko-KR" sz="1000" b="1" dirty="0"/>
              <a:t>,</a:t>
            </a:r>
            <a:r>
              <a:rPr lang="en-US" altLang="ko" sz="1000" b="1" dirty="0"/>
              <a:t>000p</a:t>
            </a:r>
          </a:p>
          <a:p>
            <a:endParaRPr lang="en-US" altLang="ko" sz="1000" dirty="0"/>
          </a:p>
          <a:p>
            <a:endParaRPr lang="ko" altLang="en-US" sz="1000" dirty="0"/>
          </a:p>
          <a:p>
            <a:r>
              <a:rPr lang="ko" altLang="en-US" sz="1000" dirty="0"/>
              <a:t>포인트 내역</a:t>
            </a:r>
            <a:r>
              <a:rPr lang="ko-KR" altLang="en-US" sz="1000" dirty="0"/>
              <a:t> </a:t>
            </a:r>
            <a:r>
              <a:rPr lang="ko" altLang="en-US" sz="1000" dirty="0"/>
              <a:t>조회하기</a:t>
            </a:r>
            <a:r>
              <a:rPr lang="en-US" altLang="ko" sz="1000" dirty="0"/>
              <a:t>:  </a:t>
            </a:r>
          </a:p>
          <a:p>
            <a:endParaRPr lang="en-US" altLang="ko" sz="1000" dirty="0"/>
          </a:p>
          <a:p>
            <a:r>
              <a:rPr lang="ko" altLang="en-US" sz="1000" dirty="0"/>
              <a:t>오늘 </a:t>
            </a:r>
            <a:r>
              <a:rPr lang="en-US" altLang="ko-KR" sz="1000" dirty="0"/>
              <a:t>|</a:t>
            </a:r>
            <a:r>
              <a:rPr lang="en-US" altLang="ko" sz="1000" dirty="0"/>
              <a:t> </a:t>
            </a:r>
            <a:r>
              <a:rPr lang="ko" altLang="en-US" sz="1000" dirty="0"/>
              <a:t>일주일 </a:t>
            </a:r>
            <a:r>
              <a:rPr lang="en-US" altLang="ko-KR" sz="1000" dirty="0"/>
              <a:t>|</a:t>
            </a:r>
            <a:r>
              <a:rPr lang="en-US" altLang="ko" sz="1000" dirty="0"/>
              <a:t> 1</a:t>
            </a:r>
            <a:r>
              <a:rPr lang="ko" altLang="en-US" sz="1000" dirty="0"/>
              <a:t>개월 </a:t>
            </a:r>
            <a:r>
              <a:rPr lang="en-US" altLang="ko-KR" sz="1000" dirty="0"/>
              <a:t>|</a:t>
            </a:r>
            <a:r>
              <a:rPr lang="en-US" altLang="ko" sz="1000" dirty="0"/>
              <a:t> 3</a:t>
            </a:r>
            <a:r>
              <a:rPr lang="ko" altLang="en-US" sz="1000" dirty="0"/>
              <a:t>개월 </a:t>
            </a:r>
            <a:r>
              <a:rPr lang="en-US" altLang="ko-KR" sz="1000" dirty="0"/>
              <a:t>|</a:t>
            </a:r>
            <a:r>
              <a:rPr lang="en-US" altLang="ko" sz="1000" dirty="0"/>
              <a:t> 6</a:t>
            </a:r>
            <a:r>
              <a:rPr lang="ko" altLang="en-US" sz="1000" dirty="0"/>
              <a:t>개월 </a:t>
            </a:r>
            <a:r>
              <a:rPr lang="en-US" altLang="ko-KR" sz="1000" dirty="0"/>
              <a:t>|</a:t>
            </a:r>
            <a:r>
              <a:rPr lang="en-US" altLang="ko" sz="1000" dirty="0"/>
              <a:t> 1</a:t>
            </a:r>
            <a:r>
              <a:rPr lang="ko" altLang="en-US" sz="1000" dirty="0"/>
              <a:t>년</a:t>
            </a:r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endParaRPr kumimoji="1" lang="ko-KR" altLang="en-US" sz="1000" dirty="0"/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55575" y="720280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이전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▲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9" name="Rectangle 12"/>
          <p:cNvSpPr/>
          <p:nvPr/>
        </p:nvSpPr>
        <p:spPr>
          <a:xfrm>
            <a:off x="1275755" y="3432799"/>
            <a:ext cx="2077854" cy="309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날짜 선택</a:t>
            </a:r>
          </a:p>
        </p:txBody>
      </p:sp>
      <p:sp>
        <p:nvSpPr>
          <p:cNvPr id="61" name="모서리가 둥근 사각형 설명선 106"/>
          <p:cNvSpPr/>
          <p:nvPr/>
        </p:nvSpPr>
        <p:spPr>
          <a:xfrm>
            <a:off x="3889077" y="3152307"/>
            <a:ext cx="187664" cy="158297"/>
          </a:xfrm>
          <a:prstGeom prst="wedgeRoundRectCallout">
            <a:avLst>
              <a:gd name="adj1" fmla="val -84788"/>
              <a:gd name="adj2" fmla="val 1343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3" name="모서리가 둥근 사각형 설명선 106"/>
          <p:cNvSpPr/>
          <p:nvPr/>
        </p:nvSpPr>
        <p:spPr>
          <a:xfrm>
            <a:off x="548247" y="4619942"/>
            <a:ext cx="187664" cy="158297"/>
          </a:xfrm>
          <a:prstGeom prst="wedgeRoundRectCallout">
            <a:avLst>
              <a:gd name="adj1" fmla="val 136923"/>
              <a:gd name="adj2" fmla="val -393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4" name="모서리가 둥근 사각형 설명선 113"/>
          <p:cNvSpPr/>
          <p:nvPr/>
        </p:nvSpPr>
        <p:spPr>
          <a:xfrm>
            <a:off x="5726429" y="3159887"/>
            <a:ext cx="187664" cy="158297"/>
          </a:xfrm>
          <a:prstGeom prst="wedgeRoundRectCallout">
            <a:avLst>
              <a:gd name="adj1" fmla="val -33499"/>
              <a:gd name="adj2" fmla="val 111596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557421" y="1836997"/>
            <a:ext cx="1343333" cy="276125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마이 포인트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273499" y="3514371"/>
            <a:ext cx="64285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 err="1"/>
              <a:t>부터</a:t>
            </a:r>
            <a:endParaRPr lang="ko-KR" altLang="en-US" sz="1000" dirty="0"/>
          </a:p>
        </p:txBody>
      </p:sp>
      <p:pic>
        <p:nvPicPr>
          <p:cNvPr id="1026" name="Picture 2" descr="calendar, clock, date, event, schedule, tim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72" y="3446264"/>
            <a:ext cx="282262" cy="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2"/>
          <p:cNvSpPr/>
          <p:nvPr/>
        </p:nvSpPr>
        <p:spPr>
          <a:xfrm>
            <a:off x="3836239" y="3430752"/>
            <a:ext cx="2077854" cy="3091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날짜 선택</a:t>
            </a:r>
          </a:p>
        </p:txBody>
      </p:sp>
      <p:pic>
        <p:nvPicPr>
          <p:cNvPr id="34" name="Picture 2" descr="calendar, clock, date, event, schedule, tim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56" y="3444217"/>
            <a:ext cx="282262" cy="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 bwMode="auto">
          <a:xfrm>
            <a:off x="5888633" y="3508404"/>
            <a:ext cx="64285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까지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700">
                <a:solidFill>
                  <a:srgbClr val="0070C0"/>
                </a:solidFill>
              </a:rPr>
              <a:t>로니 서비스 </a:t>
            </a:r>
            <a:r>
              <a:rPr lang="ko-KR" altLang="en-US" sz="700"/>
              <a:t>구축 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OD01-03-01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달력 레이어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MyPage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달력 레이어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1045"/>
              </p:ext>
            </p:extLst>
          </p:nvPr>
        </p:nvGraphicFramePr>
        <p:xfrm>
          <a:off x="7612380" y="725903"/>
          <a:ext cx="2109787" cy="16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이전 달로 이동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다음 </a:t>
                      </a:r>
                      <a:r>
                        <a:rPr lang="ko-KR" altLang="en-US" sz="800"/>
                        <a:t>달로 이동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최초 화면 로드 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오늘 날짜에 </a:t>
                      </a:r>
                      <a:r>
                        <a:rPr lang="ko-KR" altLang="en-US" sz="800" dirty="0" err="1"/>
                        <a:t>포커싱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다른 날짜 클릭 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클릭한 날짜가 부모창에 적용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오늘 날짜에 </a:t>
                      </a:r>
                      <a:r>
                        <a:rPr lang="ko-KR" altLang="en-US" sz="800" dirty="0" err="1"/>
                        <a:t>포커싱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레이어 </a:t>
                      </a:r>
                      <a:r>
                        <a:rPr lang="ko-KR" altLang="en-US" sz="800" dirty="0"/>
                        <a:t>닫힘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원하는 검색 날짜 시작점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원하는 검색 날짜 끝점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오늘 날짜로 기본 설정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537319" y="2573665"/>
            <a:ext cx="2224652" cy="1930526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85098"/>
              </p:ext>
            </p:extLst>
          </p:nvPr>
        </p:nvGraphicFramePr>
        <p:xfrm>
          <a:off x="1652561" y="2856990"/>
          <a:ext cx="2004212" cy="1163520"/>
        </p:xfrm>
        <a:graphic>
          <a:graphicData uri="http://schemas.openxmlformats.org/drawingml/2006/table">
            <a:tbl>
              <a:tblPr/>
              <a:tblGrid>
                <a:gridCol w="286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u="none" dirty="0"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1537319" y="2573664"/>
            <a:ext cx="2224652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046261" y="2595841"/>
            <a:ext cx="484157" cy="1812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72000" tIns="28800" rIns="36000" bIns="28800" anchor="ctr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2016</a:t>
            </a:r>
            <a:r>
              <a:rPr kumimoji="0" lang="ko-KR" altLang="en-US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   ▼</a:t>
            </a:r>
          </a:p>
        </p:txBody>
      </p:sp>
      <p:sp>
        <p:nvSpPr>
          <p:cNvPr id="35" name="AutoShape 38"/>
          <p:cNvSpPr>
            <a:spLocks noChangeArrowheads="1"/>
          </p:cNvSpPr>
          <p:nvPr/>
        </p:nvSpPr>
        <p:spPr bwMode="auto">
          <a:xfrm>
            <a:off x="1746669" y="2596688"/>
            <a:ext cx="247998" cy="181273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wrap="none" lIns="72000" tIns="28800" rIns="72000" bIns="28800" anchor="ctr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prstClr val="black"/>
                </a:solidFill>
                <a:ea typeface="맑은 고딕" pitchFamily="50" charset="-127"/>
              </a:rPr>
              <a:t>◀</a:t>
            </a: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3284266" y="2596688"/>
            <a:ext cx="247998" cy="181273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wrap="none" lIns="72000" tIns="28800" rIns="72000" bIns="28800" anchor="ctr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prstClr val="black"/>
                </a:solidFill>
                <a:ea typeface="맑은 고딕" pitchFamily="50" charset="-127"/>
              </a:rPr>
              <a:t>▶</a:t>
            </a: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2661256" y="2595841"/>
            <a:ext cx="554690" cy="1812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72000" tIns="28800" rIns="36000" bIns="28800" anchor="ctr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  <a:r>
              <a:rPr kumimoji="0" lang="ko-KR" altLang="en-US" sz="800" b="0" ker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월     </a:t>
            </a:r>
            <a:r>
              <a:rPr kumimoji="0" lang="ko-KR" altLang="en-US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▼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7393" y="4321784"/>
            <a:ext cx="2051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u="sng" kern="0" dirty="0">
                <a:latin typeface="+mn-ea"/>
                <a:ea typeface="+mn-ea"/>
              </a:rPr>
              <a:t>닫기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33847" y="4321784"/>
            <a:ext cx="2051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u="sng" kern="0" dirty="0">
                <a:latin typeface="+mn-ea"/>
                <a:ea typeface="+mn-ea"/>
              </a:rPr>
              <a:t>오늘</a:t>
            </a: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1664494" y="4223733"/>
            <a:ext cx="2005616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모서리가 둥근 사각형 설명선 41"/>
          <p:cNvSpPr/>
          <p:nvPr/>
        </p:nvSpPr>
        <p:spPr>
          <a:xfrm>
            <a:off x="1580129" y="2633025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65447" y="2633025"/>
            <a:ext cx="187664" cy="158297"/>
          </a:xfrm>
          <a:prstGeom prst="wedgeRoundRectCallout">
            <a:avLst>
              <a:gd name="adj1" fmla="val -73062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263869" y="3456809"/>
            <a:ext cx="187664" cy="158297"/>
          </a:xfrm>
          <a:prstGeom prst="wedgeRoundRectCallout">
            <a:avLst>
              <a:gd name="adj1" fmla="val -73062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1349469" y="4297069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3771393" y="4297069"/>
            <a:ext cx="187664" cy="158297"/>
          </a:xfrm>
          <a:prstGeom prst="wedgeRoundRectCallout">
            <a:avLst>
              <a:gd name="adj1" fmla="val -73062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4177183" y="2573665"/>
            <a:ext cx="2224652" cy="1930526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48694"/>
              </p:ext>
            </p:extLst>
          </p:nvPr>
        </p:nvGraphicFramePr>
        <p:xfrm>
          <a:off x="4292425" y="2856990"/>
          <a:ext cx="2004212" cy="1163520"/>
        </p:xfrm>
        <a:graphic>
          <a:graphicData uri="http://schemas.openxmlformats.org/drawingml/2006/table">
            <a:tbl>
              <a:tblPr/>
              <a:tblGrid>
                <a:gridCol w="286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63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u="none" dirty="0"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83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sz="800" b="0" u="none" dirty="0">
                        <a:latin typeface="+mn-ea"/>
                        <a:ea typeface="+mn-ea"/>
                      </a:endParaRPr>
                    </a:p>
                  </a:txBody>
                  <a:tcPr marL="33860" marR="3386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4177183" y="2573664"/>
            <a:ext cx="2224652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4686125" y="2595841"/>
            <a:ext cx="484157" cy="1812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72000" tIns="28800" rIns="36000" bIns="28800" anchor="ctr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2016</a:t>
            </a:r>
            <a:r>
              <a:rPr kumimoji="0" lang="ko-KR" altLang="en-US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   ▼</a:t>
            </a:r>
          </a:p>
        </p:txBody>
      </p:sp>
      <p:sp>
        <p:nvSpPr>
          <p:cNvPr id="47" name="AutoShape 38"/>
          <p:cNvSpPr>
            <a:spLocks noChangeArrowheads="1"/>
          </p:cNvSpPr>
          <p:nvPr/>
        </p:nvSpPr>
        <p:spPr bwMode="auto">
          <a:xfrm>
            <a:off x="4386533" y="2596688"/>
            <a:ext cx="247998" cy="181273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wrap="none" lIns="72000" tIns="28800" rIns="72000" bIns="28800" anchor="ctr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prstClr val="black"/>
                </a:solidFill>
                <a:ea typeface="맑은 고딕" pitchFamily="50" charset="-127"/>
              </a:rPr>
              <a:t>◀</a:t>
            </a:r>
          </a:p>
        </p:txBody>
      </p:sp>
      <p:sp>
        <p:nvSpPr>
          <p:cNvPr id="48" name="AutoShape 38"/>
          <p:cNvSpPr>
            <a:spLocks noChangeArrowheads="1"/>
          </p:cNvSpPr>
          <p:nvPr/>
        </p:nvSpPr>
        <p:spPr bwMode="auto">
          <a:xfrm>
            <a:off x="5924130" y="2596688"/>
            <a:ext cx="247998" cy="181273"/>
          </a:xfrm>
          <a:prstGeom prst="roundRect">
            <a:avLst>
              <a:gd name="adj" fmla="val 0"/>
            </a:avLst>
          </a:prstGeom>
          <a:noFill/>
          <a:ln w="3175">
            <a:noFill/>
            <a:round/>
            <a:headEnd/>
            <a:tailEnd/>
          </a:ln>
          <a:effectLst/>
        </p:spPr>
        <p:txBody>
          <a:bodyPr wrap="none" lIns="72000" tIns="28800" rIns="72000" bIns="28800" anchor="ctr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>
                <a:solidFill>
                  <a:prstClr val="black"/>
                </a:solidFill>
                <a:ea typeface="맑은 고딕" pitchFamily="50" charset="-127"/>
              </a:rPr>
              <a:t>▶</a:t>
            </a: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5301120" y="2595841"/>
            <a:ext cx="554690" cy="1812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72000" tIns="28800" rIns="36000" bIns="28800" anchor="ctr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  <a:r>
              <a:rPr kumimoji="0" lang="ko-KR" altLang="en-US" sz="800" b="0" ker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월     </a:t>
            </a:r>
            <a:r>
              <a:rPr kumimoji="0" lang="ko-KR" altLang="en-US" sz="800" b="0" kern="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Arial" charset="0"/>
              </a:rPr>
              <a:t>▼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107257" y="4321784"/>
            <a:ext cx="2051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u="sng" kern="0" dirty="0">
                <a:latin typeface="+mn-ea"/>
                <a:ea typeface="+mn-ea"/>
              </a:rPr>
              <a:t>닫기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4273711" y="4321784"/>
            <a:ext cx="2051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u="sng" kern="0" dirty="0">
                <a:latin typeface="+mn-ea"/>
                <a:ea typeface="+mn-ea"/>
              </a:rPr>
              <a:t>오늘</a:t>
            </a:r>
          </a:p>
        </p:txBody>
      </p:sp>
      <p:cxnSp>
        <p:nvCxnSpPr>
          <p:cNvPr id="52" name="직선 연결선 40"/>
          <p:cNvCxnSpPr/>
          <p:nvPr/>
        </p:nvCxnSpPr>
        <p:spPr bwMode="auto">
          <a:xfrm>
            <a:off x="4304358" y="4223733"/>
            <a:ext cx="2005616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모서리가 둥근 사각형 설명선 41"/>
          <p:cNvSpPr/>
          <p:nvPr/>
        </p:nvSpPr>
        <p:spPr>
          <a:xfrm>
            <a:off x="3771393" y="2261275"/>
            <a:ext cx="187664" cy="158297"/>
          </a:xfrm>
          <a:prstGeom prst="wedgeRoundRectCallout">
            <a:avLst>
              <a:gd name="adj1" fmla="val -71840"/>
              <a:gd name="adj2" fmla="val 12434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55" name="모서리가 둥근 사각형 설명선 43"/>
          <p:cNvSpPr/>
          <p:nvPr/>
        </p:nvSpPr>
        <p:spPr>
          <a:xfrm>
            <a:off x="4903733" y="3456809"/>
            <a:ext cx="187664" cy="158297"/>
          </a:xfrm>
          <a:prstGeom prst="wedgeRoundRectCallout">
            <a:avLst>
              <a:gd name="adj1" fmla="val -73062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58" name="모서리가 둥근 사각형 설명선 41"/>
          <p:cNvSpPr/>
          <p:nvPr/>
        </p:nvSpPr>
        <p:spPr>
          <a:xfrm>
            <a:off x="3989519" y="2261275"/>
            <a:ext cx="187664" cy="158297"/>
          </a:xfrm>
          <a:prstGeom prst="wedgeRoundRectCallout">
            <a:avLst>
              <a:gd name="adj1" fmla="val 76187"/>
              <a:gd name="adj2" fmla="val 12434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6994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244116" y="887480"/>
            <a:ext cx="5652187" cy="5755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4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310" y="954906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OD01-03-02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회원정보수정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 err="1"/>
              <a:t>MyPage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회원정보수정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1316809" y="1188786"/>
            <a:ext cx="15081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dirty="0"/>
              <a:t>회원정보수정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3533" y="2733256"/>
            <a:ext cx="1145466" cy="254976"/>
          </a:xfrm>
          <a:prstGeom prst="rect">
            <a:avLst/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프로필 사진 변경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32294"/>
              </p:ext>
            </p:extLst>
          </p:nvPr>
        </p:nvGraphicFramePr>
        <p:xfrm>
          <a:off x="7612380" y="725903"/>
          <a:ext cx="2109787" cy="228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프로필 사진 변경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자기 소개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자신이 변경하고 싶은 정보 새로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기존 정보가 적혀 있지만 마우스 클릭 시 수정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중복될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: </a:t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동일한 이름이 이미 존재합니다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카테고리 여러개 선택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카테고리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 구분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and/or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제작자로 추후 수정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221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카테고리 선택 완료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12082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</a:t>
                      </a:r>
                      <a:r>
                        <a:rPr lang="en-US" altLang="ko-KR" sz="800" baseline="0" dirty="0"/>
                        <a:t> 01-02-01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4" name="Shape 378"/>
          <p:cNvSpPr/>
          <p:nvPr/>
        </p:nvSpPr>
        <p:spPr>
          <a:xfrm>
            <a:off x="2714211" y="6382281"/>
            <a:ext cx="2538267" cy="2275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400" dirty="0" smtClean="0"/>
              <a:t>수정</a:t>
            </a:r>
            <a:r>
              <a:rPr lang="ko" altLang="en-US" sz="1400" dirty="0" smtClean="0"/>
              <a:t> </a:t>
            </a:r>
            <a:r>
              <a:rPr lang="ko" altLang="en-US" sz="1400" dirty="0"/>
              <a:t>완료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308279" y="1702126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자기소개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22486" y="1902828"/>
            <a:ext cx="4006140" cy="1095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안녕하세요</a:t>
            </a:r>
            <a:r>
              <a:rPr kumimoji="1" lang="en-US" altLang="ko-KR" sz="1000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29084" y="3206445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이름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회사명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822486" y="3156464"/>
            <a:ext cx="1570547" cy="28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julia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142963" y="3216892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이메일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22486" y="3641675"/>
            <a:ext cx="4006140" cy="28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1000" dirty="0">
                <a:solidFill>
                  <a:schemeClr val="bg2">
                    <a:lumMod val="75000"/>
                  </a:schemeClr>
                </a:solidFill>
              </a:rPr>
              <a:t>*******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329084" y="3710036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현재 비밀번호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4076" y="3156463"/>
            <a:ext cx="1534549" cy="2845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abcd@aaaa.com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29084" y="4206675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새 비밀번호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22486" y="4152227"/>
            <a:ext cx="4006140" cy="28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319467" y="4725251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새 비밀번호 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22486" y="4662779"/>
            <a:ext cx="4006140" cy="28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027232" y="5231852"/>
            <a:ext cx="1065852" cy="239698"/>
            <a:chOff x="1820342" y="3250215"/>
            <a:chExt cx="1359463" cy="217914"/>
          </a:xfrm>
        </p:grpSpPr>
        <p:sp>
          <p:nvSpPr>
            <p:cNvPr id="28" name="직사각형 27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02623" y="5227453"/>
            <a:ext cx="1065852" cy="239698"/>
            <a:chOff x="1820342" y="3250215"/>
            <a:chExt cx="1359463" cy="217914"/>
          </a:xfrm>
        </p:grpSpPr>
        <p:sp>
          <p:nvSpPr>
            <p:cNvPr id="31" name="직사각형 30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78014" y="5227453"/>
            <a:ext cx="1065852" cy="239698"/>
            <a:chOff x="1820342" y="3250215"/>
            <a:chExt cx="1359463" cy="217914"/>
          </a:xfrm>
        </p:grpSpPr>
        <p:sp>
          <p:nvSpPr>
            <p:cNvPr id="34" name="직사각형 33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1329084" y="5294575"/>
            <a:ext cx="15142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/>
              <a:t>카테고리</a:t>
            </a:r>
            <a:endParaRPr kumimoji="1" lang="en-US" altLang="ko-KR" sz="1000" dirty="0" smtClean="0"/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 smtClean="0">
                <a:solidFill>
                  <a:srgbClr val="00B0F0"/>
                </a:solidFill>
              </a:rPr>
              <a:t>(</a:t>
            </a:r>
            <a:r>
              <a:rPr kumimoji="1" lang="ko-KR" altLang="en-US" sz="1000" dirty="0" smtClean="0">
                <a:solidFill>
                  <a:srgbClr val="00B0F0"/>
                </a:solidFill>
              </a:rPr>
              <a:t>최대 </a:t>
            </a:r>
            <a:r>
              <a:rPr kumimoji="1" lang="en-US" altLang="ko-KR" sz="1000" dirty="0" smtClean="0">
                <a:solidFill>
                  <a:srgbClr val="00B0F0"/>
                </a:solidFill>
              </a:rPr>
              <a:t>5</a:t>
            </a:r>
            <a:r>
              <a:rPr kumimoji="1" lang="ko-KR" altLang="en-US" sz="1000" dirty="0" smtClean="0">
                <a:solidFill>
                  <a:srgbClr val="00B0F0"/>
                </a:solidFill>
              </a:rPr>
              <a:t>개 선택</a:t>
            </a:r>
            <a:r>
              <a:rPr kumimoji="1" lang="en-US" altLang="ko-KR" sz="1000" dirty="0" smtClean="0">
                <a:solidFill>
                  <a:srgbClr val="00B0F0"/>
                </a:solidFill>
              </a:rPr>
              <a:t>)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7" name="모서리가 둥근 사각형 설명선 113"/>
          <p:cNvSpPr/>
          <p:nvPr/>
        </p:nvSpPr>
        <p:spPr>
          <a:xfrm>
            <a:off x="5371439" y="6377767"/>
            <a:ext cx="181934" cy="126416"/>
          </a:xfrm>
          <a:prstGeom prst="wedgeRoundRectCallout">
            <a:avLst>
              <a:gd name="adj1" fmla="val -84789"/>
              <a:gd name="adj2" fmla="val 10399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모서리가 둥근 사각형 설명선 106"/>
          <p:cNvSpPr/>
          <p:nvPr/>
        </p:nvSpPr>
        <p:spPr>
          <a:xfrm>
            <a:off x="1134875" y="2734328"/>
            <a:ext cx="181934" cy="126416"/>
          </a:xfrm>
          <a:prstGeom prst="wedgeRoundRectCallout">
            <a:avLst>
              <a:gd name="adj1" fmla="val 94726"/>
              <a:gd name="adj2" fmla="val -100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9" name="모서리가 둥근 사각형 설명선 106"/>
          <p:cNvSpPr/>
          <p:nvPr/>
        </p:nvSpPr>
        <p:spPr>
          <a:xfrm>
            <a:off x="3822562" y="1414236"/>
            <a:ext cx="181934" cy="126416"/>
          </a:xfrm>
          <a:prstGeom prst="wedgeRoundRectCallout">
            <a:avLst>
              <a:gd name="adj1" fmla="val -6687"/>
              <a:gd name="adj2" fmla="val 10942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0" name="모서리가 둥근 사각형 설명선 106"/>
          <p:cNvSpPr/>
          <p:nvPr/>
        </p:nvSpPr>
        <p:spPr>
          <a:xfrm>
            <a:off x="2742783" y="5119395"/>
            <a:ext cx="181934" cy="126416"/>
          </a:xfrm>
          <a:prstGeom prst="wedgeRoundRectCallout">
            <a:avLst>
              <a:gd name="adj1" fmla="val 94726"/>
              <a:gd name="adj2" fmla="val -100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47" name="타원 46"/>
          <p:cNvSpPr/>
          <p:nvPr/>
        </p:nvSpPr>
        <p:spPr>
          <a:xfrm>
            <a:off x="6563664" y="5231938"/>
            <a:ext cx="237507" cy="24544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27232" y="5590670"/>
            <a:ext cx="560516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의상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758534" y="5592607"/>
            <a:ext cx="560516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한복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338868" y="5891621"/>
            <a:ext cx="15142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/>
              <a:t>회원 구분</a:t>
            </a:r>
            <a:endParaRPr kumimoji="1" lang="ko-KR" altLang="en-US" sz="1000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3701615" y="5931547"/>
            <a:ext cx="79901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디자이너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863535" y="5917713"/>
            <a:ext cx="79901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제작자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622742" y="5930599"/>
            <a:ext cx="157744" cy="131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37307" y="5924787"/>
            <a:ext cx="157744" cy="131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831814" y="6094760"/>
            <a:ext cx="3602435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디자이너 또는 제작자가 아니라면 체크하지 않아도 됩니다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단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 중복 체크 가능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체크를 하시면  디자이너</a:t>
            </a:r>
            <a:r>
              <a:rPr kumimoji="1" lang="ko-KR" altLang="en-US" sz="800" dirty="0">
                <a:solidFill>
                  <a:srgbClr val="00B0F0"/>
                </a:solidFill>
              </a:rPr>
              <a:t> </a:t>
            </a:r>
            <a:r>
              <a:rPr kumimoji="1" lang="en-US" altLang="ko-KR" sz="800" dirty="0" smtClean="0">
                <a:solidFill>
                  <a:srgbClr val="00B0F0"/>
                </a:solidFill>
              </a:rPr>
              <a:t>/ 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제작자 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메뉴에 노출됩니다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6" name="Shape 68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60107" y="1673865"/>
            <a:ext cx="906646" cy="99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47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>
                <a:solidFill>
                  <a:srgbClr val="0070C0"/>
                </a:solidFill>
              </a:rPr>
              <a:t>Open Source Design </a:t>
            </a:r>
            <a:r>
              <a:rPr lang="ko-KR" altLang="en-US" sz="80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18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7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700666" y="1437666"/>
            <a:ext cx="3737608" cy="278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dirty="0"/>
              <a:t>의상      산업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시각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공예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공간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정보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자연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새분야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5347937" y="1751159"/>
            <a:ext cx="1215766" cy="9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b="1" dirty="0">
                <a:solidFill>
                  <a:schemeClr val="accent5"/>
                </a:solidFill>
              </a:rPr>
              <a:t>최신순</a:t>
            </a:r>
            <a:r>
              <a:rPr lang="ko" altLang="en-US" sz="1000" dirty="0"/>
              <a:t>  </a:t>
            </a:r>
            <a:r>
              <a:rPr lang="en-US" altLang="ko" sz="1000" dirty="0"/>
              <a:t>|  </a:t>
            </a:r>
            <a:r>
              <a:rPr lang="ko" altLang="en-US" sz="1000" dirty="0"/>
              <a:t>인기순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OD02-01-01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작품 페이지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74159"/>
              </p:ext>
            </p:extLst>
          </p:nvPr>
        </p:nvGraphicFramePr>
        <p:xfrm>
          <a:off x="7612380" y="725903"/>
          <a:ext cx="2109787" cy="33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분야 나누기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마우스 오버 시 각각에 맞는 중분류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소분류 등장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중분류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소분류는 아직 결정 안됨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카테고리는 추후 수정할 수 있도록 감안하여 개발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작품 최신순 혹은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많이 받은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인기순으로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보기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선택한 정렬 방식에 색깔로 표시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작품명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카테고리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개수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조회수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업데이트 시간 확인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썸네일 다 같은 크기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Header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부분 메뉴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사용자가 등록한 작품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리스트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메인페이지와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디자인 프로젝트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디자인 프로젝트 리스트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디자이너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디자이너 별 포트폴리오 또는 작품 정보 제공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제작자 별 포트폴리오 또는 작품 정보 제공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썸네일 이미지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명시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카드에 마우스 오버 시 어둡게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93473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OD04-02-01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OD02-01-02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70" name="모서리가 둥근 사각형 설명선 113"/>
          <p:cNvSpPr/>
          <p:nvPr/>
        </p:nvSpPr>
        <p:spPr>
          <a:xfrm>
            <a:off x="351392" y="2993316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1" name="모서리가 둥근 사각형 설명선 113"/>
          <p:cNvSpPr/>
          <p:nvPr/>
        </p:nvSpPr>
        <p:spPr>
          <a:xfrm>
            <a:off x="6483068" y="1800389"/>
            <a:ext cx="187664" cy="158297"/>
          </a:xfrm>
          <a:prstGeom prst="wedgeRoundRectCallout">
            <a:avLst>
              <a:gd name="adj1" fmla="val -110434"/>
              <a:gd name="adj2" fmla="val -7842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2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rgbClr val="FE889B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73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Shape 352"/>
          <p:cNvSpPr/>
          <p:nvPr/>
        </p:nvSpPr>
        <p:spPr>
          <a:xfrm>
            <a:off x="5438274" y="1437666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/>
              <a:t>작품</a:t>
            </a:r>
            <a:r>
              <a:rPr lang="ko" altLang="en-US" sz="1000" dirty="0"/>
              <a:t> 등록</a:t>
            </a:r>
          </a:p>
        </p:txBody>
      </p:sp>
      <p:sp>
        <p:nvSpPr>
          <p:cNvPr id="77" name="모서리가 둥근 사각형 설명선 106"/>
          <p:cNvSpPr/>
          <p:nvPr/>
        </p:nvSpPr>
        <p:spPr>
          <a:xfrm>
            <a:off x="1479788" y="1508759"/>
            <a:ext cx="187664" cy="158297"/>
          </a:xfrm>
          <a:prstGeom prst="wedgeRoundRectCallout">
            <a:avLst>
              <a:gd name="adj1" fmla="val 105528"/>
              <a:gd name="adj2" fmla="val -2410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8" name="모서리가 둥근 사각형 설명선 106"/>
          <p:cNvSpPr/>
          <p:nvPr/>
        </p:nvSpPr>
        <p:spPr>
          <a:xfrm>
            <a:off x="5155410" y="1757381"/>
            <a:ext cx="187664" cy="158297"/>
          </a:xfrm>
          <a:prstGeom prst="wedgeRoundRectCallout">
            <a:avLst>
              <a:gd name="adj1" fmla="val 100407"/>
              <a:gd name="adj2" fmla="val 2481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작품</a:t>
            </a:r>
          </a:p>
        </p:txBody>
      </p:sp>
      <p:sp>
        <p:nvSpPr>
          <p:cNvPr id="39" name="모서리가 둥근 사각형 설명선 106"/>
          <p:cNvSpPr/>
          <p:nvPr/>
        </p:nvSpPr>
        <p:spPr>
          <a:xfrm>
            <a:off x="385433" y="3396814"/>
            <a:ext cx="173602" cy="151316"/>
          </a:xfrm>
          <a:prstGeom prst="wedgeRoundRectCallout">
            <a:avLst>
              <a:gd name="adj1" fmla="val 113544"/>
              <a:gd name="adj2" fmla="val 794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09" name="모서리가 둥근 사각형 설명선 106"/>
          <p:cNvSpPr/>
          <p:nvPr/>
        </p:nvSpPr>
        <p:spPr>
          <a:xfrm>
            <a:off x="739051" y="1147204"/>
            <a:ext cx="187664" cy="158297"/>
          </a:xfrm>
          <a:prstGeom prst="wedgeRoundRectCallout">
            <a:avLst>
              <a:gd name="adj1" fmla="val 81904"/>
              <a:gd name="adj2" fmla="val -556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10" name="모서리가 둥근 사각형 설명선 106"/>
          <p:cNvSpPr/>
          <p:nvPr/>
        </p:nvSpPr>
        <p:spPr>
          <a:xfrm>
            <a:off x="319757" y="2433866"/>
            <a:ext cx="187664" cy="158297"/>
          </a:xfrm>
          <a:prstGeom prst="wedgeRoundRectCallout">
            <a:avLst>
              <a:gd name="adj1" fmla="val 113544"/>
              <a:gd name="adj2" fmla="val 794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2310014" y="2072107"/>
            <a:ext cx="1436875" cy="2158677"/>
            <a:chOff x="2310014" y="2072107"/>
            <a:chExt cx="1436875" cy="2158677"/>
          </a:xfrm>
        </p:grpSpPr>
        <p:grpSp>
          <p:nvGrpSpPr>
            <p:cNvPr id="112" name="그룹 111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직사각형 114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9" name="그룹 118"/>
          <p:cNvGrpSpPr/>
          <p:nvPr/>
        </p:nvGrpSpPr>
        <p:grpSpPr>
          <a:xfrm>
            <a:off x="645602" y="2069650"/>
            <a:ext cx="1436875" cy="2158677"/>
            <a:chOff x="2310014" y="2072107"/>
            <a:chExt cx="1436875" cy="215867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직사각형 120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2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직사각형 122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7" name="그룹 126"/>
          <p:cNvGrpSpPr/>
          <p:nvPr/>
        </p:nvGrpSpPr>
        <p:grpSpPr>
          <a:xfrm>
            <a:off x="5643314" y="2069650"/>
            <a:ext cx="1436875" cy="2158677"/>
            <a:chOff x="2310014" y="2072107"/>
            <a:chExt cx="1436875" cy="2158677"/>
          </a:xfrm>
        </p:grpSpPr>
        <p:grpSp>
          <p:nvGrpSpPr>
            <p:cNvPr id="128" name="그룹 127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직사각형 128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직사각형 130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5" name="그룹 134"/>
          <p:cNvGrpSpPr/>
          <p:nvPr/>
        </p:nvGrpSpPr>
        <p:grpSpPr>
          <a:xfrm>
            <a:off x="3978902" y="2067193"/>
            <a:ext cx="1436875" cy="2158677"/>
            <a:chOff x="2310014" y="2072107"/>
            <a:chExt cx="1436875" cy="2158677"/>
          </a:xfrm>
        </p:grpSpPr>
        <p:grpSp>
          <p:nvGrpSpPr>
            <p:cNvPr id="136" name="그룹 135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직사각형 138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3" name="그룹 142"/>
          <p:cNvGrpSpPr/>
          <p:nvPr/>
        </p:nvGrpSpPr>
        <p:grpSpPr>
          <a:xfrm>
            <a:off x="2307333" y="4270206"/>
            <a:ext cx="1436875" cy="2158677"/>
            <a:chOff x="2310014" y="2072107"/>
            <a:chExt cx="1436875" cy="2158677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직사각형 144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4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직사각형 146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1" name="그룹 150"/>
          <p:cNvGrpSpPr/>
          <p:nvPr/>
        </p:nvGrpSpPr>
        <p:grpSpPr>
          <a:xfrm>
            <a:off x="642921" y="4267749"/>
            <a:ext cx="1436875" cy="2158677"/>
            <a:chOff x="2310014" y="2072107"/>
            <a:chExt cx="1436875" cy="2158677"/>
          </a:xfrm>
        </p:grpSpPr>
        <p:grpSp>
          <p:nvGrpSpPr>
            <p:cNvPr id="152" name="그룹 151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직사각형 152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5" name="직사각형 154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5640633" y="4267749"/>
            <a:ext cx="1436875" cy="2158677"/>
            <a:chOff x="2310014" y="2072107"/>
            <a:chExt cx="1436875" cy="2158677"/>
          </a:xfrm>
        </p:grpSpPr>
        <p:grpSp>
          <p:nvGrpSpPr>
            <p:cNvPr id="160" name="그룹 159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1" name="직사각형 160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6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직사각형 162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7" name="그룹 166"/>
          <p:cNvGrpSpPr/>
          <p:nvPr/>
        </p:nvGrpSpPr>
        <p:grpSpPr>
          <a:xfrm>
            <a:off x="3976221" y="4265292"/>
            <a:ext cx="1436875" cy="2158677"/>
            <a:chOff x="2310014" y="2072107"/>
            <a:chExt cx="1436875" cy="2158677"/>
          </a:xfrm>
        </p:grpSpPr>
        <p:grpSp>
          <p:nvGrpSpPr>
            <p:cNvPr id="168" name="그룹 167"/>
            <p:cNvGrpSpPr/>
            <p:nvPr/>
          </p:nvGrpSpPr>
          <p:grpSpPr>
            <a:xfrm>
              <a:off x="2310481" y="2072107"/>
              <a:ext cx="1436408" cy="1734348"/>
              <a:chOff x="379588" y="1880567"/>
              <a:chExt cx="1552755" cy="1730781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379588" y="321766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9" name="직사각형 168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1" name="직사각형 170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7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History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 dirty="0">
                <a:solidFill>
                  <a:srgbClr val="0070C0"/>
                </a:solidFill>
              </a:rPr>
              <a:t>Open Source Design</a:t>
            </a:r>
            <a:r>
              <a:rPr lang="ko-KR" altLang="en-US" sz="800" dirty="0" smtClean="0">
                <a:solidFill>
                  <a:srgbClr val="3B5998"/>
                </a:solidFill>
              </a:rPr>
              <a:t> </a:t>
            </a:r>
            <a:r>
              <a:rPr lang="ko-KR" altLang="en-US" sz="800" dirty="0"/>
              <a:t>구축 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32335"/>
              </p:ext>
            </p:extLst>
          </p:nvPr>
        </p:nvGraphicFramePr>
        <p:xfrm>
          <a:off x="422789" y="765841"/>
          <a:ext cx="9060423" cy="422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5075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800936">
                  <a:extLst>
                    <a:ext uri="{9D8B030D-6E8A-4147-A177-3AD203B41FA5}">
                      <a16:colId xmlns="" xmlns:a16="http://schemas.microsoft.com/office/drawing/2014/main" val="3422928346"/>
                    </a:ext>
                  </a:extLst>
                </a:gridCol>
                <a:gridCol w="1179312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  <a:gridCol w="4817036">
                  <a:extLst>
                    <a:ext uri="{9D8B030D-6E8A-4147-A177-3AD203B41FA5}">
                      <a16:colId xmlns="" xmlns:a16="http://schemas.microsoft.com/office/drawing/2014/main" val="1680026462"/>
                    </a:ext>
                  </a:extLst>
                </a:gridCol>
                <a:gridCol w="829032">
                  <a:extLst>
                    <a:ext uri="{9D8B030D-6E8A-4147-A177-3AD203B41FA5}">
                      <a16:colId xmlns="" xmlns:a16="http://schemas.microsoft.com/office/drawing/2014/main" val="4168811499"/>
                    </a:ext>
                  </a:extLst>
                </a:gridCol>
                <a:gridCol w="829032">
                  <a:extLst>
                    <a:ext uri="{9D8B030D-6E8A-4147-A177-3AD203B41FA5}">
                      <a16:colId xmlns="" xmlns:a16="http://schemas.microsoft.com/office/drawing/2014/main" val="2807837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0.1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2016-07-26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초기 기획안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황주현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윤상진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0.2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2016-08-10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aseline="0" dirty="0"/>
                        <a:t>2</a:t>
                      </a:r>
                      <a:r>
                        <a:rPr lang="ko-KR" altLang="en-US" sz="600" baseline="0" dirty="0"/>
                        <a:t>차 </a:t>
                      </a:r>
                      <a:r>
                        <a:rPr lang="ko-KR" altLang="en-US" sz="600" baseline="0" dirty="0" err="1"/>
                        <a:t>기획안</a:t>
                      </a:r>
                      <a:endParaRPr lang="en-US" altLang="ko-KR" sz="600" baseline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윤상진</a:t>
                      </a: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8671261"/>
                  </a:ext>
                </a:extLst>
              </a:tr>
              <a:tr h="169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0.3.1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03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2016.08.10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차 </a:t>
                      </a:r>
                      <a:r>
                        <a:rPr lang="ko-KR" altLang="en-US" sz="600" dirty="0" err="1" smtClean="0"/>
                        <a:t>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윤상진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421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0.4.1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04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2016.08.10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차 </a:t>
                      </a:r>
                      <a:r>
                        <a:rPr lang="ko-KR" altLang="en-US" sz="600" dirty="0" err="1" smtClean="0"/>
                        <a:t>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조혜현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정재우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217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0.5.1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05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2016.08.11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차 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윤상진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495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0.6.1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06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2016.08.11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차 </a:t>
                      </a:r>
                      <a:r>
                        <a:rPr lang="ko-KR" altLang="en-US" sz="600" dirty="0" err="1" smtClean="0"/>
                        <a:t>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조혜현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정재우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704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0.7.1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07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2016.08.11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차 </a:t>
                      </a:r>
                      <a:r>
                        <a:rPr lang="ko-KR" altLang="en-US" sz="600" dirty="0" err="1" smtClean="0"/>
                        <a:t>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조혜현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정재우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481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0.8.1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08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2016.08.11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차 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윤상진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7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0.9.1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09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2016.08.12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차 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윤상진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434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1.0.1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2016.08.18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차 </a:t>
                      </a:r>
                      <a:r>
                        <a:rPr lang="ko-KR" altLang="en-US" sz="600" dirty="0" smtClean="0"/>
                        <a:t>기획안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황주현</a:t>
                      </a: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윤상진</a:t>
                      </a:r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213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972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baseline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138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14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549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026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56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3173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Wingdings" panose="05000000000000000000" pitchFamily="2" charset="2"/>
                        <a:buChar char="§"/>
                      </a:pPr>
                      <a:endParaRPr lang="en-US" altLang="ko-KR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817251" y="1836738"/>
            <a:ext cx="2213194" cy="2035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200" dirty="0"/>
              <a:t>작품명</a:t>
            </a:r>
            <a:r>
              <a:rPr lang="en-US" altLang="ko" sz="1400" dirty="0"/>
              <a:t>: </a:t>
            </a:r>
          </a:p>
          <a:p>
            <a:endParaRPr lang="en-US" altLang="ko" sz="1400" dirty="0"/>
          </a:p>
          <a:p>
            <a:endParaRPr lang="en-US" altLang="ko" sz="933" dirty="0"/>
          </a:p>
          <a:p>
            <a:r>
              <a:rPr lang="ko" altLang="en-US" sz="1200" dirty="0"/>
              <a:t>카테고리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endParaRPr lang="en-US" altLang="ko" sz="667" dirty="0"/>
          </a:p>
          <a:p>
            <a:r>
              <a:rPr lang="ko" altLang="en-US" sz="1200" dirty="0"/>
              <a:t>라이센스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endParaRPr lang="en-US" altLang="ko" sz="533" dirty="0"/>
          </a:p>
          <a:p>
            <a:endParaRPr sz="600" dirty="0"/>
          </a:p>
          <a:p>
            <a:r>
              <a:rPr lang="ko-KR" altLang="en-US" sz="1200" dirty="0" smtClean="0"/>
              <a:t>구매 </a:t>
            </a:r>
            <a:r>
              <a:rPr lang="ko" altLang="en-US" sz="1200" dirty="0" smtClean="0"/>
              <a:t>포인트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r>
              <a:rPr lang="ko" altLang="en-US" sz="1200" dirty="0"/>
              <a:t>썸네일 등록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endParaRPr lang="en-US" altLang="ko" sz="500" dirty="0"/>
          </a:p>
          <a:p>
            <a:r>
              <a:rPr lang="ko" altLang="en-US" sz="1200" dirty="0"/>
              <a:t>작품 등록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endParaRPr lang="en-US" altLang="ko" sz="533" dirty="0"/>
          </a:p>
          <a:p>
            <a:endParaRPr lang="en-US" altLang="ko" sz="533" dirty="0"/>
          </a:p>
          <a:p>
            <a:endParaRPr lang="en-US" altLang="ko" sz="533" dirty="0"/>
          </a:p>
          <a:p>
            <a:endParaRPr lang="en-US" altLang="ko" sz="533" dirty="0"/>
          </a:p>
          <a:p>
            <a:endParaRPr lang="en-US" altLang="ko" sz="533" dirty="0"/>
          </a:p>
          <a:p>
            <a:endParaRPr lang="en-US" altLang="ko" sz="533" dirty="0"/>
          </a:p>
          <a:p>
            <a:endParaRPr sz="600" dirty="0"/>
          </a:p>
          <a:p>
            <a:r>
              <a:rPr lang="ko" altLang="en-US" sz="1200" dirty="0"/>
              <a:t>작품 설명</a:t>
            </a:r>
            <a:r>
              <a:rPr lang="en-US" altLang="ko" sz="1400" dirty="0"/>
              <a:t>:  </a:t>
            </a:r>
          </a:p>
          <a:p>
            <a:endParaRPr sz="1400" dirty="0"/>
          </a:p>
        </p:txBody>
      </p:sp>
      <p:sp>
        <p:nvSpPr>
          <p:cNvPr id="378" name="Shape 378"/>
          <p:cNvSpPr/>
          <p:nvPr/>
        </p:nvSpPr>
        <p:spPr>
          <a:xfrm>
            <a:off x="2108008" y="6025730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등록 완료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854559" y="2801392"/>
            <a:ext cx="871937" cy="399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1000" dirty="0"/>
              <a:t>공유여부</a:t>
            </a:r>
            <a:endParaRPr lang="en-US" altLang="ko-KR" sz="1000" dirty="0"/>
          </a:p>
          <a:p>
            <a:endParaRPr lang="en-US" altLang="ko-KR" sz="500" dirty="0"/>
          </a:p>
          <a:p>
            <a:r>
              <a:rPr lang="ko-KR" altLang="en-US" sz="1000" dirty="0"/>
              <a:t>상업적 사용</a:t>
            </a:r>
            <a:endParaRPr lang="en-US" altLang="ko-KR" sz="1000" dirty="0"/>
          </a:p>
          <a:p>
            <a:endParaRPr lang="en-US" altLang="ko-KR" sz="500" dirty="0"/>
          </a:p>
          <a:p>
            <a:r>
              <a:rPr lang="ko-KR" altLang="en-US" sz="1000" dirty="0"/>
              <a:t>작품 변경</a:t>
            </a:r>
            <a:endParaRPr lang="ko" altLang="en-US" sz="1000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OD02-01-02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작품 등록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작품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작품 등록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823"/>
              </p:ext>
            </p:extLst>
          </p:nvPr>
        </p:nvGraphicFramePr>
        <p:xfrm>
          <a:off x="7612380" y="725903"/>
          <a:ext cx="2109787" cy="4382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제목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관심분야 혹은 전공분야를 카테고리로 </a:t>
                      </a:r>
                      <a:r>
                        <a:rPr lang="ko-KR" altLang="en-US" sz="800" dirty="0" smtClean="0"/>
                        <a:t>추가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카테고리 최대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 </a:t>
                      </a:r>
                      <a:r>
                        <a:rPr lang="ko-KR" altLang="en-US" sz="800" dirty="0"/>
                        <a:t>설정 </a:t>
                      </a:r>
                      <a:r>
                        <a:rPr lang="ko-KR" altLang="en-US" sz="800" dirty="0" smtClean="0"/>
                        <a:t>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대분류만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택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중분류까지만 택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소분류까지 택 가능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의상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산업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시각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공예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공간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자연</a:t>
                      </a:r>
                      <a:r>
                        <a:rPr lang="en-US" altLang="ko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" altLang="en-US" sz="800" dirty="0">
                          <a:solidFill>
                            <a:schemeClr val="tx1"/>
                          </a:solidFill>
                        </a:rPr>
                        <a:t>새 분야</a:t>
                      </a:r>
                      <a:endParaRPr lang="en-US" altLang="ko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중분류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소분류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추후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결정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카테고리 추가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라이센스 설명 따로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공유여부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상업적 사용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작품변경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가지로 정해짐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Default-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가지 모두 가능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동일 라이선스 적용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작품 변경 시 변경된 작품에도 동일한 라이선스를 적용해야 할 때 선택함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한 게시물 당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한 라이센스 적용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 포인트는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자신이 결정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라이센스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선택에 따라 입력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라이선스 제약 없이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전체공개일 경우 비활성화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라이선스 상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구매해야 할 경우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이미지 파일만 가능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모든 파일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지원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.jpg, .gif, .</a:t>
                      </a:r>
                      <a:r>
                        <a:rPr lang="en-US" altLang="ko-KR" sz="800" dirty="0" err="1"/>
                        <a:t>stl</a:t>
                      </a:r>
                      <a:r>
                        <a:rPr lang="en-US" altLang="ko-KR" sz="800" dirty="0"/>
                        <a:t>, .txt,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dirty="0" err="1"/>
                        <a:t>ai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 smtClean="0"/>
                        <a:t>등등</a:t>
                      </a:r>
                      <a:endParaRPr lang="en-US" altLang="ko-KR" sz="8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작품에 대한 설명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1,000</a:t>
                      </a:r>
                      <a:r>
                        <a:rPr lang="ko-KR" altLang="en-US" sz="800" dirty="0"/>
                        <a:t>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strike="noStrike" dirty="0" smtClean="0">
                          <a:solidFill>
                            <a:schemeClr val="tx1"/>
                          </a:solidFill>
                        </a:rPr>
                        <a:t>다른 사람들과 공유할 오픈소스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388656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태그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이내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개당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20byte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7392"/>
              </p:ext>
            </p:extLst>
          </p:nvPr>
        </p:nvGraphicFramePr>
        <p:xfrm>
          <a:off x="7612380" y="6104878"/>
          <a:ext cx="2109787" cy="6877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20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20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OD02-01-03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20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OD02-01-01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214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</a:tbl>
          </a:graphicData>
        </a:graphic>
      </p:graphicFrame>
      <p:sp>
        <p:nvSpPr>
          <p:cNvPr id="65" name="모서리가 둥근 사각형 설명선 113"/>
          <p:cNvSpPr/>
          <p:nvPr/>
        </p:nvSpPr>
        <p:spPr>
          <a:xfrm>
            <a:off x="1811618" y="5923831"/>
            <a:ext cx="187664" cy="158297"/>
          </a:xfrm>
          <a:prstGeom prst="wedgeRoundRectCallout">
            <a:avLst>
              <a:gd name="adj1" fmla="val 101137"/>
              <a:gd name="adj2" fmla="val 15720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958548" y="2413060"/>
            <a:ext cx="1099422" cy="300147"/>
            <a:chOff x="1820342" y="3250215"/>
            <a:chExt cx="1359463" cy="217914"/>
          </a:xfrm>
        </p:grpSpPr>
        <p:sp>
          <p:nvSpPr>
            <p:cNvPr id="67" name="직사각형 66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133939" y="2408661"/>
            <a:ext cx="1099422" cy="300147"/>
            <a:chOff x="1820342" y="3250215"/>
            <a:chExt cx="1359463" cy="217914"/>
          </a:xfrm>
        </p:grpSpPr>
        <p:sp>
          <p:nvSpPr>
            <p:cNvPr id="70" name="직사각형 69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309330" y="2408661"/>
            <a:ext cx="1099422" cy="300147"/>
            <a:chOff x="1820342" y="3250215"/>
            <a:chExt cx="1359463" cy="217914"/>
          </a:xfrm>
        </p:grpSpPr>
        <p:sp>
          <p:nvSpPr>
            <p:cNvPr id="73" name="직사각형 72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958548" y="1892158"/>
            <a:ext cx="453921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58548" y="3633874"/>
            <a:ext cx="1908670" cy="237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AutoShape 38"/>
          <p:cNvSpPr>
            <a:spLocks noChangeArrowheads="1"/>
          </p:cNvSpPr>
          <p:nvPr/>
        </p:nvSpPr>
        <p:spPr bwMode="auto">
          <a:xfrm>
            <a:off x="3093043" y="4051220"/>
            <a:ext cx="816907" cy="2265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썸네일 등록</a:t>
            </a:r>
          </a:p>
        </p:txBody>
      </p:sp>
      <p:sp>
        <p:nvSpPr>
          <p:cNvPr id="82" name="AutoShape 38"/>
          <p:cNvSpPr>
            <a:spLocks noChangeArrowheads="1"/>
          </p:cNvSpPr>
          <p:nvPr/>
        </p:nvSpPr>
        <p:spPr bwMode="auto">
          <a:xfrm>
            <a:off x="1949296" y="4055340"/>
            <a:ext cx="1112909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.jpg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AutoShape 38"/>
          <p:cNvSpPr>
            <a:spLocks noChangeArrowheads="1"/>
          </p:cNvSpPr>
          <p:nvPr/>
        </p:nvSpPr>
        <p:spPr bwMode="auto">
          <a:xfrm>
            <a:off x="3104767" y="4567569"/>
            <a:ext cx="661017" cy="2265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작품 등록</a:t>
            </a:r>
          </a:p>
        </p:txBody>
      </p:sp>
      <p:sp>
        <p:nvSpPr>
          <p:cNvPr id="84" name="AutoShape 38"/>
          <p:cNvSpPr>
            <a:spLocks noChangeArrowheads="1"/>
          </p:cNvSpPr>
          <p:nvPr/>
        </p:nvSpPr>
        <p:spPr bwMode="auto">
          <a:xfrm>
            <a:off x="1942326" y="4486093"/>
            <a:ext cx="1112909" cy="380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모든 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파일</a:t>
            </a:r>
            <a:endParaRPr lang="en-US" altLang="ko-KR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최대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10MB)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35102" y="5509299"/>
            <a:ext cx="453921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사각형 설명선 106"/>
          <p:cNvSpPr/>
          <p:nvPr/>
        </p:nvSpPr>
        <p:spPr>
          <a:xfrm>
            <a:off x="480316" y="1760802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7" name="모서리가 둥근 사각형 설명선 106"/>
          <p:cNvSpPr/>
          <p:nvPr/>
        </p:nvSpPr>
        <p:spPr>
          <a:xfrm>
            <a:off x="480316" y="2305063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8" name="모서리가 둥근 사각형 설명선 106"/>
          <p:cNvSpPr/>
          <p:nvPr/>
        </p:nvSpPr>
        <p:spPr>
          <a:xfrm>
            <a:off x="480316" y="2981110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9" name="모서리가 둥근 사각형 설명선 106"/>
          <p:cNvSpPr/>
          <p:nvPr/>
        </p:nvSpPr>
        <p:spPr>
          <a:xfrm>
            <a:off x="480316" y="3618609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90" name="모서리가 둥근 사각형 설명선 106"/>
          <p:cNvSpPr/>
          <p:nvPr/>
        </p:nvSpPr>
        <p:spPr>
          <a:xfrm>
            <a:off x="480316" y="4005802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91" name="모서리가 둥근 사각형 설명선 106"/>
          <p:cNvSpPr/>
          <p:nvPr/>
        </p:nvSpPr>
        <p:spPr>
          <a:xfrm>
            <a:off x="480316" y="4556867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92" name="모서리가 둥근 사각형 설명선 106"/>
          <p:cNvSpPr/>
          <p:nvPr/>
        </p:nvSpPr>
        <p:spPr>
          <a:xfrm>
            <a:off x="468593" y="5512896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19" name="실행 단추: 도움말[A] 18">
            <a:hlinkClick r:id="" action="ppaction://noaction" highlightClick="1"/>
          </p:cNvPr>
          <p:cNvSpPr/>
          <p:nvPr/>
        </p:nvSpPr>
        <p:spPr>
          <a:xfrm>
            <a:off x="1689456" y="2862367"/>
            <a:ext cx="161329" cy="293089"/>
          </a:xfrm>
          <a:prstGeom prst="actionButtonHelp">
            <a:avLst/>
          </a:prstGeom>
          <a:solidFill>
            <a:schemeClr val="bg1"/>
          </a:solidFill>
          <a:ln w="63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113"/>
          <p:cNvSpPr/>
          <p:nvPr/>
        </p:nvSpPr>
        <p:spPr>
          <a:xfrm>
            <a:off x="1427885" y="2839263"/>
            <a:ext cx="187664" cy="158297"/>
          </a:xfrm>
          <a:prstGeom prst="wedgeRoundRectCallout">
            <a:avLst>
              <a:gd name="adj1" fmla="val 101137"/>
              <a:gd name="adj2" fmla="val 43191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97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rgbClr val="FE889B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98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43096" y="2895176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32116" y="2876883"/>
            <a:ext cx="41722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가능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13013" y="2905074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3902033" y="2886781"/>
            <a:ext cx="5356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/>
              <a:t>  불가능</a:t>
            </a:r>
            <a:endParaRPr kumimoji="1"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3052992" y="3130702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142012" y="3112409"/>
            <a:ext cx="41722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가능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22909" y="3140600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911929" y="3122307"/>
            <a:ext cx="5356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/>
              <a:t>  불가능</a:t>
            </a:r>
            <a:endParaRPr kumimoji="1"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051013" y="3366228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3140033" y="3347935"/>
            <a:ext cx="41722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가능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820930" y="3376126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3909950" y="3357833"/>
            <a:ext cx="5356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/>
              <a:t>  불가능</a:t>
            </a:r>
            <a:endParaRPr kumimoji="1"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4508800" y="3372004"/>
            <a:ext cx="81945" cy="90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4586215" y="3353711"/>
            <a:ext cx="1295715" cy="15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  </a:t>
            </a:r>
            <a:r>
              <a:rPr kumimoji="1" lang="ko-KR" altLang="en-US" sz="1000" dirty="0" smtClean="0"/>
              <a:t>동일한 </a:t>
            </a:r>
            <a:r>
              <a:rPr kumimoji="1" lang="ko-KR" altLang="en-US" sz="1000" dirty="0"/>
              <a:t>라이센스 </a:t>
            </a:r>
            <a:r>
              <a:rPr kumimoji="1" lang="ko-KR" altLang="en-US" sz="1000" dirty="0" smtClean="0"/>
              <a:t>적용</a:t>
            </a:r>
            <a:endParaRPr kumimoji="1" lang="ko-KR" altLang="en-US" sz="1000" dirty="0"/>
          </a:p>
        </p:txBody>
      </p:sp>
      <p:sp>
        <p:nvSpPr>
          <p:cNvPr id="94" name="AutoShape 38"/>
          <p:cNvSpPr>
            <a:spLocks noChangeArrowheads="1"/>
          </p:cNvSpPr>
          <p:nvPr/>
        </p:nvSpPr>
        <p:spPr bwMode="auto">
          <a:xfrm>
            <a:off x="1942326" y="4896240"/>
            <a:ext cx="1112909" cy="380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a.jpg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x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a.jpg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x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12411" y="2846311"/>
            <a:ext cx="129346" cy="122065"/>
            <a:chOff x="3306228" y="2709461"/>
            <a:chExt cx="152400" cy="326982"/>
          </a:xfrm>
        </p:grpSpPr>
        <p:cxnSp>
          <p:nvCxnSpPr>
            <p:cNvPr id="79" name="직선 연결선[R] 78"/>
            <p:cNvCxnSpPr/>
            <p:nvPr/>
          </p:nvCxnSpPr>
          <p:spPr>
            <a:xfrm>
              <a:off x="3306228" y="2721183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/>
            <p:cNvCxnSpPr/>
            <p:nvPr/>
          </p:nvCxnSpPr>
          <p:spPr>
            <a:xfrm flipH="1">
              <a:off x="3401231" y="2709461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024135" y="3080772"/>
            <a:ext cx="129346" cy="122065"/>
            <a:chOff x="3306228" y="2709461"/>
            <a:chExt cx="152400" cy="326982"/>
          </a:xfrm>
        </p:grpSpPr>
        <p:cxnSp>
          <p:nvCxnSpPr>
            <p:cNvPr id="102" name="직선 연결선[R] 101"/>
            <p:cNvCxnSpPr/>
            <p:nvPr/>
          </p:nvCxnSpPr>
          <p:spPr>
            <a:xfrm>
              <a:off x="3306228" y="2721183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/>
            <p:cNvCxnSpPr/>
            <p:nvPr/>
          </p:nvCxnSpPr>
          <p:spPr>
            <a:xfrm flipH="1">
              <a:off x="3401231" y="2709461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3012413" y="3315233"/>
            <a:ext cx="129346" cy="122065"/>
            <a:chOff x="3306228" y="2709461"/>
            <a:chExt cx="152400" cy="326982"/>
          </a:xfrm>
        </p:grpSpPr>
        <p:cxnSp>
          <p:nvCxnSpPr>
            <p:cNvPr id="105" name="직선 연결선[R] 104"/>
            <p:cNvCxnSpPr/>
            <p:nvPr/>
          </p:nvCxnSpPr>
          <p:spPr>
            <a:xfrm>
              <a:off x="3306228" y="2721183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/>
            <p:cNvCxnSpPr/>
            <p:nvPr/>
          </p:nvCxnSpPr>
          <p:spPr>
            <a:xfrm flipH="1">
              <a:off x="3401231" y="2709461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AutoShape 38"/>
          <p:cNvSpPr>
            <a:spLocks noChangeArrowheads="1"/>
          </p:cNvSpPr>
          <p:nvPr/>
        </p:nvSpPr>
        <p:spPr bwMode="auto">
          <a:xfrm>
            <a:off x="6337304" y="4554658"/>
            <a:ext cx="648964" cy="23497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작품 등록</a:t>
            </a:r>
          </a:p>
        </p:txBody>
      </p:sp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5177366" y="4477782"/>
            <a:ext cx="1112909" cy="380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모든 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파일</a:t>
            </a:r>
            <a:endParaRPr lang="en-US" altLang="ko-KR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최대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</a:rPr>
              <a:t>10MB)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4" name="AutoShape 38"/>
          <p:cNvSpPr>
            <a:spLocks noChangeArrowheads="1"/>
          </p:cNvSpPr>
          <p:nvPr/>
        </p:nvSpPr>
        <p:spPr bwMode="auto">
          <a:xfrm>
            <a:off x="5177366" y="4901919"/>
            <a:ext cx="1112909" cy="380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a.jpg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x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a.jpg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x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049532" y="4554658"/>
            <a:ext cx="11638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200" dirty="0"/>
              <a:t>오픈소스 등록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4580344" y="4275801"/>
            <a:ext cx="187664" cy="158297"/>
          </a:xfrm>
          <a:prstGeom prst="wedgeRoundRectCallout">
            <a:avLst>
              <a:gd name="adj1" fmla="val -10477"/>
              <a:gd name="adj2" fmla="val 1077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854169" y="3660929"/>
            <a:ext cx="11638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200" dirty="0"/>
              <a:t>태그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109" name="직사각형 108"/>
          <p:cNvSpPr/>
          <p:nvPr/>
        </p:nvSpPr>
        <p:spPr>
          <a:xfrm>
            <a:off x="4778490" y="3647426"/>
            <a:ext cx="1908670" cy="237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개당 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20byte</a:t>
            </a:r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이내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480424" y="2463360"/>
            <a:ext cx="237507" cy="24544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6" name="모서리가 둥근 사각형 설명선 106"/>
          <p:cNvSpPr/>
          <p:nvPr/>
        </p:nvSpPr>
        <p:spPr>
          <a:xfrm>
            <a:off x="4179848" y="3917836"/>
            <a:ext cx="187664" cy="158297"/>
          </a:xfrm>
          <a:prstGeom prst="wedgeRoundRectCallout">
            <a:avLst>
              <a:gd name="adj1" fmla="val 74509"/>
              <a:gd name="adj2" fmla="val -735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46324" y="851569"/>
            <a:ext cx="5652187" cy="57316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OD02-01-03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디자인권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작품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작품 등록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/>
              <a:t>라이센스 </a:t>
            </a:r>
            <a:r>
              <a:rPr kumimoji="1" lang="ko-KR" altLang="en-US" dirty="0"/>
              <a:t>설명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18528" y="6251442"/>
            <a:ext cx="307777" cy="3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is-IS" altLang="ko-KR" sz="2000" dirty="0"/>
              <a:t>…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1282"/>
              </p:ext>
            </p:extLst>
          </p:nvPr>
        </p:nvGraphicFramePr>
        <p:xfrm>
          <a:off x="7612380" y="725903"/>
          <a:ext cx="2109787" cy="16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라이선스 관련 설명 넣기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hlinkClick r:id="rId2"/>
                        </a:rPr>
                        <a:t>http://cckorea.org/xe/?mid=licenses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참조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화면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크기의 </a:t>
                      </a:r>
                      <a:r>
                        <a:rPr lang="en-US" altLang="ko-KR" sz="800" dirty="0"/>
                        <a:t>80%</a:t>
                      </a:r>
                      <a:r>
                        <a:rPr lang="ko-KR" altLang="en-US" sz="800" dirty="0"/>
                        <a:t>으로 찬 </a:t>
                      </a:r>
                      <a:r>
                        <a:rPr lang="en-US" altLang="ko-KR" sz="800" dirty="0"/>
                        <a:t>Modal </a:t>
                      </a:r>
                      <a:r>
                        <a:rPr lang="ko-KR" altLang="en-US" sz="800" dirty="0" smtClean="0"/>
                        <a:t>창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내가 적용한 라이선스 정책이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CCL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에서 어느 부분에 해당되는지 설명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디자인 필요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61928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OD02-01-02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5" name="모서리가 둥근 사각형 설명선 106"/>
          <p:cNvSpPr/>
          <p:nvPr/>
        </p:nvSpPr>
        <p:spPr>
          <a:xfrm>
            <a:off x="5027914" y="915962"/>
            <a:ext cx="187664" cy="158297"/>
          </a:xfrm>
          <a:prstGeom prst="wedgeRoundRectCallout">
            <a:avLst>
              <a:gd name="adj1" fmla="val -176656"/>
              <a:gd name="adj2" fmla="val 5752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16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310" y="954906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사각형 설명선 113"/>
          <p:cNvSpPr/>
          <p:nvPr/>
        </p:nvSpPr>
        <p:spPr>
          <a:xfrm>
            <a:off x="6345260" y="906799"/>
            <a:ext cx="187664" cy="158297"/>
          </a:xfrm>
          <a:prstGeom prst="wedgeRoundRectCallout">
            <a:avLst>
              <a:gd name="adj1" fmla="val 101137"/>
              <a:gd name="adj2" fmla="val 43191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3398999" y="927669"/>
            <a:ext cx="15065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b="1"/>
              <a:t>라이선스에 관한 설명</a:t>
            </a:r>
            <a:endParaRPr kumimoji="1" lang="ko-KR" altLang="en-US" sz="12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543" y="1305091"/>
            <a:ext cx="4543969" cy="49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6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>
                <a:solidFill>
                  <a:srgbClr val="0070C0"/>
                </a:solidFill>
              </a:rPr>
              <a:t>Open Source Design </a:t>
            </a:r>
            <a:r>
              <a:rPr lang="ko-KR" altLang="en-US" sz="80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22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OD03-01-01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프로젝트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61393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rgbClr val="FF66CC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/>
                        <a:t>OD03-02-01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 smtClean="0"/>
                        <a:t>OD03-01-02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OD03-02-05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OD03-01-03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01" name="Shape 349"/>
          <p:cNvSpPr txBox="1"/>
          <p:nvPr/>
        </p:nvSpPr>
        <p:spPr>
          <a:xfrm>
            <a:off x="1700666" y="1437666"/>
            <a:ext cx="3737608" cy="278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dirty="0"/>
              <a:t>의상      산업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시각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공예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공간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정보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자연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새분야</a:t>
            </a:r>
          </a:p>
        </p:txBody>
      </p:sp>
      <p:sp>
        <p:nvSpPr>
          <p:cNvPr id="102" name="Shape 352"/>
          <p:cNvSpPr/>
          <p:nvPr/>
        </p:nvSpPr>
        <p:spPr>
          <a:xfrm>
            <a:off x="5438274" y="1437666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/>
              <a:t>프로젝트</a:t>
            </a:r>
            <a:r>
              <a:rPr lang="ko" altLang="en-US" sz="1000" dirty="0"/>
              <a:t> </a:t>
            </a:r>
            <a:r>
              <a:rPr lang="ko-KR" altLang="en-US" sz="1000" dirty="0"/>
              <a:t>생성</a:t>
            </a:r>
            <a:endParaRPr lang="ko" altLang="en-US" sz="1000" dirty="0"/>
          </a:p>
        </p:txBody>
      </p:sp>
      <p:sp>
        <p:nvSpPr>
          <p:cNvPr id="112" name="모서리가 둥근 사각형 설명선 113"/>
          <p:cNvSpPr/>
          <p:nvPr/>
        </p:nvSpPr>
        <p:spPr>
          <a:xfrm>
            <a:off x="6638259" y="1514258"/>
            <a:ext cx="187664" cy="158297"/>
          </a:xfrm>
          <a:prstGeom prst="wedgeRoundRectCallout">
            <a:avLst>
              <a:gd name="adj1" fmla="val -116100"/>
              <a:gd name="adj2" fmla="val -453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13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114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모서리가 둥근 사각형 설명선 106"/>
          <p:cNvSpPr/>
          <p:nvPr/>
        </p:nvSpPr>
        <p:spPr>
          <a:xfrm>
            <a:off x="1513002" y="1497891"/>
            <a:ext cx="187664" cy="158297"/>
          </a:xfrm>
          <a:prstGeom prst="wedgeRoundRectCallout">
            <a:avLst>
              <a:gd name="adj1" fmla="val 81904"/>
              <a:gd name="adj2" fmla="val 287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8690"/>
              </p:ext>
            </p:extLst>
          </p:nvPr>
        </p:nvGraphicFramePr>
        <p:xfrm>
          <a:off x="7612380" y="725903"/>
          <a:ext cx="2109787" cy="272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분야 나누기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마우스 오버 시 각각에 맞는 중분류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소분류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진행중인 프로젝트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완료된 프로젝트 </a:t>
                      </a:r>
                      <a:r>
                        <a:rPr lang="ko-KR" altLang="en-US" sz="800" dirty="0" smtClean="0"/>
                        <a:t>나눠서 </a:t>
                      </a:r>
                      <a:r>
                        <a:rPr lang="ko-KR" altLang="en-US" sz="800" dirty="0"/>
                        <a:t>확인 </a:t>
                      </a:r>
                      <a:r>
                        <a:rPr lang="ko-KR" altLang="en-US" sz="800" dirty="0" smtClean="0"/>
                        <a:t>가능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/>
                        <a:t>Default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진행중인 프로젝트 확인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순서는 </a:t>
                      </a:r>
                      <a:r>
                        <a:rPr lang="ko-KR" altLang="en-US" sz="800" dirty="0"/>
                        <a:t>업데이트 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탭 형식으로 선택된 부분 색 나타나게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썸네일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제목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멤버수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게시글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파일 수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그룹 생성 및 관리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그룹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여러 프로젝트를 묶고 있는 단위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 프로젝트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버튼은 프로젝트를 최초 생성시킨 사람에게만 보임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내가 만든 그룹은 </a:t>
                      </a:r>
                      <a:r>
                        <a:rPr lang="en-US" altLang="ko-KR" sz="800" dirty="0"/>
                        <a:t>select box</a:t>
                      </a:r>
                      <a:r>
                        <a:rPr lang="ko-KR" altLang="en-US" sz="800" dirty="0"/>
                        <a:t>로 확인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그룹 택한 것에 따라 하단에 보이는 프로젝트가 달라짐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그룹에 속한 프로젝트들이 보이게 됨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5230497"/>
                  </a:ext>
                </a:extLst>
              </a:tr>
              <a:tr h="139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546265" y="2537098"/>
            <a:ext cx="1916418" cy="1760033"/>
            <a:chOff x="546265" y="2529444"/>
            <a:chExt cx="1916418" cy="1760033"/>
          </a:xfrm>
        </p:grpSpPr>
        <p:sp>
          <p:nvSpPr>
            <p:cNvPr id="3" name="직사각형 2"/>
            <p:cNvSpPr/>
            <p:nvPr/>
          </p:nvSpPr>
          <p:spPr>
            <a:xfrm>
              <a:off x="546265" y="2529444"/>
              <a:ext cx="1916418" cy="17575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546265" y="3796660"/>
              <a:ext cx="1916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/>
            <p:cNvCxnSpPr/>
            <p:nvPr/>
          </p:nvCxnSpPr>
          <p:spPr>
            <a:xfrm flipH="1">
              <a:off x="1173682" y="3795427"/>
              <a:ext cx="1975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/>
            <p:cNvCxnSpPr/>
            <p:nvPr/>
          </p:nvCxnSpPr>
          <p:spPr>
            <a:xfrm flipH="1">
              <a:off x="1836796" y="3795427"/>
              <a:ext cx="1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822961" y="2651253"/>
              <a:ext cx="14122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일러스트 모임</a:t>
              </a:r>
              <a:endParaRPr kumimoji="1" lang="en-US" altLang="ko-KR" sz="1000" dirty="0"/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OOO</a:t>
              </a:r>
              <a:r>
                <a:rPr kumimoji="1" lang="ko-KR" altLang="en-US" sz="1000" dirty="0"/>
                <a:t> 님의 프로젝트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3143" y="2983412"/>
              <a:ext cx="1717901" cy="643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-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66" y="4110060"/>
              <a:ext cx="190005" cy="17417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790899" y="4135589"/>
              <a:ext cx="350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멤버</a:t>
              </a: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669968" y="3882296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8</a:t>
              </a:r>
              <a:endParaRPr kumimoji="1" lang="ko-KR" altLang="en-US" sz="1000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9" y="4120960"/>
              <a:ext cx="176428" cy="15237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 bwMode="auto">
            <a:xfrm>
              <a:off x="1426798" y="4120960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게시글</a:t>
              </a:r>
            </a:p>
          </p:txBody>
        </p:sp>
        <p:sp>
          <p:nvSpPr>
            <p:cNvPr id="94" name="TextBox 93"/>
            <p:cNvSpPr txBox="1"/>
            <p:nvPr/>
          </p:nvSpPr>
          <p:spPr bwMode="auto">
            <a:xfrm>
              <a:off x="1344883" y="3880321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13</a:t>
              </a:r>
              <a:endParaRPr kumimoji="1" lang="ko-KR" altLang="en-US" sz="1000" dirty="0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100" y="4118475"/>
              <a:ext cx="167760" cy="154855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 bwMode="auto">
            <a:xfrm>
              <a:off x="2018582" y="4130858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파일</a:t>
              </a:r>
            </a:p>
          </p:txBody>
        </p:sp>
        <p:sp>
          <p:nvSpPr>
            <p:cNvPr id="97" name="TextBox 96"/>
            <p:cNvSpPr txBox="1"/>
            <p:nvPr/>
          </p:nvSpPr>
          <p:spPr bwMode="auto">
            <a:xfrm>
              <a:off x="1972294" y="3878344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18</a:t>
              </a:r>
              <a:endParaRPr kumimoji="1" lang="ko-KR" altLang="en-US" sz="1000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871394" y="2539804"/>
            <a:ext cx="1916418" cy="17575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3" name="직선 연결선[R] 122"/>
          <p:cNvCxnSpPr/>
          <p:nvPr/>
        </p:nvCxnSpPr>
        <p:spPr>
          <a:xfrm>
            <a:off x="2871394" y="3807020"/>
            <a:ext cx="191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/>
          <p:cNvCxnSpPr/>
          <p:nvPr/>
        </p:nvCxnSpPr>
        <p:spPr>
          <a:xfrm flipH="1">
            <a:off x="3498811" y="3805787"/>
            <a:ext cx="1975" cy="49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/>
          <p:cNvCxnSpPr/>
          <p:nvPr/>
        </p:nvCxnSpPr>
        <p:spPr>
          <a:xfrm flipH="1">
            <a:off x="4161925" y="3805787"/>
            <a:ext cx="1" cy="49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 bwMode="auto">
          <a:xfrm>
            <a:off x="3113174" y="2648021"/>
            <a:ext cx="141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일러스트 모임</a:t>
            </a:r>
            <a:endParaRPr kumimoji="1" lang="en-US" altLang="ko-KR" sz="1000" dirty="0"/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OOO</a:t>
            </a:r>
            <a:r>
              <a:rPr kumimoji="1" lang="ko-KR" altLang="en-US" sz="1000" dirty="0"/>
              <a:t> 님의 프로젝트</a:t>
            </a:r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endParaRPr kumimoji="1"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2978272" y="2993772"/>
            <a:ext cx="1717901" cy="6433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THUMB - IMAGE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95" y="4120420"/>
            <a:ext cx="190005" cy="174171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 bwMode="auto">
          <a:xfrm>
            <a:off x="3116028" y="4145949"/>
            <a:ext cx="3507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멤버</a:t>
            </a: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2995097" y="3892656"/>
            <a:ext cx="3347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8</a:t>
            </a:r>
            <a:endParaRPr kumimoji="1" lang="ko-KR" altLang="en-US" sz="1000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8" y="4131320"/>
            <a:ext cx="176428" cy="15237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 bwMode="auto">
          <a:xfrm>
            <a:off x="3751927" y="4131320"/>
            <a:ext cx="4134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게시글</a:t>
            </a: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3670012" y="3890681"/>
            <a:ext cx="3347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13</a:t>
            </a:r>
            <a:endParaRPr kumimoji="1" lang="ko-KR" altLang="en-US" sz="1000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29" y="4128835"/>
            <a:ext cx="167760" cy="154855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 bwMode="auto">
          <a:xfrm>
            <a:off x="4343711" y="4141218"/>
            <a:ext cx="4134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파일</a:t>
            </a: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4297423" y="3888704"/>
            <a:ext cx="3347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18</a:t>
            </a:r>
            <a:endParaRPr kumimoji="1" lang="ko-KR" altLang="en-US" sz="10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5202544" y="2539804"/>
            <a:ext cx="1916418" cy="1760033"/>
            <a:chOff x="546265" y="2529444"/>
            <a:chExt cx="1916418" cy="1760033"/>
          </a:xfrm>
        </p:grpSpPr>
        <p:sp>
          <p:nvSpPr>
            <p:cNvPr id="138" name="직사각형 137"/>
            <p:cNvSpPr/>
            <p:nvPr/>
          </p:nvSpPr>
          <p:spPr>
            <a:xfrm>
              <a:off x="546265" y="2529444"/>
              <a:ext cx="1916418" cy="17575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직선 연결선[R] 138"/>
            <p:cNvCxnSpPr/>
            <p:nvPr/>
          </p:nvCxnSpPr>
          <p:spPr>
            <a:xfrm>
              <a:off x="546265" y="3796660"/>
              <a:ext cx="1916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[R] 139"/>
            <p:cNvCxnSpPr/>
            <p:nvPr/>
          </p:nvCxnSpPr>
          <p:spPr>
            <a:xfrm flipH="1">
              <a:off x="1173682" y="3795427"/>
              <a:ext cx="1975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[R] 140"/>
            <p:cNvCxnSpPr/>
            <p:nvPr/>
          </p:nvCxnSpPr>
          <p:spPr>
            <a:xfrm flipH="1">
              <a:off x="1836796" y="3795427"/>
              <a:ext cx="1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 bwMode="auto">
            <a:xfrm>
              <a:off x="832869" y="2636862"/>
              <a:ext cx="14122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일러스트 모임</a:t>
              </a:r>
              <a:endParaRPr kumimoji="1" lang="en-US" altLang="ko-KR" sz="1000" dirty="0"/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OOO</a:t>
              </a:r>
              <a:r>
                <a:rPr kumimoji="1" lang="ko-KR" altLang="en-US" sz="1000" dirty="0"/>
                <a:t> 님의 프로젝트</a:t>
              </a:r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endParaRPr kumimoji="1" lang="ko-KR" altLang="en-US" sz="10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53143" y="2983412"/>
              <a:ext cx="1717901" cy="643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-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66" y="4110060"/>
              <a:ext cx="190005" cy="17417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 bwMode="auto">
            <a:xfrm>
              <a:off x="790899" y="4135589"/>
              <a:ext cx="350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멤버</a:t>
              </a:r>
            </a:p>
          </p:txBody>
        </p:sp>
        <p:sp>
          <p:nvSpPr>
            <p:cNvPr id="146" name="TextBox 145"/>
            <p:cNvSpPr txBox="1"/>
            <p:nvPr/>
          </p:nvSpPr>
          <p:spPr bwMode="auto">
            <a:xfrm>
              <a:off x="669968" y="3882296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8</a:t>
              </a:r>
              <a:endParaRPr kumimoji="1" lang="ko-KR" altLang="en-US" sz="1000" dirty="0"/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9" y="4120960"/>
              <a:ext cx="176428" cy="152370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 bwMode="auto">
            <a:xfrm>
              <a:off x="1426798" y="4120960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게시글</a:t>
              </a:r>
            </a:p>
          </p:txBody>
        </p:sp>
        <p:sp>
          <p:nvSpPr>
            <p:cNvPr id="149" name="TextBox 148"/>
            <p:cNvSpPr txBox="1"/>
            <p:nvPr/>
          </p:nvSpPr>
          <p:spPr bwMode="auto">
            <a:xfrm>
              <a:off x="1344883" y="3880321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13</a:t>
              </a:r>
              <a:endParaRPr kumimoji="1" lang="ko-KR" altLang="en-US" sz="1000" dirty="0"/>
            </a:p>
          </p:txBody>
        </p:sp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100" y="4118475"/>
              <a:ext cx="167760" cy="154855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 bwMode="auto">
            <a:xfrm>
              <a:off x="2018582" y="4130858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파일</a:t>
              </a:r>
            </a:p>
          </p:txBody>
        </p:sp>
        <p:sp>
          <p:nvSpPr>
            <p:cNvPr id="152" name="TextBox 151"/>
            <p:cNvSpPr txBox="1"/>
            <p:nvPr/>
          </p:nvSpPr>
          <p:spPr bwMode="auto">
            <a:xfrm>
              <a:off x="1972294" y="3878344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18</a:t>
              </a:r>
              <a:endParaRPr kumimoji="1" lang="ko-KR" altLang="en-US" sz="10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46265" y="4481327"/>
            <a:ext cx="1916418" cy="1760033"/>
            <a:chOff x="546265" y="2529444"/>
            <a:chExt cx="1916418" cy="1760033"/>
          </a:xfrm>
        </p:grpSpPr>
        <p:sp>
          <p:nvSpPr>
            <p:cNvPr id="154" name="직사각형 153"/>
            <p:cNvSpPr/>
            <p:nvPr/>
          </p:nvSpPr>
          <p:spPr>
            <a:xfrm>
              <a:off x="546265" y="2529444"/>
              <a:ext cx="1916418" cy="17575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직선 연결선[R] 154"/>
            <p:cNvCxnSpPr/>
            <p:nvPr/>
          </p:nvCxnSpPr>
          <p:spPr>
            <a:xfrm>
              <a:off x="546265" y="3796660"/>
              <a:ext cx="1916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/>
            <p:cNvCxnSpPr/>
            <p:nvPr/>
          </p:nvCxnSpPr>
          <p:spPr>
            <a:xfrm flipH="1">
              <a:off x="1173682" y="3795427"/>
              <a:ext cx="1975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/>
            <p:cNvCxnSpPr/>
            <p:nvPr/>
          </p:nvCxnSpPr>
          <p:spPr>
            <a:xfrm flipH="1">
              <a:off x="1836796" y="3795427"/>
              <a:ext cx="1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 bwMode="auto">
            <a:xfrm>
              <a:off x="811146" y="2622397"/>
              <a:ext cx="14122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일러스트 모임</a:t>
              </a:r>
              <a:endParaRPr kumimoji="1" lang="en-US" altLang="ko-KR" sz="1000" dirty="0"/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OOO</a:t>
              </a:r>
              <a:r>
                <a:rPr kumimoji="1" lang="ko-KR" altLang="en-US" sz="1000" dirty="0"/>
                <a:t> 님의 프로젝트</a:t>
              </a:r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endParaRPr kumimoji="1" lang="ko-KR" altLang="en-US" sz="10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53143" y="2983412"/>
              <a:ext cx="1717901" cy="643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-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66" y="4110060"/>
              <a:ext cx="190005" cy="174171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 bwMode="auto">
            <a:xfrm>
              <a:off x="790899" y="4135589"/>
              <a:ext cx="350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멤버</a:t>
              </a:r>
            </a:p>
          </p:txBody>
        </p:sp>
        <p:sp>
          <p:nvSpPr>
            <p:cNvPr id="162" name="TextBox 161"/>
            <p:cNvSpPr txBox="1"/>
            <p:nvPr/>
          </p:nvSpPr>
          <p:spPr bwMode="auto">
            <a:xfrm>
              <a:off x="669968" y="3882296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8</a:t>
              </a:r>
              <a:endParaRPr kumimoji="1" lang="ko-KR" altLang="en-US" sz="1000" dirty="0"/>
            </a:p>
          </p:txBody>
        </p:sp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9" y="4120960"/>
              <a:ext cx="176428" cy="152370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 bwMode="auto">
            <a:xfrm>
              <a:off x="1426798" y="4120960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게시글</a:t>
              </a: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1344883" y="3880321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13</a:t>
              </a:r>
              <a:endParaRPr kumimoji="1" lang="ko-KR" altLang="en-US" sz="1000" dirty="0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100" y="4118475"/>
              <a:ext cx="167760" cy="154855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 bwMode="auto">
            <a:xfrm>
              <a:off x="2018582" y="4130858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파일</a:t>
              </a:r>
            </a:p>
          </p:txBody>
        </p:sp>
        <p:sp>
          <p:nvSpPr>
            <p:cNvPr id="168" name="TextBox 167"/>
            <p:cNvSpPr txBox="1"/>
            <p:nvPr/>
          </p:nvSpPr>
          <p:spPr bwMode="auto">
            <a:xfrm>
              <a:off x="1972294" y="3878344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18</a:t>
              </a:r>
              <a:endParaRPr kumimoji="1" lang="ko-KR" altLang="en-US" sz="10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2871394" y="4484033"/>
            <a:ext cx="1916418" cy="1760033"/>
            <a:chOff x="546265" y="2529444"/>
            <a:chExt cx="1916418" cy="1760033"/>
          </a:xfrm>
        </p:grpSpPr>
        <p:sp>
          <p:nvSpPr>
            <p:cNvPr id="170" name="직사각형 169"/>
            <p:cNvSpPr/>
            <p:nvPr/>
          </p:nvSpPr>
          <p:spPr>
            <a:xfrm>
              <a:off x="546265" y="2529444"/>
              <a:ext cx="1916418" cy="17575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직선 연결선[R] 170"/>
            <p:cNvCxnSpPr/>
            <p:nvPr/>
          </p:nvCxnSpPr>
          <p:spPr>
            <a:xfrm>
              <a:off x="546265" y="3796660"/>
              <a:ext cx="1916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[R] 171"/>
            <p:cNvCxnSpPr/>
            <p:nvPr/>
          </p:nvCxnSpPr>
          <p:spPr>
            <a:xfrm flipH="1">
              <a:off x="1173682" y="3795427"/>
              <a:ext cx="1975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[R] 172"/>
            <p:cNvCxnSpPr/>
            <p:nvPr/>
          </p:nvCxnSpPr>
          <p:spPr>
            <a:xfrm flipH="1">
              <a:off x="1836796" y="3795427"/>
              <a:ext cx="1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 bwMode="auto">
            <a:xfrm>
              <a:off x="798353" y="2647926"/>
              <a:ext cx="14122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일러스트 모임</a:t>
              </a:r>
              <a:endParaRPr kumimoji="1" lang="en-US" altLang="ko-KR" sz="1000" dirty="0"/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OOO</a:t>
              </a:r>
              <a:r>
                <a:rPr kumimoji="1" lang="ko-KR" altLang="en-US" sz="1000" dirty="0"/>
                <a:t> 님의 프로젝트</a:t>
              </a:r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endParaRPr kumimoji="1" lang="ko-KR" altLang="en-US" sz="10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53143" y="2983412"/>
              <a:ext cx="1717901" cy="643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-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66" y="4110060"/>
              <a:ext cx="190005" cy="174171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 bwMode="auto">
            <a:xfrm>
              <a:off x="790899" y="4135589"/>
              <a:ext cx="350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멤버</a:t>
              </a:r>
            </a:p>
          </p:txBody>
        </p:sp>
        <p:sp>
          <p:nvSpPr>
            <p:cNvPr id="178" name="TextBox 177"/>
            <p:cNvSpPr txBox="1"/>
            <p:nvPr/>
          </p:nvSpPr>
          <p:spPr bwMode="auto">
            <a:xfrm>
              <a:off x="669968" y="3882296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8</a:t>
              </a:r>
              <a:endParaRPr kumimoji="1" lang="ko-KR" altLang="en-US" sz="1000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9" y="4120960"/>
              <a:ext cx="176428" cy="152370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 bwMode="auto">
            <a:xfrm>
              <a:off x="1426798" y="4120960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게시글</a:t>
              </a:r>
            </a:p>
          </p:txBody>
        </p:sp>
        <p:sp>
          <p:nvSpPr>
            <p:cNvPr id="181" name="TextBox 180"/>
            <p:cNvSpPr txBox="1"/>
            <p:nvPr/>
          </p:nvSpPr>
          <p:spPr bwMode="auto">
            <a:xfrm>
              <a:off x="1344883" y="3880321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13</a:t>
              </a:r>
              <a:endParaRPr kumimoji="1" lang="ko-KR" altLang="en-US" sz="1000" dirty="0"/>
            </a:p>
          </p:txBody>
        </p: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100" y="4118475"/>
              <a:ext cx="167760" cy="154855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 bwMode="auto">
            <a:xfrm>
              <a:off x="2018582" y="4130858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파일</a:t>
              </a: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1972294" y="3878344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18</a:t>
              </a:r>
              <a:endParaRPr kumimoji="1" lang="ko-KR" altLang="en-US" sz="10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5202544" y="4484033"/>
            <a:ext cx="1916418" cy="1760033"/>
            <a:chOff x="546265" y="2529444"/>
            <a:chExt cx="1916418" cy="1760033"/>
          </a:xfrm>
        </p:grpSpPr>
        <p:sp>
          <p:nvSpPr>
            <p:cNvPr id="186" name="직사각형 185"/>
            <p:cNvSpPr/>
            <p:nvPr/>
          </p:nvSpPr>
          <p:spPr>
            <a:xfrm>
              <a:off x="546265" y="2529444"/>
              <a:ext cx="1916418" cy="17575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직선 연결선[R] 186"/>
            <p:cNvCxnSpPr/>
            <p:nvPr/>
          </p:nvCxnSpPr>
          <p:spPr>
            <a:xfrm>
              <a:off x="546265" y="3796660"/>
              <a:ext cx="1916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/>
            <p:cNvCxnSpPr/>
            <p:nvPr/>
          </p:nvCxnSpPr>
          <p:spPr>
            <a:xfrm flipH="1">
              <a:off x="1173682" y="3795427"/>
              <a:ext cx="1975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/>
            <p:cNvCxnSpPr/>
            <p:nvPr/>
          </p:nvCxnSpPr>
          <p:spPr>
            <a:xfrm flipH="1">
              <a:off x="1836796" y="3795427"/>
              <a:ext cx="1" cy="490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 bwMode="auto">
            <a:xfrm>
              <a:off x="788932" y="2625147"/>
              <a:ext cx="14122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일러스트 모임</a:t>
              </a:r>
              <a:endParaRPr kumimoji="1" lang="en-US" altLang="ko-KR" sz="1000" dirty="0"/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OOO</a:t>
              </a:r>
              <a:r>
                <a:rPr kumimoji="1" lang="ko-KR" altLang="en-US" sz="1000" dirty="0"/>
                <a:t> 님의 프로젝트</a:t>
              </a:r>
            </a:p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endParaRPr kumimoji="1" lang="ko-KR" altLang="en-US" sz="10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53143" y="2983412"/>
              <a:ext cx="1717901" cy="643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-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66" y="4110060"/>
              <a:ext cx="190005" cy="174171"/>
            </a:xfrm>
            <a:prstGeom prst="rect">
              <a:avLst/>
            </a:prstGeom>
          </p:spPr>
        </p:pic>
        <p:sp>
          <p:nvSpPr>
            <p:cNvPr id="193" name="TextBox 192"/>
            <p:cNvSpPr txBox="1"/>
            <p:nvPr/>
          </p:nvSpPr>
          <p:spPr bwMode="auto">
            <a:xfrm>
              <a:off x="790899" y="4135589"/>
              <a:ext cx="350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멤버</a:t>
              </a:r>
            </a:p>
          </p:txBody>
        </p:sp>
        <p:sp>
          <p:nvSpPr>
            <p:cNvPr id="194" name="TextBox 193"/>
            <p:cNvSpPr txBox="1"/>
            <p:nvPr/>
          </p:nvSpPr>
          <p:spPr bwMode="auto">
            <a:xfrm>
              <a:off x="669968" y="3882296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8</a:t>
              </a:r>
              <a:endParaRPr kumimoji="1" lang="ko-KR" altLang="en-US" sz="1000" dirty="0"/>
            </a:p>
          </p:txBody>
        </p:sp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9" y="4120960"/>
              <a:ext cx="176428" cy="152370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 bwMode="auto">
            <a:xfrm>
              <a:off x="1426798" y="4120960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게시글</a:t>
              </a:r>
            </a:p>
          </p:txBody>
        </p:sp>
        <p:sp>
          <p:nvSpPr>
            <p:cNvPr id="197" name="TextBox 196"/>
            <p:cNvSpPr txBox="1"/>
            <p:nvPr/>
          </p:nvSpPr>
          <p:spPr bwMode="auto">
            <a:xfrm>
              <a:off x="1344883" y="3880321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13</a:t>
              </a:r>
              <a:endParaRPr kumimoji="1" lang="ko-KR" altLang="en-US" sz="1000" dirty="0"/>
            </a:p>
          </p:txBody>
        </p:sp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100" y="4118475"/>
              <a:ext cx="167760" cy="154855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 bwMode="auto">
            <a:xfrm>
              <a:off x="2018582" y="4130858"/>
              <a:ext cx="41349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/>
                <a:t>파일</a:t>
              </a:r>
            </a:p>
          </p:txBody>
        </p:sp>
        <p:sp>
          <p:nvSpPr>
            <p:cNvPr id="200" name="TextBox 199"/>
            <p:cNvSpPr txBox="1"/>
            <p:nvPr/>
          </p:nvSpPr>
          <p:spPr bwMode="auto">
            <a:xfrm>
              <a:off x="1972294" y="3878344"/>
              <a:ext cx="33477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/>
                <a:t>18</a:t>
              </a:r>
              <a:endParaRPr kumimoji="1" lang="ko-KR" altLang="en-US" sz="1000" dirty="0"/>
            </a:p>
          </p:txBody>
        </p:sp>
      </p:grpSp>
      <p:sp>
        <p:nvSpPr>
          <p:cNvPr id="110" name="모서리가 둥근 사각형 설명선 106"/>
          <p:cNvSpPr/>
          <p:nvPr/>
        </p:nvSpPr>
        <p:spPr>
          <a:xfrm>
            <a:off x="412040" y="3260281"/>
            <a:ext cx="187664" cy="158297"/>
          </a:xfrm>
          <a:prstGeom prst="wedgeRoundRectCallout">
            <a:avLst>
              <a:gd name="adj1" fmla="val 81904"/>
              <a:gd name="adj2" fmla="val -556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11" name="모서리가 둥근 사각형 설명선 113"/>
          <p:cNvSpPr/>
          <p:nvPr/>
        </p:nvSpPr>
        <p:spPr>
          <a:xfrm>
            <a:off x="373840" y="3532297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18" name="Shape 352"/>
          <p:cNvSpPr/>
          <p:nvPr/>
        </p:nvSpPr>
        <p:spPr>
          <a:xfrm>
            <a:off x="5445211" y="1809768"/>
            <a:ext cx="1072189" cy="1849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900" dirty="0" smtClean="0"/>
              <a:t>내 프로젝트 </a:t>
            </a:r>
            <a:r>
              <a:rPr lang="ko-KR" altLang="en-US" sz="900" dirty="0"/>
              <a:t>관리</a:t>
            </a:r>
            <a:endParaRPr lang="ko" altLang="en-US" sz="900" dirty="0"/>
          </a:p>
        </p:txBody>
      </p:sp>
      <p:sp>
        <p:nvSpPr>
          <p:cNvPr id="120" name="모서리가 둥근 사각형 설명선 106"/>
          <p:cNvSpPr/>
          <p:nvPr/>
        </p:nvSpPr>
        <p:spPr>
          <a:xfrm>
            <a:off x="5280840" y="2098239"/>
            <a:ext cx="187664" cy="158297"/>
          </a:xfrm>
          <a:prstGeom prst="wedgeRoundRectCallout">
            <a:avLst>
              <a:gd name="adj1" fmla="val -127728"/>
              <a:gd name="adj2" fmla="val 6528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19" name="모서리가 둥근 사각형 설명선 106"/>
          <p:cNvSpPr/>
          <p:nvPr/>
        </p:nvSpPr>
        <p:spPr>
          <a:xfrm>
            <a:off x="4542670" y="1630936"/>
            <a:ext cx="187664" cy="158297"/>
          </a:xfrm>
          <a:prstGeom prst="wedgeRoundRectCallout">
            <a:avLst>
              <a:gd name="adj1" fmla="val 94240"/>
              <a:gd name="adj2" fmla="val 467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01" name="모서리가 둥근 사각형 설명선 106"/>
          <p:cNvSpPr/>
          <p:nvPr/>
        </p:nvSpPr>
        <p:spPr>
          <a:xfrm>
            <a:off x="6669789" y="1757888"/>
            <a:ext cx="187664" cy="158297"/>
          </a:xfrm>
          <a:prstGeom prst="wedgeRoundRectCallout">
            <a:avLst>
              <a:gd name="adj1" fmla="val -133967"/>
              <a:gd name="adj2" fmla="val 3212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03" name="모서리가 둥근 사각형 설명선 113"/>
          <p:cNvSpPr/>
          <p:nvPr/>
        </p:nvSpPr>
        <p:spPr>
          <a:xfrm>
            <a:off x="6603091" y="1983179"/>
            <a:ext cx="187664" cy="158297"/>
          </a:xfrm>
          <a:prstGeom prst="wedgeRoundRectCallout">
            <a:avLst>
              <a:gd name="adj1" fmla="val -110434"/>
              <a:gd name="adj2" fmla="val -7842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04" name="Shape 352"/>
          <p:cNvSpPr/>
          <p:nvPr/>
        </p:nvSpPr>
        <p:spPr>
          <a:xfrm>
            <a:off x="4293198" y="1815103"/>
            <a:ext cx="1109168" cy="1849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 smtClean="0"/>
              <a:t>그룹생성및관리</a:t>
            </a:r>
            <a:endParaRPr lang="ko" altLang="en-US" sz="1000" dirty="0"/>
          </a:p>
        </p:txBody>
      </p:sp>
      <p:sp>
        <p:nvSpPr>
          <p:cNvPr id="205" name="직사각형 204"/>
          <p:cNvSpPr/>
          <p:nvPr/>
        </p:nvSpPr>
        <p:spPr>
          <a:xfrm>
            <a:off x="1013595" y="1825319"/>
            <a:ext cx="2765099" cy="239511"/>
          </a:xfrm>
          <a:prstGeom prst="rect">
            <a:avLst/>
          </a:prstGeom>
          <a:solidFill>
            <a:srgbClr val="FFAFB7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smtClean="0">
                <a:solidFill>
                  <a:schemeClr val="tx1"/>
                </a:solidFill>
              </a:rPr>
              <a:t>그룹</a:t>
            </a:r>
            <a:r>
              <a:rPr lang="en-US" altLang="ko-KR" sz="800" dirty="0" smtClean="0">
                <a:solidFill>
                  <a:schemeClr val="tx1"/>
                </a:solidFill>
              </a:rPr>
              <a:t>(6)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 bwMode="auto">
          <a:xfrm>
            <a:off x="3610795" y="1861057"/>
            <a:ext cx="128240" cy="15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575498" y="1825319"/>
            <a:ext cx="0" cy="23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사각형 설명선 113"/>
          <p:cNvSpPr/>
          <p:nvPr/>
        </p:nvSpPr>
        <p:spPr>
          <a:xfrm>
            <a:off x="5209154" y="1619868"/>
            <a:ext cx="187664" cy="158297"/>
          </a:xfrm>
          <a:prstGeom prst="wedgeRoundRectCallout">
            <a:avLst>
              <a:gd name="adj1" fmla="val -30702"/>
              <a:gd name="adj2" fmla="val 79121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08" name="모서리가 둥근 사각형 설명선 106"/>
          <p:cNvSpPr/>
          <p:nvPr/>
        </p:nvSpPr>
        <p:spPr>
          <a:xfrm>
            <a:off x="752623" y="1836425"/>
            <a:ext cx="187664" cy="158297"/>
          </a:xfrm>
          <a:prstGeom prst="wedgeRoundRectCallout">
            <a:avLst>
              <a:gd name="adj1" fmla="val 103914"/>
              <a:gd name="adj2" fmla="val -13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4" name="직사각형 3"/>
          <p:cNvSpPr/>
          <p:nvPr/>
        </p:nvSpPr>
        <p:spPr>
          <a:xfrm>
            <a:off x="531358" y="2143551"/>
            <a:ext cx="1394203" cy="316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smtClean="0">
                <a:solidFill>
                  <a:schemeClr val="tx1"/>
                </a:solidFill>
              </a:rPr>
              <a:t>진행중인 프로젝트</a:t>
            </a:r>
          </a:p>
        </p:txBody>
      </p:sp>
      <p:cxnSp>
        <p:nvCxnSpPr>
          <p:cNvPr id="8" name="직선 연결선[R] 7"/>
          <p:cNvCxnSpPr/>
          <p:nvPr/>
        </p:nvCxnSpPr>
        <p:spPr>
          <a:xfrm flipV="1">
            <a:off x="3176141" y="2427811"/>
            <a:ext cx="3411880" cy="2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25561" y="2164231"/>
            <a:ext cx="1250580" cy="28633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smtClean="0">
                <a:solidFill>
                  <a:schemeClr val="tx1"/>
                </a:solidFill>
              </a:rPr>
              <a:t>완료된 프로젝트</a:t>
            </a:r>
          </a:p>
        </p:txBody>
      </p:sp>
      <p:cxnSp>
        <p:nvCxnSpPr>
          <p:cNvPr id="209" name="직선 연결선[R] 208"/>
          <p:cNvCxnSpPr/>
          <p:nvPr/>
        </p:nvCxnSpPr>
        <p:spPr>
          <a:xfrm>
            <a:off x="523064" y="2164231"/>
            <a:ext cx="1410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[R] 210"/>
          <p:cNvCxnSpPr/>
          <p:nvPr/>
        </p:nvCxnSpPr>
        <p:spPr>
          <a:xfrm flipH="1">
            <a:off x="523064" y="2164231"/>
            <a:ext cx="0" cy="287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rgbClr val="0070C0"/>
                </a:solidFill>
              </a:rPr>
              <a:t>Open Source Design </a:t>
            </a:r>
            <a:r>
              <a:rPr lang="ko-KR" altLang="en-US" sz="700" smtClean="0"/>
              <a:t>프로젝트  </a:t>
            </a:r>
            <a:r>
              <a:rPr lang="ko-KR" altLang="en-US" sz="900" smtClean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24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OD03-01-02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생성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디자인 프로젝트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생성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hape 501"/>
          <p:cNvSpPr txBox="1"/>
          <p:nvPr/>
        </p:nvSpPr>
        <p:spPr>
          <a:xfrm>
            <a:off x="1406489" y="1681883"/>
            <a:ext cx="2131428" cy="3107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sz="1400" dirty="0"/>
          </a:p>
          <a:p>
            <a:r>
              <a:rPr lang="ko" altLang="en-US" sz="1400" dirty="0"/>
              <a:t>프로젝트명</a:t>
            </a:r>
            <a:r>
              <a:rPr lang="en-US" altLang="ko" sz="1400" dirty="0"/>
              <a:t>:</a:t>
            </a:r>
          </a:p>
          <a:p>
            <a:r>
              <a:rPr lang="en-US" altLang="ko" sz="1400" dirty="0"/>
              <a:t> </a:t>
            </a:r>
            <a:endParaRPr sz="600" dirty="0"/>
          </a:p>
          <a:p>
            <a:endParaRPr sz="600" dirty="0"/>
          </a:p>
          <a:p>
            <a:r>
              <a:rPr lang="ko-KR" altLang="en-US" sz="1400" dirty="0"/>
              <a:t>공개여부</a:t>
            </a:r>
            <a:r>
              <a:rPr lang="en-US" altLang="ko-KR" sz="1400" dirty="0"/>
              <a:t>:</a:t>
            </a:r>
            <a:endParaRPr lang="ko-KR" altLang="en-US" sz="600" dirty="0"/>
          </a:p>
          <a:p>
            <a:endParaRPr lang="en-US" altLang="ko" sz="1400" dirty="0"/>
          </a:p>
          <a:p>
            <a:endParaRPr lang="en-US" altLang="ko" sz="500" dirty="0"/>
          </a:p>
          <a:p>
            <a:endParaRPr sz="600" dirty="0"/>
          </a:p>
          <a:p>
            <a:r>
              <a:rPr lang="ko" altLang="en-US" sz="1400" dirty="0"/>
              <a:t>카테고리</a:t>
            </a:r>
            <a:r>
              <a:rPr lang="en-US" altLang="ko" sz="1400" dirty="0"/>
              <a:t>:</a:t>
            </a:r>
          </a:p>
          <a:p>
            <a:endParaRPr lang="en-US" sz="1400" dirty="0"/>
          </a:p>
          <a:p>
            <a:endParaRPr sz="600" dirty="0"/>
          </a:p>
          <a:p>
            <a:endParaRPr lang="en-US" altLang="ko" sz="1400" dirty="0"/>
          </a:p>
          <a:p>
            <a:endParaRPr sz="600" dirty="0"/>
          </a:p>
          <a:p>
            <a:r>
              <a:rPr lang="ko" altLang="en-US" sz="1400" dirty="0"/>
              <a:t>썸네일 등록</a:t>
            </a:r>
            <a:r>
              <a:rPr lang="en-US" altLang="ko" sz="1400" dirty="0"/>
              <a:t>:</a:t>
            </a:r>
          </a:p>
          <a:p>
            <a:endParaRPr sz="600" dirty="0"/>
          </a:p>
          <a:p>
            <a:endParaRPr sz="1400" dirty="0"/>
          </a:p>
          <a:p>
            <a:endParaRPr sz="600" dirty="0"/>
          </a:p>
          <a:p>
            <a:r>
              <a:rPr lang="ko" altLang="en-US" sz="1400" dirty="0"/>
              <a:t> 멤버 </a:t>
            </a:r>
            <a:r>
              <a:rPr lang="ko-KR" altLang="en-US" sz="1400" dirty="0" smtClean="0"/>
              <a:t>추가</a:t>
            </a:r>
            <a:r>
              <a:rPr lang="en-US" altLang="ko" sz="1400" dirty="0" smtClean="0"/>
              <a:t>:</a:t>
            </a:r>
            <a:endParaRPr lang="en-US" altLang="ko" sz="1400" dirty="0"/>
          </a:p>
          <a:p>
            <a:endParaRPr lang="ko" altLang="en-US" sz="1400" dirty="0"/>
          </a:p>
          <a:p>
            <a:endParaRPr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88718"/>
              </p:ext>
            </p:extLst>
          </p:nvPr>
        </p:nvGraphicFramePr>
        <p:xfrm>
          <a:off x="7612380" y="725903"/>
          <a:ext cx="2109787" cy="2202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제목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공개 여부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카테고리 분류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선택 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삭제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썸네일 이미지 등록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한 개 선택 가능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멤버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기존 멤버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혹은 아이디 검색 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별도 확인 요청 없이 자동 수락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91096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OD03-01-04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OD03-01-01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09520" y="1917800"/>
            <a:ext cx="345020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9520" y="3117259"/>
            <a:ext cx="1099422" cy="3001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754884" y="3190476"/>
            <a:ext cx="128240" cy="15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984911" y="3112860"/>
            <a:ext cx="1099422" cy="300147"/>
            <a:chOff x="1820342" y="3250215"/>
            <a:chExt cx="1359463" cy="217914"/>
          </a:xfrm>
        </p:grpSpPr>
        <p:sp>
          <p:nvSpPr>
            <p:cNvPr id="16" name="직사각형 15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160302" y="3112860"/>
            <a:ext cx="1099422" cy="3001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105666" y="3186077"/>
            <a:ext cx="128240" cy="15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09520" y="4476987"/>
            <a:ext cx="345020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이름을 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검색하세요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7106" y="4465317"/>
            <a:ext cx="372618" cy="372618"/>
          </a:xfrm>
          <a:prstGeom prst="rect">
            <a:avLst/>
          </a:prstGeom>
        </p:spPr>
      </p:pic>
      <p:sp>
        <p:nvSpPr>
          <p:cNvPr id="22" name="Shape 378"/>
          <p:cNvSpPr/>
          <p:nvPr/>
        </p:nvSpPr>
        <p:spPr>
          <a:xfrm>
            <a:off x="2325041" y="5846497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등록 완료</a:t>
            </a:r>
          </a:p>
        </p:txBody>
      </p:sp>
      <p:sp>
        <p:nvSpPr>
          <p:cNvPr id="23" name="AutoShape 38"/>
          <p:cNvSpPr>
            <a:spLocks noChangeArrowheads="1"/>
          </p:cNvSpPr>
          <p:nvPr/>
        </p:nvSpPr>
        <p:spPr bwMode="auto">
          <a:xfrm>
            <a:off x="2809520" y="3939053"/>
            <a:ext cx="1790643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Example.jpg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모서리가 둥근 사각형 설명선 106"/>
          <p:cNvSpPr/>
          <p:nvPr/>
        </p:nvSpPr>
        <p:spPr>
          <a:xfrm>
            <a:off x="1175641" y="1886813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5" name="모서리가 둥근 사각형 설명선 106"/>
          <p:cNvSpPr/>
          <p:nvPr/>
        </p:nvSpPr>
        <p:spPr>
          <a:xfrm>
            <a:off x="1175641" y="2408510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6" name="모서리가 둥근 사각형 설명선 106"/>
          <p:cNvSpPr/>
          <p:nvPr/>
        </p:nvSpPr>
        <p:spPr>
          <a:xfrm>
            <a:off x="1175641" y="3135310"/>
            <a:ext cx="187664" cy="158297"/>
          </a:xfrm>
          <a:prstGeom prst="wedgeRoundRectCallout">
            <a:avLst>
              <a:gd name="adj1" fmla="val 88315"/>
              <a:gd name="adj2" fmla="val -241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모서리가 둥근 사각형 설명선 106"/>
          <p:cNvSpPr/>
          <p:nvPr/>
        </p:nvSpPr>
        <p:spPr>
          <a:xfrm>
            <a:off x="1176895" y="3973199"/>
            <a:ext cx="187664" cy="158297"/>
          </a:xfrm>
          <a:prstGeom prst="wedgeRoundRectCallout">
            <a:avLst>
              <a:gd name="adj1" fmla="val 88315"/>
              <a:gd name="adj2" fmla="val -2521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8" name="모서리가 둥근 사각형 설명선 106"/>
          <p:cNvSpPr/>
          <p:nvPr/>
        </p:nvSpPr>
        <p:spPr>
          <a:xfrm>
            <a:off x="1176895" y="4536802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9" name="모서리가 둥근 사각형 설명선 113"/>
          <p:cNvSpPr/>
          <p:nvPr/>
        </p:nvSpPr>
        <p:spPr>
          <a:xfrm>
            <a:off x="2039299" y="5988983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1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32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모서리가 둥근 사각형 설명선 113"/>
          <p:cNvSpPr/>
          <p:nvPr/>
        </p:nvSpPr>
        <p:spPr>
          <a:xfrm>
            <a:off x="6310098" y="4447380"/>
            <a:ext cx="187664" cy="158297"/>
          </a:xfrm>
          <a:prstGeom prst="wedgeRoundRectCallout">
            <a:avLst>
              <a:gd name="adj1" fmla="val -132995"/>
              <a:gd name="adj2" fmla="val 46173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3568746" y="2568387"/>
            <a:ext cx="5002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공개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5265966" y="2568387"/>
            <a:ext cx="5002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비공개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06228" y="2562402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30936" y="2562402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54051" y="3937078"/>
            <a:ext cx="763929" cy="24911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3663" y="3939053"/>
            <a:ext cx="249115" cy="24911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295991" y="2504438"/>
            <a:ext cx="190005" cy="233199"/>
            <a:chOff x="3306228" y="2709461"/>
            <a:chExt cx="152400" cy="326982"/>
          </a:xfrm>
        </p:grpSpPr>
        <p:cxnSp>
          <p:nvCxnSpPr>
            <p:cNvPr id="43" name="직선 연결선[R] 42"/>
            <p:cNvCxnSpPr/>
            <p:nvPr/>
          </p:nvCxnSpPr>
          <p:spPr>
            <a:xfrm>
              <a:off x="3306228" y="2721183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/>
            <p:cNvCxnSpPr/>
            <p:nvPr/>
          </p:nvCxnSpPr>
          <p:spPr>
            <a:xfrm flipH="1">
              <a:off x="3401231" y="2709461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타원 44"/>
          <p:cNvSpPr/>
          <p:nvPr/>
        </p:nvSpPr>
        <p:spPr>
          <a:xfrm>
            <a:off x="6361414" y="3115811"/>
            <a:ext cx="237507" cy="25890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09519" y="4937045"/>
            <a:ext cx="686714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smtClean="0">
                <a:solidFill>
                  <a:schemeClr val="tx1"/>
                </a:solidFill>
              </a:rPr>
              <a:t>김나리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0822" y="4938982"/>
            <a:ext cx="560516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한영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9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1406489" y="1577712"/>
            <a:ext cx="2131428" cy="3437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sz="1400" dirty="0"/>
          </a:p>
          <a:p>
            <a:r>
              <a:rPr lang="ko" altLang="en-US" sz="1400" dirty="0"/>
              <a:t>프로젝트명</a:t>
            </a:r>
            <a:r>
              <a:rPr lang="en-US" altLang="ko" sz="1400" dirty="0"/>
              <a:t>: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공개여부</a:t>
            </a:r>
            <a:r>
              <a:rPr lang="en-US" altLang="ko-KR" sz="1400" dirty="0"/>
              <a:t>:</a:t>
            </a:r>
            <a:endParaRPr lang="ko-KR" altLang="en-US" sz="600" dirty="0"/>
          </a:p>
          <a:p>
            <a:endParaRPr lang="en-US" altLang="ko" sz="1400" dirty="0"/>
          </a:p>
          <a:p>
            <a:endParaRPr lang="en-US" altLang="ko" sz="500" dirty="0"/>
          </a:p>
          <a:p>
            <a:endParaRPr sz="600" dirty="0"/>
          </a:p>
          <a:p>
            <a:r>
              <a:rPr lang="ko" altLang="en-US" sz="1400" dirty="0"/>
              <a:t>카테고리</a:t>
            </a:r>
            <a:r>
              <a:rPr lang="en-US" altLang="ko" sz="1400" dirty="0"/>
              <a:t>:</a:t>
            </a:r>
          </a:p>
          <a:p>
            <a:endParaRPr lang="en-US" altLang="ko" sz="1400" dirty="0"/>
          </a:p>
          <a:p>
            <a:endParaRPr sz="600" dirty="0"/>
          </a:p>
          <a:p>
            <a:r>
              <a:rPr lang="ko" altLang="en-US" sz="1400" dirty="0"/>
              <a:t>썸네일 등록</a:t>
            </a:r>
            <a:r>
              <a:rPr lang="en-US" altLang="ko" sz="1400" dirty="0"/>
              <a:t>:</a:t>
            </a:r>
          </a:p>
          <a:p>
            <a:endParaRPr sz="1400" dirty="0"/>
          </a:p>
          <a:p>
            <a:endParaRPr lang="en-US" sz="600" dirty="0" smtClean="0"/>
          </a:p>
          <a:p>
            <a:endParaRPr sz="600" dirty="0"/>
          </a:p>
          <a:p>
            <a:r>
              <a:rPr lang="ko" altLang="en-US" sz="1400" dirty="0"/>
              <a:t> 멤버 </a:t>
            </a:r>
            <a:r>
              <a:rPr lang="ko-KR" altLang="en-US" sz="1400" dirty="0" smtClean="0"/>
              <a:t>추가</a:t>
            </a:r>
            <a:r>
              <a:rPr lang="en-US" altLang="ko" sz="1400" dirty="0" smtClean="0"/>
              <a:t>:</a:t>
            </a:r>
            <a:endParaRPr lang="en-US" altLang="ko" sz="1400" dirty="0"/>
          </a:p>
          <a:p>
            <a:endParaRPr lang="ko" altLang="en-US" sz="1400" dirty="0"/>
          </a:p>
          <a:p>
            <a:endParaRPr sz="14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OD03-01-03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697660" y="37102"/>
            <a:ext cx="1003054" cy="192338"/>
          </a:xfrm>
        </p:spPr>
        <p:txBody>
          <a:bodyPr/>
          <a:lstStyle/>
          <a:p>
            <a:r>
              <a:rPr kumimoji="1" lang="ko-KR" altLang="en-US" dirty="0" smtClean="0"/>
              <a:t>프로젝트 관리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프로젝트 </a:t>
            </a:r>
            <a:r>
              <a:rPr kumimoji="1" lang="ko-KR" altLang="en-US" dirty="0"/>
              <a:t>관리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28871"/>
              </p:ext>
            </p:extLst>
          </p:nvPr>
        </p:nvGraphicFramePr>
        <p:xfrm>
          <a:off x="7612380" y="725903"/>
          <a:ext cx="2109787" cy="260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box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수정가능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공개 여부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Default-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카테고리 분류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선택 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카테고리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썸네일 이미지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 개 선택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멤버 추가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기존 멤버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혹은 아이디 검색 후 추가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별도 확인 요청 없이 자동 수락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내가 생성한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box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명시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완료 여부 선택 수정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Default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3556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OD03-01-04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OD03-01-01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09520" y="1813628"/>
            <a:ext cx="345020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내가 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생성한 </a:t>
            </a:r>
            <a:r>
              <a:rPr kumimoji="1" lang="ko-KR" altLang="en-US" sz="800" dirty="0">
                <a:solidFill>
                  <a:schemeClr val="tx1"/>
                </a:solidFill>
              </a:rPr>
              <a:t>프로젝트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09520" y="3498561"/>
            <a:ext cx="1099422" cy="3001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754884" y="3571778"/>
            <a:ext cx="128240" cy="15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3984911" y="3494162"/>
            <a:ext cx="1099422" cy="300147"/>
            <a:chOff x="1820342" y="3250215"/>
            <a:chExt cx="1359463" cy="217914"/>
          </a:xfrm>
        </p:grpSpPr>
        <p:sp>
          <p:nvSpPr>
            <p:cNvPr id="65" name="직사각형 64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160302" y="3494162"/>
            <a:ext cx="1099422" cy="3001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6105666" y="3567379"/>
            <a:ext cx="128240" cy="15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09520" y="4592070"/>
            <a:ext cx="345020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이름을 </a:t>
            </a:r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검색하세요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7106" y="4603550"/>
            <a:ext cx="372618" cy="372618"/>
          </a:xfrm>
          <a:prstGeom prst="rect">
            <a:avLst/>
          </a:prstGeom>
        </p:spPr>
      </p:pic>
      <p:sp>
        <p:nvSpPr>
          <p:cNvPr id="76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4697660" y="443567"/>
            <a:ext cx="1003054" cy="215246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78" name="Shape 378"/>
          <p:cNvSpPr/>
          <p:nvPr/>
        </p:nvSpPr>
        <p:spPr>
          <a:xfrm>
            <a:off x="2806677" y="5973420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400" dirty="0" smtClean="0"/>
              <a:t>수정</a:t>
            </a:r>
            <a:r>
              <a:rPr lang="ko" altLang="en-US" sz="1400" dirty="0" smtClean="0"/>
              <a:t> </a:t>
            </a:r>
            <a:r>
              <a:rPr lang="ko" altLang="en-US" sz="1400" dirty="0"/>
              <a:t>완료</a:t>
            </a: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2809520" y="4054136"/>
            <a:ext cx="1790643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Example.jpg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모서리가 둥근 사각형 설명선 106"/>
          <p:cNvSpPr/>
          <p:nvPr/>
        </p:nvSpPr>
        <p:spPr>
          <a:xfrm>
            <a:off x="1175641" y="2414583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1" name="모서리가 둥근 사각형 설명선 106"/>
          <p:cNvSpPr/>
          <p:nvPr/>
        </p:nvSpPr>
        <p:spPr>
          <a:xfrm>
            <a:off x="1175641" y="2905562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2" name="모서리가 둥근 사각형 설명선 106"/>
          <p:cNvSpPr/>
          <p:nvPr/>
        </p:nvSpPr>
        <p:spPr>
          <a:xfrm>
            <a:off x="1175641" y="3632362"/>
            <a:ext cx="187664" cy="158297"/>
          </a:xfrm>
          <a:prstGeom prst="wedgeRoundRectCallout">
            <a:avLst>
              <a:gd name="adj1" fmla="val 88315"/>
              <a:gd name="adj2" fmla="val -241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3" name="모서리가 둥근 사각형 설명선 106"/>
          <p:cNvSpPr/>
          <p:nvPr/>
        </p:nvSpPr>
        <p:spPr>
          <a:xfrm>
            <a:off x="1176895" y="4169307"/>
            <a:ext cx="187664" cy="158297"/>
          </a:xfrm>
          <a:prstGeom prst="wedgeRoundRectCallout">
            <a:avLst>
              <a:gd name="adj1" fmla="val 88315"/>
              <a:gd name="adj2" fmla="val -2521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84" name="모서리가 둥근 사각형 설명선 106"/>
          <p:cNvSpPr/>
          <p:nvPr/>
        </p:nvSpPr>
        <p:spPr>
          <a:xfrm>
            <a:off x="1176895" y="4732910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86" name="모서리가 둥근 사각형 설명선 113"/>
          <p:cNvSpPr/>
          <p:nvPr/>
        </p:nvSpPr>
        <p:spPr>
          <a:xfrm>
            <a:off x="2520935" y="6115906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9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90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모서리가 둥근 사각형 설명선 113"/>
          <p:cNvSpPr/>
          <p:nvPr/>
        </p:nvSpPr>
        <p:spPr>
          <a:xfrm>
            <a:off x="6310098" y="4585613"/>
            <a:ext cx="187664" cy="158297"/>
          </a:xfrm>
          <a:prstGeom prst="wedgeRoundRectCallout">
            <a:avLst>
              <a:gd name="adj1" fmla="val -132995"/>
              <a:gd name="adj2" fmla="val 46173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8" name="TextBox 37"/>
          <p:cNvSpPr txBox="1"/>
          <p:nvPr/>
        </p:nvSpPr>
        <p:spPr bwMode="auto">
          <a:xfrm>
            <a:off x="3568746" y="2972839"/>
            <a:ext cx="5002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공개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65965" y="2972839"/>
            <a:ext cx="6420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smtClean="0"/>
              <a:t>멤버</a:t>
            </a:r>
            <a:r>
              <a:rPr kumimoji="1" lang="ko-KR" altLang="en-US" sz="1200" smtClean="0"/>
              <a:t>공개</a:t>
            </a:r>
            <a:endParaRPr kumimoji="1"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3306228" y="2966854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30936" y="2966854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754051" y="4052161"/>
            <a:ext cx="763929" cy="24911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3663" y="4054136"/>
            <a:ext cx="249115" cy="24911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338972" y="2954204"/>
            <a:ext cx="124515" cy="206364"/>
            <a:chOff x="3306228" y="2839170"/>
            <a:chExt cx="152400" cy="326982"/>
          </a:xfrm>
        </p:grpSpPr>
        <p:cxnSp>
          <p:nvCxnSpPr>
            <p:cNvPr id="4" name="직선 연결선[R] 3"/>
            <p:cNvCxnSpPr>
              <a:endCxn id="40" idx="2"/>
            </p:cNvCxnSpPr>
            <p:nvPr/>
          </p:nvCxnSpPr>
          <p:spPr>
            <a:xfrm>
              <a:off x="3306228" y="2850892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/>
            <p:cNvCxnSpPr>
              <a:endCxn id="40" idx="2"/>
            </p:cNvCxnSpPr>
            <p:nvPr/>
          </p:nvCxnSpPr>
          <p:spPr>
            <a:xfrm flipH="1">
              <a:off x="3401231" y="2839170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 bwMode="auto">
          <a:xfrm>
            <a:off x="6012855" y="1923182"/>
            <a:ext cx="1856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cxnSp>
        <p:nvCxnSpPr>
          <p:cNvPr id="44" name="직선 연결선 6"/>
          <p:cNvCxnSpPr/>
          <p:nvPr/>
        </p:nvCxnSpPr>
        <p:spPr>
          <a:xfrm>
            <a:off x="5887106" y="1813628"/>
            <a:ext cx="0" cy="349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6374795" y="3501901"/>
            <a:ext cx="237507" cy="25890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3702" y="2349856"/>
            <a:ext cx="3450204" cy="360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106"/>
          <p:cNvSpPr/>
          <p:nvPr/>
        </p:nvSpPr>
        <p:spPr>
          <a:xfrm>
            <a:off x="2560518" y="1614056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09519" y="5029604"/>
            <a:ext cx="686714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smtClean="0">
                <a:solidFill>
                  <a:schemeClr val="tx1"/>
                </a:solidFill>
              </a:rPr>
              <a:t>김나리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540822" y="5031541"/>
            <a:ext cx="560516" cy="210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한영    </a:t>
            </a:r>
            <a:r>
              <a:rPr kumimoji="1" lang="en-US" altLang="ko-KR" sz="800" dirty="0">
                <a:solidFill>
                  <a:schemeClr val="tx1"/>
                </a:solidFill>
              </a:rPr>
              <a:t>X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487514" y="5413692"/>
            <a:ext cx="9348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400" dirty="0" smtClean="0"/>
              <a:t>완료 여부</a:t>
            </a:r>
            <a:r>
              <a:rPr kumimoji="1" lang="en-US" altLang="ko-KR" sz="1400" dirty="0" smtClean="0"/>
              <a:t>:</a:t>
            </a:r>
            <a:endParaRPr kumimoji="1" lang="ko-KR" altLang="en-US" sz="1400" dirty="0"/>
          </a:p>
        </p:txBody>
      </p:sp>
      <p:sp>
        <p:nvSpPr>
          <p:cNvPr id="55" name="TextBox 54"/>
          <p:cNvSpPr txBox="1"/>
          <p:nvPr/>
        </p:nvSpPr>
        <p:spPr bwMode="auto">
          <a:xfrm>
            <a:off x="3568746" y="5429081"/>
            <a:ext cx="5002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 smtClean="0"/>
              <a:t>진행</a:t>
            </a:r>
            <a:endParaRPr kumimoji="1" lang="ko-KR" altLang="en-US" sz="1200" dirty="0"/>
          </a:p>
        </p:txBody>
      </p:sp>
      <p:sp>
        <p:nvSpPr>
          <p:cNvPr id="56" name="TextBox 55"/>
          <p:cNvSpPr txBox="1"/>
          <p:nvPr/>
        </p:nvSpPr>
        <p:spPr bwMode="auto">
          <a:xfrm>
            <a:off x="5265966" y="5429081"/>
            <a:ext cx="5002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 smtClean="0"/>
              <a:t>완료</a:t>
            </a:r>
            <a:endParaRPr kumimoji="1"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06228" y="5423096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30936" y="5423096"/>
            <a:ext cx="19000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295332" y="5374563"/>
            <a:ext cx="190005" cy="233199"/>
            <a:chOff x="3306228" y="2709461"/>
            <a:chExt cx="152400" cy="326982"/>
          </a:xfrm>
        </p:grpSpPr>
        <p:cxnSp>
          <p:nvCxnSpPr>
            <p:cNvPr id="61" name="직선 연결선[R] 60"/>
            <p:cNvCxnSpPr/>
            <p:nvPr/>
          </p:nvCxnSpPr>
          <p:spPr>
            <a:xfrm>
              <a:off x="3306228" y="2721183"/>
              <a:ext cx="95003" cy="31526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/>
            <p:cNvCxnSpPr/>
            <p:nvPr/>
          </p:nvCxnSpPr>
          <p:spPr>
            <a:xfrm flipH="1">
              <a:off x="3401231" y="2709461"/>
              <a:ext cx="57397" cy="32698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모서리가 둥근 사각형 설명선 106"/>
          <p:cNvSpPr/>
          <p:nvPr/>
        </p:nvSpPr>
        <p:spPr>
          <a:xfrm>
            <a:off x="1227337" y="5407557"/>
            <a:ext cx="187664" cy="158297"/>
          </a:xfrm>
          <a:prstGeom prst="wedgeRoundRectCallout">
            <a:avLst>
              <a:gd name="adj1" fmla="val 94726"/>
              <a:gd name="adj2" fmla="val 3559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/>
          <p:cNvCxnSpPr/>
          <p:nvPr/>
        </p:nvCxnSpPr>
        <p:spPr>
          <a:xfrm>
            <a:off x="755808" y="2106211"/>
            <a:ext cx="5765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Shape 547"/>
          <p:cNvSpPr/>
          <p:nvPr/>
        </p:nvSpPr>
        <p:spPr>
          <a:xfrm>
            <a:off x="992465" y="2616356"/>
            <a:ext cx="916349" cy="2315757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48" name="Shape 548"/>
          <p:cNvSpPr/>
          <p:nvPr/>
        </p:nvSpPr>
        <p:spPr>
          <a:xfrm>
            <a:off x="1013482" y="2709740"/>
            <a:ext cx="874234" cy="130132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49" name="Shape 549"/>
          <p:cNvSpPr txBox="1"/>
          <p:nvPr/>
        </p:nvSpPr>
        <p:spPr>
          <a:xfrm>
            <a:off x="1267146" y="3999326"/>
            <a:ext cx="828383" cy="148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008247" y="4364995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51" name="Shape 551"/>
          <p:cNvSpPr/>
          <p:nvPr/>
        </p:nvSpPr>
        <p:spPr>
          <a:xfrm>
            <a:off x="2143931" y="2592647"/>
            <a:ext cx="916349" cy="1591331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2" name="Shape 552"/>
          <p:cNvSpPr/>
          <p:nvPr/>
        </p:nvSpPr>
        <p:spPr>
          <a:xfrm>
            <a:off x="2164935" y="2653765"/>
            <a:ext cx="874234" cy="8513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3" name="Shape 553"/>
          <p:cNvSpPr txBox="1"/>
          <p:nvPr/>
        </p:nvSpPr>
        <p:spPr>
          <a:xfrm>
            <a:off x="2418628" y="3531097"/>
            <a:ext cx="828383" cy="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54" name="Shape 554"/>
          <p:cNvSpPr/>
          <p:nvPr/>
        </p:nvSpPr>
        <p:spPr>
          <a:xfrm>
            <a:off x="3316709" y="2610569"/>
            <a:ext cx="916349" cy="1706633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5" name="Shape 555"/>
          <p:cNvSpPr/>
          <p:nvPr/>
        </p:nvSpPr>
        <p:spPr>
          <a:xfrm>
            <a:off x="3337737" y="2677480"/>
            <a:ext cx="874234" cy="9321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6" name="Shape 556"/>
          <p:cNvSpPr txBox="1"/>
          <p:nvPr/>
        </p:nvSpPr>
        <p:spPr>
          <a:xfrm>
            <a:off x="3591279" y="3582278"/>
            <a:ext cx="828383" cy="106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57" name="Shape 557"/>
          <p:cNvSpPr/>
          <p:nvPr/>
        </p:nvSpPr>
        <p:spPr>
          <a:xfrm>
            <a:off x="2143916" y="4195127"/>
            <a:ext cx="916349" cy="1591329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8" name="Shape 558"/>
          <p:cNvSpPr/>
          <p:nvPr/>
        </p:nvSpPr>
        <p:spPr>
          <a:xfrm>
            <a:off x="2164939" y="4256256"/>
            <a:ext cx="874234" cy="8513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59" name="Shape 559"/>
          <p:cNvSpPr txBox="1"/>
          <p:nvPr/>
        </p:nvSpPr>
        <p:spPr>
          <a:xfrm>
            <a:off x="2418641" y="5116851"/>
            <a:ext cx="828383" cy="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60" name="Shape 560"/>
          <p:cNvSpPr/>
          <p:nvPr/>
        </p:nvSpPr>
        <p:spPr>
          <a:xfrm>
            <a:off x="3314050" y="4331886"/>
            <a:ext cx="916349" cy="1509804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61" name="Shape 561"/>
          <p:cNvSpPr/>
          <p:nvPr/>
        </p:nvSpPr>
        <p:spPr>
          <a:xfrm>
            <a:off x="3335060" y="4388448"/>
            <a:ext cx="874234" cy="78848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62" name="Shape 562"/>
          <p:cNvSpPr txBox="1"/>
          <p:nvPr/>
        </p:nvSpPr>
        <p:spPr>
          <a:xfrm>
            <a:off x="3589976" y="5176931"/>
            <a:ext cx="828383" cy="90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095562" y="3641701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2095562" y="5307010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295398" y="3759526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3358824" y="5217633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67" name="Shape 567"/>
          <p:cNvSpPr/>
          <p:nvPr/>
        </p:nvSpPr>
        <p:spPr>
          <a:xfrm>
            <a:off x="4426059" y="2606202"/>
            <a:ext cx="916349" cy="1706633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68" name="Shape 568"/>
          <p:cNvSpPr/>
          <p:nvPr/>
        </p:nvSpPr>
        <p:spPr>
          <a:xfrm>
            <a:off x="4447086" y="2673113"/>
            <a:ext cx="874234" cy="9321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569" name="Shape 569"/>
          <p:cNvSpPr txBox="1"/>
          <p:nvPr/>
        </p:nvSpPr>
        <p:spPr>
          <a:xfrm>
            <a:off x="4717867" y="3610189"/>
            <a:ext cx="828383" cy="106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404749" y="3755159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579" name="Shape 579"/>
          <p:cNvSpPr/>
          <p:nvPr/>
        </p:nvSpPr>
        <p:spPr>
          <a:xfrm>
            <a:off x="5540638" y="1856578"/>
            <a:ext cx="977824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-KR" altLang="en-US" sz="1000" dirty="0"/>
              <a:t>새</a:t>
            </a:r>
            <a:r>
              <a:rPr lang="ko" altLang="en-US" sz="1000" dirty="0" smtClean="0"/>
              <a:t> </a:t>
            </a:r>
            <a:r>
              <a:rPr lang="ko" altLang="en-US" sz="1000" dirty="0"/>
              <a:t>주제 </a:t>
            </a:r>
            <a:r>
              <a:rPr lang="ko-KR" altLang="en-US" sz="1000" dirty="0"/>
              <a:t>추가</a:t>
            </a:r>
            <a:r>
              <a:rPr lang="en-US" altLang="ko" sz="1000" dirty="0"/>
              <a:t>+</a:t>
            </a:r>
          </a:p>
        </p:txBody>
      </p:sp>
      <p:sp>
        <p:nvSpPr>
          <p:cNvPr id="57" name="Shape 187"/>
          <p:cNvSpPr txBox="1"/>
          <p:nvPr/>
        </p:nvSpPr>
        <p:spPr>
          <a:xfrm>
            <a:off x="4657537" y="422138"/>
            <a:ext cx="1164218" cy="296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ko" altLang="en-US" sz="800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OD03-02-01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프로젝트 내부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디자인 프로젝트 내부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0851"/>
              </p:ext>
            </p:extLst>
          </p:nvPr>
        </p:nvGraphicFramePr>
        <p:xfrm>
          <a:off x="7612380" y="725903"/>
          <a:ext cx="2109787" cy="342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프로젝트 내 소 주제 정하기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50</a:t>
                      </a:r>
                      <a:r>
                        <a:rPr lang="ko-KR" altLang="en-US" sz="800" dirty="0"/>
                        <a:t>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소주제에 맞는 작품 올리기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삭제는 작품 올린 사람만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파일 크기에 맞게 썸네일 화면 크기 조정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담는 정보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썸네일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작품 제목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작성자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설명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 개수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댓글 개수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Node.JS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 사용하여 실시간 변화를 동시접속 유저가 모두 확인 가능하도록 함</a:t>
                      </a:r>
                      <a:r>
                        <a:rPr lang="en-US" altLang="ko-KR" sz="800" baseline="0" dirty="0"/>
                        <a:t>.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생성이 완료되면 새로운 소 주제 라인이 생성됨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소주제에 </a:t>
                      </a:r>
                      <a:r>
                        <a:rPr lang="ko-KR" altLang="en-US" sz="800" dirty="0"/>
                        <a:t>맞는 내용 업로드 하기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주제 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이하일 때에는 화살표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(&gt;)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표시 없음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이상일 때 화살표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(&gt;)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클릭하면 왼쪽으로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하나씩 밀리면서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다음 주제들이 보임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소 주제라인에 아무 작품이 없을 시에는 누구나 삭제 버튼을 눌러서 삭제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작품이 없을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정말 삭제하시겠습니까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?”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작품이 있을 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 주제에 작품이 하나 이상 남아 있을 경우 삭제할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5183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OD03-02-02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</a:rPr>
                        <a:t>OD03-02-04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</a:rPr>
                        <a:t>OD03-02-07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70" name="Shape 560"/>
          <p:cNvSpPr/>
          <p:nvPr/>
        </p:nvSpPr>
        <p:spPr>
          <a:xfrm>
            <a:off x="4418359" y="4327773"/>
            <a:ext cx="935917" cy="2094300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71" name="Shape 561"/>
          <p:cNvSpPr/>
          <p:nvPr/>
        </p:nvSpPr>
        <p:spPr>
          <a:xfrm>
            <a:off x="4439818" y="4406232"/>
            <a:ext cx="892903" cy="109373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72" name="Shape 562"/>
          <p:cNvSpPr txBox="1"/>
          <p:nvPr/>
        </p:nvSpPr>
        <p:spPr>
          <a:xfrm>
            <a:off x="4700177" y="5499963"/>
            <a:ext cx="846073" cy="124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73" name="Shape 566"/>
          <p:cNvSpPr txBox="1"/>
          <p:nvPr/>
        </p:nvSpPr>
        <p:spPr>
          <a:xfrm>
            <a:off x="4404749" y="5610970"/>
            <a:ext cx="892903" cy="7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 dirty="0"/>
              <a:t>작성자</a:t>
            </a:r>
          </a:p>
          <a:p>
            <a:r>
              <a:rPr lang="ko" altLang="en-US" sz="700" dirty="0"/>
              <a:t>설명</a:t>
            </a:r>
          </a:p>
        </p:txBody>
      </p:sp>
      <p:sp>
        <p:nvSpPr>
          <p:cNvPr id="578" name="Shape 578"/>
          <p:cNvSpPr/>
          <p:nvPr/>
        </p:nvSpPr>
        <p:spPr>
          <a:xfrm>
            <a:off x="4426059" y="2443343"/>
            <a:ext cx="916349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 sz="1000" dirty="0"/>
              <a:t>소 주제</a:t>
            </a:r>
          </a:p>
        </p:txBody>
      </p:sp>
      <p:sp>
        <p:nvSpPr>
          <p:cNvPr id="577" name="Shape 577"/>
          <p:cNvSpPr/>
          <p:nvPr/>
        </p:nvSpPr>
        <p:spPr>
          <a:xfrm>
            <a:off x="3316736" y="2443343"/>
            <a:ext cx="916349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 sz="1000"/>
              <a:t>소 주제</a:t>
            </a:r>
          </a:p>
        </p:txBody>
      </p:sp>
      <p:sp>
        <p:nvSpPr>
          <p:cNvPr id="576" name="Shape 576"/>
          <p:cNvSpPr/>
          <p:nvPr/>
        </p:nvSpPr>
        <p:spPr>
          <a:xfrm>
            <a:off x="2143931" y="2443325"/>
            <a:ext cx="916349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 sz="1000"/>
              <a:t>소 주제</a:t>
            </a:r>
          </a:p>
        </p:txBody>
      </p:sp>
      <p:sp>
        <p:nvSpPr>
          <p:cNvPr id="575" name="Shape 575"/>
          <p:cNvSpPr/>
          <p:nvPr/>
        </p:nvSpPr>
        <p:spPr>
          <a:xfrm>
            <a:off x="992465" y="2441465"/>
            <a:ext cx="916349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 sz="1000"/>
              <a:t>소 주제</a:t>
            </a:r>
          </a:p>
        </p:txBody>
      </p:sp>
      <p:sp>
        <p:nvSpPr>
          <p:cNvPr id="75" name="모서리가 둥근 사각형 설명선 106"/>
          <p:cNvSpPr/>
          <p:nvPr/>
        </p:nvSpPr>
        <p:spPr>
          <a:xfrm>
            <a:off x="848781" y="2159685"/>
            <a:ext cx="187664" cy="158297"/>
          </a:xfrm>
          <a:prstGeom prst="wedgeRoundRectCallout">
            <a:avLst>
              <a:gd name="adj1" fmla="val 30614"/>
              <a:gd name="adj2" fmla="val 1115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6" name="모서리가 둥근 사각형 설명선 106"/>
          <p:cNvSpPr/>
          <p:nvPr/>
        </p:nvSpPr>
        <p:spPr>
          <a:xfrm>
            <a:off x="721331" y="2874388"/>
            <a:ext cx="187664" cy="158297"/>
          </a:xfrm>
          <a:prstGeom prst="wedgeRoundRectCallout">
            <a:avLst>
              <a:gd name="adj1" fmla="val 81904"/>
              <a:gd name="adj2" fmla="val -556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7" name="모서리가 둥근 사각형 설명선 106"/>
          <p:cNvSpPr/>
          <p:nvPr/>
        </p:nvSpPr>
        <p:spPr>
          <a:xfrm>
            <a:off x="6590171" y="1652494"/>
            <a:ext cx="187664" cy="158297"/>
          </a:xfrm>
          <a:prstGeom prst="wedgeRoundRectCallout">
            <a:avLst>
              <a:gd name="adj1" fmla="val -84788"/>
              <a:gd name="adj2" fmla="val 1343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9" name="모서리가 둥근 사각형 설명선 113"/>
          <p:cNvSpPr/>
          <p:nvPr/>
        </p:nvSpPr>
        <p:spPr>
          <a:xfrm>
            <a:off x="712029" y="3421134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0" name="Shape 349"/>
          <p:cNvSpPr txBox="1"/>
          <p:nvPr/>
        </p:nvSpPr>
        <p:spPr>
          <a:xfrm>
            <a:off x="1700666" y="1437666"/>
            <a:ext cx="3737608" cy="278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dirty="0"/>
              <a:t>의상      산업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시각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공예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공간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정보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자연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새분야</a:t>
            </a:r>
          </a:p>
        </p:txBody>
      </p:sp>
      <p:sp>
        <p:nvSpPr>
          <p:cNvPr id="81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82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352"/>
          <p:cNvSpPr/>
          <p:nvPr/>
        </p:nvSpPr>
        <p:spPr>
          <a:xfrm>
            <a:off x="5438274" y="1437666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000" dirty="0"/>
              <a:t> </a:t>
            </a:r>
            <a:r>
              <a:rPr lang="ko-KR" altLang="en-US" sz="1000" dirty="0"/>
              <a:t>프로젝트 생성</a:t>
            </a:r>
            <a:endParaRPr lang="ko" altLang="en-US" sz="1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19713" y="2257401"/>
            <a:ext cx="408933" cy="1135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업로드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802" y="4757979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22" y="4782689"/>
            <a:ext cx="196725" cy="139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263762" y="4782689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60" name="TextBox 59"/>
          <p:cNvSpPr txBox="1"/>
          <p:nvPr/>
        </p:nvSpPr>
        <p:spPr bwMode="auto">
          <a:xfrm>
            <a:off x="1665543" y="4792589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034" y="3996807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54" y="4021517"/>
            <a:ext cx="196725" cy="1393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 bwMode="auto">
          <a:xfrm>
            <a:off x="2369994" y="4021517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66" name="TextBox 65"/>
          <p:cNvSpPr txBox="1"/>
          <p:nvPr/>
        </p:nvSpPr>
        <p:spPr bwMode="auto">
          <a:xfrm>
            <a:off x="2771775" y="4031417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8844" y="5610032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64" y="5634742"/>
            <a:ext cx="196725" cy="13934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 bwMode="auto">
          <a:xfrm>
            <a:off x="2347804" y="5634742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74" name="TextBox 73"/>
          <p:cNvSpPr txBox="1"/>
          <p:nvPr/>
        </p:nvSpPr>
        <p:spPr bwMode="auto">
          <a:xfrm>
            <a:off x="2749585" y="5644642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551" y="4149368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71" y="4174078"/>
            <a:ext cx="196725" cy="1393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 bwMode="auto">
          <a:xfrm>
            <a:off x="3544511" y="4174078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88" name="TextBox 87"/>
          <p:cNvSpPr txBox="1"/>
          <p:nvPr/>
        </p:nvSpPr>
        <p:spPr bwMode="auto">
          <a:xfrm>
            <a:off x="3946292" y="4183978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873" y="5656504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93" y="5681214"/>
            <a:ext cx="196725" cy="1393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 bwMode="auto">
          <a:xfrm>
            <a:off x="3527833" y="5681214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92" name="TextBox 91"/>
          <p:cNvSpPr txBox="1"/>
          <p:nvPr/>
        </p:nvSpPr>
        <p:spPr bwMode="auto">
          <a:xfrm>
            <a:off x="3929614" y="5691114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371" y="4147148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91" y="4171858"/>
            <a:ext cx="196725" cy="1393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 bwMode="auto">
          <a:xfrm>
            <a:off x="4646331" y="4171858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96" name="TextBox 95"/>
          <p:cNvSpPr txBox="1"/>
          <p:nvPr/>
        </p:nvSpPr>
        <p:spPr bwMode="auto">
          <a:xfrm>
            <a:off x="5048112" y="4181758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371" y="6229940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91" y="6254650"/>
            <a:ext cx="196725" cy="13934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 bwMode="auto">
          <a:xfrm>
            <a:off x="4646331" y="6254650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5048112" y="6264550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sp>
        <p:nvSpPr>
          <p:cNvPr id="101" name="모서리가 둥근 사각형 설명선 106"/>
          <p:cNvSpPr/>
          <p:nvPr/>
        </p:nvSpPr>
        <p:spPr>
          <a:xfrm>
            <a:off x="4721791" y="2047118"/>
            <a:ext cx="187664" cy="158297"/>
          </a:xfrm>
          <a:prstGeom prst="wedgeRoundRectCallout">
            <a:avLst>
              <a:gd name="adj1" fmla="val -97444"/>
              <a:gd name="adj2" fmla="val 518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08" name="타원 107"/>
          <p:cNvSpPr/>
          <p:nvPr/>
        </p:nvSpPr>
        <p:spPr>
          <a:xfrm>
            <a:off x="6677266" y="3949571"/>
            <a:ext cx="417344" cy="403761"/>
          </a:xfrm>
          <a:prstGeom prst="ellipse">
            <a:avLst/>
          </a:prstGeom>
          <a:solidFill>
            <a:schemeClr val="bg1"/>
          </a:solidFill>
          <a:ln w="3175">
            <a:solidFill>
              <a:srgbClr val="FFC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kumimoji="1"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Shape 567"/>
          <p:cNvSpPr/>
          <p:nvPr/>
        </p:nvSpPr>
        <p:spPr>
          <a:xfrm>
            <a:off x="5529929" y="2556775"/>
            <a:ext cx="916349" cy="1706633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09" name="Shape 568"/>
          <p:cNvSpPr/>
          <p:nvPr/>
        </p:nvSpPr>
        <p:spPr>
          <a:xfrm>
            <a:off x="5550956" y="2623686"/>
            <a:ext cx="874234" cy="93212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10" name="Shape 570"/>
          <p:cNvSpPr txBox="1"/>
          <p:nvPr/>
        </p:nvSpPr>
        <p:spPr>
          <a:xfrm>
            <a:off x="5508619" y="3705732"/>
            <a:ext cx="874234" cy="566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/>
              <a:t>작성자</a:t>
            </a:r>
          </a:p>
          <a:p>
            <a:r>
              <a:rPr lang="ko" altLang="en-US" sz="700"/>
              <a:t>설명</a:t>
            </a:r>
          </a:p>
        </p:txBody>
      </p:sp>
      <p:sp>
        <p:nvSpPr>
          <p:cNvPr id="111" name="Shape 560"/>
          <p:cNvSpPr/>
          <p:nvPr/>
        </p:nvSpPr>
        <p:spPr>
          <a:xfrm>
            <a:off x="5522229" y="4278346"/>
            <a:ext cx="935917" cy="2094300"/>
          </a:xfrm>
          <a:prstGeom prst="roundRect">
            <a:avLst>
              <a:gd name="adj" fmla="val 28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12" name="Shape 561"/>
          <p:cNvSpPr/>
          <p:nvPr/>
        </p:nvSpPr>
        <p:spPr>
          <a:xfrm>
            <a:off x="5543688" y="4356805"/>
            <a:ext cx="892903" cy="109373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13" name="Shape 566"/>
          <p:cNvSpPr txBox="1"/>
          <p:nvPr/>
        </p:nvSpPr>
        <p:spPr>
          <a:xfrm>
            <a:off x="5508619" y="5561543"/>
            <a:ext cx="892903" cy="7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 dirty="0"/>
              <a:t>작성자</a:t>
            </a:r>
          </a:p>
          <a:p>
            <a:r>
              <a:rPr lang="ko" altLang="en-US" sz="700" dirty="0"/>
              <a:t>설명</a:t>
            </a:r>
          </a:p>
        </p:txBody>
      </p:sp>
      <p:sp>
        <p:nvSpPr>
          <p:cNvPr id="114" name="Shape 578"/>
          <p:cNvSpPr/>
          <p:nvPr/>
        </p:nvSpPr>
        <p:spPr>
          <a:xfrm>
            <a:off x="5529929" y="2393916"/>
            <a:ext cx="916349" cy="1638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ko" altLang="en-US" sz="1000" dirty="0"/>
              <a:t>소 주제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241" y="4097721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61" y="4122431"/>
            <a:ext cx="196725" cy="139348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 bwMode="auto">
          <a:xfrm>
            <a:off x="5750201" y="4122431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119" name="TextBox 118"/>
          <p:cNvSpPr txBox="1"/>
          <p:nvPr/>
        </p:nvSpPr>
        <p:spPr bwMode="auto">
          <a:xfrm>
            <a:off x="6151982" y="4132331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241" y="6180513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61" y="6205223"/>
            <a:ext cx="196725" cy="139348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 bwMode="auto">
          <a:xfrm>
            <a:off x="5750201" y="6205223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/>
              <a:t>3</a:t>
            </a:r>
            <a:endParaRPr kumimoji="1" lang="ko-KR" altLang="en-US" sz="800" dirty="0"/>
          </a:p>
        </p:txBody>
      </p:sp>
      <p:sp>
        <p:nvSpPr>
          <p:cNvPr id="123" name="TextBox 122"/>
          <p:cNvSpPr txBox="1"/>
          <p:nvPr/>
        </p:nvSpPr>
        <p:spPr bwMode="auto">
          <a:xfrm>
            <a:off x="6151982" y="6215123"/>
            <a:ext cx="1879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endParaRPr kumimoji="1" lang="ko-KR" altLang="en-US" sz="800" dirty="0"/>
          </a:p>
        </p:txBody>
      </p:sp>
      <p:sp>
        <p:nvSpPr>
          <p:cNvPr id="105" name="Shape 569"/>
          <p:cNvSpPr txBox="1"/>
          <p:nvPr/>
        </p:nvSpPr>
        <p:spPr>
          <a:xfrm>
            <a:off x="5937063" y="3563298"/>
            <a:ext cx="828383" cy="106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106" name="Shape 562"/>
          <p:cNvSpPr txBox="1"/>
          <p:nvPr/>
        </p:nvSpPr>
        <p:spPr>
          <a:xfrm>
            <a:off x="5919373" y="5453072"/>
            <a:ext cx="846073" cy="124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700">
                <a:latin typeface="Malgun Gothic"/>
                <a:ea typeface="Malgun Gothic"/>
                <a:cs typeface="Malgun Gothic"/>
                <a:sym typeface="Malgun Gothic"/>
              </a:rPr>
              <a:t>작품 제목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137934" y="3852770"/>
            <a:ext cx="187664" cy="158297"/>
          </a:xfrm>
          <a:prstGeom prst="wedgeRoundRectCallout">
            <a:avLst>
              <a:gd name="adj1" fmla="val -97444"/>
              <a:gd name="adj2" fmla="val 518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634364" y="2253810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 smtClean="0">
                <a:solidFill>
                  <a:schemeClr val="tx1"/>
                </a:solidFill>
              </a:rPr>
              <a:t>삭제</a:t>
            </a:r>
            <a:endParaRPr kumimoji="1"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083150" y="2257401"/>
            <a:ext cx="408933" cy="1135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97801" y="2253810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 smtClean="0">
                <a:solidFill>
                  <a:schemeClr val="tx1"/>
                </a:solidFill>
              </a:rPr>
              <a:t>삭제</a:t>
            </a:r>
            <a:endParaRPr kumimoji="1"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440206" y="2251003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854857" y="2247413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 smtClean="0">
                <a:solidFill>
                  <a:schemeClr val="tx1"/>
                </a:solidFill>
              </a:rPr>
              <a:t>삭제</a:t>
            </a:r>
            <a:endParaRPr kumimoji="1"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528406" y="2257400"/>
            <a:ext cx="408933" cy="1112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3057" y="2253091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 smtClean="0">
                <a:solidFill>
                  <a:schemeClr val="tx1"/>
                </a:solidFill>
              </a:rPr>
              <a:t>삭제</a:t>
            </a:r>
            <a:endParaRPr kumimoji="1"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634562" y="2239428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049213" y="2235838"/>
            <a:ext cx="408933" cy="12357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 smtClean="0">
                <a:solidFill>
                  <a:schemeClr val="tx1"/>
                </a:solidFill>
              </a:rPr>
              <a:t>삭제</a:t>
            </a:r>
            <a:endParaRPr kumimoji="1"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34" name="모서리가 둥근 사각형 설명선 106"/>
          <p:cNvSpPr/>
          <p:nvPr/>
        </p:nvSpPr>
        <p:spPr>
          <a:xfrm>
            <a:off x="6516991" y="2081210"/>
            <a:ext cx="187664" cy="158297"/>
          </a:xfrm>
          <a:prstGeom prst="wedgeRoundRectCallout">
            <a:avLst>
              <a:gd name="adj1" fmla="val -97444"/>
              <a:gd name="adj2" fmla="val 518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115" name="모서리가 둥근 사각형 설명선 113"/>
          <p:cNvSpPr/>
          <p:nvPr/>
        </p:nvSpPr>
        <p:spPr>
          <a:xfrm>
            <a:off x="1234819" y="2010956"/>
            <a:ext cx="187664" cy="158297"/>
          </a:xfrm>
          <a:prstGeom prst="wedgeRoundRectCallout">
            <a:avLst>
              <a:gd name="adj1" fmla="val 15032"/>
              <a:gd name="adj2" fmla="val 111981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24" name="모서리가 둥근 사각형 설명선 113"/>
          <p:cNvSpPr/>
          <p:nvPr/>
        </p:nvSpPr>
        <p:spPr>
          <a:xfrm>
            <a:off x="5287889" y="1735093"/>
            <a:ext cx="187664" cy="158297"/>
          </a:xfrm>
          <a:prstGeom prst="wedgeRoundRectCallout">
            <a:avLst>
              <a:gd name="adj1" fmla="val 76710"/>
              <a:gd name="adj2" fmla="val 9004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 bwMode="auto">
          <a:xfrm>
            <a:off x="1560599" y="1599945"/>
            <a:ext cx="4374659" cy="4457262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560601" y="1588350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프로젝트 작품 세부내용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870047" y="1907352"/>
            <a:ext cx="2060105" cy="1160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400" dirty="0"/>
              <a:t>제목</a:t>
            </a:r>
            <a:r>
              <a:rPr lang="ko-KR" altLang="en-US" sz="1400" dirty="0"/>
              <a:t> </a:t>
            </a:r>
            <a:r>
              <a:rPr lang="en-US" altLang="ko-KR" sz="1400" dirty="0"/>
              <a:t>OOO</a:t>
            </a:r>
            <a:r>
              <a:rPr lang="ko" altLang="en-US" sz="1400" dirty="0"/>
              <a:t>   </a:t>
            </a:r>
            <a:r>
              <a:rPr lang="en-US" altLang="ko-KR" sz="800" dirty="0"/>
              <a:t>30</a:t>
            </a:r>
            <a:r>
              <a:rPr lang="ko-KR" altLang="en-US" sz="800" dirty="0"/>
              <a:t>분 전</a:t>
            </a:r>
            <a:endParaRPr lang="en-US" altLang="ko-KR" sz="800" dirty="0"/>
          </a:p>
          <a:p>
            <a:endParaRPr lang="ko" altLang="en-US" sz="800" dirty="0"/>
          </a:p>
          <a:p>
            <a:r>
              <a:rPr lang="ko" altLang="en-US" sz="1000" dirty="0"/>
              <a:t>작성자</a:t>
            </a:r>
            <a:endParaRPr lang="en-US" altLang="ko" sz="1000" dirty="0"/>
          </a:p>
          <a:p>
            <a:r>
              <a:rPr lang="en-US" altLang="ko" sz="1000" dirty="0" err="1"/>
              <a:t>Ver</a:t>
            </a:r>
            <a:r>
              <a:rPr lang="en-US" altLang="ko" sz="1000" dirty="0"/>
              <a:t> 1.3</a:t>
            </a:r>
          </a:p>
          <a:p>
            <a:endParaRPr lang="en-US" altLang="ko" sz="1000" dirty="0"/>
          </a:p>
          <a:p>
            <a:r>
              <a:rPr lang="ko-KR" altLang="en-US" sz="1000" dirty="0"/>
              <a:t>이런식으로 완성할 계획입니다</a:t>
            </a:r>
            <a:r>
              <a:rPr lang="en-US" altLang="ko-KR" sz="700" dirty="0"/>
              <a:t>.</a:t>
            </a:r>
            <a:endParaRPr sz="700" dirty="0"/>
          </a:p>
          <a:p>
            <a:endParaRPr sz="700" dirty="0"/>
          </a:p>
        </p:txBody>
      </p:sp>
      <p:sp>
        <p:nvSpPr>
          <p:cNvPr id="598" name="Shape 598"/>
          <p:cNvSpPr txBox="1"/>
          <p:nvPr/>
        </p:nvSpPr>
        <p:spPr>
          <a:xfrm>
            <a:off x="7573851" y="1068531"/>
            <a:ext cx="1379400" cy="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800"/>
              <a:t>프로젝트 내 작품 상세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OD03-02-02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프로젝트          작품 상세내용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디자인 프로젝트 내부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4701541" y="448227"/>
            <a:ext cx="999173" cy="210585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/>
              <a:t>프로젝트 내부 상세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87377"/>
              </p:ext>
            </p:extLst>
          </p:nvPr>
        </p:nvGraphicFramePr>
        <p:xfrm>
          <a:off x="7612380" y="725903"/>
          <a:ext cx="2109787" cy="314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이미지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상단에 제목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업데이트 된 시간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작성자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설명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퍼가기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누를 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관심작품으로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퍼가기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누를 시 전체 복사 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다른 주제로 옮기기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클릭 시 자동 다운로드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전체공개라면 모든 사람이 댓글 달기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멤버공개라면 멤버들만 댓글 달기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글자수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댓글 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 기재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그 이후 스크롤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댓글 시간 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수정 및 삭제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작성자에게만 보여짐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삭제 버튼 클릭 시 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 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정말 삭제하시겠습니까</a:t>
                      </a:r>
                      <a:r>
                        <a:rPr lang="en-US" altLang="ko-KR" sz="800" dirty="0"/>
                        <a:t>?”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 smtClean="0"/>
                        <a:t>퍼가기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ko-KR" altLang="en-US" sz="800" dirty="0"/>
                        <a:t>통해 퍼온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버전 관리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버전은 </a:t>
                      </a:r>
                      <a:r>
                        <a:rPr lang="en-US" altLang="ko-KR" sz="800" dirty="0"/>
                        <a:t>0.1 </a:t>
                      </a:r>
                      <a:r>
                        <a:rPr lang="ko-KR" altLang="en-US" sz="800" dirty="0"/>
                        <a:t>씩 증가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Select Box</a:t>
                      </a:r>
                      <a:r>
                        <a:rPr lang="ko-KR" altLang="en-US" sz="800" baseline="0" dirty="0"/>
                        <a:t>를 통해 이전 버전 확인 가능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67538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OD03-02-03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OD06-02-01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pic>
        <p:nvPicPr>
          <p:cNvPr id="29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6772" y="1632443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사각형 설명선 106"/>
          <p:cNvSpPr/>
          <p:nvPr/>
        </p:nvSpPr>
        <p:spPr>
          <a:xfrm>
            <a:off x="5358403" y="3112189"/>
            <a:ext cx="187664" cy="158297"/>
          </a:xfrm>
          <a:prstGeom prst="wedgeRoundRectCallout">
            <a:avLst>
              <a:gd name="adj1" fmla="val -84788"/>
              <a:gd name="adj2" fmla="val 1343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9" name="직사각형 8"/>
          <p:cNvSpPr/>
          <p:nvPr/>
        </p:nvSpPr>
        <p:spPr>
          <a:xfrm>
            <a:off x="1961487" y="3069996"/>
            <a:ext cx="3305476" cy="11550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THUMB IMAGE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961486" y="4321946"/>
            <a:ext cx="2302423" cy="4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900" dirty="0"/>
              <a:t>      </a:t>
            </a:r>
            <a:r>
              <a:rPr kumimoji="1" lang="ko-KR" altLang="en-US" sz="900" dirty="0"/>
              <a:t>좋아요 </a:t>
            </a:r>
            <a:r>
              <a:rPr kumimoji="1" lang="en-US" altLang="ko-KR" sz="900" dirty="0"/>
              <a:t>      |   </a:t>
            </a:r>
            <a:r>
              <a:rPr kumimoji="1" lang="ko-KR" altLang="en-US" sz="900" dirty="0"/>
              <a:t> 퍼가기      </a:t>
            </a:r>
            <a:r>
              <a:rPr kumimoji="1" lang="en-US" altLang="ko-KR" sz="900" dirty="0"/>
              <a:t>           </a:t>
            </a:r>
            <a:r>
              <a:rPr kumimoji="1" lang="ko-KR" altLang="en-US" sz="900" dirty="0"/>
              <a:t>다운로드</a:t>
            </a:r>
            <a:endParaRPr kumimoji="1" lang="en-US" altLang="ko-KR" sz="9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900" dirty="0"/>
          </a:p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kumimoji="1" lang="ko-KR" altLang="en-US" sz="900" dirty="0"/>
              <a:t>댓글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294209" y="4515783"/>
            <a:ext cx="2972754" cy="3648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사각형 설명선 106"/>
          <p:cNvSpPr/>
          <p:nvPr/>
        </p:nvSpPr>
        <p:spPr>
          <a:xfrm>
            <a:off x="1739740" y="4114681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모서리가 둥근 사각형 설명선 106"/>
          <p:cNvSpPr/>
          <p:nvPr/>
        </p:nvSpPr>
        <p:spPr>
          <a:xfrm>
            <a:off x="1692848" y="4685857"/>
            <a:ext cx="187664" cy="158297"/>
          </a:xfrm>
          <a:prstGeom prst="wedgeRoundRectCallout">
            <a:avLst>
              <a:gd name="adj1" fmla="val 101137"/>
              <a:gd name="adj2" fmla="val -632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1485" y="4287140"/>
            <a:ext cx="158960" cy="16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6" y="4287282"/>
            <a:ext cx="197427" cy="1766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47" y="4290524"/>
            <a:ext cx="207856" cy="2078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4482633" y="2171111"/>
            <a:ext cx="7843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수정    </a:t>
            </a:r>
            <a:r>
              <a:rPr kumimoji="1" lang="en-US" altLang="ko-KR" sz="800" dirty="0"/>
              <a:t>|</a:t>
            </a:r>
            <a:r>
              <a:rPr kumimoji="1" lang="ko-KR" altLang="en-US" sz="800" dirty="0"/>
              <a:t>    삭제</a:t>
            </a:r>
          </a:p>
        </p:txBody>
      </p:sp>
      <p:sp>
        <p:nvSpPr>
          <p:cNvPr id="30" name="모서리가 둥근 사각형 설명선 106"/>
          <p:cNvSpPr/>
          <p:nvPr/>
        </p:nvSpPr>
        <p:spPr>
          <a:xfrm>
            <a:off x="5308925" y="2039057"/>
            <a:ext cx="187664" cy="158297"/>
          </a:xfrm>
          <a:prstGeom prst="wedgeRoundRectCallout">
            <a:avLst>
              <a:gd name="adj1" fmla="val -116428"/>
              <a:gd name="adj2" fmla="val 3687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65303" y="4587245"/>
            <a:ext cx="464431" cy="2219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32" name="모서리가 둥근 사각형 설명선 113"/>
          <p:cNvSpPr/>
          <p:nvPr/>
        </p:nvSpPr>
        <p:spPr>
          <a:xfrm>
            <a:off x="4838873" y="1924964"/>
            <a:ext cx="187664" cy="158297"/>
          </a:xfrm>
          <a:prstGeom prst="wedgeRoundRectCallout">
            <a:avLst>
              <a:gd name="adj1" fmla="val -107603"/>
              <a:gd name="adj2" fmla="val 792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3" name="모서리가 둥근 사각형 설명선 113"/>
          <p:cNvSpPr/>
          <p:nvPr/>
        </p:nvSpPr>
        <p:spPr>
          <a:xfrm>
            <a:off x="5308925" y="2232666"/>
            <a:ext cx="187664" cy="158297"/>
          </a:xfrm>
          <a:prstGeom prst="wedgeRoundRectCallout">
            <a:avLst>
              <a:gd name="adj1" fmla="val -113931"/>
              <a:gd name="adj2" fmla="val -25808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4" name="Shape 592"/>
          <p:cNvSpPr txBox="1"/>
          <p:nvPr/>
        </p:nvSpPr>
        <p:spPr>
          <a:xfrm>
            <a:off x="1845333" y="4993246"/>
            <a:ext cx="2367057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700" dirty="0"/>
              <a:t>최나리 음 난 좋은데 조금 더 단조로</a:t>
            </a:r>
            <a:r>
              <a:rPr lang="en-US" altLang="ko-KR" sz="700" dirty="0"/>
              <a:t>...</a:t>
            </a:r>
            <a:r>
              <a:rPr lang="ko-KR" altLang="en-US" sz="700" dirty="0" err="1"/>
              <a:t>웠</a:t>
            </a:r>
            <a:r>
              <a:rPr lang="en-US" altLang="ko-KR" sz="700" dirty="0"/>
              <a:t>..</a:t>
            </a:r>
            <a:r>
              <a:rPr lang="ko-KR" altLang="en-US" sz="700" dirty="0" err="1"/>
              <a:t>으면</a:t>
            </a:r>
            <a:r>
              <a:rPr lang="en-US" altLang="ko-KR" sz="700" dirty="0"/>
              <a:t>...</a:t>
            </a:r>
            <a:r>
              <a:rPr lang="ko-KR" altLang="en-US" sz="700" dirty="0"/>
              <a:t>느낌</a:t>
            </a:r>
            <a:r>
              <a:rPr lang="en-US" altLang="ko-KR" sz="700" dirty="0"/>
              <a:t>..</a:t>
            </a:r>
          </a:p>
          <a:p>
            <a:endParaRPr lang="en-US" altLang="ko-KR" sz="700" dirty="0"/>
          </a:p>
          <a:p>
            <a:r>
              <a:rPr lang="ko-KR" altLang="en-US" sz="700" dirty="0" err="1"/>
              <a:t>김희정</a:t>
            </a:r>
            <a:r>
              <a:rPr lang="ko-KR" altLang="en-US" sz="700" dirty="0"/>
              <a:t> </a:t>
            </a:r>
            <a:r>
              <a:rPr lang="en-US" altLang="ko-KR" sz="700" dirty="0"/>
              <a:t>Nice@@@@@!!!!!!!!!!!!!!!!!!!!!</a:t>
            </a:r>
            <a:endParaRPr sz="700" dirty="0"/>
          </a:p>
        </p:txBody>
      </p:sp>
      <p:sp>
        <p:nvSpPr>
          <p:cNvPr id="35" name="Shape 592"/>
          <p:cNvSpPr txBox="1"/>
          <p:nvPr/>
        </p:nvSpPr>
        <p:spPr>
          <a:xfrm>
            <a:off x="4385384" y="5001484"/>
            <a:ext cx="856735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700" dirty="0"/>
              <a:t>2</a:t>
            </a:r>
            <a:r>
              <a:rPr lang="ko-KR" altLang="en-US" sz="700" dirty="0"/>
              <a:t>일전</a:t>
            </a:r>
            <a:endParaRPr lang="en-US" altLang="ko-KR" sz="700" dirty="0"/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3</a:t>
            </a:r>
            <a:r>
              <a:rPr lang="ko-KR" altLang="en-US" sz="700" dirty="0"/>
              <a:t>일전</a:t>
            </a:r>
            <a:endParaRPr sz="700" dirty="0"/>
          </a:p>
        </p:txBody>
      </p:sp>
      <p:sp>
        <p:nvSpPr>
          <p:cNvPr id="13" name="직사각형 12"/>
          <p:cNvSpPr/>
          <p:nvPr/>
        </p:nvSpPr>
        <p:spPr>
          <a:xfrm>
            <a:off x="2438400" y="2484837"/>
            <a:ext cx="886947" cy="157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이전 버전 보기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189619" y="2486850"/>
            <a:ext cx="113305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▼</a:t>
            </a:r>
          </a:p>
        </p:txBody>
      </p:sp>
      <p:sp>
        <p:nvSpPr>
          <p:cNvPr id="37" name="모서리가 둥근 사각형 설명선 106"/>
          <p:cNvSpPr/>
          <p:nvPr/>
        </p:nvSpPr>
        <p:spPr>
          <a:xfrm>
            <a:off x="3001955" y="2273320"/>
            <a:ext cx="187664" cy="158297"/>
          </a:xfrm>
          <a:prstGeom prst="wedgeRoundRectCallout">
            <a:avLst>
              <a:gd name="adj1" fmla="val 28827"/>
              <a:gd name="adj2" fmla="val 910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28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OD03-02-03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세부내용 수정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디자인 프로젝트 내부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ko-KR" altLang="en-US" dirty="0"/>
              <a:t>프로젝트 작품내용 수정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613145" y="1678885"/>
            <a:ext cx="4374659" cy="431680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13147" y="1667290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프로젝트 작품 세부내용 수정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Shape 592"/>
          <p:cNvSpPr txBox="1"/>
          <p:nvPr/>
        </p:nvSpPr>
        <p:spPr>
          <a:xfrm>
            <a:off x="1922593" y="1903165"/>
            <a:ext cx="630991" cy="290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400" dirty="0" smtClean="0"/>
              <a:t>제목</a:t>
            </a:r>
            <a:endParaRPr sz="700" dirty="0"/>
          </a:p>
          <a:p>
            <a:endParaRPr sz="7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493"/>
              </p:ext>
            </p:extLst>
          </p:nvPr>
        </p:nvGraphicFramePr>
        <p:xfrm>
          <a:off x="7612380" y="725903"/>
          <a:ext cx="2109787" cy="180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작품 설명 모두 수정 </a:t>
                      </a:r>
                      <a:r>
                        <a:rPr lang="ko-KR" altLang="en-US" sz="800" dirty="0"/>
                        <a:t>가능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자신과 공동으로 작업한 작업자 추가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입력 후 버튼 누르면 자동으로 추가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존재하지 않는 이름인 경우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존재하지 않는 유저입니다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strike="sngStrike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18338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OD03-02-02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pic>
        <p:nvPicPr>
          <p:cNvPr id="14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318" y="1711383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사각형 설명선 106"/>
          <p:cNvSpPr/>
          <p:nvPr/>
        </p:nvSpPr>
        <p:spPr>
          <a:xfrm>
            <a:off x="5611535" y="2586532"/>
            <a:ext cx="187664" cy="158297"/>
          </a:xfrm>
          <a:prstGeom prst="wedgeRoundRectCallout">
            <a:avLst>
              <a:gd name="adj1" fmla="val -116428"/>
              <a:gd name="adj2" fmla="val -63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2014033" y="2517169"/>
            <a:ext cx="3305476" cy="11550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THUMB IMAGE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14033" y="2290034"/>
            <a:ext cx="929853" cy="227135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이미지 </a:t>
            </a:r>
            <a:r>
              <a:rPr kumimoji="1"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1306" y="2306885"/>
            <a:ext cx="193432" cy="19343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014033" y="3746820"/>
            <a:ext cx="3305476" cy="249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</a:rPr>
              <a:t>작성자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14033" y="4070821"/>
            <a:ext cx="3305476" cy="124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내용을 입력하세요</a:t>
            </a:r>
            <a:r>
              <a:rPr kumimoji="1" lang="en-US" altLang="ko-KR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01306" y="3774920"/>
            <a:ext cx="854407" cy="199796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작업자 추가  </a:t>
            </a:r>
            <a:r>
              <a:rPr kumimoji="1" lang="en-US" altLang="ko-KR" sz="800" dirty="0">
                <a:solidFill>
                  <a:schemeClr val="tx1"/>
                </a:solidFill>
              </a:rPr>
              <a:t>+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113"/>
          <p:cNvSpPr/>
          <p:nvPr/>
        </p:nvSpPr>
        <p:spPr>
          <a:xfrm>
            <a:off x="4096092" y="5370447"/>
            <a:ext cx="187664" cy="158297"/>
          </a:xfrm>
          <a:prstGeom prst="wedgeRoundRectCallout">
            <a:avLst>
              <a:gd name="adj1" fmla="val -12684"/>
              <a:gd name="adj2" fmla="val 109227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모서리가 둥근 사각형 설명선 106"/>
          <p:cNvSpPr/>
          <p:nvPr/>
        </p:nvSpPr>
        <p:spPr>
          <a:xfrm>
            <a:off x="3712398" y="3782280"/>
            <a:ext cx="187664" cy="158297"/>
          </a:xfrm>
          <a:prstGeom prst="wedgeRoundRectCallout">
            <a:avLst>
              <a:gd name="adj1" fmla="val -116428"/>
              <a:gd name="adj2" fmla="val -63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78959" y="1998002"/>
            <a:ext cx="2840550" cy="232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제목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Shape 378"/>
          <p:cNvSpPr/>
          <p:nvPr/>
        </p:nvSpPr>
        <p:spPr>
          <a:xfrm>
            <a:off x="3041248" y="5613690"/>
            <a:ext cx="1518452" cy="25852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400" dirty="0" smtClean="0"/>
              <a:t>수정</a:t>
            </a:r>
            <a:r>
              <a:rPr lang="ko" altLang="en-US" sz="1400" dirty="0" smtClean="0"/>
              <a:t> </a:t>
            </a:r>
            <a:r>
              <a:rPr lang="ko" altLang="en-US" sz="1400" dirty="0"/>
              <a:t>완료</a:t>
            </a:r>
          </a:p>
        </p:txBody>
      </p:sp>
      <p:sp>
        <p:nvSpPr>
          <p:cNvPr id="31" name="모서리가 둥근 사각형 설명선 106"/>
          <p:cNvSpPr/>
          <p:nvPr/>
        </p:nvSpPr>
        <p:spPr>
          <a:xfrm>
            <a:off x="5532733" y="4211960"/>
            <a:ext cx="187664" cy="158297"/>
          </a:xfrm>
          <a:prstGeom prst="wedgeRoundRectCallout">
            <a:avLst>
              <a:gd name="adj1" fmla="val -116428"/>
              <a:gd name="adj2" fmla="val -63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8822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OD03-02-04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작품 업로드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디자인 프로젝트 내부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ko-KR" altLang="en-US" dirty="0"/>
              <a:t>프로젝트 </a:t>
            </a:r>
            <a:r>
              <a:rPr kumimoji="1" lang="ko-KR" altLang="en-US" dirty="0" smtClean="0"/>
              <a:t>작품 업로드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826897" y="1817782"/>
            <a:ext cx="4374659" cy="387725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826899" y="1806187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프로젝트 작품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업로드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" name="Shape 592"/>
          <p:cNvSpPr txBox="1"/>
          <p:nvPr/>
        </p:nvSpPr>
        <p:spPr>
          <a:xfrm>
            <a:off x="2268941" y="2199812"/>
            <a:ext cx="745834" cy="290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1000" dirty="0" smtClean="0">
                <a:solidFill>
                  <a:schemeClr val="accent5"/>
                </a:solidFill>
              </a:rPr>
              <a:t>김세정</a:t>
            </a:r>
            <a:endParaRPr sz="1000" dirty="0">
              <a:solidFill>
                <a:schemeClr val="accent5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77101"/>
              </p:ext>
            </p:extLst>
          </p:nvPr>
        </p:nvGraphicFramePr>
        <p:xfrm>
          <a:off x="7612380" y="725903"/>
          <a:ext cx="2109787" cy="16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작품 제목 입력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자신과 공동으로 작업한 작업자 추가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 입력 후 버튼 누르면 자동으로 추가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만약 존재하지 않는 이름인 경우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alert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   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존재하지 않는 유저입니다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.”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OD03-02-02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pic>
        <p:nvPicPr>
          <p:cNvPr id="14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3070" y="1850280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264208" y="3485481"/>
            <a:ext cx="3305476" cy="124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작품 설명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50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자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4345" y="2253067"/>
            <a:ext cx="854407" cy="199796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작업자 추가  </a:t>
            </a:r>
            <a:r>
              <a:rPr kumimoji="1" lang="en-US" altLang="ko-KR" sz="800" dirty="0">
                <a:solidFill>
                  <a:schemeClr val="tx1"/>
                </a:solidFill>
              </a:rPr>
              <a:t>+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113"/>
          <p:cNvSpPr/>
          <p:nvPr/>
        </p:nvSpPr>
        <p:spPr>
          <a:xfrm>
            <a:off x="4150237" y="4831096"/>
            <a:ext cx="187664" cy="158297"/>
          </a:xfrm>
          <a:prstGeom prst="wedgeRoundRectCallout">
            <a:avLst>
              <a:gd name="adj1" fmla="val -12684"/>
              <a:gd name="adj2" fmla="val 109227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모서리가 둥근 사각형 설명선 106"/>
          <p:cNvSpPr/>
          <p:nvPr/>
        </p:nvSpPr>
        <p:spPr>
          <a:xfrm>
            <a:off x="3456819" y="2051627"/>
            <a:ext cx="187664" cy="158297"/>
          </a:xfrm>
          <a:prstGeom prst="wedgeRoundRectCallout">
            <a:avLst>
              <a:gd name="adj1" fmla="val -99025"/>
              <a:gd name="adj2" fmla="val 47502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2252094" y="3099376"/>
            <a:ext cx="3317590" cy="2898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입력 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r>
              <a:rPr kumimoji="1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52094" y="2649594"/>
            <a:ext cx="2039151" cy="359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solidFill>
                  <a:schemeClr val="bg2">
                    <a:lumMod val="90000"/>
                  </a:schemeClr>
                </a:solidFill>
              </a:rPr>
              <a:t>Jpg, </a:t>
            </a:r>
            <a:r>
              <a:rPr kumimoji="1" lang="en-US" altLang="ko-KR" sz="800" dirty="0" err="1" smtClean="0">
                <a:solidFill>
                  <a:schemeClr val="bg2">
                    <a:lumMod val="90000"/>
                  </a:schemeClr>
                </a:solidFill>
              </a:rPr>
              <a:t>png</a:t>
            </a:r>
            <a:r>
              <a:rPr kumimoji="1" lang="ko-KR" altLang="en-US" sz="800" dirty="0" smtClean="0">
                <a:solidFill>
                  <a:schemeClr val="bg2">
                    <a:lumMod val="90000"/>
                  </a:schemeClr>
                </a:solidFill>
              </a:rPr>
              <a:t>만 등록</a:t>
            </a:r>
            <a:endParaRPr kumimoji="1"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39343" y="2689409"/>
            <a:ext cx="1030341" cy="291574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이미지 검색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0751" y="2702049"/>
            <a:ext cx="278933" cy="278933"/>
          </a:xfrm>
          <a:prstGeom prst="rect">
            <a:avLst/>
          </a:prstGeom>
        </p:spPr>
      </p:pic>
      <p:sp>
        <p:nvSpPr>
          <p:cNvPr id="26" name="Shape 378"/>
          <p:cNvSpPr/>
          <p:nvPr/>
        </p:nvSpPr>
        <p:spPr>
          <a:xfrm>
            <a:off x="3203347" y="5085665"/>
            <a:ext cx="1518452" cy="25852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 smtClean="0"/>
              <a:t>완료</a:t>
            </a:r>
            <a:endParaRPr lang="ko" altLang="en-US" sz="1400" dirty="0"/>
          </a:p>
        </p:txBody>
      </p:sp>
      <p:sp>
        <p:nvSpPr>
          <p:cNvPr id="27" name="모서리가 둥근 사각형 설명선 106"/>
          <p:cNvSpPr/>
          <p:nvPr/>
        </p:nvSpPr>
        <p:spPr>
          <a:xfrm>
            <a:off x="5791788" y="3119852"/>
            <a:ext cx="187664" cy="158297"/>
          </a:xfrm>
          <a:prstGeom prst="wedgeRoundRectCallout">
            <a:avLst>
              <a:gd name="adj1" fmla="val -116428"/>
              <a:gd name="adj2" fmla="val -63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0465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메인</a:t>
            </a:r>
            <a:r>
              <a:rPr kumimoji="1" lang="en-US" altLang="ko-KR" dirty="0"/>
              <a:t>/</a:t>
            </a:r>
            <a:r>
              <a:rPr kumimoji="1" lang="ko-KR" altLang="en-US" dirty="0"/>
              <a:t>로그인</a:t>
            </a:r>
            <a:r>
              <a:rPr kumimoji="1" lang="en-US" altLang="ko-KR" dirty="0"/>
              <a:t>/</a:t>
            </a:r>
            <a:r>
              <a:rPr kumimoji="1" lang="ko-KR" altLang="en-US" dirty="0"/>
              <a:t>회원가입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 dirty="0">
                <a:solidFill>
                  <a:srgbClr val="0070C0"/>
                </a:solidFill>
              </a:rPr>
              <a:t>Open Source Design </a:t>
            </a:r>
            <a:r>
              <a:rPr lang="ko-KR" altLang="en-US" sz="800" dirty="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OD03-02-05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595446" y="27222"/>
            <a:ext cx="1105268" cy="243979"/>
          </a:xfrm>
        </p:spPr>
        <p:txBody>
          <a:bodyPr/>
          <a:lstStyle/>
          <a:p>
            <a:r>
              <a:rPr kumimoji="1" lang="ko-KR" altLang="en-US" dirty="0"/>
              <a:t>그룹 생성 및 관리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디자인 프로젝트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그룹 생성 및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46334" y="3942767"/>
            <a:ext cx="3118567" cy="17034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46334" y="1534536"/>
            <a:ext cx="3118568" cy="15469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46334" y="1895766"/>
            <a:ext cx="3118568" cy="348382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7415233" y="6642556"/>
            <a:ext cx="2416175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06288" y="1062549"/>
            <a:ext cx="16506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400" dirty="0"/>
              <a:t>그룹 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06303" y="2279097"/>
            <a:ext cx="1515829" cy="3118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그룹 추가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93261" y="1568424"/>
            <a:ext cx="129084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그룹 목록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982757" y="3994963"/>
            <a:ext cx="129084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프로젝트 목록</a:t>
            </a:r>
          </a:p>
        </p:txBody>
      </p:sp>
      <p:sp>
        <p:nvSpPr>
          <p:cNvPr id="24" name="Shape 378"/>
          <p:cNvSpPr/>
          <p:nvPr/>
        </p:nvSpPr>
        <p:spPr>
          <a:xfrm>
            <a:off x="2217001" y="6120621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완료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8853" y="1951424"/>
            <a:ext cx="461556" cy="2540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24571" y="4021935"/>
            <a:ext cx="471432" cy="24446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제외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445"/>
              </p:ext>
            </p:extLst>
          </p:nvPr>
        </p:nvGraphicFramePr>
        <p:xfrm>
          <a:off x="7612380" y="725903"/>
          <a:ext cx="2109787" cy="232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그룹 선택 시 그 그룹에 맞는 프로젝트 목록을 밑에 보여준다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선택한 그룹 삭제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시 그룹 내 프로젝트도 삭제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버튼 클릭 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정말 삭제하시겠습니까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?”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완료버튼 삭제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그룹 추가 하고 싶을 때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입력 후 추가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위에서 택한 그룹에 속한 프로젝트 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그룹에 속해있는 프로젝트 이외에 추가하고 싶은 프로젝트 조회 후 추가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73436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OD03-01-01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OD03-02-06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1" name="모서리가 둥근 사각형 설명선 106"/>
          <p:cNvSpPr/>
          <p:nvPr/>
        </p:nvSpPr>
        <p:spPr>
          <a:xfrm>
            <a:off x="5624871" y="2303128"/>
            <a:ext cx="187664" cy="158297"/>
          </a:xfrm>
          <a:prstGeom prst="wedgeRoundRectCallout">
            <a:avLst>
              <a:gd name="adj1" fmla="val -134422"/>
              <a:gd name="adj2" fmla="val 12540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2" name="모서리가 둥근 사각형 설명선 106"/>
          <p:cNvSpPr/>
          <p:nvPr/>
        </p:nvSpPr>
        <p:spPr>
          <a:xfrm>
            <a:off x="2133648" y="3925475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3" name="모서리가 둥근 사각형 설명선 113"/>
          <p:cNvSpPr/>
          <p:nvPr/>
        </p:nvSpPr>
        <p:spPr>
          <a:xfrm>
            <a:off x="1920096" y="6200575"/>
            <a:ext cx="187664" cy="158297"/>
          </a:xfrm>
          <a:prstGeom prst="wedgeRoundRectCallout">
            <a:avLst>
              <a:gd name="adj1" fmla="val 107548"/>
              <a:gd name="adj2" fmla="val -12323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4" name="모서리가 둥근 사각형 설명선 106"/>
          <p:cNvSpPr/>
          <p:nvPr/>
        </p:nvSpPr>
        <p:spPr>
          <a:xfrm>
            <a:off x="1945984" y="1833916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5" name="모서리가 둥근 사각형 설명선 106"/>
          <p:cNvSpPr/>
          <p:nvPr/>
        </p:nvSpPr>
        <p:spPr>
          <a:xfrm>
            <a:off x="5526094" y="4742892"/>
            <a:ext cx="187664" cy="158297"/>
          </a:xfrm>
          <a:prstGeom prst="wedgeRoundRectCallout">
            <a:avLst>
              <a:gd name="adj1" fmla="val -105895"/>
              <a:gd name="adj2" fmla="val 1473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726235" y="1636239"/>
            <a:ext cx="12346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스마트패션 수업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724035" y="1961898"/>
            <a:ext cx="11112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국민대 조형예술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2519167" y="4064020"/>
            <a:ext cx="11112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폰트 디자인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2519167" y="4356784"/>
            <a:ext cx="11112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스마트 패션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652306" y="3506044"/>
            <a:ext cx="6365966" cy="17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905339" y="1589993"/>
            <a:ext cx="461556" cy="2540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915862" y="4344152"/>
            <a:ext cx="471432" cy="24446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제외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99414" y="2303128"/>
            <a:ext cx="476573" cy="23676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724035" y="4685381"/>
            <a:ext cx="2418269" cy="3118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smtClean="0">
                <a:solidFill>
                  <a:schemeClr val="tx1"/>
                </a:solidFill>
              </a:rPr>
              <a:t>추가할 프로젝트 조회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모서리가 둥근 사각형 설명선 113"/>
          <p:cNvSpPr/>
          <p:nvPr/>
        </p:nvSpPr>
        <p:spPr>
          <a:xfrm>
            <a:off x="3264217" y="5059082"/>
            <a:ext cx="187664" cy="158297"/>
          </a:xfrm>
          <a:prstGeom prst="wedgeRoundRectCallout">
            <a:avLst>
              <a:gd name="adj1" fmla="val 46641"/>
              <a:gd name="adj2" fmla="val -108597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645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rgbClr val="0070C0"/>
                </a:solidFill>
              </a:rPr>
              <a:t>Open Source Design </a:t>
            </a:r>
            <a:r>
              <a:rPr lang="ko-KR" altLang="en-US" sz="700" smtClean="0"/>
              <a:t>프로젝트  </a:t>
            </a:r>
            <a:r>
              <a:rPr lang="ko-KR" altLang="en-US" sz="900" smtClean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31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OD03-02-06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조회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디자인 프로젝트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그룹 생성 및 관리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 smtClean="0"/>
              <a:t>프로젝트 조회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27840"/>
              </p:ext>
            </p:extLst>
          </p:nvPr>
        </p:nvGraphicFramePr>
        <p:xfrm>
          <a:off x="7612380" y="725903"/>
          <a:ext cx="2109787" cy="119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검색창에 프로젝트 이름 검색</a:t>
                      </a:r>
                      <a:endParaRPr lang="en-US" altLang="ko-KR" sz="800" baseline="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검색어가 들어간 프로젝트 명 검색 결과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완료를 누르면 창이 닫히면서 프로젝트가 자동으로 추가됨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32563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OD03-02-05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1511750" y="1913971"/>
            <a:ext cx="4374659" cy="291022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511752" y="1902376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프로젝트 조회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41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923" y="1946469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378"/>
          <p:cNvSpPr/>
          <p:nvPr/>
        </p:nvSpPr>
        <p:spPr>
          <a:xfrm>
            <a:off x="2710336" y="4407069"/>
            <a:ext cx="2013105" cy="27477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완료</a:t>
            </a:r>
          </a:p>
        </p:txBody>
      </p:sp>
      <p:sp>
        <p:nvSpPr>
          <p:cNvPr id="24" name="모서리가 둥근 사각형 설명선 113"/>
          <p:cNvSpPr/>
          <p:nvPr/>
        </p:nvSpPr>
        <p:spPr>
          <a:xfrm>
            <a:off x="4848185" y="4266863"/>
            <a:ext cx="187664" cy="158297"/>
          </a:xfrm>
          <a:prstGeom prst="wedgeRoundRectCallout">
            <a:avLst>
              <a:gd name="adj1" fmla="val -54870"/>
              <a:gd name="adj2" fmla="val 13208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3" name="직사각형 42"/>
          <p:cNvSpPr/>
          <p:nvPr/>
        </p:nvSpPr>
        <p:spPr>
          <a:xfrm>
            <a:off x="2133600" y="2336800"/>
            <a:ext cx="3124200" cy="4339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웨어러블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2017" y="2414284"/>
            <a:ext cx="278933" cy="27893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826897" y="3022600"/>
            <a:ext cx="3779985" cy="266700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 smtClean="0">
                <a:solidFill>
                  <a:schemeClr val="tx1"/>
                </a:solidFill>
              </a:rPr>
              <a:t>웨어러블 스마트패션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26897" y="3278388"/>
            <a:ext cx="3779985" cy="2667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ko-KR" altLang="en-US" sz="800" dirty="0" smtClean="0">
                <a:solidFill>
                  <a:schemeClr val="tx1"/>
                </a:solidFill>
              </a:rPr>
              <a:t>웨어러블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3</a:t>
            </a:r>
            <a:r>
              <a:rPr kumimoji="1" lang="ko-KR" altLang="en-US" sz="800" dirty="0" smtClean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26897" y="3528805"/>
            <a:ext cx="3779985" cy="2667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6897" y="3784593"/>
            <a:ext cx="3779985" cy="2667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106"/>
          <p:cNvSpPr/>
          <p:nvPr/>
        </p:nvSpPr>
        <p:spPr>
          <a:xfrm>
            <a:off x="1728843" y="2377441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0" name="모서리가 둥근 사각형 설명선 106"/>
          <p:cNvSpPr/>
          <p:nvPr/>
        </p:nvSpPr>
        <p:spPr>
          <a:xfrm>
            <a:off x="1462143" y="2987041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4513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rgbClr val="0070C0"/>
                </a:solidFill>
              </a:rPr>
              <a:t>Open Source Design </a:t>
            </a:r>
            <a:r>
              <a:rPr lang="ko-KR" altLang="en-US" sz="700" smtClean="0"/>
              <a:t>프로젝트  </a:t>
            </a:r>
            <a:r>
              <a:rPr lang="ko-KR" altLang="en-US" sz="900" smtClean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OD03-02-07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새 주제 추가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디자인 프로젝트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디자인 프로젝트 내부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새 주제 </a:t>
            </a:r>
            <a:r>
              <a:rPr kumimoji="1" lang="ko-KR" altLang="en-US" dirty="0" smtClean="0"/>
              <a:t>추가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1994350" y="2360851"/>
            <a:ext cx="4374659" cy="2466332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2" name="모서리가 둥근 사각형 설명선 113"/>
          <p:cNvSpPr/>
          <p:nvPr/>
        </p:nvSpPr>
        <p:spPr>
          <a:xfrm>
            <a:off x="2909583" y="4256159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1994352" y="2338622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새 주제 추가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>
            <a:off x="3153895" y="4139494"/>
            <a:ext cx="1901644" cy="195814"/>
          </a:xfrm>
          <a:prstGeom prst="roundRect">
            <a:avLst>
              <a:gd name="adj" fmla="val 0"/>
            </a:avLst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주제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30"/>
          <p:cNvSpPr>
            <a:spLocks noChangeArrowheads="1"/>
          </p:cNvSpPr>
          <p:nvPr/>
        </p:nvSpPr>
        <p:spPr bwMode="auto">
          <a:xfrm>
            <a:off x="3153895" y="2967628"/>
            <a:ext cx="1911400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주제 </a:t>
            </a: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입력</a:t>
            </a:r>
            <a:r>
              <a:rPr lang="en-US" altLang="ko-KR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최대 </a:t>
            </a:r>
            <a:r>
              <a:rPr lang="en-US" altLang="ko-KR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8</a:t>
            </a:r>
            <a:r>
              <a:rPr lang="ko-KR" altLang="en-US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자</a:t>
            </a:r>
            <a:r>
              <a:rPr lang="en-US" altLang="ko-KR" sz="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19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3" y="2382715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사각형 설명선 106"/>
          <p:cNvSpPr/>
          <p:nvPr/>
        </p:nvSpPr>
        <p:spPr>
          <a:xfrm>
            <a:off x="2856659" y="2836547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33070"/>
              </p:ext>
            </p:extLst>
          </p:nvPr>
        </p:nvGraphicFramePr>
        <p:xfrm>
          <a:off x="7612380" y="725903"/>
          <a:ext cx="2109787" cy="122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내 소 주제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추가하기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687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</a:rPr>
                        <a:t>OD03-02-01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strike="sngStrik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strike="sngStrike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83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>
                <a:solidFill>
                  <a:srgbClr val="0070C0"/>
                </a:solidFill>
              </a:rPr>
              <a:t>Open Source Design </a:t>
            </a:r>
            <a:r>
              <a:rPr lang="ko-KR" altLang="en-US" sz="80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OD04-01-01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702116" y="36278"/>
            <a:ext cx="1003054" cy="192338"/>
          </a:xfrm>
        </p:spPr>
        <p:txBody>
          <a:bodyPr/>
          <a:lstStyle/>
          <a:p>
            <a:r>
              <a:rPr kumimoji="1" lang="ko-KR" altLang="en-US"/>
              <a:t>디자이너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2961" y="448228"/>
            <a:ext cx="994810" cy="210585"/>
          </a:xfrm>
        </p:spPr>
        <p:txBody>
          <a:bodyPr/>
          <a:lstStyle/>
          <a:p>
            <a:r>
              <a:rPr kumimoji="1" lang="ko-KR" altLang="en-US" dirty="0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38168"/>
              </p:ext>
            </p:extLst>
          </p:nvPr>
        </p:nvGraphicFramePr>
        <p:xfrm>
          <a:off x="7612380" y="725903"/>
          <a:ext cx="2109787" cy="171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디자인을 사고 파는 곳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등록한 프로필 사진과 이름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카테고리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좋아요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조회수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작가 대표 작품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 기준은 인기 순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인기 기준은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좋아요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개수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혹은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인기순으로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나열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선택한 정렬 방식에 색깔로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마우스 오버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어둡게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11214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OD04-03-01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OD04-01-02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64" name="모서리가 둥근 사각형 설명선 113"/>
          <p:cNvSpPr/>
          <p:nvPr/>
        </p:nvSpPr>
        <p:spPr>
          <a:xfrm>
            <a:off x="5611338" y="1802314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7" name="모서리가 둥근 사각형 설명선 106"/>
          <p:cNvSpPr/>
          <p:nvPr/>
        </p:nvSpPr>
        <p:spPr>
          <a:xfrm>
            <a:off x="5914702" y="1795409"/>
            <a:ext cx="187664" cy="158297"/>
          </a:xfrm>
          <a:prstGeom prst="wedgeRoundRectCallout">
            <a:avLst>
              <a:gd name="adj1" fmla="val 88315"/>
              <a:gd name="adj2" fmla="val -632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8" name="Shape 349"/>
          <p:cNvSpPr txBox="1"/>
          <p:nvPr/>
        </p:nvSpPr>
        <p:spPr>
          <a:xfrm>
            <a:off x="1700666" y="1437666"/>
            <a:ext cx="3737608" cy="278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dirty="0"/>
              <a:t>의상      산업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시각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공예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공간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정보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자연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새분야</a:t>
            </a:r>
          </a:p>
        </p:txBody>
      </p:sp>
      <p:sp>
        <p:nvSpPr>
          <p:cNvPr id="69" name="Shape 352"/>
          <p:cNvSpPr/>
          <p:nvPr/>
        </p:nvSpPr>
        <p:spPr>
          <a:xfrm>
            <a:off x="5438274" y="1437666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/>
              <a:t>디자인 의뢰</a:t>
            </a:r>
            <a:endParaRPr lang="ko" altLang="en-US" sz="1000" dirty="0"/>
          </a:p>
        </p:txBody>
      </p:sp>
      <p:sp>
        <p:nvSpPr>
          <p:cNvPr id="70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71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7126" y="2246492"/>
            <a:ext cx="1985882" cy="1849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연결선[R] 41"/>
          <p:cNvCxnSpPr/>
          <p:nvPr/>
        </p:nvCxnSpPr>
        <p:spPr>
          <a:xfrm>
            <a:off x="611858" y="3321108"/>
            <a:ext cx="191641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96" y="2876349"/>
            <a:ext cx="189693" cy="2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3947" y="2934025"/>
            <a:ext cx="152618" cy="9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 bwMode="auto">
          <a:xfrm>
            <a:off x="1400491" y="2453637"/>
            <a:ext cx="11789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 smtClean="0"/>
              <a:t>Julia</a:t>
            </a:r>
            <a:endParaRPr kumimoji="1" lang="en-US" altLang="ko-KR" sz="10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500" b="1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/>
              <a:t>의상</a:t>
            </a:r>
            <a:endParaRPr kumimoji="1" lang="ko-KR" altLang="en-US" sz="1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719311" y="2922055"/>
            <a:ext cx="10086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         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             </a:t>
            </a:r>
            <a:r>
              <a:rPr kumimoji="1" lang="en-US" altLang="ko-KR" sz="800" dirty="0"/>
              <a:t>55</a:t>
            </a:r>
            <a:endParaRPr kumimoji="1"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17918" y="3431008"/>
            <a:ext cx="634766" cy="5473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THUMB  IMAGE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</a:rPr>
              <a:t>1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52684" y="3431008"/>
            <a:ext cx="634766" cy="5473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THUMB IMAGE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</a:rPr>
              <a:t>2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891402" y="3431008"/>
            <a:ext cx="634766" cy="5473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THUMB IMAGE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</a:rPr>
              <a:t>3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747489" y="2246491"/>
            <a:ext cx="1985882" cy="1849955"/>
            <a:chOff x="970014" y="2283023"/>
            <a:chExt cx="1985882" cy="1849955"/>
          </a:xfrm>
          <a:solidFill>
            <a:schemeClr val="bg2"/>
          </a:solidFill>
        </p:grpSpPr>
        <p:sp>
          <p:nvSpPr>
            <p:cNvPr id="75" name="직사각형 74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gradFill flip="none" rotWithShape="1">
              <a:gsLst>
                <a:gs pos="37000">
                  <a:srgbClr val="E9E9E9"/>
                </a:gs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[R] 75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Box 79"/>
            <p:cNvSpPr txBox="1"/>
            <p:nvPr/>
          </p:nvSpPr>
          <p:spPr bwMode="auto">
            <a:xfrm>
              <a:off x="1793379" y="2490168"/>
              <a:ext cx="1125677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b="1" dirty="0" smtClean="0"/>
                <a:t> </a:t>
              </a:r>
              <a:r>
                <a:rPr kumimoji="1" lang="en-US" altLang="ko-KR" sz="1000" dirty="0"/>
                <a:t>Julia</a:t>
              </a:r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81" name="TextBox 80"/>
            <p:cNvSpPr txBox="1"/>
            <p:nvPr/>
          </p:nvSpPr>
          <p:spPr bwMode="auto">
            <a:xfrm>
              <a:off x="2112199" y="2958586"/>
              <a:ext cx="843697" cy="1231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5" name="그룹 84"/>
          <p:cNvGrpSpPr/>
          <p:nvPr/>
        </p:nvGrpSpPr>
        <p:grpSpPr>
          <a:xfrm>
            <a:off x="4933061" y="2246490"/>
            <a:ext cx="2150834" cy="1849955"/>
            <a:chOff x="970014" y="2283023"/>
            <a:chExt cx="2150834" cy="1849955"/>
          </a:xfrm>
        </p:grpSpPr>
        <p:sp>
          <p:nvSpPr>
            <p:cNvPr id="86" name="직사각형 85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연결선[R] 86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90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7498" y="4361306"/>
            <a:ext cx="2150834" cy="1849955"/>
            <a:chOff x="970014" y="2283023"/>
            <a:chExt cx="2150834" cy="1849955"/>
          </a:xfrm>
        </p:grpSpPr>
        <p:sp>
          <p:nvSpPr>
            <p:cNvPr id="97" name="직사각형 96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[R] 97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01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103" name="TextBox 102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747861" y="4361305"/>
            <a:ext cx="2150834" cy="1849955"/>
            <a:chOff x="970014" y="2283023"/>
            <a:chExt cx="2150834" cy="1849955"/>
          </a:xfrm>
        </p:grpSpPr>
        <p:sp>
          <p:nvSpPr>
            <p:cNvPr id="108" name="직사각형 107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[R] 108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12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 </a:t>
              </a: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933433" y="4361304"/>
            <a:ext cx="2150834" cy="1849955"/>
            <a:chOff x="970014" y="2283023"/>
            <a:chExt cx="2150834" cy="1849955"/>
          </a:xfrm>
        </p:grpSpPr>
        <p:sp>
          <p:nvSpPr>
            <p:cNvPr id="119" name="직사각형 118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[R] 119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TextBox 123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66" y="2873961"/>
            <a:ext cx="215900" cy="254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639611" y="2461372"/>
            <a:ext cx="706931" cy="5473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THUMB IMAGE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36060" y="2925465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25" y="2871098"/>
            <a:ext cx="215900" cy="2540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 bwMode="auto">
          <a:xfrm>
            <a:off x="3767019" y="2922602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69" y="2871098"/>
            <a:ext cx="215900" cy="25400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 bwMode="auto">
          <a:xfrm>
            <a:off x="5939263" y="2922602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24" y="5015823"/>
            <a:ext cx="215900" cy="2540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 bwMode="auto">
          <a:xfrm>
            <a:off x="1558391" y="5033741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04" y="4982897"/>
            <a:ext cx="215900" cy="254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 bwMode="auto">
          <a:xfrm>
            <a:off x="3766598" y="5034401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52" y="4982237"/>
            <a:ext cx="215900" cy="2540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 bwMode="auto">
          <a:xfrm>
            <a:off x="5928146" y="5033741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sp>
        <p:nvSpPr>
          <p:cNvPr id="74" name="모서리가 둥근 사각형 설명선 106"/>
          <p:cNvSpPr/>
          <p:nvPr/>
        </p:nvSpPr>
        <p:spPr>
          <a:xfrm>
            <a:off x="1265188" y="2129812"/>
            <a:ext cx="187664" cy="158297"/>
          </a:xfrm>
          <a:prstGeom prst="wedgeRoundRectCallout">
            <a:avLst>
              <a:gd name="adj1" fmla="val 9351"/>
              <a:gd name="adj2" fmla="val 1174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5" name="모서리가 둥근 사각형 설명선 113"/>
          <p:cNvSpPr/>
          <p:nvPr/>
        </p:nvSpPr>
        <p:spPr>
          <a:xfrm>
            <a:off x="2134181" y="2010532"/>
            <a:ext cx="187664" cy="158297"/>
          </a:xfrm>
          <a:prstGeom prst="wedgeRoundRectCallout">
            <a:avLst>
              <a:gd name="adj1" fmla="val 24202"/>
              <a:gd name="adj2" fmla="val 10399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6" name="모서리가 둥근 사각형 설명선 106"/>
          <p:cNvSpPr/>
          <p:nvPr/>
        </p:nvSpPr>
        <p:spPr>
          <a:xfrm>
            <a:off x="275234" y="3538932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39" name="Shape 353"/>
          <p:cNvSpPr txBox="1"/>
          <p:nvPr/>
        </p:nvSpPr>
        <p:spPr>
          <a:xfrm>
            <a:off x="5332721" y="1917684"/>
            <a:ext cx="1215766" cy="98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b="1" dirty="0">
                <a:solidFill>
                  <a:schemeClr val="accent5"/>
                </a:solidFill>
              </a:rPr>
              <a:t>최신순</a:t>
            </a:r>
            <a:r>
              <a:rPr lang="ko" altLang="en-US" sz="1000" dirty="0"/>
              <a:t>  </a:t>
            </a:r>
            <a:r>
              <a:rPr lang="en-US" altLang="ko" sz="1000" dirty="0"/>
              <a:t>|  </a:t>
            </a:r>
            <a:r>
              <a:rPr lang="ko" altLang="en-US" sz="1000" dirty="0"/>
              <a:t>인기순</a:t>
            </a:r>
          </a:p>
        </p:txBody>
      </p:sp>
      <p:sp>
        <p:nvSpPr>
          <p:cNvPr id="140" name="모서리가 둥근 사각형 설명선 106"/>
          <p:cNvSpPr/>
          <p:nvPr/>
        </p:nvSpPr>
        <p:spPr>
          <a:xfrm>
            <a:off x="5042184" y="1802314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959" y="3170847"/>
            <a:ext cx="378222" cy="378222"/>
          </a:xfrm>
          <a:prstGeom prst="rect">
            <a:avLst/>
          </a:prstGeom>
        </p:spPr>
      </p:pic>
      <p:sp>
        <p:nvSpPr>
          <p:cNvPr id="141" name="모서리가 둥근 사각형 설명선 106"/>
          <p:cNvSpPr/>
          <p:nvPr/>
        </p:nvSpPr>
        <p:spPr>
          <a:xfrm>
            <a:off x="4097948" y="3061132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2288864" y="1823217"/>
            <a:ext cx="3940428" cy="922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" sz="2000" dirty="0"/>
              <a:t>OOO’s Portfolio</a:t>
            </a:r>
          </a:p>
          <a:p>
            <a:endParaRPr lang="en-US" altLang="ko" sz="1400" dirty="0"/>
          </a:p>
          <a:p>
            <a:r>
              <a:rPr lang="ko" altLang="en-US" sz="1400" dirty="0" smtClean="0"/>
              <a:t>분야</a:t>
            </a:r>
            <a:endParaRPr lang="en-US" altLang="ko" sz="1400" dirty="0"/>
          </a:p>
          <a:p>
            <a:endParaRPr lang="ko" altLang="en-US" sz="1400" dirty="0"/>
          </a:p>
        </p:txBody>
      </p:sp>
      <p:pic>
        <p:nvPicPr>
          <p:cNvPr id="680" name="Shape 68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346205" y="1972879"/>
            <a:ext cx="743449" cy="71781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x="1234567" y="3643236"/>
            <a:ext cx="4956294" cy="354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ko" altLang="en-US" sz="1400" dirty="0">
                <a:solidFill>
                  <a:srgbClr val="999999"/>
                </a:solidFill>
              </a:rPr>
              <a:t>총 작품 수</a:t>
            </a:r>
            <a:r>
              <a:rPr lang="ko-KR" altLang="en-US" sz="1400" dirty="0">
                <a:solidFill>
                  <a:srgbClr val="999999"/>
                </a:solidFill>
              </a:rPr>
              <a:t> </a:t>
            </a:r>
            <a:r>
              <a:rPr lang="ko" altLang="en-US" sz="1400" dirty="0">
                <a:solidFill>
                  <a:srgbClr val="999999"/>
                </a:solidFill>
              </a:rPr>
              <a:t> </a:t>
            </a:r>
            <a:r>
              <a:rPr lang="en-US" altLang="ko" sz="1400" dirty="0">
                <a:solidFill>
                  <a:srgbClr val="999999"/>
                </a:solidFill>
              </a:rPr>
              <a:t>| </a:t>
            </a:r>
            <a:r>
              <a:rPr lang="ko-KR" altLang="en-US" sz="1400" dirty="0">
                <a:solidFill>
                  <a:srgbClr val="999999"/>
                </a:solidFill>
              </a:rPr>
              <a:t> 총 좋아요 </a:t>
            </a:r>
            <a:r>
              <a:rPr lang="ko" altLang="en-US" sz="1400" dirty="0">
                <a:solidFill>
                  <a:srgbClr val="999999"/>
                </a:solidFill>
              </a:rPr>
              <a:t>수 </a:t>
            </a:r>
            <a:r>
              <a:rPr lang="ko-KR" altLang="en-US" sz="1400" dirty="0">
                <a:solidFill>
                  <a:srgbClr val="999999"/>
                </a:solidFill>
              </a:rPr>
              <a:t> </a:t>
            </a:r>
            <a:r>
              <a:rPr lang="en-US" altLang="ko" sz="1400" dirty="0">
                <a:solidFill>
                  <a:srgbClr val="999999"/>
                </a:solidFill>
              </a:rPr>
              <a:t>| </a:t>
            </a:r>
            <a:r>
              <a:rPr lang="ko-KR" altLang="en-US" sz="1400" dirty="0">
                <a:solidFill>
                  <a:srgbClr val="999999"/>
                </a:solidFill>
              </a:rPr>
              <a:t> </a:t>
            </a:r>
            <a:r>
              <a:rPr lang="ko" altLang="en-US" sz="1400" dirty="0">
                <a:solidFill>
                  <a:srgbClr val="999999"/>
                </a:solidFill>
              </a:rPr>
              <a:t>총 조회수 </a:t>
            </a:r>
            <a:r>
              <a:rPr lang="ko-KR" altLang="en-US" sz="1400" dirty="0">
                <a:solidFill>
                  <a:srgbClr val="999999"/>
                </a:solidFill>
              </a:rPr>
              <a:t> </a:t>
            </a:r>
            <a:r>
              <a:rPr lang="en-US" altLang="ko" sz="1400" dirty="0">
                <a:solidFill>
                  <a:srgbClr val="999999"/>
                </a:solidFill>
              </a:rPr>
              <a:t>|</a:t>
            </a:r>
            <a:r>
              <a:rPr lang="ko-KR" altLang="en-US" sz="1400" dirty="0">
                <a:solidFill>
                  <a:srgbClr val="999999"/>
                </a:solidFill>
              </a:rPr>
              <a:t> </a:t>
            </a:r>
            <a:r>
              <a:rPr lang="en-US" altLang="ko" sz="1400" dirty="0">
                <a:solidFill>
                  <a:srgbClr val="999999"/>
                </a:solidFill>
              </a:rPr>
              <a:t> </a:t>
            </a:r>
            <a:r>
              <a:rPr lang="ko" altLang="en-US" sz="1400" dirty="0">
                <a:solidFill>
                  <a:srgbClr val="999999"/>
                </a:solidFill>
              </a:rPr>
              <a:t>총 댓글 수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OD04-01-02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포트폴리오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포트폴리오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701541" y="457336"/>
            <a:ext cx="999173" cy="210585"/>
          </a:xfrm>
        </p:spPr>
        <p:txBody>
          <a:bodyPr>
            <a:normAutofit/>
          </a:bodyPr>
          <a:lstStyle/>
          <a:p>
            <a:endParaRPr kumimoji="1"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12159"/>
              </p:ext>
            </p:extLst>
          </p:nvPr>
        </p:nvGraphicFramePr>
        <p:xfrm>
          <a:off x="7612380" y="725903"/>
          <a:ext cx="2109787" cy="192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디자이너 이름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회사명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디자이너 분야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자기소개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디자이너 프로필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메세지 모양 클릭 시 메세지 </a:t>
                      </a:r>
                      <a:r>
                        <a:rPr lang="en-US" altLang="ko-KR" sz="800" dirty="0"/>
                        <a:t>modal </a:t>
                      </a:r>
                      <a:r>
                        <a:rPr lang="ko-KR" altLang="en-US" sz="800" dirty="0"/>
                        <a:t>뜨면서 쪽지 보내기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총 작품 개수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총 좋아요 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총 조회수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총 댓글 수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썸네일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작가명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좋아요수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조회수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업데이트 시간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개씩 </a:t>
                      </a:r>
                      <a:r>
                        <a:rPr lang="ko-KR" altLang="en-US" sz="800" dirty="0"/>
                        <a:t>명시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개이상 스크롤 밑으로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8848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OD04-02-01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289010" y="2848479"/>
            <a:ext cx="5005649" cy="595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소개글</a:t>
            </a:r>
          </a:p>
        </p:txBody>
      </p:sp>
      <p:cxnSp>
        <p:nvCxnSpPr>
          <p:cNvPr id="64" name="직선 연결선[R] 63"/>
          <p:cNvCxnSpPr/>
          <p:nvPr/>
        </p:nvCxnSpPr>
        <p:spPr>
          <a:xfrm flipV="1">
            <a:off x="3301552" y="2648923"/>
            <a:ext cx="1030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/>
          <p:cNvCxnSpPr/>
          <p:nvPr/>
        </p:nvCxnSpPr>
        <p:spPr>
          <a:xfrm flipV="1">
            <a:off x="4476637" y="2649181"/>
            <a:ext cx="1030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사각형 설명선 113"/>
          <p:cNvSpPr/>
          <p:nvPr/>
        </p:nvSpPr>
        <p:spPr>
          <a:xfrm>
            <a:off x="838282" y="4778859"/>
            <a:ext cx="187664" cy="158297"/>
          </a:xfrm>
          <a:prstGeom prst="wedgeRoundRectCallout">
            <a:avLst>
              <a:gd name="adj1" fmla="val 56259"/>
              <a:gd name="adj2" fmla="val 119197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9" name="모서리가 둥근 사각형 설명선 106"/>
          <p:cNvSpPr/>
          <p:nvPr/>
        </p:nvSpPr>
        <p:spPr>
          <a:xfrm>
            <a:off x="2195032" y="1720793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0" name="모서리가 둥근 사각형 설명선 106"/>
          <p:cNvSpPr/>
          <p:nvPr/>
        </p:nvSpPr>
        <p:spPr>
          <a:xfrm>
            <a:off x="1383724" y="3662199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1" name="모서리가 둥근 사각형 설명선 106"/>
          <p:cNvSpPr/>
          <p:nvPr/>
        </p:nvSpPr>
        <p:spPr>
          <a:xfrm>
            <a:off x="822961" y="4319539"/>
            <a:ext cx="187664" cy="158297"/>
          </a:xfrm>
          <a:prstGeom prst="wedgeRoundRectCallout">
            <a:avLst>
              <a:gd name="adj1" fmla="val 56259"/>
              <a:gd name="adj2" fmla="val 1267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2" name="Shape 349"/>
          <p:cNvSpPr txBox="1"/>
          <p:nvPr/>
        </p:nvSpPr>
        <p:spPr>
          <a:xfrm>
            <a:off x="1700666" y="1437666"/>
            <a:ext cx="3737608" cy="278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000" dirty="0"/>
              <a:t>의상      산업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시각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공예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공간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정보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자연</a:t>
            </a:r>
            <a:r>
              <a:rPr lang="ko" altLang="en-US" sz="1000" dirty="0">
                <a:solidFill>
                  <a:schemeClr val="dk1"/>
                </a:solidFill>
              </a:rPr>
              <a:t>      </a:t>
            </a:r>
            <a:r>
              <a:rPr lang="ko" altLang="en-US" sz="1000" dirty="0"/>
              <a:t> 새분야</a:t>
            </a:r>
          </a:p>
        </p:txBody>
      </p:sp>
      <p:sp>
        <p:nvSpPr>
          <p:cNvPr id="83" name="Shape 352"/>
          <p:cNvSpPr/>
          <p:nvPr/>
        </p:nvSpPr>
        <p:spPr>
          <a:xfrm>
            <a:off x="5438274" y="1437666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/>
              <a:t>디자인 의뢰</a:t>
            </a:r>
            <a:endParaRPr lang="ko" altLang="en-US" sz="1000" dirty="0"/>
          </a:p>
        </p:txBody>
      </p:sp>
      <p:sp>
        <p:nvSpPr>
          <p:cNvPr id="84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85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949" y="1931112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직사각형 95"/>
          <p:cNvSpPr/>
          <p:nvPr/>
        </p:nvSpPr>
        <p:spPr>
          <a:xfrm>
            <a:off x="1154391" y="5853592"/>
            <a:ext cx="1161939" cy="603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THUMB-IMAGE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99919" y="5838279"/>
            <a:ext cx="1161939" cy="603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THUMB-IMAGE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845068" y="5838279"/>
            <a:ext cx="1161939" cy="603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THUMB-IMAGE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189839" y="5838279"/>
            <a:ext cx="1161939" cy="603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THUMB-IMAGE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54392" y="4076640"/>
            <a:ext cx="1164111" cy="1656277"/>
            <a:chOff x="4139409" y="4038759"/>
            <a:chExt cx="1164111" cy="1656277"/>
          </a:xfrm>
        </p:grpSpPr>
        <p:grpSp>
          <p:nvGrpSpPr>
            <p:cNvPr id="39" name="그룹 38"/>
            <p:cNvGrpSpPr/>
            <p:nvPr/>
          </p:nvGrpSpPr>
          <p:grpSpPr>
            <a:xfrm>
              <a:off x="4139409" y="4038759"/>
              <a:ext cx="1164111" cy="1299210"/>
              <a:chOff x="379084" y="1880567"/>
              <a:chExt cx="1553259" cy="1689818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79084" y="3011087"/>
                <a:ext cx="1552755" cy="5592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직사각형 41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그룹 45"/>
          <p:cNvGrpSpPr/>
          <p:nvPr/>
        </p:nvGrpSpPr>
        <p:grpSpPr>
          <a:xfrm>
            <a:off x="2499919" y="4076640"/>
            <a:ext cx="1164111" cy="1656277"/>
            <a:chOff x="4139409" y="4038759"/>
            <a:chExt cx="1164111" cy="1656277"/>
          </a:xfrm>
        </p:grpSpPr>
        <p:grpSp>
          <p:nvGrpSpPr>
            <p:cNvPr id="47" name="그룹 46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그룹 55"/>
          <p:cNvGrpSpPr/>
          <p:nvPr/>
        </p:nvGrpSpPr>
        <p:grpSpPr>
          <a:xfrm>
            <a:off x="3845068" y="4076640"/>
            <a:ext cx="1164111" cy="1656277"/>
            <a:chOff x="4139409" y="4038759"/>
            <a:chExt cx="1164111" cy="1656277"/>
          </a:xfrm>
        </p:grpSpPr>
        <p:grpSp>
          <p:nvGrpSpPr>
            <p:cNvPr id="57" name="그룹 56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직사각형 59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5188045" y="4076640"/>
            <a:ext cx="1165905" cy="1667353"/>
            <a:chOff x="4137615" y="4038759"/>
            <a:chExt cx="1165905" cy="1667353"/>
          </a:xfrm>
        </p:grpSpPr>
        <p:grpSp>
          <p:nvGrpSpPr>
            <p:cNvPr id="67" name="그룹 66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137615" y="5485838"/>
              <a:ext cx="1163733" cy="2202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직사각형 69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1246279" y="1771135"/>
            <a:ext cx="2685227" cy="130157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/>
              <a:t>THUMB-Image</a:t>
            </a:r>
            <a:endParaRPr sz="1400" dirty="0"/>
          </a:p>
        </p:txBody>
      </p:sp>
      <p:sp>
        <p:nvSpPr>
          <p:cNvPr id="820" name="Shape 820"/>
          <p:cNvSpPr txBox="1"/>
          <p:nvPr/>
        </p:nvSpPr>
        <p:spPr>
          <a:xfrm>
            <a:off x="4256829" y="1480961"/>
            <a:ext cx="2514673" cy="290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900" dirty="0"/>
              <a:t>작품 설명</a:t>
            </a:r>
            <a:endParaRPr lang="en-US" altLang="ko" sz="900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OD04-02-01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작품 상세내용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2961" y="448228"/>
            <a:ext cx="959540" cy="224859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포트폴리오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697660" y="462502"/>
            <a:ext cx="999173" cy="210585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작품 상세내용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22418"/>
              </p:ext>
            </p:extLst>
          </p:nvPr>
        </p:nvGraphicFramePr>
        <p:xfrm>
          <a:off x="7612379" y="761029"/>
          <a:ext cx="2109787" cy="224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설명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포인트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게시일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 개수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조회수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라이센스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 설명 최대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줄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그 이상 길어진 경우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더보기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클릭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디자이너에게 메세지 보내기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메세지 클릭 시 헤더 메세지 창 열림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구매하기 버튼 클릭 시 구매 창으로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유저가 올린 파일 전체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이미지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dirty="0" err="1"/>
                        <a:t>stl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.txt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이미지 그대로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그 외 다른 파일 확장자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파일 확장자 표시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200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수정 및 삭제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삭제 클릭 시 </a:t>
                      </a:r>
                      <a:r>
                        <a:rPr lang="en-US" altLang="ko-KR" sz="800" dirty="0"/>
                        <a:t>alert 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정말 삭제하시겠습니까</a:t>
                      </a:r>
                      <a:r>
                        <a:rPr lang="en-US" altLang="ko-KR" sz="800" dirty="0"/>
                        <a:t>?”</a:t>
                      </a:r>
                      <a:r>
                        <a:rPr lang="ko-KR" altLang="en-US" sz="800" dirty="0"/>
                        <a:t> 확인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0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디자이너</a:t>
                      </a:r>
                      <a:r>
                        <a:rPr lang="ko-KR" altLang="en-US" sz="800" baseline="0" dirty="0"/>
                        <a:t> 이름</a:t>
                      </a:r>
                      <a:r>
                        <a:rPr lang="ko-KR" altLang="en-US" sz="800" dirty="0"/>
                        <a:t> 클릭 시 포트폴리오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72510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49511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</a:rPr>
                        <a:t>OD04-02-04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</a:rPr>
                        <a:t>OD04-01-02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818" name="Shape 818"/>
          <p:cNvSpPr txBox="1"/>
          <p:nvPr/>
        </p:nvSpPr>
        <p:spPr>
          <a:xfrm>
            <a:off x="1253052" y="3302615"/>
            <a:ext cx="2206992" cy="34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400" dirty="0"/>
              <a:t>디자이너</a:t>
            </a:r>
            <a:r>
              <a:rPr lang="ko-KR" altLang="en-US" sz="1400" dirty="0"/>
              <a:t>명</a:t>
            </a:r>
            <a:endParaRPr lang="en-US" altLang="ko" sz="1400" dirty="0"/>
          </a:p>
        </p:txBody>
      </p:sp>
      <p:sp>
        <p:nvSpPr>
          <p:cNvPr id="52" name="Shape 813"/>
          <p:cNvSpPr/>
          <p:nvPr/>
        </p:nvSpPr>
        <p:spPr>
          <a:xfrm>
            <a:off x="1889452" y="3823702"/>
            <a:ext cx="4025316" cy="12012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Image</a:t>
            </a:r>
            <a:endParaRPr sz="1000" dirty="0"/>
          </a:p>
        </p:txBody>
      </p:sp>
      <p:sp>
        <p:nvSpPr>
          <p:cNvPr id="54" name="Shape 813"/>
          <p:cNvSpPr/>
          <p:nvPr/>
        </p:nvSpPr>
        <p:spPr>
          <a:xfrm>
            <a:off x="1889453" y="5128128"/>
            <a:ext cx="4025316" cy="12012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-KR" sz="1000" dirty="0"/>
              <a:t>Image</a:t>
            </a: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155575" y="6451233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다음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▼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모서리가 둥근 사각형 설명선 106"/>
          <p:cNvSpPr/>
          <p:nvPr/>
        </p:nvSpPr>
        <p:spPr>
          <a:xfrm>
            <a:off x="4008480" y="1271894"/>
            <a:ext cx="187664" cy="158297"/>
          </a:xfrm>
          <a:prstGeom prst="wedgeRoundRectCallout">
            <a:avLst>
              <a:gd name="adj1" fmla="val 120371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9" name="모서리가 둥근 사각형 설명선 106"/>
          <p:cNvSpPr/>
          <p:nvPr/>
        </p:nvSpPr>
        <p:spPr>
          <a:xfrm>
            <a:off x="2315997" y="3124207"/>
            <a:ext cx="187664" cy="158297"/>
          </a:xfrm>
          <a:prstGeom prst="wedgeRoundRectCallout">
            <a:avLst>
              <a:gd name="adj1" fmla="val 10051"/>
              <a:gd name="adj2" fmla="val 10938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모서리가 둥근 사각형 설명선 106"/>
          <p:cNvSpPr/>
          <p:nvPr/>
        </p:nvSpPr>
        <p:spPr>
          <a:xfrm>
            <a:off x="6332089" y="4575572"/>
            <a:ext cx="187664" cy="158297"/>
          </a:xfrm>
          <a:prstGeom prst="wedgeRoundRectCallout">
            <a:avLst>
              <a:gd name="adj1" fmla="val -123256"/>
              <a:gd name="adj2" fmla="val -100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4" name="모서리가 둥근 사각형 설명선 113"/>
          <p:cNvSpPr/>
          <p:nvPr/>
        </p:nvSpPr>
        <p:spPr>
          <a:xfrm>
            <a:off x="6799047" y="3289131"/>
            <a:ext cx="187664" cy="158297"/>
          </a:xfrm>
          <a:prstGeom prst="wedgeRoundRectCallout">
            <a:avLst>
              <a:gd name="adj1" fmla="val -110433"/>
              <a:gd name="adj2" fmla="val 2798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5" name="모서리가 둥근 사각형 설명선 106"/>
          <p:cNvSpPr/>
          <p:nvPr/>
        </p:nvSpPr>
        <p:spPr>
          <a:xfrm>
            <a:off x="6799047" y="3487122"/>
            <a:ext cx="187664" cy="158297"/>
          </a:xfrm>
          <a:prstGeom prst="wedgeRoundRectCallout">
            <a:avLst>
              <a:gd name="adj1" fmla="val -123256"/>
              <a:gd name="adj2" fmla="val -1001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6" name="Shape 352"/>
          <p:cNvSpPr/>
          <p:nvPr/>
        </p:nvSpPr>
        <p:spPr>
          <a:xfrm>
            <a:off x="5759906" y="3360083"/>
            <a:ext cx="919953" cy="263198"/>
          </a:xfrm>
          <a:prstGeom prst="roundRect">
            <a:avLst>
              <a:gd name="adj" fmla="val 16667"/>
            </a:avLst>
          </a:prstGeom>
          <a:solidFill>
            <a:srgbClr val="FFCB97"/>
          </a:solidFill>
          <a:ln w="9525" cap="flat" cmpd="sng">
            <a:solidFill>
              <a:srgbClr val="FFCB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900" dirty="0"/>
              <a:t>구매하기</a:t>
            </a:r>
            <a:endParaRPr lang="ko" altLang="en-US" sz="9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3988" y="3366959"/>
            <a:ext cx="311104" cy="24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hape 820"/>
          <p:cNvSpPr txBox="1"/>
          <p:nvPr/>
        </p:nvSpPr>
        <p:spPr>
          <a:xfrm>
            <a:off x="1217068" y="1209113"/>
            <a:ext cx="1812262" cy="405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" sz="1400" b="1" dirty="0"/>
              <a:t>Dancing with </a:t>
            </a:r>
            <a:r>
              <a:rPr lang="en-US" altLang="ko" sz="1400" b="1" dirty="0" err="1"/>
              <a:t>3d</a:t>
            </a:r>
            <a:r>
              <a:rPr lang="en-US" altLang="ko" sz="1400" b="1" dirty="0"/>
              <a:t> </a:t>
            </a:r>
            <a:endParaRPr lang="en-US" sz="1400" b="1" dirty="0"/>
          </a:p>
        </p:txBody>
      </p:sp>
      <p:sp>
        <p:nvSpPr>
          <p:cNvPr id="29" name="Shape 820"/>
          <p:cNvSpPr txBox="1"/>
          <p:nvPr/>
        </p:nvSpPr>
        <p:spPr>
          <a:xfrm>
            <a:off x="1217068" y="1456248"/>
            <a:ext cx="1812262" cy="405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800" b="1" dirty="0"/>
              <a:t>의상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3D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악세사리</a:t>
            </a:r>
            <a:endParaRPr lang="en-US" sz="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2221" y="1543465"/>
            <a:ext cx="876178" cy="20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hape 820"/>
          <p:cNvSpPr txBox="1"/>
          <p:nvPr/>
        </p:nvSpPr>
        <p:spPr>
          <a:xfrm>
            <a:off x="4330969" y="1678669"/>
            <a:ext cx="2514673" cy="825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" sz="900" dirty="0" err="1"/>
              <a:t>3D</a:t>
            </a:r>
            <a:r>
              <a:rPr lang="ko-KR" altLang="en-US" sz="900" dirty="0"/>
              <a:t>를 사용하여 댄서의 움직임을 이용하여 포토</a:t>
            </a:r>
            <a:r>
              <a:rPr lang="en-US" altLang="ko" sz="900" dirty="0" err="1"/>
              <a:t>3D</a:t>
            </a:r>
            <a:r>
              <a:rPr lang="ko-KR" altLang="en-US" sz="900" dirty="0"/>
              <a:t>를 사용하여 댄서의 움직임을 이용하여 포토</a:t>
            </a:r>
            <a:endParaRPr lang="en-US" altLang="ko-KR" sz="900" dirty="0"/>
          </a:p>
          <a:p>
            <a:r>
              <a:rPr lang="en-US" altLang="ko" sz="900" dirty="0" err="1"/>
              <a:t>3D</a:t>
            </a:r>
            <a:r>
              <a:rPr lang="ko-KR" altLang="en-US" sz="900" dirty="0"/>
              <a:t>를 사용하여 댄서의 움직임을 이용하여 포토</a:t>
            </a:r>
            <a:r>
              <a:rPr lang="en-US" altLang="ko" sz="900" dirty="0" err="1"/>
              <a:t>3D</a:t>
            </a:r>
            <a:r>
              <a:rPr lang="ko-KR" altLang="en-US" sz="900" dirty="0"/>
              <a:t>를 사용하여 댄서의 움직임을 이용하여 포토</a:t>
            </a:r>
            <a:endParaRPr lang="en-US" sz="900" dirty="0"/>
          </a:p>
        </p:txBody>
      </p:sp>
      <p:sp>
        <p:nvSpPr>
          <p:cNvPr id="32" name="Shape 820"/>
          <p:cNvSpPr txBox="1"/>
          <p:nvPr/>
        </p:nvSpPr>
        <p:spPr>
          <a:xfrm>
            <a:off x="4257042" y="2341731"/>
            <a:ext cx="2514673" cy="9903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900" dirty="0"/>
              <a:t>포인트</a:t>
            </a:r>
            <a:r>
              <a:rPr lang="en-US" altLang="ko" sz="900" dirty="0"/>
              <a:t>:  13,220 P</a:t>
            </a:r>
          </a:p>
          <a:p>
            <a:r>
              <a:rPr lang="ko" altLang="en-US" sz="900" dirty="0"/>
              <a:t>게시일</a:t>
            </a:r>
            <a:r>
              <a:rPr lang="en-US" altLang="ko" sz="900" dirty="0"/>
              <a:t>: 2016.09.09</a:t>
            </a:r>
          </a:p>
          <a:p>
            <a:r>
              <a:rPr lang="ko" altLang="en-US" sz="900" dirty="0"/>
              <a:t>좋아요</a:t>
            </a:r>
            <a:r>
              <a:rPr lang="en-US" altLang="ko" sz="900" dirty="0"/>
              <a:t>: 30</a:t>
            </a:r>
          </a:p>
          <a:p>
            <a:r>
              <a:rPr lang="ko" altLang="en-US" sz="900" dirty="0"/>
              <a:t>조회수</a:t>
            </a:r>
            <a:r>
              <a:rPr lang="en-US" altLang="ko" sz="900" dirty="0"/>
              <a:t>: 25</a:t>
            </a:r>
          </a:p>
          <a:p>
            <a:r>
              <a:rPr lang="ko" altLang="en-US" sz="900" dirty="0"/>
              <a:t>라이센스</a:t>
            </a:r>
            <a:r>
              <a:rPr lang="en-US" altLang="ko" sz="900" dirty="0"/>
              <a:t>:  </a:t>
            </a:r>
          </a:p>
          <a:p>
            <a:endParaRPr lang="en-US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1" y="3282500"/>
            <a:ext cx="405378" cy="3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/>
          <a:srcRect l="76537" t="6508"/>
          <a:stretch/>
        </p:blipFill>
        <p:spPr bwMode="auto">
          <a:xfrm>
            <a:off x="3659108" y="3278834"/>
            <a:ext cx="338430" cy="39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6" cstate="print"/>
          <a:srcRect r="75548" b="259"/>
          <a:stretch/>
        </p:blipFill>
        <p:spPr bwMode="auto">
          <a:xfrm>
            <a:off x="3264218" y="3247724"/>
            <a:ext cx="352691" cy="4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모서리가 둥근 사각형 설명선 106"/>
          <p:cNvSpPr/>
          <p:nvPr/>
        </p:nvSpPr>
        <p:spPr>
          <a:xfrm>
            <a:off x="3328546" y="1353956"/>
            <a:ext cx="187664" cy="158297"/>
          </a:xfrm>
          <a:prstGeom prst="wedgeRoundRectCallout">
            <a:avLst>
              <a:gd name="adj1" fmla="val 20422"/>
              <a:gd name="adj2" fmla="val 81000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34" name="모서리가 둥근 사각형 설명선 106"/>
          <p:cNvSpPr/>
          <p:nvPr/>
        </p:nvSpPr>
        <p:spPr>
          <a:xfrm>
            <a:off x="1265167" y="3079736"/>
            <a:ext cx="187664" cy="158297"/>
          </a:xfrm>
          <a:prstGeom prst="wedgeRoundRectCallout">
            <a:avLst>
              <a:gd name="adj1" fmla="val 10051"/>
              <a:gd name="adj2" fmla="val 10938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35" name="모서리가 둥근 사각형 설명선 113"/>
          <p:cNvSpPr/>
          <p:nvPr/>
        </p:nvSpPr>
        <p:spPr>
          <a:xfrm>
            <a:off x="1869980" y="3194624"/>
            <a:ext cx="187664" cy="158297"/>
          </a:xfrm>
          <a:prstGeom prst="wedgeRoundRectCallout">
            <a:avLst>
              <a:gd name="adj1" fmla="val -93822"/>
              <a:gd name="adj2" fmla="val 5424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6" name="Shape 352"/>
          <p:cNvSpPr/>
          <p:nvPr/>
        </p:nvSpPr>
        <p:spPr>
          <a:xfrm>
            <a:off x="4630971" y="3363028"/>
            <a:ext cx="919953" cy="263198"/>
          </a:xfrm>
          <a:prstGeom prst="roundRect">
            <a:avLst>
              <a:gd name="adj" fmla="val 16667"/>
            </a:avLst>
          </a:prstGeom>
          <a:solidFill>
            <a:srgbClr val="FFCB97"/>
          </a:solidFill>
          <a:ln w="9525" cap="flat" cmpd="sng">
            <a:solidFill>
              <a:srgbClr val="FFCB9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900" dirty="0" smtClean="0"/>
              <a:t>좋아요</a:t>
            </a:r>
            <a:endParaRPr lang="ko" altLang="en-US" sz="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OD04-02-02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작품 상세내용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포트폴리오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5829"/>
              </p:ext>
            </p:extLst>
          </p:nvPr>
        </p:nvGraphicFramePr>
        <p:xfrm>
          <a:off x="7612379" y="720280"/>
          <a:ext cx="2109787" cy="155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이전 페이지에 이어서 </a:t>
                      </a:r>
                      <a:r>
                        <a:rPr lang="ko-KR" altLang="en-US" sz="800" dirty="0"/>
                        <a:t>상세 </a:t>
                      </a:r>
                      <a:r>
                        <a:rPr lang="ko-KR" altLang="en-US" sz="800"/>
                        <a:t>작품 이미지 </a:t>
                      </a:r>
                      <a:r>
                        <a:rPr lang="ko-KR" altLang="en-US" sz="800" dirty="0"/>
                        <a:t>등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디자이너가 이 작품에서 이용한 오픈소스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 다운로드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자신의 의견 댓글 달기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댓글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기재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그 이후는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429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55575" y="720280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이전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▲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21818" y="3080084"/>
            <a:ext cx="5642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100" dirty="0"/>
              <a:t>오픈소스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411473" y="5209674"/>
            <a:ext cx="4252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100" dirty="0"/>
              <a:t>댓글</a:t>
            </a:r>
            <a:endParaRPr kumimoji="1"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1972905" y="4973499"/>
            <a:ext cx="4511919" cy="5954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댓글을 남기고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enter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를 치시면 자동으로 입력됩니다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500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자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3884554" y="2457497"/>
            <a:ext cx="461665" cy="33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is-IS" altLang="ko-KR" sz="3000" dirty="0"/>
              <a:t>…</a:t>
            </a:r>
          </a:p>
        </p:txBody>
      </p:sp>
      <p:sp>
        <p:nvSpPr>
          <p:cNvPr id="64" name="모서리가 둥근 사각형 설명선 106"/>
          <p:cNvSpPr/>
          <p:nvPr/>
        </p:nvSpPr>
        <p:spPr>
          <a:xfrm>
            <a:off x="4461747" y="4486001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66" name="모서리가 둥근 사각형 설명선 106"/>
          <p:cNvSpPr/>
          <p:nvPr/>
        </p:nvSpPr>
        <p:spPr>
          <a:xfrm>
            <a:off x="5535741" y="1046511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4868891" y="522053"/>
            <a:ext cx="6892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작품 상세내용</a:t>
            </a:r>
            <a:r>
              <a:rPr kumimoji="1" lang="en-US" altLang="ko-KR" sz="800" dirty="0"/>
              <a:t>2</a:t>
            </a:r>
            <a:endParaRPr kumimoji="1" lang="ko-KR" altLang="en-US" sz="800" dirty="0"/>
          </a:p>
        </p:txBody>
      </p:sp>
      <p:sp>
        <p:nvSpPr>
          <p:cNvPr id="63" name="모서리가 둥근 사각형 설명선 106"/>
          <p:cNvSpPr/>
          <p:nvPr/>
        </p:nvSpPr>
        <p:spPr>
          <a:xfrm>
            <a:off x="6390992" y="2826750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5" name="모서리가 둥근 사각형 설명선 113"/>
          <p:cNvSpPr/>
          <p:nvPr/>
        </p:nvSpPr>
        <p:spPr>
          <a:xfrm>
            <a:off x="6064277" y="2828495"/>
            <a:ext cx="187664" cy="158297"/>
          </a:xfrm>
          <a:prstGeom prst="wedgeRoundRectCallout">
            <a:avLst>
              <a:gd name="adj1" fmla="val -39910"/>
              <a:gd name="adj2" fmla="val 96394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7" name="Shape 813"/>
          <p:cNvSpPr/>
          <p:nvPr/>
        </p:nvSpPr>
        <p:spPr>
          <a:xfrm>
            <a:off x="2129139" y="1246713"/>
            <a:ext cx="3972493" cy="12012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-KR" sz="1000" dirty="0"/>
              <a:t>Image</a:t>
            </a:r>
          </a:p>
        </p:txBody>
      </p:sp>
      <p:sp>
        <p:nvSpPr>
          <p:cNvPr id="28" name="Shape 592"/>
          <p:cNvSpPr txBox="1"/>
          <p:nvPr/>
        </p:nvSpPr>
        <p:spPr>
          <a:xfrm>
            <a:off x="1903948" y="5604123"/>
            <a:ext cx="2367057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700" dirty="0"/>
              <a:t>최나리 음 난 좋은데 조금 더 단조로</a:t>
            </a:r>
            <a:r>
              <a:rPr lang="en-US" altLang="ko-KR" sz="700" dirty="0"/>
              <a:t>...</a:t>
            </a:r>
            <a:r>
              <a:rPr lang="ko-KR" altLang="en-US" sz="700" dirty="0" err="1"/>
              <a:t>웠</a:t>
            </a:r>
            <a:r>
              <a:rPr lang="en-US" altLang="ko-KR" sz="700" dirty="0"/>
              <a:t>..</a:t>
            </a:r>
            <a:r>
              <a:rPr lang="ko-KR" altLang="en-US" sz="700" dirty="0" err="1"/>
              <a:t>으면</a:t>
            </a:r>
            <a:r>
              <a:rPr lang="en-US" altLang="ko-KR" sz="700" dirty="0"/>
              <a:t>...</a:t>
            </a:r>
            <a:r>
              <a:rPr lang="ko-KR" altLang="en-US" sz="700" dirty="0"/>
              <a:t>느낌</a:t>
            </a:r>
            <a:r>
              <a:rPr lang="en-US" altLang="ko-KR" sz="700" dirty="0"/>
              <a:t>..</a:t>
            </a:r>
          </a:p>
          <a:p>
            <a:endParaRPr lang="en-US" altLang="ko-KR" sz="700" dirty="0"/>
          </a:p>
          <a:p>
            <a:r>
              <a:rPr lang="ko-KR" altLang="en-US" sz="700" dirty="0" err="1"/>
              <a:t>김희정</a:t>
            </a:r>
            <a:r>
              <a:rPr lang="ko-KR" altLang="en-US" sz="700" dirty="0"/>
              <a:t> </a:t>
            </a:r>
            <a:r>
              <a:rPr lang="en-US" altLang="ko-KR" sz="700" dirty="0"/>
              <a:t>Nice@@@@@!!!!!!!!!!!!!!!!!!!!!</a:t>
            </a:r>
            <a:endParaRPr sz="700" dirty="0"/>
          </a:p>
        </p:txBody>
      </p:sp>
      <p:sp>
        <p:nvSpPr>
          <p:cNvPr id="29" name="Shape 592"/>
          <p:cNvSpPr txBox="1"/>
          <p:nvPr/>
        </p:nvSpPr>
        <p:spPr>
          <a:xfrm>
            <a:off x="5663196" y="5612361"/>
            <a:ext cx="856735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700" dirty="0"/>
              <a:t>2</a:t>
            </a:r>
            <a:r>
              <a:rPr lang="ko-KR" altLang="en-US" sz="700" dirty="0"/>
              <a:t>일전</a:t>
            </a:r>
            <a:endParaRPr lang="en-US" altLang="ko-KR" sz="700" dirty="0"/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3</a:t>
            </a:r>
            <a:r>
              <a:rPr lang="ko-KR" altLang="en-US" sz="700" dirty="0"/>
              <a:t>일전</a:t>
            </a:r>
            <a:endParaRPr sz="7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2905" y="4565150"/>
            <a:ext cx="755055" cy="249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의상디자인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13998" y="4569739"/>
            <a:ext cx="755055" cy="249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3D printer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55091" y="4581844"/>
            <a:ext cx="755055" cy="249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밝은느낌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106"/>
          <p:cNvSpPr/>
          <p:nvPr/>
        </p:nvSpPr>
        <p:spPr>
          <a:xfrm>
            <a:off x="6570862" y="4831226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 bwMode="auto">
          <a:xfrm>
            <a:off x="1411473" y="4581844"/>
            <a:ext cx="4252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100" dirty="0" smtClean="0"/>
              <a:t>태그</a:t>
            </a:r>
            <a:endParaRPr kumimoji="1" lang="en-US" altLang="ko-KR" sz="1100" dirty="0"/>
          </a:p>
        </p:txBody>
      </p:sp>
      <p:sp>
        <p:nvSpPr>
          <p:cNvPr id="4" name="직사각형 3"/>
          <p:cNvSpPr/>
          <p:nvPr/>
        </p:nvSpPr>
        <p:spPr>
          <a:xfrm>
            <a:off x="2129139" y="3103895"/>
            <a:ext cx="3972493" cy="11934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Font_style.jpg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   (580KB)</a:t>
            </a:r>
          </a:p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backgroundSKY.jpg</a:t>
            </a:r>
            <a:r>
              <a:rPr kumimoji="1" lang="en-US" altLang="ko-KR" sz="800" dirty="0" smtClean="0">
                <a:solidFill>
                  <a:schemeClr val="tx1"/>
                </a:solidFill>
              </a:rPr>
              <a:t>   (198KB)</a:t>
            </a:r>
          </a:p>
          <a:p>
            <a:pPr algn="just"/>
            <a:endParaRPr kumimoji="1" lang="en-US" altLang="ko-KR" sz="800" u="sng" dirty="0" smtClean="0">
              <a:solidFill>
                <a:schemeClr val="tx1"/>
              </a:solidFill>
            </a:endParaRPr>
          </a:p>
          <a:p>
            <a:pPr algn="just"/>
            <a:endParaRPr kumimoji="1"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655091" y="6245149"/>
            <a:ext cx="84893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b="1" dirty="0" smtClean="0"/>
              <a:t>더보기</a:t>
            </a:r>
            <a:endParaRPr kumimoji="1" lang="ko-KR" altLang="en-US" sz="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125415" y="3430440"/>
            <a:ext cx="5554444" cy="914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38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OD04-02-03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97660" y="36278"/>
            <a:ext cx="1003054" cy="192338"/>
          </a:xfrm>
        </p:spPr>
        <p:txBody>
          <a:bodyPr/>
          <a:lstStyle/>
          <a:p>
            <a:r>
              <a:rPr kumimoji="1" lang="ko-KR" altLang="en-US" dirty="0"/>
              <a:t>구매하기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디자이너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제작자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디자인 구매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hape 813"/>
          <p:cNvSpPr/>
          <p:nvPr/>
        </p:nvSpPr>
        <p:spPr>
          <a:xfrm>
            <a:off x="1125415" y="1524951"/>
            <a:ext cx="2920583" cy="16762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400" dirty="0"/>
              <a:t>THUMB-Image</a:t>
            </a:r>
            <a:endParaRPr sz="1400" dirty="0"/>
          </a:p>
        </p:txBody>
      </p:sp>
      <p:sp>
        <p:nvSpPr>
          <p:cNvPr id="11" name="Shape 818"/>
          <p:cNvSpPr txBox="1"/>
          <p:nvPr/>
        </p:nvSpPr>
        <p:spPr>
          <a:xfrm>
            <a:off x="4690855" y="1524952"/>
            <a:ext cx="2206992" cy="34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200" dirty="0"/>
              <a:t>디자이너</a:t>
            </a:r>
            <a:r>
              <a:rPr lang="ko-KR" altLang="en-US" sz="1200" dirty="0"/>
              <a:t>명</a:t>
            </a:r>
            <a:endParaRPr lang="en-US" altLang="ko" sz="1200" dirty="0"/>
          </a:p>
        </p:txBody>
      </p:sp>
      <p:sp>
        <p:nvSpPr>
          <p:cNvPr id="12" name="모서리가 둥근 사각형 설명선 106"/>
          <p:cNvSpPr/>
          <p:nvPr/>
        </p:nvSpPr>
        <p:spPr>
          <a:xfrm>
            <a:off x="4797918" y="1239425"/>
            <a:ext cx="187664" cy="158297"/>
          </a:xfrm>
          <a:prstGeom prst="wedgeRoundRectCallout">
            <a:avLst>
              <a:gd name="adj1" fmla="val 26668"/>
              <a:gd name="adj2" fmla="val 1106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3" name="모서리가 둥근 사각형 설명선 106"/>
          <p:cNvSpPr/>
          <p:nvPr/>
        </p:nvSpPr>
        <p:spPr>
          <a:xfrm>
            <a:off x="688424" y="3369672"/>
            <a:ext cx="187664" cy="158297"/>
          </a:xfrm>
          <a:prstGeom prst="wedgeRoundRectCallout">
            <a:avLst>
              <a:gd name="adj1" fmla="val 159975"/>
              <a:gd name="adj2" fmla="val 649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4" name="모서리가 둥근 사각형 설명선 113"/>
          <p:cNvSpPr/>
          <p:nvPr/>
        </p:nvSpPr>
        <p:spPr>
          <a:xfrm>
            <a:off x="5805268" y="6216200"/>
            <a:ext cx="187664" cy="158297"/>
          </a:xfrm>
          <a:prstGeom prst="wedgeRoundRectCallout">
            <a:avLst>
              <a:gd name="adj1" fmla="val -110433"/>
              <a:gd name="adj2" fmla="val 2798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228" y="1589296"/>
            <a:ext cx="311104" cy="24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hape 820"/>
          <p:cNvSpPr txBox="1"/>
          <p:nvPr/>
        </p:nvSpPr>
        <p:spPr>
          <a:xfrm>
            <a:off x="1025472" y="963916"/>
            <a:ext cx="1812262" cy="405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" sz="1400" b="1" dirty="0"/>
              <a:t>Dancing with </a:t>
            </a:r>
            <a:r>
              <a:rPr lang="en-US" altLang="ko" sz="1400" b="1" dirty="0" err="1"/>
              <a:t>3d</a:t>
            </a:r>
            <a:r>
              <a:rPr lang="en-US" altLang="ko" sz="1400" b="1" dirty="0"/>
              <a:t> </a:t>
            </a:r>
            <a:endParaRPr lang="en-US" sz="1400" b="1" dirty="0"/>
          </a:p>
        </p:txBody>
      </p:sp>
      <p:sp>
        <p:nvSpPr>
          <p:cNvPr id="19" name="Shape 820"/>
          <p:cNvSpPr txBox="1"/>
          <p:nvPr/>
        </p:nvSpPr>
        <p:spPr>
          <a:xfrm>
            <a:off x="1088096" y="1223337"/>
            <a:ext cx="1812262" cy="405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800" b="1" dirty="0"/>
              <a:t>의상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3D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악세사리</a:t>
            </a:r>
            <a:endParaRPr lang="en-US" sz="800" b="1" dirty="0"/>
          </a:p>
        </p:txBody>
      </p:sp>
      <p:sp>
        <p:nvSpPr>
          <p:cNvPr id="22" name="Shape 820"/>
          <p:cNvSpPr txBox="1"/>
          <p:nvPr/>
        </p:nvSpPr>
        <p:spPr>
          <a:xfrm>
            <a:off x="4165186" y="1887633"/>
            <a:ext cx="2514673" cy="1155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1000" dirty="0"/>
              <a:t>라이센스</a:t>
            </a:r>
            <a:endParaRPr lang="en-US" altLang="ko-KR" sz="1000" dirty="0"/>
          </a:p>
          <a:p>
            <a:endParaRPr lang="en-US" sz="1000" dirty="0"/>
          </a:p>
          <a:p>
            <a:r>
              <a:rPr lang="ko-KR" altLang="en-US" sz="1000" dirty="0"/>
              <a:t>게시일           </a:t>
            </a:r>
            <a:r>
              <a:rPr lang="en-US" altLang="ko-KR" sz="1000" dirty="0"/>
              <a:t>2016.08.08</a:t>
            </a:r>
          </a:p>
          <a:p>
            <a:endParaRPr lang="en-US" sz="1000" dirty="0"/>
          </a:p>
          <a:p>
            <a:r>
              <a:rPr lang="ko-KR" altLang="en-US" sz="1000" dirty="0"/>
              <a:t>좋아요           </a:t>
            </a:r>
            <a:r>
              <a:rPr lang="en-US" altLang="ko-KR" sz="1000" dirty="0"/>
              <a:t>24</a:t>
            </a:r>
          </a:p>
          <a:p>
            <a:endParaRPr lang="en-US" sz="1000" dirty="0"/>
          </a:p>
          <a:p>
            <a:r>
              <a:rPr lang="ko-KR" altLang="en-US" sz="1000" dirty="0"/>
              <a:t>포인트           </a:t>
            </a:r>
            <a:r>
              <a:rPr lang="en-US" altLang="ko-KR" sz="1000" dirty="0"/>
              <a:t>13,880</a:t>
            </a:r>
            <a:endParaRPr lang="en-US" sz="1000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764" y="1504837"/>
            <a:ext cx="405378" cy="3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사각형 설명선 106"/>
          <p:cNvSpPr/>
          <p:nvPr/>
        </p:nvSpPr>
        <p:spPr>
          <a:xfrm>
            <a:off x="876088" y="4778230"/>
            <a:ext cx="187664" cy="158297"/>
          </a:xfrm>
          <a:prstGeom prst="wedgeRoundRectCallout">
            <a:avLst>
              <a:gd name="adj1" fmla="val 132865"/>
              <a:gd name="adj2" fmla="val 7359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 bwMode="auto">
          <a:xfrm>
            <a:off x="1444696" y="3527969"/>
            <a:ext cx="24985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OOO</a:t>
            </a:r>
            <a:r>
              <a:rPr kumimoji="1" lang="ko-KR" altLang="en-US" sz="1000" dirty="0"/>
              <a:t>님 포인트 현황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사용 가능  </a:t>
            </a:r>
            <a:r>
              <a:rPr kumimoji="1" lang="en-US" altLang="ko-KR" sz="1400" dirty="0"/>
              <a:t>38,000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pt</a:t>
            </a:r>
            <a:endParaRPr kumimoji="1"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217069" y="3868987"/>
            <a:ext cx="1268224" cy="304800"/>
          </a:xfrm>
          <a:prstGeom prst="rect">
            <a:avLst/>
          </a:prstGeom>
          <a:solidFill>
            <a:schemeClr val="bg1"/>
          </a:solidFill>
          <a:ln w="3175">
            <a:solidFill>
              <a:srgbClr val="FE8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13,880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pt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7774" y="3868987"/>
            <a:ext cx="1268224" cy="304800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포인트 사용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022448" y="3939697"/>
            <a:ext cx="26493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구매 후 잔여 포인트 </a:t>
            </a:r>
            <a:r>
              <a:rPr kumimoji="1" lang="en-US" altLang="ko-KR" sz="1000" dirty="0">
                <a:solidFill>
                  <a:schemeClr val="bg2">
                    <a:lumMod val="75000"/>
                  </a:schemeClr>
                </a:solidFill>
              </a:rPr>
              <a:t>23,120</a:t>
            </a:r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pt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84151" y="4500830"/>
            <a:ext cx="321199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b="1" dirty="0"/>
              <a:t>배송지 선택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배송받으실 물건이 있을 시 입력하세요</a:t>
            </a:r>
            <a:r>
              <a:rPr kumimoji="1" lang="en-US" altLang="ko-KR" sz="1000" dirty="0"/>
              <a:t>.)</a:t>
            </a:r>
            <a:endParaRPr kumimoji="1" lang="ko-KR" altLang="en-US" sz="1000" dirty="0"/>
          </a:p>
        </p:txBody>
      </p:sp>
      <p:sp>
        <p:nvSpPr>
          <p:cNvPr id="35" name="TextBox 34"/>
          <p:cNvSpPr txBox="1"/>
          <p:nvPr/>
        </p:nvSpPr>
        <p:spPr bwMode="auto">
          <a:xfrm>
            <a:off x="1217068" y="4768057"/>
            <a:ext cx="6098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받는 사람</a:t>
            </a:r>
            <a:endParaRPr kumimoji="1" lang="en-US" altLang="ko-KR" sz="1000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1217067" y="4981443"/>
            <a:ext cx="6098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전화 번호</a:t>
            </a:r>
            <a:endParaRPr kumimoji="1" lang="en-US" altLang="ko-KR" sz="1000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1217068" y="5194829"/>
            <a:ext cx="6098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주소</a:t>
            </a:r>
            <a:endParaRPr kumimoji="1" lang="en-US" altLang="ko-KR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931603" y="4737693"/>
            <a:ext cx="2114394" cy="1829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31604" y="4972154"/>
            <a:ext cx="2114394" cy="1829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31605" y="5218337"/>
            <a:ext cx="857892" cy="210155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주소 찾기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57724" y="5218338"/>
            <a:ext cx="857892" cy="2101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bg2">
                    <a:lumMod val="75000"/>
                  </a:schemeClr>
                </a:solidFill>
              </a:rPr>
              <a:t>980-291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19881" y="5476244"/>
            <a:ext cx="4759977" cy="18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9882" y="5722428"/>
            <a:ext cx="4759977" cy="18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2286386" y="6152863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등록 완료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4636"/>
              </p:ext>
            </p:extLst>
          </p:nvPr>
        </p:nvGraphicFramePr>
        <p:xfrm>
          <a:off x="7612379" y="720280"/>
          <a:ext cx="2109787" cy="155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디자이너명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라이센스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게시일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 개수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포인트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포인트 현황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사려는 게시물 포인트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구매 후 잔여 포인트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배송받을 작품이 있을 시 배송지 선택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받는사람 이름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전화 번호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주소 입력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구입 작품 확인 안내 문구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디자인 필요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2911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OD04-02-01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0" y="1901130"/>
            <a:ext cx="770309" cy="27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 bwMode="auto">
          <a:xfrm>
            <a:off x="2286386" y="5954101"/>
            <a:ext cx="34718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구입한 작품은 </a:t>
            </a:r>
            <a:r>
              <a:rPr kumimoji="1" lang="ko-KR" altLang="en-US" sz="1000" dirty="0" err="1" smtClean="0">
                <a:solidFill>
                  <a:schemeClr val="bg2">
                    <a:lumMod val="75000"/>
                  </a:schemeClr>
                </a:solidFill>
              </a:rPr>
              <a:t>마이페이지에서</a:t>
            </a:r>
            <a:r>
              <a:rPr kumimoji="1"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 확인할 수 있습니다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OD04-03-01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의뢰 게시판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822961" y="448228"/>
            <a:ext cx="969744" cy="210585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 smtClean="0"/>
              <a:t>디자이너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제작자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디자인 의뢰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23889"/>
              </p:ext>
            </p:extLst>
          </p:nvPr>
        </p:nvGraphicFramePr>
        <p:xfrm>
          <a:off x="7612380" y="725903"/>
          <a:ext cx="2109787" cy="302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의뢰  내용 검색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의뢰 카테고리 검색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카테고리 선택 후 검색 버튼 누르면 검색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카테고리 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 내용 검색도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카테고리 선택 시 반드시 소분류까지 선택할 필요 없음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의뢰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원하는 의뢰 내용 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의뢰 내용 댓글 개수 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댓글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보이기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그 이상은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뜨게끔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클릭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밑으로 더 늘어남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의뢰글 클릭 시 화면 전환이 아니라  그 부분 포커싱 되며 내용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명시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의뢰글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의뢰 글을 올리거나 댓글을 단 경우 포인트를 주며 의뢰 게시판 활성화 유도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 버튼 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작성자에게만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정말 삭제하시겠습니까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26411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</a:rPr>
                        <a:t>OD04-03-02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</a:rPr>
                        <a:t>OD04-03-03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572725" y="1717016"/>
            <a:ext cx="1099422" cy="300147"/>
            <a:chOff x="1820342" y="3250215"/>
            <a:chExt cx="1359463" cy="217914"/>
          </a:xfrm>
        </p:grpSpPr>
        <p:sp>
          <p:nvSpPr>
            <p:cNvPr id="58" name="직사각형 57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48116" y="1712617"/>
            <a:ext cx="1099422" cy="300147"/>
            <a:chOff x="1820342" y="3250215"/>
            <a:chExt cx="1359463" cy="217914"/>
          </a:xfrm>
        </p:grpSpPr>
        <p:sp>
          <p:nvSpPr>
            <p:cNvPr id="61" name="직사각형 60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23507" y="1712617"/>
            <a:ext cx="1099422" cy="300147"/>
            <a:chOff x="1820342" y="3250215"/>
            <a:chExt cx="1359463" cy="217914"/>
          </a:xfrm>
        </p:grpSpPr>
        <p:sp>
          <p:nvSpPr>
            <p:cNvPr id="64" name="직사각형 63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097972" y="1712617"/>
            <a:ext cx="1688874" cy="3203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의뢰내용 검색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6149" y="1712617"/>
            <a:ext cx="320396" cy="320396"/>
          </a:xfrm>
          <a:prstGeom prst="rect">
            <a:avLst/>
          </a:prstGeom>
        </p:spPr>
      </p:pic>
      <p:sp>
        <p:nvSpPr>
          <p:cNvPr id="72" name="모서리가 둥근 사각형 설명선 106"/>
          <p:cNvSpPr/>
          <p:nvPr/>
        </p:nvSpPr>
        <p:spPr>
          <a:xfrm>
            <a:off x="5528114" y="1452575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5598"/>
              </p:ext>
            </p:extLst>
          </p:nvPr>
        </p:nvGraphicFramePr>
        <p:xfrm>
          <a:off x="586855" y="2427968"/>
          <a:ext cx="6604000" cy="362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2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의뢰 내용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3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     이런 느낌 캐리커쳐 원합니다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/>
                        <a:t>사진 첨부합니다</a:t>
                      </a:r>
                      <a:r>
                        <a:rPr lang="en-US" altLang="ko-KR" sz="1000" dirty="0"/>
                        <a:t>!)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전현무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의상 제작 의뢰합니다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박명수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모서리가 둥근 사각형 설명선 106"/>
          <p:cNvSpPr/>
          <p:nvPr/>
        </p:nvSpPr>
        <p:spPr>
          <a:xfrm>
            <a:off x="4241624" y="2174881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55" y="3047875"/>
            <a:ext cx="472303" cy="8754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 bwMode="auto">
          <a:xfrm>
            <a:off x="1645028" y="3339626"/>
            <a:ext cx="2327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캐리커쳐 잘하시는 분 찾습니다</a:t>
            </a:r>
            <a:r>
              <a:rPr kumimoji="1" lang="en-US" altLang="ko-KR" sz="1000" dirty="0"/>
              <a:t>.</a:t>
            </a:r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첨부한 이미지처럼 저런 느낌을 원해요</a:t>
            </a:r>
            <a:r>
              <a:rPr kumimoji="1" lang="en-US" altLang="ko-KR" sz="1000" dirty="0"/>
              <a:t>!</a:t>
            </a:r>
            <a:endParaRPr kumimoji="1"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822961" y="3954646"/>
            <a:ext cx="4639688" cy="3206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bg2">
                    <a:lumMod val="75000"/>
                  </a:schemeClr>
                </a:solidFill>
              </a:rPr>
              <a:t>댓글 입력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5003633"/>
            <a:ext cx="304800" cy="2159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 bwMode="auto">
          <a:xfrm>
            <a:off x="5884026" y="5042756"/>
            <a:ext cx="3491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5</a:t>
            </a:r>
            <a:endParaRPr kumimoji="1" lang="ko-KR" altLang="en-US" sz="10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6323075" y="2535770"/>
            <a:ext cx="72590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의뢰인</a:t>
            </a:r>
          </a:p>
        </p:txBody>
      </p:sp>
      <p:sp>
        <p:nvSpPr>
          <p:cNvPr id="36" name="Shape 592"/>
          <p:cNvSpPr txBox="1"/>
          <p:nvPr/>
        </p:nvSpPr>
        <p:spPr>
          <a:xfrm>
            <a:off x="822961" y="4248582"/>
            <a:ext cx="2367057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z="700" dirty="0"/>
              <a:t>최나리  메세지 보냈어요</a:t>
            </a:r>
            <a:r>
              <a:rPr lang="en-US" altLang="ko-KR" sz="700" dirty="0"/>
              <a:t>~</a:t>
            </a:r>
            <a:r>
              <a:rPr lang="ko-KR" altLang="en-US" sz="700" dirty="0"/>
              <a:t> 확인 해주세요</a:t>
            </a:r>
            <a:r>
              <a:rPr lang="is-IS" altLang="ko-KR" sz="700" dirty="0"/>
              <a:t>…</a:t>
            </a:r>
          </a:p>
          <a:p>
            <a:endParaRPr lang="en-US" altLang="ko-KR" sz="700" dirty="0"/>
          </a:p>
          <a:p>
            <a:r>
              <a:rPr lang="ko-KR" altLang="en-US" sz="700" dirty="0"/>
              <a:t>김희정  연락바랍니다</a:t>
            </a:r>
            <a:endParaRPr sz="700" dirty="0"/>
          </a:p>
        </p:txBody>
      </p:sp>
      <p:sp>
        <p:nvSpPr>
          <p:cNvPr id="37" name="Shape 592"/>
          <p:cNvSpPr txBox="1"/>
          <p:nvPr/>
        </p:nvSpPr>
        <p:spPr>
          <a:xfrm>
            <a:off x="4605914" y="4248582"/>
            <a:ext cx="856735" cy="498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700" dirty="0"/>
              <a:t>2</a:t>
            </a:r>
            <a:r>
              <a:rPr lang="ko-KR" altLang="en-US" sz="700" dirty="0"/>
              <a:t>일전</a:t>
            </a:r>
            <a:endParaRPr lang="en-US" altLang="ko-KR" sz="700" dirty="0"/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3</a:t>
            </a:r>
            <a:r>
              <a:rPr lang="ko-KR" altLang="en-US" sz="700" dirty="0"/>
              <a:t>일전</a:t>
            </a:r>
            <a:endParaRPr sz="7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503025" y="2840697"/>
            <a:ext cx="69945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190018" y="5891518"/>
            <a:ext cx="12227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 smtClean="0"/>
              <a:t>&lt;</a:t>
            </a:r>
            <a:r>
              <a:rPr kumimoji="1" lang="ko-KR" altLang="en-US" sz="800" dirty="0" smtClean="0"/>
              <a:t>  </a:t>
            </a:r>
            <a:r>
              <a:rPr kumimoji="1" lang="en-US" altLang="ko-KR" sz="800" dirty="0" smtClean="0"/>
              <a:t>1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2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4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5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6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-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-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-</a:t>
            </a:r>
            <a:r>
              <a:rPr kumimoji="1" lang="ko-KR" altLang="en-US" sz="800" dirty="0" smtClean="0"/>
              <a:t>  </a:t>
            </a:r>
            <a:r>
              <a:rPr kumimoji="1" lang="en-US" altLang="ko-KR" sz="800" dirty="0" smtClean="0"/>
              <a:t>&gt;</a:t>
            </a:r>
            <a:endParaRPr kumimoji="1" lang="ko-KR" altLang="en-US" sz="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911776" y="4780034"/>
            <a:ext cx="46205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b="1" dirty="0" smtClean="0"/>
              <a:t>더보기</a:t>
            </a:r>
            <a:endParaRPr kumimoji="1" lang="ko-KR" altLang="en-US" sz="800" b="1" dirty="0"/>
          </a:p>
        </p:txBody>
      </p:sp>
      <p:sp>
        <p:nvSpPr>
          <p:cNvPr id="38" name="모서리가 둥근 사각형 설명선 106"/>
          <p:cNvSpPr/>
          <p:nvPr/>
        </p:nvSpPr>
        <p:spPr>
          <a:xfrm>
            <a:off x="6162184" y="2705299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39" name="Shape 352"/>
          <p:cNvSpPr/>
          <p:nvPr/>
        </p:nvSpPr>
        <p:spPr>
          <a:xfrm>
            <a:off x="5968018" y="1723315"/>
            <a:ext cx="1059488" cy="278749"/>
          </a:xfrm>
          <a:prstGeom prst="roundRect">
            <a:avLst>
              <a:gd name="adj" fmla="val 16667"/>
            </a:avLst>
          </a:prstGeom>
          <a:solidFill>
            <a:srgbClr val="FE889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 smtClean="0"/>
              <a:t>새 글 쓰기</a:t>
            </a:r>
            <a:endParaRPr lang="ko" altLang="en-US" sz="1000" dirty="0"/>
          </a:p>
        </p:txBody>
      </p:sp>
      <p:sp>
        <p:nvSpPr>
          <p:cNvPr id="41" name="모서리가 둥근 사각형 설명선 113"/>
          <p:cNvSpPr/>
          <p:nvPr/>
        </p:nvSpPr>
        <p:spPr>
          <a:xfrm>
            <a:off x="7097023" y="1531723"/>
            <a:ext cx="187664" cy="158297"/>
          </a:xfrm>
          <a:prstGeom prst="wedgeRoundRectCallout">
            <a:avLst>
              <a:gd name="adj1" fmla="val -104896"/>
              <a:gd name="adj2" fmla="val 6080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2" name="모서리가 둥근 사각형 설명선 113"/>
          <p:cNvSpPr/>
          <p:nvPr/>
        </p:nvSpPr>
        <p:spPr>
          <a:xfrm>
            <a:off x="5642700" y="2515295"/>
            <a:ext cx="187664" cy="158297"/>
          </a:xfrm>
          <a:prstGeom prst="wedgeRoundRectCallout">
            <a:avLst>
              <a:gd name="adj1" fmla="val -12379"/>
              <a:gd name="adj2" fmla="val 13392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3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44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OD00-01-01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Header/Footer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Header / Footer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2727960" y="448227"/>
            <a:ext cx="1072516" cy="226117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4692349" y="452442"/>
            <a:ext cx="999173" cy="21058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84925"/>
              </p:ext>
            </p:extLst>
          </p:nvPr>
        </p:nvGraphicFramePr>
        <p:xfrm>
          <a:off x="7612380" y="725903"/>
          <a:ext cx="2109787" cy="39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로그인 전 헤더 모습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좌측부터 순서대로 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검색 기능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메세지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알람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마이페이지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모든 검색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검색 예시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작품명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프로젝트명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디자이너명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 제작자명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카테고리 등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메세지 주고받는 곳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받은 메세지가 있는 경우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위에 알람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숫자로 받은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신규 메세지 수를 아이콘 옆에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자신과 관련된 로그 내용을 한눈에 보는 곳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자신에게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 기록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자신에게 댓글 남긴 기록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자신에게 포인트 사용한 기록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받은 알림이 있는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위에 알람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숫자로 받은 신규 메세지 수를 아이콘 옆에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명시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로그인 혹은 회원가입 하는 곳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자신의 상세 페이지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로그인 이후 바뀐 헤더 모습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로그아웃 클릭 시 로그인 전 모습으로 돌아감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Footer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오픈소스디자인 소개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이용약관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개인정보처리방침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저작권표기안내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하단에는 로고와 회사 주소 명시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각각 링크로 내용 표시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2"/>
          <p:cNvSpPr/>
          <p:nvPr/>
        </p:nvSpPr>
        <p:spPr>
          <a:xfrm>
            <a:off x="1083104" y="1668727"/>
            <a:ext cx="2971311" cy="3318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7517" y="1668505"/>
            <a:ext cx="372618" cy="372618"/>
          </a:xfrm>
          <a:prstGeom prst="rect">
            <a:avLst/>
          </a:prstGeom>
        </p:spPr>
      </p:pic>
      <p:sp>
        <p:nvSpPr>
          <p:cNvPr id="43" name="Shape 131"/>
          <p:cNvSpPr txBox="1"/>
          <p:nvPr/>
        </p:nvSpPr>
        <p:spPr>
          <a:xfrm>
            <a:off x="237714" y="1656272"/>
            <a:ext cx="711220" cy="341092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ko" sz="1200" dirty="0">
                <a:latin typeface="Trebuchet MS"/>
                <a:ea typeface="Trebuchet MS"/>
                <a:cs typeface="Trebuchet MS"/>
                <a:sym typeface="Trebuchet MS"/>
              </a:rPr>
              <a:t>LOGO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6808" y="1717915"/>
            <a:ext cx="238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 bwMode="auto">
          <a:xfrm>
            <a:off x="5745688" y="1777041"/>
            <a:ext cx="75822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800" dirty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 err="1"/>
              <a:t>회원가입</a:t>
            </a:r>
            <a:endParaRPr lang="ko-KR" altLang="en-US" sz="800" dirty="0"/>
          </a:p>
        </p:txBody>
      </p:sp>
      <p:sp>
        <p:nvSpPr>
          <p:cNvPr id="45" name="Rectangle 12"/>
          <p:cNvSpPr/>
          <p:nvPr/>
        </p:nvSpPr>
        <p:spPr>
          <a:xfrm>
            <a:off x="1140612" y="2804538"/>
            <a:ext cx="2896550" cy="3318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7517" y="2789176"/>
            <a:ext cx="372618" cy="372618"/>
          </a:xfrm>
          <a:prstGeom prst="rect">
            <a:avLst/>
          </a:prstGeom>
        </p:spPr>
      </p:pic>
      <p:sp>
        <p:nvSpPr>
          <p:cNvPr id="47" name="Shape 131"/>
          <p:cNvSpPr txBox="1"/>
          <p:nvPr/>
        </p:nvSpPr>
        <p:spPr>
          <a:xfrm>
            <a:off x="295222" y="2792083"/>
            <a:ext cx="711220" cy="341092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ko" sz="1200" dirty="0">
                <a:latin typeface="Trebuchet MS"/>
                <a:ea typeface="Trebuchet MS"/>
                <a:cs typeface="Trebuchet MS"/>
                <a:sym typeface="Trebuchet MS"/>
              </a:rPr>
              <a:t>LOGO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8746" y="1719712"/>
            <a:ext cx="219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 bwMode="auto">
          <a:xfrm>
            <a:off x="6756845" y="1768414"/>
            <a:ext cx="51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800"/>
              <a:t>마이페이지</a:t>
            </a:r>
            <a:endParaRPr lang="ko-KR" altLang="en-US" sz="800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2349" y="2813470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6931" y="2798285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8181" y="2813470"/>
            <a:ext cx="238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 bwMode="auto">
          <a:xfrm>
            <a:off x="5721214" y="2872596"/>
            <a:ext cx="4103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800"/>
              <a:t>로그아웃</a:t>
            </a:r>
            <a:endParaRPr lang="ko-KR" altLang="en-US" sz="800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0119" y="2815267"/>
            <a:ext cx="219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 bwMode="auto">
          <a:xfrm>
            <a:off x="6748218" y="2863969"/>
            <a:ext cx="51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800"/>
              <a:t>마이페이지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172908" y="1388853"/>
            <a:ext cx="913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/>
              <a:t>&lt;Header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로그인 전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 bwMode="auto">
          <a:xfrm>
            <a:off x="170036" y="2541917"/>
            <a:ext cx="913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/>
              <a:t>&lt;Header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로그인 후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62970" y="4856672"/>
            <a:ext cx="3783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/>
              <a:t>&lt;Footer&gt;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 bwMode="auto">
          <a:xfrm>
            <a:off x="1607496" y="5158597"/>
            <a:ext cx="46006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sz="1200" dirty="0" err="1"/>
              <a:t>오픈디자인</a:t>
            </a:r>
            <a:r>
              <a:rPr lang="ko-KR" altLang="en-US" sz="1200" dirty="0"/>
              <a:t>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개인정보처리방침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/>
              <a:t>저작권표기안내 </a:t>
            </a:r>
          </a:p>
        </p:txBody>
      </p:sp>
      <p:sp>
        <p:nvSpPr>
          <p:cNvPr id="63" name="Shape 131"/>
          <p:cNvSpPr txBox="1"/>
          <p:nvPr/>
        </p:nvSpPr>
        <p:spPr>
          <a:xfrm>
            <a:off x="1640943" y="5518030"/>
            <a:ext cx="711220" cy="341092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ko" sz="1200" dirty="0">
                <a:latin typeface="Trebuchet MS"/>
                <a:ea typeface="Trebuchet MS"/>
                <a:cs typeface="Trebuchet MS"/>
                <a:sym typeface="Trebuchet MS"/>
              </a:rPr>
              <a:t>LOGO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511389" y="5460521"/>
            <a:ext cx="3958421" cy="41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/>
              <a:t>02707 </a:t>
            </a:r>
            <a:r>
              <a:rPr lang="ko-KR" altLang="en-US" sz="800" dirty="0" err="1"/>
              <a:t>서울특별시</a:t>
            </a:r>
            <a:r>
              <a:rPr lang="ko-KR" altLang="en-US" sz="800" dirty="0"/>
              <a:t> 성북구 </a:t>
            </a:r>
            <a:r>
              <a:rPr lang="ko-KR" altLang="en-US" sz="800" dirty="0" err="1"/>
              <a:t>정릉로</a:t>
            </a:r>
            <a:r>
              <a:rPr lang="en-US" altLang="ko-KR" sz="800" dirty="0"/>
              <a:t>77 </a:t>
            </a:r>
            <a:r>
              <a:rPr lang="ko-KR" altLang="en-US" sz="800" dirty="0" err="1"/>
              <a:t>국민대학교</a:t>
            </a:r>
            <a:r>
              <a:rPr lang="ko-KR" altLang="en-US" sz="800" dirty="0"/>
              <a:t> </a:t>
            </a:r>
            <a:r>
              <a:rPr lang="en-US" altLang="ko-KR" sz="800" dirty="0"/>
              <a:t>TEL 02.910.4114</a:t>
            </a:r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 err="1"/>
              <a:t>KOOKMUN</a:t>
            </a:r>
            <a:r>
              <a:rPr lang="en-US" altLang="ko-KR" sz="800" dirty="0"/>
              <a:t> </a:t>
            </a:r>
            <a:r>
              <a:rPr lang="en-US" altLang="ko-KR" sz="800" dirty="0" err="1"/>
              <a:t>UNIVERSITY,77</a:t>
            </a:r>
            <a:r>
              <a:rPr lang="en-US" altLang="ko-KR" sz="800" dirty="0"/>
              <a:t> </a:t>
            </a:r>
            <a:r>
              <a:rPr lang="en-US" altLang="ko-KR" sz="800" dirty="0" err="1"/>
              <a:t>JEONGNEUNG</a:t>
            </a:r>
            <a:r>
              <a:rPr lang="en-US" altLang="ko-KR" sz="800" dirty="0"/>
              <a:t>-RO, </a:t>
            </a:r>
            <a:r>
              <a:rPr lang="en-US" altLang="ko-KR" sz="800" dirty="0" err="1"/>
              <a:t>SEONGBUK</a:t>
            </a:r>
            <a:r>
              <a:rPr lang="en-US" altLang="ko-KR" sz="800" dirty="0"/>
              <a:t>-GU, SEOUL, 02707, KOREA</a:t>
            </a:r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800" dirty="0"/>
              <a:t>COPYRIGHT 2012 </a:t>
            </a:r>
            <a:r>
              <a:rPr lang="en-US" altLang="ko-KR" sz="800" dirty="0" err="1"/>
              <a:t>KOOKMIN</a:t>
            </a:r>
            <a:r>
              <a:rPr lang="en-US" altLang="ko-KR" sz="800" dirty="0"/>
              <a:t> UNIVERSITY. ALL RIGHTS RESERVED.</a:t>
            </a:r>
            <a:endParaRPr lang="ko-KR" altLang="en-US" sz="800" dirty="0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301925" y="3985404"/>
            <a:ext cx="6996022" cy="3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사각형 설명선 106"/>
          <p:cNvSpPr/>
          <p:nvPr/>
        </p:nvSpPr>
        <p:spPr>
          <a:xfrm>
            <a:off x="405660" y="1077962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6" name="모서리가 둥근 사각형 설명선 106"/>
          <p:cNvSpPr/>
          <p:nvPr/>
        </p:nvSpPr>
        <p:spPr>
          <a:xfrm>
            <a:off x="2903571" y="1391829"/>
            <a:ext cx="187664" cy="158297"/>
          </a:xfrm>
          <a:prstGeom prst="wedgeRoundRectCallout">
            <a:avLst>
              <a:gd name="adj1" fmla="val 7891"/>
              <a:gd name="adj2" fmla="val 1125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7" name="모서리가 둥근 사각형 설명선 106"/>
          <p:cNvSpPr/>
          <p:nvPr/>
        </p:nvSpPr>
        <p:spPr>
          <a:xfrm>
            <a:off x="4844815" y="2450371"/>
            <a:ext cx="187664" cy="158297"/>
          </a:xfrm>
          <a:prstGeom prst="wedgeRoundRectCallout">
            <a:avLst>
              <a:gd name="adj1" fmla="val -41451"/>
              <a:gd name="adj2" fmla="val 1783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8" name="모서리가 둥근 사각형 설명선 106"/>
          <p:cNvSpPr/>
          <p:nvPr/>
        </p:nvSpPr>
        <p:spPr>
          <a:xfrm>
            <a:off x="5225295" y="2464182"/>
            <a:ext cx="187664" cy="158297"/>
          </a:xfrm>
          <a:prstGeom prst="wedgeRoundRectCallout">
            <a:avLst>
              <a:gd name="adj1" fmla="val -41451"/>
              <a:gd name="adj2" fmla="val 1783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39" name="모서리가 둥근 사각형 설명선 106"/>
          <p:cNvSpPr/>
          <p:nvPr/>
        </p:nvSpPr>
        <p:spPr>
          <a:xfrm>
            <a:off x="6065673" y="1418834"/>
            <a:ext cx="187664" cy="158297"/>
          </a:xfrm>
          <a:prstGeom prst="wedgeRoundRectCallout">
            <a:avLst>
              <a:gd name="adj1" fmla="val -41451"/>
              <a:gd name="adj2" fmla="val 1783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40" name="모서리가 둥근 사각형 설명선 106"/>
          <p:cNvSpPr/>
          <p:nvPr/>
        </p:nvSpPr>
        <p:spPr>
          <a:xfrm>
            <a:off x="7091192" y="1420017"/>
            <a:ext cx="187664" cy="158297"/>
          </a:xfrm>
          <a:prstGeom prst="wedgeRoundRectCallout">
            <a:avLst>
              <a:gd name="adj1" fmla="val -41451"/>
              <a:gd name="adj2" fmla="val 1783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42" name="모서리가 둥근 사각형 설명선 106"/>
          <p:cNvSpPr/>
          <p:nvPr/>
        </p:nvSpPr>
        <p:spPr>
          <a:xfrm>
            <a:off x="6134765" y="2458569"/>
            <a:ext cx="187664" cy="158297"/>
          </a:xfrm>
          <a:prstGeom prst="wedgeRoundRectCallout">
            <a:avLst>
              <a:gd name="adj1" fmla="val -41451"/>
              <a:gd name="adj2" fmla="val 17836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8" name="모서리가 둥근 사각형 설명선 113"/>
          <p:cNvSpPr/>
          <p:nvPr/>
        </p:nvSpPr>
        <p:spPr>
          <a:xfrm>
            <a:off x="2247892" y="4855334"/>
            <a:ext cx="187664" cy="158297"/>
          </a:xfrm>
          <a:prstGeom prst="wedgeRoundRectCallout">
            <a:avLst>
              <a:gd name="adj1" fmla="val 64132"/>
              <a:gd name="adj2" fmla="val 12064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9" name="모서리가 둥근 사각형 설명선 113"/>
          <p:cNvSpPr/>
          <p:nvPr/>
        </p:nvSpPr>
        <p:spPr>
          <a:xfrm>
            <a:off x="3278080" y="4855334"/>
            <a:ext cx="187664" cy="158297"/>
          </a:xfrm>
          <a:prstGeom prst="wedgeRoundRectCallout">
            <a:avLst>
              <a:gd name="adj1" fmla="val 20957"/>
              <a:gd name="adj2" fmla="val 12064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50" name="모서리가 둥근 사각형 설명선 113"/>
          <p:cNvSpPr/>
          <p:nvPr/>
        </p:nvSpPr>
        <p:spPr>
          <a:xfrm>
            <a:off x="4790013" y="4851310"/>
            <a:ext cx="187664" cy="158297"/>
          </a:xfrm>
          <a:prstGeom prst="wedgeRoundRectCallout">
            <a:avLst>
              <a:gd name="adj1" fmla="val -22217"/>
              <a:gd name="adj2" fmla="val 113328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73866"/>
              </p:ext>
            </p:extLst>
          </p:nvPr>
        </p:nvGraphicFramePr>
        <p:xfrm>
          <a:off x="7612380" y="5089497"/>
          <a:ext cx="2109787" cy="157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rgbClr val="FF66CC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OD05-01-03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/>
                        <a:t>OD05-01-01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OD05-01-02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dirty="0"/>
                        <a:t>OD02-01-03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/>
                        <a:t>OD00-01-02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/>
                        <a:t>OD00-01-03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/>
                        <a:t>OD01-01-02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/>
                        <a:t>OD01-02-01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모서리가 둥근 사각형 설명선 106"/>
          <p:cNvSpPr/>
          <p:nvPr/>
        </p:nvSpPr>
        <p:spPr>
          <a:xfrm>
            <a:off x="1433278" y="4858523"/>
            <a:ext cx="187664" cy="158297"/>
          </a:xfrm>
          <a:prstGeom prst="wedgeRoundRectCallout">
            <a:avLst>
              <a:gd name="adj1" fmla="val 40028"/>
              <a:gd name="adj2" fmla="val 10370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67" name="모서리가 둥근 사각형 설명선 113"/>
          <p:cNvSpPr/>
          <p:nvPr/>
        </p:nvSpPr>
        <p:spPr>
          <a:xfrm>
            <a:off x="4727450" y="3156318"/>
            <a:ext cx="187664" cy="158297"/>
          </a:xfrm>
          <a:prstGeom prst="wedgeRoundRectCallout">
            <a:avLst>
              <a:gd name="adj1" fmla="val -3715"/>
              <a:gd name="adj2" fmla="val -113344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68" name="모서리가 둥근 사각형 설명선 113"/>
          <p:cNvSpPr/>
          <p:nvPr/>
        </p:nvSpPr>
        <p:spPr>
          <a:xfrm>
            <a:off x="5081134" y="3152201"/>
            <a:ext cx="187664" cy="158297"/>
          </a:xfrm>
          <a:prstGeom prst="wedgeRoundRectCallout">
            <a:avLst>
              <a:gd name="adj1" fmla="val -3715"/>
              <a:gd name="adj2" fmla="val -113344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69" name="모서리가 둥근 사각형 설명선 113"/>
          <p:cNvSpPr/>
          <p:nvPr/>
        </p:nvSpPr>
        <p:spPr>
          <a:xfrm>
            <a:off x="5971841" y="2080546"/>
            <a:ext cx="187664" cy="158297"/>
          </a:xfrm>
          <a:prstGeom prst="wedgeRoundRectCallout">
            <a:avLst>
              <a:gd name="adj1" fmla="val -3715"/>
              <a:gd name="adj2" fmla="val -113344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70" name="모서리가 둥근 사각형 설명선 113"/>
          <p:cNvSpPr/>
          <p:nvPr/>
        </p:nvSpPr>
        <p:spPr>
          <a:xfrm>
            <a:off x="6756845" y="2043094"/>
            <a:ext cx="187664" cy="158297"/>
          </a:xfrm>
          <a:prstGeom prst="wedgeRoundRectCallout">
            <a:avLst>
              <a:gd name="adj1" fmla="val -3715"/>
              <a:gd name="adj2" fmla="val -113344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71" name="모서리가 둥근 사각형 설명선 113"/>
          <p:cNvSpPr/>
          <p:nvPr/>
        </p:nvSpPr>
        <p:spPr>
          <a:xfrm>
            <a:off x="5820201" y="4852741"/>
            <a:ext cx="187664" cy="158297"/>
          </a:xfrm>
          <a:prstGeom prst="wedgeRoundRectCallout">
            <a:avLst>
              <a:gd name="adj1" fmla="val -22217"/>
              <a:gd name="adj2" fmla="val 113328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38647" y="2736559"/>
            <a:ext cx="166020" cy="16560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1</a:t>
            </a:r>
            <a:endParaRPr kumimoji="1" lang="ko-KR" altLang="en-US" sz="80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93068" y="2740100"/>
            <a:ext cx="166020" cy="165600"/>
          </a:xfrm>
          <a:prstGeom prst="roundRect">
            <a:avLst/>
          </a:prstGeom>
          <a:solidFill>
            <a:schemeClr val="accent5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1</a:t>
            </a:r>
            <a:endParaRPr kumimoji="1" lang="ko-KR" altLang="en-US" sz="80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7507025" y="1045030"/>
            <a:ext cx="1379400" cy="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800"/>
              <a:t>의뢰 게시판 글쓰기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2250510" y="2414759"/>
            <a:ext cx="1219543" cy="291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1400" dirty="0"/>
              <a:t>제목</a:t>
            </a:r>
            <a:endParaRPr lang="en-US" altLang="ko" sz="1400" dirty="0"/>
          </a:p>
          <a:p>
            <a:endParaRPr lang="ko" altLang="en-US" sz="1400" dirty="0"/>
          </a:p>
          <a:p>
            <a:endParaRPr sz="600" dirty="0"/>
          </a:p>
          <a:p>
            <a:r>
              <a:rPr lang="ko" altLang="en-US" sz="1400" dirty="0"/>
              <a:t>참고자료</a:t>
            </a:r>
            <a:endParaRPr lang="en-US" altLang="ko" sz="1400" dirty="0"/>
          </a:p>
          <a:p>
            <a:endParaRPr lang="ko" altLang="en-US" sz="1400" dirty="0"/>
          </a:p>
          <a:p>
            <a:endParaRPr sz="600" dirty="0"/>
          </a:p>
          <a:p>
            <a:r>
              <a:rPr lang="ko" altLang="en-US" sz="1400" dirty="0"/>
              <a:t>내용</a:t>
            </a:r>
          </a:p>
          <a:p>
            <a:endParaRPr sz="14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OD04-03-02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의뢰 글쓰기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디자이너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제작자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/>
              <a:t>디자인 의뢰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디자인 의뢰 글쓰기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2205"/>
              </p:ext>
            </p:extLst>
          </p:nvPr>
        </p:nvGraphicFramePr>
        <p:xfrm>
          <a:off x="7612380" y="725903"/>
          <a:ext cx="2109787" cy="241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의뢰 글쓰기 카테고리 선택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카테고리는 검색할 때 용이하게 쓰임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반드시 소분류까지 택할 필요 없음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아님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개까지 추가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클릭시 카테고리 선택 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카테고리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자신이 필요한 디자인 혹은 제작물에 대한 설명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 이내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참고자료의 이미지는 최대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개까지 등록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이미지 추가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이미지 삭제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20435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OD04-03-01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2250510" y="1802315"/>
            <a:ext cx="1099422" cy="300147"/>
            <a:chOff x="1820342" y="3250215"/>
            <a:chExt cx="1359463" cy="217914"/>
          </a:xfrm>
        </p:grpSpPr>
        <p:sp>
          <p:nvSpPr>
            <p:cNvPr id="61" name="직사각형 60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425901" y="1797916"/>
            <a:ext cx="1099422" cy="300147"/>
            <a:chOff x="1820342" y="3250215"/>
            <a:chExt cx="1359463" cy="217914"/>
          </a:xfrm>
        </p:grpSpPr>
        <p:sp>
          <p:nvSpPr>
            <p:cNvPr id="64" name="직사각형 63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1292" y="1797916"/>
            <a:ext cx="1099422" cy="300147"/>
            <a:chOff x="1820342" y="3250215"/>
            <a:chExt cx="1359463" cy="217914"/>
          </a:xfrm>
        </p:grpSpPr>
        <p:sp>
          <p:nvSpPr>
            <p:cNvPr id="67" name="직사각형 66"/>
            <p:cNvSpPr/>
            <p:nvPr/>
          </p:nvSpPr>
          <p:spPr>
            <a:xfrm>
              <a:off x="1820342" y="3250215"/>
              <a:ext cx="1359463" cy="2179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2989308" y="3303372"/>
              <a:ext cx="158572" cy="11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ctr" eaLnBrk="0" hangingPunct="0">
                <a:spcBef>
                  <a:spcPct val="20000"/>
                </a:spcBef>
                <a:buSzPct val="70000"/>
              </a:pPr>
              <a:r>
                <a:rPr lang="ko-KR" altLang="en-US" sz="1000" dirty="0"/>
                <a:t>▼</a:t>
              </a:r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2217649" y="1406754"/>
            <a:ext cx="9377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400" dirty="0"/>
              <a:t>의뢰 글쓰기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18511" y="2456802"/>
            <a:ext cx="2482204" cy="3203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50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자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AutoShape 38"/>
          <p:cNvSpPr>
            <a:spLocks noChangeArrowheads="1"/>
          </p:cNvSpPr>
          <p:nvPr/>
        </p:nvSpPr>
        <p:spPr bwMode="auto">
          <a:xfrm>
            <a:off x="3218511" y="3057361"/>
            <a:ext cx="1175390" cy="2265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525323" y="3057361"/>
            <a:ext cx="1175392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.jpg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94283" y="3550655"/>
            <a:ext cx="2482204" cy="23295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최대 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10,000</a:t>
            </a:r>
            <a:r>
              <a:rPr kumimoji="1"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자</a:t>
            </a:r>
            <a:r>
              <a:rPr kumimoji="1"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Shape 378"/>
          <p:cNvSpPr/>
          <p:nvPr/>
        </p:nvSpPr>
        <p:spPr>
          <a:xfrm>
            <a:off x="2276587" y="6139243"/>
            <a:ext cx="3375673" cy="28497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B9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" altLang="en-US" sz="1400" dirty="0"/>
              <a:t>등록 완료</a:t>
            </a:r>
          </a:p>
        </p:txBody>
      </p:sp>
      <p:sp>
        <p:nvSpPr>
          <p:cNvPr id="75" name="모서리가 둥근 사각형 설명선 113"/>
          <p:cNvSpPr/>
          <p:nvPr/>
        </p:nvSpPr>
        <p:spPr>
          <a:xfrm>
            <a:off x="1980197" y="6037344"/>
            <a:ext cx="187664" cy="158297"/>
          </a:xfrm>
          <a:prstGeom prst="wedgeRoundRectCallout">
            <a:avLst>
              <a:gd name="adj1" fmla="val 101137"/>
              <a:gd name="adj2" fmla="val 15720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6" name="모서리가 둥근 사각형 설명선 106"/>
          <p:cNvSpPr/>
          <p:nvPr/>
        </p:nvSpPr>
        <p:spPr>
          <a:xfrm>
            <a:off x="5744468" y="1436999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7" name="모서리가 둥근 사각형 설명선 106"/>
          <p:cNvSpPr/>
          <p:nvPr/>
        </p:nvSpPr>
        <p:spPr>
          <a:xfrm>
            <a:off x="5744468" y="2335610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8" name="모서리가 둥근 사각형 설명선 106"/>
          <p:cNvSpPr/>
          <p:nvPr/>
        </p:nvSpPr>
        <p:spPr>
          <a:xfrm>
            <a:off x="5744468" y="3550655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1" name="모서리가 둥근 사각형 설명선 106"/>
          <p:cNvSpPr/>
          <p:nvPr/>
        </p:nvSpPr>
        <p:spPr>
          <a:xfrm>
            <a:off x="5744468" y="2899064"/>
            <a:ext cx="187664" cy="158297"/>
          </a:xfrm>
          <a:prstGeom prst="wedgeRoundRectCallout">
            <a:avLst>
              <a:gd name="adj1" fmla="val -46321"/>
              <a:gd name="adj2" fmla="val 9639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32" name="타원 31"/>
          <p:cNvSpPr/>
          <p:nvPr/>
        </p:nvSpPr>
        <p:spPr>
          <a:xfrm>
            <a:off x="5857131" y="3041201"/>
            <a:ext cx="237507" cy="25890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857131" y="1842316"/>
            <a:ext cx="237507" cy="25890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300" dirty="0">
                <a:solidFill>
                  <a:schemeClr val="bg2">
                    <a:lumMod val="90000"/>
                  </a:schemeClr>
                </a:solidFill>
              </a:rPr>
              <a:t>+</a:t>
            </a:r>
            <a:endParaRPr kumimoji="1" lang="ko-KR" alt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모서리가 둥근 사각형 설명선 106"/>
          <p:cNvSpPr/>
          <p:nvPr/>
        </p:nvSpPr>
        <p:spPr>
          <a:xfrm>
            <a:off x="6759677" y="1395216"/>
            <a:ext cx="187664" cy="158297"/>
          </a:xfrm>
          <a:prstGeom prst="wedgeRoundRectCallout">
            <a:avLst>
              <a:gd name="adj1" fmla="val -151523"/>
              <a:gd name="adj2" fmla="val -153044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36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37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FFAFB7">
              <a:alpha val="500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800">
                <a:solidFill>
                  <a:srgbClr val="0070C0"/>
                </a:solidFill>
              </a:rPr>
              <a:t>로니 서비스 </a:t>
            </a:r>
            <a:r>
              <a:rPr lang="ko-KR" altLang="en-US" sz="800"/>
              <a:t>구축 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61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800">
                <a:solidFill>
                  <a:srgbClr val="0070C0"/>
                </a:solidFill>
              </a:rPr>
              <a:t>로니 서비스 </a:t>
            </a:r>
            <a:r>
              <a:rPr lang="ko-KR" altLang="en-US" sz="800"/>
              <a:t>구축 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OD05-01-01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이용약관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이용약관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12380" y="725903"/>
          <a:ext cx="2109787" cy="47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754010" y="1067362"/>
            <a:ext cx="575478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ko-KR" altLang="en-US" sz="700" b="0" dirty="0">
                <a:latin typeface="+mj-ea"/>
                <a:ea typeface="+mj-ea"/>
              </a:rPr>
              <a:t>홈 </a:t>
            </a:r>
            <a:r>
              <a:rPr lang="en-US" altLang="ko-KR" sz="700" b="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이용약관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34070" y="1520825"/>
            <a:ext cx="6995417" cy="39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70000"/>
            </a:pPr>
            <a:r>
              <a:rPr lang="ko-KR" altLang="en-US" sz="1000" b="1" dirty="0">
                <a:latin typeface="+mn-ea"/>
                <a:ea typeface="+mn-ea"/>
              </a:rPr>
              <a:t>제</a:t>
            </a:r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장 총 칙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1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목적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  <a:r>
              <a:rPr lang="ko-KR" altLang="en-US" sz="800">
                <a:latin typeface="+mn-ea"/>
                <a:ea typeface="+mn-ea"/>
              </a:rPr>
              <a:t/>
            </a:r>
            <a:br>
              <a:rPr lang="ko-KR" altLang="en-US" sz="800">
                <a:latin typeface="+mn-ea"/>
                <a:ea typeface="+mn-ea"/>
              </a:rPr>
            </a:br>
            <a:r>
              <a:rPr lang="ko-KR" altLang="en-US" sz="800" b="0">
                <a:latin typeface="+mn-ea"/>
                <a:ea typeface="+mn-ea"/>
              </a:rPr>
              <a:t>이 </a:t>
            </a:r>
            <a:r>
              <a:rPr lang="ko-KR" altLang="en-US" sz="800" b="0" dirty="0">
                <a:latin typeface="+mn-ea"/>
                <a:ea typeface="+mn-ea"/>
              </a:rPr>
              <a:t>약관은 </a:t>
            </a:r>
            <a:r>
              <a:rPr lang="ko-KR" altLang="en-US" sz="800" dirty="0">
                <a:latin typeface="+mn-ea"/>
              </a:rPr>
              <a:t>오픈디자인</a:t>
            </a:r>
            <a:r>
              <a:rPr lang="ko-KR" altLang="en-US" sz="800" b="0" dirty="0">
                <a:latin typeface="+mn-ea"/>
                <a:ea typeface="+mn-ea"/>
              </a:rPr>
              <a:t> 상담사회원을 위해 </a:t>
            </a:r>
            <a:r>
              <a:rPr lang="ko-KR" altLang="en-US" sz="800" b="0">
                <a:latin typeface="+mn-ea"/>
                <a:ea typeface="+mn-ea"/>
              </a:rPr>
              <a:t>본 사이트가 </a:t>
            </a:r>
            <a:r>
              <a:rPr lang="ko-KR" altLang="en-US" sz="800" b="0" dirty="0">
                <a:latin typeface="+mn-ea"/>
                <a:ea typeface="+mn-ea"/>
              </a:rPr>
              <a:t>제공하는 모든 </a:t>
            </a:r>
            <a:r>
              <a:rPr lang="ko-KR" altLang="en-US" sz="800" b="0">
                <a:latin typeface="+mn-ea"/>
                <a:ea typeface="+mn-ea"/>
              </a:rPr>
              <a:t>서비스를 이용하는 인터넷회원</a:t>
            </a:r>
            <a:r>
              <a:rPr lang="en-US" altLang="ko-KR" sz="800" b="0">
                <a:latin typeface="+mn-ea"/>
                <a:ea typeface="+mn-ea"/>
              </a:rPr>
              <a:t>(</a:t>
            </a:r>
            <a:r>
              <a:rPr lang="ko-KR" altLang="en-US" sz="800" b="0">
                <a:latin typeface="+mn-ea"/>
                <a:ea typeface="+mn-ea"/>
              </a:rPr>
              <a:t>이하 </a:t>
            </a:r>
            <a:r>
              <a:rPr lang="ko-KR" altLang="en-US" sz="800" b="0" dirty="0">
                <a:latin typeface="+mn-ea"/>
                <a:ea typeface="+mn-ea"/>
              </a:rPr>
              <a:t>회원</a:t>
            </a:r>
            <a:r>
              <a:rPr lang="en-US" altLang="ko-KR" sz="800" b="0" dirty="0">
                <a:latin typeface="+mn-ea"/>
                <a:ea typeface="+mn-ea"/>
              </a:rPr>
              <a:t>)</a:t>
            </a:r>
            <a:r>
              <a:rPr lang="ko-KR" altLang="en-US" sz="800" b="0" dirty="0">
                <a:latin typeface="+mn-ea"/>
                <a:ea typeface="+mn-ea"/>
              </a:rPr>
              <a:t>과 </a:t>
            </a:r>
            <a:r>
              <a:rPr lang="ko-KR" altLang="en-US" sz="800" b="0">
                <a:latin typeface="+mn-ea"/>
                <a:ea typeface="+mn-ea"/>
              </a:rPr>
              <a:t>본 사이트에서 서비스의 이용 </a:t>
            </a:r>
            <a:r>
              <a:rPr lang="ko-KR" altLang="en-US" sz="800" b="0" dirty="0">
                <a:latin typeface="+mn-ea"/>
                <a:ea typeface="+mn-ea"/>
              </a:rPr>
              <a:t>조건 및 절차에 관한 사항과 기타 필요한 사항을 규정함을 목적으로 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endParaRPr lang="en-US" altLang="ko-KR" sz="800" dirty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buSzPct val="70000"/>
            </a:pP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2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약관의 효력과 변경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1.</a:t>
            </a:r>
            <a:r>
              <a:rPr lang="ko-KR" altLang="en-US" sz="800" b="0" dirty="0">
                <a:latin typeface="+mn-ea"/>
                <a:ea typeface="+mn-ea"/>
              </a:rPr>
              <a:t>서비스는 본 약관에 규정된 조항을 </a:t>
            </a:r>
            <a:r>
              <a:rPr lang="ko-KR" altLang="en-US" sz="800" b="0">
                <a:latin typeface="+mn-ea"/>
                <a:ea typeface="+mn-ea"/>
              </a:rPr>
              <a:t>변경 없이 이용자가 </a:t>
            </a:r>
            <a:r>
              <a:rPr lang="ko-KR" altLang="en-US" sz="800" b="0" dirty="0">
                <a:latin typeface="+mn-ea"/>
                <a:ea typeface="+mn-ea"/>
              </a:rPr>
              <a:t>수락하는 것을 조건으로 제공됩니다</a:t>
            </a:r>
            <a:r>
              <a:rPr lang="en-US" altLang="ko-KR" sz="800" b="0" dirty="0">
                <a:latin typeface="+mn-ea"/>
                <a:ea typeface="+mn-ea"/>
              </a:rPr>
              <a:t>. “</a:t>
            </a:r>
            <a:r>
              <a:rPr lang="ko-KR" altLang="en-US" sz="800" b="0" dirty="0">
                <a:latin typeface="+mn-ea"/>
                <a:ea typeface="+mn-ea"/>
              </a:rPr>
              <a:t>가입 신청</a:t>
            </a:r>
            <a:r>
              <a:rPr lang="en-US" altLang="ko-KR" sz="800" b="0" dirty="0">
                <a:latin typeface="+mn-ea"/>
                <a:ea typeface="+mn-ea"/>
              </a:rPr>
              <a:t>” </a:t>
            </a:r>
            <a:r>
              <a:rPr lang="ko-KR" altLang="en-US" sz="800" b="0" dirty="0">
                <a:latin typeface="+mn-ea"/>
                <a:ea typeface="+mn-ea"/>
              </a:rPr>
              <a:t>버튼을 클릭하면 본 약관에 </a:t>
            </a:r>
            <a:r>
              <a:rPr lang="ko-KR" altLang="en-US" sz="800" b="0">
                <a:latin typeface="+mn-ea"/>
                <a:ea typeface="+mn-ea"/>
              </a:rPr>
              <a:t>대하여 이용자가 </a:t>
            </a:r>
            <a:r>
              <a:rPr lang="ko-KR" altLang="en-US" sz="800" b="0" dirty="0">
                <a:latin typeface="+mn-ea"/>
                <a:ea typeface="+mn-ea"/>
              </a:rPr>
              <a:t>동의한다는 것을 의미합니다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2.</a:t>
            </a:r>
            <a:r>
              <a:rPr lang="ko-KR" altLang="en-US" sz="800" b="0" dirty="0">
                <a:latin typeface="+mn-ea"/>
                <a:ea typeface="+mn-ea"/>
              </a:rPr>
              <a:t>본 </a:t>
            </a:r>
            <a:r>
              <a:rPr lang="ko-KR" altLang="en-US" sz="800" b="0">
                <a:latin typeface="+mn-ea"/>
                <a:ea typeface="+mn-ea"/>
              </a:rPr>
              <a:t>약관은 이용자에게 </a:t>
            </a:r>
            <a:r>
              <a:rPr lang="ko-KR" altLang="en-US" sz="800" b="0" dirty="0">
                <a:latin typeface="+mn-ea"/>
                <a:ea typeface="+mn-ea"/>
              </a:rPr>
              <a:t>온라인을 통해 공시함으로써 효력을 발생합니다</a:t>
            </a:r>
            <a:r>
              <a:rPr lang="en-US" altLang="ko-KR" sz="800" b="0" dirty="0">
                <a:latin typeface="+mn-ea"/>
                <a:ea typeface="+mn-ea"/>
              </a:rPr>
              <a:t>. </a:t>
            </a:r>
            <a:r>
              <a:rPr lang="ko-KR" altLang="en-US" sz="800" b="0">
                <a:latin typeface="+mn-ea"/>
                <a:ea typeface="+mn-ea"/>
              </a:rPr>
              <a:t>본 사이트는 </a:t>
            </a:r>
            <a:r>
              <a:rPr lang="ko-KR" altLang="en-US" sz="800" b="0" dirty="0">
                <a:latin typeface="+mn-ea"/>
                <a:ea typeface="+mn-ea"/>
              </a:rPr>
              <a:t>사정 변경의 경우와 운영상 중요 사유가 있을 때 약관을 임의로 변경할 수 있으며</a:t>
            </a:r>
            <a:r>
              <a:rPr lang="en-US" altLang="ko-KR" sz="800" b="0" dirty="0">
                <a:latin typeface="+mn-ea"/>
                <a:ea typeface="+mn-ea"/>
              </a:rPr>
              <a:t>, </a:t>
            </a:r>
            <a:r>
              <a:rPr lang="ko-KR" altLang="en-US" sz="800" b="0" dirty="0">
                <a:latin typeface="+mn-ea"/>
                <a:ea typeface="+mn-ea"/>
              </a:rPr>
              <a:t>변경된 약관은 서비스 화면에 게시되거나 기타의 방법으로 회원에게 </a:t>
            </a:r>
            <a:r>
              <a:rPr lang="ko-KR" altLang="en-US" sz="800" b="0">
                <a:latin typeface="+mn-ea"/>
                <a:ea typeface="+mn-ea"/>
              </a:rPr>
              <a:t>공지됨으로써 효력이 </a:t>
            </a:r>
            <a:r>
              <a:rPr lang="ko-KR" altLang="en-US" sz="800" b="0" dirty="0">
                <a:latin typeface="+mn-ea"/>
                <a:ea typeface="+mn-ea"/>
              </a:rPr>
              <a:t>발생됩니다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3.</a:t>
            </a:r>
            <a:r>
              <a:rPr lang="ko-KR" altLang="en-US" sz="800" b="0" dirty="0">
                <a:latin typeface="+mn-ea"/>
                <a:ea typeface="+mn-ea"/>
              </a:rPr>
              <a:t>회원은 변경된 약관에 동의하지 않을 경우</a:t>
            </a:r>
            <a:r>
              <a:rPr lang="en-US" altLang="ko-KR" sz="800" b="0" dirty="0">
                <a:latin typeface="+mn-ea"/>
                <a:ea typeface="+mn-ea"/>
              </a:rPr>
              <a:t>, </a:t>
            </a:r>
            <a:r>
              <a:rPr lang="ko-KR" altLang="en-US" sz="800" b="0">
                <a:latin typeface="+mn-ea"/>
                <a:ea typeface="+mn-ea"/>
              </a:rPr>
              <a:t>서비스 이용을 </a:t>
            </a:r>
            <a:r>
              <a:rPr lang="ko-KR" altLang="en-US" sz="800" b="0" dirty="0">
                <a:latin typeface="+mn-ea"/>
                <a:ea typeface="+mn-ea"/>
              </a:rPr>
              <a:t>중단하고 탈퇴할 수 있습니다</a:t>
            </a:r>
            <a:r>
              <a:rPr lang="en-US" altLang="ko-KR" sz="800" b="0">
                <a:latin typeface="+mn-ea"/>
                <a:ea typeface="+mn-ea"/>
              </a:rPr>
              <a:t>. </a:t>
            </a:r>
            <a:r>
              <a:rPr lang="ko-KR" altLang="en-US" sz="800" b="0">
                <a:latin typeface="+mn-ea"/>
                <a:ea typeface="+mn-ea"/>
              </a:rPr>
              <a:t>약관이 변경된 이후에도 </a:t>
            </a:r>
            <a:r>
              <a:rPr lang="ko-KR" altLang="en-US" sz="800" b="0" dirty="0">
                <a:latin typeface="+mn-ea"/>
                <a:ea typeface="+mn-ea"/>
              </a:rPr>
              <a:t>계속적으로 </a:t>
            </a:r>
            <a:r>
              <a:rPr lang="ko-KR" altLang="en-US" sz="800" b="0">
                <a:latin typeface="+mn-ea"/>
                <a:ea typeface="+mn-ea"/>
              </a:rPr>
              <a:t>서비스를 이용하는 경우에는 회원이 </a:t>
            </a:r>
            <a:r>
              <a:rPr lang="ko-KR" altLang="en-US" sz="800" b="0" dirty="0">
                <a:latin typeface="+mn-ea"/>
                <a:ea typeface="+mn-ea"/>
              </a:rPr>
              <a:t>약관의 변경 사항에 동의한 것으로 봅니다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endParaRPr lang="en-US" altLang="ko-KR" sz="800" dirty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buSzPct val="70000"/>
            </a:pP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3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약관 외 준칙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</a:p>
          <a:p>
            <a:pPr eaLnBrk="0" hangingPunct="0">
              <a:spcBef>
                <a:spcPct val="20000"/>
              </a:spcBef>
              <a:buSzPct val="70000"/>
            </a:pPr>
            <a:r>
              <a:rPr lang="ko-KR" altLang="en-US" sz="800" b="0">
                <a:latin typeface="+mn-ea"/>
                <a:ea typeface="+mn-ea"/>
              </a:rPr>
              <a:t>이 </a:t>
            </a:r>
            <a:r>
              <a:rPr lang="ko-KR" altLang="en-US" sz="800" b="0" dirty="0">
                <a:latin typeface="+mn-ea"/>
                <a:ea typeface="+mn-ea"/>
              </a:rPr>
              <a:t>약관에 명시되지 </a:t>
            </a:r>
            <a:r>
              <a:rPr lang="ko-KR" altLang="en-US" sz="800" b="0">
                <a:latin typeface="+mn-ea"/>
                <a:ea typeface="+mn-ea"/>
              </a:rPr>
              <a:t>않은 사항이 </a:t>
            </a:r>
            <a:r>
              <a:rPr lang="ko-KR" altLang="en-US" sz="800" b="0" dirty="0">
                <a:latin typeface="+mn-ea"/>
                <a:ea typeface="+mn-ea"/>
              </a:rPr>
              <a:t>국내 관계법령에 규정되어 있을 경우에는 관련 법령에 따릅니다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b="1" dirty="0">
                <a:latin typeface="+mn-ea"/>
                <a:ea typeface="+mn-ea"/>
              </a:rPr>
              <a:t/>
            </a:r>
            <a:br>
              <a:rPr lang="ko-KR" altLang="en-US" sz="800" b="1" dirty="0">
                <a:latin typeface="+mn-ea"/>
                <a:ea typeface="+mn-ea"/>
              </a:rPr>
            </a:br>
            <a:r>
              <a:rPr lang="ko-KR" altLang="en-US" sz="1000" b="1" dirty="0">
                <a:latin typeface="+mn-ea"/>
                <a:ea typeface="+mn-ea"/>
              </a:rPr>
              <a:t>제</a:t>
            </a:r>
            <a:r>
              <a:rPr lang="en-US" altLang="ko-KR" sz="1000" b="1" dirty="0">
                <a:latin typeface="+mn-ea"/>
                <a:ea typeface="+mn-ea"/>
              </a:rPr>
              <a:t>2</a:t>
            </a:r>
            <a:r>
              <a:rPr lang="ko-KR" altLang="en-US" sz="1000" b="1" dirty="0">
                <a:latin typeface="+mn-ea"/>
                <a:ea typeface="+mn-ea"/>
              </a:rPr>
              <a:t>장 회원가입과 </a:t>
            </a:r>
            <a:r>
              <a:rPr lang="ko-KR" altLang="en-US" sz="1000" b="1">
                <a:latin typeface="+mn-ea"/>
                <a:ea typeface="+mn-ea"/>
              </a:rPr>
              <a:t>서비스 이용</a:t>
            </a:r>
            <a:r>
              <a:rPr lang="ko-KR" altLang="en-US" sz="800" b="1" dirty="0">
                <a:latin typeface="+mn-ea"/>
                <a:ea typeface="+mn-ea"/>
              </a:rPr>
              <a:t/>
            </a:r>
            <a:br>
              <a:rPr lang="ko-KR" altLang="en-US" sz="800" b="1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4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회원 가입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1.</a:t>
            </a:r>
            <a:r>
              <a:rPr lang="ko-KR" altLang="en-US" sz="800" b="0" dirty="0">
                <a:latin typeface="+mn-ea"/>
                <a:ea typeface="+mn-ea"/>
              </a:rPr>
              <a:t>회원 </a:t>
            </a:r>
            <a:r>
              <a:rPr lang="ko-KR" altLang="en-US" sz="800" b="0">
                <a:latin typeface="+mn-ea"/>
                <a:ea typeface="+mn-ea"/>
              </a:rPr>
              <a:t>가입은 이용자의 </a:t>
            </a:r>
            <a:r>
              <a:rPr lang="ko-KR" altLang="en-US" sz="800" b="0" dirty="0">
                <a:latin typeface="+mn-ea"/>
                <a:ea typeface="+mn-ea"/>
              </a:rPr>
              <a:t>가입 </a:t>
            </a:r>
            <a:r>
              <a:rPr lang="ko-KR" altLang="en-US" sz="800" b="0">
                <a:latin typeface="+mn-ea"/>
                <a:ea typeface="+mn-ea"/>
              </a:rPr>
              <a:t>신청과 이용자의 </a:t>
            </a:r>
            <a:r>
              <a:rPr lang="ko-KR" altLang="en-US" sz="800" b="0" dirty="0">
                <a:latin typeface="+mn-ea"/>
                <a:ea typeface="+mn-ea"/>
              </a:rPr>
              <a:t>약관 내용에 대한 동의로 성립됩니다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2.</a:t>
            </a:r>
            <a:r>
              <a:rPr lang="ko-KR" altLang="en-US" sz="800" b="0" dirty="0">
                <a:latin typeface="+mn-ea"/>
                <a:ea typeface="+mn-ea"/>
              </a:rPr>
              <a:t>회원에 가입하여 </a:t>
            </a:r>
            <a:r>
              <a:rPr lang="ko-KR" altLang="en-US" sz="800" b="0">
                <a:latin typeface="+mn-ea"/>
                <a:ea typeface="+mn-ea"/>
              </a:rPr>
              <a:t>서비스를 이용하고자 </a:t>
            </a:r>
            <a:r>
              <a:rPr lang="ko-KR" altLang="en-US" sz="800" b="0" dirty="0">
                <a:latin typeface="+mn-ea"/>
                <a:ea typeface="+mn-ea"/>
              </a:rPr>
              <a:t>하는 희망자는 </a:t>
            </a:r>
            <a:r>
              <a:rPr lang="ko-KR" altLang="en-US" sz="800" b="0">
                <a:latin typeface="+mn-ea"/>
                <a:ea typeface="+mn-ea"/>
              </a:rPr>
              <a:t>본 사이트가 </a:t>
            </a:r>
            <a:r>
              <a:rPr lang="ko-KR" altLang="en-US" sz="800" b="0" dirty="0">
                <a:latin typeface="+mn-ea"/>
                <a:ea typeface="+mn-ea"/>
              </a:rPr>
              <a:t>정한 소정의 양식에 따른 개인 신상정보를 제공해야 합니다</a:t>
            </a:r>
            <a:r>
              <a:rPr lang="en-US" altLang="ko-KR" sz="800" b="0">
                <a:latin typeface="+mn-ea"/>
                <a:ea typeface="+mn-ea"/>
              </a:rPr>
              <a:t>. </a:t>
            </a:r>
            <a:r>
              <a:rPr lang="ko-KR" altLang="en-US" sz="800" b="0">
                <a:latin typeface="+mn-ea"/>
                <a:ea typeface="+mn-ea"/>
              </a:rPr>
              <a:t>이용자가 </a:t>
            </a:r>
            <a:r>
              <a:rPr lang="ko-KR" altLang="en-US" sz="800" b="0" dirty="0">
                <a:latin typeface="+mn-ea"/>
                <a:ea typeface="+mn-ea"/>
              </a:rPr>
              <a:t>제공한 개인정보는 철저히 보호됩니다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5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가입신청의 승낙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en-US" altLang="ko-KR" sz="800" b="0" dirty="0">
                <a:latin typeface="+mn-ea"/>
                <a:ea typeface="+mn-ea"/>
              </a:rPr>
              <a:t>1.</a:t>
            </a:r>
            <a:r>
              <a:rPr lang="ko-KR" altLang="en-US" sz="800" b="0">
                <a:latin typeface="+mn-ea"/>
                <a:ea typeface="+mn-ea"/>
              </a:rPr>
              <a:t>본 사이트는 회원이 </a:t>
            </a:r>
            <a:r>
              <a:rPr lang="ko-KR" altLang="en-US" sz="800" b="0" dirty="0">
                <a:latin typeface="+mn-ea"/>
                <a:ea typeface="+mn-ea"/>
              </a:rPr>
              <a:t>모든 사항을 정확히 기재하여 신청할 경우 회원 가입을 승낙합니다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r>
              <a:rPr lang="ko-KR" altLang="en-US" sz="800" dirty="0">
                <a:latin typeface="+mn-ea"/>
                <a:ea typeface="+mn-ea"/>
              </a:rPr>
              <a:t/>
            </a:r>
            <a:br>
              <a:rPr lang="ko-KR" altLang="en-US" sz="800" dirty="0">
                <a:latin typeface="+mn-ea"/>
                <a:ea typeface="+mn-ea"/>
              </a:rPr>
            </a:br>
            <a:r>
              <a:rPr lang="ko-KR" altLang="en-US" sz="800" b="0" dirty="0">
                <a:latin typeface="+mn-ea"/>
                <a:ea typeface="+mn-ea"/>
              </a:rPr>
              <a:t/>
            </a:r>
            <a:br>
              <a:rPr lang="ko-KR" altLang="en-US" sz="800" b="0" dirty="0">
                <a:latin typeface="+mn-ea"/>
                <a:ea typeface="+mn-ea"/>
              </a:rPr>
            </a:br>
            <a:r>
              <a:rPr lang="ko-KR" altLang="en-US" sz="800" dirty="0">
                <a:latin typeface="+mn-ea"/>
                <a:ea typeface="+mn-ea"/>
              </a:rPr>
              <a:t>제</a:t>
            </a:r>
            <a:r>
              <a:rPr lang="en-US" altLang="ko-KR" sz="800" dirty="0">
                <a:latin typeface="+mn-ea"/>
                <a:ea typeface="+mn-ea"/>
              </a:rPr>
              <a:t>6</a:t>
            </a:r>
            <a:r>
              <a:rPr lang="ko-KR" altLang="en-US" sz="800" dirty="0">
                <a:latin typeface="+mn-ea"/>
                <a:ea typeface="+mn-ea"/>
              </a:rPr>
              <a:t>조</a:t>
            </a:r>
            <a:r>
              <a:rPr lang="en-US" altLang="ko-KR" sz="800" dirty="0">
                <a:latin typeface="+mn-ea"/>
                <a:ea typeface="+mn-ea"/>
              </a:rPr>
              <a:t>[</a:t>
            </a:r>
            <a:r>
              <a:rPr lang="ko-KR" altLang="en-US" sz="800" dirty="0">
                <a:latin typeface="+mn-ea"/>
                <a:ea typeface="+mn-ea"/>
              </a:rPr>
              <a:t>회원의 혜택</a:t>
            </a:r>
            <a:r>
              <a:rPr lang="en-US" altLang="ko-KR" sz="800" dirty="0">
                <a:latin typeface="+mn-ea"/>
                <a:ea typeface="+mn-ea"/>
              </a:rPr>
              <a:t>]</a:t>
            </a:r>
            <a:r>
              <a:rPr lang="ko-KR" altLang="en-US" sz="800" b="0" dirty="0">
                <a:latin typeface="+mn-ea"/>
                <a:ea typeface="+mn-ea"/>
              </a:rPr>
              <a:t/>
            </a:r>
            <a:br>
              <a:rPr lang="ko-KR" altLang="en-US" sz="800" b="0" dirty="0">
                <a:latin typeface="+mn-ea"/>
                <a:ea typeface="+mn-ea"/>
              </a:rPr>
            </a:br>
            <a:r>
              <a:rPr lang="ko-KR" altLang="en-US" sz="800" b="0">
                <a:latin typeface="+mn-ea"/>
                <a:ea typeface="+mn-ea"/>
              </a:rPr>
              <a:t>본 사이트의 </a:t>
            </a:r>
            <a:r>
              <a:rPr lang="ko-KR" altLang="en-US" sz="800" b="0" dirty="0">
                <a:latin typeface="+mn-ea"/>
                <a:ea typeface="+mn-ea"/>
              </a:rPr>
              <a:t>인터넷 회원 </a:t>
            </a:r>
            <a:r>
              <a:rPr lang="ko-KR" altLang="en-US" sz="800" b="0">
                <a:latin typeface="+mn-ea"/>
                <a:ea typeface="+mn-ea"/>
              </a:rPr>
              <a:t>가입은 무료이며 </a:t>
            </a:r>
            <a:r>
              <a:rPr lang="ko-KR" altLang="en-US" sz="800" b="0" dirty="0">
                <a:latin typeface="+mn-ea"/>
                <a:ea typeface="+mn-ea"/>
              </a:rPr>
              <a:t>가입 즉시 모든 </a:t>
            </a:r>
            <a:r>
              <a:rPr lang="ko-KR" altLang="en-US" sz="800" b="0">
                <a:latin typeface="+mn-ea"/>
                <a:ea typeface="+mn-ea"/>
              </a:rPr>
              <a:t>서비스를 이용할 </a:t>
            </a:r>
            <a:r>
              <a:rPr lang="ko-KR" altLang="en-US" sz="800" b="0" dirty="0">
                <a:latin typeface="+mn-ea"/>
                <a:ea typeface="+mn-ea"/>
              </a:rPr>
              <a:t>수 있습니다</a:t>
            </a:r>
            <a:r>
              <a:rPr lang="en-US" altLang="ko-KR" sz="800" b="0" dirty="0">
                <a:latin typeface="+mn-ea"/>
                <a:ea typeface="+mn-ea"/>
              </a:rPr>
              <a:t>.</a:t>
            </a:r>
            <a:endParaRPr lang="ko-KR" altLang="en-US" sz="800" b="0" kern="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 rot="20700000">
            <a:off x="1616823" y="2806181"/>
            <a:ext cx="4493400" cy="791652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컨텐츠 수급 필요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969" y="9633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chemeClr val="accent5">
                    <a:lumMod val="75000"/>
                  </a:schemeClr>
                </a:solidFill>
                <a:latin typeface="+mn-ea"/>
              </a:rPr>
              <a:t>이용약관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42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800">
                <a:solidFill>
                  <a:srgbClr val="0070C0"/>
                </a:solidFill>
              </a:rPr>
              <a:t>로니 서비스 </a:t>
            </a:r>
            <a:r>
              <a:rPr lang="ko-KR" altLang="en-US" sz="800"/>
              <a:t>구축 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43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OD05-01-02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개인정보취급방침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개인정보취급방침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12380" y="725903"/>
          <a:ext cx="2109787" cy="47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394937" y="1067362"/>
            <a:ext cx="934551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ko-KR" altLang="en-US" sz="700" b="0" dirty="0">
                <a:latin typeface="+mj-ea"/>
                <a:ea typeface="+mj-ea"/>
              </a:rPr>
              <a:t>홈 </a:t>
            </a:r>
            <a:r>
              <a:rPr lang="en-US" altLang="ko-KR" sz="700" b="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개인정보취급방침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34070" y="1520825"/>
            <a:ext cx="699541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</a:pP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오픈디자인 회원을 위한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본 사이트는 정보통신망 이용촉진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및 정보보호 등에 관한 법률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개인정보보호법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통신비밀보호법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전기통신사업법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등 정보통신서비스제공자가 준수하여야 할 관련 법령상의 개인정보보호 규정을 준수하며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관련 법령에 의거한 개인정보취급방침을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정하여 이용자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권익 보호에 최선을 다하고 있습니다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.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1.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수집하는 개인정보의 항목 및 수집방법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2.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개인정보의 수집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및 이용목적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3.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개인정보의 공유 및 제공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1.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수집하는 개인정보의 항목 및 수집방법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가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수집하는 개인정보의 항목</a:t>
            </a:r>
            <a:r>
              <a:rPr kumimoji="1" lang="ko-KR" altLang="en-US" sz="800" b="1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>
                <a:solidFill>
                  <a:srgbClr val="373737"/>
                </a:solidFill>
                <a:latin typeface="맑은 고딕"/>
              </a:rPr>
              <a:t>&lt;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이메일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&gt;, &lt;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전화번호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&gt;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2.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개인정보의 수집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및 이용목적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가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회원관리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회원제 서비스 제공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개인식별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불량회원의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부정 이용방지와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비인가 사용방지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가입의사 확인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분쟁 조정을 위한 기록보존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불만처리 등 민원처리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고지사항 전달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회원탈퇴 의사의 확인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3.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개인정보의 공유 및 제공</a:t>
            </a:r>
            <a: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  <a:t/>
            </a:r>
            <a:br>
              <a:rPr kumimoji="1" lang="ko-KR" altLang="en-US" sz="800" b="1" dirty="0">
                <a:solidFill>
                  <a:srgbClr val="000000"/>
                </a:solidFill>
                <a:latin typeface="맑은 고딕"/>
              </a:rPr>
            </a:b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회사는 이용자들의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개인정보를 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"2.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개인정보의 수집목적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및 이용목적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"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에서 고지한 범위내에서 사용하며</a:t>
            </a:r>
            <a:r>
              <a:rPr kumimoji="1" lang="en-US" altLang="ko-KR" sz="800">
                <a:solidFill>
                  <a:srgbClr val="373737"/>
                </a:solidFill>
                <a:latin typeface="맑은 고딕"/>
              </a:rPr>
              <a:t>,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이용자의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사전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동의 없이는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동 범위를 </a:t>
            </a:r>
            <a:r>
              <a:rPr kumimoji="1" lang="ko-KR" altLang="en-US" sz="800">
                <a:solidFill>
                  <a:srgbClr val="373737"/>
                </a:solidFill>
                <a:latin typeface="맑은 고딕"/>
              </a:rPr>
              <a:t>초과하여 이용하거나 원칙적으로 이용자의 </a:t>
            </a:r>
            <a:r>
              <a:rPr kumimoji="1" lang="ko-KR" altLang="en-US" sz="800" dirty="0">
                <a:solidFill>
                  <a:srgbClr val="373737"/>
                </a:solidFill>
                <a:latin typeface="맑은 고딕"/>
              </a:rPr>
              <a:t>개인정보를 외부에 공개하지 않습니다</a:t>
            </a:r>
            <a:r>
              <a:rPr kumimoji="1" lang="en-US" altLang="ko-KR" sz="800" dirty="0">
                <a:solidFill>
                  <a:srgbClr val="373737"/>
                </a:solidFill>
                <a:latin typeface="맑은 고딕"/>
              </a:rPr>
              <a:t>.</a:t>
            </a:r>
            <a:endParaRPr kumimoji="1" lang="ko-KR" altLang="en-US" sz="800" kern="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 rot="20700000">
            <a:off x="1616823" y="2806181"/>
            <a:ext cx="4493400" cy="791652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컨텐츠 수급 필요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969" y="96337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개인정보취급방침</a:t>
            </a:r>
          </a:p>
        </p:txBody>
      </p:sp>
    </p:spTree>
    <p:extLst>
      <p:ext uri="{BB962C8B-B14F-4D97-AF65-F5344CB8AC3E}">
        <p14:creationId xmlns:p14="http://schemas.microsoft.com/office/powerpoint/2010/main" val="2053222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837" y="1055630"/>
            <a:ext cx="3862444" cy="2899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2708029" y="1111170"/>
            <a:ext cx="21848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dirty="0"/>
              <a:t>오픈소스디자인이란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44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OD05-01-03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Footer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오픈소스디자인소개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70099"/>
              </p:ext>
            </p:extLst>
          </p:nvPr>
        </p:nvGraphicFramePr>
        <p:xfrm>
          <a:off x="7612380" y="725903"/>
          <a:ext cx="2109787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오픈소스디자인 개념설명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라이센스 설명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이용허락조건 설명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184390" y="1928481"/>
            <a:ext cx="314669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b="1" dirty="0"/>
              <a:t>CCL (Creative Commons License)</a:t>
            </a:r>
          </a:p>
          <a:p>
            <a:r>
              <a:rPr lang="en-US" altLang="ko-KR" sz="800" dirty="0"/>
              <a:t>CCL</a:t>
            </a:r>
            <a:r>
              <a:rPr lang="ko-KR" altLang="en-US" sz="800" dirty="0"/>
              <a:t>은 자신의 창작물에 대하여 일정한 조건 하에 다른 사람의 자유로운 </a:t>
            </a:r>
            <a:endParaRPr lang="en-US" altLang="ko-KR" sz="800" dirty="0"/>
          </a:p>
          <a:p>
            <a:r>
              <a:rPr lang="ko-KR" altLang="en-US" sz="800"/>
              <a:t>이용을 </a:t>
            </a:r>
            <a:r>
              <a:rPr lang="ko-KR" altLang="en-US" sz="800" dirty="0"/>
              <a:t>허락하는 </a:t>
            </a:r>
            <a:r>
              <a:rPr lang="ko-KR" altLang="en-US" sz="800"/>
              <a:t>내용의 자유이용 라이선스</a:t>
            </a:r>
            <a:r>
              <a:rPr lang="en-US" altLang="ko-KR" sz="800" dirty="0"/>
              <a:t>(License)</a:t>
            </a:r>
            <a:r>
              <a:rPr lang="ko-KR" altLang="en-US" sz="800" dirty="0"/>
              <a:t>입니다</a:t>
            </a:r>
            <a:r>
              <a:rPr lang="en-US" altLang="ko-KR" sz="800" dirty="0"/>
              <a:t>.</a:t>
            </a:r>
          </a:p>
          <a:p>
            <a:pPr marL="179388" indent="-179388" algn="ctr" eaLnBrk="0" hangingPunct="0">
              <a:spcBef>
                <a:spcPct val="20000"/>
              </a:spcBef>
              <a:buSzPct val="70000"/>
            </a:pPr>
            <a:endParaRPr kumimoji="1" lang="ko-KR" altLang="en-US" sz="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91" y="3586344"/>
            <a:ext cx="3322331" cy="27663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22" y="2402198"/>
            <a:ext cx="3361429" cy="133441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20700000">
            <a:off x="1616823" y="2806181"/>
            <a:ext cx="4493400" cy="791652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컨텐츠 수급 필요</a:t>
            </a:r>
          </a:p>
        </p:txBody>
      </p:sp>
    </p:spTree>
    <p:extLst>
      <p:ext uri="{BB962C8B-B14F-4D97-AF65-F5344CB8AC3E}">
        <p14:creationId xmlns:p14="http://schemas.microsoft.com/office/powerpoint/2010/main" val="8208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800">
                <a:solidFill>
                  <a:srgbClr val="0070C0"/>
                </a:solidFill>
              </a:rPr>
              <a:t>Open Source Design </a:t>
            </a:r>
            <a:r>
              <a:rPr lang="ko-KR" altLang="en-US" sz="800"/>
              <a:t>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45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4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46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OD06-01-01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검색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검색 결과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615535" y="1157467"/>
            <a:ext cx="197927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>
                <a:solidFill>
                  <a:srgbClr val="FF0000"/>
                </a:solidFill>
              </a:rPr>
              <a:t>OOO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검색 결과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총 </a:t>
            </a:r>
            <a:r>
              <a:rPr kumimoji="1" lang="en-US" altLang="ko-KR" sz="1200" dirty="0">
                <a:solidFill>
                  <a:srgbClr val="FF0000"/>
                </a:solidFill>
              </a:rPr>
              <a:t>20</a:t>
            </a:r>
            <a:r>
              <a:rPr kumimoji="1" lang="ko-KR" altLang="en-US" sz="1200" dirty="0"/>
              <a:t> 건</a:t>
            </a:r>
          </a:p>
        </p:txBody>
      </p:sp>
      <p:sp>
        <p:nvSpPr>
          <p:cNvPr id="11" name="모서리가 둥근 사각형 설명선 106"/>
          <p:cNvSpPr/>
          <p:nvPr/>
        </p:nvSpPr>
        <p:spPr>
          <a:xfrm>
            <a:off x="3887783" y="990885"/>
            <a:ext cx="187664" cy="158297"/>
          </a:xfrm>
          <a:prstGeom prst="wedgeRoundRectCallout">
            <a:avLst>
              <a:gd name="adj1" fmla="val 30614"/>
              <a:gd name="adj2" fmla="val 1115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6" name="모서리가 둥근 사각형 설명선 106"/>
          <p:cNvSpPr/>
          <p:nvPr/>
        </p:nvSpPr>
        <p:spPr>
          <a:xfrm>
            <a:off x="6690324" y="1968863"/>
            <a:ext cx="187664" cy="158297"/>
          </a:xfrm>
          <a:prstGeom prst="wedgeRoundRectCallout">
            <a:avLst>
              <a:gd name="adj1" fmla="val -97444"/>
              <a:gd name="adj2" fmla="val 518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51914"/>
              </p:ext>
            </p:extLst>
          </p:nvPr>
        </p:nvGraphicFramePr>
        <p:xfrm>
          <a:off x="7612380" y="725903"/>
          <a:ext cx="2109787" cy="87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길어지면 스크롤 늘어나는 형식으로 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작품</a:t>
                      </a:r>
                      <a:r>
                        <a:rPr lang="en-US" altLang="ko-KR" sz="800" dirty="0" smtClean="0"/>
                        <a:t>’,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디자인 프로젝트</a:t>
                      </a:r>
                      <a:r>
                        <a:rPr lang="en-US" altLang="ko-KR" sz="800" dirty="0" smtClean="0"/>
                        <a:t>’,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디자이너</a:t>
                      </a:r>
                      <a:r>
                        <a:rPr lang="en-US" altLang="ko-KR" sz="800" dirty="0" smtClean="0"/>
                        <a:t>’,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제작자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 각 검색결과 명시</a:t>
                      </a:r>
                      <a:endParaRPr lang="en-US" altLang="ko-KR" sz="800" dirty="0" smtClean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615535" y="1727918"/>
            <a:ext cx="10414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b="1" dirty="0" smtClean="0"/>
              <a:t>작품 검색 결과   </a:t>
            </a:r>
            <a:r>
              <a:rPr kumimoji="1" lang="en-US" altLang="ko-KR" sz="1000" b="1" dirty="0" smtClean="0"/>
              <a:t>&gt;</a:t>
            </a:r>
            <a:endParaRPr kumimoji="1" lang="ko-KR" altLang="en-US" sz="1000" b="1" dirty="0"/>
          </a:p>
        </p:txBody>
      </p:sp>
      <p:cxnSp>
        <p:nvCxnSpPr>
          <p:cNvPr id="14" name="직선 연결선[R] 13"/>
          <p:cNvCxnSpPr/>
          <p:nvPr/>
        </p:nvCxnSpPr>
        <p:spPr>
          <a:xfrm flipV="1">
            <a:off x="615535" y="3801444"/>
            <a:ext cx="603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615535" y="4045715"/>
            <a:ext cx="172255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b="1" dirty="0" smtClean="0"/>
              <a:t>디자인 프로젝트  검색 결과   </a:t>
            </a:r>
            <a:r>
              <a:rPr kumimoji="1" lang="en-US" altLang="ko-KR" sz="1000" b="1" dirty="0" smtClean="0"/>
              <a:t>&gt;</a:t>
            </a:r>
            <a:endParaRPr kumimoji="1" lang="ko-KR" altLang="en-US" sz="1000" b="1" dirty="0"/>
          </a:p>
        </p:txBody>
      </p:sp>
      <p:cxnSp>
        <p:nvCxnSpPr>
          <p:cNvPr id="28" name="직선 연결선[R] 27"/>
          <p:cNvCxnSpPr/>
          <p:nvPr/>
        </p:nvCxnSpPr>
        <p:spPr>
          <a:xfrm flipV="1">
            <a:off x="651840" y="6238988"/>
            <a:ext cx="603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108370" y="4048910"/>
            <a:ext cx="621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/>
              <a:t>더보기 </a:t>
            </a:r>
            <a:r>
              <a:rPr kumimoji="1" lang="en-US" altLang="ko-KR" sz="1000" dirty="0" smtClean="0"/>
              <a:t>&gt;</a:t>
            </a:r>
            <a:endParaRPr kumimoji="1"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98802" y="4355863"/>
            <a:ext cx="1164111" cy="1656277"/>
            <a:chOff x="4139409" y="4038759"/>
            <a:chExt cx="1164111" cy="1656277"/>
          </a:xfrm>
        </p:grpSpPr>
        <p:grpSp>
          <p:nvGrpSpPr>
            <p:cNvPr id="33" name="그룹 32"/>
            <p:cNvGrpSpPr/>
            <p:nvPr/>
          </p:nvGrpSpPr>
          <p:grpSpPr>
            <a:xfrm>
              <a:off x="4139409" y="4038759"/>
              <a:ext cx="1164111" cy="1299210"/>
              <a:chOff x="379084" y="1880567"/>
              <a:chExt cx="1553259" cy="168981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79084" y="3011087"/>
                <a:ext cx="1552755" cy="5592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직사각형 35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그룹 39"/>
          <p:cNvGrpSpPr/>
          <p:nvPr/>
        </p:nvGrpSpPr>
        <p:grpSpPr>
          <a:xfrm>
            <a:off x="2244329" y="4355863"/>
            <a:ext cx="1164111" cy="1656277"/>
            <a:chOff x="4139409" y="4038759"/>
            <a:chExt cx="1164111" cy="1656277"/>
          </a:xfrm>
        </p:grpSpPr>
        <p:grpSp>
          <p:nvGrpSpPr>
            <p:cNvPr id="41" name="그룹 40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그룹 47"/>
          <p:cNvGrpSpPr/>
          <p:nvPr/>
        </p:nvGrpSpPr>
        <p:grpSpPr>
          <a:xfrm>
            <a:off x="3589478" y="4355863"/>
            <a:ext cx="1164111" cy="1656277"/>
            <a:chOff x="4139409" y="4038759"/>
            <a:chExt cx="1164111" cy="1656277"/>
          </a:xfrm>
        </p:grpSpPr>
        <p:grpSp>
          <p:nvGrpSpPr>
            <p:cNvPr id="49" name="그룹 48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그룹 55"/>
          <p:cNvGrpSpPr/>
          <p:nvPr/>
        </p:nvGrpSpPr>
        <p:grpSpPr>
          <a:xfrm>
            <a:off x="4946431" y="4355863"/>
            <a:ext cx="1164111" cy="1656277"/>
            <a:chOff x="4139409" y="4038759"/>
            <a:chExt cx="1164111" cy="1656277"/>
          </a:xfrm>
        </p:grpSpPr>
        <p:grpSp>
          <p:nvGrpSpPr>
            <p:cNvPr id="57" name="그룹 56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직사각형 59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155575" y="6451233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다음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▼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15824" y="1997297"/>
            <a:ext cx="1164111" cy="1656277"/>
            <a:chOff x="4139409" y="4038759"/>
            <a:chExt cx="1164111" cy="1656277"/>
          </a:xfrm>
        </p:grpSpPr>
        <p:grpSp>
          <p:nvGrpSpPr>
            <p:cNvPr id="67" name="그룹 66"/>
            <p:cNvGrpSpPr/>
            <p:nvPr/>
          </p:nvGrpSpPr>
          <p:grpSpPr>
            <a:xfrm>
              <a:off x="4139409" y="4038759"/>
              <a:ext cx="1164111" cy="1299210"/>
              <a:chOff x="379084" y="1880567"/>
              <a:chExt cx="1553259" cy="1689818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79084" y="3011087"/>
                <a:ext cx="1552755" cy="55929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직사각형 69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4" name="그룹 73"/>
          <p:cNvGrpSpPr/>
          <p:nvPr/>
        </p:nvGrpSpPr>
        <p:grpSpPr>
          <a:xfrm>
            <a:off x="2261351" y="1997297"/>
            <a:ext cx="1164111" cy="1656277"/>
            <a:chOff x="4139409" y="4038759"/>
            <a:chExt cx="1164111" cy="1656277"/>
          </a:xfrm>
        </p:grpSpPr>
        <p:grpSp>
          <p:nvGrpSpPr>
            <p:cNvPr id="75" name="그룹 74"/>
            <p:cNvGrpSpPr/>
            <p:nvPr/>
          </p:nvGrpSpPr>
          <p:grpSpPr>
            <a:xfrm>
              <a:off x="4139409" y="4038759"/>
              <a:ext cx="1164111" cy="1299209"/>
              <a:chOff x="379084" y="1880567"/>
              <a:chExt cx="1553259" cy="168981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79084" y="3011087"/>
                <a:ext cx="1552755" cy="5592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4141242" y="5485838"/>
              <a:ext cx="1160106" cy="2091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26            11  30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59153" y="5555982"/>
              <a:ext cx="149911" cy="90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직사각형 77"/>
            <p:cNvSpPr/>
            <p:nvPr/>
          </p:nvSpPr>
          <p:spPr>
            <a:xfrm>
              <a:off x="4139409" y="5331124"/>
              <a:ext cx="1163733" cy="1946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6431" y="5540321"/>
              <a:ext cx="119134" cy="12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" name="직각 삼각형[R] 81"/>
          <p:cNvSpPr/>
          <p:nvPr/>
        </p:nvSpPr>
        <p:spPr>
          <a:xfrm rot="5400000">
            <a:off x="1203223" y="4078133"/>
            <a:ext cx="308211" cy="883010"/>
          </a:xfrm>
          <a:prstGeom prst="rtTriangle">
            <a:avLst/>
          </a:prstGeom>
          <a:solidFill>
            <a:srgbClr val="FE889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kumimoji="1" lang="en-US" altLang="ko-KR" sz="800" dirty="0" smtClean="0">
                <a:solidFill>
                  <a:schemeClr val="tx1"/>
                </a:solidFill>
              </a:rPr>
              <a:t>Pro</a:t>
            </a:r>
          </a:p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ject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각 삼각형[R] 82"/>
          <p:cNvSpPr/>
          <p:nvPr/>
        </p:nvSpPr>
        <p:spPr>
          <a:xfrm rot="5400000">
            <a:off x="2528081" y="4078134"/>
            <a:ext cx="308211" cy="883010"/>
          </a:xfrm>
          <a:prstGeom prst="rtTriangle">
            <a:avLst/>
          </a:prstGeom>
          <a:solidFill>
            <a:srgbClr val="FE889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kumimoji="1" lang="en-US" altLang="ko-KR" sz="800" dirty="0" smtClean="0">
                <a:solidFill>
                  <a:schemeClr val="tx1"/>
                </a:solidFill>
              </a:rPr>
              <a:t>Pro</a:t>
            </a:r>
          </a:p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ject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각 삼각형[R] 83"/>
          <p:cNvSpPr/>
          <p:nvPr/>
        </p:nvSpPr>
        <p:spPr>
          <a:xfrm rot="5400000">
            <a:off x="3876878" y="4066444"/>
            <a:ext cx="308211" cy="883010"/>
          </a:xfrm>
          <a:prstGeom prst="rtTriangle">
            <a:avLst/>
          </a:prstGeom>
          <a:solidFill>
            <a:srgbClr val="FE889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kumimoji="1" lang="en-US" altLang="ko-KR" sz="800" dirty="0" smtClean="0">
                <a:solidFill>
                  <a:schemeClr val="tx1"/>
                </a:solidFill>
              </a:rPr>
              <a:t>Pro</a:t>
            </a:r>
          </a:p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ject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각 삼각형[R] 84"/>
          <p:cNvSpPr/>
          <p:nvPr/>
        </p:nvSpPr>
        <p:spPr>
          <a:xfrm rot="5400000">
            <a:off x="5233830" y="4077746"/>
            <a:ext cx="308211" cy="883010"/>
          </a:xfrm>
          <a:prstGeom prst="rtTriangle">
            <a:avLst/>
          </a:prstGeom>
          <a:solidFill>
            <a:srgbClr val="FE889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kumimoji="1" lang="en-US" altLang="ko-KR" sz="800" dirty="0" smtClean="0">
                <a:solidFill>
                  <a:schemeClr val="tx1"/>
                </a:solidFill>
              </a:rPr>
              <a:t>Pro</a:t>
            </a:r>
          </a:p>
          <a:p>
            <a:pPr algn="just"/>
            <a:r>
              <a:rPr kumimoji="1" lang="en-US" altLang="ko-KR" sz="800" dirty="0" err="1" smtClean="0">
                <a:solidFill>
                  <a:schemeClr val="tx1"/>
                </a:solidFill>
              </a:rPr>
              <a:t>ject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7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rgbClr val="0070C0"/>
                </a:solidFill>
              </a:rPr>
              <a:t>Open Source Design </a:t>
            </a:r>
            <a:r>
              <a:rPr lang="ko-KR" altLang="en-US" sz="700" smtClean="0"/>
              <a:t>프로젝트  </a:t>
            </a:r>
            <a:r>
              <a:rPr lang="ko-KR" altLang="en-US" sz="900" smtClean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47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5575" y="720280"/>
            <a:ext cx="7334250" cy="198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solidFill>
                  <a:prstClr val="black"/>
                </a:solidFill>
                <a:latin typeface="+mn-ea"/>
              </a:rPr>
              <a:t>이전</a:t>
            </a: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페이지에 이어서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▲</a:t>
            </a:r>
            <a:endParaRPr kumimoji="0" lang="ko-KR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 flipV="1">
            <a:off x="811751" y="3733310"/>
            <a:ext cx="603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677585" y="3995075"/>
            <a:ext cx="12113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b="1" smtClean="0"/>
              <a:t>제작자 </a:t>
            </a:r>
            <a:r>
              <a:rPr kumimoji="1" lang="ko-KR" altLang="en-US" sz="1000" b="1" dirty="0" smtClean="0"/>
              <a:t>검색 결과   </a:t>
            </a:r>
            <a:r>
              <a:rPr kumimoji="1" lang="en-US" altLang="ko-KR" sz="1000" b="1" dirty="0" smtClean="0"/>
              <a:t>&gt;</a:t>
            </a:r>
            <a:endParaRPr kumimoji="1" lang="ko-KR" altLang="en-US" sz="1000" b="1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71997" y="1294284"/>
            <a:ext cx="1305863" cy="15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b="1" smtClean="0"/>
              <a:t>디자이너 </a:t>
            </a:r>
            <a:r>
              <a:rPr kumimoji="1" lang="ko-KR" altLang="en-US" sz="1000" b="1" dirty="0" smtClean="0"/>
              <a:t>검색 결과   </a:t>
            </a:r>
            <a:r>
              <a:rPr kumimoji="1" lang="en-US" altLang="ko-KR" sz="1000" b="1" dirty="0" smtClean="0"/>
              <a:t>&gt;</a:t>
            </a:r>
            <a:endParaRPr kumimoji="1" lang="ko-KR" altLang="en-US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6762" y="1630565"/>
            <a:ext cx="2150834" cy="1849955"/>
            <a:chOff x="970014" y="2283023"/>
            <a:chExt cx="2150834" cy="1849955"/>
          </a:xfrm>
        </p:grpSpPr>
        <p:sp>
          <p:nvSpPr>
            <p:cNvPr id="15" name="직사각형 14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[R] 15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1" y="2251498"/>
            <a:ext cx="215900" cy="25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1741475" y="2303002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13606" y="1630565"/>
            <a:ext cx="2150834" cy="1849955"/>
            <a:chOff x="970014" y="2283023"/>
            <a:chExt cx="2150834" cy="1849955"/>
          </a:xfrm>
        </p:grpSpPr>
        <p:sp>
          <p:nvSpPr>
            <p:cNvPr id="28" name="직사각형 27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[R] 28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25" y="2251498"/>
            <a:ext cx="215900" cy="254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3908319" y="2303002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068504" y="1630565"/>
            <a:ext cx="2150834" cy="1849955"/>
            <a:chOff x="970014" y="2283023"/>
            <a:chExt cx="2150834" cy="1849955"/>
          </a:xfrm>
        </p:grpSpPr>
        <p:sp>
          <p:nvSpPr>
            <p:cNvPr id="41" name="직사각형 40"/>
            <p:cNvSpPr/>
            <p:nvPr/>
          </p:nvSpPr>
          <p:spPr>
            <a:xfrm>
              <a:off x="970014" y="2283023"/>
              <a:ext cx="1985882" cy="18499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[R] 41"/>
            <p:cNvCxnSpPr/>
            <p:nvPr/>
          </p:nvCxnSpPr>
          <p:spPr>
            <a:xfrm>
              <a:off x="1004746" y="3357639"/>
              <a:ext cx="191641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1032499" y="2497903"/>
              <a:ext cx="706931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5584" y="2912880"/>
              <a:ext cx="189693" cy="20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6835" y="2970556"/>
              <a:ext cx="152618" cy="97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 bwMode="auto">
            <a:xfrm>
              <a:off x="1793379" y="2490168"/>
              <a:ext cx="11789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en-US" altLang="ko-KR" sz="1000" dirty="0" smtClean="0"/>
                <a:t>Julia</a:t>
              </a:r>
              <a:endParaRPr kumimoji="1" lang="en-US" altLang="ko-KR" sz="1000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endParaRPr kumimoji="1" lang="en-US" altLang="ko-KR" sz="500" b="1" dirty="0"/>
            </a:p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1000" dirty="0" smtClean="0"/>
                <a:t>의상</a:t>
              </a:r>
              <a:endParaRPr kumimoji="1"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2112199" y="2958586"/>
              <a:ext cx="100864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79388" indent="-179388" algn="just" eaLnBrk="0" hangingPunct="0">
                <a:spcBef>
                  <a:spcPct val="20000"/>
                </a:spcBef>
                <a:buSzPct val="70000"/>
              </a:pPr>
              <a:r>
                <a:rPr kumimoji="1" lang="ko-KR" altLang="en-US" sz="800" dirty="0"/>
                <a:t>          </a:t>
              </a:r>
              <a:r>
                <a:rPr kumimoji="1" lang="en-US" altLang="ko-KR" sz="800" dirty="0"/>
                <a:t>10</a:t>
              </a:r>
              <a:r>
                <a:rPr kumimoji="1" lang="ko-KR" altLang="en-US" sz="800" dirty="0"/>
                <a:t>             </a:t>
              </a:r>
              <a:r>
                <a:rPr kumimoji="1" lang="en-US" altLang="ko-KR" sz="800" dirty="0"/>
                <a:t>55</a:t>
              </a:r>
              <a:endParaRPr kumimoji="1" lang="ko-KR" altLang="en-US" sz="8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10806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1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45572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2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84290" y="3467539"/>
              <a:ext cx="634766" cy="5473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THUMB IMAGE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3</a:t>
              </a:r>
              <a:endParaRPr kumimoji="1"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23" y="2251498"/>
            <a:ext cx="215900" cy="254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 bwMode="auto">
          <a:xfrm>
            <a:off x="6063217" y="2303002"/>
            <a:ext cx="1226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7</a:t>
            </a:r>
            <a:endParaRPr kumimoji="1" lang="ko-KR" altLang="en-US" sz="8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6351101" y="1294284"/>
            <a:ext cx="621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 smtClean="0"/>
              <a:t>더보기 </a:t>
            </a:r>
            <a:r>
              <a:rPr kumimoji="1" lang="en-US" altLang="ko-KR" sz="1000" dirty="0" smtClean="0"/>
              <a:t>&gt;</a:t>
            </a:r>
            <a:endParaRPr kumimoji="1" lang="ko-KR" altLang="en-US" sz="1000" dirty="0"/>
          </a:p>
        </p:txBody>
      </p:sp>
      <p:sp>
        <p:nvSpPr>
          <p:cNvPr id="54" name="TextBox 53"/>
          <p:cNvSpPr txBox="1"/>
          <p:nvPr/>
        </p:nvSpPr>
        <p:spPr bwMode="auto">
          <a:xfrm>
            <a:off x="809247" y="4286219"/>
            <a:ext cx="21253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 smtClean="0"/>
              <a:t>‘</a:t>
            </a:r>
            <a:r>
              <a:rPr kumimoji="1" lang="en-US" altLang="ko-KR" sz="1000" dirty="0" smtClean="0"/>
              <a:t>OOO</a:t>
            </a:r>
            <a:r>
              <a:rPr kumimoji="1" lang="en-US" altLang="ko-KR" sz="1000" dirty="0" smtClean="0"/>
              <a:t>’ </a:t>
            </a:r>
            <a:r>
              <a:rPr kumimoji="1" lang="ko-KR" altLang="en-US" sz="1000" dirty="0" smtClean="0"/>
              <a:t>에 대한 검색 결과가 없습니다</a:t>
            </a:r>
            <a:r>
              <a:rPr kumimoji="1" lang="en-US" altLang="ko-KR" sz="1000" dirty="0" smtClean="0"/>
              <a:t>.</a:t>
            </a:r>
            <a:endParaRPr kumimoji="1"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9266"/>
              </p:ext>
            </p:extLst>
          </p:nvPr>
        </p:nvGraphicFramePr>
        <p:xfrm>
          <a:off x="7612380" y="725903"/>
          <a:ext cx="2109787" cy="99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 없는 경우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”’OOO’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대한 검색 결과가 없습니다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길어지면 스크롤 늘어나는 형식으로 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작품</a:t>
                      </a:r>
                      <a:r>
                        <a:rPr lang="en-US" altLang="ko-KR" sz="800" dirty="0"/>
                        <a:t>’,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디자인 프로젝트</a:t>
                      </a:r>
                      <a:r>
                        <a:rPr lang="en-US" altLang="ko-KR" sz="800" dirty="0"/>
                        <a:t>’,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디자이너</a:t>
                      </a:r>
                      <a:r>
                        <a:rPr lang="en-US" altLang="ko-KR" sz="800" dirty="0"/>
                        <a:t>’,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제작자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 각 검색결과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21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 bwMode="auto">
          <a:xfrm>
            <a:off x="1757922" y="2171774"/>
            <a:ext cx="4374659" cy="291022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48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OD06-01-02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비밀번호 찾기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비밀번호 찾기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04800" y="2271940"/>
            <a:ext cx="3175" cy="214313"/>
          </a:xfrm>
          <a:custGeom>
            <a:avLst/>
            <a:gdLst>
              <a:gd name="connsiteX0" fmla="*/ 0 w 931069"/>
              <a:gd name="connsiteY0" fmla="*/ 214313 h 214313"/>
              <a:gd name="connsiteX1" fmla="*/ 2382 w 931069"/>
              <a:gd name="connsiteY1" fmla="*/ 0 h 214313"/>
              <a:gd name="connsiteX2" fmla="*/ 931069 w 931069"/>
              <a:gd name="connsiteY2" fmla="*/ 0 h 214313"/>
              <a:gd name="connsiteX3" fmla="*/ 931069 w 931069"/>
              <a:gd name="connsiteY3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069" h="214313">
                <a:moveTo>
                  <a:pt x="0" y="214313"/>
                </a:moveTo>
                <a:lnTo>
                  <a:pt x="2382" y="0"/>
                </a:lnTo>
                <a:lnTo>
                  <a:pt x="931069" y="0"/>
                </a:lnTo>
                <a:lnTo>
                  <a:pt x="931069" y="214313"/>
                </a:lnTo>
              </a:path>
            </a:pathLst>
          </a:cu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321029" y="2271940"/>
            <a:ext cx="3175" cy="214313"/>
          </a:xfrm>
          <a:custGeom>
            <a:avLst/>
            <a:gdLst>
              <a:gd name="connsiteX0" fmla="*/ 0 w 931069"/>
              <a:gd name="connsiteY0" fmla="*/ 214313 h 214313"/>
              <a:gd name="connsiteX1" fmla="*/ 2382 w 931069"/>
              <a:gd name="connsiteY1" fmla="*/ 0 h 214313"/>
              <a:gd name="connsiteX2" fmla="*/ 931069 w 931069"/>
              <a:gd name="connsiteY2" fmla="*/ 0 h 214313"/>
              <a:gd name="connsiteX3" fmla="*/ 931069 w 931069"/>
              <a:gd name="connsiteY3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069" h="214313">
                <a:moveTo>
                  <a:pt x="0" y="214313"/>
                </a:moveTo>
                <a:lnTo>
                  <a:pt x="2382" y="0"/>
                </a:lnTo>
                <a:lnTo>
                  <a:pt x="931069" y="0"/>
                </a:lnTo>
                <a:lnTo>
                  <a:pt x="931069" y="214313"/>
                </a:lnTo>
              </a:path>
            </a:pathLst>
          </a:custGeom>
          <a:solidFill>
            <a:sysClr val="window" lastClr="FFFFFF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23" name="AutoShape 38"/>
          <p:cNvSpPr>
            <a:spLocks noChangeArrowheads="1"/>
          </p:cNvSpPr>
          <p:nvPr/>
        </p:nvSpPr>
        <p:spPr bwMode="auto">
          <a:xfrm>
            <a:off x="3394078" y="2837607"/>
            <a:ext cx="1175392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009197" y="2899970"/>
            <a:ext cx="30777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이메일</a:t>
            </a:r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3394078" y="3312021"/>
            <a:ext cx="1175392" cy="226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906606" y="3375259"/>
            <a:ext cx="4103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smtClean="0"/>
              <a:t>보안코드</a:t>
            </a:r>
            <a:endParaRPr kumimoji="1" lang="ko-KR" altLang="en-US" sz="8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8" y="3643560"/>
            <a:ext cx="1156021" cy="285750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2532"/>
              </p:ext>
            </p:extLst>
          </p:nvPr>
        </p:nvGraphicFramePr>
        <p:xfrm>
          <a:off x="7612380" y="557311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96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OD00-01-01 (</a:t>
                      </a:r>
                      <a:r>
                        <a:rPr lang="ko-KR" altLang="en-US" sz="800" dirty="0"/>
                        <a:t>메인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33" name="모서리가 둥근 사각형 설명선 42"/>
          <p:cNvSpPr/>
          <p:nvPr/>
        </p:nvSpPr>
        <p:spPr>
          <a:xfrm>
            <a:off x="3009197" y="2472213"/>
            <a:ext cx="187664" cy="158297"/>
          </a:xfrm>
          <a:prstGeom prst="wedgeRoundRectCallout">
            <a:avLst>
              <a:gd name="adj1" fmla="val 81964"/>
              <a:gd name="adj2" fmla="val 13968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17795"/>
              </p:ext>
            </p:extLst>
          </p:nvPr>
        </p:nvGraphicFramePr>
        <p:xfrm>
          <a:off x="7612380" y="725903"/>
          <a:ext cx="2109787" cy="124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비밀번호찾기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아이디와 하단에 뜨는 보안코드 입력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Alert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이메일 잘못 입력한 경우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   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존재하지 않는 이메일이거나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잘못   입력하셨습니다</a:t>
                      </a:r>
                      <a:r>
                        <a:rPr lang="en-US" altLang="ko-KR" sz="800" dirty="0"/>
                        <a:t>.’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1757924" y="2160179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비밀번호 찾기</a:t>
            </a:r>
          </a:p>
        </p:txBody>
      </p:sp>
      <p:pic>
        <p:nvPicPr>
          <p:cNvPr id="46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4095" y="2204272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사각형 설명선 20"/>
          <p:cNvSpPr/>
          <p:nvPr/>
        </p:nvSpPr>
        <p:spPr>
          <a:xfrm>
            <a:off x="4475637" y="4434554"/>
            <a:ext cx="187664" cy="158297"/>
          </a:xfrm>
          <a:prstGeom prst="wedgeRoundRectCallout">
            <a:avLst>
              <a:gd name="adj1" fmla="val -77453"/>
              <a:gd name="adj2" fmla="val -727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3650005" y="4366759"/>
            <a:ext cx="682906" cy="2777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smtClean="0">
                <a:solidFill>
                  <a:schemeClr val="tx1"/>
                </a:solidFill>
              </a:rPr>
              <a:t>확인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0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700">
                <a:solidFill>
                  <a:srgbClr val="0070C0"/>
                </a:solidFill>
              </a:rPr>
              <a:t>로니 서비스 </a:t>
            </a:r>
            <a:r>
              <a:rPr lang="ko-KR" altLang="en-US" sz="700"/>
              <a:t>구축 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49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OD06-02-01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컨펌 레이어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컨펌 레이어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7612380" y="725903"/>
          <a:ext cx="2109787" cy="63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/>
                        <a:t>Confirm</a:t>
                      </a:r>
                      <a:r>
                        <a:rPr lang="ko-KR" altLang="en-US" sz="800"/>
                        <a:t>이 </a:t>
                      </a:r>
                      <a:r>
                        <a:rPr lang="ko-KR" altLang="en-US" sz="800" dirty="0"/>
                        <a:t>필요한 메시지 출력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각 화면 별 확인 처리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레이어 </a:t>
                      </a:r>
                      <a:r>
                        <a:rPr lang="ko-KR" altLang="en-US" sz="800" dirty="0"/>
                        <a:t>닫힘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2389693" y="2854616"/>
            <a:ext cx="3185177" cy="11428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389693" y="2854615"/>
            <a:ext cx="3185177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확인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511606" y="3597978"/>
            <a:ext cx="277888" cy="1594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2469185" y="3202345"/>
            <a:ext cx="2383666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kern="0" dirty="0">
                <a:latin typeface="+mn-ea"/>
                <a:ea typeface="+mn-ea"/>
              </a:rPr>
              <a:t>정말 삭제하시겠습니까</a:t>
            </a:r>
            <a:r>
              <a:rPr lang="en-US" altLang="ko-KR" sz="800" b="0" kern="0" dirty="0">
                <a:latin typeface="+mn-ea"/>
                <a:ea typeface="+mn-ea"/>
              </a:rPr>
              <a:t>? </a:t>
            </a:r>
          </a:p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0" kern="0" dirty="0">
                <a:latin typeface="+mn-ea"/>
                <a:ea typeface="+mn-ea"/>
              </a:rPr>
              <a:t>확인 버튼을 클릭하시면</a:t>
            </a:r>
            <a:r>
              <a:rPr lang="en-US" altLang="ko-KR" sz="800" b="0" kern="0" dirty="0">
                <a:latin typeface="+mn-ea"/>
                <a:ea typeface="+mn-ea"/>
              </a:rPr>
              <a:t>, </a:t>
            </a:r>
            <a:r>
              <a:rPr lang="ko-KR" altLang="en-US" sz="800" b="0" kern="0">
                <a:latin typeface="+mn-ea"/>
                <a:ea typeface="+mn-ea"/>
              </a:rPr>
              <a:t>정보가 완전히 삭제됩니다</a:t>
            </a:r>
            <a:r>
              <a:rPr lang="en-US" altLang="ko-KR" sz="800" b="0" kern="0" dirty="0">
                <a:latin typeface="+mn-ea"/>
                <a:ea typeface="+mn-ea"/>
              </a:rPr>
              <a:t>.</a:t>
            </a:r>
            <a:endParaRPr lang="ko-KR" altLang="en-US" sz="800" b="0" kern="0" dirty="0">
              <a:latin typeface="+mn-ea"/>
              <a:ea typeface="+mn-ea"/>
            </a:endParaRPr>
          </a:p>
        </p:txBody>
      </p:sp>
      <p:pic>
        <p:nvPicPr>
          <p:cNvPr id="47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6150" y="2898845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38"/>
          <p:cNvSpPr>
            <a:spLocks noChangeArrowheads="1"/>
          </p:cNvSpPr>
          <p:nvPr/>
        </p:nvSpPr>
        <p:spPr bwMode="auto">
          <a:xfrm>
            <a:off x="2865379" y="3597978"/>
            <a:ext cx="277888" cy="1594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2225766" y="3177245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2629419" y="3828034"/>
            <a:ext cx="187664" cy="158297"/>
          </a:xfrm>
          <a:prstGeom prst="wedgeRoundRectCallout">
            <a:avLst>
              <a:gd name="adj1" fmla="val 14731"/>
              <a:gd name="adj2" fmla="val -11135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3000122" y="3828034"/>
            <a:ext cx="187664" cy="158297"/>
          </a:xfrm>
          <a:prstGeom prst="wedgeRoundRectCallout">
            <a:avLst>
              <a:gd name="adj1" fmla="val 14731"/>
              <a:gd name="adj2" fmla="val -11135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345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OD00-01-02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메세지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22961" y="448228"/>
            <a:ext cx="1003936" cy="210585"/>
          </a:xfrm>
        </p:spPr>
        <p:txBody>
          <a:bodyPr/>
          <a:lstStyle/>
          <a:p>
            <a:r>
              <a:rPr kumimoji="1" lang="ko-KR" altLang="en-US" dirty="0"/>
              <a:t>메세지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738" y="1392875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사각형 설명선[R] 9"/>
          <p:cNvSpPr/>
          <p:nvPr/>
        </p:nvSpPr>
        <p:spPr>
          <a:xfrm>
            <a:off x="720140" y="2106590"/>
            <a:ext cx="6016326" cy="3692325"/>
          </a:xfrm>
          <a:prstGeom prst="wedgeRectCallout">
            <a:avLst>
              <a:gd name="adj1" fmla="val -21262"/>
              <a:gd name="adj2" fmla="val -620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774257" y="2162848"/>
            <a:ext cx="2884310" cy="264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6514" y="2153582"/>
            <a:ext cx="295247" cy="2952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0140" y="2504344"/>
            <a:ext cx="3008163" cy="632395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0140" y="3136739"/>
            <a:ext cx="3008163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0139" y="3769134"/>
            <a:ext cx="3008163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138" y="4401529"/>
            <a:ext cx="3008163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0136" y="5033924"/>
            <a:ext cx="3008163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27858" y="2549203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OOO</a:t>
            </a:r>
            <a:r>
              <a:rPr kumimoji="1" lang="ko-KR" altLang="en-US" sz="1200" dirty="0"/>
              <a:t> 과의 대화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1527858" y="3213820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&amp;&amp;&amp;</a:t>
            </a:r>
            <a:r>
              <a:rPr kumimoji="1" lang="ko-KR" altLang="en-US" sz="1200" dirty="0"/>
              <a:t> 과의 대화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 bwMode="auto">
          <a:xfrm>
            <a:off x="1527858" y="3840877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###</a:t>
            </a:r>
            <a:r>
              <a:rPr kumimoji="1" lang="ko-KR" altLang="en-US" sz="1200" dirty="0"/>
              <a:t> 과의 대화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1527858" y="4479799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@@@</a:t>
            </a:r>
            <a:r>
              <a:rPr kumimoji="1" lang="ko-KR" altLang="en-US" sz="1200" dirty="0"/>
              <a:t> 과의 대화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1527858" y="5115772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%%%</a:t>
            </a:r>
            <a:r>
              <a:rPr kumimoji="1" lang="ko-KR" altLang="en-US" sz="1200" dirty="0"/>
              <a:t> 과의 대화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728303" y="2501675"/>
            <a:ext cx="3008163" cy="632395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536021" y="2568327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OOO</a:t>
            </a:r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조만간 연락 드리겠습니다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728299" y="3135404"/>
            <a:ext cx="3008163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909234" y="3200722"/>
            <a:ext cx="195612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나</a:t>
            </a:r>
            <a:endParaRPr kumimoji="1" lang="en-US" altLang="ko-KR" sz="12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endParaRPr kumimoji="1" lang="en-US" altLang="ko-KR" sz="600" dirty="0"/>
          </a:p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ko-KR" altLang="en-US" sz="1200" dirty="0"/>
              <a:t>네</a:t>
            </a:r>
            <a:r>
              <a:rPr kumimoji="1" lang="en-US" altLang="ko-KR" sz="1200" dirty="0"/>
              <a:t>~</a:t>
            </a:r>
            <a:r>
              <a:rPr kumimoji="1" lang="ko-KR" altLang="en-US" sz="1200" dirty="0"/>
              <a:t> 답장 기다리겠습니다</a:t>
            </a:r>
            <a:r>
              <a:rPr kumimoji="1" lang="en-US" altLang="ko-KR" sz="1200" dirty="0"/>
              <a:t>!</a:t>
            </a:r>
            <a:endParaRPr kumimoji="1" lang="ko-KR" altLang="en-US" sz="1200" dirty="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5949538" y="2568327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2</a:t>
            </a:r>
            <a:r>
              <a:rPr kumimoji="1" lang="ko-KR" altLang="en-US" sz="800" dirty="0"/>
              <a:t>분 전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262047" y="3204142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30</a:t>
            </a:r>
            <a:r>
              <a:rPr kumimoji="1" lang="ko-KR" altLang="en-US" sz="800" dirty="0"/>
              <a:t>초 전</a:t>
            </a:r>
          </a:p>
        </p:txBody>
      </p:sp>
      <p:cxnSp>
        <p:nvCxnSpPr>
          <p:cNvPr id="14" name="직선 연결선[R] 13"/>
          <p:cNvCxnSpPr>
            <a:stCxn id="10" idx="0"/>
            <a:endCxn id="10" idx="2"/>
          </p:cNvCxnSpPr>
          <p:nvPr/>
        </p:nvCxnSpPr>
        <p:spPr>
          <a:xfrm>
            <a:off x="3728303" y="2106590"/>
            <a:ext cx="0" cy="3692325"/>
          </a:xfrm>
          <a:prstGeom prst="line">
            <a:avLst/>
          </a:prstGeom>
          <a:ln w="6350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909234" y="4479799"/>
            <a:ext cx="2689687" cy="1153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bg2">
                    <a:lumMod val="90000"/>
                  </a:schemeClr>
                </a:solidFill>
              </a:rPr>
              <a:t>쪽지를 작성해 주세요</a:t>
            </a:r>
            <a:r>
              <a:rPr kumimoji="1" lang="en-US" altLang="ko-KR" sz="8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34730"/>
              </p:ext>
            </p:extLst>
          </p:nvPr>
        </p:nvGraphicFramePr>
        <p:xfrm>
          <a:off x="7612380" y="725903"/>
          <a:ext cx="2109787" cy="284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검색 기능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유저 이름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키워드 검색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검색 후 결과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상대방과의 메신저 창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이제까지 대화한 사람들의 기록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최신 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검색한 유저 또한 이런식으로 명시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한 사람과 주고받은 메세지 보기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밑으로 내려갈수록 최신 순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상대방 프로필은 왼쪽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자신 프로필은 오른쪽에 위치 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쪽지를 작성한 후 보내기 클릭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시간 나타내는 법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분 이내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초 단위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시간 이내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분 단위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24</a:t>
                      </a:r>
                      <a:r>
                        <a:rPr lang="ko-KR" altLang="en-US" sz="800" dirty="0"/>
                        <a:t>시간 이내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시 단위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한 달 이내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일 단위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년 이내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달 단위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그 이후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년 단위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모든 시간 나타내는 부분은 이런식으로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메세지는 최대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개 보이기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그 이상은 스크롤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93755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Modal</a:t>
                      </a:r>
                      <a:r>
                        <a:rPr lang="ko-KR" altLang="en-US" sz="800" dirty="0"/>
                        <a:t> 창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46" name="모서리가 둥근 사각형 설명선 106"/>
          <p:cNvSpPr/>
          <p:nvPr/>
        </p:nvSpPr>
        <p:spPr>
          <a:xfrm>
            <a:off x="626304" y="1992611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7" name="모서리가 둥근 사각형 설명선 106"/>
          <p:cNvSpPr/>
          <p:nvPr/>
        </p:nvSpPr>
        <p:spPr>
          <a:xfrm>
            <a:off x="475817" y="2612289"/>
            <a:ext cx="187664" cy="158297"/>
          </a:xfrm>
          <a:prstGeom prst="wedgeRoundRectCallout">
            <a:avLst>
              <a:gd name="adj1" fmla="val 102811"/>
              <a:gd name="adj2" fmla="val 2253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8" name="모서리가 둥근 사각형 설명선 106"/>
          <p:cNvSpPr/>
          <p:nvPr/>
        </p:nvSpPr>
        <p:spPr>
          <a:xfrm>
            <a:off x="5383942" y="2253218"/>
            <a:ext cx="187664" cy="158297"/>
          </a:xfrm>
          <a:prstGeom prst="wedgeRoundRectCallout">
            <a:avLst>
              <a:gd name="adj1" fmla="val 1563"/>
              <a:gd name="adj2" fmla="val 10505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49" name="모서리가 둥근 사각형 설명선 106"/>
          <p:cNvSpPr/>
          <p:nvPr/>
        </p:nvSpPr>
        <p:spPr>
          <a:xfrm>
            <a:off x="5817598" y="4242564"/>
            <a:ext cx="187664" cy="158297"/>
          </a:xfrm>
          <a:prstGeom prst="wedgeRoundRectCallout">
            <a:avLst>
              <a:gd name="adj1" fmla="val 7891"/>
              <a:gd name="adj2" fmla="val 1125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50" name="직사각형 49"/>
          <p:cNvSpPr/>
          <p:nvPr/>
        </p:nvSpPr>
        <p:spPr>
          <a:xfrm>
            <a:off x="3909234" y="5393429"/>
            <a:ext cx="2689687" cy="239408"/>
          </a:xfrm>
          <a:prstGeom prst="rect">
            <a:avLst/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쪽지 보내기</a:t>
            </a:r>
          </a:p>
        </p:txBody>
      </p:sp>
      <p:pic>
        <p:nvPicPr>
          <p:cNvPr id="51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6092" y="2215333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 bwMode="auto">
          <a:xfrm>
            <a:off x="3085678" y="2554445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2</a:t>
            </a:r>
            <a:r>
              <a:rPr kumimoji="1" lang="ko-KR" altLang="en-US" sz="800" dirty="0"/>
              <a:t>분 전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066122" y="3206802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5</a:t>
            </a:r>
            <a:r>
              <a:rPr kumimoji="1" lang="ko-KR" altLang="en-US" sz="800" dirty="0"/>
              <a:t>시간 전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085678" y="3834273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1</a:t>
            </a:r>
            <a:r>
              <a:rPr kumimoji="1" lang="ko-KR" altLang="en-US" sz="800" dirty="0"/>
              <a:t>일 전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085678" y="4487600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/>
              <a:t>한 달 전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3064315" y="5093800"/>
            <a:ext cx="6493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800" dirty="0"/>
              <a:t>1</a:t>
            </a:r>
            <a:r>
              <a:rPr kumimoji="1" lang="ko-KR" altLang="en-US" sz="800" dirty="0"/>
              <a:t>년 전</a:t>
            </a:r>
          </a:p>
        </p:txBody>
      </p:sp>
      <p:sp>
        <p:nvSpPr>
          <p:cNvPr id="57" name="모서리가 둥근 사각형 설명선 106"/>
          <p:cNvSpPr/>
          <p:nvPr/>
        </p:nvSpPr>
        <p:spPr>
          <a:xfrm>
            <a:off x="6216267" y="2301904"/>
            <a:ext cx="187664" cy="158297"/>
          </a:xfrm>
          <a:prstGeom prst="wedgeRoundRectCallout">
            <a:avLst>
              <a:gd name="adj1" fmla="val 7891"/>
              <a:gd name="adj2" fmla="val 11255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58" name="모서리가 둥근 사각형 설명선 106"/>
          <p:cNvSpPr/>
          <p:nvPr/>
        </p:nvSpPr>
        <p:spPr>
          <a:xfrm>
            <a:off x="223915" y="3712785"/>
            <a:ext cx="187664" cy="158297"/>
          </a:xfrm>
          <a:prstGeom prst="wedgeRoundRectCallout">
            <a:avLst>
              <a:gd name="adj1" fmla="val 102811"/>
              <a:gd name="adj2" fmla="val 5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pic>
        <p:nvPicPr>
          <p:cNvPr id="59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51367" y="2535870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51367" y="3156036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51367" y="3783760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51367" y="4419871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51367" y="5073327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908259" y="2529674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8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163829" y="3156036"/>
            <a:ext cx="545909" cy="5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700">
                <a:solidFill>
                  <a:srgbClr val="0070C0"/>
                </a:solidFill>
              </a:rPr>
              <a:t>로니 서비스 </a:t>
            </a:r>
            <a:r>
              <a:rPr lang="ko-KR" altLang="en-US" sz="700"/>
              <a:t>구축 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50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OD06-02-02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메시지 레이어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메세지 레이어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98458"/>
              </p:ext>
            </p:extLst>
          </p:nvPr>
        </p:nvGraphicFramePr>
        <p:xfrm>
          <a:off x="7612380" y="725903"/>
          <a:ext cx="2109787" cy="47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/>
                        <a:t>알림이 </a:t>
                      </a:r>
                      <a:r>
                        <a:rPr lang="ko-KR" altLang="en-US" sz="800" dirty="0"/>
                        <a:t>필요한 메시지 출력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각 화면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별 확인 처리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2389693" y="2854616"/>
            <a:ext cx="3185177" cy="11428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389693" y="2854615"/>
            <a:ext cx="3185177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Alert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2511606" y="3597978"/>
            <a:ext cx="277888" cy="1594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2469185" y="3202345"/>
            <a:ext cx="25519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SzPct val="70000"/>
            </a:pPr>
            <a:r>
              <a:rPr lang="ko-KR" altLang="en-US" sz="800" kern="0" dirty="0">
                <a:latin typeface="+mn-ea"/>
              </a:rPr>
              <a:t>사용중인 아이디입니다</a:t>
            </a:r>
            <a:r>
              <a:rPr lang="en-US" altLang="ko-KR" sz="800" kern="0" dirty="0">
                <a:latin typeface="+mn-ea"/>
              </a:rPr>
              <a:t>. </a:t>
            </a:r>
            <a:r>
              <a:rPr lang="ko-KR" altLang="en-US" sz="800" kern="0" dirty="0">
                <a:latin typeface="+mn-ea"/>
              </a:rPr>
              <a:t>다른 아이디로 확인해주십시오</a:t>
            </a:r>
            <a:r>
              <a:rPr lang="en-US" altLang="ko-KR" sz="800" kern="0" dirty="0">
                <a:latin typeface="+mn-ea"/>
              </a:rPr>
              <a:t>.</a:t>
            </a:r>
            <a:endParaRPr lang="ko-KR" altLang="en-US" sz="800" kern="0" dirty="0">
              <a:latin typeface="+mn-ea"/>
            </a:endParaRPr>
          </a:p>
        </p:txBody>
      </p:sp>
      <p:pic>
        <p:nvPicPr>
          <p:cNvPr id="47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6150" y="2898845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사각형 설명선 52"/>
          <p:cNvSpPr/>
          <p:nvPr/>
        </p:nvSpPr>
        <p:spPr>
          <a:xfrm>
            <a:off x="2225766" y="3177245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2629419" y="3828034"/>
            <a:ext cx="187664" cy="158297"/>
          </a:xfrm>
          <a:prstGeom prst="wedgeRoundRectCallout">
            <a:avLst>
              <a:gd name="adj1" fmla="val 14731"/>
              <a:gd name="adj2" fmla="val -111356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22433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700">
                <a:solidFill>
                  <a:srgbClr val="0070C0"/>
                </a:solidFill>
              </a:rPr>
              <a:t>로니 서비스 </a:t>
            </a:r>
            <a:r>
              <a:rPr lang="ko-KR" altLang="en-US" sz="700"/>
              <a:t>구축 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51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OD06-02-03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진행중 레이어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진행중 레이어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7612380" y="725903"/>
          <a:ext cx="2109787" cy="43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처리가 완료되면 </a:t>
                      </a:r>
                      <a:r>
                        <a:rPr lang="ko-KR" altLang="en-US" sz="800"/>
                        <a:t>자동으로 레이어 </a:t>
                      </a:r>
                      <a:r>
                        <a:rPr lang="ko-KR" altLang="en-US" sz="800" dirty="0"/>
                        <a:t>닫힘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2397931" y="2767914"/>
            <a:ext cx="3185177" cy="1229552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102236" y="3622475"/>
            <a:ext cx="176009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  <a:buSzPct val="70000"/>
            </a:pPr>
            <a:r>
              <a:rPr lang="ko-KR" altLang="en-US" sz="800" kern="0" dirty="0" err="1">
                <a:latin typeface="+mn-ea"/>
              </a:rPr>
              <a:t>처리중입니다</a:t>
            </a:r>
            <a:r>
              <a:rPr lang="en-US" altLang="ko-KR" sz="800" kern="0" dirty="0">
                <a:latin typeface="+mn-ea"/>
              </a:rPr>
              <a:t>. </a:t>
            </a:r>
            <a:r>
              <a:rPr lang="ko-KR" altLang="en-US" sz="800" kern="0" dirty="0">
                <a:latin typeface="+mn-ea"/>
              </a:rPr>
              <a:t>잠시만 기다려주십시오</a:t>
            </a:r>
            <a:r>
              <a:rPr lang="en-US" altLang="ko-KR" sz="800" kern="0" dirty="0">
                <a:latin typeface="+mn-ea"/>
              </a:rPr>
              <a:t>.</a:t>
            </a:r>
            <a:endParaRPr lang="ko-KR" altLang="en-US" sz="800" kern="0" dirty="0">
              <a:latin typeface="+mn-ea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192815" y="2888921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21" name="Picture 2" descr="https://encrypted-tbn3.gstatic.com/images?q=tbn:ANd9GcQsWO_S7dWlVM4CCYCXUBTDLWElH12KN50VMV16r3CaPaInQOuZ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027" y="3015486"/>
            <a:ext cx="454508" cy="4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67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800">
                <a:solidFill>
                  <a:srgbClr val="0070C0"/>
                </a:solidFill>
              </a:rPr>
              <a:t>로니 서비스 </a:t>
            </a:r>
            <a:r>
              <a:rPr lang="ko-KR" altLang="en-US" sz="800"/>
              <a:t>구축 프로젝트   </a:t>
            </a:r>
            <a:fld id="{BE74FA1C-9593-4212-BAF6-3723E4742FDE}" type="slidenum">
              <a:rPr lang="ko-KR" altLang="en-US" sz="1400" b="1" smtClean="0">
                <a:solidFill>
                  <a:schemeClr val="bg1">
                    <a:lumMod val="50000"/>
                  </a:schemeClr>
                </a:solidFill>
              </a:rPr>
              <a:pPr/>
              <a:t>52</a:t>
            </a:fld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OD06-02-04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오류 안내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오류 안내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90972"/>
              </p:ext>
            </p:extLst>
          </p:nvPr>
        </p:nvGraphicFramePr>
        <p:xfrm>
          <a:off x="7612380" y="725903"/>
          <a:ext cx="2109787" cy="59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화면에서 공용으로 사용하는 오류 화면 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오류 코드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01451"/>
              </p:ext>
            </p:extLst>
          </p:nvPr>
        </p:nvGraphicFramePr>
        <p:xfrm>
          <a:off x="7612380" y="557311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96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OD00-01-01 (</a:t>
                      </a:r>
                      <a:r>
                        <a:rPr lang="ko-KR" altLang="en-US" sz="800" dirty="0"/>
                        <a:t>메인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2678643" y="2705210"/>
            <a:ext cx="24413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ko-KR" altLang="en-US" b="1" kern="0" dirty="0">
                <a:latin typeface="+mn-ea"/>
                <a:ea typeface="+mn-ea"/>
              </a:rPr>
              <a:t>오류가 발생하였습니다</a:t>
            </a:r>
            <a:r>
              <a:rPr lang="en-US" altLang="ko-KR" b="1" kern="0" dirty="0">
                <a:latin typeface="+mn-ea"/>
                <a:ea typeface="+mn-ea"/>
              </a:rPr>
              <a:t>.</a:t>
            </a:r>
            <a:endParaRPr lang="ko-KR" altLang="en-US" b="1" kern="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30827" y="3010462"/>
            <a:ext cx="53700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lang="en-US" altLang="ko-KR" sz="1000" kern="0" dirty="0">
                <a:latin typeface="+mn-ea"/>
                <a:ea typeface="+mn-ea"/>
              </a:rPr>
              <a:t>404 error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92507" y="3319709"/>
            <a:ext cx="3013646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  <a:buSzPct val="70000"/>
            </a:pPr>
            <a:r>
              <a:rPr lang="ko-KR" altLang="en-US" sz="800" b="0" kern="0" dirty="0">
                <a:latin typeface="+mn-ea"/>
                <a:ea typeface="+mn-ea"/>
              </a:rPr>
              <a:t>오류가 발생하여 요청하신 작업을 완료할 수 없습니다</a:t>
            </a:r>
            <a:r>
              <a:rPr lang="en-US" altLang="ko-KR" sz="800" b="0" kern="0" dirty="0">
                <a:latin typeface="+mn-ea"/>
                <a:ea typeface="+mn-ea"/>
              </a:rPr>
              <a:t>. </a:t>
            </a:r>
          </a:p>
          <a:p>
            <a:pPr algn="ctr" eaLnBrk="0" hangingPunct="0">
              <a:spcBef>
                <a:spcPct val="20000"/>
              </a:spcBef>
              <a:buSzPct val="70000"/>
            </a:pPr>
            <a:r>
              <a:rPr lang="ko-KR" altLang="en-US" sz="800" b="0" kern="0" dirty="0">
                <a:latin typeface="+mn-ea"/>
                <a:ea typeface="+mn-ea"/>
              </a:rPr>
              <a:t>잠시 후에 다시 시도하시거나 관리자에게 문의해주시기 바랍니다</a:t>
            </a:r>
            <a:r>
              <a:rPr lang="en-US" altLang="ko-KR" sz="800" b="0" kern="0" dirty="0">
                <a:latin typeface="+mn-ea"/>
                <a:ea typeface="+mn-ea"/>
              </a:rPr>
              <a:t>.</a:t>
            </a: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178569" y="3747537"/>
            <a:ext cx="187664" cy="158297"/>
          </a:xfrm>
          <a:prstGeom prst="wedgeRoundRectCallout">
            <a:avLst>
              <a:gd name="adj1" fmla="val -77453"/>
              <a:gd name="adj2" fmla="val -7275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2365809" y="2743200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321398" y="3023286"/>
            <a:ext cx="187664" cy="158297"/>
          </a:xfrm>
          <a:prstGeom prst="wedgeRoundRectCallout">
            <a:avLst>
              <a:gd name="adj1" fmla="val 76186"/>
              <a:gd name="adj2" fmla="val -727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3760385" y="3730586"/>
            <a:ext cx="277889" cy="1594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2053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rgbClr val="0070C0"/>
                </a:solidFill>
              </a:rPr>
              <a:t>Open Source Design </a:t>
            </a:r>
            <a:r>
              <a:rPr lang="ko-KR" altLang="en-US" sz="700" smtClean="0"/>
              <a:t>프로젝트  </a:t>
            </a:r>
            <a:r>
              <a:rPr lang="ko-KR" altLang="en-US" sz="900" smtClean="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53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OD06-02-05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이메일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이메일 폼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3101"/>
              </p:ext>
            </p:extLst>
          </p:nvPr>
        </p:nvGraphicFramePr>
        <p:xfrm>
          <a:off x="7612380" y="725903"/>
          <a:ext cx="2109787" cy="47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비밀번호 찾기 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이메일 멤버 초대장 폼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85877"/>
              </p:ext>
            </p:extLst>
          </p:nvPr>
        </p:nvGraphicFramePr>
        <p:xfrm>
          <a:off x="7612380" y="557311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96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1" y="1199663"/>
            <a:ext cx="5735880" cy="23646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3" y="3854044"/>
            <a:ext cx="5731688" cy="2361699"/>
          </a:xfrm>
          <a:prstGeom prst="rect">
            <a:avLst/>
          </a:prstGeom>
        </p:spPr>
      </p:pic>
      <p:sp>
        <p:nvSpPr>
          <p:cNvPr id="17" name="모서리가 둥근 사각형 설명선 42"/>
          <p:cNvSpPr/>
          <p:nvPr/>
        </p:nvSpPr>
        <p:spPr>
          <a:xfrm>
            <a:off x="461940" y="2223673"/>
            <a:ext cx="187664" cy="158297"/>
          </a:xfrm>
          <a:prstGeom prst="wedgeRoundRectCallout">
            <a:avLst>
              <a:gd name="adj1" fmla="val 81964"/>
              <a:gd name="adj2" fmla="val 13968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8" name="모서리가 둥근 사각형 설명선 42"/>
          <p:cNvSpPr/>
          <p:nvPr/>
        </p:nvSpPr>
        <p:spPr>
          <a:xfrm>
            <a:off x="461940" y="4876596"/>
            <a:ext cx="187664" cy="158297"/>
          </a:xfrm>
          <a:prstGeom prst="wedgeRoundRectCallout">
            <a:avLst>
              <a:gd name="adj1" fmla="val 81964"/>
              <a:gd name="adj2" fmla="val 13968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920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700">
                <a:solidFill>
                  <a:srgbClr val="0070C0"/>
                </a:solidFill>
              </a:rPr>
              <a:t>Open Source Design </a:t>
            </a:r>
            <a:r>
              <a:rPr lang="ko-KR" altLang="en-US" sz="700"/>
              <a:t>프로젝트  </a:t>
            </a:r>
            <a:r>
              <a:rPr lang="ko-KR" altLang="en-US" sz="900"/>
              <a:t> </a:t>
            </a:r>
            <a:fld id="{BE74FA1C-9593-4212-BAF6-3723E4742FDE}" type="slidenum">
              <a:rPr lang="ko-KR" altLang="en-US" sz="900" b="1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OD00-01-03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알림창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Alert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09922"/>
              </p:ext>
            </p:extLst>
          </p:nvPr>
        </p:nvGraphicFramePr>
        <p:xfrm>
          <a:off x="7612380" y="725903"/>
          <a:ext cx="2109787" cy="187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최신 알림 기준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유저가 확인한 이후 새로온 알림 갯수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자신과 관련된 로그 내용을 한눈에 보는 곳</a:t>
                      </a:r>
                      <a:endParaRPr lang="en-US" altLang="ko-KR" sz="8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자신에게 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좋아요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한 기록</a:t>
                      </a:r>
                      <a:endParaRPr lang="en-US" altLang="ko-KR" sz="8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자신에게 댓글 남긴 기록</a:t>
                      </a:r>
                      <a:endParaRPr lang="en-US" altLang="ko-KR" sz="8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자신에게 포인트 사용한 기록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7829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Modal</a:t>
                      </a:r>
                      <a:r>
                        <a:rPr lang="ko-KR" altLang="en-US" sz="800" dirty="0"/>
                        <a:t> 창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2" name="사각형 설명선[R] 11"/>
          <p:cNvSpPr/>
          <p:nvPr/>
        </p:nvSpPr>
        <p:spPr>
          <a:xfrm>
            <a:off x="720140" y="2106590"/>
            <a:ext cx="6016326" cy="3692325"/>
          </a:xfrm>
          <a:prstGeom prst="wedgeRectCallout">
            <a:avLst>
              <a:gd name="adj1" fmla="val -21262"/>
              <a:gd name="adj2" fmla="val -620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0140" y="2504344"/>
            <a:ext cx="6016326" cy="632395"/>
          </a:xfrm>
          <a:prstGeom prst="rect">
            <a:avLst/>
          </a:prstGeom>
          <a:solidFill>
            <a:srgbClr val="FFAFB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140" y="3136739"/>
            <a:ext cx="6016326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0139" y="3769134"/>
            <a:ext cx="6016326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0138" y="4401529"/>
            <a:ext cx="6016326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0136" y="5033924"/>
            <a:ext cx="6016326" cy="632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527858" y="2717432"/>
            <a:ext cx="41706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OOO</a:t>
            </a:r>
            <a:r>
              <a:rPr kumimoji="1" lang="ko-KR" altLang="en-US" sz="1200" dirty="0"/>
              <a:t> 님이 나의 게시물 </a:t>
            </a:r>
            <a:r>
              <a:rPr kumimoji="1" lang="en-US" altLang="ko-KR" sz="1200" dirty="0"/>
              <a:t>“OO”</a:t>
            </a:r>
            <a:r>
              <a:rPr kumimoji="1" lang="ko-KR" altLang="en-US" sz="1200" dirty="0"/>
              <a:t>에 댓글을 남겼습니다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42068" y="3369209"/>
            <a:ext cx="3444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&amp;&amp;&amp;</a:t>
            </a:r>
            <a:r>
              <a:rPr kumimoji="1" lang="ko-KR" altLang="en-US" sz="1200" dirty="0"/>
              <a:t> 님의 게시물 </a:t>
            </a:r>
            <a:r>
              <a:rPr kumimoji="1" lang="en-US" altLang="ko-KR" sz="1200" dirty="0"/>
              <a:t>“</a:t>
            </a:r>
            <a:r>
              <a:rPr kumimoji="1" lang="ko-KR" altLang="en-US" sz="1200" dirty="0"/>
              <a:t>**</a:t>
            </a:r>
            <a:r>
              <a:rPr kumimoji="1" lang="en-US" altLang="ko-KR" sz="1200" dirty="0"/>
              <a:t>”</a:t>
            </a:r>
            <a:r>
              <a:rPr kumimoji="1" lang="ko-KR" altLang="en-US" sz="1200" dirty="0"/>
              <a:t>에 좋아요를 남겼습니다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527857" y="4043717"/>
            <a:ext cx="41706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just" eaLnBrk="0" hangingPunct="0">
              <a:spcBef>
                <a:spcPct val="20000"/>
              </a:spcBef>
              <a:buSzPct val="70000"/>
            </a:pPr>
            <a:r>
              <a:rPr kumimoji="1" lang="en-US" altLang="ko-KR" sz="1200" dirty="0"/>
              <a:t>###</a:t>
            </a:r>
            <a:r>
              <a:rPr kumimoji="1" lang="ko-KR" altLang="en-US" sz="1200" dirty="0"/>
              <a:t> 님이 나의 게시물 </a:t>
            </a:r>
            <a:r>
              <a:rPr kumimoji="1" lang="en-US" altLang="ko-KR" sz="1200" dirty="0"/>
              <a:t>“&amp;&amp;”</a:t>
            </a:r>
            <a:r>
              <a:rPr kumimoji="1" lang="ko-KR" altLang="en-US" sz="1200" dirty="0"/>
              <a:t>을 </a:t>
            </a:r>
            <a:r>
              <a:rPr kumimoji="1" lang="en-US" altLang="ko-KR" sz="1200" dirty="0"/>
              <a:t>1000</a:t>
            </a:r>
            <a:r>
              <a:rPr kumimoji="1" lang="ko-KR" altLang="en-US" sz="1200" dirty="0"/>
              <a:t>포인트로 구매하셨습니다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40" name="모서리가 둥근 사각형 설명선 106"/>
          <p:cNvSpPr/>
          <p:nvPr/>
        </p:nvSpPr>
        <p:spPr>
          <a:xfrm>
            <a:off x="5433109" y="2042681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1" name="모서리가 둥근 사각형 설명선 106"/>
          <p:cNvSpPr/>
          <p:nvPr/>
        </p:nvSpPr>
        <p:spPr>
          <a:xfrm>
            <a:off x="475817" y="2612289"/>
            <a:ext cx="187664" cy="158297"/>
          </a:xfrm>
          <a:prstGeom prst="wedgeRoundRectCallout">
            <a:avLst>
              <a:gd name="adj1" fmla="val 102811"/>
              <a:gd name="adj2" fmla="val 2253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097" y="1292314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 bwMode="auto">
          <a:xfrm>
            <a:off x="5848072" y="2753529"/>
            <a:ext cx="900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1</a:t>
            </a:r>
            <a:r>
              <a:rPr kumimoji="1" lang="ko-KR" altLang="en-US" sz="1000" dirty="0"/>
              <a:t>분 전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698488" y="2279188"/>
            <a:ext cx="62398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800" dirty="0">
                <a:solidFill>
                  <a:srgbClr val="FE889B"/>
                </a:solidFill>
              </a:rPr>
              <a:t>최신 알림 </a:t>
            </a:r>
            <a:r>
              <a:rPr kumimoji="1" lang="en-US" altLang="ko-KR" sz="800" dirty="0">
                <a:solidFill>
                  <a:srgbClr val="FE889B"/>
                </a:solidFill>
              </a:rPr>
              <a:t>(1)</a:t>
            </a:r>
            <a:endParaRPr kumimoji="1" lang="ko-KR" altLang="en-US" sz="800" dirty="0">
              <a:solidFill>
                <a:srgbClr val="FE889B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848072" y="3384598"/>
            <a:ext cx="900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10</a:t>
            </a:r>
            <a:r>
              <a:rPr kumimoji="1" lang="ko-KR" altLang="en-US" sz="1000" dirty="0"/>
              <a:t>시간 전 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5853307" y="4061308"/>
            <a:ext cx="900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2</a:t>
            </a:r>
            <a:r>
              <a:rPr kumimoji="1" lang="ko-KR" altLang="en-US" sz="1000" dirty="0"/>
              <a:t>일 전 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5823773" y="4692377"/>
            <a:ext cx="900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en-US" altLang="ko-KR" sz="1000" dirty="0"/>
              <a:t>10</a:t>
            </a:r>
            <a:r>
              <a:rPr kumimoji="1" lang="ko-KR" altLang="en-US" sz="1000" dirty="0"/>
              <a:t>일 전 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5836030" y="5310416"/>
            <a:ext cx="9004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ctr" eaLnBrk="0" hangingPunct="0">
              <a:spcBef>
                <a:spcPct val="20000"/>
              </a:spcBef>
              <a:buSzPct val="70000"/>
            </a:pPr>
            <a:r>
              <a:rPr kumimoji="1" lang="ko-KR" altLang="en-US" sz="1000" dirty="0"/>
              <a:t>한 달 전 </a:t>
            </a:r>
          </a:p>
        </p:txBody>
      </p:sp>
      <p:pic>
        <p:nvPicPr>
          <p:cNvPr id="52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6092" y="2215333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1367" y="2535870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4192" y="3155730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1044" y="3807116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1044" y="4420520"/>
            <a:ext cx="545909" cy="5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68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51806" y="5059396"/>
            <a:ext cx="545909" cy="5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4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 01-01-01 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메인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Main</a:t>
            </a:r>
            <a:endParaRPr kumimoji="1" lang="ko-KR" altLang="en-US" dirty="0"/>
          </a:p>
        </p:txBody>
      </p:sp>
      <p:sp>
        <p:nvSpPr>
          <p:cNvPr id="113" name="텍스트 개체 틀 1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4" name="텍스트 개체 틀 1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5" name="텍스트 개체 틀 1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390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각 유형별 첫 화면으로 링크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dirty="0"/>
                        <a:t>OD01-02-01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800" dirty="0"/>
                        <a:t>OD04-02-01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cxnSp>
        <p:nvCxnSpPr>
          <p:cNvPr id="13" name="직선 연결선[R] 12"/>
          <p:cNvCxnSpPr/>
          <p:nvPr/>
        </p:nvCxnSpPr>
        <p:spPr>
          <a:xfrm>
            <a:off x="103001" y="1751159"/>
            <a:ext cx="73949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2684"/>
              </p:ext>
            </p:extLst>
          </p:nvPr>
        </p:nvGraphicFramePr>
        <p:xfrm>
          <a:off x="7543039" y="721564"/>
          <a:ext cx="2109787" cy="395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메인 전체 이슈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정렬은 인기 순으로 하되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작품 노출 개수 </a:t>
                      </a:r>
                      <a:r>
                        <a:rPr lang="en-US" altLang="ko-KR" sz="800" dirty="0" smtClean="0"/>
                        <a:t>20,</a:t>
                      </a:r>
                      <a:r>
                        <a:rPr lang="ko-KR" altLang="en-US" sz="800" dirty="0" smtClean="0"/>
                        <a:t> 프로젝트 노출 개수 </a:t>
                      </a:r>
                      <a:r>
                        <a:rPr lang="en-US" altLang="ko-KR" sz="800" dirty="0" smtClean="0"/>
                        <a:t>13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비율은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Property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에서 따로 조정할 수 있도록 개발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인기 </a:t>
                      </a:r>
                      <a:r>
                        <a:rPr lang="ko-KR" altLang="en-US" sz="800" dirty="0"/>
                        <a:t>순 </a:t>
                      </a:r>
                      <a:r>
                        <a:rPr lang="en-US" altLang="ko-KR" sz="800" dirty="0"/>
                        <a:t>= ‘</a:t>
                      </a:r>
                      <a:r>
                        <a:rPr lang="ko-KR" altLang="en-US" sz="800" dirty="0"/>
                        <a:t>좋아요</a:t>
                      </a:r>
                      <a:r>
                        <a:rPr lang="en-US" altLang="ko-KR" sz="800" dirty="0"/>
                        <a:t>’ </a:t>
                      </a:r>
                      <a:r>
                        <a:rPr lang="ko-KR" altLang="en-US" sz="800" dirty="0" smtClean="0"/>
                        <a:t>순</a:t>
                      </a:r>
                      <a:endParaRPr lang="en-US" altLang="ko-KR" sz="800" dirty="0" smtClean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/>
                        <a:t>프로젝트의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좋아요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는 전체 프로젝트 내 작품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좋아요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총합</a:t>
                      </a:r>
                      <a:r>
                        <a:rPr lang="en-US" altLang="ko-KR" sz="800" dirty="0" smtClean="0"/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마우스 오버 시 어둡게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/>
                        <a:t>썸네일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작품명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디자이너 명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카테고리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좋아요 개수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조회수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업데이트 시간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작가명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폰트크기 다르게 디자인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 err="1"/>
                        <a:t>썸네일</a:t>
                      </a:r>
                      <a:r>
                        <a:rPr lang="ko-KR" altLang="en-US" sz="800" dirty="0"/>
                        <a:t> 다 같은 크기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Header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부분 메뉴</a:t>
                      </a:r>
                      <a:endParaRPr lang="en-US" altLang="ko-KR" sz="800" dirty="0"/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 smtClean="0"/>
                        <a:t>작품 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</a:t>
                      </a:r>
                      <a:r>
                        <a:rPr lang="ko" altLang="en-US" sz="800" dirty="0"/>
                        <a:t>사용자가 등록한 작품</a:t>
                      </a:r>
                      <a:r>
                        <a:rPr lang="ko-KR" altLang="en-US" sz="800" dirty="0"/>
                        <a:t> 리스트</a:t>
                      </a:r>
                      <a:endParaRPr lang="en-US" altLang="ko-KR" sz="800" dirty="0"/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디자인 프로젝트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디자인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리스트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디자이너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디자이너 별 포트폴리오 또는 작품 정보 제공</a:t>
                      </a:r>
                      <a:endParaRPr lang="en-US" altLang="ko-KR" sz="800" dirty="0"/>
                    </a:p>
                    <a:p>
                      <a:pPr marL="171450" marR="0" lvl="0" indent="-809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제작자 </a:t>
                      </a:r>
                      <a:r>
                        <a:rPr lang="en-US" altLang="ko-KR" sz="800" dirty="0"/>
                        <a:t>–</a:t>
                      </a:r>
                      <a:r>
                        <a:rPr lang="ko-KR" altLang="en-US" sz="800" dirty="0"/>
                        <a:t> 제작자 별 포트폴리오 또는 작품 정보 제공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프로젝트인 경우 </a:t>
                      </a:r>
                      <a:r>
                        <a:rPr lang="ko-KR" altLang="en-US" sz="800" dirty="0" err="1"/>
                        <a:t>썸네일</a:t>
                      </a:r>
                      <a:r>
                        <a:rPr lang="ko-KR" altLang="en-US" sz="800" dirty="0"/>
                        <a:t> 위에 삼각형으로 따로 명시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작품과 프로젝트 둘다 볼 수 있는 곳은 이 메인 </a:t>
                      </a:r>
                      <a:r>
                        <a:rPr lang="ko-KR" altLang="en-US" sz="800" dirty="0" err="1"/>
                        <a:t>페이지밖에</a:t>
                      </a:r>
                      <a:r>
                        <a:rPr lang="ko-KR" altLang="en-US" sz="800" dirty="0"/>
                        <a:t> 없음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작품과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다르게 좋아요 수를 나타내는게 아닌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아이콘과 함께 총 참여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인원수 명시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88215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OD04-02-01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OD03-02-01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154" name="모서리가 둥근 사각형 설명선 113"/>
          <p:cNvSpPr/>
          <p:nvPr/>
        </p:nvSpPr>
        <p:spPr>
          <a:xfrm>
            <a:off x="342029" y="2418310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6" name="Shape 131"/>
          <p:cNvSpPr txBox="1"/>
          <p:nvPr/>
        </p:nvSpPr>
        <p:spPr>
          <a:xfrm>
            <a:off x="1004746" y="989784"/>
            <a:ext cx="1230457" cy="28664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" altLang="en-US" sz="1200" dirty="0">
                <a:latin typeface="Trebuchet MS"/>
                <a:ea typeface="Trebuchet MS"/>
                <a:cs typeface="Trebuchet MS"/>
                <a:sym typeface="Trebuchet MS"/>
              </a:rPr>
              <a:t>작품</a:t>
            </a:r>
          </a:p>
        </p:txBody>
      </p:sp>
      <p:sp>
        <p:nvSpPr>
          <p:cNvPr id="157" name="Shape 131"/>
          <p:cNvSpPr txBox="1"/>
          <p:nvPr/>
        </p:nvSpPr>
        <p:spPr>
          <a:xfrm>
            <a:off x="2462683" y="993282"/>
            <a:ext cx="1303101" cy="287576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디자인 프로젝트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Shape 131"/>
          <p:cNvSpPr txBox="1"/>
          <p:nvPr/>
        </p:nvSpPr>
        <p:spPr>
          <a:xfrm>
            <a:off x="3980665" y="993021"/>
            <a:ext cx="1155351" cy="282007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>
                <a:latin typeface="Trebuchet MS"/>
                <a:ea typeface="Trebuchet MS"/>
                <a:cs typeface="Trebuchet MS"/>
                <a:sym typeface="Trebuchet MS"/>
              </a:rPr>
              <a:t>디자이너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31"/>
          <p:cNvSpPr txBox="1"/>
          <p:nvPr/>
        </p:nvSpPr>
        <p:spPr>
          <a:xfrm>
            <a:off x="5332721" y="993142"/>
            <a:ext cx="1165041" cy="283288"/>
          </a:xfrm>
          <a:prstGeom prst="rect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ko-KR" altLang="en-US" sz="1200" dirty="0">
                <a:latin typeface="Trebuchet MS"/>
                <a:ea typeface="Trebuchet MS"/>
                <a:cs typeface="Trebuchet MS"/>
                <a:sym typeface="Trebuchet MS"/>
              </a:rPr>
              <a:t>제작자</a:t>
            </a:r>
            <a:endParaRPr lang="ko" altLang="en-US"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모서리가 둥근 사각형 설명선 106"/>
          <p:cNvSpPr/>
          <p:nvPr/>
        </p:nvSpPr>
        <p:spPr>
          <a:xfrm>
            <a:off x="3778043" y="1413465"/>
            <a:ext cx="187664" cy="158297"/>
          </a:xfrm>
          <a:prstGeom prst="wedgeRoundRectCallout">
            <a:avLst>
              <a:gd name="adj1" fmla="val 5909"/>
              <a:gd name="adj2" fmla="val 19635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1" name="모서리가 둥근 사각형 설명선 106"/>
          <p:cNvSpPr/>
          <p:nvPr/>
        </p:nvSpPr>
        <p:spPr>
          <a:xfrm>
            <a:off x="321517" y="3364408"/>
            <a:ext cx="173602" cy="151316"/>
          </a:xfrm>
          <a:prstGeom prst="wedgeRoundRectCallout">
            <a:avLst>
              <a:gd name="adj1" fmla="val 113544"/>
              <a:gd name="adj2" fmla="val 794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17" name="모서리가 둥근 사각형 설명선 106"/>
          <p:cNvSpPr/>
          <p:nvPr/>
        </p:nvSpPr>
        <p:spPr>
          <a:xfrm>
            <a:off x="589602" y="1053958"/>
            <a:ext cx="187664" cy="158297"/>
          </a:xfrm>
          <a:prstGeom prst="wedgeRoundRectCallout">
            <a:avLst>
              <a:gd name="adj1" fmla="val 104684"/>
              <a:gd name="adj2" fmla="val 1289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18" name="모서리가 둥근 사각형 설명선 106"/>
          <p:cNvSpPr/>
          <p:nvPr/>
        </p:nvSpPr>
        <p:spPr>
          <a:xfrm>
            <a:off x="4083472" y="1822909"/>
            <a:ext cx="187664" cy="158297"/>
          </a:xfrm>
          <a:prstGeom prst="wedgeRoundRectCallout">
            <a:avLst>
              <a:gd name="adj1" fmla="val 12296"/>
              <a:gd name="adj2" fmla="val 9442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19" name="모서리가 둥근 사각형 설명선 113"/>
          <p:cNvSpPr/>
          <p:nvPr/>
        </p:nvSpPr>
        <p:spPr>
          <a:xfrm>
            <a:off x="4579014" y="1811245"/>
            <a:ext cx="187664" cy="158297"/>
          </a:xfrm>
          <a:prstGeom prst="wedgeRoundRectCallout">
            <a:avLst>
              <a:gd name="adj1" fmla="val -15514"/>
              <a:gd name="adj2" fmla="val 116630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3958918" y="2068350"/>
            <a:ext cx="1438621" cy="2171519"/>
            <a:chOff x="3958918" y="2068350"/>
            <a:chExt cx="1438621" cy="2171519"/>
          </a:xfrm>
        </p:grpSpPr>
        <p:grpSp>
          <p:nvGrpSpPr>
            <p:cNvPr id="174" name="그룹 173"/>
            <p:cNvGrpSpPr/>
            <p:nvPr/>
          </p:nvGrpSpPr>
          <p:grpSpPr>
            <a:xfrm>
              <a:off x="3959385" y="2068350"/>
              <a:ext cx="1438154" cy="1689619"/>
              <a:chOff x="379588" y="1880567"/>
              <a:chExt cx="1554642" cy="168614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381475" y="3173023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4" name="직사각형 203"/>
            <p:cNvSpPr/>
            <p:nvPr/>
          </p:nvSpPr>
          <p:spPr>
            <a:xfrm>
              <a:off x="3961157" y="3930438"/>
              <a:ext cx="1430989" cy="3094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rgbClr val="00B0F0"/>
                  </a:solidFill>
                </a:rPr>
                <a:t> 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        </a:t>
              </a:r>
              <a:r>
                <a:rPr lang="en-US" altLang="ko-KR" sz="800" dirty="0" smtClean="0">
                  <a:solidFill>
                    <a:srgbClr val="00B0F0"/>
                  </a:solidFill>
                </a:rPr>
                <a:t>5            </a:t>
              </a:r>
              <a:r>
                <a:rPr lang="en-US" altLang="ko-KR" sz="800" dirty="0">
                  <a:solidFill>
                    <a:schemeClr val="tx1"/>
                  </a:solidFill>
                </a:rPr>
                <a:t>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20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7820" y="4025382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각 삼각형[R] 5"/>
            <p:cNvSpPr/>
            <p:nvPr/>
          </p:nvSpPr>
          <p:spPr>
            <a:xfrm rot="5400000">
              <a:off x="4311958" y="1718795"/>
              <a:ext cx="480380" cy="1182031"/>
            </a:xfrm>
            <a:prstGeom prst="rtTriangle">
              <a:avLst/>
            </a:prstGeom>
            <a:solidFill>
              <a:srgbClr val="FE889B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just"/>
              <a:r>
                <a:rPr kumimoji="1" lang="en-US" altLang="ko-KR" sz="800" dirty="0">
                  <a:solidFill>
                    <a:schemeClr val="tx1"/>
                  </a:solidFill>
                </a:rPr>
                <a:t>project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958918" y="3752729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44941" y="2069650"/>
            <a:ext cx="1437537" cy="2158677"/>
            <a:chOff x="2309353" y="2072107"/>
            <a:chExt cx="1437537" cy="215867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309353" y="2072107"/>
              <a:ext cx="1437537" cy="1676936"/>
              <a:chOff x="378368" y="1880567"/>
              <a:chExt cx="1553975" cy="167348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78368" y="3160366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0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직사각형 109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2288518" y="2071657"/>
            <a:ext cx="1437537" cy="2158677"/>
            <a:chOff x="2309353" y="2072107"/>
            <a:chExt cx="1437537" cy="2158677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309353" y="2072107"/>
              <a:ext cx="1437537" cy="1690224"/>
              <a:chOff x="378368" y="1880567"/>
              <a:chExt cx="1553975" cy="1686748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378368" y="3173627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" name="직사각형 142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7" name="그룹 146"/>
          <p:cNvGrpSpPr/>
          <p:nvPr/>
        </p:nvGrpSpPr>
        <p:grpSpPr>
          <a:xfrm>
            <a:off x="5624429" y="2066403"/>
            <a:ext cx="1436877" cy="2158677"/>
            <a:chOff x="2310014" y="2072107"/>
            <a:chExt cx="1436877" cy="2158677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310015" y="2072107"/>
              <a:ext cx="1436876" cy="1695478"/>
              <a:chOff x="379083" y="1880567"/>
              <a:chExt cx="1553260" cy="1691991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379083" y="3178870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3" name="그룹 162"/>
          <p:cNvGrpSpPr/>
          <p:nvPr/>
        </p:nvGrpSpPr>
        <p:grpSpPr>
          <a:xfrm>
            <a:off x="2288518" y="4287308"/>
            <a:ext cx="1437537" cy="2158677"/>
            <a:chOff x="2309353" y="2072107"/>
            <a:chExt cx="1437537" cy="2158677"/>
          </a:xfrm>
        </p:grpSpPr>
        <p:grpSp>
          <p:nvGrpSpPr>
            <p:cNvPr id="164" name="그룹 163"/>
            <p:cNvGrpSpPr/>
            <p:nvPr/>
          </p:nvGrpSpPr>
          <p:grpSpPr>
            <a:xfrm>
              <a:off x="2309353" y="2072107"/>
              <a:ext cx="1437537" cy="1689208"/>
              <a:chOff x="378368" y="1880567"/>
              <a:chExt cx="1553975" cy="1685734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378368" y="3172613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5" name="직사각형 164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6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직사각형 166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2" name="그룹 171"/>
          <p:cNvGrpSpPr/>
          <p:nvPr/>
        </p:nvGrpSpPr>
        <p:grpSpPr>
          <a:xfrm>
            <a:off x="3954641" y="4271563"/>
            <a:ext cx="1440186" cy="2158677"/>
            <a:chOff x="2306703" y="2072107"/>
            <a:chExt cx="1440186" cy="2158677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306703" y="2072107"/>
              <a:ext cx="1440186" cy="1700125"/>
              <a:chOff x="375504" y="1880567"/>
              <a:chExt cx="1556839" cy="1696628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375504" y="3183507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직사각형 176"/>
            <p:cNvSpPr/>
            <p:nvPr/>
          </p:nvSpPr>
          <p:spPr>
            <a:xfrm>
              <a:off x="2312276" y="3958130"/>
              <a:ext cx="1431932" cy="2726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    26            181           30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7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4677" y="4049550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" name="직사각형 178"/>
            <p:cNvSpPr/>
            <p:nvPr/>
          </p:nvSpPr>
          <p:spPr>
            <a:xfrm>
              <a:off x="2310014" y="3756486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18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1025" y="4029139"/>
              <a:ext cx="147049" cy="15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3" name="그룹 182"/>
          <p:cNvGrpSpPr/>
          <p:nvPr/>
        </p:nvGrpSpPr>
        <p:grpSpPr>
          <a:xfrm>
            <a:off x="5626064" y="4271563"/>
            <a:ext cx="1438621" cy="2171519"/>
            <a:chOff x="3958918" y="2068350"/>
            <a:chExt cx="1438621" cy="2171519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959385" y="2068350"/>
              <a:ext cx="1438154" cy="1689619"/>
              <a:chOff x="379588" y="1880567"/>
              <a:chExt cx="1554642" cy="168614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381475" y="3173023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5" name="직사각형 184"/>
            <p:cNvSpPr/>
            <p:nvPr/>
          </p:nvSpPr>
          <p:spPr>
            <a:xfrm>
              <a:off x="3961157" y="3930438"/>
              <a:ext cx="1430989" cy="3094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rgbClr val="00B0F0"/>
                  </a:solidFill>
                </a:rPr>
                <a:t>        5            </a:t>
              </a:r>
              <a:r>
                <a:rPr lang="en-US" altLang="ko-KR" sz="800" dirty="0">
                  <a:solidFill>
                    <a:schemeClr val="tx1"/>
                  </a:solidFill>
                </a:rPr>
                <a:t>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8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7820" y="4025382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7" name="직각 삼각형[R] 186"/>
            <p:cNvSpPr/>
            <p:nvPr/>
          </p:nvSpPr>
          <p:spPr>
            <a:xfrm rot="5400000">
              <a:off x="4311958" y="1718795"/>
              <a:ext cx="480380" cy="1182031"/>
            </a:xfrm>
            <a:prstGeom prst="rtTriangle">
              <a:avLst/>
            </a:prstGeom>
            <a:solidFill>
              <a:srgbClr val="FE889B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just"/>
              <a:r>
                <a:rPr kumimoji="1" lang="en-US" altLang="ko-KR" sz="800" dirty="0">
                  <a:solidFill>
                    <a:schemeClr val="tx1"/>
                  </a:solidFill>
                </a:rPr>
                <a:t>project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958918" y="3752729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638415" y="4287308"/>
            <a:ext cx="1438621" cy="2171519"/>
            <a:chOff x="3958918" y="2068350"/>
            <a:chExt cx="1438621" cy="2171519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959385" y="2068350"/>
              <a:ext cx="1438154" cy="1689619"/>
              <a:chOff x="379588" y="1880567"/>
              <a:chExt cx="1554642" cy="1686144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379588" y="1880567"/>
                <a:ext cx="1552755" cy="13457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THUMB-IMAGE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381475" y="3173023"/>
                <a:ext cx="1552755" cy="3936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>
                    <a:solidFill>
                      <a:schemeClr val="tx1"/>
                    </a:solidFill>
                  </a:rPr>
                  <a:t>별빛이 흐르는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4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김 민 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직사각형 192"/>
            <p:cNvSpPr/>
            <p:nvPr/>
          </p:nvSpPr>
          <p:spPr>
            <a:xfrm>
              <a:off x="3961157" y="3930438"/>
              <a:ext cx="1430989" cy="3094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rgbClr val="00B0F0"/>
                  </a:solidFill>
                </a:rPr>
                <a:t>        5            </a:t>
              </a:r>
              <a:r>
                <a:rPr lang="en-US" altLang="ko-KR" sz="800" dirty="0">
                  <a:solidFill>
                    <a:schemeClr val="tx1"/>
                  </a:solidFill>
                </a:rPr>
                <a:t>181           30</a:t>
              </a:r>
              <a:r>
                <a:rPr lang="ko-KR" altLang="en-US" sz="800" dirty="0">
                  <a:solidFill>
                    <a:schemeClr val="tx1"/>
                  </a:solidFill>
                </a:rPr>
                <a:t>분전</a:t>
              </a:r>
            </a:p>
          </p:txBody>
        </p:sp>
        <p:pic>
          <p:nvPicPr>
            <p:cNvPr id="19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7820" y="4025382"/>
              <a:ext cx="185037" cy="118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" name="직각 삼각형[R] 194"/>
            <p:cNvSpPr/>
            <p:nvPr/>
          </p:nvSpPr>
          <p:spPr>
            <a:xfrm rot="5400000">
              <a:off x="4311958" y="1718795"/>
              <a:ext cx="480380" cy="1182031"/>
            </a:xfrm>
            <a:prstGeom prst="rtTriangle">
              <a:avLst/>
            </a:prstGeom>
            <a:solidFill>
              <a:srgbClr val="FE889B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just"/>
              <a:r>
                <a:rPr kumimoji="1" lang="en-US" altLang="ko-KR" sz="800" dirty="0">
                  <a:solidFill>
                    <a:schemeClr val="tx1"/>
                  </a:solidFill>
                </a:rPr>
                <a:t>project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958918" y="3752729"/>
              <a:ext cx="1436408" cy="253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의상디자인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패션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07" y="3991040"/>
            <a:ext cx="234226" cy="201919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62" y="6213425"/>
            <a:ext cx="209025" cy="180194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3" y="6211852"/>
            <a:ext cx="234226" cy="20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 bwMode="auto">
          <a:xfrm>
            <a:off x="1994350" y="2350217"/>
            <a:ext cx="4374659" cy="291022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47842" y="4881282"/>
            <a:ext cx="836677" cy="266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800" dirty="0"/>
              <a:t>비밀번호 찾기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537815" y="4881282"/>
            <a:ext cx="696796" cy="266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ko" altLang="en-US" sz="800"/>
              <a:t>회원가입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OD01-01-02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Main_</a:t>
            </a:r>
            <a:r>
              <a:rPr kumimoji="1" lang="ko-KR" altLang="en-US" dirty="0"/>
              <a:t>로그인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2727960" y="448227"/>
            <a:ext cx="1072516" cy="21058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4697660" y="463759"/>
            <a:ext cx="999173" cy="21058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49213"/>
              </p:ext>
            </p:extLst>
          </p:nvPr>
        </p:nvGraphicFramePr>
        <p:xfrm>
          <a:off x="7612380" y="725903"/>
          <a:ext cx="2109787" cy="25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비밀번호 입력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비밀번호 일치 시 로그인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Alert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이메일을 틀리게 입력한 경우 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   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이메일이 잘못 되었습니다</a:t>
                      </a:r>
                      <a:r>
                        <a:rPr lang="en-US" altLang="ko-KR" sz="800" dirty="0"/>
                        <a:t>.’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이메일 형식이 아닌 경우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 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   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올바른 이메일 형식이 아닙니다</a:t>
                      </a:r>
                      <a:r>
                        <a:rPr lang="en-US" altLang="ko-KR" sz="800" dirty="0"/>
                        <a:t>.’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아무것도 입력하지 않은 경우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   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필수로 입력해야 합니다</a:t>
                      </a:r>
                      <a:r>
                        <a:rPr lang="en-US" altLang="ko-KR" sz="800" dirty="0"/>
                        <a:t>.’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존재하지 않는 아이디거나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패스워드가 틀린 경우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      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존재하지 않는 아이디거나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패스워              드가 잘못되었습니다</a:t>
                      </a:r>
                      <a:r>
                        <a:rPr lang="en-US" altLang="ko-KR" sz="800" dirty="0"/>
                        <a:t>.’</a:t>
                      </a: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페이스북을 이용하여 로그인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페이스북 </a:t>
                      </a:r>
                      <a:r>
                        <a:rPr lang="en-US" altLang="ko-KR" sz="800" dirty="0"/>
                        <a:t>API </a:t>
                      </a:r>
                      <a:r>
                        <a:rPr lang="ko-KR" altLang="en-US" sz="800" dirty="0"/>
                        <a:t>받아오기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75425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</a:t>
                      </a:r>
                      <a:r>
                        <a:rPr lang="en-US" altLang="ko-KR" sz="800" baseline="0" dirty="0"/>
                        <a:t>06-01-02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 01-01-03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5" name="모서리가 둥근 사각형 설명선 113"/>
          <p:cNvSpPr/>
          <p:nvPr/>
        </p:nvSpPr>
        <p:spPr>
          <a:xfrm>
            <a:off x="4509996" y="5148278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6" name="모서리가 둥근 사각형 설명선 113"/>
          <p:cNvSpPr/>
          <p:nvPr/>
        </p:nvSpPr>
        <p:spPr>
          <a:xfrm>
            <a:off x="5603001" y="5128054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1994352" y="2338622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로그인</a:t>
            </a:r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3153895" y="4139494"/>
            <a:ext cx="1901644" cy="195814"/>
          </a:xfrm>
          <a:prstGeom prst="roundRect">
            <a:avLst>
              <a:gd name="adj" fmla="val 0"/>
            </a:avLst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29"/>
          <p:cNvSpPr>
            <a:spLocks noChangeArrowheads="1"/>
          </p:cNvSpPr>
          <p:nvPr/>
        </p:nvSpPr>
        <p:spPr bwMode="auto">
          <a:xfrm>
            <a:off x="3153895" y="3295325"/>
            <a:ext cx="1911400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비밀번호</a:t>
            </a:r>
          </a:p>
        </p:txBody>
      </p:sp>
      <p:sp>
        <p:nvSpPr>
          <p:cNvPr id="32" name="직사각형 30"/>
          <p:cNvSpPr>
            <a:spLocks noChangeArrowheads="1"/>
          </p:cNvSpPr>
          <p:nvPr/>
        </p:nvSpPr>
        <p:spPr bwMode="auto">
          <a:xfrm>
            <a:off x="3153895" y="2967628"/>
            <a:ext cx="1911400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이메일</a:t>
            </a:r>
            <a:endParaRPr lang="ko-KR" altLang="en-US" sz="80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AutoShape 38"/>
          <p:cNvSpPr>
            <a:spLocks noChangeArrowheads="1"/>
          </p:cNvSpPr>
          <p:nvPr/>
        </p:nvSpPr>
        <p:spPr bwMode="auto">
          <a:xfrm>
            <a:off x="3163651" y="4458165"/>
            <a:ext cx="1901644" cy="19581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Facebook </a:t>
            </a:r>
            <a:r>
              <a:rPr lang="ko-KR" altLang="en-US" sz="8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34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3" y="2382715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사각형 설명선 106"/>
          <p:cNvSpPr/>
          <p:nvPr/>
        </p:nvSpPr>
        <p:spPr>
          <a:xfrm>
            <a:off x="2856659" y="2836547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6" name="모서리가 둥근 사각형 설명선 106"/>
          <p:cNvSpPr/>
          <p:nvPr/>
        </p:nvSpPr>
        <p:spPr>
          <a:xfrm>
            <a:off x="2918438" y="4612379"/>
            <a:ext cx="187664" cy="158297"/>
          </a:xfrm>
          <a:prstGeom prst="wedgeRoundRectCallout">
            <a:avLst>
              <a:gd name="adj1" fmla="val 81904"/>
              <a:gd name="adj2" fmla="val -556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OD01-01-03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693779" y="33968"/>
            <a:ext cx="1003054" cy="192338"/>
          </a:xfrm>
        </p:spPr>
        <p:txBody>
          <a:bodyPr/>
          <a:lstStyle/>
          <a:p>
            <a:r>
              <a:rPr kumimoji="1" lang="ko-KR" altLang="en-US" dirty="0"/>
              <a:t>회원가입</a:t>
            </a:r>
            <a:r>
              <a:rPr kumimoji="1" lang="en-US" altLang="ko-KR" dirty="0"/>
              <a:t>_1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21937" y="448228"/>
            <a:ext cx="1003936" cy="210585"/>
          </a:xfrm>
        </p:spPr>
        <p:txBody>
          <a:bodyPr/>
          <a:lstStyle/>
          <a:p>
            <a:r>
              <a:rPr kumimoji="1" lang="en-US" altLang="ko-KR" dirty="0"/>
              <a:t>Main_</a:t>
            </a:r>
            <a:r>
              <a:rPr kumimoji="1" lang="ko-KR" altLang="en-US" dirty="0"/>
              <a:t>회원가입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4697660" y="448228"/>
            <a:ext cx="999173" cy="21058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87327"/>
              </p:ext>
            </p:extLst>
          </p:nvPr>
        </p:nvGraphicFramePr>
        <p:xfrm>
          <a:off x="7612380" y="725903"/>
          <a:ext cx="2056474" cy="25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825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Function Description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비밀번호 입력</a:t>
                      </a:r>
                      <a:endParaRPr lang="en-US" altLang="ko-KR" sz="800" dirty="0"/>
                    </a:p>
                    <a:p>
                      <a:pPr marL="180975" marR="0" lvl="1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비밀번호 규칙에 어긋난 경우 </a:t>
                      </a:r>
                      <a:r>
                        <a:rPr lang="en-US" altLang="ko-KR" sz="800" dirty="0"/>
                        <a:t>: 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비밀번호는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자 </a:t>
                      </a:r>
                      <a:r>
                        <a:rPr lang="en-US" altLang="ko-KR" sz="800" dirty="0"/>
                        <a:t>~ 15</a:t>
                      </a:r>
                      <a:r>
                        <a:rPr lang="ko-KR" altLang="en-US" sz="800" dirty="0"/>
                        <a:t>자 이내로 영문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숫자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특수문자를 모두 조합하여 작성해 주십시오</a:t>
                      </a:r>
                      <a:r>
                        <a:rPr lang="en-US" altLang="ko-KR" sz="800" dirty="0"/>
                        <a:t>.’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>
                          <a:sym typeface="Wingdings" panose="05000000000000000000" pitchFamily="2" charset="2"/>
                        </a:rPr>
                        <a:t>비밀번호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>
                          <a:sym typeface="Wingdings" panose="05000000000000000000" pitchFamily="2" charset="2"/>
                        </a:rPr>
                        <a:t>비밀번호 확인 모두 공란 처리 후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>
                          <a:sym typeface="Wingdings" panose="05000000000000000000" pitchFamily="2" charset="2"/>
                        </a:rPr>
                        <a:t>비밀번호에 포커싱</a:t>
                      </a:r>
                      <a:endParaRPr lang="en-US" altLang="ko-KR" sz="800" dirty="0"/>
                    </a:p>
                    <a:p>
                      <a:pPr marL="180975" marR="0" lvl="1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dirty="0"/>
                        <a:t>비밀번호와 비밀번호 확인이 상이할 경우 </a:t>
                      </a:r>
                      <a:r>
                        <a:rPr lang="en-US" altLang="ko-KR" sz="800" dirty="0"/>
                        <a:t>: 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비밀번호</a:t>
                      </a:r>
                      <a:r>
                        <a:rPr lang="ko-KR" altLang="en-US" sz="800" baseline="0" dirty="0"/>
                        <a:t> 확인을 다시 해 주십시오</a:t>
                      </a:r>
                      <a:r>
                        <a:rPr lang="en-US" altLang="ko-KR" sz="800" baseline="0" dirty="0"/>
                        <a:t>.’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aseline="0" dirty="0">
                          <a:sym typeface="Wingdings" panose="05000000000000000000" pitchFamily="2" charset="2"/>
                        </a:rPr>
                        <a:t>비밀번호 확인 란 공란 처리 후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비밀번호 확인에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포커싱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6123794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800" dirty="0"/>
                        <a:t>Facebook</a:t>
                      </a:r>
                      <a:r>
                        <a:rPr lang="ko-KR" altLang="en-US" sz="800" dirty="0"/>
                        <a:t>으로 넘어가서 회원가입</a:t>
                      </a: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100596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800" dirty="0"/>
                        <a:t>위에 동의하기 체크한 경우에만 회원가입 가능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501153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823305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18000" marB="1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6000" marR="36000" marT="18000" marB="18000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67283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36822"/>
              </p:ext>
            </p:extLst>
          </p:nvPr>
        </p:nvGraphicFramePr>
        <p:xfrm>
          <a:off x="7612380" y="5695036"/>
          <a:ext cx="2109787" cy="94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38">
                  <a:extLst>
                    <a:ext uri="{9D8B030D-6E8A-4147-A177-3AD203B41FA5}">
                      <a16:colId xmlns="" xmlns:a16="http://schemas.microsoft.com/office/drawing/2014/main" val="2127267265"/>
                    </a:ext>
                  </a:extLst>
                </a:gridCol>
                <a:gridCol w="1860649">
                  <a:extLst>
                    <a:ext uri="{9D8B030D-6E8A-4147-A177-3AD203B41FA5}">
                      <a16:colId xmlns="" xmlns:a16="http://schemas.microsoft.com/office/drawing/2014/main" val="543946855"/>
                    </a:ext>
                  </a:extLst>
                </a:gridCol>
              </a:tblGrid>
              <a:tr h="13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FF66CC"/>
                          </a:solidFill>
                        </a:rPr>
                        <a:t>●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rgbClr val="FF66CC"/>
                          </a:solidFill>
                        </a:rPr>
                        <a:t>Link</a:t>
                      </a:r>
                      <a:endParaRPr lang="ko-KR" altLang="en-US" sz="800" dirty="0">
                        <a:solidFill>
                          <a:srgbClr val="FF66CC"/>
                        </a:solidFill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473360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OD01-01-04</a:t>
                      </a:r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583507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OD05-01-01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326870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/>
                        <a:t>OD05-01-02</a:t>
                      </a: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2051938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090356"/>
                  </a:ext>
                </a:extLst>
              </a:tr>
              <a:tr h="147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/>
                    </a:p>
                  </a:txBody>
                  <a:tcPr marL="36000" marR="36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68057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994350" y="2350217"/>
            <a:ext cx="4374659" cy="291022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94352" y="2338622"/>
            <a:ext cx="4374658" cy="2338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54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회원가입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32" name="Picture 2" descr="http://iconmonstr.com/g/gd/makefg.php?i=s2/default/iconmonstr-x-mark-4-icon.png&amp;r=0&amp;g=0&amp;b=0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3" y="2382715"/>
            <a:ext cx="145658" cy="14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38"/>
          <p:cNvSpPr>
            <a:spLocks noChangeArrowheads="1"/>
          </p:cNvSpPr>
          <p:nvPr/>
        </p:nvSpPr>
        <p:spPr bwMode="auto">
          <a:xfrm>
            <a:off x="3153895" y="4309631"/>
            <a:ext cx="1901644" cy="195814"/>
          </a:xfrm>
          <a:prstGeom prst="roundRect">
            <a:avLst>
              <a:gd name="adj" fmla="val 0"/>
            </a:avLst>
          </a:prstGeom>
          <a:solidFill>
            <a:srgbClr val="FFCB97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0"/>
          <p:cNvSpPr>
            <a:spLocks noChangeArrowheads="1"/>
          </p:cNvSpPr>
          <p:nvPr/>
        </p:nvSpPr>
        <p:spPr bwMode="auto">
          <a:xfrm>
            <a:off x="3153895" y="2787526"/>
            <a:ext cx="1901644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이메일</a:t>
            </a: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3145931" y="4638529"/>
            <a:ext cx="1901644" cy="19581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Facebook </a:t>
            </a:r>
            <a:r>
              <a:rPr lang="ko-KR" altLang="en-US" sz="8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7" name="모서리가 둥근 사각형 설명선 106"/>
          <p:cNvSpPr/>
          <p:nvPr/>
        </p:nvSpPr>
        <p:spPr>
          <a:xfrm>
            <a:off x="2856659" y="3038860"/>
            <a:ext cx="187664" cy="158297"/>
          </a:xfrm>
          <a:prstGeom prst="wedgeRoundRectCallout">
            <a:avLst>
              <a:gd name="adj1" fmla="val 101138"/>
              <a:gd name="adj2" fmla="val 8879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8" name="모서리가 둥근 사각형 설명선 106"/>
          <p:cNvSpPr/>
          <p:nvPr/>
        </p:nvSpPr>
        <p:spPr>
          <a:xfrm>
            <a:off x="2856659" y="4794202"/>
            <a:ext cx="187664" cy="158297"/>
          </a:xfrm>
          <a:prstGeom prst="wedgeRoundRectCallout">
            <a:avLst>
              <a:gd name="adj1" fmla="val 81904"/>
              <a:gd name="adj2" fmla="val -5561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0" name="직사각형 29"/>
          <p:cNvSpPr>
            <a:spLocks noChangeArrowheads="1"/>
          </p:cNvSpPr>
          <p:nvPr/>
        </p:nvSpPr>
        <p:spPr bwMode="auto">
          <a:xfrm>
            <a:off x="3153894" y="3425318"/>
            <a:ext cx="1901645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비밀번호 확인</a:t>
            </a:r>
          </a:p>
        </p:txBody>
      </p:sp>
      <p:sp>
        <p:nvSpPr>
          <p:cNvPr id="34" name="직사각형 29"/>
          <p:cNvSpPr>
            <a:spLocks noChangeArrowheads="1"/>
          </p:cNvSpPr>
          <p:nvPr/>
        </p:nvSpPr>
        <p:spPr bwMode="auto">
          <a:xfrm>
            <a:off x="3153895" y="3100340"/>
            <a:ext cx="1901644" cy="3304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54000" anchor="ctr"/>
          <a:lstStyle/>
          <a:p>
            <a:pPr lvl="0" latinLnBrk="0">
              <a:defRPr/>
            </a:pPr>
            <a:r>
              <a:rPr lang="ko-KR" altLang="en-US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비밀번호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856659" y="4027758"/>
            <a:ext cx="244618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lvl="0" indent="-179388" eaLnBrk="0" hangingPunct="0">
              <a:spcBef>
                <a:spcPct val="20000"/>
              </a:spcBef>
              <a:buSzPct val="70000"/>
            </a:pPr>
            <a:r>
              <a:rPr lang="ko-KR" altLang="en-US" sz="800" b="1" dirty="0">
                <a:solidFill>
                  <a:schemeClr val="bg2">
                    <a:lumMod val="75000"/>
                  </a:schemeClr>
                </a:solidFill>
              </a:rPr>
              <a:t>□ </a:t>
            </a:r>
            <a:r>
              <a:rPr lang="ko-KR" altLang="en-US" sz="800" b="1" u="sng" dirty="0">
                <a:solidFill>
                  <a:schemeClr val="bg2">
                    <a:lumMod val="75000"/>
                  </a:schemeClr>
                </a:solidFill>
              </a:rPr>
              <a:t>이용약관</a:t>
            </a: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800" b="1" u="sng" dirty="0">
                <a:solidFill>
                  <a:schemeClr val="bg2">
                    <a:lumMod val="75000"/>
                  </a:schemeClr>
                </a:solidFill>
              </a:rPr>
              <a:t>개인정보수집 및 이용</a:t>
            </a:r>
            <a:r>
              <a:rPr lang="ko-KR" altLang="en-US" sz="800" b="1" dirty="0">
                <a:solidFill>
                  <a:schemeClr val="bg2">
                    <a:lumMod val="75000"/>
                  </a:schemeClr>
                </a:solidFill>
              </a:rPr>
              <a:t>에 모두 동의합니다</a:t>
            </a:r>
            <a:r>
              <a:rPr lang="en-US" altLang="ko-KR" sz="800" b="1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모서리가 둥근 사각형 설명선 113"/>
          <p:cNvSpPr/>
          <p:nvPr/>
        </p:nvSpPr>
        <p:spPr>
          <a:xfrm>
            <a:off x="2825739" y="4173127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5" name="모서리가 둥근 사각형 설명선 113"/>
          <p:cNvSpPr/>
          <p:nvPr/>
        </p:nvSpPr>
        <p:spPr>
          <a:xfrm>
            <a:off x="3495250" y="4180525"/>
            <a:ext cx="187664" cy="158297"/>
          </a:xfrm>
          <a:prstGeom prst="wedgeRoundRectCallout">
            <a:avLst>
              <a:gd name="adj1" fmla="val 107548"/>
              <a:gd name="adj2" fmla="val -70819"/>
              <a:gd name="adj3" fmla="val 16667"/>
            </a:avLst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9" name="모서리가 둥근 사각형 설명선 106"/>
          <p:cNvSpPr/>
          <p:nvPr/>
        </p:nvSpPr>
        <p:spPr>
          <a:xfrm>
            <a:off x="5115177" y="4235090"/>
            <a:ext cx="187664" cy="158297"/>
          </a:xfrm>
          <a:prstGeom prst="wedgeRoundRectCallout">
            <a:avLst>
              <a:gd name="adj1" fmla="val -101608"/>
              <a:gd name="adj2" fmla="val 4940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indent="-179388" algn="ctr" eaLnBrk="0" hangingPunct="0">
          <a:spcBef>
            <a:spcPct val="20000"/>
          </a:spcBef>
          <a:buSzPct val="70000"/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32388</TotalTime>
  <Words>6287</Words>
  <Application>Microsoft Macintosh PowerPoint</Application>
  <PresentationFormat>A4 용지(210x297mm)</PresentationFormat>
  <Paragraphs>2660</Paragraphs>
  <Slides>53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돋움</vt:lpstr>
      <vt:lpstr>맑은 고딕</vt:lpstr>
      <vt:lpstr>Calibri</vt:lpstr>
      <vt:lpstr>Malgun Gothic</vt:lpstr>
      <vt:lpstr>Trebuchet MS</vt:lpstr>
      <vt:lpstr>Wingdings</vt:lpstr>
      <vt:lpstr>Arial</vt:lpstr>
      <vt:lpstr>Office 테마</vt:lpstr>
      <vt:lpstr>화면 설계서 – Open Design</vt:lpstr>
      <vt:lpstr>Version History</vt:lpstr>
      <vt:lpstr>메인/로그인/회원가입</vt:lpstr>
      <vt:lpstr>OD00-01-01</vt:lpstr>
      <vt:lpstr>OD00-01-02</vt:lpstr>
      <vt:lpstr>OD00-01-03</vt:lpstr>
      <vt:lpstr>OD 01-01-01 </vt:lpstr>
      <vt:lpstr>OD01-01-02</vt:lpstr>
      <vt:lpstr>OD01-01-03</vt:lpstr>
      <vt:lpstr>OD01-01-04</vt:lpstr>
      <vt:lpstr>OD01-01-05</vt:lpstr>
      <vt:lpstr>마이페이지</vt:lpstr>
      <vt:lpstr>OD01-02-01</vt:lpstr>
      <vt:lpstr>OD01-02-02</vt:lpstr>
      <vt:lpstr>OD01-02-03</vt:lpstr>
      <vt:lpstr>OD01-03-01</vt:lpstr>
      <vt:lpstr>OD01-03-02</vt:lpstr>
      <vt:lpstr>작품</vt:lpstr>
      <vt:lpstr>OD02-01-01</vt:lpstr>
      <vt:lpstr>OD02-01-02</vt:lpstr>
      <vt:lpstr>OD02-01-03</vt:lpstr>
      <vt:lpstr>디자인 프로젝트</vt:lpstr>
      <vt:lpstr>OD03-01-01</vt:lpstr>
      <vt:lpstr>OD03-01-02</vt:lpstr>
      <vt:lpstr>OD03-01-03</vt:lpstr>
      <vt:lpstr>OD03-02-01</vt:lpstr>
      <vt:lpstr>OD03-02-02</vt:lpstr>
      <vt:lpstr>OD03-02-03</vt:lpstr>
      <vt:lpstr>OD03-02-04</vt:lpstr>
      <vt:lpstr>OD03-02-05</vt:lpstr>
      <vt:lpstr>OD03-02-06</vt:lpstr>
      <vt:lpstr>OD03-02-07</vt:lpstr>
      <vt:lpstr>디자이너 / 제작자</vt:lpstr>
      <vt:lpstr>OD04-01-01</vt:lpstr>
      <vt:lpstr>OD04-01-02</vt:lpstr>
      <vt:lpstr>OD04-02-01</vt:lpstr>
      <vt:lpstr>OD04-02-02</vt:lpstr>
      <vt:lpstr>OD04-02-03</vt:lpstr>
      <vt:lpstr>OD04-03-01</vt:lpstr>
      <vt:lpstr>OD04-03-02</vt:lpstr>
      <vt:lpstr>Footer</vt:lpstr>
      <vt:lpstr>OD05-01-01</vt:lpstr>
      <vt:lpstr>OD05-01-02</vt:lpstr>
      <vt:lpstr>OD05-01-03</vt:lpstr>
      <vt:lpstr>기타</vt:lpstr>
      <vt:lpstr>OD06-01-01</vt:lpstr>
      <vt:lpstr>PowerPoint 프레젠테이션</vt:lpstr>
      <vt:lpstr>OD06-01-02</vt:lpstr>
      <vt:lpstr>OD06-02-01</vt:lpstr>
      <vt:lpstr>OD06-02-02</vt:lpstr>
      <vt:lpstr>OD06-02-03</vt:lpstr>
      <vt:lpstr>OD06-02-04</vt:lpstr>
      <vt:lpstr>OD06-02-05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sangmi shin</dc:creator>
  <cp:lastModifiedBy>hjh7469@gmail.com</cp:lastModifiedBy>
  <cp:revision>2197</cp:revision>
  <cp:lastPrinted>2016-05-31T08:06:26Z</cp:lastPrinted>
  <dcterms:created xsi:type="dcterms:W3CDTF">2015-12-08T00:40:28Z</dcterms:created>
  <dcterms:modified xsi:type="dcterms:W3CDTF">2016-08-18T05:12:11Z</dcterms:modified>
</cp:coreProperties>
</file>