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7" r:id="rId6"/>
    <p:sldId id="268" r:id="rId7"/>
    <p:sldId id="271" r:id="rId8"/>
    <p:sldId id="281" r:id="rId9"/>
    <p:sldId id="273" r:id="rId10"/>
    <p:sldId id="282" r:id="rId11"/>
    <p:sldId id="269" r:id="rId12"/>
    <p:sldId id="274" r:id="rId13"/>
    <p:sldId id="283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04" autoAdjust="0"/>
  </p:normalViewPr>
  <p:slideViewPr>
    <p:cSldViewPr snapToGrid="0">
      <p:cViewPr varScale="1">
        <p:scale>
          <a:sx n="74" d="100"/>
          <a:sy n="74" d="100"/>
        </p:scale>
        <p:origin x="9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4B02-90B2-4731-B2BE-E94748D81C5F}" type="datetimeFigureOut">
              <a:rPr lang="ru-RU" smtClean="0"/>
              <a:t>06.06.2016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C3C5-CCA8-4B2B-8706-EB937A244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Приветствие.</a:t>
            </a:r>
          </a:p>
          <a:p>
            <a:r>
              <a:rPr lang="ru-RU" dirty="0" smtClean="0"/>
              <a:t>Озвучивание:</a:t>
            </a:r>
            <a:r>
              <a:rPr lang="ru-RU" baseline="0" dirty="0" smtClean="0"/>
              <a:t> кто я такой, тема моей работы.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наши дни всё большую популярность приобретают различные голосовые помощники (</a:t>
            </a:r>
            <a:r>
              <a:rPr lang="en-US" baseline="0" dirty="0" smtClean="0"/>
              <a:t>Siri, </a:t>
            </a:r>
            <a:r>
              <a:rPr lang="en-US" baseline="0" dirty="0" smtClean="0"/>
              <a:t>Cortana</a:t>
            </a:r>
            <a:r>
              <a:rPr lang="ru-RU" baseline="0" dirty="0" smtClean="0"/>
              <a:t>, Дуся) </a:t>
            </a:r>
            <a:r>
              <a:rPr lang="ru-RU" baseline="0" dirty="0" smtClean="0"/>
              <a:t>и голосовые меню </a:t>
            </a:r>
            <a:r>
              <a:rPr lang="en-US" baseline="0" dirty="0" smtClean="0"/>
              <a:t>(IVR - </a:t>
            </a:r>
            <a:r>
              <a:rPr lang="en-US" dirty="0" smtClean="0"/>
              <a:t>Interactive Voice Response</a:t>
            </a:r>
            <a:r>
              <a:rPr lang="en-US" baseline="0" dirty="0" smtClean="0"/>
              <a:t>). </a:t>
            </a:r>
            <a:r>
              <a:rPr lang="ru-RU" baseline="0" dirty="0" smtClean="0"/>
              <a:t>В их основе </a:t>
            </a:r>
            <a:r>
              <a:rPr lang="ru-RU" baseline="0" dirty="0" smtClean="0"/>
              <a:t>зачастую лежит не только распознавание речи, но и её передача для последующей обработки. </a:t>
            </a:r>
            <a:r>
              <a:rPr lang="en-US" baseline="0" dirty="0" smtClean="0"/>
              <a:t>[</a:t>
            </a:r>
            <a:r>
              <a:rPr lang="ru-RU" baseline="0" dirty="0" smtClean="0"/>
              <a:t>В частности – на стороне сервера ИИ синтезирует речь для ответа. Другой пример – сохранение для самообучения; к примеру, Дуся сохраняет неизвестные ей запросы пользователей, чтобы использовать их в последующем.</a:t>
            </a:r>
            <a:r>
              <a:rPr lang="en-US" baseline="0" dirty="0" smtClean="0"/>
              <a:t>]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одна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главных проблем наряду с распознаванием речи – это то, что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существует настолько надёжных каналов связи, которые могут обеспечить полное отсутствие помех, воздействующих на передаваемую речь. </a:t>
            </a:r>
            <a:r>
              <a:rPr lang="ru-RU" dirty="0" smtClean="0"/>
              <a:t>Три наиболее популярных метода</a:t>
            </a:r>
            <a:r>
              <a:rPr lang="ru-RU" baseline="0" dirty="0" smtClean="0"/>
              <a:t> защиты от помех </a:t>
            </a:r>
            <a:r>
              <a:rPr lang="ru-RU" dirty="0" smtClean="0"/>
              <a:t>– это аппаратное улучшение канала связи, повышение отношения сигнал/шум, а также помехоустойчивое кодирование.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Первые 2 метода не гарантируют 100% защиту от помех, и в случае появления оных не могут определить и исправить возникшую ошибку. Поэтому в данной работе в качестве методов защиты от помех мы рассматриваем помехоустойчивое кодирование.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92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Слайд для перехода от речевого кодирования к помехоустойчивому.</a:t>
            </a:r>
          </a:p>
          <a:p>
            <a:r>
              <a:rPr lang="ru-RU" dirty="0" smtClean="0"/>
              <a:t>Речевое</a:t>
            </a:r>
            <a:r>
              <a:rPr lang="ru-RU" baseline="0" dirty="0" smtClean="0"/>
              <a:t> кодирование не является помехозащищённым, поэтому требуется ввести защиту от помех. Следует заметить, что в простейшем случае защита от ошибок заключается только в обнаружении ошибки.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6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ходе исследования </a:t>
            </a:r>
            <a:r>
              <a:rPr lang="ru-RU" baseline="0" dirty="0" smtClean="0"/>
              <a:t>из всех рассмотренных методов помехоустойчивого </a:t>
            </a:r>
            <a:r>
              <a:rPr lang="ru-RU" baseline="0" dirty="0" smtClean="0"/>
              <a:t>кодирования были выбраны и реализованы следующие методы, </a:t>
            </a:r>
            <a:r>
              <a:rPr lang="ru-RU" baseline="0" dirty="0" smtClean="0"/>
              <a:t>т.к. </a:t>
            </a:r>
            <a:r>
              <a:rPr lang="ru-RU" baseline="0" dirty="0" smtClean="0"/>
              <a:t>они отвечали </a:t>
            </a:r>
            <a:r>
              <a:rPr lang="ru-RU" baseline="0" dirty="0" smtClean="0"/>
              <a:t>следующим критериям: могут находить и исправлять ошибки; простота реализации; применяются в существующих каналах связи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5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вопрос, который встаёт при выборе метода помехоустойчивого кодирования</a:t>
            </a:r>
            <a:r>
              <a:rPr lang="ru-RU" baseline="0" dirty="0" smtClean="0"/>
              <a:t> – это (показать на слайд и зачитать).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ответа на данный вопрос в первую очередь следует рассчитать вероятность возникновения ошибки при передаче информации. </a:t>
            </a:r>
            <a:r>
              <a:rPr lang="ru-RU" baseline="0" dirty="0" smtClean="0"/>
              <a:t>Ранее уже проводились исследования, связанные </a:t>
            </a:r>
            <a:r>
              <a:rPr lang="ru-RU" baseline="0" dirty="0" smtClean="0"/>
              <a:t>с расчётом вероятности возникновения ошибки в канале связи (источники (с 13 по 16) указаны в бакалаврской работе; в частности, данные исследования проводились академией Федеральной Службы Охраны РФ в 2013 году). </a:t>
            </a:r>
            <a:r>
              <a:rPr lang="ru-RU" baseline="0" dirty="0" smtClean="0"/>
              <a:t> После изучения данных исследований, стало известно, что вероятность возникновения ошибки в канале связи составляет около 1% (с округлением в большую сторону).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2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Эффективность речевого кодека оценивается по трём критериям: требуемая полоса пропускания, скорость работы и усреднённая субъективная оценка. Т.к. последние 2 критерия не всегда можно рассчитать однозначно, в основу данной методологии легло требование к </a:t>
            </a:r>
            <a:r>
              <a:rPr lang="ru-RU" baseline="0" dirty="0" smtClean="0"/>
              <a:t>полосе пропускания.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Сначала </a:t>
            </a:r>
            <a:r>
              <a:rPr lang="ru-RU" baseline="0" smtClean="0"/>
              <a:t>предлагается получить </a:t>
            </a:r>
            <a:r>
              <a:rPr lang="ru-RU" baseline="0" dirty="0" smtClean="0"/>
              <a:t>вероятность возникновения ошибки в имеющемся канале связи (рассчитать или узнать её, если данная информация имеется в спецификации к каналу связи/была рассчитана ранее).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Выбор метода защиты от помех – исходя из того, чтобы мы могли передать </a:t>
            </a:r>
            <a:r>
              <a:rPr lang="en-US" baseline="0" dirty="0" smtClean="0"/>
              <a:t>max </a:t>
            </a:r>
            <a:r>
              <a:rPr lang="ru-RU" baseline="0" dirty="0" smtClean="0"/>
              <a:t>информации.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 зависимости от доступного размера для полезной информации, можно определится с кодеком: просто передача фонемы, передача основных параметров речевого сигнала или же полный набор параметров.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6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9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Рисунок на данном слайде демонстрирует</a:t>
            </a:r>
            <a:r>
              <a:rPr lang="ru-RU" baseline="0" dirty="0" smtClean="0"/>
              <a:t> </a:t>
            </a:r>
            <a:r>
              <a:rPr lang="ru-RU" baseline="0" dirty="0" smtClean="0"/>
              <a:t>наиболее распространённую последовательность </a:t>
            </a:r>
            <a:r>
              <a:rPr lang="ru-RU" baseline="0" dirty="0" smtClean="0"/>
              <a:t>обработки речевого сигнала при кодировании (при декодировании всё происходит в обратном порядке). </a:t>
            </a:r>
            <a:r>
              <a:rPr lang="ru-RU" baseline="0" dirty="0" smtClean="0"/>
              <a:t>Следует заметить, что в отдельных случаях можно отказаться от некоторых этапов в помехоустойчивом кодировании. </a:t>
            </a:r>
            <a:r>
              <a:rPr lang="en-US" baseline="0" dirty="0" smtClean="0"/>
              <a:t>[</a:t>
            </a:r>
            <a:r>
              <a:rPr lang="ru-RU" baseline="0" dirty="0" smtClean="0"/>
              <a:t>Например при низкой вероятности возникновения ошибки можно отказаться от блочного кодирования и интерливинга</a:t>
            </a:r>
            <a:r>
              <a:rPr lang="en-US" baseline="0" dirty="0" smtClean="0"/>
              <a:t>]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Речевое кодирование не является помехоустойчивым, поэтому данные с речевого кодера поступают на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канальный.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Его задача – сделать передаваемую информацию помехоустойчивой, т.е. дать возможность приёмнику обнаружить (и, в некоторых случаях, исправить) ошибки, которые возникают при передаче информации. Помимо этого, канальное кодирование может выполнять такие функции, как добавление управляющей информации и шифрование.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4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более подробно каждый из</a:t>
            </a:r>
            <a:r>
              <a:rPr lang="ru-RU" baseline="0" dirty="0" smtClean="0"/>
              <a:t> упомянутых этапов и начнём с речевых кодеков.</a:t>
            </a:r>
          </a:p>
          <a:p>
            <a:endParaRPr lang="ru-RU" dirty="0" smtClean="0"/>
          </a:p>
          <a:p>
            <a:r>
              <a:rPr lang="ru-RU" dirty="0" smtClean="0"/>
              <a:t>Вокодер – самый простой вариант речевого кодека, он определяет номер фонемы (как следствие – любая речь превращается в однотипный</a:t>
            </a:r>
            <a:r>
              <a:rPr lang="ru-RU" baseline="0" dirty="0" smtClean="0"/>
              <a:t> вариант; фонема – минимальная смыслоразличительная единица языка, не имеющая лексического или грамматического значения)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Липридер</a:t>
            </a:r>
            <a:r>
              <a:rPr lang="ru-RU" baseline="0" dirty="0" smtClean="0"/>
              <a:t>, в свою очередь, определяет параметры фильтра для синтеза речевого сигнала (что позволяет сделать передаваемый сигнал более похожим на речь </a:t>
            </a:r>
            <a:r>
              <a:rPr lang="ru-RU" baseline="0" dirty="0" smtClean="0"/>
              <a:t>человека-источника: тон, интонация, тембр).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Говоря про помехозащищённое кодирование, выделяют 2 вида канальных кодеков: блочные (кодируют информацию по частям - блокам) и </a:t>
            </a:r>
            <a:r>
              <a:rPr lang="ru-RU" baseline="0" dirty="0" err="1" smtClean="0"/>
              <a:t>свёрточные</a:t>
            </a:r>
            <a:r>
              <a:rPr lang="ru-RU" baseline="0" dirty="0" smtClean="0"/>
              <a:t> (кодируют сразу весь информационный пакет). Однако ни один из помехоустойчивых кодов не в состоянии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восстановить правильную информационную последовательность, если ошибкам подверглось слишком много подряд идущих бит. Решением данной проблемы является интерливинг: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при передаче информация подверглась пачечным ошибкам, то на приёмной стороне после сборки последовательности для декодирования повреждённые биты окажутся на значительном расстоянии друг от друга.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Исходя из имеющейся информации,</a:t>
            </a:r>
            <a:r>
              <a:rPr lang="ru-RU" sz="1200" baseline="0" dirty="0" smtClean="0"/>
              <a:t> были проведены исследования, в ходе которых были рассмотрены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существующие методы обработки речи и предложена своя реализация библиотек, предназначенных для обработки речи, а также методология выбора более подходящего варианта обработки речи с учётом имеющегося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4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Перед</a:t>
            </a:r>
            <a:r>
              <a:rPr lang="ru-RU" sz="1200" baseline="0" dirty="0" smtClean="0"/>
              <a:t> разработкой библиотек было проведено их проектирование и поставлены следующие вопросы (указать на слайд; прочитать).</a:t>
            </a:r>
            <a:endParaRPr lang="ru-RU" sz="1200" dirty="0" smtClean="0"/>
          </a:p>
          <a:p>
            <a:r>
              <a:rPr lang="ru-RU" sz="1200" dirty="0" smtClean="0"/>
              <a:t>Область применения – всюду, где требуется </a:t>
            </a:r>
            <a:r>
              <a:rPr lang="ru-RU" sz="1200" dirty="0" smtClean="0"/>
              <a:t>обрабатывать и передавать речевой </a:t>
            </a:r>
            <a:r>
              <a:rPr lang="ru-RU" sz="1200" dirty="0" smtClean="0"/>
              <a:t>сигнал </a:t>
            </a:r>
            <a:r>
              <a:rPr lang="ru-RU" sz="1200" dirty="0" smtClean="0"/>
              <a:t>(помимо упомянутых</a:t>
            </a:r>
            <a:r>
              <a:rPr lang="ru-RU" sz="1200" baseline="0" dirty="0" smtClean="0"/>
              <a:t> ранее голосовых помощников и меню - </a:t>
            </a:r>
            <a:r>
              <a:rPr lang="ru-RU" sz="1200" dirty="0" smtClean="0"/>
              <a:t>голосовой </a:t>
            </a:r>
            <a:r>
              <a:rPr lang="ru-RU" sz="1200" dirty="0" smtClean="0"/>
              <a:t>чат в играх, беспроводные усилители </a:t>
            </a:r>
            <a:r>
              <a:rPr lang="ru-RU" sz="1200" dirty="0" smtClean="0"/>
              <a:t>звука). </a:t>
            </a:r>
            <a:endParaRPr lang="ru-RU" sz="1200" dirty="0" smtClean="0"/>
          </a:p>
          <a:p>
            <a:r>
              <a:rPr lang="ru-RU" sz="1200" dirty="0" smtClean="0"/>
              <a:t>Целевая аудитория – разработчики, которые не владеют</a:t>
            </a:r>
            <a:r>
              <a:rPr lang="ru-RU" sz="1200" baseline="0" dirty="0" smtClean="0"/>
              <a:t> предметной областью. </a:t>
            </a:r>
          </a:p>
          <a:p>
            <a:r>
              <a:rPr lang="ru-RU" sz="1200" dirty="0" smtClean="0"/>
              <a:t>Следует заметить: библиотеки</a:t>
            </a:r>
            <a:r>
              <a:rPr lang="ru-RU" sz="1200" baseline="0" dirty="0" smtClean="0"/>
              <a:t> разрабатывались исходя из того, что их можно использовать независимо друг от друга (в случае несовпадения формата входных данных предлагается применять паттерн адаптер</a:t>
            </a:r>
            <a:r>
              <a:rPr lang="ru-RU" sz="1200" baseline="0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Одной из вставших перед нами проблем</a:t>
            </a:r>
            <a:r>
              <a:rPr lang="ru-RU" sz="1200" baseline="0" dirty="0" smtClean="0"/>
              <a:t> было то, что </a:t>
            </a:r>
            <a:r>
              <a:rPr lang="ru-RU" sz="1200" dirty="0" smtClean="0"/>
              <a:t>мы заранее не знаем все требования (указать на слайд).</a:t>
            </a:r>
          </a:p>
          <a:p>
            <a:r>
              <a:rPr lang="ru-RU" sz="1200" dirty="0" smtClean="0"/>
              <a:t>Исходя из этого, разработка</a:t>
            </a:r>
            <a:r>
              <a:rPr lang="ru-RU" sz="1200" baseline="0" dirty="0" smtClean="0"/>
              <a:t> библиотек шла </a:t>
            </a:r>
            <a:r>
              <a:rPr lang="ru-RU" sz="1200" dirty="0" smtClean="0"/>
              <a:t>по такой технологии проектирования ПО, как </a:t>
            </a:r>
            <a:r>
              <a:rPr lang="ru-RU" sz="1200" dirty="0" err="1" smtClean="0"/>
              <a:t>прототипирование</a:t>
            </a:r>
            <a:r>
              <a:rPr lang="ru-RU" sz="1200" dirty="0" smtClean="0"/>
              <a:t>. В пользу данной технологии были следующие факторы: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-нам известны не все требования (формат, в котором мы будем передавать данные в канал связи; скорость передачи данных; вероятность ошибки);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-данная технология позволила нам быстро увидеть некоторые свойства продукта и</a:t>
            </a:r>
            <a:r>
              <a:rPr lang="ru-RU" sz="1200" baseline="0" dirty="0" smtClean="0"/>
              <a:t> сравнить с желаемыми (универсальность, соответствие реально существующим методам</a:t>
            </a:r>
            <a:r>
              <a:rPr lang="ru-RU" sz="1200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9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начала было решено создать объект для хранения речевого сигнала: помимо уже </a:t>
            </a:r>
            <a:r>
              <a:rPr lang="ru-RU" dirty="0" err="1" smtClean="0"/>
              <a:t>упоминавшейся</a:t>
            </a:r>
            <a:r>
              <a:rPr lang="ru-RU" dirty="0" smtClean="0"/>
              <a:t> ранее фонемы, речевой сигнал можно охарактеризовать следующими основными параметрами (показать на слайд).</a:t>
            </a:r>
          </a:p>
          <a:p>
            <a:r>
              <a:rPr lang="ru-RU" dirty="0" smtClean="0"/>
              <a:t>Это параметры фильтра линейного предсказания и параметры сигнала возбуждения. Для справки: в стандарте </a:t>
            </a:r>
            <a:r>
              <a:rPr lang="en-US" dirty="0" smtClean="0"/>
              <a:t>GSM </a:t>
            </a:r>
            <a:r>
              <a:rPr lang="ru-RU" dirty="0" smtClean="0"/>
              <a:t>около 20 параметров речевого сигнала.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1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существует множество стандартов речевых</a:t>
            </a:r>
            <a:r>
              <a:rPr lang="ru-RU" baseline="0" dirty="0" smtClean="0"/>
              <a:t> кодеков, наиболее популярные </a:t>
            </a:r>
            <a:r>
              <a:rPr lang="ru-RU" baseline="0" dirty="0" smtClean="0"/>
              <a:t>приведены </a:t>
            </a:r>
            <a:r>
              <a:rPr lang="ru-RU" baseline="0" dirty="0" smtClean="0"/>
              <a:t>на слайде (</a:t>
            </a:r>
            <a:r>
              <a:rPr lang="ru-RU" dirty="0" smtClean="0"/>
              <a:t>показать на слайд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en-US" dirty="0" smtClean="0"/>
              <a:t>G.711 </a:t>
            </a:r>
            <a:r>
              <a:rPr lang="ru-RU" dirty="0" smtClean="0"/>
              <a:t>и </a:t>
            </a:r>
            <a:r>
              <a:rPr lang="en-US" dirty="0" smtClean="0"/>
              <a:t>G.726</a:t>
            </a:r>
            <a:r>
              <a:rPr lang="ru-RU" dirty="0" smtClean="0"/>
              <a:t> – это стандарты для телефонии</a:t>
            </a:r>
            <a:r>
              <a:rPr lang="en-US" dirty="0" smtClean="0"/>
              <a:t>; 726 </a:t>
            </a:r>
            <a:r>
              <a:rPr lang="ru-RU" dirty="0" smtClean="0"/>
              <a:t>также применяется в некоторых камерах видеонаблюдения.</a:t>
            </a:r>
          </a:p>
          <a:p>
            <a:r>
              <a:rPr lang="en-US" dirty="0" smtClean="0"/>
              <a:t>GSM (Global System for Mobile Communications)</a:t>
            </a:r>
            <a:r>
              <a:rPr lang="ru-RU" dirty="0" smtClean="0"/>
              <a:t> – глобальный стандарт цифровой мобильной сотовой связи.</a:t>
            </a:r>
          </a:p>
          <a:p>
            <a:r>
              <a:rPr lang="en-US" dirty="0" err="1" smtClean="0"/>
              <a:t>iLPC</a:t>
            </a:r>
            <a:r>
              <a:rPr lang="en-US" dirty="0" smtClean="0"/>
              <a:t> (internet Low Bitrate Codec) –</a:t>
            </a:r>
            <a:r>
              <a:rPr lang="en-US" baseline="0" dirty="0" smtClean="0"/>
              <a:t> </a:t>
            </a:r>
            <a:r>
              <a:rPr lang="ru-RU" baseline="0" dirty="0" smtClean="0"/>
              <a:t>кодек для голосовой связи через интернет. Используется в </a:t>
            </a:r>
            <a:r>
              <a:rPr lang="en-US" baseline="0" dirty="0" smtClean="0"/>
              <a:t>Skype, Google Talk, Yahoo! Messenger</a:t>
            </a:r>
            <a:r>
              <a:rPr lang="ru-RU" baseline="0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Существующих стандартов по речевым кодекам крайне много, и на перечисление</a:t>
            </a:r>
            <a:r>
              <a:rPr lang="ru-RU" baseline="0" dirty="0" smtClean="0"/>
              <a:t> всех уйдёт много времени. Однако при детальном рассмотрении выясняется, что так или иначе все указанные кодеки имеют почти одинаковую структуру.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5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Изучив структуры существующих речевых кодеров, было замечено, что </a:t>
            </a:r>
            <a:r>
              <a:rPr lang="ru-RU" dirty="0" smtClean="0"/>
              <a:t>существующие речевые кодеки отличаются только форматом представления данных и алгоритмами расчёта параметров речевого сигнала, имея при этом общую структуру.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Исходя из этого была предложена </a:t>
            </a:r>
            <a:r>
              <a:rPr lang="ru-RU" baseline="0" dirty="0" smtClean="0"/>
              <a:t>структура, удовлетворяющий большинству из рассмотренных кодеров (данная структура </a:t>
            </a:r>
            <a:r>
              <a:rPr lang="ru-RU" dirty="0" smtClean="0"/>
              <a:t>позволяет создать как вокодер, так и </a:t>
            </a:r>
            <a:r>
              <a:rPr lang="ru-RU" dirty="0" err="1" smtClean="0"/>
              <a:t>липридер</a:t>
            </a:r>
            <a:r>
              <a:rPr lang="ru-RU" dirty="0" smtClean="0"/>
              <a:t>)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1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 для речевого кодирования выполнена на интерфейсах.</a:t>
            </a:r>
            <a:r>
              <a:rPr lang="ru-RU" baseline="0" dirty="0" smtClean="0"/>
              <a:t> Это позволяет разработчику определить, что ему нужно, но при этом оставляет за ним выбор алгоритмов для речевого кодека.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8EDE-81D6-4ED2-9EC2-EE12FAFD0105}" type="datetime1">
              <a:rPr lang="ru-RU" smtClean="0"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723E-B8D7-44C7-B10B-5D871445047E}" type="datetime1">
              <a:rPr lang="ru-RU" smtClean="0"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58EC-A844-46A5-8F45-75E4678C8451}" type="datetime1">
              <a:rPr lang="ru-RU" smtClean="0"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380F-5040-4154-A79A-EABE362B581A}" type="datetime1">
              <a:rPr lang="ru-RU" smtClean="0"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64133" y="6490758"/>
            <a:ext cx="2743200" cy="365125"/>
          </a:xfrm>
        </p:spPr>
        <p:txBody>
          <a:bodyPr/>
          <a:lstStyle>
            <a:lvl1pPr>
              <a:defRPr sz="3000"/>
            </a:lvl1pPr>
          </a:lstStyle>
          <a:p>
            <a:fld id="{467DF74C-0500-4CF2-8353-AE1D1480DA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547-32E0-41CA-94F8-41F0343CA97C}" type="datetime1">
              <a:rPr lang="ru-RU" smtClean="0"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254F-F95D-4A5D-B936-645B632A5E26}" type="datetime1">
              <a:rPr lang="ru-RU" smtClean="0"/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0C0F-32BC-42B2-9D92-E998672D5657}" type="datetime1">
              <a:rPr lang="ru-RU" smtClean="0"/>
              <a:t>06.06.2016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79D-7E5B-4655-A00A-039012B814B1}" type="datetime1">
              <a:rPr lang="ru-RU" smtClean="0"/>
              <a:t>06.06.2016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EB-D260-4F93-BE2B-7843578B1D1C}" type="datetime1">
              <a:rPr lang="ru-RU" smtClean="0"/>
              <a:t>06.06.2016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30267" y="6356350"/>
            <a:ext cx="2743200" cy="365125"/>
          </a:xfrm>
        </p:spPr>
        <p:txBody>
          <a:bodyPr/>
          <a:lstStyle>
            <a:lvl1pPr>
              <a:defRPr sz="3000" baseline="0"/>
            </a:lvl1pPr>
          </a:lstStyle>
          <a:p>
            <a:fld id="{467DF74C-0500-4CF2-8353-AE1D1480DA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7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1A5B-4F88-4815-9FD1-043099A21EC2}" type="datetime1">
              <a:rPr lang="ru-RU" smtClean="0"/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DF4A-3D61-495C-8A0C-D9B091AC4C9E}" type="datetime1">
              <a:rPr lang="ru-RU" smtClean="0"/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CDF8-316B-4DE3-A74A-EE5DDE0B2E76}" type="datetime1">
              <a:rPr lang="ru-RU" smtClean="0"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588" y="875624"/>
            <a:ext cx="9144000" cy="23876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+mn-lt"/>
              </a:rPr>
              <a:t>Исследование методов обработки речи для передачи по каналу связи</a:t>
            </a:r>
            <a:endParaRPr lang="ru-RU" b="1" dirty="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78608"/>
              </p:ext>
            </p:extLst>
          </p:nvPr>
        </p:nvGraphicFramePr>
        <p:xfrm>
          <a:off x="5628067" y="4546242"/>
          <a:ext cx="656393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171"/>
                <a:gridCol w="3275762"/>
              </a:tblGrid>
              <a:tr h="229103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Студент гр. 43501/4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Алексеев Д.М.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4008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Научный руководитель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к.т.н., доцент Богач Н.В.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6853" y="6078829"/>
            <a:ext cx="1997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Санкт-Петербург</a:t>
            </a:r>
          </a:p>
          <a:p>
            <a:pPr algn="ctr"/>
            <a:r>
              <a:rPr lang="ru-RU" sz="2000" dirty="0" smtClean="0"/>
              <a:t>2016 год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593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62740" y="1911323"/>
            <a:ext cx="10629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/>
              <a:t>Не </a:t>
            </a:r>
            <a:r>
              <a:rPr lang="ru-RU" sz="5400" dirty="0"/>
              <a:t>существует настолько надёжных каналов связи, </a:t>
            </a:r>
            <a:r>
              <a:rPr lang="ru-RU" sz="5400" dirty="0" smtClean="0"/>
              <a:t>которые </a:t>
            </a:r>
            <a:r>
              <a:rPr lang="ru-RU" sz="5400" dirty="0"/>
              <a:t>могут обеспечить полное отсутствие </a:t>
            </a:r>
            <a:r>
              <a:rPr lang="ru-RU" sz="5400" dirty="0">
                <a:solidFill>
                  <a:srgbClr val="FF0000"/>
                </a:solidFill>
              </a:rPr>
              <a:t>помех</a:t>
            </a:r>
            <a:r>
              <a:rPr lang="ru-RU" sz="5400" dirty="0"/>
              <a:t>, воздействующих на передаваемую речь.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4901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590" y="-127304"/>
            <a:ext cx="113951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400" dirty="0" smtClean="0"/>
              <a:t>ЗАЩИТА ОТ </a:t>
            </a:r>
            <a:r>
              <a:rPr lang="ru-RU" sz="4400" dirty="0" smtClean="0"/>
              <a:t>ПОМЕХ: ПРЕДЛАГАЕМЫЕ МЕТОДЫ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008810" y="1688578"/>
            <a:ext cx="74269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Помехоустойчивые кодеки: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блочные</a:t>
            </a:r>
          </a:p>
          <a:p>
            <a:r>
              <a:rPr lang="en-US" sz="3200" dirty="0" smtClean="0"/>
              <a:t>	</a:t>
            </a:r>
            <a:r>
              <a:rPr lang="ru-RU" sz="3200" dirty="0" smtClean="0"/>
              <a:t>дополнение до чётности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 Хэмминга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циклические коды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/>
              <a:t>свёрточные</a:t>
            </a:r>
            <a:endParaRPr lang="ru-RU" sz="3200" dirty="0"/>
          </a:p>
          <a:p>
            <a:r>
              <a:rPr lang="ru-RU" sz="3200" dirty="0" smtClean="0"/>
              <a:t>	вставка контрольных бит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кодирование полином с задержкой</a:t>
            </a:r>
          </a:p>
          <a:p>
            <a:r>
              <a:rPr lang="ru-RU" sz="3200" dirty="0" smtClean="0"/>
              <a:t>Интерливинг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609859" y="2100702"/>
            <a:ext cx="11182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Насколько </a:t>
            </a:r>
            <a:r>
              <a:rPr lang="ru-RU" sz="5400" dirty="0" smtClean="0"/>
              <a:t>хорошо надо повысить </a:t>
            </a:r>
            <a:r>
              <a:rPr lang="ru-RU" sz="5400" dirty="0"/>
              <a:t>помехозащищённость </a:t>
            </a:r>
            <a:r>
              <a:rPr lang="ru-RU" sz="5400" dirty="0" smtClean="0"/>
              <a:t>канала</a:t>
            </a:r>
          </a:p>
          <a:p>
            <a:r>
              <a:rPr lang="ru-RU" sz="5400" dirty="0" smtClean="0"/>
              <a:t>связи? </a:t>
            </a:r>
            <a:endParaRPr lang="ru-RU" sz="5400" dirty="0"/>
          </a:p>
        </p:txBody>
      </p:sp>
      <p:pic>
        <p:nvPicPr>
          <p:cNvPr id="1026" name="Picture 2" descr="http://personal-prestige.ru/public/images/articles/000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50" y="4292731"/>
            <a:ext cx="1489881" cy="224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64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7239" y="0"/>
            <a:ext cx="112762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Методология выбора метода обработки речи </a:t>
            </a:r>
          </a:p>
          <a:p>
            <a:pPr algn="ctr"/>
            <a:r>
              <a:rPr lang="ru-RU" sz="4400" dirty="0" smtClean="0"/>
              <a:t>для передачи по каналу связи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16801" y="1894690"/>
            <a:ext cx="1189909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1. Получить вероятность возникновения ошибки </a:t>
            </a:r>
          </a:p>
          <a:p>
            <a:r>
              <a:rPr lang="ru-RU" sz="3200" dirty="0" smtClean="0"/>
              <a:t>    в имеющемся канале связи.</a:t>
            </a:r>
          </a:p>
          <a:p>
            <a:r>
              <a:rPr lang="ru-RU" sz="3200" dirty="0" smtClean="0"/>
              <a:t>2. Сравнить пропускную способность канала связи и размер </a:t>
            </a:r>
          </a:p>
          <a:p>
            <a:r>
              <a:rPr lang="ru-RU" sz="3200" dirty="0" smtClean="0"/>
              <a:t>    полезной информации, который мы можем передать используя </a:t>
            </a:r>
          </a:p>
          <a:p>
            <a:r>
              <a:rPr lang="ru-RU" sz="3200" dirty="0" smtClean="0"/>
              <a:t>    различные комбинации помехоустойчивых кодеков.</a:t>
            </a:r>
          </a:p>
          <a:p>
            <a:r>
              <a:rPr lang="ru-RU" sz="3200" dirty="0" smtClean="0"/>
              <a:t>3. Исходя из размера полезной информации – выбрать речевой </a:t>
            </a:r>
          </a:p>
          <a:p>
            <a:r>
              <a:rPr lang="ru-RU" sz="3200" dirty="0" smtClean="0"/>
              <a:t>    кодек, удовлетворяющий требованиям по </a:t>
            </a:r>
            <a:r>
              <a:rPr lang="en-US" sz="3200" dirty="0" smtClean="0"/>
              <a:t>MOS </a:t>
            </a:r>
            <a:r>
              <a:rPr lang="ru-RU" sz="3200" dirty="0" smtClean="0"/>
              <a:t>или </a:t>
            </a:r>
          </a:p>
          <a:p>
            <a:r>
              <a:rPr lang="ru-RU" sz="3200" dirty="0"/>
              <a:t> </a:t>
            </a:r>
            <a:r>
              <a:rPr lang="ru-RU" sz="3200" dirty="0" smtClean="0"/>
              <a:t>   скорости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27653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863662" y="0"/>
            <a:ext cx="37074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b="1" dirty="0" smtClean="0"/>
              <a:t>ВЫВОДЫ</a:t>
            </a:r>
            <a:endParaRPr lang="ru-RU" sz="6800" b="1" dirty="0"/>
          </a:p>
        </p:txBody>
      </p:sp>
    </p:spTree>
    <p:extLst>
      <p:ext uri="{BB962C8B-B14F-4D97-AF65-F5344CB8AC3E}">
        <p14:creationId xmlns:p14="http://schemas.microsoft.com/office/powerpoint/2010/main" val="15836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7" y="51934"/>
            <a:ext cx="11245159" cy="235091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+mn-lt"/>
              </a:rPr>
              <a:t>Можно выделить </a:t>
            </a:r>
            <a:r>
              <a:rPr lang="ru-RU" sz="4800" b="1" dirty="0" smtClean="0">
                <a:solidFill>
                  <a:srgbClr val="FF0000"/>
                </a:solidFill>
                <a:latin typeface="+mn-lt"/>
              </a:rPr>
              <a:t>2 основных этапа </a:t>
            </a:r>
            <a:r>
              <a:rPr lang="ru-RU" sz="4800" b="1" dirty="0" smtClean="0">
                <a:latin typeface="+mn-lt"/>
              </a:rPr>
              <a:t>в обработке речи для передачи по каналу связи:</a:t>
            </a:r>
            <a:endParaRPr lang="ru-RU" sz="48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519" y="2516926"/>
            <a:ext cx="10858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4400" dirty="0" smtClean="0"/>
              <a:t>Речевое кодирование</a:t>
            </a:r>
          </a:p>
          <a:p>
            <a:pPr marL="342900" indent="-342900">
              <a:buAutoNum type="arabicPeriod"/>
            </a:pPr>
            <a:r>
              <a:rPr lang="ru-RU" sz="4400" dirty="0" smtClean="0"/>
              <a:t>Помехоустойчивое кодирование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21914" y="6400350"/>
            <a:ext cx="2743200" cy="365125"/>
          </a:xfrm>
        </p:spPr>
        <p:txBody>
          <a:bodyPr/>
          <a:lstStyle/>
          <a:p>
            <a:fld id="{467DF74C-0500-4CF2-8353-AE1D1480DAD0}" type="slidenum">
              <a:rPr lang="ru-RU" sz="3000" smtClean="0"/>
              <a:t>2</a:t>
            </a:fld>
            <a:endParaRPr lang="ru-RU" sz="3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1" y="4077553"/>
            <a:ext cx="10910899" cy="24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011681" y="108021"/>
            <a:ext cx="5061786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66502" y="108021"/>
            <a:ext cx="4485164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41805" y="201902"/>
            <a:ext cx="42098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самом речевом кодировании применяют два основных вида кодеков* и их гибридный вариант:</a:t>
            </a:r>
          </a:p>
          <a:p>
            <a:r>
              <a:rPr lang="ru-RU" sz="6600" dirty="0" smtClean="0"/>
              <a:t>Вокодер</a:t>
            </a:r>
          </a:p>
          <a:p>
            <a:r>
              <a:rPr lang="ru-RU" sz="6600" dirty="0" err="1" smtClean="0"/>
              <a:t>Липридер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7404971" y="263458"/>
            <a:ext cx="45417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Помехозащищённое</a:t>
            </a:r>
          </a:p>
          <a:p>
            <a:r>
              <a:rPr lang="ru-RU" sz="2800" dirty="0" smtClean="0"/>
              <a:t>кодирование обычно </a:t>
            </a:r>
          </a:p>
          <a:p>
            <a:r>
              <a:rPr lang="ru-RU" sz="2800" dirty="0" smtClean="0"/>
              <a:t>состоит из двух кодеков, </a:t>
            </a:r>
          </a:p>
          <a:p>
            <a:r>
              <a:rPr lang="ru-RU" sz="2800" dirty="0" smtClean="0"/>
              <a:t>идущих друг за другом: </a:t>
            </a:r>
          </a:p>
          <a:p>
            <a:endParaRPr lang="ru-RU" sz="2800" dirty="0"/>
          </a:p>
          <a:p>
            <a:r>
              <a:rPr lang="ru-RU" sz="6600" dirty="0" smtClean="0"/>
              <a:t>Блочный</a:t>
            </a:r>
          </a:p>
          <a:p>
            <a:r>
              <a:rPr lang="ru-RU" sz="6600" dirty="0" err="1" smtClean="0"/>
              <a:t>Свёрточный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891422" y="5987018"/>
            <a:ext cx="109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*Кодек (</a:t>
            </a:r>
            <a:r>
              <a:rPr lang="ru-RU" b="1" dirty="0" smtClean="0"/>
              <a:t>в данной работе</a:t>
            </a:r>
            <a:r>
              <a:rPr lang="ru-RU" dirty="0" smtClean="0"/>
              <a:t>) – программа, которая способна выполнять преобразование сигнала или данных.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1422" y="4854575"/>
            <a:ext cx="10730307" cy="9832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Интерливинг – перестановка бит, служит как защита от пачечных ошибок.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6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963" y="601012"/>
            <a:ext cx="1041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  <a:endParaRPr lang="ru-RU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334556" y="2601532"/>
            <a:ext cx="955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Какова область применения?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Кто будет этим пользоваться?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0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813" y="-193183"/>
            <a:ext cx="105418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 библиотек</a:t>
            </a:r>
            <a:endParaRPr lang="ru-RU" sz="6800" dirty="0"/>
          </a:p>
        </p:txBody>
      </p:sp>
      <p:sp>
        <p:nvSpPr>
          <p:cNvPr id="2" name="TextBox 1"/>
          <p:cNvSpPr txBox="1"/>
          <p:nvPr/>
        </p:nvSpPr>
        <p:spPr>
          <a:xfrm>
            <a:off x="192705" y="992782"/>
            <a:ext cx="64399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Нам заранее известны не </a:t>
            </a:r>
            <a:endParaRPr lang="ru-RU" sz="3600" dirty="0" smtClean="0"/>
          </a:p>
          <a:p>
            <a:r>
              <a:rPr lang="ru-RU" sz="3600" dirty="0" smtClean="0"/>
              <a:t>все </a:t>
            </a:r>
            <a:r>
              <a:rPr lang="ru-RU" sz="3600" dirty="0" smtClean="0"/>
              <a:t>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скорость передачи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речевой кодек и его </a:t>
            </a:r>
            <a:endParaRPr lang="ru-RU" sz="3600" dirty="0" smtClean="0"/>
          </a:p>
          <a:p>
            <a:r>
              <a:rPr lang="ru-RU" sz="3600" dirty="0"/>
              <a:t> </a:t>
            </a:r>
            <a:r>
              <a:rPr lang="ru-RU" sz="3600" dirty="0" smtClean="0"/>
              <a:t>  </a:t>
            </a:r>
            <a:r>
              <a:rPr lang="ru-RU" sz="3600" dirty="0" smtClean="0"/>
              <a:t>формат представления 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</a:t>
            </a:r>
            <a:r>
              <a:rPr lang="ru-RU" sz="3600" dirty="0" smtClean="0"/>
              <a:t>речевого </a:t>
            </a:r>
            <a:r>
              <a:rPr lang="ru-RU" sz="3600" dirty="0" smtClean="0"/>
              <a:t>сигнала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вероятность ошибки в </a:t>
            </a:r>
            <a:endParaRPr lang="ru-RU" sz="3600" dirty="0" smtClean="0"/>
          </a:p>
          <a:p>
            <a:r>
              <a:rPr lang="ru-RU" sz="3600" dirty="0" smtClean="0"/>
              <a:t>   канале </a:t>
            </a:r>
            <a:r>
              <a:rPr lang="ru-RU" sz="3600" dirty="0" smtClean="0"/>
              <a:t>связи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07" y="1281976"/>
            <a:ext cx="5219566" cy="55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4574" y="992782"/>
            <a:ext cx="359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ПРОТОТИПИРОВАНИЕ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5337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040" y="-170661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РЕЧЕВОЙ СИГНАЛ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00737" y="1669106"/>
            <a:ext cx="124882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3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phoneme_number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Номер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фонемы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shortTerm_energy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Кратковременная энергия речевого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сигнала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instant_frequency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Мгновенная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частота(число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нулей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			     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интеснивности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formanta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Форманта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(концентрация энергии в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ограниченной частотной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области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LP_coefficients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Коэффициенты линейного предсказания</a:t>
            </a: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energy_distribution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[30],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энергии сигнала по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частотным группам</a:t>
            </a:r>
            <a:endParaRPr lang="ru-RU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pause_duration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Длительность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пауз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Voice_type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9051" y="1626247"/>
            <a:ext cx="117627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Существует </a:t>
            </a:r>
            <a:r>
              <a:rPr lang="ru-RU" sz="4400" b="1" dirty="0">
                <a:solidFill>
                  <a:srgbClr val="FF0000"/>
                </a:solidFill>
              </a:rPr>
              <a:t>множество</a:t>
            </a:r>
            <a:r>
              <a:rPr lang="ru-RU" sz="4400" dirty="0">
                <a:solidFill>
                  <a:srgbClr val="FF0000"/>
                </a:solidFill>
              </a:rPr>
              <a:t> </a:t>
            </a:r>
            <a:r>
              <a:rPr lang="ru-RU" sz="4400" dirty="0"/>
              <a:t>речевых </a:t>
            </a:r>
            <a:r>
              <a:rPr lang="ru-RU" sz="4400" dirty="0" smtClean="0"/>
              <a:t>кодеков</a:t>
            </a:r>
            <a:r>
              <a:rPr lang="en-US" sz="4400" dirty="0" smtClean="0"/>
              <a:t>; </a:t>
            </a:r>
            <a:r>
              <a:rPr lang="ru-RU" sz="4400" dirty="0" smtClean="0"/>
              <a:t>наиболее распространены: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кодеки по стандарту от </a:t>
            </a:r>
            <a:r>
              <a:rPr lang="en-US" sz="4400" dirty="0"/>
              <a:t>ITU-T</a:t>
            </a:r>
            <a:r>
              <a:rPr lang="ru-RU" sz="4400" dirty="0"/>
              <a:t> (</a:t>
            </a:r>
            <a:r>
              <a:rPr lang="en-US" sz="4400" dirty="0"/>
              <a:t>G.711, G.726</a:t>
            </a:r>
            <a:r>
              <a:rPr lang="ru-RU" sz="4400" dirty="0" smtClean="0"/>
              <a:t>…)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стандарт </a:t>
            </a:r>
            <a:r>
              <a:rPr lang="en-US" sz="4400" dirty="0"/>
              <a:t>GSM (Full </a:t>
            </a:r>
            <a:r>
              <a:rPr lang="en-US" sz="4400" dirty="0" smtClean="0"/>
              <a:t>rate</a:t>
            </a:r>
            <a:r>
              <a:rPr lang="en-US" sz="4400" dirty="0"/>
              <a:t>, Half rate</a:t>
            </a:r>
            <a:r>
              <a:rPr lang="en-US" sz="4400" dirty="0" smtClean="0"/>
              <a:t>…)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 smtClean="0"/>
              <a:t>iLBC</a:t>
            </a:r>
            <a:r>
              <a:rPr lang="en-US" sz="4400" dirty="0" smtClean="0"/>
              <a:t> (</a:t>
            </a:r>
            <a:r>
              <a:rPr lang="ru-RU" sz="4400" dirty="0" smtClean="0"/>
              <a:t>кодек для </a:t>
            </a:r>
            <a:r>
              <a:rPr lang="en-US" sz="4400" dirty="0" smtClean="0"/>
              <a:t>IP-</a:t>
            </a:r>
            <a:r>
              <a:rPr lang="ru-RU" sz="4400" dirty="0" smtClean="0"/>
              <a:t>телефонии</a:t>
            </a:r>
            <a:r>
              <a:rPr lang="ru-RU" sz="44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…</a:t>
            </a:r>
            <a:endParaRPr lang="ru-RU" sz="4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99051" y="-251190"/>
            <a:ext cx="1142319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800" dirty="0" smtClean="0"/>
              <a:t>Проектирование </a:t>
            </a:r>
            <a:r>
              <a:rPr lang="ru-RU" sz="6800" dirty="0" smtClean="0"/>
              <a:t>библиотек</a:t>
            </a:r>
          </a:p>
          <a:p>
            <a:pPr algn="ctr"/>
            <a:r>
              <a:rPr lang="ru-RU" sz="4800" dirty="0"/>
              <a:t>ВЫБОР СТРУКТУРЫ ДЛЯ РЕЧЕВОГО </a:t>
            </a:r>
            <a:r>
              <a:rPr lang="ru-RU" sz="4800" dirty="0" smtClean="0"/>
              <a:t>КОДЕКА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4628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871" y="180304"/>
            <a:ext cx="1168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/>
              <a:t>ПРЕДЛАГАЕМАЯ СТРУКТУРА ДЛЯ РЕЧЕВОГО КОДЕРА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67" y="890564"/>
            <a:ext cx="8844700" cy="56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2" y="419838"/>
            <a:ext cx="11096955" cy="582641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9</a:t>
            </a:fld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7782" y="310994"/>
            <a:ext cx="11732654" cy="6091707"/>
          </a:xfrm>
          <a:prstGeom prst="roundRect">
            <a:avLst/>
          </a:prstGeom>
          <a:solidFill>
            <a:schemeClr val="accent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5400" dirty="0"/>
              <a:t>Используя интерфейс, мы можем </a:t>
            </a:r>
            <a:r>
              <a:rPr lang="ru-RU" sz="5400" dirty="0" smtClean="0"/>
              <a:t>рассказать</a:t>
            </a:r>
            <a:r>
              <a:rPr lang="ru-RU" sz="5400" dirty="0"/>
              <a:t>, </a:t>
            </a:r>
            <a:r>
              <a:rPr lang="ru-RU" sz="5400" b="1" dirty="0">
                <a:solidFill>
                  <a:srgbClr val="FF0000"/>
                </a:solidFill>
              </a:rPr>
              <a:t>какие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r>
              <a:rPr lang="ru-RU" sz="5400" dirty="0"/>
              <a:t>действия должен уметь выполнять данный алгоритм и, следовательно, </a:t>
            </a:r>
            <a:r>
              <a:rPr lang="ru-RU" sz="5400" b="1" dirty="0">
                <a:solidFill>
                  <a:srgbClr val="FF0000"/>
                </a:solidFill>
              </a:rPr>
              <a:t>что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r>
              <a:rPr lang="ru-RU" sz="5400" dirty="0"/>
              <a:t>в данной функции должно быть реализовано.</a:t>
            </a:r>
          </a:p>
        </p:txBody>
      </p:sp>
    </p:spTree>
    <p:extLst>
      <p:ext uri="{BB962C8B-B14F-4D97-AF65-F5344CB8AC3E}">
        <p14:creationId xmlns:p14="http://schemas.microsoft.com/office/powerpoint/2010/main" val="3327599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1621</Words>
  <Application>Microsoft Office PowerPoint</Application>
  <PresentationFormat>Широкоэкранный</PresentationFormat>
  <Paragraphs>158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Тема Office</vt:lpstr>
      <vt:lpstr>Исследование методов обработки речи для передачи по каналу связи</vt:lpstr>
      <vt:lpstr>Можно выделить 2 основных этапа в обработке речи для передачи по каналу связи: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обработки речи для передач по каналу связи</dc:title>
  <dc:creator>Adiy</dc:creator>
  <cp:lastModifiedBy>Adiy</cp:lastModifiedBy>
  <cp:revision>448</cp:revision>
  <dcterms:created xsi:type="dcterms:W3CDTF">2016-05-16T07:43:09Z</dcterms:created>
  <dcterms:modified xsi:type="dcterms:W3CDTF">2016-06-06T21:53:50Z</dcterms:modified>
</cp:coreProperties>
</file>