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59" r:id="rId4"/>
    <p:sldId id="260" r:id="rId5"/>
    <p:sldId id="267" r:id="rId6"/>
    <p:sldId id="266" r:id="rId7"/>
    <p:sldId id="268" r:id="rId8"/>
    <p:sldId id="271" r:id="rId9"/>
    <p:sldId id="272" r:id="rId10"/>
    <p:sldId id="278" r:id="rId11"/>
    <p:sldId id="279" r:id="rId12"/>
    <p:sldId id="280" r:id="rId13"/>
    <p:sldId id="273" r:id="rId14"/>
    <p:sldId id="269" r:id="rId15"/>
    <p:sldId id="274" r:id="rId16"/>
    <p:sldId id="275" r:id="rId17"/>
    <p:sldId id="276" r:id="rId18"/>
    <p:sldId id="26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04" autoAdjust="0"/>
  </p:normalViewPr>
  <p:slideViewPr>
    <p:cSldViewPr snapToGrid="0">
      <p:cViewPr varScale="1">
        <p:scale>
          <a:sx n="74" d="100"/>
          <a:sy n="74" d="100"/>
        </p:scale>
        <p:origin x="18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64B02-90B2-4731-B2BE-E94748D81C5F}" type="datetimeFigureOut">
              <a:rPr lang="ru-RU" smtClean="0"/>
              <a:t>29.05.2016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1C3C5-CCA8-4B2B-8706-EB937A244A85}" type="slidenum">
              <a:rPr lang="ru-RU" smtClean="0"/>
              <a:t>‹#›</a:t>
            </a:fld>
            <a:endParaRPr lang="ru-RU"/>
          </a:p>
        </p:txBody>
      </p:sp>
    </p:spTree>
    <p:extLst>
      <p:ext uri="{BB962C8B-B14F-4D97-AF65-F5344CB8AC3E}">
        <p14:creationId xmlns:p14="http://schemas.microsoft.com/office/powerpoint/2010/main" val="24708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Приветствие.</a:t>
            </a:r>
          </a:p>
          <a:p>
            <a:r>
              <a:rPr lang="ru-RU" dirty="0" smtClean="0"/>
              <a:t>Озвучивание:</a:t>
            </a:r>
            <a:r>
              <a:rPr lang="ru-RU" baseline="0" dirty="0" smtClean="0"/>
              <a:t> кто я такой, тема моей работы. </a:t>
            </a:r>
            <a:endParaRPr lang="ru-RU" baseline="0" dirty="0" smtClean="0"/>
          </a:p>
          <a:p>
            <a:endParaRPr lang="ru-RU" baseline="0" dirty="0" smtClean="0"/>
          </a:p>
          <a:p>
            <a:r>
              <a:rPr lang="ru-RU" baseline="0" dirty="0" smtClean="0"/>
              <a:t>В наши дни всё большую популярность приобретают различные голосовые помощники (</a:t>
            </a:r>
            <a:r>
              <a:rPr lang="en-US" baseline="0" dirty="0" smtClean="0"/>
              <a:t>Siri, Cortana</a:t>
            </a:r>
            <a:r>
              <a:rPr lang="ru-RU" baseline="0" dirty="0" smtClean="0"/>
              <a:t>) и голосовые меню </a:t>
            </a:r>
            <a:r>
              <a:rPr lang="en-US" baseline="0" dirty="0" smtClean="0"/>
              <a:t>(IVR - </a:t>
            </a:r>
            <a:r>
              <a:rPr lang="en-US" dirty="0" smtClean="0"/>
              <a:t>Interactive Voice Response</a:t>
            </a:r>
            <a:r>
              <a:rPr lang="en-US" baseline="0" dirty="0" smtClean="0"/>
              <a:t>). </a:t>
            </a:r>
            <a:r>
              <a:rPr lang="ru-RU" baseline="0" dirty="0" smtClean="0"/>
              <a:t>В их основе лежит передача речи и приём речевой информации.</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Одна</a:t>
            </a:r>
            <a:r>
              <a:rPr lang="ru-RU" sz="1200" kern="1200" baseline="0" dirty="0" smtClean="0">
                <a:solidFill>
                  <a:schemeClr val="tx1"/>
                </a:solidFill>
                <a:effectLst/>
                <a:latin typeface="+mn-lt"/>
                <a:ea typeface="+mn-ea"/>
                <a:cs typeface="+mn-cs"/>
              </a:rPr>
              <a:t> из главных проблем наряду с распознаванием речи – это то, что </a:t>
            </a:r>
            <a:r>
              <a:rPr lang="ru-RU" sz="1200" kern="1200" dirty="0" smtClean="0">
                <a:solidFill>
                  <a:schemeClr val="tx1"/>
                </a:solidFill>
                <a:effectLst/>
                <a:latin typeface="+mn-lt"/>
                <a:ea typeface="+mn-ea"/>
                <a:cs typeface="+mn-cs"/>
              </a:rPr>
              <a:t>не </a:t>
            </a:r>
            <a:r>
              <a:rPr lang="ru-RU" sz="1200" kern="1200" dirty="0" smtClean="0">
                <a:solidFill>
                  <a:schemeClr val="tx1"/>
                </a:solidFill>
                <a:effectLst/>
                <a:latin typeface="+mn-lt"/>
                <a:ea typeface="+mn-ea"/>
                <a:cs typeface="+mn-cs"/>
              </a:rPr>
              <a:t>существует настолько надёжных каналов связи, которые могут обеспечить полное отсутствие помех, воздействующих на передаваемую речь. </a:t>
            </a:r>
            <a:r>
              <a:rPr lang="ru-RU" dirty="0" smtClean="0"/>
              <a:t>Три наиболее популярных метода</a:t>
            </a:r>
            <a:r>
              <a:rPr lang="ru-RU" baseline="0" dirty="0" smtClean="0"/>
              <a:t> защиты от помех </a:t>
            </a:r>
            <a:r>
              <a:rPr lang="ru-RU" dirty="0" smtClean="0"/>
              <a:t>– это аппаратное улучшение канала связи, повышение отношения сигнал/шум, а также помехоустойчивое кодирование.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Первые 2 метода не гарантируют 100% защиту от помех, и в случае появления оных не могут определить и исправить возникшую ошибку. Поэтому в данной работе в качестве методов защиты от помех мы рассматриваем помехоустойчивое кодирование.</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a:t>
            </a:fld>
            <a:endParaRPr lang="ru-RU"/>
          </a:p>
        </p:txBody>
      </p:sp>
    </p:spTree>
    <p:extLst>
      <p:ext uri="{BB962C8B-B14F-4D97-AF65-F5344CB8AC3E}">
        <p14:creationId xmlns:p14="http://schemas.microsoft.com/office/powerpoint/2010/main" val="253639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1/А(</a:t>
            </a:r>
            <a:r>
              <a:rPr lang="en-US" dirty="0" smtClean="0"/>
              <a:t>z)</a:t>
            </a:r>
            <a:r>
              <a:rPr lang="ru-RU" dirty="0" smtClean="0"/>
              <a:t> – синтезирующий фильтр с линейным предсказанием</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10</a:t>
            </a:fld>
            <a:endParaRPr lang="ru-RU"/>
          </a:p>
        </p:txBody>
      </p:sp>
    </p:spTree>
    <p:extLst>
      <p:ext uri="{BB962C8B-B14F-4D97-AF65-F5344CB8AC3E}">
        <p14:creationId xmlns:p14="http://schemas.microsoft.com/office/powerpoint/2010/main" val="4274305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11</a:t>
            </a:fld>
            <a:endParaRPr lang="ru-RU"/>
          </a:p>
        </p:txBody>
      </p:sp>
    </p:spTree>
    <p:extLst>
      <p:ext uri="{BB962C8B-B14F-4D97-AF65-F5344CB8AC3E}">
        <p14:creationId xmlns:p14="http://schemas.microsoft.com/office/powerpoint/2010/main" val="36984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Учитывая всё вышесказанное,</a:t>
            </a:r>
            <a:r>
              <a:rPr lang="ru-RU" baseline="0" dirty="0" smtClean="0"/>
              <a:t> здесь приведена структура </a:t>
            </a:r>
            <a:r>
              <a:rPr lang="ru-RU" dirty="0" smtClean="0"/>
              <a:t>типичного речевого </a:t>
            </a:r>
            <a:r>
              <a:rPr lang="ru-RU" dirty="0" smtClean="0"/>
              <a:t>кодера.</a:t>
            </a:r>
            <a:endParaRPr lang="ru-RU" dirty="0" smtClean="0"/>
          </a:p>
          <a:p>
            <a:r>
              <a:rPr lang="ru-RU" dirty="0" smtClean="0"/>
              <a:t>Подводя итог проведённому блиц-обзору</a:t>
            </a:r>
            <a:r>
              <a:rPr lang="ru-RU" baseline="0" dirty="0" smtClean="0"/>
              <a:t> существующих кодеков можно сказать следующее</a:t>
            </a:r>
            <a:r>
              <a:rPr lang="ru-RU" dirty="0" smtClean="0"/>
              <a:t>: существующие речевые кодеки отличаются только форматом представления данных и алгоритмами расчёта параметров речевого сигнала, имея при этом общую структуру.</a:t>
            </a:r>
          </a:p>
          <a:p>
            <a:r>
              <a:rPr lang="ru-RU" dirty="0" smtClean="0"/>
              <a:t>Как следствие, мы можем сказать, ЧТО должен уметь делать речевой кодек, но при этом ответ на вопрос КАК остаётся на усмотрение разработчика. </a:t>
            </a:r>
          </a:p>
          <a:p>
            <a:endParaRPr lang="ru-RU" dirty="0" smtClean="0"/>
          </a:p>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12</a:t>
            </a:fld>
            <a:endParaRPr lang="ru-RU"/>
          </a:p>
        </p:txBody>
      </p:sp>
    </p:spTree>
    <p:extLst>
      <p:ext uri="{BB962C8B-B14F-4D97-AF65-F5344CB8AC3E}">
        <p14:creationId xmlns:p14="http://schemas.microsoft.com/office/powerpoint/2010/main" val="689873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Исходя из сказанного, для разработки речевого кодека были использованы интерфейсы и, как следствие, набор модулей, реализующих речевой кодек, состоит из них. Следует заметить: реализация речевого кодека – это нетривиальная задача. Применяя данную библиотеку, сторонний разработчик будет знать, ЧТО ему требуется реализовать для создания речевого кодека. КАК – пусть решает он сам.</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13</a:t>
            </a:fld>
            <a:endParaRPr lang="ru-RU"/>
          </a:p>
        </p:txBody>
      </p:sp>
    </p:spTree>
    <p:extLst>
      <p:ext uri="{BB962C8B-B14F-4D97-AF65-F5344CB8AC3E}">
        <p14:creationId xmlns:p14="http://schemas.microsoft.com/office/powerpoint/2010/main" val="3713118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После завершения речевого кодирования мы должны сделать полученный код помехозащищённым. Для этого применяются следующие методы(показать на слайд).  Они были выбраны по ходу исследования из всех рассмотренных методов помехоустойчивого кодирования, т.к. отвечали следующим критериям: могут находить и исправлять ошибки; простота реализации; применяются в существующих каналах связи.</a:t>
            </a:r>
          </a:p>
        </p:txBody>
      </p:sp>
      <p:sp>
        <p:nvSpPr>
          <p:cNvPr id="4" name="Номер слайда 3"/>
          <p:cNvSpPr>
            <a:spLocks noGrp="1"/>
          </p:cNvSpPr>
          <p:nvPr>
            <p:ph type="sldNum" sz="quarter" idx="10"/>
          </p:nvPr>
        </p:nvSpPr>
        <p:spPr/>
        <p:txBody>
          <a:bodyPr/>
          <a:lstStyle/>
          <a:p>
            <a:fld id="{4791C3C5-CCA8-4B2B-8706-EB937A244A85}" type="slidenum">
              <a:rPr lang="ru-RU" smtClean="0"/>
              <a:t>14</a:t>
            </a:fld>
            <a:endParaRPr lang="ru-RU"/>
          </a:p>
        </p:txBody>
      </p:sp>
    </p:spTree>
    <p:extLst>
      <p:ext uri="{BB962C8B-B14F-4D97-AF65-F5344CB8AC3E}">
        <p14:creationId xmlns:p14="http://schemas.microsoft.com/office/powerpoint/2010/main" val="3698052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Основной вопрос, который встаёт при выборе метода помехоустойчивого кодирования</a:t>
            </a:r>
            <a:r>
              <a:rPr lang="ru-RU" baseline="0" dirty="0" smtClean="0"/>
              <a:t> – это (показать на слайд и зачитать).</a:t>
            </a:r>
          </a:p>
          <a:p>
            <a:r>
              <a:rPr lang="ru-RU" sz="1200" kern="1200" dirty="0" smtClean="0">
                <a:solidFill>
                  <a:schemeClr val="tx1"/>
                </a:solidFill>
                <a:effectLst/>
                <a:latin typeface="+mn-lt"/>
                <a:ea typeface="+mn-ea"/>
                <a:cs typeface="+mn-cs"/>
              </a:rPr>
              <a:t>Для ответа на данный вопрос в первую очередь следует рассчитать вероятность возникновения ошибки при передаче информации. </a:t>
            </a:r>
            <a:r>
              <a:rPr lang="ru-RU" baseline="0" dirty="0" smtClean="0"/>
              <a:t>Ранее проводилось много исследований, связанных с расчётом вероятности возникновения ошибки в канале связи (источники (с 13 по 16) указаны в бакалаврской работе; в частности, данные исследования проводились академией Федеральной Службы Охраны РФ в 2013 году). </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15</a:t>
            </a:fld>
            <a:endParaRPr lang="ru-RU"/>
          </a:p>
        </p:txBody>
      </p:sp>
    </p:spTree>
    <p:extLst>
      <p:ext uri="{BB962C8B-B14F-4D97-AF65-F5344CB8AC3E}">
        <p14:creationId xmlns:p14="http://schemas.microsoft.com/office/powerpoint/2010/main" val="47362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 расчёте вероятности</a:t>
            </a:r>
            <a:r>
              <a:rPr lang="ru-RU" baseline="0" dirty="0" smtClean="0"/>
              <a:t> возникновения ошибки следует учитывать следующие факторы (показать на слайд и зачитать). Учесть все источники ошибки невозможно, поэтому в </a:t>
            </a:r>
            <a:r>
              <a:rPr lang="ru-RU" baseline="0" dirty="0" smtClean="0"/>
              <a:t>расчётах </a:t>
            </a:r>
            <a:r>
              <a:rPr lang="ru-RU" baseline="0" dirty="0" smtClean="0"/>
              <a:t>присутствует определённая погрешность. </a:t>
            </a:r>
          </a:p>
          <a:p>
            <a:r>
              <a:rPr lang="ru-RU" dirty="0" smtClean="0"/>
              <a:t>С</a:t>
            </a:r>
            <a:r>
              <a:rPr lang="ru-RU" baseline="0" dirty="0" smtClean="0"/>
              <a:t> её учётом вероятность приёма ошибочного символа в канале связи без помехоустойчивого кодирования составляет…</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16</a:t>
            </a:fld>
            <a:endParaRPr lang="ru-RU"/>
          </a:p>
        </p:txBody>
      </p:sp>
    </p:spTree>
    <p:extLst>
      <p:ext uri="{BB962C8B-B14F-4D97-AF65-F5344CB8AC3E}">
        <p14:creationId xmlns:p14="http://schemas.microsoft.com/office/powerpoint/2010/main" val="531855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…примерно 1% (для большинства исследуемых каналов; с округлением в большую сторону).</a:t>
            </a:r>
          </a:p>
          <a:p>
            <a:r>
              <a:rPr lang="ru-RU" dirty="0" smtClean="0"/>
              <a:t>На самом деле это довольно много. Если взять стандарт </a:t>
            </a:r>
            <a:r>
              <a:rPr lang="en-US" dirty="0" err="1" smtClean="0"/>
              <a:t>iLBC</a:t>
            </a:r>
            <a:r>
              <a:rPr lang="en-US" dirty="0" smtClean="0"/>
              <a:t>, </a:t>
            </a:r>
            <a:r>
              <a:rPr lang="ru-RU" dirty="0" smtClean="0"/>
              <a:t>то</a:t>
            </a:r>
            <a:r>
              <a:rPr lang="ru-RU" baseline="0" dirty="0" smtClean="0"/>
              <a:t> у него один из режимов </a:t>
            </a:r>
            <a:r>
              <a:rPr lang="ru-RU" baseline="0" dirty="0" smtClean="0"/>
              <a:t>передачи данных составляет 13.33 кбит/с: </a:t>
            </a:r>
            <a:r>
              <a:rPr lang="ru-RU" baseline="0" dirty="0" smtClean="0"/>
              <a:t>длина пакета в таком режиме составляет 400 бит. Всего за секунду разговора будет передано </a:t>
            </a:r>
            <a:r>
              <a:rPr lang="en-US" baseline="0" dirty="0" smtClean="0"/>
              <a:t>~34 </a:t>
            </a:r>
            <a:r>
              <a:rPr lang="ru-RU" baseline="0" dirty="0" smtClean="0"/>
              <a:t>пакета, и в каждом из них будут ошибки.</a:t>
            </a:r>
          </a:p>
          <a:p>
            <a:r>
              <a:rPr lang="ru-RU" baseline="0" dirty="0" smtClean="0"/>
              <a:t>По предлагаемой методологии выбора метода помехоустойчивого кодирования в данном случае можно предложить использовать только </a:t>
            </a:r>
            <a:r>
              <a:rPr lang="ru-RU" baseline="0" dirty="0" err="1" smtClean="0"/>
              <a:t>свёрточный</a:t>
            </a:r>
            <a:r>
              <a:rPr lang="ru-RU" baseline="0" dirty="0" smtClean="0"/>
              <a:t> код в сочетании с интерливингом: мы будем иметь не более 4 ошибок на 400 бит, что легко поправится любым из предложенных </a:t>
            </a:r>
            <a:r>
              <a:rPr lang="ru-RU" baseline="0" dirty="0" err="1" smtClean="0"/>
              <a:t>свёрточных</a:t>
            </a:r>
            <a:r>
              <a:rPr lang="ru-RU" baseline="0" dirty="0" smtClean="0"/>
              <a:t> кодов (применение блочных кодов будет излишним).</a:t>
            </a:r>
            <a:endParaRPr lang="ru-RU" baseline="0" dirty="0" smtClean="0"/>
          </a:p>
          <a:p>
            <a:endParaRPr lang="ru-RU" baseline="0" dirty="0" smtClean="0"/>
          </a:p>
        </p:txBody>
      </p:sp>
      <p:sp>
        <p:nvSpPr>
          <p:cNvPr id="4" name="Номер слайда 3"/>
          <p:cNvSpPr>
            <a:spLocks noGrp="1"/>
          </p:cNvSpPr>
          <p:nvPr>
            <p:ph type="sldNum" sz="quarter" idx="10"/>
          </p:nvPr>
        </p:nvSpPr>
        <p:spPr/>
        <p:txBody>
          <a:bodyPr/>
          <a:lstStyle/>
          <a:p>
            <a:fld id="{4791C3C5-CCA8-4B2B-8706-EB937A244A85}" type="slidenum">
              <a:rPr lang="ru-RU" smtClean="0"/>
              <a:t>17</a:t>
            </a:fld>
            <a:endParaRPr lang="ru-RU"/>
          </a:p>
        </p:txBody>
      </p:sp>
    </p:spTree>
    <p:extLst>
      <p:ext uri="{BB962C8B-B14F-4D97-AF65-F5344CB8AC3E}">
        <p14:creationId xmlns:p14="http://schemas.microsoft.com/office/powerpoint/2010/main" val="78720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18</a:t>
            </a:fld>
            <a:endParaRPr lang="ru-RU"/>
          </a:p>
        </p:txBody>
      </p:sp>
    </p:spTree>
    <p:extLst>
      <p:ext uri="{BB962C8B-B14F-4D97-AF65-F5344CB8AC3E}">
        <p14:creationId xmlns:p14="http://schemas.microsoft.com/office/powerpoint/2010/main" val="373259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Рисунок на данном слайде демонстрирует</a:t>
            </a:r>
            <a:r>
              <a:rPr lang="ru-RU" baseline="0" dirty="0" smtClean="0"/>
              <a:t> последовательность обработки речевого сигнала при кодировании (при декодировании всё происходит в обратном порядке). </a:t>
            </a:r>
          </a:p>
          <a:p>
            <a:endParaRPr lang="ru-RU" baseline="0" dirty="0" smtClean="0"/>
          </a:p>
          <a:p>
            <a:r>
              <a:rPr lang="ru-RU" sz="1200" kern="1200" dirty="0" smtClean="0">
                <a:solidFill>
                  <a:schemeClr val="tx1"/>
                </a:solidFill>
                <a:effectLst/>
                <a:latin typeface="+mn-lt"/>
                <a:ea typeface="+mn-ea"/>
                <a:cs typeface="+mn-cs"/>
              </a:rPr>
              <a:t>Речевое кодирование не является помехоустойчивым, поэтому данные с речевого кодера поступают на канальный. Его задача – сделать передаваемую информацию помехоустойчивой, т.е. дать возможность приёмнику обнаружить (и, в некоторых случаях, исправить) ошибки, которые возникают при передаче информации. Помимо этого, канальное кодирование может выполнять такие функции, как добавление управляющей информации и шифрование.</a:t>
            </a:r>
            <a:endParaRPr lang="en-US" baseline="0" dirty="0" smtClean="0"/>
          </a:p>
        </p:txBody>
      </p:sp>
      <p:sp>
        <p:nvSpPr>
          <p:cNvPr id="4" name="Номер слайда 3"/>
          <p:cNvSpPr>
            <a:spLocks noGrp="1"/>
          </p:cNvSpPr>
          <p:nvPr>
            <p:ph type="sldNum" sz="quarter" idx="10"/>
          </p:nvPr>
        </p:nvSpPr>
        <p:spPr/>
        <p:txBody>
          <a:bodyPr/>
          <a:lstStyle/>
          <a:p>
            <a:fld id="{4791C3C5-CCA8-4B2B-8706-EB937A244A85}" type="slidenum">
              <a:rPr lang="ru-RU" smtClean="0"/>
              <a:t>2</a:t>
            </a:fld>
            <a:endParaRPr lang="ru-RU"/>
          </a:p>
        </p:txBody>
      </p:sp>
    </p:spTree>
    <p:extLst>
      <p:ext uri="{BB962C8B-B14F-4D97-AF65-F5344CB8AC3E}">
        <p14:creationId xmlns:p14="http://schemas.microsoft.com/office/powerpoint/2010/main" val="178024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более подробно каждый из</a:t>
            </a:r>
            <a:r>
              <a:rPr lang="ru-RU" baseline="0" dirty="0" smtClean="0"/>
              <a:t> упомянутых этапов и начнём с речевых кодеков.</a:t>
            </a:r>
          </a:p>
          <a:p>
            <a:endParaRPr lang="ru-RU" dirty="0" smtClean="0"/>
          </a:p>
          <a:p>
            <a:r>
              <a:rPr lang="ru-RU" dirty="0" smtClean="0"/>
              <a:t>Вокодер – самый простой вариант речевого кодека, он определяет номер фонемы (как следствие – любая речь превращается в однотипный</a:t>
            </a:r>
            <a:r>
              <a:rPr lang="ru-RU" baseline="0" dirty="0" smtClean="0"/>
              <a:t> вариант; фонема – </a:t>
            </a:r>
            <a:r>
              <a:rPr lang="ru-RU" baseline="0" dirty="0" err="1" smtClean="0"/>
              <a:t>минимальаня</a:t>
            </a:r>
            <a:r>
              <a:rPr lang="ru-RU" baseline="0" dirty="0" smtClean="0"/>
              <a:t> смыслоразличительная единица языка, не имеющая лексического или грамматического значения)</a:t>
            </a:r>
            <a:r>
              <a:rPr lang="ru-RU" dirty="0" smtClean="0"/>
              <a:t>.</a:t>
            </a:r>
            <a:r>
              <a:rPr lang="ru-RU" baseline="0" dirty="0" smtClean="0"/>
              <a:t> </a:t>
            </a:r>
            <a:r>
              <a:rPr lang="ru-RU" baseline="0" dirty="0" err="1" smtClean="0"/>
              <a:t>Липридер</a:t>
            </a:r>
            <a:r>
              <a:rPr lang="ru-RU" baseline="0" dirty="0" smtClean="0"/>
              <a:t>, в свою очередь, определяет параметры фильтра для синтеза речевого сигнала (что позволяет сделать передаваемы сигнал более похожим на речь человека-источника).</a:t>
            </a:r>
          </a:p>
          <a:p>
            <a:endParaRPr lang="ru-RU" baseline="0" dirty="0" smtClean="0"/>
          </a:p>
          <a:p>
            <a:r>
              <a:rPr lang="ru-RU" baseline="0" dirty="0" smtClean="0"/>
              <a:t>Говоря про помехозащищённое кодирование, выделяют 2 вида канальных кодеков: блочные (кодируют информацию по частям - блокам) и </a:t>
            </a:r>
            <a:r>
              <a:rPr lang="ru-RU" baseline="0" dirty="0" err="1" smtClean="0"/>
              <a:t>свёрточные</a:t>
            </a:r>
            <a:r>
              <a:rPr lang="ru-RU" baseline="0" dirty="0" smtClean="0"/>
              <a:t> (кодируют сразу весь информационный пакет). Однако ни один из помехоустойчивых кодов не в состоянии </a:t>
            </a:r>
            <a:r>
              <a:rPr lang="ru-RU" sz="1200" kern="1200" dirty="0" smtClean="0">
                <a:solidFill>
                  <a:schemeClr val="tx1"/>
                </a:solidFill>
                <a:effectLst/>
                <a:latin typeface="+mn-lt"/>
                <a:ea typeface="+mn-ea"/>
                <a:cs typeface="+mn-cs"/>
              </a:rPr>
              <a:t>восстановить правильную информационную последовательность, если ошибкам подверглось слишком много подряд идущих бит. Решением данной проблемы является интерливинг:</a:t>
            </a:r>
          </a:p>
          <a:p>
            <a:r>
              <a:rPr lang="ru-RU" sz="1200" kern="1200" dirty="0" smtClean="0">
                <a:solidFill>
                  <a:schemeClr val="tx1"/>
                </a:solidFill>
                <a:effectLst/>
                <a:latin typeface="+mn-lt"/>
                <a:ea typeface="+mn-ea"/>
                <a:cs typeface="+mn-cs"/>
              </a:rPr>
              <a:t>если при передаче информация подверглась пачечным ошибкам, то на приёмной стороне после сборки последовательности для декодирования повреждённые биты окажутся на значительном расстоянии друг от друга. </a:t>
            </a:r>
          </a:p>
          <a:p>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Исходя из имеющейся информации,</a:t>
            </a:r>
            <a:r>
              <a:rPr lang="ru-RU" sz="1200" baseline="0" dirty="0" smtClean="0"/>
              <a:t> были проведены исследования, в ходе которых были рассмотрены </a:t>
            </a:r>
            <a:r>
              <a:rPr lang="ru-RU" sz="1200" kern="1200" dirty="0" smtClean="0">
                <a:solidFill>
                  <a:schemeClr val="tx1"/>
                </a:solidFill>
                <a:effectLst/>
                <a:latin typeface="+mn-lt"/>
                <a:ea typeface="+mn-ea"/>
                <a:cs typeface="+mn-cs"/>
              </a:rPr>
              <a:t>существующие методы обработки речи и предложена своя реализация библиотек, предназначенных для обработки речи, а также методология выбора более подходящего варианта обработки речи с учётом имеющегося канала связи.</a:t>
            </a:r>
          </a:p>
          <a:p>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791C3C5-CCA8-4B2B-8706-EB937A244A85}" type="slidenum">
              <a:rPr lang="ru-RU" smtClean="0"/>
              <a:t>3</a:t>
            </a:fld>
            <a:endParaRPr lang="ru-RU"/>
          </a:p>
        </p:txBody>
      </p:sp>
    </p:spTree>
    <p:extLst>
      <p:ext uri="{BB962C8B-B14F-4D97-AF65-F5344CB8AC3E}">
        <p14:creationId xmlns:p14="http://schemas.microsoft.com/office/powerpoint/2010/main" val="273014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Перед</a:t>
            </a:r>
            <a:r>
              <a:rPr lang="ru-RU" sz="1200" baseline="0" dirty="0" smtClean="0"/>
              <a:t> разработкой библиотек было проведено их проектирование и поставлены следующие вопросы (указать на слайд; прочитать).</a:t>
            </a:r>
            <a:endParaRPr lang="ru-RU" sz="1200" dirty="0" smtClean="0"/>
          </a:p>
          <a:p>
            <a:r>
              <a:rPr lang="ru-RU" sz="1200" dirty="0" smtClean="0"/>
              <a:t>Область применения – всюду, где требуется передавать речевой сигнал (голосовой чат в играх, беспроводные усилители звука). </a:t>
            </a:r>
          </a:p>
          <a:p>
            <a:r>
              <a:rPr lang="ru-RU" sz="1200" dirty="0" smtClean="0"/>
              <a:t>Целевая аудитория – разработчики, которые не владеют</a:t>
            </a:r>
            <a:r>
              <a:rPr lang="ru-RU" sz="1200" baseline="0" dirty="0" smtClean="0"/>
              <a:t> предметной областью. </a:t>
            </a:r>
          </a:p>
          <a:p>
            <a:r>
              <a:rPr lang="ru-RU" sz="1200" dirty="0" smtClean="0"/>
              <a:t>Следует заметить: библиотеки</a:t>
            </a:r>
            <a:r>
              <a:rPr lang="ru-RU" sz="1200" baseline="0" dirty="0" smtClean="0"/>
              <a:t> разрабатывались исходя из того, что их можно использовать независимо друг от друга (в случае несовпадения формата входных данных предлагается применять паттерн адаптер).</a:t>
            </a:r>
          </a:p>
        </p:txBody>
      </p:sp>
      <p:sp>
        <p:nvSpPr>
          <p:cNvPr id="4" name="Номер слайда 3"/>
          <p:cNvSpPr>
            <a:spLocks noGrp="1"/>
          </p:cNvSpPr>
          <p:nvPr>
            <p:ph type="sldNum" sz="quarter" idx="10"/>
          </p:nvPr>
        </p:nvSpPr>
        <p:spPr/>
        <p:txBody>
          <a:bodyPr/>
          <a:lstStyle/>
          <a:p>
            <a:fld id="{4791C3C5-CCA8-4B2B-8706-EB937A244A85}" type="slidenum">
              <a:rPr lang="ru-RU" smtClean="0"/>
              <a:t>4</a:t>
            </a:fld>
            <a:endParaRPr lang="ru-RU"/>
          </a:p>
        </p:txBody>
      </p:sp>
    </p:spTree>
    <p:extLst>
      <p:ext uri="{BB962C8B-B14F-4D97-AF65-F5344CB8AC3E}">
        <p14:creationId xmlns:p14="http://schemas.microsoft.com/office/powerpoint/2010/main" val="149715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Одной из вставших перед нами проблем</a:t>
            </a:r>
            <a:r>
              <a:rPr lang="ru-RU" sz="1200" baseline="0" dirty="0" smtClean="0"/>
              <a:t> было то, что </a:t>
            </a:r>
            <a:r>
              <a:rPr lang="ru-RU" sz="1200" dirty="0" smtClean="0"/>
              <a:t>мы заранее не знаем все требования (указать на слайд).</a:t>
            </a:r>
          </a:p>
          <a:p>
            <a:r>
              <a:rPr lang="ru-RU" sz="1200" dirty="0" smtClean="0"/>
              <a:t>Исходя из этого, разработка</a:t>
            </a:r>
            <a:r>
              <a:rPr lang="ru-RU" sz="1200" baseline="0" dirty="0" smtClean="0"/>
              <a:t> библиотек шла </a:t>
            </a:r>
            <a:r>
              <a:rPr lang="ru-RU" sz="1200" dirty="0" smtClean="0"/>
              <a:t>по такой технологии проектирования ПО, как </a:t>
            </a:r>
            <a:r>
              <a:rPr lang="ru-RU" sz="1200" dirty="0" err="1" smtClean="0"/>
              <a:t>прототипирование</a:t>
            </a:r>
            <a:r>
              <a:rPr lang="ru-RU" sz="1200" dirty="0" smtClean="0"/>
              <a:t>. В пользу данной технологии были следующие факторы:</a:t>
            </a:r>
          </a:p>
          <a:p>
            <a:pPr marL="0" lvl="0" indent="0">
              <a:buFont typeface="Arial" panose="020B0604020202020204" pitchFamily="34" charset="0"/>
              <a:buNone/>
            </a:pPr>
            <a:r>
              <a:rPr lang="ru-RU" sz="1200" dirty="0" smtClean="0"/>
              <a:t>-нам известны не все требования (формат, в котором мы будем передавать данные в канал связи; скорость передачи данных; вероятность ошибки);</a:t>
            </a:r>
          </a:p>
          <a:p>
            <a:pPr marL="0" lvl="0" indent="0">
              <a:buFont typeface="Arial" panose="020B0604020202020204" pitchFamily="34" charset="0"/>
              <a:buNone/>
            </a:pPr>
            <a:r>
              <a:rPr lang="ru-RU" sz="1200" dirty="0" smtClean="0"/>
              <a:t>-данная технология позволила нам быстро увидеть некоторые свойства продукта и</a:t>
            </a:r>
            <a:r>
              <a:rPr lang="ru-RU" sz="1200" baseline="0" dirty="0" smtClean="0"/>
              <a:t> сравнить с желаемыми (универсальность, соответствие реально существующим методам</a:t>
            </a:r>
            <a:r>
              <a:rPr lang="ru-RU" sz="1200" dirty="0" smtClean="0"/>
              <a:t>).</a:t>
            </a:r>
          </a:p>
        </p:txBody>
      </p:sp>
      <p:sp>
        <p:nvSpPr>
          <p:cNvPr id="4" name="Номер слайда 3"/>
          <p:cNvSpPr>
            <a:spLocks noGrp="1"/>
          </p:cNvSpPr>
          <p:nvPr>
            <p:ph type="sldNum" sz="quarter" idx="10"/>
          </p:nvPr>
        </p:nvSpPr>
        <p:spPr/>
        <p:txBody>
          <a:bodyPr/>
          <a:lstStyle/>
          <a:p>
            <a:fld id="{4791C3C5-CCA8-4B2B-8706-EB937A244A85}" type="slidenum">
              <a:rPr lang="ru-RU" smtClean="0"/>
              <a:t>5</a:t>
            </a:fld>
            <a:endParaRPr lang="ru-RU"/>
          </a:p>
        </p:txBody>
      </p:sp>
    </p:spTree>
    <p:extLst>
      <p:ext uri="{BB962C8B-B14F-4D97-AF65-F5344CB8AC3E}">
        <p14:creationId xmlns:p14="http://schemas.microsoft.com/office/powerpoint/2010/main" val="4091499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Данный слайд – напоминание того, как выглядит </a:t>
            </a:r>
            <a:r>
              <a:rPr lang="ru-RU" sz="1200" kern="1200" dirty="0" err="1" smtClean="0">
                <a:solidFill>
                  <a:schemeClr val="tx1"/>
                </a:solidFill>
                <a:effectLst/>
                <a:latin typeface="+mn-lt"/>
                <a:ea typeface="+mn-ea"/>
                <a:cs typeface="+mn-cs"/>
              </a:rPr>
              <a:t>прототипирование</a:t>
            </a:r>
            <a:r>
              <a:rPr lang="ru-RU" sz="120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рисунок позаимствован с первой лекции по курсу «Основы программной инженерии», лектор </a:t>
            </a:r>
            <a:r>
              <a:rPr lang="ru-RU" sz="1200" i="1" kern="1200" dirty="0" err="1" smtClean="0">
                <a:solidFill>
                  <a:schemeClr val="tx1"/>
                </a:solidFill>
                <a:effectLst/>
                <a:latin typeface="+mn-lt"/>
                <a:ea typeface="+mn-ea"/>
                <a:cs typeface="+mn-cs"/>
              </a:rPr>
              <a:t>Ицыксона</a:t>
            </a:r>
            <a:r>
              <a:rPr lang="ru-RU" sz="1200" i="1" kern="1200" dirty="0" smtClean="0">
                <a:solidFill>
                  <a:schemeClr val="tx1"/>
                </a:solidFill>
                <a:effectLst/>
                <a:latin typeface="+mn-lt"/>
                <a:ea typeface="+mn-ea"/>
                <a:cs typeface="+mn-cs"/>
              </a:rPr>
              <a:t> Владимир Михайлович</a:t>
            </a:r>
            <a:r>
              <a:rPr lang="ru-RU" sz="1200" kern="1200" dirty="0" smtClean="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791C3C5-CCA8-4B2B-8706-EB937A244A85}" type="slidenum">
              <a:rPr lang="ru-RU" smtClean="0"/>
              <a:t>6</a:t>
            </a:fld>
            <a:endParaRPr lang="ru-RU"/>
          </a:p>
        </p:txBody>
      </p:sp>
    </p:spTree>
    <p:extLst>
      <p:ext uri="{BB962C8B-B14F-4D97-AF65-F5344CB8AC3E}">
        <p14:creationId xmlns:p14="http://schemas.microsoft.com/office/powerpoint/2010/main" val="103672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начала было решено создать объект для хранения речевого сигнала: помимо уже </a:t>
            </a:r>
            <a:r>
              <a:rPr lang="ru-RU" dirty="0" err="1" smtClean="0"/>
              <a:t>упоминавшейся</a:t>
            </a:r>
            <a:r>
              <a:rPr lang="ru-RU" dirty="0" smtClean="0"/>
              <a:t> ранее фонемы, речевой сигнал можно охарактеризовать следующими основными параметрами (показать на слайд).</a:t>
            </a:r>
          </a:p>
          <a:p>
            <a:r>
              <a:rPr lang="ru-RU" dirty="0" smtClean="0"/>
              <a:t>Это параметры фильтра линейного предсказания и параметры сигнала возбуждения. Для справки: в стандарте </a:t>
            </a:r>
            <a:r>
              <a:rPr lang="en-US" dirty="0" smtClean="0"/>
              <a:t>GSM </a:t>
            </a:r>
            <a:r>
              <a:rPr lang="ru-RU" dirty="0" smtClean="0"/>
              <a:t>около 20 параметров речевого сигнала.</a:t>
            </a:r>
          </a:p>
          <a:p>
            <a:r>
              <a:rPr lang="ru-RU" dirty="0" smtClean="0"/>
              <a:t>Для удобства хранения данных параметров была создана сущность </a:t>
            </a:r>
            <a:r>
              <a:rPr lang="en-US" dirty="0" err="1" smtClean="0"/>
              <a:t>Voice_type</a:t>
            </a:r>
            <a:r>
              <a:rPr lang="ru-RU" dirty="0" smtClean="0"/>
              <a:t> (и её же предлагается</a:t>
            </a:r>
            <a:r>
              <a:rPr lang="ru-RU" baseline="0" dirty="0" smtClean="0"/>
              <a:t> использовать далее при работе с речевым сигналом)</a:t>
            </a:r>
            <a:r>
              <a:rPr lang="en-US" dirty="0" smtClean="0"/>
              <a:t>.</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7</a:t>
            </a:fld>
            <a:endParaRPr lang="ru-RU"/>
          </a:p>
        </p:txBody>
      </p:sp>
    </p:spTree>
    <p:extLst>
      <p:ext uri="{BB962C8B-B14F-4D97-AF65-F5344CB8AC3E}">
        <p14:creationId xmlns:p14="http://schemas.microsoft.com/office/powerpoint/2010/main" val="318781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Также существует множество стандартов речевых</a:t>
            </a:r>
            <a:r>
              <a:rPr lang="ru-RU" baseline="0" dirty="0" smtClean="0"/>
              <a:t> кодеков, наиболее популярные  приведены на слайде (</a:t>
            </a:r>
            <a:r>
              <a:rPr lang="ru-RU" dirty="0" smtClean="0"/>
              <a:t>показать на слайд</a:t>
            </a:r>
            <a:r>
              <a:rPr lang="ru-RU" baseline="0" dirty="0" smtClean="0"/>
              <a:t>).</a:t>
            </a:r>
          </a:p>
          <a:p>
            <a:endParaRPr lang="ru-RU" baseline="0" dirty="0" smtClean="0"/>
          </a:p>
          <a:p>
            <a:r>
              <a:rPr lang="en-US" dirty="0" smtClean="0"/>
              <a:t>G.711 </a:t>
            </a:r>
            <a:r>
              <a:rPr lang="ru-RU" dirty="0" smtClean="0"/>
              <a:t>и </a:t>
            </a:r>
            <a:r>
              <a:rPr lang="en-US" dirty="0" smtClean="0"/>
              <a:t>G.726</a:t>
            </a:r>
            <a:r>
              <a:rPr lang="ru-RU" dirty="0" smtClean="0"/>
              <a:t> – это стандарты для телефонии</a:t>
            </a:r>
            <a:r>
              <a:rPr lang="en-US" dirty="0" smtClean="0"/>
              <a:t>; 726 </a:t>
            </a:r>
            <a:r>
              <a:rPr lang="ru-RU" dirty="0" smtClean="0"/>
              <a:t>также применяется в некоторых камерах видеонаблюдения.</a:t>
            </a:r>
          </a:p>
          <a:p>
            <a:r>
              <a:rPr lang="en-US" dirty="0" smtClean="0"/>
              <a:t>GSM (Global System for Mobile Communications)</a:t>
            </a:r>
            <a:r>
              <a:rPr lang="ru-RU" dirty="0" smtClean="0"/>
              <a:t> – глобальный стандарт цифровой мобильной сотовой связи.</a:t>
            </a:r>
          </a:p>
          <a:p>
            <a:r>
              <a:rPr lang="en-US" dirty="0" err="1" smtClean="0"/>
              <a:t>iLPC</a:t>
            </a:r>
            <a:r>
              <a:rPr lang="en-US" dirty="0" smtClean="0"/>
              <a:t> (internet Low Bitrate Codec) –</a:t>
            </a:r>
            <a:r>
              <a:rPr lang="en-US" baseline="0" dirty="0" smtClean="0"/>
              <a:t> </a:t>
            </a:r>
            <a:r>
              <a:rPr lang="ru-RU" baseline="0" dirty="0" smtClean="0"/>
              <a:t>кодек для голосовой связи через интернет. Используется в </a:t>
            </a:r>
            <a:r>
              <a:rPr lang="en-US" baseline="0" dirty="0" smtClean="0"/>
              <a:t>Skype, Google Talk, Yahoo! Messenger</a:t>
            </a:r>
            <a:r>
              <a:rPr lang="ru-RU" baseline="0" dirty="0" smtClean="0"/>
              <a:t>.</a:t>
            </a:r>
          </a:p>
          <a:p>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8</a:t>
            </a:fld>
            <a:endParaRPr lang="ru-RU"/>
          </a:p>
        </p:txBody>
      </p:sp>
    </p:spTree>
    <p:extLst>
      <p:ext uri="{BB962C8B-B14F-4D97-AF65-F5344CB8AC3E}">
        <p14:creationId xmlns:p14="http://schemas.microsoft.com/office/powerpoint/2010/main" val="76525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Существующих стандартов по речевым кодекам крайне много, и на перечисление</a:t>
            </a:r>
            <a:r>
              <a:rPr lang="ru-RU" baseline="0" dirty="0" smtClean="0"/>
              <a:t> всех уйдёт много времени.</a:t>
            </a:r>
          </a:p>
          <a:p>
            <a:r>
              <a:rPr lang="ru-RU" baseline="0" dirty="0" smtClean="0"/>
              <a:t>Однако при детальном рассмотрении выясняется, что так или иначе все указанные кодеки имеют почти одинаковую структуру.</a:t>
            </a:r>
          </a:p>
          <a:p>
            <a:endParaRPr lang="ru-RU" baseline="0" dirty="0" smtClean="0"/>
          </a:p>
          <a:p>
            <a:r>
              <a:rPr lang="ru-RU" baseline="0" dirty="0" smtClean="0"/>
              <a:t>Далее приведены структуры двух упомянутых кодеков (в упрощённом варианте и чуть более подробном).</a:t>
            </a:r>
            <a:endParaRPr lang="ru-RU" dirty="0"/>
          </a:p>
        </p:txBody>
      </p:sp>
      <p:sp>
        <p:nvSpPr>
          <p:cNvPr id="4" name="Номер слайда 3"/>
          <p:cNvSpPr>
            <a:spLocks noGrp="1"/>
          </p:cNvSpPr>
          <p:nvPr>
            <p:ph type="sldNum" sz="quarter" idx="10"/>
          </p:nvPr>
        </p:nvSpPr>
        <p:spPr/>
        <p:txBody>
          <a:bodyPr/>
          <a:lstStyle/>
          <a:p>
            <a:fld id="{4791C3C5-CCA8-4B2B-8706-EB937A244A85}" type="slidenum">
              <a:rPr lang="ru-RU" smtClean="0"/>
              <a:t>9</a:t>
            </a:fld>
            <a:endParaRPr lang="ru-RU"/>
          </a:p>
        </p:txBody>
      </p:sp>
    </p:spTree>
    <p:extLst>
      <p:ext uri="{BB962C8B-B14F-4D97-AF65-F5344CB8AC3E}">
        <p14:creationId xmlns:p14="http://schemas.microsoft.com/office/powerpoint/2010/main" val="81602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5808EDE-81D6-4ED2-9EC2-EE12FAFD0105}" type="datetime1">
              <a:rPr lang="ru-RU" smtClean="0"/>
              <a:t>29.05.2016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113994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D7E723E-B8D7-44C7-B10B-5D871445047E}" type="datetime1">
              <a:rPr lang="ru-RU" smtClean="0"/>
              <a:t>29.05.2016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328505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61058EC-A844-46A5-8F45-75E4678C8451}" type="datetime1">
              <a:rPr lang="ru-RU" smtClean="0"/>
              <a:t>29.05.2016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19013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Образец заголовка</a:t>
            </a:r>
            <a:endParaRPr lang="ru-RU" dirty="0"/>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25B380F-5040-4154-A79A-EABE362B581A}" type="datetime1">
              <a:rPr lang="ru-RU" smtClean="0"/>
              <a:t>29.05.2016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9364133" y="6490758"/>
            <a:ext cx="2743200" cy="365125"/>
          </a:xfrm>
        </p:spPr>
        <p:txBody>
          <a:bodyPr/>
          <a:lstStyle>
            <a:lvl1pPr>
              <a:defRPr sz="3000"/>
            </a:lvl1pPr>
          </a:lstStyle>
          <a:p>
            <a:fld id="{467DF74C-0500-4CF2-8353-AE1D1480DAD0}" type="slidenum">
              <a:rPr lang="ru-RU" smtClean="0"/>
              <a:pPr/>
              <a:t>‹#›</a:t>
            </a:fld>
            <a:endParaRPr lang="ru-RU" dirty="0"/>
          </a:p>
        </p:txBody>
      </p:sp>
    </p:spTree>
    <p:extLst>
      <p:ext uri="{BB962C8B-B14F-4D97-AF65-F5344CB8AC3E}">
        <p14:creationId xmlns:p14="http://schemas.microsoft.com/office/powerpoint/2010/main" val="160047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9E9547-32E0-41CA-94F8-41F0343CA97C}" type="datetime1">
              <a:rPr lang="ru-RU" smtClean="0"/>
              <a:t>29.05.2016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237925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CCF254F-F95D-4A5D-B936-645B632A5E26}" type="datetime1">
              <a:rPr lang="ru-RU" smtClean="0"/>
              <a:t>29.05.2016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16860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7620C0F-32BC-42B2-9D92-E998672D5657}" type="datetime1">
              <a:rPr lang="ru-RU" smtClean="0"/>
              <a:t>29.05.2016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21558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88979D-7E5B-4655-A00A-039012B814B1}" type="datetime1">
              <a:rPr lang="ru-RU" smtClean="0"/>
              <a:t>29.05.2016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367677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5DE12EB-D260-4F93-BE2B-7843578B1D1C}" type="datetime1">
              <a:rPr lang="ru-RU" smtClean="0"/>
              <a:t>29.05.2016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9330267" y="6356350"/>
            <a:ext cx="2743200" cy="365125"/>
          </a:xfrm>
        </p:spPr>
        <p:txBody>
          <a:bodyPr/>
          <a:lstStyle>
            <a:lvl1pPr>
              <a:defRPr sz="3000" baseline="0"/>
            </a:lvl1pPr>
          </a:lstStyle>
          <a:p>
            <a:fld id="{467DF74C-0500-4CF2-8353-AE1D1480DAD0}" type="slidenum">
              <a:rPr lang="ru-RU" smtClean="0"/>
              <a:pPr/>
              <a:t>‹#›</a:t>
            </a:fld>
            <a:endParaRPr lang="ru-RU" dirty="0"/>
          </a:p>
        </p:txBody>
      </p:sp>
    </p:spTree>
    <p:extLst>
      <p:ext uri="{BB962C8B-B14F-4D97-AF65-F5344CB8AC3E}">
        <p14:creationId xmlns:p14="http://schemas.microsoft.com/office/powerpoint/2010/main" val="331670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4631A5B-4F88-4815-9FD1-043099A21EC2}" type="datetime1">
              <a:rPr lang="ru-RU" smtClean="0"/>
              <a:t>29.05.2016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424148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CBADF4A-3D61-495C-8A0C-D9B091AC4C9E}" type="datetime1">
              <a:rPr lang="ru-RU" smtClean="0"/>
              <a:t>29.05.2016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7DF74C-0500-4CF2-8353-AE1D1480DAD0}" type="slidenum">
              <a:rPr lang="ru-RU" smtClean="0"/>
              <a:t>‹#›</a:t>
            </a:fld>
            <a:endParaRPr lang="ru-RU"/>
          </a:p>
        </p:txBody>
      </p:sp>
    </p:spTree>
    <p:extLst>
      <p:ext uri="{BB962C8B-B14F-4D97-AF65-F5344CB8AC3E}">
        <p14:creationId xmlns:p14="http://schemas.microsoft.com/office/powerpoint/2010/main" val="364012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FCDF8-316B-4DE3-A74A-EE5DDE0B2E76}" type="datetime1">
              <a:rPr lang="ru-RU" smtClean="0"/>
              <a:t>29.05.2016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DF74C-0500-4CF2-8353-AE1D1480DAD0}" type="slidenum">
              <a:rPr lang="ru-RU" smtClean="0"/>
              <a:t>‹#›</a:t>
            </a:fld>
            <a:endParaRPr lang="ru-RU"/>
          </a:p>
        </p:txBody>
      </p:sp>
    </p:spTree>
    <p:extLst>
      <p:ext uri="{BB962C8B-B14F-4D97-AF65-F5344CB8AC3E}">
        <p14:creationId xmlns:p14="http://schemas.microsoft.com/office/powerpoint/2010/main" val="394639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23588" y="875624"/>
            <a:ext cx="9144000" cy="2387600"/>
          </a:xfrm>
        </p:spPr>
        <p:txBody>
          <a:bodyPr>
            <a:noAutofit/>
          </a:bodyPr>
          <a:lstStyle/>
          <a:p>
            <a:r>
              <a:rPr lang="ru-RU" b="1" dirty="0" smtClean="0">
                <a:latin typeface="+mn-lt"/>
              </a:rPr>
              <a:t>Исследование методов обработки речи для передачи по каналу связи</a:t>
            </a:r>
            <a:endParaRPr lang="ru-RU" b="1" dirty="0">
              <a:latin typeface="+mn-lt"/>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754578608"/>
              </p:ext>
            </p:extLst>
          </p:nvPr>
        </p:nvGraphicFramePr>
        <p:xfrm>
          <a:off x="5628067" y="4546242"/>
          <a:ext cx="6563933" cy="914400"/>
        </p:xfrm>
        <a:graphic>
          <a:graphicData uri="http://schemas.openxmlformats.org/drawingml/2006/table">
            <a:tbl>
              <a:tblPr firstRow="1" bandRow="1">
                <a:tableStyleId>{5C22544A-7EE6-4342-B048-85BDC9FD1C3A}</a:tableStyleId>
              </a:tblPr>
              <a:tblGrid>
                <a:gridCol w="3288171"/>
                <a:gridCol w="3275762"/>
              </a:tblGrid>
              <a:tr h="229103">
                <a:tc>
                  <a:txBody>
                    <a:bodyPr/>
                    <a:lstStyle/>
                    <a:p>
                      <a:r>
                        <a:rPr lang="ru-RU" sz="2400" b="0" dirty="0" smtClean="0">
                          <a:solidFill>
                            <a:schemeClr val="tx1"/>
                          </a:solidFill>
                        </a:rPr>
                        <a:t>Студент гр. 43501/4 </a:t>
                      </a:r>
                      <a:endParaRPr lang="ru-RU" sz="2400" b="0" dirty="0">
                        <a:solidFill>
                          <a:schemeClr val="tx1"/>
                        </a:solidFill>
                      </a:endParaRPr>
                    </a:p>
                  </a:txBody>
                  <a:tcPr>
                    <a:noFill/>
                  </a:tcPr>
                </a:tc>
                <a:tc>
                  <a:txBody>
                    <a:bodyPr/>
                    <a:lstStyle/>
                    <a:p>
                      <a:pPr algn="r"/>
                      <a:r>
                        <a:rPr lang="ru-RU" sz="2400" b="0" dirty="0" smtClean="0">
                          <a:solidFill>
                            <a:schemeClr val="tx1"/>
                          </a:solidFill>
                        </a:rPr>
                        <a:t>Алексеев Д.М.</a:t>
                      </a:r>
                      <a:endParaRPr lang="ru-RU" sz="2400" b="0" dirty="0">
                        <a:solidFill>
                          <a:schemeClr val="tx1"/>
                        </a:solidFill>
                      </a:endParaRPr>
                    </a:p>
                  </a:txBody>
                  <a:tcPr>
                    <a:noFill/>
                  </a:tcPr>
                </a:tc>
              </a:tr>
              <a:tr h="364008">
                <a:tc>
                  <a:txBody>
                    <a:bodyPr/>
                    <a:lstStyle/>
                    <a:p>
                      <a:r>
                        <a:rPr lang="ru-RU" sz="2400" dirty="0" smtClean="0">
                          <a:solidFill>
                            <a:schemeClr val="tx1"/>
                          </a:solidFill>
                        </a:rPr>
                        <a:t>Научный руководитель</a:t>
                      </a:r>
                      <a:endParaRPr lang="ru-RU" sz="2400" dirty="0">
                        <a:solidFill>
                          <a:schemeClr val="tx1"/>
                        </a:solidFill>
                      </a:endParaRPr>
                    </a:p>
                  </a:txBody>
                  <a:tcPr>
                    <a:noFill/>
                  </a:tcPr>
                </a:tc>
                <a:tc>
                  <a:txBody>
                    <a:bodyPr/>
                    <a:lstStyle/>
                    <a:p>
                      <a:pPr algn="r"/>
                      <a:r>
                        <a:rPr lang="ru-RU" sz="2400" dirty="0" smtClean="0">
                          <a:solidFill>
                            <a:schemeClr val="tx1"/>
                          </a:solidFill>
                        </a:rPr>
                        <a:t>к.т.н., доцент Богач Н.В.</a:t>
                      </a:r>
                      <a:endParaRPr lang="ru-RU" sz="2400" dirty="0">
                        <a:solidFill>
                          <a:schemeClr val="tx1"/>
                        </a:solidFill>
                      </a:endParaRPr>
                    </a:p>
                  </a:txBody>
                  <a:tcPr>
                    <a:noFill/>
                  </a:tcPr>
                </a:tc>
              </a:tr>
            </a:tbl>
          </a:graphicData>
        </a:graphic>
      </p:graphicFrame>
      <p:sp>
        <p:nvSpPr>
          <p:cNvPr id="6" name="TextBox 5"/>
          <p:cNvSpPr txBox="1"/>
          <p:nvPr/>
        </p:nvSpPr>
        <p:spPr>
          <a:xfrm>
            <a:off x="5196853" y="6078829"/>
            <a:ext cx="1997470" cy="707886"/>
          </a:xfrm>
          <a:prstGeom prst="rect">
            <a:avLst/>
          </a:prstGeom>
          <a:noFill/>
        </p:spPr>
        <p:txBody>
          <a:bodyPr wrap="none" rtlCol="0">
            <a:spAutoFit/>
          </a:bodyPr>
          <a:lstStyle/>
          <a:p>
            <a:pPr algn="ctr"/>
            <a:r>
              <a:rPr lang="ru-RU" sz="2000" dirty="0" smtClean="0"/>
              <a:t>Санкт-Петербург</a:t>
            </a:r>
          </a:p>
          <a:p>
            <a:pPr algn="ctr"/>
            <a:r>
              <a:rPr lang="ru-RU" sz="2000" dirty="0" smtClean="0"/>
              <a:t>2016 год</a:t>
            </a:r>
            <a:endParaRPr lang="ru-RU" sz="2000" dirty="0"/>
          </a:p>
        </p:txBody>
      </p:sp>
    </p:spTree>
    <p:extLst>
      <p:ext uri="{BB962C8B-B14F-4D97-AF65-F5344CB8AC3E}">
        <p14:creationId xmlns:p14="http://schemas.microsoft.com/office/powerpoint/2010/main" val="388593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mp;Ucy;&amp;pcy;&amp;rcy;&amp;ocy;&amp;shchcy;&amp;iecy;&amp;ncy;&amp;ncy;&amp;acy;&amp;yacy; &amp;bcy;&amp;lcy;&amp;ocy;&amp;kcy;-&amp;scy;&amp;khcy;&amp;iecy;&amp;mcy;&amp;acy; EFR-&amp;kcy;&amp;ocy;&amp;dcy;&amp;iecy;&amp;rcy;&amp;a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790" y="2525870"/>
            <a:ext cx="9064149" cy="43321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36383" y="618186"/>
            <a:ext cx="7676525" cy="1323439"/>
          </a:xfrm>
          <a:prstGeom prst="rect">
            <a:avLst/>
          </a:prstGeom>
          <a:noFill/>
        </p:spPr>
        <p:txBody>
          <a:bodyPr wrap="none" rtlCol="0">
            <a:spAutoFit/>
          </a:bodyPr>
          <a:lstStyle/>
          <a:p>
            <a:r>
              <a:rPr lang="ru-RU" sz="4000" dirty="0" smtClean="0"/>
              <a:t>Структура речевого кодера в </a:t>
            </a:r>
            <a:r>
              <a:rPr lang="en-US" sz="4000" dirty="0" smtClean="0"/>
              <a:t>GSM </a:t>
            </a:r>
          </a:p>
          <a:p>
            <a:pPr algn="ctr"/>
            <a:r>
              <a:rPr lang="en-US" sz="4000" dirty="0" smtClean="0"/>
              <a:t>(Full Rate)</a:t>
            </a:r>
            <a:endParaRPr lang="ru-RU" sz="4000" dirty="0"/>
          </a:p>
        </p:txBody>
      </p:sp>
      <p:sp>
        <p:nvSpPr>
          <p:cNvPr id="3" name="Номер слайда 2"/>
          <p:cNvSpPr>
            <a:spLocks noGrp="1"/>
          </p:cNvSpPr>
          <p:nvPr>
            <p:ph type="sldNum" sz="quarter" idx="12"/>
          </p:nvPr>
        </p:nvSpPr>
        <p:spPr/>
        <p:txBody>
          <a:bodyPr/>
          <a:lstStyle/>
          <a:p>
            <a:fld id="{467DF74C-0500-4CF2-8353-AE1D1480DAD0}" type="slidenum">
              <a:rPr lang="ru-RU" smtClean="0"/>
              <a:t>10</a:t>
            </a:fld>
            <a:endParaRPr lang="ru-RU"/>
          </a:p>
        </p:txBody>
      </p:sp>
    </p:spTree>
    <p:extLst>
      <p:ext uri="{BB962C8B-B14F-4D97-AF65-F5344CB8AC3E}">
        <p14:creationId xmlns:p14="http://schemas.microsoft.com/office/powerpoint/2010/main" val="210579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93442" y="695459"/>
            <a:ext cx="9434378" cy="707886"/>
          </a:xfrm>
          <a:prstGeom prst="rect">
            <a:avLst/>
          </a:prstGeom>
          <a:noFill/>
        </p:spPr>
        <p:txBody>
          <a:bodyPr wrap="none" rtlCol="0">
            <a:spAutoFit/>
          </a:bodyPr>
          <a:lstStyle/>
          <a:p>
            <a:r>
              <a:rPr lang="ru-RU" sz="4000" dirty="0" smtClean="0"/>
              <a:t>Структура кодера речи по стандарту </a:t>
            </a:r>
            <a:r>
              <a:rPr lang="en-US" sz="4000" dirty="0" smtClean="0"/>
              <a:t>G.726</a:t>
            </a:r>
            <a:endParaRPr lang="ru-RU" sz="4000" dirty="0"/>
          </a:p>
        </p:txBody>
      </p:sp>
      <p:pic>
        <p:nvPicPr>
          <p:cNvPr id="6" name="Рисунок 5"/>
          <p:cNvPicPr>
            <a:picLocks noChangeAspect="1"/>
          </p:cNvPicPr>
          <p:nvPr/>
        </p:nvPicPr>
        <p:blipFill>
          <a:blip r:embed="rId3"/>
          <a:stretch>
            <a:fillRect/>
          </a:stretch>
        </p:blipFill>
        <p:spPr>
          <a:xfrm>
            <a:off x="1193442" y="1550161"/>
            <a:ext cx="9763125" cy="4324350"/>
          </a:xfrm>
          <a:prstGeom prst="rect">
            <a:avLst/>
          </a:prstGeom>
        </p:spPr>
      </p:pic>
      <p:sp>
        <p:nvSpPr>
          <p:cNvPr id="2" name="Номер слайда 1"/>
          <p:cNvSpPr>
            <a:spLocks noGrp="1"/>
          </p:cNvSpPr>
          <p:nvPr>
            <p:ph type="sldNum" sz="quarter" idx="12"/>
          </p:nvPr>
        </p:nvSpPr>
        <p:spPr/>
        <p:txBody>
          <a:bodyPr/>
          <a:lstStyle/>
          <a:p>
            <a:fld id="{467DF74C-0500-4CF2-8353-AE1D1480DAD0}" type="slidenum">
              <a:rPr lang="ru-RU" smtClean="0"/>
              <a:t>11</a:t>
            </a:fld>
            <a:endParaRPr lang="ru-RU"/>
          </a:p>
        </p:txBody>
      </p:sp>
    </p:spTree>
    <p:extLst>
      <p:ext uri="{BB962C8B-B14F-4D97-AF65-F5344CB8AC3E}">
        <p14:creationId xmlns:p14="http://schemas.microsoft.com/office/powerpoint/2010/main" val="204138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8296" y="60732"/>
            <a:ext cx="6769867" cy="584775"/>
          </a:xfrm>
          <a:prstGeom prst="rect">
            <a:avLst/>
          </a:prstGeom>
          <a:noFill/>
        </p:spPr>
        <p:txBody>
          <a:bodyPr wrap="none" rtlCol="0">
            <a:spAutoFit/>
          </a:bodyPr>
          <a:lstStyle/>
          <a:p>
            <a:r>
              <a:rPr lang="ru-RU" sz="3200" b="1" dirty="0" smtClean="0"/>
              <a:t>Структура типичного речевого кодер</a:t>
            </a:r>
            <a:endParaRPr lang="ru-RU" sz="3200" b="1" dirty="0"/>
          </a:p>
        </p:txBody>
      </p:sp>
      <p:sp>
        <p:nvSpPr>
          <p:cNvPr id="4" name="Номер слайда 3"/>
          <p:cNvSpPr>
            <a:spLocks noGrp="1"/>
          </p:cNvSpPr>
          <p:nvPr>
            <p:ph type="sldNum" sz="quarter" idx="12"/>
          </p:nvPr>
        </p:nvSpPr>
        <p:spPr/>
        <p:txBody>
          <a:bodyPr/>
          <a:lstStyle/>
          <a:p>
            <a:fld id="{467DF74C-0500-4CF2-8353-AE1D1480DAD0}" type="slidenum">
              <a:rPr lang="ru-RU" smtClean="0"/>
              <a:t>12</a:t>
            </a:fld>
            <a:endParaRPr lang="ru-RU"/>
          </a:p>
        </p:txBody>
      </p:sp>
      <p:sp>
        <p:nvSpPr>
          <p:cNvPr id="5" name="TextBox 4"/>
          <p:cNvSpPr txBox="1"/>
          <p:nvPr/>
        </p:nvSpPr>
        <p:spPr>
          <a:xfrm>
            <a:off x="8044326" y="1143608"/>
            <a:ext cx="4147674" cy="4801314"/>
          </a:xfrm>
          <a:prstGeom prst="rect">
            <a:avLst/>
          </a:prstGeom>
          <a:noFill/>
        </p:spPr>
        <p:txBody>
          <a:bodyPr wrap="none" rtlCol="0">
            <a:spAutoFit/>
          </a:bodyPr>
          <a:lstStyle/>
          <a:p>
            <a:r>
              <a:rPr lang="ru-RU" dirty="0"/>
              <a:t>10 – блок генерации кода возбуждения</a:t>
            </a:r>
          </a:p>
          <a:p>
            <a:r>
              <a:rPr lang="ru-RU" dirty="0"/>
              <a:t>12 – синтезирующий фильтр с </a:t>
            </a:r>
            <a:endParaRPr lang="ru-RU" dirty="0" smtClean="0"/>
          </a:p>
          <a:p>
            <a:r>
              <a:rPr lang="ru-RU" dirty="0" smtClean="0"/>
              <a:t>         линейным </a:t>
            </a:r>
            <a:r>
              <a:rPr lang="ru-RU" dirty="0"/>
              <a:t>предсказанием</a:t>
            </a:r>
          </a:p>
          <a:p>
            <a:r>
              <a:rPr lang="ru-RU" dirty="0"/>
              <a:t>14 – адаптивный кодовый словарь</a:t>
            </a:r>
          </a:p>
          <a:p>
            <a:r>
              <a:rPr lang="ru-RU" dirty="0"/>
              <a:t>16 – фиксированный кодовый словарь</a:t>
            </a:r>
          </a:p>
          <a:p>
            <a:r>
              <a:rPr lang="ru-RU" dirty="0"/>
              <a:t>18 – сумматор</a:t>
            </a:r>
          </a:p>
          <a:p>
            <a:r>
              <a:rPr lang="ru-RU" dirty="0"/>
              <a:t>20 – сумматор</a:t>
            </a:r>
          </a:p>
          <a:p>
            <a:r>
              <a:rPr lang="ru-RU" dirty="0"/>
              <a:t>22 – взвешивающий фильтр (</a:t>
            </a:r>
            <a:r>
              <a:rPr lang="ru-RU" dirty="0" smtClean="0"/>
              <a:t>формирует</a:t>
            </a:r>
          </a:p>
          <a:p>
            <a:r>
              <a:rPr lang="ru-RU" dirty="0" smtClean="0"/>
              <a:t>         вектор </a:t>
            </a:r>
            <a:r>
              <a:rPr lang="ru-RU" dirty="0"/>
              <a:t>взвешенной ошибки)</a:t>
            </a:r>
          </a:p>
          <a:p>
            <a:r>
              <a:rPr lang="ru-RU" dirty="0"/>
              <a:t>24 – блок для формирования меры </a:t>
            </a:r>
            <a:endParaRPr lang="ru-RU" dirty="0" smtClean="0"/>
          </a:p>
          <a:p>
            <a:r>
              <a:rPr lang="ru-RU" dirty="0"/>
              <a:t>  </a:t>
            </a:r>
            <a:r>
              <a:rPr lang="ru-RU" dirty="0" smtClean="0"/>
              <a:t>       энергии </a:t>
            </a:r>
            <a:r>
              <a:rPr lang="ru-RU" dirty="0"/>
              <a:t>взвешенной ошибки</a:t>
            </a:r>
          </a:p>
          <a:p>
            <a:r>
              <a:rPr lang="ru-RU" dirty="0"/>
              <a:t>26 – блок минимизации вектора </a:t>
            </a:r>
            <a:endParaRPr lang="ru-RU" dirty="0" smtClean="0"/>
          </a:p>
          <a:p>
            <a:r>
              <a:rPr lang="ru-RU" dirty="0"/>
              <a:t> </a:t>
            </a:r>
            <a:r>
              <a:rPr lang="ru-RU" dirty="0" smtClean="0"/>
              <a:t>        взвешенной </a:t>
            </a:r>
            <a:r>
              <a:rPr lang="ru-RU" dirty="0"/>
              <a:t>ошибки</a:t>
            </a:r>
          </a:p>
          <a:p>
            <a:r>
              <a:rPr lang="ru-RU" dirty="0"/>
              <a:t>28 – анализатор линейного </a:t>
            </a:r>
            <a:endParaRPr lang="ru-RU" dirty="0" smtClean="0"/>
          </a:p>
          <a:p>
            <a:r>
              <a:rPr lang="ru-RU" dirty="0" smtClean="0"/>
              <a:t>         кодирования </a:t>
            </a:r>
            <a:r>
              <a:rPr lang="ru-RU" dirty="0"/>
              <a:t>с предсказанием</a:t>
            </a:r>
          </a:p>
          <a:p>
            <a:r>
              <a:rPr lang="ru-RU" dirty="0"/>
              <a:t>30 – элемент задержки</a:t>
            </a:r>
          </a:p>
          <a:p>
            <a:endParaRPr lang="ru-RU" dirty="0"/>
          </a:p>
        </p:txBody>
      </p:sp>
      <p:pic>
        <p:nvPicPr>
          <p:cNvPr id="8" name="Рисунок 7"/>
          <p:cNvPicPr>
            <a:picLocks noChangeAspect="1"/>
          </p:cNvPicPr>
          <p:nvPr/>
        </p:nvPicPr>
        <p:blipFill>
          <a:blip r:embed="rId3"/>
          <a:stretch>
            <a:fillRect/>
          </a:stretch>
        </p:blipFill>
        <p:spPr>
          <a:xfrm>
            <a:off x="0" y="858215"/>
            <a:ext cx="8001000" cy="5372100"/>
          </a:xfrm>
          <a:prstGeom prst="rect">
            <a:avLst/>
          </a:prstGeom>
        </p:spPr>
      </p:pic>
    </p:spTree>
    <p:extLst>
      <p:ext uri="{BB962C8B-B14F-4D97-AF65-F5344CB8AC3E}">
        <p14:creationId xmlns:p14="http://schemas.microsoft.com/office/powerpoint/2010/main" val="88782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3425781" y="143888"/>
            <a:ext cx="5061816" cy="5733524"/>
          </a:xfrm>
          <a:prstGeom prst="rect">
            <a:avLst/>
          </a:prstGeom>
        </p:spPr>
      </p:pic>
      <p:sp>
        <p:nvSpPr>
          <p:cNvPr id="5" name="Скругленный прямоугольник 4"/>
          <p:cNvSpPr/>
          <p:nvPr/>
        </p:nvSpPr>
        <p:spPr>
          <a:xfrm>
            <a:off x="180304" y="476518"/>
            <a:ext cx="11732654" cy="6091707"/>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ru-RU" sz="5400" dirty="0"/>
              <a:t>Используя интерфейс, мы можем без проблем рассказать, какие действия должен уметь выполнять данный алгоритм и, следовательно, что в данной функции должно быть реализовано.</a:t>
            </a:r>
          </a:p>
        </p:txBody>
      </p:sp>
      <p:sp>
        <p:nvSpPr>
          <p:cNvPr id="2" name="Номер слайда 1"/>
          <p:cNvSpPr>
            <a:spLocks noGrp="1"/>
          </p:cNvSpPr>
          <p:nvPr>
            <p:ph type="sldNum" sz="quarter" idx="12"/>
          </p:nvPr>
        </p:nvSpPr>
        <p:spPr/>
        <p:txBody>
          <a:bodyPr/>
          <a:lstStyle/>
          <a:p>
            <a:fld id="{467DF74C-0500-4CF2-8353-AE1D1480DAD0}" type="slidenum">
              <a:rPr lang="ru-RU" smtClean="0"/>
              <a:t>13</a:t>
            </a:fld>
            <a:endParaRPr lang="ru-RU"/>
          </a:p>
        </p:txBody>
      </p:sp>
    </p:spTree>
    <p:extLst>
      <p:ext uri="{BB962C8B-B14F-4D97-AF65-F5344CB8AC3E}">
        <p14:creationId xmlns:p14="http://schemas.microsoft.com/office/powerpoint/2010/main" val="332759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163" y="-163824"/>
            <a:ext cx="10414518" cy="1877437"/>
          </a:xfrm>
          <a:prstGeom prst="rect">
            <a:avLst/>
          </a:prstGeom>
          <a:noFill/>
        </p:spPr>
        <p:txBody>
          <a:bodyPr wrap="none" rtlCol="0">
            <a:spAutoFit/>
          </a:bodyPr>
          <a:lstStyle/>
          <a:p>
            <a:r>
              <a:rPr lang="ru-RU" sz="6800" dirty="0" smtClean="0"/>
              <a:t>Проектирование</a:t>
            </a:r>
            <a:r>
              <a:rPr lang="ru-RU" sz="6600" dirty="0" smtClean="0"/>
              <a:t> библиотек</a:t>
            </a:r>
          </a:p>
          <a:p>
            <a:pPr algn="ctr"/>
            <a:r>
              <a:rPr lang="ru-RU" sz="4800" dirty="0" smtClean="0"/>
              <a:t>ЗАЩИТА ОТ ПОМЕХ</a:t>
            </a:r>
            <a:endParaRPr lang="ru-RU" sz="4800" dirty="0"/>
          </a:p>
        </p:txBody>
      </p:sp>
      <p:sp>
        <p:nvSpPr>
          <p:cNvPr id="3" name="TextBox 2"/>
          <p:cNvSpPr txBox="1"/>
          <p:nvPr/>
        </p:nvSpPr>
        <p:spPr>
          <a:xfrm>
            <a:off x="3008810" y="1688578"/>
            <a:ext cx="7426961" cy="4524315"/>
          </a:xfrm>
          <a:prstGeom prst="rect">
            <a:avLst/>
          </a:prstGeom>
          <a:noFill/>
        </p:spPr>
        <p:txBody>
          <a:bodyPr wrap="square" rtlCol="0">
            <a:spAutoFit/>
          </a:bodyPr>
          <a:lstStyle/>
          <a:p>
            <a:r>
              <a:rPr lang="ru-RU" sz="3200" dirty="0" smtClean="0"/>
              <a:t>Помехоустойчивые кодеки:</a:t>
            </a:r>
          </a:p>
          <a:p>
            <a:pPr marL="285750" indent="-285750">
              <a:buFont typeface="Arial" panose="020B0604020202020204" pitchFamily="34" charset="0"/>
              <a:buChar char="•"/>
            </a:pPr>
            <a:r>
              <a:rPr lang="ru-RU" sz="3200" dirty="0" smtClean="0"/>
              <a:t>блочные</a:t>
            </a:r>
          </a:p>
          <a:p>
            <a:r>
              <a:rPr lang="en-US" sz="3200" dirty="0" smtClean="0"/>
              <a:t>	</a:t>
            </a:r>
            <a:r>
              <a:rPr lang="ru-RU" sz="3200" dirty="0" smtClean="0"/>
              <a:t>дополнение до чётности</a:t>
            </a:r>
          </a:p>
          <a:p>
            <a:r>
              <a:rPr lang="ru-RU" sz="3200" dirty="0"/>
              <a:t>	</a:t>
            </a:r>
            <a:r>
              <a:rPr lang="ru-RU" sz="3200" dirty="0" smtClean="0"/>
              <a:t>код Хэмминга</a:t>
            </a:r>
          </a:p>
          <a:p>
            <a:r>
              <a:rPr lang="ru-RU" sz="3200" dirty="0"/>
              <a:t>	</a:t>
            </a:r>
            <a:r>
              <a:rPr lang="ru-RU" sz="3200" dirty="0" smtClean="0"/>
              <a:t>циклические коды</a:t>
            </a:r>
          </a:p>
          <a:p>
            <a:pPr marL="285750" indent="-285750">
              <a:buFont typeface="Arial" panose="020B0604020202020204" pitchFamily="34" charset="0"/>
              <a:buChar char="•"/>
            </a:pPr>
            <a:r>
              <a:rPr lang="ru-RU" sz="3200" dirty="0" err="1" smtClean="0"/>
              <a:t>свёрточные</a:t>
            </a:r>
            <a:endParaRPr lang="ru-RU" sz="3200" dirty="0"/>
          </a:p>
          <a:p>
            <a:r>
              <a:rPr lang="ru-RU" sz="3200" dirty="0" smtClean="0"/>
              <a:t>	вставка контрольных бит</a:t>
            </a:r>
          </a:p>
          <a:p>
            <a:r>
              <a:rPr lang="ru-RU" sz="3200" dirty="0"/>
              <a:t>	</a:t>
            </a:r>
            <a:r>
              <a:rPr lang="ru-RU" sz="3200" dirty="0" smtClean="0"/>
              <a:t>кодирование полином с задержкой</a:t>
            </a:r>
          </a:p>
          <a:p>
            <a:r>
              <a:rPr lang="ru-RU" sz="3200" dirty="0" smtClean="0"/>
              <a:t>Интерливинг</a:t>
            </a:r>
            <a:endParaRPr lang="ru-RU" sz="3200" dirty="0"/>
          </a:p>
        </p:txBody>
      </p:sp>
      <p:sp>
        <p:nvSpPr>
          <p:cNvPr id="4" name="Номер слайда 3"/>
          <p:cNvSpPr>
            <a:spLocks noGrp="1"/>
          </p:cNvSpPr>
          <p:nvPr>
            <p:ph type="sldNum" sz="quarter" idx="12"/>
          </p:nvPr>
        </p:nvSpPr>
        <p:spPr/>
        <p:txBody>
          <a:bodyPr/>
          <a:lstStyle/>
          <a:p>
            <a:fld id="{467DF74C-0500-4CF2-8353-AE1D1480DAD0}" type="slidenum">
              <a:rPr lang="ru-RU" smtClean="0"/>
              <a:t>14</a:t>
            </a:fld>
            <a:endParaRPr lang="ru-RU"/>
          </a:p>
        </p:txBody>
      </p:sp>
    </p:spTree>
    <p:extLst>
      <p:ext uri="{BB962C8B-B14F-4D97-AF65-F5344CB8AC3E}">
        <p14:creationId xmlns:p14="http://schemas.microsoft.com/office/powerpoint/2010/main" val="339220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163" y="-163824"/>
            <a:ext cx="10414518" cy="1877437"/>
          </a:xfrm>
          <a:prstGeom prst="rect">
            <a:avLst/>
          </a:prstGeom>
          <a:noFill/>
        </p:spPr>
        <p:txBody>
          <a:bodyPr wrap="none" rtlCol="0">
            <a:spAutoFit/>
          </a:bodyPr>
          <a:lstStyle/>
          <a:p>
            <a:r>
              <a:rPr lang="ru-RU" sz="6800" dirty="0" smtClean="0"/>
              <a:t>Проектирование</a:t>
            </a:r>
            <a:r>
              <a:rPr lang="ru-RU" sz="6600" dirty="0" smtClean="0"/>
              <a:t> библиотек</a:t>
            </a:r>
          </a:p>
          <a:p>
            <a:pPr algn="ctr"/>
            <a:r>
              <a:rPr lang="ru-RU" sz="4800" dirty="0" smtClean="0"/>
              <a:t>ЗАЩИТА ОТ ПОМЕХ</a:t>
            </a:r>
            <a:endParaRPr lang="ru-RU" sz="4800" dirty="0"/>
          </a:p>
        </p:txBody>
      </p:sp>
      <p:sp>
        <p:nvSpPr>
          <p:cNvPr id="3" name="TextBox 2"/>
          <p:cNvSpPr txBox="1"/>
          <p:nvPr/>
        </p:nvSpPr>
        <p:spPr>
          <a:xfrm>
            <a:off x="1609859" y="2100702"/>
            <a:ext cx="11182404" cy="3416320"/>
          </a:xfrm>
          <a:prstGeom prst="rect">
            <a:avLst/>
          </a:prstGeom>
          <a:noFill/>
        </p:spPr>
        <p:txBody>
          <a:bodyPr wrap="square" rtlCol="0">
            <a:spAutoFit/>
          </a:bodyPr>
          <a:lstStyle/>
          <a:p>
            <a:r>
              <a:rPr lang="ru-RU" sz="5400" dirty="0"/>
              <a:t>Насколько хорошо надо </a:t>
            </a:r>
            <a:r>
              <a:rPr lang="ru-RU" sz="5400" dirty="0" smtClean="0"/>
              <a:t>организовать или повысить </a:t>
            </a:r>
            <a:r>
              <a:rPr lang="ru-RU" sz="5400" dirty="0"/>
              <a:t>помехозащищённость </a:t>
            </a:r>
            <a:r>
              <a:rPr lang="ru-RU" sz="5400" dirty="0" smtClean="0"/>
              <a:t>канала</a:t>
            </a:r>
          </a:p>
          <a:p>
            <a:r>
              <a:rPr lang="ru-RU" sz="5400" dirty="0" smtClean="0"/>
              <a:t>связи? </a:t>
            </a:r>
            <a:endParaRPr lang="ru-RU" sz="5400" dirty="0"/>
          </a:p>
        </p:txBody>
      </p:sp>
      <p:pic>
        <p:nvPicPr>
          <p:cNvPr id="1026" name="Picture 2" descr="http://personal-prestige.ru/public/images/articles/000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3250" y="4292731"/>
            <a:ext cx="1489881" cy="2240181"/>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467DF74C-0500-4CF2-8353-AE1D1480DAD0}" type="slidenum">
              <a:rPr lang="ru-RU" smtClean="0"/>
              <a:t>15</a:t>
            </a:fld>
            <a:endParaRPr lang="ru-RU"/>
          </a:p>
        </p:txBody>
      </p:sp>
    </p:spTree>
    <p:extLst>
      <p:ext uri="{BB962C8B-B14F-4D97-AF65-F5344CB8AC3E}">
        <p14:creationId xmlns:p14="http://schemas.microsoft.com/office/powerpoint/2010/main" val="4159642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8795" y="528034"/>
            <a:ext cx="10586433" cy="3877985"/>
          </a:xfrm>
          <a:prstGeom prst="rect">
            <a:avLst/>
          </a:prstGeom>
          <a:noFill/>
        </p:spPr>
        <p:txBody>
          <a:bodyPr wrap="square" rtlCol="0">
            <a:spAutoFit/>
          </a:bodyPr>
          <a:lstStyle/>
          <a:p>
            <a:r>
              <a:rPr lang="ru-RU" sz="5400" b="1" dirty="0" smtClean="0"/>
              <a:t>Источниками ошибок могут быть:</a:t>
            </a:r>
          </a:p>
          <a:p>
            <a:endParaRPr lang="ru-RU" sz="4800" dirty="0" smtClean="0"/>
          </a:p>
          <a:p>
            <a:pPr marL="285750" indent="-285750">
              <a:buFont typeface="Arial" panose="020B0604020202020204" pitchFamily="34" charset="0"/>
              <a:buChar char="•"/>
            </a:pPr>
            <a:r>
              <a:rPr lang="ru-RU" sz="4800" dirty="0" smtClean="0"/>
              <a:t>метеоусловия </a:t>
            </a:r>
          </a:p>
          <a:p>
            <a:pPr marL="285750" indent="-285750">
              <a:buFont typeface="Arial" panose="020B0604020202020204" pitchFamily="34" charset="0"/>
              <a:buChar char="•"/>
            </a:pPr>
            <a:r>
              <a:rPr lang="ru-RU" sz="4800" dirty="0" smtClean="0"/>
              <a:t>взаимные помехи </a:t>
            </a:r>
          </a:p>
          <a:p>
            <a:pPr marL="285750" indent="-285750">
              <a:buFont typeface="Arial" panose="020B0604020202020204" pitchFamily="34" charset="0"/>
              <a:buChar char="•"/>
            </a:pPr>
            <a:r>
              <a:rPr lang="ru-RU" sz="4800" dirty="0" smtClean="0"/>
              <a:t>промышленные  помехи</a:t>
            </a:r>
          </a:p>
        </p:txBody>
      </p:sp>
      <p:sp>
        <p:nvSpPr>
          <p:cNvPr id="2" name="Номер слайда 1"/>
          <p:cNvSpPr>
            <a:spLocks noGrp="1"/>
          </p:cNvSpPr>
          <p:nvPr>
            <p:ph type="sldNum" sz="quarter" idx="12"/>
          </p:nvPr>
        </p:nvSpPr>
        <p:spPr/>
        <p:txBody>
          <a:bodyPr/>
          <a:lstStyle/>
          <a:p>
            <a:fld id="{467DF74C-0500-4CF2-8353-AE1D1480DAD0}" type="slidenum">
              <a:rPr lang="ru-RU" smtClean="0"/>
              <a:t>16</a:t>
            </a:fld>
            <a:endParaRPr lang="ru-RU"/>
          </a:p>
        </p:txBody>
      </p:sp>
    </p:spTree>
    <p:extLst>
      <p:ext uri="{BB962C8B-B14F-4D97-AF65-F5344CB8AC3E}">
        <p14:creationId xmlns:p14="http://schemas.microsoft.com/office/powerpoint/2010/main" val="57700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2908" y="1622738"/>
            <a:ext cx="3318537" cy="3170099"/>
          </a:xfrm>
          <a:prstGeom prst="rect">
            <a:avLst/>
          </a:prstGeom>
          <a:noFill/>
        </p:spPr>
        <p:txBody>
          <a:bodyPr wrap="none" rtlCol="0">
            <a:spAutoFit/>
          </a:bodyPr>
          <a:lstStyle/>
          <a:p>
            <a:r>
              <a:rPr lang="ru-RU" sz="20000" dirty="0" smtClean="0"/>
              <a:t>1%</a:t>
            </a:r>
            <a:endParaRPr lang="ru-RU" sz="20000" dirty="0"/>
          </a:p>
        </p:txBody>
      </p:sp>
      <p:sp>
        <p:nvSpPr>
          <p:cNvPr id="3" name="Номер слайда 2"/>
          <p:cNvSpPr>
            <a:spLocks noGrp="1"/>
          </p:cNvSpPr>
          <p:nvPr>
            <p:ph type="sldNum" sz="quarter" idx="12"/>
          </p:nvPr>
        </p:nvSpPr>
        <p:spPr/>
        <p:txBody>
          <a:bodyPr/>
          <a:lstStyle/>
          <a:p>
            <a:fld id="{467DF74C-0500-4CF2-8353-AE1D1480DAD0}" type="slidenum">
              <a:rPr lang="ru-RU" smtClean="0"/>
              <a:t>17</a:t>
            </a:fld>
            <a:endParaRPr lang="ru-RU"/>
          </a:p>
        </p:txBody>
      </p:sp>
    </p:spTree>
    <p:extLst>
      <p:ext uri="{BB962C8B-B14F-4D97-AF65-F5344CB8AC3E}">
        <p14:creationId xmlns:p14="http://schemas.microsoft.com/office/powerpoint/2010/main" val="375775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4438" y="2703871"/>
            <a:ext cx="8975534" cy="1200329"/>
          </a:xfrm>
          <a:prstGeom prst="rect">
            <a:avLst/>
          </a:prstGeom>
          <a:noFill/>
        </p:spPr>
        <p:txBody>
          <a:bodyPr wrap="none" rtlCol="0">
            <a:spAutoFit/>
          </a:bodyPr>
          <a:lstStyle/>
          <a:p>
            <a:r>
              <a:rPr lang="ru-RU" sz="7200" dirty="0" smtClean="0"/>
              <a:t>Спасибо за внимание!</a:t>
            </a:r>
            <a:endParaRPr lang="ru-RU" sz="7200" dirty="0"/>
          </a:p>
        </p:txBody>
      </p:sp>
      <p:sp>
        <p:nvSpPr>
          <p:cNvPr id="3" name="Номер слайда 2"/>
          <p:cNvSpPr>
            <a:spLocks noGrp="1"/>
          </p:cNvSpPr>
          <p:nvPr>
            <p:ph type="sldNum" sz="quarter" idx="12"/>
          </p:nvPr>
        </p:nvSpPr>
        <p:spPr/>
        <p:txBody>
          <a:bodyPr/>
          <a:lstStyle/>
          <a:p>
            <a:fld id="{467DF74C-0500-4CF2-8353-AE1D1480DAD0}" type="slidenum">
              <a:rPr lang="ru-RU" smtClean="0"/>
              <a:t>18</a:t>
            </a:fld>
            <a:endParaRPr lang="ru-RU"/>
          </a:p>
        </p:txBody>
      </p:sp>
    </p:spTree>
    <p:extLst>
      <p:ext uri="{BB962C8B-B14F-4D97-AF65-F5344CB8AC3E}">
        <p14:creationId xmlns:p14="http://schemas.microsoft.com/office/powerpoint/2010/main" val="158361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8337" y="51934"/>
            <a:ext cx="11245159" cy="2350915"/>
          </a:xfrm>
        </p:spPr>
        <p:txBody>
          <a:bodyPr>
            <a:noAutofit/>
          </a:bodyPr>
          <a:lstStyle/>
          <a:p>
            <a:r>
              <a:rPr lang="ru-RU" sz="4800" b="1" dirty="0" smtClean="0">
                <a:latin typeface="+mn-lt"/>
              </a:rPr>
              <a:t>Можно выделить </a:t>
            </a:r>
            <a:r>
              <a:rPr lang="ru-RU" sz="4800" b="1" dirty="0" smtClean="0">
                <a:solidFill>
                  <a:srgbClr val="FF0000"/>
                </a:solidFill>
                <a:latin typeface="+mn-lt"/>
              </a:rPr>
              <a:t>2 основных этапа </a:t>
            </a:r>
            <a:r>
              <a:rPr lang="ru-RU" sz="4800" b="1" dirty="0" smtClean="0">
                <a:latin typeface="+mn-lt"/>
              </a:rPr>
              <a:t>в обработке речи для передачи по каналу связи:</a:t>
            </a:r>
            <a:endParaRPr lang="ru-RU" sz="4800" b="1" dirty="0">
              <a:latin typeface="+mn-lt"/>
            </a:endParaRPr>
          </a:p>
        </p:txBody>
      </p:sp>
      <p:sp>
        <p:nvSpPr>
          <p:cNvPr id="4" name="TextBox 3"/>
          <p:cNvSpPr txBox="1"/>
          <p:nvPr/>
        </p:nvSpPr>
        <p:spPr>
          <a:xfrm>
            <a:off x="901521" y="2402849"/>
            <a:ext cx="10858793" cy="1446550"/>
          </a:xfrm>
          <a:prstGeom prst="rect">
            <a:avLst/>
          </a:prstGeom>
          <a:noFill/>
        </p:spPr>
        <p:txBody>
          <a:bodyPr wrap="square" rtlCol="0">
            <a:spAutoFit/>
          </a:bodyPr>
          <a:lstStyle/>
          <a:p>
            <a:pPr marL="342900" indent="-342900">
              <a:buAutoNum type="arabicPeriod"/>
            </a:pPr>
            <a:r>
              <a:rPr lang="ru-RU" sz="4400" dirty="0" smtClean="0"/>
              <a:t>Речевое кодирование</a:t>
            </a:r>
          </a:p>
          <a:p>
            <a:pPr marL="342900" indent="-342900">
              <a:buAutoNum type="arabicPeriod"/>
            </a:pPr>
            <a:r>
              <a:rPr lang="ru-RU" sz="4400" dirty="0" smtClean="0"/>
              <a:t>Канальное кодирование и интерливинг</a:t>
            </a:r>
            <a:endParaRPr lang="ru-RU" sz="4400" dirty="0"/>
          </a:p>
        </p:txBody>
      </p:sp>
      <p:sp>
        <p:nvSpPr>
          <p:cNvPr id="3" name="Номер слайда 2"/>
          <p:cNvSpPr>
            <a:spLocks noGrp="1"/>
          </p:cNvSpPr>
          <p:nvPr>
            <p:ph type="sldNum" sz="quarter" idx="12"/>
          </p:nvPr>
        </p:nvSpPr>
        <p:spPr>
          <a:xfrm>
            <a:off x="9321914" y="6400350"/>
            <a:ext cx="2743200" cy="365125"/>
          </a:xfrm>
        </p:spPr>
        <p:txBody>
          <a:bodyPr/>
          <a:lstStyle/>
          <a:p>
            <a:fld id="{467DF74C-0500-4CF2-8353-AE1D1480DAD0}" type="slidenum">
              <a:rPr lang="ru-RU" sz="3000" smtClean="0"/>
              <a:t>2</a:t>
            </a:fld>
            <a:endParaRPr lang="ru-RU" sz="3000" dirty="0"/>
          </a:p>
        </p:txBody>
      </p:sp>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901521" y="4060661"/>
            <a:ext cx="10347050" cy="2339689"/>
          </a:xfrm>
          <a:prstGeom prst="rect">
            <a:avLst/>
          </a:prstGeom>
          <a:noFill/>
          <a:ln>
            <a:noFill/>
          </a:ln>
        </p:spPr>
      </p:pic>
    </p:spTree>
    <p:extLst>
      <p:ext uri="{BB962C8B-B14F-4D97-AF65-F5344CB8AC3E}">
        <p14:creationId xmlns:p14="http://schemas.microsoft.com/office/powerpoint/2010/main" val="76769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7" name="Скругленный прямоугольник 6"/>
          <p:cNvSpPr/>
          <p:nvPr/>
        </p:nvSpPr>
        <p:spPr>
          <a:xfrm>
            <a:off x="6953233" y="201903"/>
            <a:ext cx="5061786" cy="452741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Скругленный прямоугольник 3"/>
          <p:cNvSpPr/>
          <p:nvPr/>
        </p:nvSpPr>
        <p:spPr>
          <a:xfrm>
            <a:off x="240744" y="201903"/>
            <a:ext cx="4485164" cy="452741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16047" y="295784"/>
            <a:ext cx="4209861" cy="4278094"/>
          </a:xfrm>
          <a:prstGeom prst="rect">
            <a:avLst/>
          </a:prstGeom>
          <a:noFill/>
        </p:spPr>
        <p:txBody>
          <a:bodyPr wrap="square" rtlCol="0">
            <a:spAutoFit/>
          </a:bodyPr>
          <a:lstStyle/>
          <a:p>
            <a:r>
              <a:rPr lang="ru-RU" sz="2800" dirty="0" smtClean="0"/>
              <a:t>В самом речевом кодировании применяют два основных вида кодеков* и их гибридный вариант:</a:t>
            </a:r>
          </a:p>
          <a:p>
            <a:r>
              <a:rPr lang="ru-RU" sz="6600" dirty="0" smtClean="0"/>
              <a:t>Вокодер</a:t>
            </a:r>
          </a:p>
          <a:p>
            <a:r>
              <a:rPr lang="ru-RU" sz="6600" dirty="0" err="1" smtClean="0"/>
              <a:t>Липридер</a:t>
            </a:r>
            <a:endParaRPr lang="ru-RU" sz="6600" dirty="0"/>
          </a:p>
        </p:txBody>
      </p:sp>
      <p:sp>
        <p:nvSpPr>
          <p:cNvPr id="6" name="TextBox 5"/>
          <p:cNvSpPr txBox="1"/>
          <p:nvPr/>
        </p:nvSpPr>
        <p:spPr>
          <a:xfrm>
            <a:off x="7346523" y="357340"/>
            <a:ext cx="4541756" cy="4278094"/>
          </a:xfrm>
          <a:prstGeom prst="rect">
            <a:avLst/>
          </a:prstGeom>
          <a:noFill/>
        </p:spPr>
        <p:txBody>
          <a:bodyPr wrap="none" rtlCol="0">
            <a:spAutoFit/>
          </a:bodyPr>
          <a:lstStyle/>
          <a:p>
            <a:r>
              <a:rPr lang="ru-RU" sz="2800" dirty="0" smtClean="0"/>
              <a:t>Помехозащищённое</a:t>
            </a:r>
          </a:p>
          <a:p>
            <a:r>
              <a:rPr lang="ru-RU" sz="2800" dirty="0" smtClean="0"/>
              <a:t>кодирование обычно </a:t>
            </a:r>
          </a:p>
          <a:p>
            <a:r>
              <a:rPr lang="ru-RU" sz="2800" dirty="0" smtClean="0"/>
              <a:t>состоит из двух кодеков, </a:t>
            </a:r>
          </a:p>
          <a:p>
            <a:r>
              <a:rPr lang="ru-RU" sz="2800" dirty="0" smtClean="0"/>
              <a:t>идущих друг за другом: </a:t>
            </a:r>
          </a:p>
          <a:p>
            <a:endParaRPr lang="ru-RU" sz="2800" dirty="0"/>
          </a:p>
          <a:p>
            <a:r>
              <a:rPr lang="ru-RU" sz="6600" dirty="0" smtClean="0"/>
              <a:t>Блочный</a:t>
            </a:r>
          </a:p>
          <a:p>
            <a:r>
              <a:rPr lang="ru-RU" sz="6600" dirty="0" err="1" smtClean="0"/>
              <a:t>Свёрточный</a:t>
            </a:r>
            <a:endParaRPr lang="ru-RU" sz="6600" dirty="0"/>
          </a:p>
        </p:txBody>
      </p:sp>
      <p:sp>
        <p:nvSpPr>
          <p:cNvPr id="8" name="TextBox 7"/>
          <p:cNvSpPr txBox="1"/>
          <p:nvPr/>
        </p:nvSpPr>
        <p:spPr>
          <a:xfrm>
            <a:off x="891422" y="6302477"/>
            <a:ext cx="10996857" cy="369332"/>
          </a:xfrm>
          <a:prstGeom prst="rect">
            <a:avLst/>
          </a:prstGeom>
          <a:noFill/>
        </p:spPr>
        <p:txBody>
          <a:bodyPr wrap="none" rtlCol="0">
            <a:spAutoFit/>
          </a:bodyPr>
          <a:lstStyle/>
          <a:p>
            <a:r>
              <a:rPr lang="ru-RU" dirty="0" smtClean="0"/>
              <a:t>*Кодек (</a:t>
            </a:r>
            <a:r>
              <a:rPr lang="ru-RU" b="1" dirty="0" smtClean="0"/>
              <a:t>в данной работе</a:t>
            </a:r>
            <a:r>
              <a:rPr lang="ru-RU" dirty="0" smtClean="0"/>
              <a:t>) – программа, которая способна выполнять преобразование сигнала или данных.</a:t>
            </a:r>
            <a:endParaRPr lang="ru-RU" dirty="0"/>
          </a:p>
        </p:txBody>
      </p:sp>
      <p:sp>
        <p:nvSpPr>
          <p:cNvPr id="9" name="Скругленный прямоугольник 8"/>
          <p:cNvSpPr/>
          <p:nvPr/>
        </p:nvSpPr>
        <p:spPr>
          <a:xfrm>
            <a:off x="891422" y="5083277"/>
            <a:ext cx="10730307" cy="98322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solidFill>
                  <a:schemeClr val="tx1"/>
                </a:solidFill>
              </a:rPr>
              <a:t>Интерливинг – перестановка бит, служит как защита от пачечных ошибок.</a:t>
            </a:r>
            <a:endParaRPr lang="ru-RU" sz="3200" dirty="0">
              <a:solidFill>
                <a:schemeClr val="tx1"/>
              </a:solidFill>
            </a:endParaRPr>
          </a:p>
        </p:txBody>
      </p:sp>
      <p:sp>
        <p:nvSpPr>
          <p:cNvPr id="3" name="Номер слайда 2"/>
          <p:cNvSpPr>
            <a:spLocks noGrp="1"/>
          </p:cNvSpPr>
          <p:nvPr>
            <p:ph type="sldNum" sz="quarter" idx="12"/>
          </p:nvPr>
        </p:nvSpPr>
        <p:spPr/>
        <p:txBody>
          <a:bodyPr/>
          <a:lstStyle/>
          <a:p>
            <a:fld id="{467DF74C-0500-4CF2-8353-AE1D1480DAD0}" type="slidenum">
              <a:rPr lang="ru-RU" smtClean="0"/>
              <a:t>3</a:t>
            </a:fld>
            <a:endParaRPr lang="ru-RU" dirty="0"/>
          </a:p>
        </p:txBody>
      </p:sp>
    </p:spTree>
    <p:extLst>
      <p:ext uri="{BB962C8B-B14F-4D97-AF65-F5344CB8AC3E}">
        <p14:creationId xmlns:p14="http://schemas.microsoft.com/office/powerpoint/2010/main" val="372060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2963" y="601012"/>
            <a:ext cx="10414518" cy="1138773"/>
          </a:xfrm>
          <a:prstGeom prst="rect">
            <a:avLst/>
          </a:prstGeom>
          <a:noFill/>
        </p:spPr>
        <p:txBody>
          <a:bodyPr wrap="none" rtlCol="0">
            <a:spAutoFit/>
          </a:bodyPr>
          <a:lstStyle/>
          <a:p>
            <a:r>
              <a:rPr lang="ru-RU" sz="6800" dirty="0" smtClean="0"/>
              <a:t>Проектирование</a:t>
            </a:r>
            <a:r>
              <a:rPr lang="ru-RU" sz="6600" dirty="0" smtClean="0"/>
              <a:t> библиотек</a:t>
            </a:r>
            <a:endParaRPr lang="ru-RU" sz="6600" dirty="0"/>
          </a:p>
        </p:txBody>
      </p:sp>
      <p:sp>
        <p:nvSpPr>
          <p:cNvPr id="5" name="TextBox 4"/>
          <p:cNvSpPr txBox="1"/>
          <p:nvPr/>
        </p:nvSpPr>
        <p:spPr>
          <a:xfrm>
            <a:off x="1334556" y="2601532"/>
            <a:ext cx="9551333" cy="2031325"/>
          </a:xfrm>
          <a:prstGeom prst="rect">
            <a:avLst/>
          </a:prstGeom>
          <a:noFill/>
        </p:spPr>
        <p:txBody>
          <a:bodyPr wrap="none" rtlCol="0">
            <a:spAutoFit/>
          </a:bodyPr>
          <a:lstStyle/>
          <a:p>
            <a:pPr marL="685800" indent="-685800">
              <a:buFont typeface="Arial" panose="020B0604020202020204" pitchFamily="34" charset="0"/>
              <a:buChar char="•"/>
            </a:pPr>
            <a:r>
              <a:rPr lang="ru-RU" sz="5400" dirty="0" smtClean="0"/>
              <a:t>Какова область применения?</a:t>
            </a:r>
          </a:p>
          <a:p>
            <a:pPr marL="685800" indent="-685800">
              <a:buFont typeface="Arial" panose="020B0604020202020204" pitchFamily="34" charset="0"/>
              <a:buChar char="•"/>
            </a:pPr>
            <a:r>
              <a:rPr lang="ru-RU" sz="5400" dirty="0" smtClean="0"/>
              <a:t>Кто будет этим пользоваться?</a:t>
            </a:r>
          </a:p>
          <a:p>
            <a:pPr marL="285750" indent="-285750">
              <a:buFont typeface="Arial" panose="020B0604020202020204" pitchFamily="34" charset="0"/>
              <a:buChar char="•"/>
            </a:pPr>
            <a:endParaRPr lang="ru-RU" dirty="0"/>
          </a:p>
        </p:txBody>
      </p:sp>
      <p:sp>
        <p:nvSpPr>
          <p:cNvPr id="3" name="Номер слайда 2"/>
          <p:cNvSpPr>
            <a:spLocks noGrp="1"/>
          </p:cNvSpPr>
          <p:nvPr>
            <p:ph type="sldNum" sz="quarter" idx="12"/>
          </p:nvPr>
        </p:nvSpPr>
        <p:spPr/>
        <p:txBody>
          <a:bodyPr/>
          <a:lstStyle/>
          <a:p>
            <a:fld id="{467DF74C-0500-4CF2-8353-AE1D1480DAD0}" type="slidenum">
              <a:rPr lang="ru-RU" smtClean="0"/>
              <a:t>4</a:t>
            </a:fld>
            <a:endParaRPr lang="ru-RU" dirty="0"/>
          </a:p>
        </p:txBody>
      </p:sp>
    </p:spTree>
    <p:extLst>
      <p:ext uri="{BB962C8B-B14F-4D97-AF65-F5344CB8AC3E}">
        <p14:creationId xmlns:p14="http://schemas.microsoft.com/office/powerpoint/2010/main" val="104210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7782" y="545904"/>
            <a:ext cx="10541860" cy="1138773"/>
          </a:xfrm>
          <a:prstGeom prst="rect">
            <a:avLst/>
          </a:prstGeom>
          <a:noFill/>
        </p:spPr>
        <p:txBody>
          <a:bodyPr wrap="none" rtlCol="0">
            <a:spAutoFit/>
          </a:bodyPr>
          <a:lstStyle/>
          <a:p>
            <a:r>
              <a:rPr lang="ru-RU" sz="6800" dirty="0" smtClean="0"/>
              <a:t>Проектирование библиотек</a:t>
            </a:r>
            <a:endParaRPr lang="ru-RU" sz="6800" dirty="0"/>
          </a:p>
        </p:txBody>
      </p:sp>
      <p:sp>
        <p:nvSpPr>
          <p:cNvPr id="2" name="TextBox 1"/>
          <p:cNvSpPr txBox="1"/>
          <p:nvPr/>
        </p:nvSpPr>
        <p:spPr>
          <a:xfrm>
            <a:off x="1669960" y="2150771"/>
            <a:ext cx="10522040" cy="3170099"/>
          </a:xfrm>
          <a:prstGeom prst="rect">
            <a:avLst/>
          </a:prstGeom>
          <a:noFill/>
        </p:spPr>
        <p:txBody>
          <a:bodyPr wrap="square" rtlCol="0">
            <a:spAutoFit/>
          </a:bodyPr>
          <a:lstStyle/>
          <a:p>
            <a:r>
              <a:rPr lang="ru-RU" sz="4000" dirty="0" smtClean="0"/>
              <a:t>Нам заранее известны не все требования:</a:t>
            </a:r>
          </a:p>
          <a:p>
            <a:pPr marL="285750" indent="-285750">
              <a:buFont typeface="Arial" panose="020B0604020202020204" pitchFamily="34" charset="0"/>
              <a:buChar char="•"/>
            </a:pPr>
            <a:r>
              <a:rPr lang="ru-RU" sz="4000" dirty="0" smtClean="0"/>
              <a:t>скорость передачи данных</a:t>
            </a:r>
          </a:p>
          <a:p>
            <a:pPr marL="285750" indent="-285750">
              <a:buFont typeface="Arial" panose="020B0604020202020204" pitchFamily="34" charset="0"/>
              <a:buChar char="•"/>
            </a:pPr>
            <a:r>
              <a:rPr lang="ru-RU" sz="4000" dirty="0" smtClean="0"/>
              <a:t>речевой кодек и его формат представления речевого сигнала</a:t>
            </a:r>
          </a:p>
          <a:p>
            <a:pPr marL="285750" indent="-285750">
              <a:buFont typeface="Arial" panose="020B0604020202020204" pitchFamily="34" charset="0"/>
              <a:buChar char="•"/>
            </a:pPr>
            <a:r>
              <a:rPr lang="ru-RU" sz="4000" dirty="0" smtClean="0"/>
              <a:t>вероятность ошибки в канале связи</a:t>
            </a:r>
          </a:p>
        </p:txBody>
      </p:sp>
      <p:sp>
        <p:nvSpPr>
          <p:cNvPr id="4" name="Номер слайда 3"/>
          <p:cNvSpPr>
            <a:spLocks noGrp="1"/>
          </p:cNvSpPr>
          <p:nvPr>
            <p:ph type="sldNum" sz="quarter" idx="12"/>
          </p:nvPr>
        </p:nvSpPr>
        <p:spPr/>
        <p:txBody>
          <a:bodyPr/>
          <a:lstStyle/>
          <a:p>
            <a:fld id="{467DF74C-0500-4CF2-8353-AE1D1480DAD0}" type="slidenum">
              <a:rPr lang="ru-RU" smtClean="0"/>
              <a:t>5</a:t>
            </a:fld>
            <a:endParaRPr lang="ru-RU"/>
          </a:p>
        </p:txBody>
      </p:sp>
    </p:spTree>
    <p:extLst>
      <p:ext uri="{BB962C8B-B14F-4D97-AF65-F5344CB8AC3E}">
        <p14:creationId xmlns:p14="http://schemas.microsoft.com/office/powerpoint/2010/main" val="225337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902594" y="1114425"/>
            <a:ext cx="10515600" cy="5743575"/>
          </a:xfrm>
          <a:prstGeom prst="rect">
            <a:avLst/>
          </a:prstGeom>
        </p:spPr>
      </p:pic>
      <p:sp>
        <p:nvSpPr>
          <p:cNvPr id="4" name="TextBox 3"/>
          <p:cNvSpPr txBox="1"/>
          <p:nvPr/>
        </p:nvSpPr>
        <p:spPr>
          <a:xfrm>
            <a:off x="2395470" y="6429"/>
            <a:ext cx="8231421" cy="1107996"/>
          </a:xfrm>
          <a:prstGeom prst="rect">
            <a:avLst/>
          </a:prstGeom>
          <a:noFill/>
        </p:spPr>
        <p:txBody>
          <a:bodyPr wrap="none" rtlCol="0">
            <a:spAutoFit/>
          </a:bodyPr>
          <a:lstStyle/>
          <a:p>
            <a:r>
              <a:rPr lang="ru-RU" sz="6600" b="1" dirty="0" smtClean="0"/>
              <a:t>ПРОТОТИПИРОВАНИЕ</a:t>
            </a:r>
            <a:endParaRPr lang="ru-RU" sz="6600" b="1" dirty="0"/>
          </a:p>
        </p:txBody>
      </p:sp>
      <p:sp>
        <p:nvSpPr>
          <p:cNvPr id="2" name="Номер слайда 1"/>
          <p:cNvSpPr>
            <a:spLocks noGrp="1"/>
          </p:cNvSpPr>
          <p:nvPr>
            <p:ph type="sldNum" sz="quarter" idx="12"/>
          </p:nvPr>
        </p:nvSpPr>
        <p:spPr/>
        <p:txBody>
          <a:bodyPr/>
          <a:lstStyle/>
          <a:p>
            <a:fld id="{467DF74C-0500-4CF2-8353-AE1D1480DAD0}" type="slidenum">
              <a:rPr lang="ru-RU" smtClean="0"/>
              <a:t>6</a:t>
            </a:fld>
            <a:endParaRPr lang="ru-RU"/>
          </a:p>
        </p:txBody>
      </p:sp>
    </p:spTree>
    <p:extLst>
      <p:ext uri="{BB962C8B-B14F-4D97-AF65-F5344CB8AC3E}">
        <p14:creationId xmlns:p14="http://schemas.microsoft.com/office/powerpoint/2010/main" val="393623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3041" y="261179"/>
            <a:ext cx="10414518" cy="1877437"/>
          </a:xfrm>
          <a:prstGeom prst="rect">
            <a:avLst/>
          </a:prstGeom>
          <a:noFill/>
        </p:spPr>
        <p:txBody>
          <a:bodyPr wrap="none" rtlCol="0">
            <a:spAutoFit/>
          </a:bodyPr>
          <a:lstStyle/>
          <a:p>
            <a:r>
              <a:rPr lang="ru-RU" sz="6800" dirty="0" smtClean="0"/>
              <a:t>Проектирование</a:t>
            </a:r>
            <a:r>
              <a:rPr lang="ru-RU" sz="6600" dirty="0" smtClean="0"/>
              <a:t> библиотек</a:t>
            </a:r>
          </a:p>
          <a:p>
            <a:pPr algn="ctr"/>
            <a:r>
              <a:rPr lang="ru-RU" sz="4800" dirty="0" smtClean="0"/>
              <a:t>РЕЧЕВОЙ СИГНАЛ</a:t>
            </a:r>
            <a:endParaRPr lang="ru-RU" sz="4800" dirty="0"/>
          </a:p>
        </p:txBody>
      </p:sp>
      <p:sp>
        <p:nvSpPr>
          <p:cNvPr id="4" name="TextBox 3"/>
          <p:cNvSpPr txBox="1"/>
          <p:nvPr/>
        </p:nvSpPr>
        <p:spPr>
          <a:xfrm>
            <a:off x="246192" y="2288711"/>
            <a:ext cx="12488215" cy="4801314"/>
          </a:xfrm>
          <a:prstGeom prst="rect">
            <a:avLst/>
          </a:prstGeom>
          <a:noFill/>
        </p:spPr>
        <p:txBody>
          <a:bodyPr wrap="square" rtlCol="0">
            <a:spAutoFit/>
          </a:bodyPr>
          <a:lstStyle/>
          <a:p>
            <a:pPr marL="571500" indent="-571500">
              <a:buFont typeface="Arial" panose="020B0604020202020204" pitchFamily="34" charset="0"/>
              <a:buChar char="•"/>
            </a:pPr>
            <a:r>
              <a:rPr lang="ru-RU" sz="3600" dirty="0" smtClean="0"/>
              <a:t>кратковременная </a:t>
            </a:r>
            <a:r>
              <a:rPr lang="ru-RU" sz="3600" dirty="0"/>
              <a:t>энергия речевого сигнала;</a:t>
            </a:r>
          </a:p>
          <a:p>
            <a:pPr marL="571500" indent="-571500">
              <a:buFont typeface="Arial" panose="020B0604020202020204" pitchFamily="34" charset="0"/>
              <a:buChar char="•"/>
            </a:pPr>
            <a:r>
              <a:rPr lang="ru-RU" sz="3600" dirty="0" smtClean="0"/>
              <a:t>число </a:t>
            </a:r>
            <a:r>
              <a:rPr lang="ru-RU" sz="3600" dirty="0"/>
              <a:t>нулей интенсивности (мгновенная частота);</a:t>
            </a:r>
          </a:p>
          <a:p>
            <a:pPr marL="571500" indent="-571500">
              <a:buFont typeface="Arial" panose="020B0604020202020204" pitchFamily="34" charset="0"/>
              <a:buChar char="•"/>
            </a:pPr>
            <a:r>
              <a:rPr lang="ru-RU" sz="3600" dirty="0" smtClean="0"/>
              <a:t>форманты </a:t>
            </a:r>
            <a:r>
              <a:rPr lang="ru-RU" sz="3600" dirty="0"/>
              <a:t>речевого сигнала (концентрация энергии в </a:t>
            </a:r>
            <a:r>
              <a:rPr lang="ru-RU" sz="3600" dirty="0" smtClean="0"/>
              <a:t>ограниченной частотной </a:t>
            </a:r>
            <a:r>
              <a:rPr lang="ru-RU" sz="3600" dirty="0"/>
              <a:t>области);</a:t>
            </a:r>
          </a:p>
          <a:p>
            <a:pPr marL="571500" indent="-571500">
              <a:buFont typeface="Arial" panose="020B0604020202020204" pitchFamily="34" charset="0"/>
              <a:buChar char="•"/>
            </a:pPr>
            <a:r>
              <a:rPr lang="ru-RU" sz="3600" dirty="0" smtClean="0"/>
              <a:t>коэффициенты </a:t>
            </a:r>
            <a:r>
              <a:rPr lang="ru-RU" sz="3600" dirty="0"/>
              <a:t>линейного предсказания </a:t>
            </a:r>
            <a:endParaRPr lang="ru-RU" sz="3600" dirty="0" smtClean="0"/>
          </a:p>
          <a:p>
            <a:pPr marL="571500" indent="-571500">
              <a:buFont typeface="Arial" panose="020B0604020202020204" pitchFamily="34" charset="0"/>
              <a:buChar char="•"/>
            </a:pPr>
            <a:r>
              <a:rPr lang="ru-RU" sz="3600" dirty="0" smtClean="0"/>
              <a:t>распределение </a:t>
            </a:r>
            <a:r>
              <a:rPr lang="ru-RU" sz="3600" dirty="0"/>
              <a:t>энергии сигнала по частотным </a:t>
            </a:r>
            <a:r>
              <a:rPr lang="ru-RU" sz="3600" dirty="0" smtClean="0"/>
              <a:t>группам;</a:t>
            </a:r>
          </a:p>
          <a:p>
            <a:pPr marL="571500" indent="-571500">
              <a:buFont typeface="Arial" panose="020B0604020202020204" pitchFamily="34" charset="0"/>
              <a:buChar char="•"/>
            </a:pPr>
            <a:r>
              <a:rPr lang="ru-RU" sz="3600" dirty="0" smtClean="0"/>
              <a:t>длительность пауз</a:t>
            </a:r>
            <a:r>
              <a:rPr lang="ru-RU" sz="3600" dirty="0"/>
              <a:t>;</a:t>
            </a:r>
            <a:endParaRPr lang="ru-RU" sz="3600" dirty="0" smtClean="0"/>
          </a:p>
          <a:p>
            <a:pPr marL="571500" indent="-571500">
              <a:buFont typeface="Arial" panose="020B0604020202020204" pitchFamily="34" charset="0"/>
              <a:buChar char="•"/>
            </a:pPr>
            <a:r>
              <a:rPr lang="ru-RU" sz="3600" dirty="0" smtClean="0"/>
              <a:t>…</a:t>
            </a:r>
            <a:endParaRPr lang="ru-RU" sz="3600" dirty="0"/>
          </a:p>
          <a:p>
            <a:pPr marL="285750" indent="-285750">
              <a:buFont typeface="Arial" panose="020B0604020202020204" pitchFamily="34" charset="0"/>
              <a:buChar char="•"/>
            </a:pPr>
            <a:endParaRPr lang="ru-RU" dirty="0"/>
          </a:p>
        </p:txBody>
      </p:sp>
      <p:sp>
        <p:nvSpPr>
          <p:cNvPr id="3" name="Номер слайда 2"/>
          <p:cNvSpPr>
            <a:spLocks noGrp="1"/>
          </p:cNvSpPr>
          <p:nvPr>
            <p:ph type="sldNum" sz="quarter" idx="12"/>
          </p:nvPr>
        </p:nvSpPr>
        <p:spPr/>
        <p:txBody>
          <a:bodyPr/>
          <a:lstStyle/>
          <a:p>
            <a:fld id="{467DF74C-0500-4CF2-8353-AE1D1480DAD0}" type="slidenum">
              <a:rPr lang="ru-RU" smtClean="0"/>
              <a:t>7</a:t>
            </a:fld>
            <a:endParaRPr lang="ru-RU"/>
          </a:p>
        </p:txBody>
      </p:sp>
    </p:spTree>
    <p:extLst>
      <p:ext uri="{BB962C8B-B14F-4D97-AF65-F5344CB8AC3E}">
        <p14:creationId xmlns:p14="http://schemas.microsoft.com/office/powerpoint/2010/main" val="33196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9294" y="1160918"/>
            <a:ext cx="11762706" cy="4832092"/>
          </a:xfrm>
          <a:prstGeom prst="rect">
            <a:avLst/>
          </a:prstGeom>
        </p:spPr>
        <p:txBody>
          <a:bodyPr wrap="square">
            <a:spAutoFit/>
          </a:bodyPr>
          <a:lstStyle/>
          <a:p>
            <a:r>
              <a:rPr lang="ru-RU" sz="4400" dirty="0"/>
              <a:t>Существует множество речевых </a:t>
            </a:r>
            <a:r>
              <a:rPr lang="ru-RU" sz="4400" dirty="0" smtClean="0"/>
              <a:t>кодеков</a:t>
            </a:r>
            <a:r>
              <a:rPr lang="en-US" sz="4400" dirty="0" smtClean="0"/>
              <a:t>; </a:t>
            </a:r>
            <a:r>
              <a:rPr lang="ru-RU" sz="4400" dirty="0" smtClean="0"/>
              <a:t>наиболее распространены:</a:t>
            </a:r>
            <a:endParaRPr lang="en-US" sz="4400" dirty="0"/>
          </a:p>
          <a:p>
            <a:pPr marL="571500" indent="-571500">
              <a:buFont typeface="Arial" panose="020B0604020202020204" pitchFamily="34" charset="0"/>
              <a:buChar char="•"/>
            </a:pPr>
            <a:r>
              <a:rPr lang="ru-RU" sz="4400" dirty="0"/>
              <a:t>кодеки по стандарту от </a:t>
            </a:r>
            <a:r>
              <a:rPr lang="en-US" sz="4400" dirty="0"/>
              <a:t>ITU-T</a:t>
            </a:r>
            <a:r>
              <a:rPr lang="ru-RU" sz="4400" dirty="0"/>
              <a:t> (</a:t>
            </a:r>
            <a:r>
              <a:rPr lang="en-US" sz="4400" dirty="0"/>
              <a:t>G.711, G.726</a:t>
            </a:r>
            <a:r>
              <a:rPr lang="ru-RU" sz="4400" dirty="0" smtClean="0"/>
              <a:t>…) </a:t>
            </a:r>
          </a:p>
          <a:p>
            <a:pPr marL="571500" indent="-571500">
              <a:buFont typeface="Arial" panose="020B0604020202020204" pitchFamily="34" charset="0"/>
              <a:buChar char="•"/>
            </a:pPr>
            <a:r>
              <a:rPr lang="ru-RU" sz="4400" dirty="0" smtClean="0"/>
              <a:t>стандарт </a:t>
            </a:r>
            <a:r>
              <a:rPr lang="en-US" sz="4400" dirty="0"/>
              <a:t>GSM (Full Rate, Half rate</a:t>
            </a:r>
            <a:r>
              <a:rPr lang="en-US" sz="4400" dirty="0" smtClean="0"/>
              <a:t>…)</a:t>
            </a:r>
            <a:endParaRPr lang="ru-RU" sz="4400" dirty="0" smtClean="0"/>
          </a:p>
          <a:p>
            <a:pPr marL="571500" indent="-571500">
              <a:buFont typeface="Arial" panose="020B0604020202020204" pitchFamily="34" charset="0"/>
              <a:buChar char="•"/>
            </a:pPr>
            <a:r>
              <a:rPr lang="en-US" sz="4400" dirty="0" err="1" smtClean="0"/>
              <a:t>iLBC</a:t>
            </a:r>
            <a:r>
              <a:rPr lang="en-US" sz="4400" dirty="0" smtClean="0"/>
              <a:t> (</a:t>
            </a:r>
            <a:r>
              <a:rPr lang="ru-RU" sz="4400" dirty="0" smtClean="0"/>
              <a:t>кодек для </a:t>
            </a:r>
            <a:r>
              <a:rPr lang="en-US" sz="4400" dirty="0" smtClean="0"/>
              <a:t>IP-</a:t>
            </a:r>
            <a:r>
              <a:rPr lang="ru-RU" sz="4400" dirty="0" smtClean="0"/>
              <a:t>телефонии)</a:t>
            </a:r>
            <a:endParaRPr lang="en-US" sz="4400" dirty="0"/>
          </a:p>
          <a:p>
            <a:pPr marL="571500" indent="-571500">
              <a:buFont typeface="Arial" panose="020B0604020202020204" pitchFamily="34" charset="0"/>
              <a:buChar char="•"/>
            </a:pPr>
            <a:r>
              <a:rPr lang="en-US" sz="4400" dirty="0"/>
              <a:t>…</a:t>
            </a:r>
            <a:endParaRPr lang="ru-RU" sz="4400" dirty="0"/>
          </a:p>
          <a:p>
            <a:endParaRPr lang="ru-RU" sz="4400" dirty="0"/>
          </a:p>
        </p:txBody>
      </p:sp>
      <p:sp>
        <p:nvSpPr>
          <p:cNvPr id="3" name="Номер слайда 2"/>
          <p:cNvSpPr>
            <a:spLocks noGrp="1"/>
          </p:cNvSpPr>
          <p:nvPr>
            <p:ph type="sldNum" sz="quarter" idx="12"/>
          </p:nvPr>
        </p:nvSpPr>
        <p:spPr/>
        <p:txBody>
          <a:bodyPr/>
          <a:lstStyle/>
          <a:p>
            <a:fld id="{467DF74C-0500-4CF2-8353-AE1D1480DAD0}" type="slidenum">
              <a:rPr lang="ru-RU" smtClean="0"/>
              <a:t>8</a:t>
            </a:fld>
            <a:endParaRPr lang="ru-RU"/>
          </a:p>
        </p:txBody>
      </p:sp>
    </p:spTree>
    <p:extLst>
      <p:ext uri="{BB962C8B-B14F-4D97-AF65-F5344CB8AC3E}">
        <p14:creationId xmlns:p14="http://schemas.microsoft.com/office/powerpoint/2010/main" val="204628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0315" y="1979604"/>
            <a:ext cx="12556902" cy="3416320"/>
          </a:xfrm>
          <a:prstGeom prst="rect">
            <a:avLst/>
          </a:prstGeom>
          <a:noFill/>
        </p:spPr>
        <p:txBody>
          <a:bodyPr wrap="square" rtlCol="0">
            <a:spAutoFit/>
          </a:bodyPr>
          <a:lstStyle/>
          <a:p>
            <a:r>
              <a:rPr lang="ru-RU" sz="3600" dirty="0" smtClean="0"/>
              <a:t>Существует </a:t>
            </a:r>
            <a:r>
              <a:rPr lang="ru-RU" sz="3600" dirty="0"/>
              <a:t>множество </a:t>
            </a:r>
            <a:r>
              <a:rPr lang="ru-RU" sz="3600" dirty="0" smtClean="0"/>
              <a:t>речевых кодеков:</a:t>
            </a:r>
            <a:endParaRPr lang="en-US" sz="3600" dirty="0" smtClean="0"/>
          </a:p>
          <a:p>
            <a:pPr marL="571500" indent="-571500">
              <a:buFont typeface="Arial" panose="020B0604020202020204" pitchFamily="34" charset="0"/>
              <a:buChar char="•"/>
            </a:pPr>
            <a:r>
              <a:rPr lang="ru-RU" sz="3600" dirty="0" smtClean="0"/>
              <a:t>кодеки по стандарту от </a:t>
            </a:r>
            <a:r>
              <a:rPr lang="en-US" sz="3600" dirty="0" smtClean="0"/>
              <a:t>ITU-T</a:t>
            </a:r>
            <a:r>
              <a:rPr lang="ru-RU" sz="3600" dirty="0" smtClean="0"/>
              <a:t> (</a:t>
            </a:r>
            <a:r>
              <a:rPr lang="en-US" sz="3600" dirty="0" smtClean="0"/>
              <a:t>G.711, G.726</a:t>
            </a:r>
            <a:r>
              <a:rPr lang="ru-RU" sz="3600" dirty="0" smtClean="0"/>
              <a:t>…)</a:t>
            </a:r>
          </a:p>
          <a:p>
            <a:pPr marL="571500" indent="-571500">
              <a:buFont typeface="Arial" panose="020B0604020202020204" pitchFamily="34" charset="0"/>
              <a:buChar char="•"/>
            </a:pPr>
            <a:r>
              <a:rPr lang="ru-RU" sz="3600" dirty="0"/>
              <a:t>кодеки по стандарту от </a:t>
            </a:r>
            <a:r>
              <a:rPr lang="en-US" sz="3600" dirty="0" smtClean="0"/>
              <a:t>ETSI</a:t>
            </a:r>
            <a:r>
              <a:rPr lang="ru-RU" sz="3600" dirty="0" smtClean="0"/>
              <a:t> </a:t>
            </a:r>
            <a:r>
              <a:rPr lang="ru-RU" sz="3600" dirty="0"/>
              <a:t>(</a:t>
            </a:r>
            <a:r>
              <a:rPr lang="en-US" sz="3600" dirty="0"/>
              <a:t>G.711, G.726</a:t>
            </a:r>
            <a:r>
              <a:rPr lang="ru-RU" sz="3600" dirty="0" smtClean="0"/>
              <a:t>…)</a:t>
            </a:r>
            <a:endParaRPr lang="en-US" sz="3600" dirty="0" smtClean="0"/>
          </a:p>
          <a:p>
            <a:pPr marL="571500" indent="-571500">
              <a:buFont typeface="Arial" panose="020B0604020202020204" pitchFamily="34" charset="0"/>
              <a:buChar char="•"/>
            </a:pPr>
            <a:r>
              <a:rPr lang="ru-RU" sz="3600" dirty="0" smtClean="0"/>
              <a:t>стандарт </a:t>
            </a:r>
            <a:r>
              <a:rPr lang="en-US" sz="3600" dirty="0" smtClean="0"/>
              <a:t>GSM (Full Rate, Half rate…)</a:t>
            </a:r>
          </a:p>
          <a:p>
            <a:pPr marL="571500" indent="-571500">
              <a:buFont typeface="Arial" panose="020B0604020202020204" pitchFamily="34" charset="0"/>
              <a:buChar char="•"/>
            </a:pPr>
            <a:r>
              <a:rPr lang="en-US" sz="3600" dirty="0" smtClean="0"/>
              <a:t>…</a:t>
            </a:r>
            <a:endParaRPr lang="ru-RU" sz="3600" dirty="0"/>
          </a:p>
          <a:p>
            <a:endParaRPr lang="ru-RU" sz="3600" dirty="0" smtClean="0"/>
          </a:p>
        </p:txBody>
      </p:sp>
      <p:sp>
        <p:nvSpPr>
          <p:cNvPr id="3" name="Скругленный прямоугольник 2"/>
          <p:cNvSpPr/>
          <p:nvPr/>
        </p:nvSpPr>
        <p:spPr>
          <a:xfrm>
            <a:off x="257576" y="309093"/>
            <a:ext cx="11629623" cy="6246253"/>
          </a:xfrm>
          <a:prstGeom prst="roundRect">
            <a:avLst/>
          </a:prstGeom>
          <a:solidFill>
            <a:schemeClr val="accent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0" b="1" dirty="0" smtClean="0">
                <a:solidFill>
                  <a:schemeClr val="bg1"/>
                </a:solidFill>
              </a:rPr>
              <a:t>СТОП!</a:t>
            </a:r>
            <a:endParaRPr lang="ru-RU" sz="12000" b="1" dirty="0">
              <a:solidFill>
                <a:schemeClr val="bg1"/>
              </a:solidFill>
            </a:endParaRPr>
          </a:p>
        </p:txBody>
      </p:sp>
      <p:sp>
        <p:nvSpPr>
          <p:cNvPr id="2" name="Номер слайда 1"/>
          <p:cNvSpPr>
            <a:spLocks noGrp="1"/>
          </p:cNvSpPr>
          <p:nvPr>
            <p:ph type="sldNum" sz="quarter" idx="12"/>
          </p:nvPr>
        </p:nvSpPr>
        <p:spPr/>
        <p:txBody>
          <a:bodyPr/>
          <a:lstStyle/>
          <a:p>
            <a:fld id="{467DF74C-0500-4CF2-8353-AE1D1480DAD0}" type="slidenum">
              <a:rPr lang="ru-RU" smtClean="0"/>
              <a:t>9</a:t>
            </a:fld>
            <a:endParaRPr lang="ru-RU"/>
          </a:p>
        </p:txBody>
      </p:sp>
    </p:spTree>
    <p:extLst>
      <p:ext uri="{BB962C8B-B14F-4D97-AF65-F5344CB8AC3E}">
        <p14:creationId xmlns:p14="http://schemas.microsoft.com/office/powerpoint/2010/main" val="40594160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1707</Words>
  <Application>Microsoft Office PowerPoint</Application>
  <PresentationFormat>Широкоэкранный</PresentationFormat>
  <Paragraphs>180</Paragraphs>
  <Slides>18</Slides>
  <Notes>18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Calibri</vt:lpstr>
      <vt:lpstr>Calibri Light</vt:lpstr>
      <vt:lpstr>Тема Office</vt:lpstr>
      <vt:lpstr>Исследование методов обработки речи для передачи по каналу связи</vt:lpstr>
      <vt:lpstr>Можно выделить 2 основных этапа в обработке речи для передачи по каналу связи: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методов обработки речи для передач по каналу связи</dc:title>
  <dc:creator>Adiy</dc:creator>
  <cp:lastModifiedBy>Adiy</cp:lastModifiedBy>
  <cp:revision>334</cp:revision>
  <dcterms:created xsi:type="dcterms:W3CDTF">2016-05-16T07:43:09Z</dcterms:created>
  <dcterms:modified xsi:type="dcterms:W3CDTF">2016-05-29T09:33:43Z</dcterms:modified>
</cp:coreProperties>
</file>