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7" r:id="rId6"/>
    <p:sldId id="266" r:id="rId7"/>
    <p:sldId id="268" r:id="rId8"/>
    <p:sldId id="271" r:id="rId9"/>
    <p:sldId id="272" r:id="rId10"/>
    <p:sldId id="278" r:id="rId11"/>
    <p:sldId id="279" r:id="rId12"/>
    <p:sldId id="280" r:id="rId13"/>
    <p:sldId id="273" r:id="rId14"/>
    <p:sldId id="269" r:id="rId15"/>
    <p:sldId id="274" r:id="rId16"/>
    <p:sldId id="275" r:id="rId17"/>
    <p:sldId id="276" r:id="rId18"/>
    <p:sldId id="26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04" autoAdjust="0"/>
  </p:normalViewPr>
  <p:slideViewPr>
    <p:cSldViewPr snapToGrid="0">
      <p:cViewPr varScale="1">
        <p:scale>
          <a:sx n="74" d="100"/>
          <a:sy n="7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4B02-90B2-4731-B2BE-E94748D81C5F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C3C5-CCA8-4B2B-8706-EB937A244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Приветствие.</a:t>
            </a:r>
          </a:p>
          <a:p>
            <a:r>
              <a:rPr lang="ru-RU" dirty="0" smtClean="0"/>
              <a:t>Озвучивание:</a:t>
            </a:r>
            <a:r>
              <a:rPr lang="ru-RU" baseline="0" dirty="0" smtClean="0"/>
              <a:t> кто я такой, тема моей работы. Рассказать про её актуальность. Это и следующие 2 слайда с теорией – на 3 минуты! Не больше.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92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30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– типичный речевой кодер.</a:t>
            </a:r>
          </a:p>
          <a:p>
            <a:r>
              <a:rPr lang="ru-RU" dirty="0" smtClean="0"/>
              <a:t>10</a:t>
            </a:r>
            <a:r>
              <a:rPr lang="ru-RU" baseline="0" dirty="0" smtClean="0"/>
              <a:t> – блок генерации кода возбуждения</a:t>
            </a:r>
            <a:endParaRPr lang="ru-RU" dirty="0" smtClean="0"/>
          </a:p>
          <a:p>
            <a:r>
              <a:rPr lang="ru-RU" dirty="0" smtClean="0"/>
              <a:t>12 – синтезирующий фильтр с линейным предсказанием</a:t>
            </a:r>
          </a:p>
          <a:p>
            <a:r>
              <a:rPr lang="ru-RU" dirty="0" smtClean="0"/>
              <a:t>14 – адаптивный кодовый словарь</a:t>
            </a:r>
          </a:p>
          <a:p>
            <a:r>
              <a:rPr lang="ru-RU" dirty="0" smtClean="0"/>
              <a:t>16 – фиксированный кодовый словарь</a:t>
            </a:r>
          </a:p>
          <a:p>
            <a:r>
              <a:rPr lang="ru-RU" dirty="0" smtClean="0"/>
              <a:t>18 – сумматор</a:t>
            </a:r>
          </a:p>
          <a:p>
            <a:r>
              <a:rPr lang="ru-RU" dirty="0" smtClean="0"/>
              <a:t>20 – сумматор</a:t>
            </a:r>
          </a:p>
          <a:p>
            <a:r>
              <a:rPr lang="ru-RU" dirty="0" smtClean="0"/>
              <a:t>22 – взвешивающий фильтр (формирует вектор взвешенной ошибки)</a:t>
            </a:r>
          </a:p>
          <a:p>
            <a:r>
              <a:rPr lang="ru-RU" dirty="0" smtClean="0"/>
              <a:t>24 – блок для формирования меры энергии взвешенной ошибки</a:t>
            </a:r>
          </a:p>
          <a:p>
            <a:r>
              <a:rPr lang="ru-RU" dirty="0" smtClean="0"/>
              <a:t>26 – блок</a:t>
            </a:r>
            <a:r>
              <a:rPr lang="ru-RU" baseline="0" dirty="0" smtClean="0"/>
              <a:t> минимизации вектора взвешенной ошибки</a:t>
            </a:r>
            <a:endParaRPr lang="ru-RU" dirty="0" smtClean="0"/>
          </a:p>
          <a:p>
            <a:r>
              <a:rPr lang="ru-RU" dirty="0" smtClean="0"/>
              <a:t>28 – анализатор линейного кодирования с предсказанием</a:t>
            </a:r>
          </a:p>
          <a:p>
            <a:r>
              <a:rPr lang="ru-RU" dirty="0" smtClean="0"/>
              <a:t>30 – элемент задержки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7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Сказать, что речевой кодек реализован на интерфейсах.</a:t>
            </a:r>
            <a:r>
              <a:rPr lang="ru-RU" baseline="0" dirty="0" smtClean="0"/>
              <a:t> </a:t>
            </a:r>
          </a:p>
          <a:p>
            <a:r>
              <a:rPr lang="ru-RU" dirty="0" smtClean="0"/>
              <a:t>Мой код используют другие разработчики, я не могу контролировать их. Но я могу сказать, ЧТО надо уметь делать. КАК – это уже решает разработчик.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118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Защита от помех должна поддерживать следующие методы (указать</a:t>
            </a:r>
            <a:r>
              <a:rPr lang="ru-RU" baseline="0" dirty="0" smtClean="0"/>
              <a:t> на слайд).</a:t>
            </a:r>
          </a:p>
          <a:p>
            <a:r>
              <a:rPr lang="ru-RU" baseline="0" dirty="0" smtClean="0"/>
              <a:t>Мы не можем сказать, сколько всего бит будет на выход ---</a:t>
            </a:r>
            <a:r>
              <a:rPr lang="en-US" baseline="0" dirty="0" smtClean="0"/>
              <a:t>&gt;</a:t>
            </a:r>
            <a:r>
              <a:rPr lang="ru-RU" baseline="0" dirty="0" smtClean="0"/>
              <a:t> надо заранее подготовить место </a:t>
            </a:r>
            <a:r>
              <a:rPr lang="ru-RU" baseline="0" dirty="0" err="1" smtClean="0"/>
              <a:t>по-максимуму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Плавный переход к защите от помех.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52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вопрос, который встаёт при выборе метода помехоустойчивого кодирования.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2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следует учитывать</a:t>
            </a:r>
            <a:r>
              <a:rPr lang="ru-RU" baseline="0" dirty="0" smtClean="0"/>
              <a:t> –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55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Объяснить, что вероятность ошибки в пакете 1% - это много.</a:t>
            </a:r>
            <a:endParaRPr lang="en-US" dirty="0" smtClean="0"/>
          </a:p>
          <a:p>
            <a:r>
              <a:rPr lang="ru-RU" dirty="0" smtClean="0"/>
              <a:t>Сказать,</a:t>
            </a:r>
            <a:r>
              <a:rPr lang="ru-RU" baseline="0" dirty="0" smtClean="0"/>
              <a:t> что используют обычно. Далее – пример того, что имеет смысл делать при крайне малом канале связи.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201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9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Начать с того, что эта</a:t>
            </a:r>
            <a:r>
              <a:rPr lang="ru-RU" baseline="0" dirty="0" smtClean="0"/>
              <a:t> последовательность для кодирования: при декодировании начинаем с </a:t>
            </a:r>
            <a:r>
              <a:rPr lang="ru-RU" baseline="0" dirty="0" err="1" smtClean="0"/>
              <a:t>ДЕинтерливинга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Вкратце: речевой кодер – без защита от помех. </a:t>
            </a:r>
          </a:p>
          <a:p>
            <a:r>
              <a:rPr lang="ru-RU" baseline="0" dirty="0" smtClean="0"/>
              <a:t>Канальное кодирование: может найти и исправить ошибку.</a:t>
            </a:r>
          </a:p>
          <a:p>
            <a:r>
              <a:rPr lang="ru-RU" baseline="0" dirty="0" smtClean="0"/>
              <a:t>Интерливинг: защита от пачечных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4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Раскрыть мысль слайда 2: сказать, что вокодер – самый простой вариант, он просто передаёт № фонемы.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Липридер</a:t>
            </a:r>
            <a:r>
              <a:rPr lang="ru-RU" baseline="0" dirty="0" smtClean="0"/>
              <a:t> будет посложнее: он передаёт параметры </a:t>
            </a:r>
            <a:r>
              <a:rPr lang="ru-RU" baseline="0" dirty="0" err="1" smtClean="0"/>
              <a:t>фильтра+использует</a:t>
            </a:r>
            <a:r>
              <a:rPr lang="ru-RU" baseline="0" dirty="0" smtClean="0"/>
              <a:t> линейное предсказание.</a:t>
            </a:r>
          </a:p>
          <a:p>
            <a:r>
              <a:rPr lang="ru-RU" baseline="0" dirty="0" smtClean="0"/>
              <a:t>Про канальные кодеки: блочный  - над частью передаваемой информации, </a:t>
            </a:r>
            <a:r>
              <a:rPr lang="ru-RU" baseline="0" dirty="0" err="1" smtClean="0"/>
              <a:t>свёрточный</a:t>
            </a:r>
            <a:r>
              <a:rPr lang="ru-RU" baseline="0" dirty="0" smtClean="0"/>
              <a:t> – сразу над всем пакетом.</a:t>
            </a:r>
          </a:p>
          <a:p>
            <a:r>
              <a:rPr lang="ru-RU" baseline="0" dirty="0" smtClean="0"/>
              <a:t>Интерливинг – всё сказано на слайде.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4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В первую очередь следует ответить на следующие вопросы: (есть на слайде)</a:t>
            </a:r>
          </a:p>
          <a:p>
            <a:endParaRPr lang="ru-RU" sz="1200" dirty="0" smtClean="0"/>
          </a:p>
          <a:p>
            <a:r>
              <a:rPr lang="ru-RU" sz="1200" dirty="0" smtClean="0"/>
              <a:t>Область применения – всюду, где требуется передавать речевой сигнал. Намекнуть,</a:t>
            </a:r>
            <a:r>
              <a:rPr lang="ru-RU" sz="1200" baseline="0" dirty="0" smtClean="0"/>
              <a:t> что библиотеки можно использовать отдельно друг от друга, и в случае чего применять паттерн адаптер.</a:t>
            </a:r>
          </a:p>
          <a:p>
            <a:r>
              <a:rPr lang="ru-RU" sz="1200" dirty="0" smtClean="0"/>
              <a:t>Кто? Да разработчики. При чём не факт,</a:t>
            </a:r>
            <a:r>
              <a:rPr lang="ru-RU" sz="1200" baseline="0" dirty="0" smtClean="0"/>
              <a:t> что </a:t>
            </a:r>
            <a:r>
              <a:rPr lang="ru-RU" sz="1200" baseline="0" dirty="0" err="1" smtClean="0"/>
              <a:t>владующие</a:t>
            </a:r>
            <a:r>
              <a:rPr lang="ru-RU" sz="1200" baseline="0" dirty="0" smtClean="0"/>
              <a:t> предметной областью (рассказать тру-</a:t>
            </a:r>
            <a:r>
              <a:rPr lang="ru-RU" sz="1200" baseline="0" dirty="0" err="1" smtClean="0"/>
              <a:t>стори</a:t>
            </a:r>
            <a:r>
              <a:rPr lang="ru-RU" sz="1200" baseline="0" dirty="0" smtClean="0"/>
              <a:t> про рождение юниоров из продавцов </a:t>
            </a:r>
            <a:r>
              <a:rPr lang="ru-RU" sz="1200" baseline="0" dirty="0" err="1" smtClean="0"/>
              <a:t>макдака</a:t>
            </a:r>
            <a:r>
              <a:rPr lang="ru-RU" sz="1200" baseline="0" dirty="0" smtClean="0"/>
              <a:t>).</a:t>
            </a:r>
            <a:endParaRPr lang="ru-RU" sz="1200" dirty="0" smtClean="0"/>
          </a:p>
          <a:p>
            <a:endParaRPr lang="ru-RU" sz="1200" dirty="0" smtClean="0"/>
          </a:p>
          <a:p>
            <a:r>
              <a:rPr lang="ru-RU" sz="1200" dirty="0" smtClean="0"/>
              <a:t>Выбору языка Си способствовали следующие причины: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-язык Си наравне с ассемблерами используется для программирования микроконтроллеров – таким образом область применения написанных библиотек значительно расширяется;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-написанное на классическом Си приложение будет кроссплатформенным (на уровне исходных кодов): данные библиотеки получат возможность встраиваться в приложения, написанные на разных ОС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5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Как будем проектировать?</a:t>
            </a:r>
          </a:p>
          <a:p>
            <a:endParaRPr lang="ru-RU" sz="1200" dirty="0" smtClean="0"/>
          </a:p>
          <a:p>
            <a:r>
              <a:rPr lang="ru-RU" sz="1200" dirty="0" smtClean="0"/>
              <a:t>Данные библиотеки разрабатывались по такой технологии проектирования ПО, как </a:t>
            </a:r>
            <a:r>
              <a:rPr lang="ru-RU" sz="1200" dirty="0" err="1" smtClean="0"/>
              <a:t>прототипирование</a:t>
            </a:r>
            <a:r>
              <a:rPr lang="ru-RU" sz="1200" dirty="0" smtClean="0"/>
              <a:t>. В пользу данной технологии были следующие факторы: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dirty="0" smtClean="0"/>
              <a:t>-нам известны не все требования (формат, в котором мы будем передавать данные в канал связи; скорость передачи данных; вероятность ошибки);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dirty="0" smtClean="0"/>
              <a:t>-данная технология позволила нам быстро увидеть некоторые свойства продукта (применимость, удобство);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9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Напоминание, что такое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(спасибо лекции </a:t>
            </a:r>
            <a:r>
              <a:rPr lang="ru-RU" dirty="0" err="1" smtClean="0"/>
              <a:t>Ицыксона</a:t>
            </a:r>
            <a:r>
              <a:rPr lang="ru-RU" dirty="0" smtClean="0"/>
              <a:t> В.М. №1 «Основы программной инженерии»).</a:t>
            </a:r>
          </a:p>
          <a:p>
            <a:r>
              <a:rPr lang="ru-RU" dirty="0" smtClean="0"/>
              <a:t>Намекнуть, что далее рекомендуется использовать и его при поддержке библиотек.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72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Помимо номера фонемы речевой сигнал можно охарактеризовать следующими 6-ю параметрами (показать на слайд).</a:t>
            </a:r>
          </a:p>
          <a:p>
            <a:r>
              <a:rPr lang="ru-RU" dirty="0" smtClean="0"/>
              <a:t>Это параметры фильтра линейного предсказания и параметры сигнала возбуждения. Для справки: в </a:t>
            </a:r>
            <a:r>
              <a:rPr lang="en-US" dirty="0" smtClean="0"/>
              <a:t>GSM </a:t>
            </a:r>
            <a:r>
              <a:rPr lang="ru-RU" dirty="0" smtClean="0"/>
              <a:t>около 20 параметров речевого сигнала!</a:t>
            </a:r>
          </a:p>
          <a:p>
            <a:r>
              <a:rPr lang="ru-RU" dirty="0" smtClean="0"/>
              <a:t>Для удобства хранения данных параметров предлагается</a:t>
            </a:r>
            <a:r>
              <a:rPr lang="ru-RU" baseline="0" dirty="0" smtClean="0"/>
              <a:t> использовать </a:t>
            </a:r>
            <a:r>
              <a:rPr lang="ru-RU" dirty="0" smtClean="0"/>
              <a:t>сущность </a:t>
            </a:r>
            <a:r>
              <a:rPr lang="en-US" dirty="0" err="1" smtClean="0"/>
              <a:t>Voice_type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1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Пару слов про каждый стандарт.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5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Намёк: стандартов</a:t>
            </a:r>
            <a:r>
              <a:rPr lang="ru-RU" baseline="0" dirty="0" smtClean="0"/>
              <a:t>  - КУЧА. Но все они содержат общий математический аппарат.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2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5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7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0E40-40A9-4C1C-A1FC-079EFF3B96C3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588" y="875624"/>
            <a:ext cx="9144000" cy="238760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+mn-lt"/>
              </a:rPr>
              <a:t>Исследование методов обработки речи для передачи по каналу связи</a:t>
            </a:r>
            <a:endParaRPr lang="ru-RU" b="1" dirty="0">
              <a:latin typeface="+mn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78608"/>
              </p:ext>
            </p:extLst>
          </p:nvPr>
        </p:nvGraphicFramePr>
        <p:xfrm>
          <a:off x="5628067" y="4546242"/>
          <a:ext cx="656393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171"/>
                <a:gridCol w="3275762"/>
              </a:tblGrid>
              <a:tr h="229103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Студент гр. 43501/4 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Алексеев Д.М.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4008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Научный руководитель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к.т.н., доцент Богач Н.В.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96853" y="6078829"/>
            <a:ext cx="1997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Санкт-Петербург</a:t>
            </a:r>
          </a:p>
          <a:p>
            <a:pPr algn="ctr"/>
            <a:r>
              <a:rPr lang="ru-RU" sz="2000" dirty="0" smtClean="0"/>
              <a:t>2016 год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593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&amp;Ucy;&amp;pcy;&amp;rcy;&amp;ocy;&amp;shchcy;&amp;iecy;&amp;ncy;&amp;ncy;&amp;acy;&amp;yacy; &amp;bcy;&amp;lcy;&amp;ocy;&amp;kcy;-&amp;scy;&amp;khcy;&amp;iecy;&amp;mcy;&amp;acy; EFR-&amp;kcy;&amp;ocy;&amp;dcy;&amp;iecy;&amp;rcy;&amp;a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90" y="2525870"/>
            <a:ext cx="9064149" cy="43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36383" y="618186"/>
            <a:ext cx="7676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речевого кодера в </a:t>
            </a:r>
            <a:r>
              <a:rPr lang="en-US" sz="4000" dirty="0" smtClean="0"/>
              <a:t>GSM </a:t>
            </a:r>
          </a:p>
          <a:p>
            <a:pPr algn="ctr"/>
            <a:r>
              <a:rPr lang="en-US" sz="4000" dirty="0" smtClean="0"/>
              <a:t>(Full Rate)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579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3442" y="695459"/>
            <a:ext cx="9434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кодера речи по стандарту </a:t>
            </a:r>
            <a:r>
              <a:rPr lang="en-US" sz="4000" dirty="0" smtClean="0"/>
              <a:t>G.726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42" y="1550161"/>
            <a:ext cx="97631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8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2" y="544843"/>
            <a:ext cx="9712549" cy="6313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25907" y="0"/>
            <a:ext cx="473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Типичный речевой кодер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8782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781" y="143888"/>
            <a:ext cx="5061816" cy="5733524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180304" y="476518"/>
            <a:ext cx="11732654" cy="6091707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5400" dirty="0"/>
              <a:t>Используя интерфейс, мы можем без проблем рассказать, какие действия должен уметь выполнять данный алгоритм и, следовательно, что в данной функции должно быть реализовано.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2759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163" y="-163824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</a:t>
            </a:r>
            <a:r>
              <a:rPr lang="ru-RU" sz="6600" dirty="0" smtClean="0"/>
              <a:t>библиотек</a:t>
            </a:r>
          </a:p>
          <a:p>
            <a:pPr algn="ctr"/>
            <a:r>
              <a:rPr lang="ru-RU" sz="4800" dirty="0" smtClean="0"/>
              <a:t>ЗАЩИТА ОТ ПОМЕХ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008810" y="1688578"/>
            <a:ext cx="64442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Помехоустойчивое кодирование: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блочное</a:t>
            </a:r>
          </a:p>
          <a:p>
            <a:r>
              <a:rPr lang="en-US" sz="3200" dirty="0" smtClean="0"/>
              <a:t>	</a:t>
            </a:r>
            <a:r>
              <a:rPr lang="ru-RU" sz="3200" dirty="0" smtClean="0"/>
              <a:t>дополнение до чётности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код Хэмминга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циклические коды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/>
              <a:t>свёрточное</a:t>
            </a:r>
            <a:endParaRPr lang="ru-RU" sz="3200" dirty="0"/>
          </a:p>
          <a:p>
            <a:r>
              <a:rPr lang="ru-RU" sz="3200" dirty="0" smtClean="0"/>
              <a:t>	контрольные биты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полином с задержкой</a:t>
            </a:r>
          </a:p>
          <a:p>
            <a:endParaRPr lang="ru-RU" sz="3200" dirty="0" smtClean="0"/>
          </a:p>
          <a:p>
            <a:r>
              <a:rPr lang="ru-RU" sz="3200" dirty="0" smtClean="0"/>
              <a:t>Интерливинг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9220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163" y="-163824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</a:t>
            </a:r>
            <a:r>
              <a:rPr lang="ru-RU" sz="6600" dirty="0" smtClean="0"/>
              <a:t>библиотек</a:t>
            </a:r>
          </a:p>
          <a:p>
            <a:pPr algn="ctr"/>
            <a:r>
              <a:rPr lang="ru-RU" sz="4800" dirty="0" smtClean="0"/>
              <a:t>ЗАЩИТА ОТ ПОМЕХ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609859" y="2100702"/>
            <a:ext cx="11182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Насколько хорошо надо </a:t>
            </a:r>
            <a:r>
              <a:rPr lang="ru-RU" sz="5400" dirty="0" smtClean="0"/>
              <a:t>организовать или повысить </a:t>
            </a:r>
            <a:r>
              <a:rPr lang="ru-RU" sz="5400" dirty="0"/>
              <a:t>помехозащищённость </a:t>
            </a:r>
            <a:r>
              <a:rPr lang="ru-RU" sz="5400" dirty="0" smtClean="0"/>
              <a:t>канала</a:t>
            </a:r>
          </a:p>
          <a:p>
            <a:r>
              <a:rPr lang="ru-RU" sz="5400" dirty="0" smtClean="0"/>
              <a:t>связи? </a:t>
            </a:r>
            <a:endParaRPr lang="ru-RU" sz="5400" dirty="0"/>
          </a:p>
        </p:txBody>
      </p:sp>
      <p:pic>
        <p:nvPicPr>
          <p:cNvPr id="1026" name="Picture 2" descr="http://personal-prestige.ru/public/images/articles/0000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250" y="4292731"/>
            <a:ext cx="1489881" cy="224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64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8795" y="528034"/>
            <a:ext cx="105864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/>
              <a:t>Источниками ошибок могут быть:</a:t>
            </a:r>
          </a:p>
          <a:p>
            <a:endParaRPr lang="ru-RU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 smtClean="0"/>
              <a:t>метеоусловия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 smtClean="0"/>
              <a:t>взаимные помехи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 smtClean="0"/>
              <a:t>промышленные  помехи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b="1" dirty="0" smtClean="0">
                <a:solidFill>
                  <a:srgbClr val="FF0000"/>
                </a:solidFill>
              </a:rPr>
              <a:t>человеческий фактор</a:t>
            </a:r>
          </a:p>
        </p:txBody>
      </p:sp>
    </p:spTree>
    <p:extLst>
      <p:ext uri="{BB962C8B-B14F-4D97-AF65-F5344CB8AC3E}">
        <p14:creationId xmlns:p14="http://schemas.microsoft.com/office/powerpoint/2010/main" val="57700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2908" y="1622738"/>
            <a:ext cx="331853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0" dirty="0" smtClean="0"/>
              <a:t>1%</a:t>
            </a:r>
            <a:endParaRPr lang="ru-RU" sz="20000" dirty="0"/>
          </a:p>
        </p:txBody>
      </p:sp>
    </p:spTree>
    <p:extLst>
      <p:ext uri="{BB962C8B-B14F-4D97-AF65-F5344CB8AC3E}">
        <p14:creationId xmlns:p14="http://schemas.microsoft.com/office/powerpoint/2010/main" val="3757759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438" y="2703871"/>
            <a:ext cx="8975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5836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559" y="301750"/>
            <a:ext cx="10515600" cy="2350915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latin typeface="+mn-lt"/>
              </a:rPr>
              <a:t>Можно выделить </a:t>
            </a:r>
            <a:r>
              <a:rPr lang="ru-RU" sz="5400" b="1" dirty="0" smtClean="0">
                <a:solidFill>
                  <a:srgbClr val="FF0000"/>
                </a:solidFill>
                <a:latin typeface="+mn-lt"/>
              </a:rPr>
              <a:t>3 основных этапа </a:t>
            </a:r>
            <a:r>
              <a:rPr lang="ru-RU" sz="5400" b="1" dirty="0" smtClean="0">
                <a:latin typeface="+mn-lt"/>
              </a:rPr>
              <a:t>в обработке речи для передачи по каналу связи:</a:t>
            </a:r>
            <a:endParaRPr lang="ru-RU" sz="54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141552"/>
            <a:ext cx="9949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6000" dirty="0" smtClean="0"/>
              <a:t>Речевое кодирование</a:t>
            </a:r>
            <a:endParaRPr lang="ru-RU" sz="6000" dirty="0" smtClean="0"/>
          </a:p>
          <a:p>
            <a:pPr marL="342900" indent="-342900">
              <a:buAutoNum type="arabicPeriod"/>
            </a:pPr>
            <a:r>
              <a:rPr lang="ru-RU" sz="6000" dirty="0" smtClean="0"/>
              <a:t>Канальное кодирование</a:t>
            </a:r>
          </a:p>
          <a:p>
            <a:pPr marL="342900" indent="-342900">
              <a:buAutoNum type="arabicPeriod"/>
            </a:pPr>
            <a:r>
              <a:rPr lang="ru-RU" sz="6000" dirty="0" smtClean="0"/>
              <a:t>Интерливинг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7676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6953233" y="201903"/>
            <a:ext cx="5061786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40744" y="201903"/>
            <a:ext cx="4485164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16047" y="295784"/>
            <a:ext cx="42098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самом речевом кодировании </a:t>
            </a:r>
            <a:r>
              <a:rPr lang="ru-RU" sz="2800" dirty="0" smtClean="0"/>
              <a:t>применяют </a:t>
            </a:r>
            <a:r>
              <a:rPr lang="ru-RU" sz="2800" dirty="0" smtClean="0"/>
              <a:t>два основных вида </a:t>
            </a:r>
            <a:r>
              <a:rPr lang="ru-RU" sz="2800" dirty="0" smtClean="0"/>
              <a:t>кодеков* </a:t>
            </a:r>
            <a:r>
              <a:rPr lang="ru-RU" sz="2800" dirty="0" smtClean="0"/>
              <a:t>и их гибридный вариант:</a:t>
            </a:r>
          </a:p>
          <a:p>
            <a:r>
              <a:rPr lang="ru-RU" sz="6600" dirty="0" smtClean="0"/>
              <a:t>Вокодер</a:t>
            </a:r>
          </a:p>
          <a:p>
            <a:r>
              <a:rPr lang="ru-RU" sz="6600" dirty="0" err="1" smtClean="0"/>
              <a:t>Липридер</a:t>
            </a:r>
            <a:endParaRPr lang="ru-RU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7346523" y="357340"/>
            <a:ext cx="45417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Помехозащищённое</a:t>
            </a:r>
          </a:p>
          <a:p>
            <a:r>
              <a:rPr lang="ru-RU" sz="2800" dirty="0" smtClean="0"/>
              <a:t>кодирование обычно </a:t>
            </a:r>
          </a:p>
          <a:p>
            <a:r>
              <a:rPr lang="ru-RU" sz="2800" dirty="0" smtClean="0"/>
              <a:t>состоит из двух кодеков, </a:t>
            </a:r>
          </a:p>
          <a:p>
            <a:r>
              <a:rPr lang="ru-RU" sz="2800" dirty="0" smtClean="0"/>
              <a:t>идущих друг за другом: </a:t>
            </a:r>
          </a:p>
          <a:p>
            <a:endParaRPr lang="ru-RU" sz="2800" dirty="0"/>
          </a:p>
          <a:p>
            <a:r>
              <a:rPr lang="ru-RU" sz="6600" dirty="0" smtClean="0"/>
              <a:t>Блочный</a:t>
            </a:r>
          </a:p>
          <a:p>
            <a:r>
              <a:rPr lang="ru-RU" sz="6600" dirty="0" err="1" smtClean="0"/>
              <a:t>Свёрточный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891422" y="6302477"/>
            <a:ext cx="109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*Кодек (</a:t>
            </a:r>
            <a:r>
              <a:rPr lang="ru-RU" b="1" dirty="0" smtClean="0"/>
              <a:t>в данной работе</a:t>
            </a:r>
            <a:r>
              <a:rPr lang="ru-RU" dirty="0" smtClean="0"/>
              <a:t>) – программа, которая способна выполнять преобразование сигнала или данных.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91422" y="5083277"/>
            <a:ext cx="10730307" cy="9832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Интерливинг – перестановка бит, служит как защита от пачечных ошибок.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56" y="492998"/>
            <a:ext cx="1041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  <a:endParaRPr lang="ru-RU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1334556" y="2601532"/>
            <a:ext cx="9551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 smtClean="0"/>
              <a:t>Какова область применения?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 smtClean="0"/>
              <a:t>Кто будет этим пользоваться?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0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154" y="544513"/>
            <a:ext cx="105418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 библиотек</a:t>
            </a:r>
            <a:endParaRPr lang="ru-RU" sz="6800" dirty="0"/>
          </a:p>
        </p:txBody>
      </p:sp>
      <p:sp>
        <p:nvSpPr>
          <p:cNvPr id="2" name="TextBox 1"/>
          <p:cNvSpPr txBox="1"/>
          <p:nvPr/>
        </p:nvSpPr>
        <p:spPr>
          <a:xfrm>
            <a:off x="1669960" y="2150771"/>
            <a:ext cx="105220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Нам заранее известны не все 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скорость передачи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речевой кодек и его формат представления речевого сигнала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вероятность ошибки в канале связи</a:t>
            </a:r>
          </a:p>
        </p:txBody>
      </p:sp>
    </p:spTree>
    <p:extLst>
      <p:ext uri="{BB962C8B-B14F-4D97-AF65-F5344CB8AC3E}">
        <p14:creationId xmlns:p14="http://schemas.microsoft.com/office/powerpoint/2010/main" val="225337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4" y="1114425"/>
            <a:ext cx="10515600" cy="5743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5470" y="6429"/>
            <a:ext cx="82314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 smtClean="0"/>
              <a:t>ПРОТОТИПИРОВАНИЕ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393623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041" y="261179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</a:t>
            </a:r>
            <a:r>
              <a:rPr lang="ru-RU" sz="6600" dirty="0" smtClean="0"/>
              <a:t>библиотек</a:t>
            </a:r>
          </a:p>
          <a:p>
            <a:pPr algn="ctr"/>
            <a:r>
              <a:rPr lang="ru-RU" sz="4800" dirty="0" smtClean="0"/>
              <a:t>РЕЧЕВОЙ СИГНАЛ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46192" y="2288711"/>
            <a:ext cx="124882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кратковременная </a:t>
            </a:r>
            <a:r>
              <a:rPr lang="ru-RU" sz="3600" dirty="0"/>
              <a:t>энергия речевого сигнала;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число </a:t>
            </a:r>
            <a:r>
              <a:rPr lang="ru-RU" sz="3600" dirty="0"/>
              <a:t>нулей интенсивности (мгновенная частота);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форманты </a:t>
            </a:r>
            <a:r>
              <a:rPr lang="ru-RU" sz="3600" dirty="0"/>
              <a:t>речевого сигнала (концентрация энергии в </a:t>
            </a:r>
            <a:r>
              <a:rPr lang="ru-RU" sz="3600" dirty="0" smtClean="0"/>
              <a:t>ограниченной частотной </a:t>
            </a:r>
            <a:r>
              <a:rPr lang="ru-RU" sz="3600" dirty="0"/>
              <a:t>области);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коэффициенты </a:t>
            </a:r>
            <a:r>
              <a:rPr lang="ru-RU" sz="3600" dirty="0"/>
              <a:t>линейного предсказания </a:t>
            </a:r>
            <a:endParaRPr lang="ru-RU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распределение </a:t>
            </a:r>
            <a:r>
              <a:rPr lang="ru-RU" sz="3600" dirty="0"/>
              <a:t>энергии сигнала по частотным </a:t>
            </a:r>
            <a:r>
              <a:rPr lang="ru-RU" sz="3600" dirty="0" smtClean="0"/>
              <a:t>группам;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длительность пауз</a:t>
            </a:r>
            <a:r>
              <a:rPr lang="ru-RU" sz="3600" dirty="0"/>
              <a:t>;</a:t>
            </a:r>
            <a:endParaRPr lang="ru-RU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…</a:t>
            </a: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6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9294" y="1160918"/>
            <a:ext cx="117627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Существует множество речевых </a:t>
            </a:r>
            <a:r>
              <a:rPr lang="ru-RU" sz="4400" dirty="0" smtClean="0"/>
              <a:t>кодеков</a:t>
            </a:r>
            <a:r>
              <a:rPr lang="en-US" sz="4400" dirty="0" smtClean="0"/>
              <a:t>; </a:t>
            </a:r>
            <a:r>
              <a:rPr lang="ru-RU" sz="4400" dirty="0" smtClean="0"/>
              <a:t>наиболее распространены: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кодеки по стандарту от </a:t>
            </a:r>
            <a:r>
              <a:rPr lang="en-US" sz="4400" dirty="0"/>
              <a:t>ITU-T</a:t>
            </a:r>
            <a:r>
              <a:rPr lang="ru-RU" sz="4400" dirty="0"/>
              <a:t> (</a:t>
            </a:r>
            <a:r>
              <a:rPr lang="en-US" sz="4400" dirty="0"/>
              <a:t>G.711, G.726</a:t>
            </a:r>
            <a:r>
              <a:rPr lang="ru-RU" sz="4400" dirty="0" smtClean="0"/>
              <a:t>…)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стандарт </a:t>
            </a:r>
            <a:r>
              <a:rPr lang="en-US" sz="4400" dirty="0"/>
              <a:t>GSM (Full Rate, Half rate</a:t>
            </a:r>
            <a:r>
              <a:rPr lang="en-US" sz="4400" dirty="0" smtClean="0"/>
              <a:t>…)</a:t>
            </a:r>
            <a:endParaRPr lang="ru-RU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 smtClean="0"/>
              <a:t>iLPC</a:t>
            </a:r>
            <a:r>
              <a:rPr lang="en-US" sz="4400" dirty="0" smtClean="0"/>
              <a:t> (</a:t>
            </a:r>
            <a:r>
              <a:rPr lang="ru-RU" sz="4400" dirty="0" smtClean="0"/>
              <a:t>кодек для </a:t>
            </a:r>
            <a:r>
              <a:rPr lang="en-US" sz="4400" dirty="0" smtClean="0"/>
              <a:t>IP-</a:t>
            </a:r>
            <a:r>
              <a:rPr lang="ru-RU" sz="4400" dirty="0" smtClean="0"/>
              <a:t>телефонии)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…</a:t>
            </a:r>
            <a:endParaRPr lang="ru-RU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04628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1979604"/>
            <a:ext cx="12556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Существует </a:t>
            </a:r>
            <a:r>
              <a:rPr lang="ru-RU" sz="3600" dirty="0"/>
              <a:t>множество </a:t>
            </a:r>
            <a:r>
              <a:rPr lang="ru-RU" sz="3600" dirty="0" smtClean="0"/>
              <a:t>речевых кодеков: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кодеки по стандарту от </a:t>
            </a:r>
            <a:r>
              <a:rPr lang="en-US" sz="3600" dirty="0" smtClean="0"/>
              <a:t>ITU-T</a:t>
            </a:r>
            <a:r>
              <a:rPr lang="ru-RU" sz="3600" dirty="0" smtClean="0"/>
              <a:t> (</a:t>
            </a:r>
            <a:r>
              <a:rPr lang="en-US" sz="3600" dirty="0" smtClean="0"/>
              <a:t>G.711, G.726</a:t>
            </a:r>
            <a:r>
              <a:rPr lang="ru-RU" sz="3600" dirty="0" smtClean="0"/>
              <a:t>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кодеки по стандарту от </a:t>
            </a:r>
            <a:r>
              <a:rPr lang="en-US" sz="3600" dirty="0" smtClean="0"/>
              <a:t>ETSI</a:t>
            </a:r>
            <a:r>
              <a:rPr lang="ru-RU" sz="3600" dirty="0" smtClean="0"/>
              <a:t> </a:t>
            </a:r>
            <a:r>
              <a:rPr lang="ru-RU" sz="3600" dirty="0"/>
              <a:t>(</a:t>
            </a:r>
            <a:r>
              <a:rPr lang="en-US" sz="3600" dirty="0"/>
              <a:t>G.711, G.726</a:t>
            </a:r>
            <a:r>
              <a:rPr lang="ru-RU" sz="3600" dirty="0" smtClean="0"/>
              <a:t>…)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стандарт </a:t>
            </a:r>
            <a:r>
              <a:rPr lang="en-US" sz="3600" dirty="0" smtClean="0"/>
              <a:t>GSM (Full Rate, Half rate…)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…</a:t>
            </a:r>
            <a:endParaRPr lang="ru-RU" sz="3600" dirty="0"/>
          </a:p>
          <a:p>
            <a:endParaRPr lang="ru-RU" sz="3600" dirty="0" smtClean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7576" y="309093"/>
            <a:ext cx="11629623" cy="6246253"/>
          </a:xfrm>
          <a:prstGeom prst="roundRect">
            <a:avLst/>
          </a:prstGeom>
          <a:solidFill>
            <a:schemeClr val="accent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0" b="1" dirty="0" smtClean="0">
                <a:solidFill>
                  <a:schemeClr val="bg1"/>
                </a:solidFill>
              </a:rPr>
              <a:t>СТОП!</a:t>
            </a:r>
            <a:endParaRPr lang="ru-RU" sz="1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6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976</Words>
  <Application>Microsoft Office PowerPoint</Application>
  <PresentationFormat>Широкоэкранный</PresentationFormat>
  <Paragraphs>149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Исследование методов обработки речи для передачи по каналу связи</vt:lpstr>
      <vt:lpstr>Можно выделить 3 основных этапа в обработке речи для передачи по каналу связи: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обработки речи для передач по каналу связи</dc:title>
  <dc:creator>Adiy</dc:creator>
  <cp:lastModifiedBy>Adiy</cp:lastModifiedBy>
  <cp:revision>183</cp:revision>
  <dcterms:created xsi:type="dcterms:W3CDTF">2016-05-16T07:43:09Z</dcterms:created>
  <dcterms:modified xsi:type="dcterms:W3CDTF">2016-05-28T15:36:15Z</dcterms:modified>
</cp:coreProperties>
</file>