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4" r:id="rId5"/>
    <p:sldId id="260" r:id="rId6"/>
    <p:sldId id="267" r:id="rId7"/>
    <p:sldId id="266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64B02-90B2-4731-B2BE-E94748D81C5F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1C3C5-CCA8-4B2B-8706-EB937A244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24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E40-40A9-4C1C-A1FC-079EFF3B96C3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94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E40-40A9-4C1C-A1FC-079EFF3B96C3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05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E40-40A9-4C1C-A1FC-079EFF3B96C3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36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E40-40A9-4C1C-A1FC-079EFF3B96C3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47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E40-40A9-4C1C-A1FC-079EFF3B96C3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25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E40-40A9-4C1C-A1FC-079EFF3B96C3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01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E40-40A9-4C1C-A1FC-079EFF3B96C3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E40-40A9-4C1C-A1FC-079EFF3B96C3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77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E40-40A9-4C1C-A1FC-079EFF3B96C3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70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E40-40A9-4C1C-A1FC-079EFF3B96C3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48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E40-40A9-4C1C-A1FC-079EFF3B96C3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12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60E40-40A9-4C1C-A1FC-079EFF3B96C3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39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3588" y="2163511"/>
            <a:ext cx="9144000" cy="2387600"/>
          </a:xfrm>
        </p:spPr>
        <p:txBody>
          <a:bodyPr>
            <a:noAutofit/>
          </a:bodyPr>
          <a:lstStyle/>
          <a:p>
            <a:r>
              <a:rPr lang="ru-RU" b="1" dirty="0" smtClean="0">
                <a:latin typeface="+mn-lt"/>
              </a:rPr>
              <a:t>Исследование методов обработки речи для передачи по каналу связи</a:t>
            </a:r>
            <a:endParaRPr lang="ru-RU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5930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4438" y="2703871"/>
            <a:ext cx="89755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/>
              <a:t>Спасибо за внимание!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158361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559" y="301750"/>
            <a:ext cx="10515600" cy="2350915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latin typeface="+mn-lt"/>
              </a:rPr>
              <a:t>Можно выделить </a:t>
            </a:r>
            <a:r>
              <a:rPr lang="ru-RU" sz="5400" b="1" dirty="0" smtClean="0">
                <a:solidFill>
                  <a:srgbClr val="FF0000"/>
                </a:solidFill>
                <a:latin typeface="+mn-lt"/>
              </a:rPr>
              <a:t>3 основных этапа </a:t>
            </a:r>
            <a:r>
              <a:rPr lang="ru-RU" sz="5400" b="1" dirty="0" smtClean="0">
                <a:latin typeface="+mn-lt"/>
              </a:rPr>
              <a:t>в обработке речи для передачи по каналу связи:</a:t>
            </a:r>
            <a:endParaRPr lang="ru-RU" sz="54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3141552"/>
            <a:ext cx="99497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6000" dirty="0" smtClean="0"/>
              <a:t>Речевое кодирование</a:t>
            </a:r>
          </a:p>
          <a:p>
            <a:pPr marL="342900" indent="-342900">
              <a:buAutoNum type="arabicPeriod"/>
            </a:pPr>
            <a:r>
              <a:rPr lang="ru-RU" sz="6000" dirty="0" smtClean="0"/>
              <a:t>Канальное кодирование</a:t>
            </a:r>
          </a:p>
          <a:p>
            <a:pPr marL="342900" indent="-342900">
              <a:buAutoNum type="arabicPeriod"/>
            </a:pPr>
            <a:r>
              <a:rPr lang="ru-RU" sz="6000" dirty="0" smtClean="0"/>
              <a:t>Интерливинг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76769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6953233" y="201903"/>
            <a:ext cx="5061786" cy="4527413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40744" y="201903"/>
            <a:ext cx="4485164" cy="4527413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16047" y="295784"/>
            <a:ext cx="420986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самом речевом кодировании имеют место два основных вида кодеков* и их гибридный вариант:</a:t>
            </a:r>
          </a:p>
          <a:p>
            <a:r>
              <a:rPr lang="ru-RU" sz="6600" dirty="0" smtClean="0"/>
              <a:t>Вокодер</a:t>
            </a:r>
          </a:p>
          <a:p>
            <a:r>
              <a:rPr lang="ru-RU" sz="6600" dirty="0" err="1" smtClean="0"/>
              <a:t>Липридер</a:t>
            </a:r>
            <a:endParaRPr lang="ru-RU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7346523" y="357340"/>
            <a:ext cx="454175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Канальное кодирование</a:t>
            </a:r>
          </a:p>
          <a:p>
            <a:r>
              <a:rPr lang="ru-RU" sz="2800" dirty="0" smtClean="0"/>
              <a:t>обычно состоит из двух </a:t>
            </a:r>
          </a:p>
          <a:p>
            <a:r>
              <a:rPr lang="ru-RU" sz="2800" dirty="0" smtClean="0"/>
              <a:t>кодеков, идущих друг за </a:t>
            </a:r>
          </a:p>
          <a:p>
            <a:r>
              <a:rPr lang="ru-RU" sz="2800" dirty="0" smtClean="0"/>
              <a:t>другом: </a:t>
            </a:r>
          </a:p>
          <a:p>
            <a:endParaRPr lang="ru-RU" sz="2800" dirty="0"/>
          </a:p>
          <a:p>
            <a:r>
              <a:rPr lang="ru-RU" sz="6600" dirty="0" smtClean="0"/>
              <a:t>Блочный</a:t>
            </a:r>
          </a:p>
          <a:p>
            <a:r>
              <a:rPr lang="ru-RU" sz="6600" dirty="0" err="1" smtClean="0"/>
              <a:t>Свёрточный</a:t>
            </a:r>
            <a:endParaRPr lang="ru-RU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891422" y="6302477"/>
            <a:ext cx="1099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*Кодек (</a:t>
            </a:r>
            <a:r>
              <a:rPr lang="ru-RU" b="1" dirty="0" smtClean="0"/>
              <a:t>в данной работе</a:t>
            </a:r>
            <a:r>
              <a:rPr lang="ru-RU" dirty="0" smtClean="0"/>
              <a:t>) – программа, которая способна выполнять преобразование сигнала или данных.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891422" y="5083277"/>
            <a:ext cx="10730307" cy="98322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Интерливинг – перестановка бит, служит как защита от пачечных ошибок.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8697" y="1101213"/>
            <a:ext cx="1095844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i="1" dirty="0" smtClean="0"/>
              <a:t>Далее идут наброски </a:t>
            </a:r>
          </a:p>
          <a:p>
            <a:r>
              <a:rPr lang="ru-RU" sz="7200" i="1" dirty="0" smtClean="0"/>
              <a:t>презентации, основанные </a:t>
            </a:r>
          </a:p>
          <a:p>
            <a:r>
              <a:rPr lang="ru-RU" sz="7200" i="1" dirty="0" smtClean="0"/>
              <a:t>на плане заполнения </a:t>
            </a:r>
          </a:p>
          <a:p>
            <a:r>
              <a:rPr lang="ru-RU" sz="7200" i="1" dirty="0" smtClean="0"/>
              <a:t>бакалаврской работы.</a:t>
            </a:r>
            <a:endParaRPr lang="ru-RU" sz="7200" i="1" dirty="0"/>
          </a:p>
        </p:txBody>
      </p:sp>
    </p:spTree>
    <p:extLst>
      <p:ext uri="{BB962C8B-B14F-4D97-AF65-F5344CB8AC3E}">
        <p14:creationId xmlns:p14="http://schemas.microsoft.com/office/powerpoint/2010/main" val="105821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7897" y="570271"/>
            <a:ext cx="7500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Проектирование библиотек</a:t>
            </a:r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022555" y="1887794"/>
            <a:ext cx="10927222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Было решено писать библиотеки на языке Си</a:t>
            </a:r>
            <a:r>
              <a:rPr lang="ru-RU" sz="2000" dirty="0" smtClean="0"/>
              <a:t>. Этому способствовали следующие причины:</a:t>
            </a:r>
          </a:p>
          <a:p>
            <a:endParaRPr lang="ru-RU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согласно индексу </a:t>
            </a:r>
            <a:r>
              <a:rPr lang="en-US" sz="2000" dirty="0"/>
              <a:t>TIOBE</a:t>
            </a:r>
            <a:r>
              <a:rPr lang="ru-RU" sz="2000" dirty="0"/>
              <a:t> </a:t>
            </a:r>
            <a:r>
              <a:rPr lang="ru-RU" sz="2000" dirty="0" smtClean="0"/>
              <a:t>язык </a:t>
            </a:r>
            <a:r>
              <a:rPr lang="ru-RU" sz="2000" dirty="0"/>
              <a:t>программирования Си довольно долгое время занимает верхние </a:t>
            </a:r>
            <a:endParaRPr lang="ru-RU" sz="2000" dirty="0" smtClean="0"/>
          </a:p>
          <a:p>
            <a:pPr lvl="0"/>
            <a:r>
              <a:rPr lang="ru-RU" sz="2000" dirty="0" smtClean="0"/>
              <a:t>позиции (</a:t>
            </a:r>
            <a:r>
              <a:rPr lang="ru-RU" sz="2000" dirty="0"/>
              <a:t>1-2 место) по популярности</a:t>
            </a:r>
            <a:r>
              <a:rPr lang="ru-RU" sz="2000" dirty="0" smtClean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язык Си наравне с ассемблерами используется для программирования </a:t>
            </a:r>
            <a:endParaRPr lang="ru-RU" sz="2000" dirty="0" smtClean="0"/>
          </a:p>
          <a:p>
            <a:pPr lvl="0"/>
            <a:r>
              <a:rPr lang="ru-RU" sz="2000" dirty="0" smtClean="0"/>
              <a:t>микроконтроллеров </a:t>
            </a:r>
            <a:r>
              <a:rPr lang="ru-RU" sz="2000" dirty="0"/>
              <a:t>– таким образом область применения написанных библиотек </a:t>
            </a:r>
            <a:endParaRPr lang="ru-RU" sz="2000" dirty="0" smtClean="0"/>
          </a:p>
          <a:p>
            <a:pPr lvl="0"/>
            <a:r>
              <a:rPr lang="ru-RU" sz="2000" dirty="0" smtClean="0"/>
              <a:t>значительно </a:t>
            </a:r>
            <a:r>
              <a:rPr lang="ru-RU" sz="2000" dirty="0"/>
              <a:t>расширяется</a:t>
            </a:r>
            <a:r>
              <a:rPr lang="ru-RU" sz="2000" dirty="0" smtClean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написанное на классическом Си приложение будет кроссплатформенным </a:t>
            </a:r>
            <a:endParaRPr lang="ru-RU" sz="2000" dirty="0" smtClean="0"/>
          </a:p>
          <a:p>
            <a:pPr lvl="0"/>
            <a:r>
              <a:rPr lang="ru-RU" sz="2000" dirty="0" smtClean="0"/>
              <a:t>(</a:t>
            </a:r>
            <a:r>
              <a:rPr lang="ru-RU" sz="2000" dirty="0"/>
              <a:t>на уровне исходных кодов): данные библиотеки получат возможность встраиваться в </a:t>
            </a:r>
            <a:endParaRPr lang="ru-RU" sz="2000" dirty="0" smtClean="0"/>
          </a:p>
          <a:p>
            <a:pPr lvl="0"/>
            <a:r>
              <a:rPr lang="ru-RU" sz="2000" dirty="0" smtClean="0"/>
              <a:t>приложения</a:t>
            </a:r>
            <a:r>
              <a:rPr lang="ru-RU" sz="2000" dirty="0"/>
              <a:t>, написанные на разных ОС.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4210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7897" y="570271"/>
            <a:ext cx="7500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Проектирование библиотек</a:t>
            </a:r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98236" y="1575302"/>
            <a:ext cx="1203964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Данные библиотеки разрабатывались по такой технологии </a:t>
            </a:r>
            <a:endParaRPr lang="ru-RU" sz="2800" dirty="0" smtClean="0"/>
          </a:p>
          <a:p>
            <a:r>
              <a:rPr lang="ru-RU" sz="2800" dirty="0" smtClean="0"/>
              <a:t>проектирования </a:t>
            </a:r>
            <a:r>
              <a:rPr lang="ru-RU" sz="2800" dirty="0"/>
              <a:t>ПО, </a:t>
            </a:r>
            <a:r>
              <a:rPr lang="ru-RU" sz="2800" dirty="0" smtClean="0"/>
              <a:t>как </a:t>
            </a:r>
            <a:r>
              <a:rPr lang="ru-RU" sz="2800" dirty="0" err="1"/>
              <a:t>прототипирование</a:t>
            </a:r>
            <a:r>
              <a:rPr lang="ru-RU" sz="2800" dirty="0"/>
              <a:t>. В пользу данной </a:t>
            </a:r>
            <a:endParaRPr lang="ru-RU" sz="2800" dirty="0" smtClean="0"/>
          </a:p>
          <a:p>
            <a:r>
              <a:rPr lang="ru-RU" sz="2800" dirty="0" smtClean="0"/>
              <a:t>технологии </a:t>
            </a:r>
            <a:r>
              <a:rPr lang="ru-RU" sz="2800" dirty="0"/>
              <a:t>были следующие </a:t>
            </a:r>
            <a:r>
              <a:rPr lang="ru-RU" sz="2800" dirty="0" smtClean="0"/>
              <a:t>факторы:</a:t>
            </a:r>
          </a:p>
          <a:p>
            <a:endParaRPr lang="ru-RU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/>
              <a:t>нам известны не все требования (формат, в котором мы будем передавать </a:t>
            </a:r>
            <a:endParaRPr lang="ru-RU" sz="2800" dirty="0" smtClean="0"/>
          </a:p>
          <a:p>
            <a:pPr lvl="0"/>
            <a:r>
              <a:rPr lang="ru-RU" sz="2800" dirty="0" smtClean="0"/>
              <a:t>данные </a:t>
            </a:r>
            <a:r>
              <a:rPr lang="ru-RU" sz="2800" dirty="0"/>
              <a:t>в канал связи; скорость передачи данных</a:t>
            </a:r>
            <a:r>
              <a:rPr lang="ru-RU" sz="2800" dirty="0" smtClean="0"/>
              <a:t>);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/>
              <a:t>данная технология позволила нам быстро увидеть </a:t>
            </a:r>
            <a:endParaRPr lang="ru-RU" sz="2800" dirty="0" smtClean="0"/>
          </a:p>
          <a:p>
            <a:pPr lvl="0"/>
            <a:r>
              <a:rPr lang="ru-RU" sz="2800" dirty="0" smtClean="0"/>
              <a:t>некоторые </a:t>
            </a:r>
            <a:r>
              <a:rPr lang="ru-RU" sz="2800" dirty="0"/>
              <a:t>свойства продукта (применимость, удобство);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337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66687"/>
            <a:ext cx="1006792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3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393290"/>
            <a:ext cx="5960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Разработка</a:t>
            </a:r>
            <a:r>
              <a:rPr lang="ru-RU" dirty="0" smtClean="0"/>
              <a:t> </a:t>
            </a:r>
            <a:r>
              <a:rPr lang="ru-RU" sz="4800" dirty="0" smtClean="0"/>
              <a:t>библиотек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658762" y="1356850"/>
            <a:ext cx="1118011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Разработка ПО – нисходящая (с обоснованием).</a:t>
            </a:r>
          </a:p>
          <a:p>
            <a:r>
              <a:rPr lang="ru-RU" sz="2800" i="1" dirty="0" smtClean="0"/>
              <a:t>Насколько подробно описать процесс для каждой библиотеки?</a:t>
            </a:r>
          </a:p>
          <a:p>
            <a:endParaRPr lang="ru-RU" sz="2800" i="1" dirty="0"/>
          </a:p>
          <a:p>
            <a:r>
              <a:rPr lang="ru-RU" sz="2800" b="1" dirty="0"/>
              <a:t>Тестирование ПО – нисходящее интеграционное</a:t>
            </a:r>
            <a:r>
              <a:rPr lang="ru-RU" sz="2800" b="1" dirty="0" smtClean="0"/>
              <a:t>. Причина: </a:t>
            </a:r>
          </a:p>
          <a:p>
            <a:r>
              <a:rPr lang="ru-RU" sz="2800" b="1" dirty="0" smtClean="0"/>
              <a:t>сделал модуль высокого уровня – и сразу проверил. </a:t>
            </a:r>
          </a:p>
          <a:p>
            <a:r>
              <a:rPr lang="ru-RU" sz="2800" i="1" dirty="0" smtClean="0"/>
              <a:t>Минус такого тестирования: сложно корректно сформулировать </a:t>
            </a:r>
          </a:p>
          <a:p>
            <a:r>
              <a:rPr lang="ru-RU" sz="2800" i="1" dirty="0" smtClean="0"/>
              <a:t>требования ко входам/выходам системы. Надо будет корректно</a:t>
            </a:r>
          </a:p>
          <a:p>
            <a:r>
              <a:rPr lang="ru-RU" sz="2800" i="1" dirty="0" smtClean="0"/>
              <a:t>обосновать, что библиотека пишется как кроссплатформенная</a:t>
            </a:r>
            <a:r>
              <a:rPr lang="en-US" sz="2800" i="1" dirty="0" smtClean="0">
                <a:sym typeface="Wingdings" panose="05000000000000000000" pitchFamily="2" charset="2"/>
              </a:rPr>
              <a:t>---&gt; </a:t>
            </a:r>
            <a:endParaRPr lang="ru-RU" sz="2800" i="1" dirty="0" smtClean="0">
              <a:sym typeface="Wingdings" panose="05000000000000000000" pitchFamily="2" charset="2"/>
            </a:endParaRPr>
          </a:p>
          <a:p>
            <a:r>
              <a:rPr lang="ru-RU" sz="2800" i="1" dirty="0" smtClean="0">
                <a:sym typeface="Wingdings" panose="05000000000000000000" pitchFamily="2" charset="2"/>
              </a:rPr>
              <a:t>нам нет смысла с этим заморачиваться, и при установке </a:t>
            </a:r>
            <a:r>
              <a:rPr lang="ru-RU" sz="2800" i="1" dirty="0" err="1" smtClean="0">
                <a:sym typeface="Wingdings" panose="05000000000000000000" pitchFamily="2" charset="2"/>
              </a:rPr>
              <a:t>либы</a:t>
            </a:r>
            <a:r>
              <a:rPr lang="ru-RU" sz="2800" i="1" dirty="0" smtClean="0">
                <a:sym typeface="Wingdings" panose="05000000000000000000" pitchFamily="2" charset="2"/>
              </a:rPr>
              <a:t> </a:t>
            </a:r>
          </a:p>
          <a:p>
            <a:r>
              <a:rPr lang="ru-RU" sz="2800" i="1" dirty="0" smtClean="0">
                <a:sym typeface="Wingdings" panose="05000000000000000000" pitchFamily="2" charset="2"/>
              </a:rPr>
              <a:t>использовать адаптер (т.е. сослаться на паттерны</a:t>
            </a:r>
          </a:p>
          <a:p>
            <a:r>
              <a:rPr lang="ru-RU" sz="2800" i="1" dirty="0" smtClean="0">
                <a:sym typeface="Wingdings" panose="05000000000000000000" pitchFamily="2" charset="2"/>
              </a:rPr>
              <a:t>проектирования). </a:t>
            </a:r>
            <a:r>
              <a:rPr lang="ru-RU" sz="2800" b="1" dirty="0" smtClean="0">
                <a:sym typeface="Wingdings" panose="05000000000000000000" pitchFamily="2" charset="2"/>
              </a:rPr>
              <a:t>Запустить на 3 разных платформах: </a:t>
            </a:r>
            <a:r>
              <a:rPr lang="en-US" sz="2800" b="1" dirty="0" smtClean="0">
                <a:sym typeface="Wingdings" panose="05000000000000000000" pitchFamily="2" charset="2"/>
              </a:rPr>
              <a:t>Win, DOS, UNIX </a:t>
            </a:r>
            <a:endParaRPr lang="ru-RU" sz="2800" b="1" dirty="0" smtClean="0">
              <a:sym typeface="Wingdings" panose="05000000000000000000" pitchFamily="2" charset="2"/>
            </a:endParaRPr>
          </a:p>
          <a:p>
            <a:r>
              <a:rPr lang="en-US" sz="2800" i="1" dirty="0" smtClean="0">
                <a:sym typeface="Wingdings" panose="05000000000000000000" pitchFamily="2" charset="2"/>
              </a:rPr>
              <a:t>(</a:t>
            </a:r>
            <a:r>
              <a:rPr lang="ru-RU" sz="2800" i="1" dirty="0" smtClean="0">
                <a:sym typeface="Wingdings" panose="05000000000000000000" pitchFamily="2" charset="2"/>
              </a:rPr>
              <a:t>тем самым скажем, что библиотеки кроссплатформенны).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9844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8671" y="776748"/>
            <a:ext cx="33778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Заключение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0228001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346</Words>
  <Application>Microsoft Office PowerPoint</Application>
  <PresentationFormat>Широкоэкранный</PresentationFormat>
  <Paragraphs>60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Тема Office</vt:lpstr>
      <vt:lpstr>Исследование методов обработки речи для передачи по каналу связи</vt:lpstr>
      <vt:lpstr>Можно выделить 3 основных этапа в обработке речи для передачи по каналу связи: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методов обработки речи для передач по каналу связи</dc:title>
  <dc:creator>Adiy</dc:creator>
  <cp:lastModifiedBy>Adiy</cp:lastModifiedBy>
  <cp:revision>66</cp:revision>
  <dcterms:created xsi:type="dcterms:W3CDTF">2016-05-16T07:43:09Z</dcterms:created>
  <dcterms:modified xsi:type="dcterms:W3CDTF">2016-05-17T16:43:19Z</dcterms:modified>
</cp:coreProperties>
</file>