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715000" cx="9144000"/>
  <p:notesSz cx="6858000" cy="9144000"/>
  <p:embeddedFontLst>
    <p:embeddedFont>
      <p:font typeface="PT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7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759269"/>
            <a:ext cx="7772400" cy="128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155614"/>
            <a:ext cx="7772400" cy="87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5277612"/>
            <a:ext cx="548699" cy="43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333500"/>
            <a:ext cx="8229600" cy="4139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5277612"/>
            <a:ext cx="548699" cy="43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333500"/>
            <a:ext cx="3994500" cy="4139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333500"/>
            <a:ext cx="3994500" cy="4139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5277612"/>
            <a:ext cx="548699" cy="43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5277612"/>
            <a:ext cx="548699" cy="43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895899"/>
            <a:ext cx="8229600" cy="577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5277612"/>
            <a:ext cx="548699" cy="43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5277612"/>
            <a:ext cx="548699" cy="43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33500"/>
            <a:ext cx="8229600" cy="413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5277612"/>
            <a:ext cx="548699" cy="43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6217"/>
          <a:stretch/>
        </p:blipFill>
        <p:spPr>
          <a:xfrm>
            <a:off x="0" y="-15075"/>
            <a:ext cx="9144000" cy="573007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0" y="-15875"/>
            <a:ext cx="9144000" cy="5729999"/>
          </a:xfrm>
          <a:prstGeom prst="rect">
            <a:avLst/>
          </a:prstGeom>
          <a:solidFill>
            <a:srgbClr val="4A5978">
              <a:alpha val="7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80350" y="238649"/>
            <a:ext cx="8583299" cy="52377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1103250" y="2031425"/>
            <a:ext cx="69375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Разметка макета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6000">
                <a:solidFill>
                  <a:srgbClr val="FFCD34"/>
                </a:solidFill>
                <a:latin typeface="PT Sans"/>
                <a:ea typeface="PT Sans"/>
                <a:cs typeface="PT Sans"/>
                <a:sym typeface="PT Sans"/>
              </a:rPr>
              <a:t>Спецтех-24</a:t>
            </a: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4">
            <a:alphaModFix/>
          </a:blip>
          <a:srcRect b="1119" l="0" r="842" t="1499"/>
          <a:stretch/>
        </p:blipFill>
        <p:spPr>
          <a:xfrm>
            <a:off x="8109564" y="4737948"/>
            <a:ext cx="582899" cy="574799"/>
          </a:xfrm>
          <a:prstGeom prst="roundRect">
            <a:avLst>
              <a:gd fmla="val 7527" name="adj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41325" y="1989962"/>
            <a:ext cx="2944500" cy="14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Блок содержит:</a:t>
            </a:r>
          </a:p>
          <a:p>
            <a:pPr indent="-3302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PT Sans"/>
              <a:buChar char="-"/>
            </a:pPr>
            <a:r>
              <a:rPr b="1"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заголовок-описание</a:t>
            </a:r>
          </a:p>
          <a:p>
            <a:pPr indent="-3302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PT Sans"/>
              <a:buChar char="-"/>
            </a:pPr>
            <a:r>
              <a:rPr b="1"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форму</a:t>
            </a: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с тремя </a:t>
            </a:r>
            <a:r>
              <a:rPr b="1"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полями</a:t>
            </a: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и </a:t>
            </a:r>
            <a:r>
              <a:rPr b="1"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кнопкой</a:t>
            </a: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заказа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// формы еще не изучали, поэтому делаем по примеру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725850" y="1857050"/>
            <a:ext cx="5307599" cy="3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&lt;section class="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consult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&lt;div class=”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&lt;h2 class="</a:t>
            </a:r>
            <a:r>
              <a:rPr b="1" lang="en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consult-title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Закажите бесплатную..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&lt;/h2&gt;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&lt;form action="#" class="</a:t>
            </a:r>
            <a:r>
              <a:rPr b="1" lang="en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consult-form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   </a:t>
            </a:r>
            <a:r>
              <a:rPr lang="en">
                <a:solidFill>
                  <a:srgbClr val="F9CB9C"/>
                </a:solidFill>
                <a:latin typeface="PT Sans"/>
                <a:ea typeface="PT Sans"/>
                <a:cs typeface="PT Sans"/>
                <a:sym typeface="PT Sans"/>
              </a:rPr>
              <a:t>&lt;input type=”text” placeholder=”Как вас зовут?”&gt;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  <a:latin typeface="PT Sans"/>
                <a:ea typeface="PT Sans"/>
                <a:cs typeface="PT Sans"/>
                <a:sym typeface="PT Sans"/>
              </a:rPr>
              <a:t>           &lt;input type=”text” placeholder=”Номер для связи”&gt;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  <a:latin typeface="PT Sans"/>
                <a:ea typeface="PT Sans"/>
                <a:cs typeface="PT Sans"/>
                <a:sym typeface="PT Sans"/>
              </a:rPr>
              <a:t>           &lt;input type=”text” placeholder=”Выберите дату”&gt;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   &lt;button class="</a:t>
            </a:r>
            <a:r>
              <a:rPr b="1" lang="en" u="sng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btn</a:t>
            </a:r>
            <a:r>
              <a:rPr lang="en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lang="en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consult-btn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Заказать..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&lt;/button&gt;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&lt;/form&gt;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&lt;/div&gt;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&lt;section&gt;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68102" l="0" r="0" t="24393"/>
          <a:stretch/>
        </p:blipFill>
        <p:spPr>
          <a:xfrm>
            <a:off x="296537" y="195263"/>
            <a:ext cx="8588526" cy="12858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x="754175" y="1139081"/>
            <a:ext cx="0" cy="888899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56" name="Shape 156"/>
          <p:cNvSpPr txBox="1"/>
          <p:nvPr/>
        </p:nvSpPr>
        <p:spPr>
          <a:xfrm>
            <a:off x="265976" y="4668125"/>
            <a:ext cx="3234599" cy="10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Если обратим внимание, такая кнопка еще не раз встречается на сайте, поэтому делаем общий класс </a:t>
            </a:r>
            <a:r>
              <a:rPr b="1"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.btn</a:t>
            </a:r>
          </a:p>
        </p:txBody>
      </p:sp>
      <p:sp>
        <p:nvSpPr>
          <p:cNvPr id="157" name="Shape 157"/>
          <p:cNvSpPr/>
          <p:nvPr/>
        </p:nvSpPr>
        <p:spPr>
          <a:xfrm flipH="1">
            <a:off x="4001025" y="2740475"/>
            <a:ext cx="62999" cy="1577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58" name="Shape 158"/>
          <p:cNvCxnSpPr>
            <a:endCxn id="156" idx="0"/>
          </p:cNvCxnSpPr>
          <p:nvPr/>
        </p:nvCxnSpPr>
        <p:spPr>
          <a:xfrm flipH="1">
            <a:off x="1883276" y="4008425"/>
            <a:ext cx="2355300" cy="659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/>
          <p:nvPr/>
        </p:nvSpPr>
        <p:spPr>
          <a:xfrm>
            <a:off x="1158875" y="347675"/>
            <a:ext cx="6842099" cy="352499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158885" y="804875"/>
            <a:ext cx="6842099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493725" y="1701050"/>
            <a:ext cx="3128999" cy="14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Это ряд из четырех колонок,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в каждой из которых содержится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фоновое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изображение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и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параграф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870325" y="1376050"/>
            <a:ext cx="4652999" cy="3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&lt;div class="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features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&lt;div class=”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&lt;div class=”</a:t>
            </a:r>
            <a:r>
              <a:rPr b="1" lang="en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features-item   features-item-</a:t>
            </a:r>
            <a:r>
              <a:rPr b="1" lang="en" u="sng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tool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&lt;p&gt;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Техника проходит..</a:t>
            </a: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&lt;/p&gt;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&lt;div class=”</a:t>
            </a:r>
            <a:r>
              <a:rPr b="1" lang="en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features-item   features-item-</a:t>
            </a:r>
            <a:r>
              <a:rPr b="1" lang="en" u="sng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work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&lt;p&gt;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Все машины..</a:t>
            </a: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&lt;/p&gt;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&lt;div class=”</a:t>
            </a:r>
            <a:r>
              <a:rPr b="1" lang="en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features-item   features-item-</a:t>
            </a:r>
            <a:r>
              <a:rPr b="1" lang="en" u="sng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fencing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&lt;p&gt;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Привезем модные..</a:t>
            </a: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&lt;/p&gt;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&lt;div class=”</a:t>
            </a:r>
            <a:r>
              <a:rPr b="1" lang="en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features-item   features-item-</a:t>
            </a:r>
            <a:r>
              <a:rPr b="1" lang="en" u="sng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workman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&lt;p&gt;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С техникой приедут..</a:t>
            </a: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&lt;/p&gt;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&lt;/div&gt;   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86637" y="4760200"/>
            <a:ext cx="3234599" cy="65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Отдельный класс будет отвечать за разные фоновые картинки.</a:t>
            </a:r>
          </a:p>
        </p:txBody>
      </p:sp>
      <p:sp>
        <p:nvSpPr>
          <p:cNvPr id="168" name="Shape 168"/>
          <p:cNvSpPr/>
          <p:nvPr/>
        </p:nvSpPr>
        <p:spPr>
          <a:xfrm flipH="1">
            <a:off x="4248275" y="2129300"/>
            <a:ext cx="62999" cy="2482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69" name="Shape 169"/>
          <p:cNvCxnSpPr>
            <a:endCxn id="167" idx="0"/>
          </p:cNvCxnSpPr>
          <p:nvPr/>
        </p:nvCxnSpPr>
        <p:spPr>
          <a:xfrm flipH="1">
            <a:off x="2103937" y="3058900"/>
            <a:ext cx="2039400" cy="170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62508" l="0" r="0" t="32435"/>
          <a:stretch/>
        </p:blipFill>
        <p:spPr>
          <a:xfrm>
            <a:off x="617150" y="285749"/>
            <a:ext cx="7909701" cy="797747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71" name="Shape 171"/>
          <p:cNvCxnSpPr/>
          <p:nvPr/>
        </p:nvCxnSpPr>
        <p:spPr>
          <a:xfrm>
            <a:off x="1143100" y="791956"/>
            <a:ext cx="0" cy="888899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72" name="Shape 172"/>
          <p:cNvSpPr/>
          <p:nvPr/>
        </p:nvSpPr>
        <p:spPr>
          <a:xfrm>
            <a:off x="1404937" y="354775"/>
            <a:ext cx="1619099" cy="65969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089286" y="354775"/>
            <a:ext cx="1530300" cy="65969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697425" y="354775"/>
            <a:ext cx="1619099" cy="65969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6389700" y="354775"/>
            <a:ext cx="1436699" cy="65969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698537" y="3306812"/>
            <a:ext cx="28511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Это блок, содержащий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меню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и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таблицу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спецпредложений по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технике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46524" l="0" r="3938" t="39354"/>
          <a:stretch/>
        </p:blipFill>
        <p:spPr>
          <a:xfrm>
            <a:off x="796300" y="374625"/>
            <a:ext cx="7253849" cy="21272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Shape 182"/>
          <p:cNvCxnSpPr/>
          <p:nvPr/>
        </p:nvCxnSpPr>
        <p:spPr>
          <a:xfrm>
            <a:off x="1190725" y="2361081"/>
            <a:ext cx="0" cy="88889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83" name="Shape 183"/>
          <p:cNvSpPr txBox="1"/>
          <p:nvPr/>
        </p:nvSpPr>
        <p:spPr>
          <a:xfrm>
            <a:off x="4106875" y="2781640"/>
            <a:ext cx="4652999" cy="23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div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class="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technic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&lt;div class=”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&lt;nav class=”</a:t>
            </a:r>
            <a:r>
              <a:rPr b="1"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technic-menu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"&gt;&lt;/nav&gt;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&lt;section class=”</a:t>
            </a:r>
            <a:r>
              <a:rPr b="1"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deals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”&gt;&lt;/section&gt;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&lt;/div&gt;   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</p:txBody>
      </p:sp>
      <p:sp>
        <p:nvSpPr>
          <p:cNvPr id="184" name="Shape 184"/>
          <p:cNvSpPr/>
          <p:nvPr/>
        </p:nvSpPr>
        <p:spPr>
          <a:xfrm flipH="1">
            <a:off x="4521055" y="3550291"/>
            <a:ext cx="62999" cy="347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419350" y="401625"/>
            <a:ext cx="1532099" cy="205589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3095750" y="401625"/>
            <a:ext cx="4443299" cy="205589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595325" y="4059250"/>
            <a:ext cx="2610000" cy="92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Это колонка с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подменю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Внутри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заголовок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и список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ссылок.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587750" y="650875"/>
            <a:ext cx="5376899" cy="28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&lt;nav class=”</a:t>
            </a:r>
            <a:r>
              <a:rPr b="1"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technic-menu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&lt;h2 class=”</a:t>
            </a:r>
            <a:r>
              <a:rPr b="1" lang="en" sz="15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subtitle</a:t>
            </a:r>
            <a:r>
              <a:rPr b="1"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Вся техника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&lt;/h2&gt;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&lt;ul&gt;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    &lt;li&gt;&lt;a href="#"&gt;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Гусеничные экскаваторы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    &lt;li&gt;&lt;a href="#"&gt;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Колесные экскаваторы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    &lt;li&gt;&lt;a href="#"&gt;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Мини-экскаваторы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    &lt;li&gt;&lt;a href="#"&gt;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Автокраны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&lt;/ul&gt;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&lt;/nav&gt;</a:t>
            </a:r>
          </a:p>
        </p:txBody>
      </p:sp>
      <p:sp>
        <p:nvSpPr>
          <p:cNvPr id="193" name="Shape 193"/>
          <p:cNvSpPr/>
          <p:nvPr/>
        </p:nvSpPr>
        <p:spPr>
          <a:xfrm flipH="1">
            <a:off x="3924475" y="1238537"/>
            <a:ext cx="62999" cy="1744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45588" l="6696" r="69952" t="37932"/>
          <a:stretch/>
        </p:blipFill>
        <p:spPr>
          <a:xfrm>
            <a:off x="658475" y="422274"/>
            <a:ext cx="2265699" cy="3189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Shape 195"/>
          <p:cNvCxnSpPr/>
          <p:nvPr/>
        </p:nvCxnSpPr>
        <p:spPr>
          <a:xfrm>
            <a:off x="2449625" y="3505200"/>
            <a:ext cx="0" cy="585599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96" name="Shape 196"/>
          <p:cNvSpPr/>
          <p:nvPr/>
        </p:nvSpPr>
        <p:spPr>
          <a:xfrm>
            <a:off x="830400" y="682622"/>
            <a:ext cx="1898399" cy="401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30400" y="1158969"/>
            <a:ext cx="1898399" cy="2270099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6164262" y="76200"/>
            <a:ext cx="2849699" cy="15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Блок спецпредложений, в котором у нас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заголовок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и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таблица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58605" y="2069247"/>
            <a:ext cx="6424499" cy="3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&lt;section class=”</a:t>
            </a:r>
            <a:r>
              <a:rPr b="1"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deals</a:t>
            </a:r>
            <a:r>
              <a:rPr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&lt;h2 class=”</a:t>
            </a:r>
            <a:r>
              <a:rPr b="1" lang="en" sz="13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subtitle</a:t>
            </a:r>
            <a:r>
              <a:rPr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  <a:r>
              <a:rPr lang="en" sz="13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Спецпредложение</a:t>
            </a:r>
            <a:r>
              <a:rPr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&lt;/h2&gt;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&lt;table class=”</a:t>
            </a:r>
            <a:r>
              <a:rPr b="1" lang="en" sz="13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deals-table</a:t>
            </a:r>
            <a:r>
              <a:rPr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</a:t>
            </a: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&lt;tr&gt;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&lt;th&gt;</a:t>
            </a:r>
            <a:r>
              <a:rPr lang="en" sz="12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Позиция для аренды</a:t>
            </a: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&lt;/th&gt;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&lt;th&gt;</a:t>
            </a:r>
            <a:r>
              <a:rPr lang="en" sz="12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За смену</a:t>
            </a: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&lt;/th&gt;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&lt;th&gt;</a:t>
            </a:r>
            <a:r>
              <a:rPr lang="en" sz="12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За неделю</a:t>
            </a: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&lt;/th&gt;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&lt;th&gt;</a:t>
            </a:r>
            <a:r>
              <a:rPr lang="en" sz="12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За месяц</a:t>
            </a: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&lt;/th&gt;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&lt;/tr&gt;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&lt;tr&gt;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&lt;td&gt;</a:t>
            </a:r>
            <a:r>
              <a:rPr lang="en" sz="12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Мини-экскаватор</a:t>
            </a: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&lt;/td&gt;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&lt;td&gt;</a:t>
            </a:r>
            <a:r>
              <a:rPr lang="en" sz="12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5 000</a:t>
            </a: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&lt;/td&gt;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&lt;td&gt;</a:t>
            </a:r>
            <a:r>
              <a:rPr lang="en" sz="12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25 000</a:t>
            </a: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&lt;/td&gt;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&lt;td&gt;</a:t>
            </a:r>
            <a:r>
              <a:rPr lang="en" sz="12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60 000</a:t>
            </a: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&lt;/td&gt;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&lt;/tr&gt;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….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&lt;/table&gt;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&lt;/section&gt;</a:t>
            </a:r>
          </a:p>
        </p:txBody>
      </p:sp>
      <p:sp>
        <p:nvSpPr>
          <p:cNvPr id="204" name="Shape 204"/>
          <p:cNvSpPr/>
          <p:nvPr/>
        </p:nvSpPr>
        <p:spPr>
          <a:xfrm flipH="1">
            <a:off x="775674" y="2377000"/>
            <a:ext cx="62400" cy="2942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49270" l="29355" r="9075" t="39226"/>
          <a:stretch/>
        </p:blipFill>
        <p:spPr>
          <a:xfrm>
            <a:off x="366600" y="125129"/>
            <a:ext cx="5111750" cy="1905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Shape 206"/>
          <p:cNvCxnSpPr/>
          <p:nvPr/>
        </p:nvCxnSpPr>
        <p:spPr>
          <a:xfrm rot="10800000">
            <a:off x="5395950" y="637975"/>
            <a:ext cx="680999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07" name="Shape 207"/>
          <p:cNvSpPr/>
          <p:nvPr/>
        </p:nvSpPr>
        <p:spPr>
          <a:xfrm>
            <a:off x="465174" y="172741"/>
            <a:ext cx="4873500" cy="32039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65174" y="561679"/>
            <a:ext cx="4873500" cy="139379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5478349" y="4736225"/>
            <a:ext cx="3323400" cy="65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Таблица обычно состоит из строк (tr), столбцов (td) и заголовочных столбцов (th).</a:t>
            </a:r>
          </a:p>
        </p:txBody>
      </p:sp>
      <p:cxnSp>
        <p:nvCxnSpPr>
          <p:cNvPr id="210" name="Shape 210"/>
          <p:cNvCxnSpPr>
            <a:endCxn id="209" idx="0"/>
          </p:cNvCxnSpPr>
          <p:nvPr/>
        </p:nvCxnSpPr>
        <p:spPr>
          <a:xfrm>
            <a:off x="4031449" y="3946625"/>
            <a:ext cx="3108599" cy="78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874700" y="3417200"/>
            <a:ext cx="3032400" cy="14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Общая секция с </a:t>
            </a:r>
            <a:r>
              <a:rPr b="1"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описанием</a:t>
            </a: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компании и </a:t>
            </a:r>
            <a:r>
              <a:rPr b="1"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отзывами</a:t>
            </a: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о ней.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В каждом блоке лежит </a:t>
            </a:r>
            <a:r>
              <a:rPr b="1"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заголовок</a:t>
            </a: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, схожий по стилям.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203275" y="3081000"/>
            <a:ext cx="4238699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&lt;div class="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about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&lt;div class="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&lt;section class="</a:t>
            </a:r>
            <a:r>
              <a:rPr b="1" lang="en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about-number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"&gt;&lt;/section&gt;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&lt;section class="</a:t>
            </a:r>
            <a:r>
              <a:rPr b="1" lang="en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about-reviews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"&gt;&lt;/section&gt;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7" name="Shape 217"/>
          <p:cNvSpPr/>
          <p:nvPr/>
        </p:nvSpPr>
        <p:spPr>
          <a:xfrm flipH="1">
            <a:off x="4555350" y="3940611"/>
            <a:ext cx="62999" cy="432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26922" l="0" r="0" t="56598"/>
          <a:stretch/>
        </p:blipFill>
        <p:spPr>
          <a:xfrm>
            <a:off x="903675" y="342875"/>
            <a:ext cx="7336649" cy="241189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1648850" y="415376"/>
            <a:ext cx="1756800" cy="2255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0" name="Shape 220"/>
          <p:cNvCxnSpPr/>
          <p:nvPr/>
        </p:nvCxnSpPr>
        <p:spPr>
          <a:xfrm>
            <a:off x="1190075" y="2522581"/>
            <a:ext cx="0" cy="715499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21" name="Shape 221"/>
          <p:cNvSpPr/>
          <p:nvPr/>
        </p:nvSpPr>
        <p:spPr>
          <a:xfrm>
            <a:off x="3535975" y="420450"/>
            <a:ext cx="3890700" cy="2255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10679" y="3389465"/>
            <a:ext cx="2766300" cy="1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Блок, в котором лежит </a:t>
            </a:r>
            <a:r>
              <a:rPr b="1"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заголовок</a:t>
            </a: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и </a:t>
            </a:r>
            <a:r>
              <a:rPr b="1"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список</a:t>
            </a: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Он состоит из 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текстовых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элементов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, которые отличаются по стилям, поэтому для 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цифры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делаем отдельный 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спан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314355" y="317190"/>
            <a:ext cx="5735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&lt;section class=”</a:t>
            </a:r>
            <a:r>
              <a:rPr b="1"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about-number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&lt;h2 class=”</a:t>
            </a:r>
            <a:r>
              <a:rPr b="1" lang="en" sz="15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subtitle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Спецтех 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&lt;span&gt;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в цифрах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&lt;/span&gt;&lt;/h2&gt;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&lt;ul&gt;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&lt;span class=”</a:t>
            </a:r>
            <a:r>
              <a:rPr b="1"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about-digit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16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&lt;/span&gt; 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Лет работы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&lt;/li&gt;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&lt;span class=”</a:t>
            </a:r>
            <a:r>
              <a:rPr b="1"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about-digit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715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&lt;/span&gt; 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Объектов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&lt;/li&gt;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&lt;span class=”</a:t>
            </a:r>
            <a:r>
              <a:rPr b="1"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about-digit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108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&lt;/span&gt; 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Единиц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&lt;/li&gt;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&lt;span class=”</a:t>
            </a:r>
            <a:r>
              <a:rPr b="1"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about-digit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500+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&lt;/span&gt; 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Клиентов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&lt;/li&gt;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&lt;/ul&gt;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&lt;/section&gt;</a:t>
            </a:r>
          </a:p>
        </p:txBody>
      </p:sp>
      <p:sp>
        <p:nvSpPr>
          <p:cNvPr id="228" name="Shape 228"/>
          <p:cNvSpPr/>
          <p:nvPr/>
        </p:nvSpPr>
        <p:spPr>
          <a:xfrm flipH="1">
            <a:off x="3723261" y="978661"/>
            <a:ext cx="63299" cy="36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26922" l="7405" r="63066" t="56598"/>
          <a:stretch/>
        </p:blipFill>
        <p:spPr>
          <a:xfrm>
            <a:off x="608749" y="475034"/>
            <a:ext cx="2166426" cy="241189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775450" y="547525"/>
            <a:ext cx="1800000" cy="315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1" name="Shape 231"/>
          <p:cNvCxnSpPr/>
          <p:nvPr/>
        </p:nvCxnSpPr>
        <p:spPr>
          <a:xfrm>
            <a:off x="918275" y="2646742"/>
            <a:ext cx="0" cy="71549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32" name="Shape 232"/>
          <p:cNvSpPr/>
          <p:nvPr/>
        </p:nvSpPr>
        <p:spPr>
          <a:xfrm>
            <a:off x="775450" y="928525"/>
            <a:ext cx="1800000" cy="1645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831950" y="968999"/>
            <a:ext cx="367200" cy="246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831950" y="1350000"/>
            <a:ext cx="439200" cy="246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31950" y="1731000"/>
            <a:ext cx="439200" cy="246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831950" y="2112000"/>
            <a:ext cx="551099" cy="246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206425" y="3449725"/>
            <a:ext cx="3255000" cy="14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Блок, в котором лежит </a:t>
            </a:r>
            <a:r>
              <a:rPr b="1"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заголовок</a:t>
            </a: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и блок </a:t>
            </a:r>
            <a:r>
              <a:rPr b="1"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отзыва</a:t>
            </a:r>
            <a:r>
              <a:rPr lang="en" sz="1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. Отзыв состоит из изображения, цитаты и автора.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508730" y="142480"/>
            <a:ext cx="4627200" cy="51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&lt;section class=”</a:t>
            </a:r>
            <a:r>
              <a:rPr b="1"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about-reviews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&lt;h2 class=”</a:t>
            </a:r>
            <a:r>
              <a:rPr b="1" lang="en" sz="15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subtitle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Нас рекомендуют..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&lt;/h2&gt;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&lt;div class=”</a:t>
            </a:r>
            <a:r>
              <a:rPr b="1" lang="en" sz="15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about-reviews-item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&lt;img src=”</a:t>
            </a:r>
            <a:r>
              <a:rPr lang="en" sz="1500">
                <a:solidFill>
                  <a:srgbClr val="6D9EEB"/>
                </a:solidFill>
                <a:latin typeface="PT Sans"/>
                <a:ea typeface="PT Sans"/>
                <a:cs typeface="PT Sans"/>
                <a:sym typeface="PT Sans"/>
              </a:rPr>
              <a:t>img/client1.jpg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 alt=”Оля Вольт”&gt;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 &lt;blockquote&gt;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	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Спецтех24 - это надежные..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&lt;cite&gt;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Оль Вольт, Реал-Строй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&lt;/cite&gt;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&lt;/blockquote&gt;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&lt;/div&gt;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&lt;div class=”</a:t>
            </a:r>
            <a:r>
              <a:rPr b="1" lang="en" sz="15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about-reviews-item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&lt;img src=”</a:t>
            </a:r>
            <a:r>
              <a:rPr lang="en" sz="1500">
                <a:solidFill>
                  <a:srgbClr val="6D9EEB"/>
                </a:solidFill>
                <a:latin typeface="PT Sans"/>
                <a:ea typeface="PT Sans"/>
                <a:cs typeface="PT Sans"/>
                <a:sym typeface="PT Sans"/>
              </a:rPr>
              <a:t>img/client2.jpg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 alt=”Григорий”&gt;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 &lt;blockquote&gt;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	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Все виды работ, предусмотренные..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&lt;cite&gt;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Григорий, ТНН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&lt;/cite&gt;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&lt;/blockquote&gt;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&lt;/div&gt;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&lt;/section&gt;</a:t>
            </a:r>
          </a:p>
        </p:txBody>
      </p:sp>
      <p:sp>
        <p:nvSpPr>
          <p:cNvPr id="243" name="Shape 243"/>
          <p:cNvSpPr/>
          <p:nvPr/>
        </p:nvSpPr>
        <p:spPr>
          <a:xfrm flipH="1">
            <a:off x="4659305" y="810207"/>
            <a:ext cx="62999" cy="4165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26922" l="34755" r="10111" t="56598"/>
          <a:stretch/>
        </p:blipFill>
        <p:spPr>
          <a:xfrm>
            <a:off x="296427" y="427047"/>
            <a:ext cx="4045050" cy="24118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842723" y="2785211"/>
            <a:ext cx="0" cy="715499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46" name="Shape 246"/>
          <p:cNvSpPr/>
          <p:nvPr/>
        </p:nvSpPr>
        <p:spPr>
          <a:xfrm>
            <a:off x="373598" y="505297"/>
            <a:ext cx="3890700" cy="2946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73598" y="1884873"/>
            <a:ext cx="3890700" cy="892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73598" y="886282"/>
            <a:ext cx="3890700" cy="9210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4760275" y="4060875"/>
            <a:ext cx="3917099" cy="119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&lt;div class=”</a:t>
            </a:r>
            <a:r>
              <a:rPr b="1" lang="en" sz="15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map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”&gt;&lt;/div&gt;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75438" y="4348207"/>
            <a:ext cx="38694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Блок содержит интерактивную </a:t>
            </a:r>
            <a:r>
              <a:rPr b="1" lang="en" sz="1600">
                <a:latin typeface="PT Sans"/>
                <a:ea typeface="PT Sans"/>
                <a:cs typeface="PT Sans"/>
                <a:sym typeface="PT Sans"/>
              </a:rPr>
              <a:t>карту</a:t>
            </a: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, как делать которую позже пройдем. А пока сделаем ее фоновым </a:t>
            </a:r>
            <a:r>
              <a:rPr b="1" lang="en" sz="1600">
                <a:latin typeface="PT Sans"/>
                <a:ea typeface="PT Sans"/>
                <a:cs typeface="PT Sans"/>
                <a:sym typeface="PT Sans"/>
              </a:rPr>
              <a:t>изображением</a:t>
            </a: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.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3386" l="0" r="0" t="75340"/>
          <a:stretch/>
        </p:blipFill>
        <p:spPr>
          <a:xfrm>
            <a:off x="463362" y="243473"/>
            <a:ext cx="8217276" cy="3487373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256" name="Shape 256"/>
          <p:cNvCxnSpPr/>
          <p:nvPr/>
        </p:nvCxnSpPr>
        <p:spPr>
          <a:xfrm>
            <a:off x="1225575" y="3511525"/>
            <a:ext cx="0" cy="88889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57" name="Shape 257"/>
          <p:cNvSpPr/>
          <p:nvPr/>
        </p:nvSpPr>
        <p:spPr>
          <a:xfrm flipH="1">
            <a:off x="4736963" y="4560799"/>
            <a:ext cx="63299" cy="22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5442462" y="2118600"/>
            <a:ext cx="3579599" cy="10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>
                <a:latin typeface="PT Sans"/>
                <a:ea typeface="PT Sans"/>
                <a:cs typeface="PT Sans"/>
                <a:sym typeface="PT Sans"/>
              </a:rPr>
              <a:t>Подвал</a:t>
            </a: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 сайта содержит: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PT Sans"/>
              <a:buChar char="-"/>
            </a:pP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логотип;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PT Sans"/>
              <a:buChar char="-"/>
            </a:pP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навигацию;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PT Sans"/>
              <a:buChar char="-"/>
            </a:pP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кнопку заказа.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36250" y="1708138"/>
            <a:ext cx="55116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&lt;footer class="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page-footer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&lt;div class=”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&lt;a href=”#” class=”</a:t>
            </a:r>
            <a:r>
              <a:rPr b="1" lang="en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logo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 &lt;/a&gt;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&lt;nav class=”</a:t>
            </a:r>
            <a:r>
              <a:rPr b="1" lang="en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main-nav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&lt;ul&gt;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	&lt;li&gt;&lt;a href=”#”&gt;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О компании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&lt;li&gt;&lt;a href=”#”&gt;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Каталог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&lt;li&gt;&lt;a href=”#”&gt;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Портфолио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&lt;li&gt;&lt;a href=”#”&gt;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Контакты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&lt;li&gt;&lt;a href=”#” class=”</a:t>
            </a:r>
            <a:r>
              <a:rPr b="1" lang="en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btn-order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Заказать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&lt;/ul&gt;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&lt;/nav&gt;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&lt;/footer&gt;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35375" y="228600"/>
            <a:ext cx="7674900" cy="5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PT Sans"/>
                <a:ea typeface="PT Sans"/>
                <a:cs typeface="PT Sans"/>
                <a:sym typeface="PT Sans"/>
              </a:rPr>
              <a:t>Подвал</a:t>
            </a: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 аналогичен </a:t>
            </a:r>
            <a:r>
              <a:rPr b="1" lang="en" sz="2000">
                <a:latin typeface="PT Sans"/>
                <a:ea typeface="PT Sans"/>
                <a:cs typeface="PT Sans"/>
                <a:sym typeface="PT Sans"/>
              </a:rPr>
              <a:t>шапке сайта</a:t>
            </a: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, они отличаются только по стилям.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6231074" y="1449000"/>
            <a:ext cx="7800" cy="669599"/>
          </a:xfrm>
          <a:prstGeom prst="straightConnector1">
            <a:avLst/>
          </a:prstGeom>
          <a:noFill/>
          <a:ln cap="flat" cmpd="sng" w="28575">
            <a:solidFill>
              <a:srgbClr val="353F56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66" name="Shape 266"/>
          <p:cNvSpPr/>
          <p:nvPr/>
        </p:nvSpPr>
        <p:spPr>
          <a:xfrm flipH="1">
            <a:off x="862581" y="2466051"/>
            <a:ext cx="62999" cy="2053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054025" y="4776134"/>
            <a:ext cx="3724800" cy="79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Благодаря классу </a:t>
            </a:r>
            <a:r>
              <a:rPr b="1"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page-footer</a:t>
            </a: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 мы сделаем его темным, логотип желтым и изменим стили у кнопки.</a:t>
            </a: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1113" r="2898" t="96911"/>
          <a:stretch/>
        </p:blipFill>
        <p:spPr>
          <a:xfrm>
            <a:off x="427449" y="906600"/>
            <a:ext cx="8198975" cy="52639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3639484" y="1003330"/>
            <a:ext cx="4186799" cy="325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1161781" y="999205"/>
            <a:ext cx="1532400" cy="325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5255925" y="241650"/>
            <a:ext cx="3406499" cy="12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Изначально необходимо визуально разбить страницу на </a:t>
            </a:r>
            <a:r>
              <a:rPr b="1" lang="en" sz="2000">
                <a:latin typeface="PT Sans"/>
                <a:ea typeface="PT Sans"/>
                <a:cs typeface="PT Sans"/>
                <a:sym typeface="PT Sans"/>
              </a:rPr>
              <a:t>блоки</a:t>
            </a: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.</a:t>
            </a:r>
          </a:p>
        </p:txBody>
      </p:sp>
      <p:sp>
        <p:nvSpPr>
          <p:cNvPr id="44" name="Shape 44"/>
          <p:cNvSpPr/>
          <p:nvPr/>
        </p:nvSpPr>
        <p:spPr>
          <a:xfrm>
            <a:off x="3188810" y="168405"/>
            <a:ext cx="1639500" cy="302400"/>
          </a:xfrm>
          <a:prstGeom prst="rect">
            <a:avLst/>
          </a:prstGeom>
          <a:solidFill>
            <a:srgbClr val="FFCD3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шапка сайта</a:t>
            </a:r>
          </a:p>
        </p:txBody>
      </p:sp>
      <p:sp>
        <p:nvSpPr>
          <p:cNvPr id="45" name="Shape 45"/>
          <p:cNvSpPr/>
          <p:nvPr/>
        </p:nvSpPr>
        <p:spPr>
          <a:xfrm>
            <a:off x="3188810" y="434789"/>
            <a:ext cx="1639500" cy="1018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промо блок</a:t>
            </a:r>
          </a:p>
        </p:txBody>
      </p:sp>
      <p:sp>
        <p:nvSpPr>
          <p:cNvPr id="46" name="Shape 46"/>
          <p:cNvSpPr/>
          <p:nvPr/>
        </p:nvSpPr>
        <p:spPr>
          <a:xfrm>
            <a:off x="3188800" y="2639492"/>
            <a:ext cx="1639500" cy="30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193836" y="4147072"/>
            <a:ext cx="1639500" cy="12389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карта</a:t>
            </a:r>
          </a:p>
        </p:txBody>
      </p:sp>
      <p:sp>
        <p:nvSpPr>
          <p:cNvPr id="48" name="Shape 48"/>
          <p:cNvSpPr/>
          <p:nvPr/>
        </p:nvSpPr>
        <p:spPr>
          <a:xfrm>
            <a:off x="3196264" y="5335019"/>
            <a:ext cx="1639500" cy="235799"/>
          </a:xfrm>
          <a:prstGeom prst="rect">
            <a:avLst/>
          </a:prstGeom>
          <a:solidFill>
            <a:srgbClr val="353F5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подвал сайта</a:t>
            </a:r>
          </a:p>
        </p:txBody>
      </p:sp>
      <p:sp>
        <p:nvSpPr>
          <p:cNvPr id="49" name="Shape 49"/>
          <p:cNvSpPr/>
          <p:nvPr/>
        </p:nvSpPr>
        <p:spPr>
          <a:xfrm>
            <a:off x="3188808" y="2109431"/>
            <a:ext cx="1639500" cy="10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спецпредложения</a:t>
            </a:r>
          </a:p>
        </p:txBody>
      </p:sp>
      <p:sp>
        <p:nvSpPr>
          <p:cNvPr id="50" name="Shape 50"/>
          <p:cNvSpPr/>
          <p:nvPr/>
        </p:nvSpPr>
        <p:spPr>
          <a:xfrm>
            <a:off x="3188800" y="1437000"/>
            <a:ext cx="1639500" cy="438900"/>
          </a:xfrm>
          <a:prstGeom prst="rect">
            <a:avLst/>
          </a:prstGeom>
          <a:solidFill>
            <a:srgbClr val="353F5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форма заказа</a:t>
            </a:r>
          </a:p>
        </p:txBody>
      </p:sp>
      <p:sp>
        <p:nvSpPr>
          <p:cNvPr id="51" name="Shape 51"/>
          <p:cNvSpPr/>
          <p:nvPr/>
        </p:nvSpPr>
        <p:spPr>
          <a:xfrm>
            <a:off x="3188808" y="1866277"/>
            <a:ext cx="1639500" cy="353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преимущества</a:t>
            </a:r>
          </a:p>
        </p:txBody>
      </p:sp>
      <p:sp>
        <p:nvSpPr>
          <p:cNvPr id="52" name="Shape 52"/>
          <p:cNvSpPr/>
          <p:nvPr/>
        </p:nvSpPr>
        <p:spPr>
          <a:xfrm>
            <a:off x="3196275" y="3147175"/>
            <a:ext cx="1639500" cy="1080599"/>
          </a:xfrm>
          <a:prstGeom prst="rect">
            <a:avLst/>
          </a:prstGeom>
          <a:solidFill>
            <a:srgbClr val="353F5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отзывы и описание компании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24" y="176409"/>
            <a:ext cx="2703899" cy="53942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5317625" y="4318050"/>
            <a:ext cx="3406499" cy="12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А дальше применить </a:t>
            </a:r>
            <a:r>
              <a:rPr b="1" lang="en" sz="1800">
                <a:latin typeface="PT Sans"/>
                <a:ea typeface="PT Sans"/>
                <a:cs typeface="PT Sans"/>
                <a:sym typeface="PT Sans"/>
              </a:rPr>
              <a:t>семантику</a:t>
            </a: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 и задать логические </a:t>
            </a:r>
            <a:r>
              <a:rPr b="1" lang="en" sz="1800">
                <a:latin typeface="PT Sans"/>
                <a:ea typeface="PT Sans"/>
                <a:cs typeface="PT Sans"/>
                <a:sym typeface="PT Sans"/>
              </a:rPr>
              <a:t>классы</a:t>
            </a: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, отталкиваясь от содержимого.</a:t>
            </a:r>
          </a:p>
        </p:txBody>
      </p:sp>
      <p:sp>
        <p:nvSpPr>
          <p:cNvPr id="55" name="Shape 55"/>
          <p:cNvSpPr/>
          <p:nvPr/>
        </p:nvSpPr>
        <p:spPr>
          <a:xfrm flipH="1">
            <a:off x="5068133" y="176400"/>
            <a:ext cx="90900" cy="5394299"/>
          </a:xfrm>
          <a:prstGeom prst="rect">
            <a:avLst/>
          </a:prstGeom>
          <a:solidFill>
            <a:srgbClr val="4A597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265002" y="236264"/>
            <a:ext cx="1612799" cy="296699"/>
          </a:xfrm>
          <a:prstGeom prst="rect">
            <a:avLst/>
          </a:prstGeom>
          <a:solidFill>
            <a:srgbClr val="FFCD3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page-header</a:t>
            </a:r>
          </a:p>
        </p:txBody>
      </p:sp>
      <p:sp>
        <p:nvSpPr>
          <p:cNvPr id="61" name="Shape 61"/>
          <p:cNvSpPr/>
          <p:nvPr/>
        </p:nvSpPr>
        <p:spPr>
          <a:xfrm>
            <a:off x="3265002" y="506729"/>
            <a:ext cx="1612799" cy="9992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promo</a:t>
            </a:r>
          </a:p>
        </p:txBody>
      </p:sp>
      <p:sp>
        <p:nvSpPr>
          <p:cNvPr id="62" name="Shape 62"/>
          <p:cNvSpPr/>
          <p:nvPr/>
        </p:nvSpPr>
        <p:spPr>
          <a:xfrm>
            <a:off x="3265002" y="1472847"/>
            <a:ext cx="1612799" cy="296699"/>
          </a:xfrm>
          <a:prstGeom prst="rect">
            <a:avLst/>
          </a:prstGeom>
          <a:solidFill>
            <a:srgbClr val="353F5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consult</a:t>
            </a:r>
          </a:p>
        </p:txBody>
      </p:sp>
      <p:sp>
        <p:nvSpPr>
          <p:cNvPr id="63" name="Shape 63"/>
          <p:cNvSpPr/>
          <p:nvPr/>
        </p:nvSpPr>
        <p:spPr>
          <a:xfrm>
            <a:off x="3264992" y="2652438"/>
            <a:ext cx="1612799" cy="296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269946" y="4131301"/>
            <a:ext cx="1612799" cy="12152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map</a:t>
            </a:r>
          </a:p>
        </p:txBody>
      </p:sp>
      <p:sp>
        <p:nvSpPr>
          <p:cNvPr id="65" name="Shape 65"/>
          <p:cNvSpPr/>
          <p:nvPr/>
        </p:nvSpPr>
        <p:spPr>
          <a:xfrm>
            <a:off x="3272335" y="5296619"/>
            <a:ext cx="1612799" cy="230999"/>
          </a:xfrm>
          <a:prstGeom prst="rect">
            <a:avLst/>
          </a:prstGeom>
          <a:solidFill>
            <a:srgbClr val="353F5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page-footer</a:t>
            </a:r>
          </a:p>
        </p:txBody>
      </p:sp>
      <p:sp>
        <p:nvSpPr>
          <p:cNvPr id="66" name="Shape 66"/>
          <p:cNvSpPr/>
          <p:nvPr/>
        </p:nvSpPr>
        <p:spPr>
          <a:xfrm>
            <a:off x="3265000" y="2132475"/>
            <a:ext cx="1612799" cy="106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technic</a:t>
            </a:r>
          </a:p>
        </p:txBody>
      </p:sp>
      <p:sp>
        <p:nvSpPr>
          <p:cNvPr id="67" name="Shape 67"/>
          <p:cNvSpPr/>
          <p:nvPr/>
        </p:nvSpPr>
        <p:spPr>
          <a:xfrm>
            <a:off x="3265000" y="1857275"/>
            <a:ext cx="1612799" cy="347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features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24" y="176409"/>
            <a:ext cx="2703899" cy="53942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3199950" y="195075"/>
            <a:ext cx="1754700" cy="5394299"/>
          </a:xfrm>
          <a:prstGeom prst="frame">
            <a:avLst>
              <a:gd fmla="val 4644" name="adj1"/>
            </a:avLst>
          </a:prstGeom>
          <a:solidFill>
            <a:srgbClr val="4A5978">
              <a:alpha val="8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3272335" y="3198416"/>
            <a:ext cx="1612799" cy="999299"/>
          </a:xfrm>
          <a:prstGeom prst="rect">
            <a:avLst/>
          </a:prstGeom>
          <a:solidFill>
            <a:srgbClr val="353F5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about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x="4663858" y="373503"/>
            <a:ext cx="764399" cy="0"/>
          </a:xfrm>
          <a:prstGeom prst="straightConnector1">
            <a:avLst/>
          </a:prstGeom>
          <a:noFill/>
          <a:ln cap="flat" cmpd="sng" w="19050">
            <a:solidFill>
              <a:srgbClr val="FF651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72" name="Shape 72"/>
          <p:cNvCxnSpPr/>
          <p:nvPr/>
        </p:nvCxnSpPr>
        <p:spPr>
          <a:xfrm>
            <a:off x="4650759" y="1979717"/>
            <a:ext cx="764399" cy="0"/>
          </a:xfrm>
          <a:prstGeom prst="straightConnector1">
            <a:avLst/>
          </a:prstGeom>
          <a:noFill/>
          <a:ln cap="flat" cmpd="sng" w="19050">
            <a:solidFill>
              <a:srgbClr val="FF6513"/>
            </a:solidFill>
            <a:prstDash val="solid"/>
            <a:round/>
            <a:headEnd len="lg" w="lg" type="oval"/>
            <a:tailEnd len="lg" w="lg" type="none"/>
          </a:ln>
        </p:spPr>
      </p:cxnSp>
      <p:sp>
        <p:nvSpPr>
          <p:cNvPr id="73" name="Shape 73"/>
          <p:cNvSpPr txBox="1"/>
          <p:nvPr/>
        </p:nvSpPr>
        <p:spPr>
          <a:xfrm>
            <a:off x="5409087" y="221600"/>
            <a:ext cx="3731699" cy="29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header class=”</a:t>
            </a:r>
            <a:r>
              <a:rPr b="1" lang="en" sz="1500">
                <a:solidFill>
                  <a:srgbClr val="F1C232"/>
                </a:solidFill>
                <a:latin typeface="PT Sans"/>
                <a:ea typeface="PT Sans"/>
                <a:cs typeface="PT Sans"/>
                <a:sym typeface="PT Sans"/>
              </a:rPr>
              <a:t>page-header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&gt; &lt;/header&gt;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419262" y="865187"/>
            <a:ext cx="3731699" cy="29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&lt;div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class=”</a:t>
            </a:r>
            <a:r>
              <a:rPr b="1" lang="en" sz="15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promo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&gt; &lt;/div&gt;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421900" y="1462343"/>
            <a:ext cx="3731699" cy="29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&lt;section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class=”</a:t>
            </a:r>
            <a:r>
              <a:rPr b="1" lang="en" sz="15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consult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&gt; &lt;/section&gt;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409087" y="1831339"/>
            <a:ext cx="3731699" cy="29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div class=”</a:t>
            </a:r>
            <a:r>
              <a:rPr b="1" lang="en">
                <a:solidFill>
                  <a:srgbClr val="FF6513"/>
                </a:solidFill>
                <a:latin typeface="PT Sans"/>
                <a:ea typeface="PT Sans"/>
                <a:cs typeface="PT Sans"/>
                <a:sym typeface="PT Sans"/>
              </a:rPr>
              <a:t>features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&gt; &lt;/div&gt;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424980" y="2424056"/>
            <a:ext cx="3731699" cy="29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div class=”</a:t>
            </a:r>
            <a:r>
              <a:rPr b="1"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technic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&gt; &lt;/div&gt;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434609" y="3483158"/>
            <a:ext cx="3731699" cy="29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div class=”</a:t>
            </a:r>
            <a:r>
              <a:rPr b="1" lang="en" sz="15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about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&gt; &lt;/div&gt;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433517" y="4590496"/>
            <a:ext cx="3731699" cy="29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div class=”</a:t>
            </a:r>
            <a:r>
              <a:rPr b="1" lang="en" sz="15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map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&gt; &lt;/div&gt;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407450" y="5263724"/>
            <a:ext cx="3731699" cy="29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footer class=”</a:t>
            </a:r>
            <a:r>
              <a:rPr b="1" lang="en" sz="15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page-footer</a:t>
            </a:r>
            <a:r>
              <a:rPr lang="en" sz="15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&gt; &lt;/footer&gt;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4649557" y="1021012"/>
            <a:ext cx="764399" cy="0"/>
          </a:xfrm>
          <a:prstGeom prst="straightConnector1">
            <a:avLst/>
          </a:prstGeom>
          <a:noFill/>
          <a:ln cap="flat" cmpd="sng" w="19050">
            <a:solidFill>
              <a:srgbClr val="FF651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4662937" y="1614269"/>
            <a:ext cx="764399" cy="0"/>
          </a:xfrm>
          <a:prstGeom prst="straightConnector1">
            <a:avLst/>
          </a:prstGeom>
          <a:noFill/>
          <a:ln cap="flat" cmpd="sng" w="19050">
            <a:solidFill>
              <a:srgbClr val="FF651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83" name="Shape 83"/>
          <p:cNvCxnSpPr/>
          <p:nvPr/>
        </p:nvCxnSpPr>
        <p:spPr>
          <a:xfrm>
            <a:off x="4659971" y="2572444"/>
            <a:ext cx="764399" cy="0"/>
          </a:xfrm>
          <a:prstGeom prst="straightConnector1">
            <a:avLst/>
          </a:prstGeom>
          <a:noFill/>
          <a:ln cap="flat" cmpd="sng" w="19050">
            <a:solidFill>
              <a:srgbClr val="FF651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84" name="Shape 84"/>
          <p:cNvCxnSpPr/>
          <p:nvPr/>
        </p:nvCxnSpPr>
        <p:spPr>
          <a:xfrm>
            <a:off x="4662908" y="3652476"/>
            <a:ext cx="764399" cy="0"/>
          </a:xfrm>
          <a:prstGeom prst="straightConnector1">
            <a:avLst/>
          </a:prstGeom>
          <a:noFill/>
          <a:ln cap="flat" cmpd="sng" w="19050">
            <a:solidFill>
              <a:srgbClr val="FF651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85" name="Shape 85"/>
          <p:cNvCxnSpPr/>
          <p:nvPr/>
        </p:nvCxnSpPr>
        <p:spPr>
          <a:xfrm>
            <a:off x="4642255" y="4738883"/>
            <a:ext cx="764399" cy="0"/>
          </a:xfrm>
          <a:prstGeom prst="straightConnector1">
            <a:avLst/>
          </a:prstGeom>
          <a:noFill/>
          <a:ln cap="flat" cmpd="sng" w="19050">
            <a:solidFill>
              <a:srgbClr val="FF651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86" name="Shape 86"/>
          <p:cNvCxnSpPr/>
          <p:nvPr/>
        </p:nvCxnSpPr>
        <p:spPr>
          <a:xfrm>
            <a:off x="4652190" y="5412110"/>
            <a:ext cx="764399" cy="0"/>
          </a:xfrm>
          <a:prstGeom prst="straightConnector1">
            <a:avLst/>
          </a:prstGeom>
          <a:noFill/>
          <a:ln cap="flat" cmpd="sng" w="19050">
            <a:solidFill>
              <a:srgbClr val="FF651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24" y="176409"/>
            <a:ext cx="2703899" cy="53942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853850" y="1754087"/>
            <a:ext cx="4758900" cy="33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&lt;header class=”</a:t>
            </a:r>
            <a:r>
              <a:rPr b="1"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page-header</a:t>
            </a: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”&gt; &lt;/header&gt;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53F56"/>
              </a:solidFill>
              <a:highlight>
                <a:srgbClr val="FFFFFF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3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&lt;main&gt;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&lt;div  class=”</a:t>
            </a:r>
            <a:r>
              <a:rPr b="1"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promo</a:t>
            </a: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”&gt;   &lt;/div&gt;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&lt;section class=”</a:t>
            </a:r>
            <a:r>
              <a:rPr b="1"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consult</a:t>
            </a: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”&gt; &lt;/section&gt;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&lt;div        class=”</a:t>
            </a:r>
            <a:r>
              <a:rPr b="1"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features</a:t>
            </a: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”&gt; &lt;/div&gt;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&lt;div 	      class=”</a:t>
            </a:r>
            <a:r>
              <a:rPr b="1"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technic</a:t>
            </a: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”&gt;    &lt;/div&gt;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&lt;div        class=”</a:t>
            </a:r>
            <a:r>
              <a:rPr b="1"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about</a:t>
            </a: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”&gt;   &lt;/div&gt;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&lt;div        class=”</a:t>
            </a:r>
            <a:r>
              <a:rPr b="1"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map</a:t>
            </a: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”&gt;     &lt;/div&gt;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3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&lt;/main&gt;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highlight>
                <a:srgbClr val="FFFFFF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&lt;footer class=”</a:t>
            </a:r>
            <a:r>
              <a:rPr b="1"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page-footer</a:t>
            </a:r>
            <a:r>
              <a:rPr lang="en" sz="1600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”&gt; &lt;/footer&gt;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806514" y="635712"/>
            <a:ext cx="47589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Определим основное содержимое страницы в блок </a:t>
            </a:r>
            <a:r>
              <a:rPr b="1" lang="en" sz="20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&lt;main&gt;.</a:t>
            </a:r>
          </a:p>
        </p:txBody>
      </p:sp>
      <p:sp>
        <p:nvSpPr>
          <p:cNvPr id="94" name="Shape 94"/>
          <p:cNvSpPr/>
          <p:nvPr/>
        </p:nvSpPr>
        <p:spPr>
          <a:xfrm>
            <a:off x="197525" y="391975"/>
            <a:ext cx="2921099" cy="5002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3730561" y="2399150"/>
            <a:ext cx="62999" cy="188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381000" y="312575"/>
            <a:ext cx="5105099" cy="51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&lt;header class=”page-header”&gt;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	&lt;div class=”</a:t>
            </a:r>
            <a:r>
              <a:rPr b="1" lang="en">
                <a:solidFill>
                  <a:schemeClr val="accent1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&gt;&lt;/div&gt;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&lt;/header&gt;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&lt;main&gt;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&lt;div class=”promo”&gt;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	&lt;div class=”</a:t>
            </a:r>
            <a:r>
              <a:rPr b="1" lang="en">
                <a:solidFill>
                  <a:schemeClr val="accent1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&gt;&lt;/div&gt;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&lt;section class=”consult”&gt;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	&lt;div class=”</a:t>
            </a:r>
            <a:r>
              <a:rPr b="1" lang="en">
                <a:solidFill>
                  <a:schemeClr val="accent1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&gt;&lt;/div&gt;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&lt;/section&gt;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&lt;div class=”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features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	&lt;div class=”</a:t>
            </a:r>
            <a:r>
              <a:rPr b="1" lang="en">
                <a:solidFill>
                  <a:schemeClr val="accent1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&gt;&lt;/div&gt;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div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 class=”technic”&gt;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	&lt;div class=”</a:t>
            </a:r>
            <a:r>
              <a:rPr b="1" lang="en">
                <a:solidFill>
                  <a:schemeClr val="accent1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&gt;&lt;/div&gt;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&lt;/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div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div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 class=”about”&gt;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	&lt;div class=”</a:t>
            </a:r>
            <a:r>
              <a:rPr b="1" lang="en">
                <a:solidFill>
                  <a:schemeClr val="accent1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&gt;&lt;/div&gt;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&lt;/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div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&lt;div class=”map”&gt;&lt;/div&gt;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&lt;/main&gt;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&lt;footer class=”page-footer”&gt;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	&lt;div class=”</a:t>
            </a:r>
            <a:r>
              <a:rPr b="1" lang="en">
                <a:solidFill>
                  <a:schemeClr val="accent1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353F56"/>
                </a:solidFill>
                <a:latin typeface="PT Sans"/>
                <a:ea typeface="PT Sans"/>
                <a:cs typeface="PT Sans"/>
                <a:sym typeface="PT Sans"/>
              </a:rPr>
              <a:t>”</a:t>
            </a: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&gt;&lt;/div&gt;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3F56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&lt;/footer&gt;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991749" y="1852650"/>
            <a:ext cx="40308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Теперь добавим в каждый блок </a:t>
            </a:r>
            <a:r>
              <a:rPr b="1" lang="en" sz="2000">
                <a:latin typeface="PT Sans"/>
                <a:ea typeface="PT Sans"/>
                <a:cs typeface="PT Sans"/>
                <a:sym typeface="PT Sans"/>
              </a:rPr>
              <a:t>контейнер</a:t>
            </a: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, который будет центрировать и ограничивать содержимое сайта.</a:t>
            </a:r>
          </a:p>
        </p:txBody>
      </p:sp>
      <p:sp>
        <p:nvSpPr>
          <p:cNvPr id="102" name="Shape 102"/>
          <p:cNvSpPr/>
          <p:nvPr/>
        </p:nvSpPr>
        <p:spPr>
          <a:xfrm flipH="1">
            <a:off x="4610223" y="1256074"/>
            <a:ext cx="90900" cy="342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442462" y="2118600"/>
            <a:ext cx="3579599" cy="10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Верхняя </a:t>
            </a:r>
            <a:r>
              <a:rPr b="1" lang="en" sz="1600">
                <a:latin typeface="PT Sans"/>
                <a:ea typeface="PT Sans"/>
                <a:cs typeface="PT Sans"/>
                <a:sym typeface="PT Sans"/>
              </a:rPr>
              <a:t>шапка</a:t>
            </a: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 сайта содержит: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PT Sans"/>
              <a:buChar char="-"/>
            </a:pP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логотип;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PT Sans"/>
              <a:buChar char="-"/>
            </a:pP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навигацию;</a:t>
            </a:r>
          </a:p>
          <a:p>
            <a:pPr indent="-330200" lvl="0" marL="457200">
              <a:lnSpc>
                <a:spcPct val="115000"/>
              </a:lnSpc>
              <a:spcBef>
                <a:spcPts val="0"/>
              </a:spcBef>
              <a:buSzPct val="100000"/>
              <a:buFont typeface="PT Sans"/>
              <a:buChar char="-"/>
            </a:pPr>
            <a:r>
              <a:rPr lang="en" sz="1600">
                <a:latin typeface="PT Sans"/>
                <a:ea typeface="PT Sans"/>
                <a:cs typeface="PT Sans"/>
                <a:sym typeface="PT Sans"/>
              </a:rPr>
              <a:t>кнопку заказа.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60050" y="1768350"/>
            <a:ext cx="55116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&lt;header class="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page-header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&lt;div class=”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&lt;a href=”#” class=”</a:t>
            </a:r>
            <a:r>
              <a:rPr b="1" lang="en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logo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 &lt;/a&gt;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&lt;nav class=”</a:t>
            </a:r>
            <a:r>
              <a:rPr b="1" lang="en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main-nav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&lt;ul&gt;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		&lt;li&gt;&lt;a href=”#”&gt;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О компании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&lt;li&gt;&lt;a href=”#”&gt;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Каталог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&lt;li&gt;&lt;a href=”#”&gt;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Портфолио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&lt;li&gt;&lt;a href=”#”&gt;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Контакты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&lt;li&gt;&lt;a href=”#” class=”</a:t>
            </a:r>
            <a:r>
              <a:rPr b="1" lang="en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btn-order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Заказать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&lt;/a&gt;&lt;/li&gt;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&lt;/ul&gt;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&lt;/nav&gt;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&lt;/header&gt;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97044" l="0" r="0" t="0"/>
          <a:stretch/>
        </p:blipFill>
        <p:spPr>
          <a:xfrm>
            <a:off x="386625" y="1042650"/>
            <a:ext cx="7893773" cy="465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35375" y="304800"/>
            <a:ext cx="5960699" cy="5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А теперь разметим структуру </a:t>
            </a:r>
            <a:r>
              <a:rPr b="1" lang="en" sz="2000">
                <a:latin typeface="PT Sans"/>
                <a:ea typeface="PT Sans"/>
                <a:cs typeface="PT Sans"/>
                <a:sym typeface="PT Sans"/>
              </a:rPr>
              <a:t>шапки</a:t>
            </a: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 сайта.</a:t>
            </a:r>
          </a:p>
        </p:txBody>
      </p:sp>
      <p:cxnSp>
        <p:nvCxnSpPr>
          <p:cNvPr id="111" name="Shape 111"/>
          <p:cNvCxnSpPr/>
          <p:nvPr/>
        </p:nvCxnSpPr>
        <p:spPr>
          <a:xfrm rot="10800000">
            <a:off x="6231074" y="1449000"/>
            <a:ext cx="7800" cy="669599"/>
          </a:xfrm>
          <a:prstGeom prst="straightConnector1">
            <a:avLst/>
          </a:prstGeom>
          <a:noFill/>
          <a:ln cap="flat" cmpd="sng" w="28575">
            <a:solidFill>
              <a:srgbClr val="353F56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12" name="Shape 112"/>
          <p:cNvSpPr/>
          <p:nvPr/>
        </p:nvSpPr>
        <p:spPr>
          <a:xfrm flipH="1">
            <a:off x="786381" y="2526263"/>
            <a:ext cx="62999" cy="2053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901625" y="4747900"/>
            <a:ext cx="3724800" cy="79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Это основное </a:t>
            </a:r>
            <a:r>
              <a:rPr b="1"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меню</a:t>
            </a: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. Его традиционно делают списком, затем оформляют с помощью CSS.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При этом классы для </a:t>
            </a:r>
            <a:r>
              <a:rPr b="1"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Ul</a:t>
            </a: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 и </a:t>
            </a:r>
            <a:r>
              <a:rPr b="1"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LI</a:t>
            </a: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 не присваиваются.</a:t>
            </a:r>
          </a:p>
        </p:txBody>
      </p:sp>
      <p:cxnSp>
        <p:nvCxnSpPr>
          <p:cNvPr id="114" name="Shape 114"/>
          <p:cNvCxnSpPr>
            <a:stCxn id="113" idx="0"/>
          </p:cNvCxnSpPr>
          <p:nvPr/>
        </p:nvCxnSpPr>
        <p:spPr>
          <a:xfrm flipH="1" rot="5400000">
            <a:off x="5252925" y="3236800"/>
            <a:ext cx="1238400" cy="1783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" name="Shape 115"/>
          <p:cNvSpPr/>
          <p:nvPr/>
        </p:nvSpPr>
        <p:spPr>
          <a:xfrm>
            <a:off x="3374662" y="1131737"/>
            <a:ext cx="4102499" cy="325200"/>
          </a:xfrm>
          <a:prstGeom prst="rect">
            <a:avLst/>
          </a:prstGeom>
          <a:noFill/>
          <a:ln cap="flat" cmpd="sng" w="19050">
            <a:solidFill>
              <a:srgbClr val="353F5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895725" y="2361125"/>
            <a:ext cx="5281499" cy="1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&lt;a href=”#” class="</a:t>
            </a:r>
            <a:r>
              <a:rPr b="1" lang="en" sz="15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logo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&lt;img  class="</a:t>
            </a:r>
            <a:r>
              <a:rPr b="1" lang="en" sz="15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logo-img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 src=”img/logo.png” alt=”Машинка”&gt;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&lt;span class="</a:t>
            </a:r>
            <a:r>
              <a:rPr b="1" lang="en" sz="15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logo-brand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 &lt;b&gt;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Спецтех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&lt;/b&gt;</a:t>
            </a:r>
            <a:r>
              <a:rPr lang="en" sz="150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24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</a:t>
            </a: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&lt;/span&gt;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8374" y="2039225"/>
            <a:ext cx="3579599" cy="10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Это кликабельный логотип, состоящий из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изображения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текста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и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полужирного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текста.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97044" l="0" r="0" t="0"/>
          <a:stretch/>
        </p:blipFill>
        <p:spPr>
          <a:xfrm>
            <a:off x="386625" y="1042650"/>
            <a:ext cx="7893773" cy="46547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1175975" y="1087450"/>
            <a:ext cx="1308300" cy="378900"/>
          </a:xfrm>
          <a:prstGeom prst="rect">
            <a:avLst/>
          </a:prstGeom>
          <a:noFill/>
          <a:ln cap="flat" cmpd="sng" w="19050">
            <a:solidFill>
              <a:srgbClr val="353F5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24" name="Shape 124"/>
          <p:cNvCxnSpPr/>
          <p:nvPr/>
        </p:nvCxnSpPr>
        <p:spPr>
          <a:xfrm rot="10800000">
            <a:off x="1944824" y="1429950"/>
            <a:ext cx="7800" cy="669599"/>
          </a:xfrm>
          <a:prstGeom prst="straightConnector1">
            <a:avLst/>
          </a:prstGeom>
          <a:noFill/>
          <a:ln cap="flat" cmpd="sng" w="28575">
            <a:solidFill>
              <a:srgbClr val="353F56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25" name="Shape 125"/>
          <p:cNvSpPr txBox="1"/>
          <p:nvPr/>
        </p:nvSpPr>
        <p:spPr>
          <a:xfrm>
            <a:off x="335375" y="304800"/>
            <a:ext cx="5960699" cy="5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Рассмотрим </a:t>
            </a:r>
            <a:r>
              <a:rPr b="1" lang="en" sz="2000">
                <a:latin typeface="PT Sans"/>
                <a:ea typeface="PT Sans"/>
                <a:cs typeface="PT Sans"/>
                <a:sym typeface="PT Sans"/>
              </a:rPr>
              <a:t>логотип</a:t>
            </a: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 сайта.</a:t>
            </a:r>
          </a:p>
        </p:txBody>
      </p:sp>
      <p:cxnSp>
        <p:nvCxnSpPr>
          <p:cNvPr id="126" name="Shape 126"/>
          <p:cNvCxnSpPr/>
          <p:nvPr/>
        </p:nvCxnSpPr>
        <p:spPr>
          <a:xfrm flipH="1">
            <a:off x="1889050" y="3048000"/>
            <a:ext cx="2246399" cy="55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326312" y="3625125"/>
            <a:ext cx="3579599" cy="10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У изображения есть аттрибуты: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PT Sans"/>
              <a:buChar char="-"/>
            </a:pPr>
            <a:r>
              <a:rPr b="1"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src</a:t>
            </a: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 (путь к файлу)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PT Sans"/>
              <a:buChar char="-"/>
            </a:pPr>
            <a:r>
              <a:rPr b="1"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alt</a:t>
            </a:r>
            <a:r>
              <a:rPr lang="en" sz="13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 (альтернативный текст)</a:t>
            </a:r>
          </a:p>
        </p:txBody>
      </p:sp>
      <p:sp>
        <p:nvSpPr>
          <p:cNvPr id="128" name="Shape 128"/>
          <p:cNvSpPr/>
          <p:nvPr/>
        </p:nvSpPr>
        <p:spPr>
          <a:xfrm flipH="1">
            <a:off x="4072450" y="2954775"/>
            <a:ext cx="62999" cy="85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15045" r="0" t="0"/>
          <a:stretch/>
        </p:blipFill>
        <p:spPr>
          <a:xfrm>
            <a:off x="623075" y="2063600"/>
            <a:ext cx="8180774" cy="22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449750" y="2675800"/>
            <a:ext cx="6527400" cy="12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Это </a:t>
            </a:r>
            <a:r>
              <a:rPr b="1" lang="en" sz="2000">
                <a:latin typeface="PT Sans"/>
                <a:ea typeface="PT Sans"/>
                <a:cs typeface="PT Sans"/>
                <a:sym typeface="PT Sans"/>
              </a:rPr>
              <a:t>декоративный</a:t>
            </a: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lang="en" sz="2000">
                <a:latin typeface="PT Sans"/>
                <a:ea typeface="PT Sans"/>
                <a:cs typeface="PT Sans"/>
                <a:sym typeface="PT Sans"/>
              </a:rPr>
              <a:t>элемент</a:t>
            </a: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. Декоративные элементы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 u="sng">
                <a:latin typeface="PT Sans"/>
                <a:ea typeface="PT Sans"/>
                <a:cs typeface="PT Sans"/>
                <a:sym typeface="PT Sans"/>
              </a:rPr>
              <a:t>не</a:t>
            </a: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 указываются в структуре и будут добавлены позже, 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PT Sans"/>
                <a:ea typeface="PT Sans"/>
                <a:cs typeface="PT Sans"/>
                <a:sym typeface="PT Sans"/>
              </a:rPr>
              <a:t>с помощью CSS.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3344200" y="3166875"/>
            <a:ext cx="5474400" cy="239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&lt;div class="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promo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&lt;div class=”</a:t>
            </a:r>
            <a:r>
              <a:rPr b="1"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container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&lt;p   class=”</a:t>
            </a:r>
            <a:r>
              <a:rPr b="1"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promo-slogan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Вместе мы справимся!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&lt;/p&gt;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&lt;h1 class="</a:t>
            </a:r>
            <a:r>
              <a:rPr b="1"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promo-title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Спецтех24 – это сеть пунктов...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&lt;/h1&gt;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    &lt;a   class="</a:t>
            </a:r>
            <a:r>
              <a:rPr b="1"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promo-btn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" href=””&gt;</a:t>
            </a:r>
            <a:r>
              <a:rPr lang="en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rPr>
              <a:t>Перейти в каталог</a:t>
            </a: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&lt;/a&gt;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    &lt;/div&gt;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rPr>
              <a:t>&lt;/div&gt;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78701" l="0" r="0" t="3913"/>
          <a:stretch/>
        </p:blipFill>
        <p:spPr>
          <a:xfrm>
            <a:off x="425225" y="211150"/>
            <a:ext cx="8293575" cy="287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>
            <a:off x="1300100" y="2747825"/>
            <a:ext cx="0" cy="88889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42" name="Shape 142"/>
          <p:cNvSpPr txBox="1"/>
          <p:nvPr/>
        </p:nvSpPr>
        <p:spPr>
          <a:xfrm>
            <a:off x="323137" y="3631500"/>
            <a:ext cx="3010499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Отдельный промо-блок содержащий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слоган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заголовок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и </a:t>
            </a:r>
            <a:r>
              <a:rPr b="1"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ссылку</a:t>
            </a:r>
            <a:r>
              <a:rPr lang="en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на каталог.</a:t>
            </a:r>
          </a:p>
        </p:txBody>
      </p:sp>
      <p:sp>
        <p:nvSpPr>
          <p:cNvPr id="143" name="Shape 143"/>
          <p:cNvSpPr/>
          <p:nvPr/>
        </p:nvSpPr>
        <p:spPr>
          <a:xfrm flipH="1">
            <a:off x="3698856" y="4077625"/>
            <a:ext cx="47700" cy="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6532225" y="305687"/>
            <a:ext cx="2119499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// Не всегда текст, который больше и жирнее является заголовком.</a:t>
            </a:r>
          </a:p>
        </p:txBody>
      </p:sp>
      <p:sp>
        <p:nvSpPr>
          <p:cNvPr id="145" name="Shape 145"/>
          <p:cNvSpPr/>
          <p:nvPr/>
        </p:nvSpPr>
        <p:spPr>
          <a:xfrm>
            <a:off x="1834800" y="1095387"/>
            <a:ext cx="5474400" cy="43019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834800" y="1604975"/>
            <a:ext cx="5474400" cy="56999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675037" y="2230462"/>
            <a:ext cx="1762200" cy="52529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