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cbb5a938a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cbb5a938a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cba233103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cba233103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cba23310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cba23310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ba233103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cba233103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cbb5a938a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cbb5a938a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cbb5a938a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cbb5a938a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cbb5a938a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cbb5a938a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cbb5a938a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cbb5a938a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ba23310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ba23310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ba23310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ba23310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c3e0bf2e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c3e0bf2e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cba233103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cba233103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bb5a938a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bb5a938a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ba233103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cba233103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bb5a938a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cbb5a938a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ba233103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cba233103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4808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8" name="Google Shape;108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7" name="Google Shape;127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8" name="Google Shape;128;p11"/>
          <p:cNvSpPr txBox="1"/>
          <p:nvPr>
            <p:ph idx="12" type="sldNum"/>
          </p:nvPr>
        </p:nvSpPr>
        <p:spPr>
          <a:xfrm>
            <a:off x="84808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>
            <p:ph idx="12" type="sldNum"/>
          </p:nvPr>
        </p:nvSpPr>
        <p:spPr>
          <a:xfrm>
            <a:off x="84808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2" name="Google Shape;22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84808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4" name="Google Shape;44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4808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1" name="Google Shape;51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4808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9" name="Google Shape;59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4808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5" name="Google Shape;65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4808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2" name="Google Shape;72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84808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4" name="Google Shape;94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8" name="Google Shape;98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9"/>
          <p:cNvSpPr txBox="1"/>
          <p:nvPr>
            <p:ph idx="12" type="sldNum"/>
          </p:nvPr>
        </p:nvSpPr>
        <p:spPr>
          <a:xfrm>
            <a:off x="84808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2" name="Google Shape;102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5" name="Google Shape;105;p10"/>
          <p:cNvSpPr txBox="1"/>
          <p:nvPr>
            <p:ph idx="12" type="sldNum"/>
          </p:nvPr>
        </p:nvSpPr>
        <p:spPr>
          <a:xfrm>
            <a:off x="84808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8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64500" y="4767000"/>
            <a:ext cx="8415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Высшая школа экономики, Москва 2024.	Громов Р.С. курсовая работа “RISC_V Cross-compiler”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Relationship Id="rId6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isk.yandex.ru/d/zs6KHdXOSrNbOQ" TargetMode="External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en.wikipedia.org/wiki/Small-C" TargetMode="External"/><Relationship Id="rId4" Type="http://schemas.openxmlformats.org/officeDocument/2006/relationships/hyperlink" Target="https://en.wikipedia.org/wiki/Small-C" TargetMode="External"/><Relationship Id="rId9" Type="http://schemas.openxmlformats.org/officeDocument/2006/relationships/image" Target="../media/image8.png"/><Relationship Id="rId5" Type="http://schemas.openxmlformats.org/officeDocument/2006/relationships/hyperlink" Target="https://mdfs.net/System/C/BBC/" TargetMode="External"/><Relationship Id="rId6" Type="http://schemas.openxmlformats.org/officeDocument/2006/relationships/hyperlink" Target="https://rusneb.ru/catalog/010003_000061_3293c41f17351d7e40ac7a8fabcf6757/" TargetMode="External"/><Relationship Id="rId7" Type="http://schemas.openxmlformats.org/officeDocument/2006/relationships/hyperlink" Target="https://books.google.ru/books?id=PH11DwAAQBAJ&amp;hl=ru" TargetMode="External"/><Relationship Id="rId8" Type="http://schemas.openxmlformats.org/officeDocument/2006/relationships/hyperlink" Target="https://pm.vogu35.ru/~c3c/CompilersConstruction/Sergey_Sverdlov_Compiler_Construction_(electronic%20version).pdf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9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ctrTitle"/>
          </p:nvPr>
        </p:nvSpPr>
        <p:spPr>
          <a:xfrm>
            <a:off x="3374825" y="1270750"/>
            <a:ext cx="5385300" cy="17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800">
                <a:latin typeface="Roboto"/>
                <a:ea typeface="Roboto"/>
                <a:cs typeface="Roboto"/>
                <a:sym typeface="Roboto"/>
              </a:rPr>
              <a:t>Кросс-компилятор с языка программирования Small-C в ассемблер процессора RISC_V для эмулятора RARS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3879850" y="3371875"/>
            <a:ext cx="1893600" cy="10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Выполнил: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студент БПИ-229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Громов Роман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6145125" y="3389875"/>
            <a:ext cx="28227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Научный руководитель: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д.т.н. профессор ПИ ФКН ВШЭ</a:t>
            </a:r>
            <a:br>
              <a:rPr lang="ru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Легалов Александр Иванович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0450" y="134225"/>
            <a:ext cx="729075" cy="73249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3"/>
          <p:cNvSpPr txBox="1"/>
          <p:nvPr>
            <p:ph idx="12" type="sldNum"/>
          </p:nvPr>
        </p:nvSpPr>
        <p:spPr>
          <a:xfrm>
            <a:off x="84808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latin typeface="Roboto"/>
                <a:ea typeface="Roboto"/>
                <a:cs typeface="Roboto"/>
                <a:sym typeface="Roboto"/>
              </a:rPr>
              <a:t>Описание работы парсера и промежуточного генератора</a:t>
            </a:r>
            <a:endParaRPr b="1"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9" name="Google Shape;2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0425" y="393750"/>
            <a:ext cx="729075" cy="732498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2"/>
          <p:cNvSpPr txBox="1"/>
          <p:nvPr>
            <p:ph idx="12" type="sldNum"/>
          </p:nvPr>
        </p:nvSpPr>
        <p:spPr>
          <a:xfrm>
            <a:off x="84808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21" name="Google Shape;2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523600"/>
            <a:ext cx="3957473" cy="287342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latin typeface="Roboto"/>
                <a:ea typeface="Roboto"/>
                <a:cs typeface="Roboto"/>
                <a:sym typeface="Roboto"/>
              </a:rPr>
              <a:t>Демонстрация </a:t>
            </a:r>
            <a:r>
              <a:rPr b="1" lang="ru" sz="2200">
                <a:latin typeface="Roboto"/>
                <a:ea typeface="Roboto"/>
                <a:cs typeface="Roboto"/>
                <a:sym typeface="Roboto"/>
              </a:rPr>
              <a:t>работы парсера</a:t>
            </a:r>
            <a:endParaRPr b="1"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Google Shape;2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72076"/>
            <a:ext cx="2716551" cy="3049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8" name="Google Shape;2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5774" y="1372075"/>
            <a:ext cx="3446602" cy="3049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9" name="Google Shape;22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0000" y="2638437"/>
            <a:ext cx="583998" cy="516676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3"/>
          <p:cNvSpPr txBox="1"/>
          <p:nvPr/>
        </p:nvSpPr>
        <p:spPr>
          <a:xfrm>
            <a:off x="3932550" y="2140950"/>
            <a:ext cx="12789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+ </a:t>
            </a:r>
            <a:r>
              <a:rPr lang="ru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лексический анализ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1" name="Google Shape;23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00425" y="311150"/>
            <a:ext cx="729075" cy="732498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3"/>
          <p:cNvSpPr txBox="1"/>
          <p:nvPr>
            <p:ph idx="12" type="sldNum"/>
          </p:nvPr>
        </p:nvSpPr>
        <p:spPr>
          <a:xfrm>
            <a:off x="84808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title"/>
          </p:nvPr>
        </p:nvSpPr>
        <p:spPr>
          <a:xfrm>
            <a:off x="1222300" y="410450"/>
            <a:ext cx="7019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latin typeface="Roboto"/>
                <a:ea typeface="Roboto"/>
                <a:cs typeface="Roboto"/>
                <a:sym typeface="Roboto"/>
              </a:rPr>
              <a:t>Демонстрация </a:t>
            </a:r>
            <a:r>
              <a:rPr b="1" lang="ru" sz="2200">
                <a:latin typeface="Roboto"/>
                <a:ea typeface="Roboto"/>
                <a:cs typeface="Roboto"/>
                <a:sym typeface="Roboto"/>
              </a:rPr>
              <a:t>работы промежуточного генератора</a:t>
            </a:r>
            <a:endParaRPr b="1"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8" name="Google Shape;2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0400" y="1837763"/>
            <a:ext cx="3872551" cy="25777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9" name="Google Shape;2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5263" y="2868325"/>
            <a:ext cx="583998" cy="51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024" y="1717125"/>
            <a:ext cx="3186274" cy="28190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1" name="Google Shape;24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00425" y="359825"/>
            <a:ext cx="729075" cy="732498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4"/>
          <p:cNvSpPr txBox="1"/>
          <p:nvPr>
            <p:ph idx="12" type="sldNum"/>
          </p:nvPr>
        </p:nvSpPr>
        <p:spPr>
          <a:xfrm>
            <a:off x="84808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/>
          <p:nvPr>
            <p:ph type="title"/>
          </p:nvPr>
        </p:nvSpPr>
        <p:spPr>
          <a:xfrm>
            <a:off x="1297500" y="393750"/>
            <a:ext cx="58248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latin typeface="Roboto"/>
                <a:ea typeface="Roboto"/>
                <a:cs typeface="Roboto"/>
                <a:sym typeface="Roboto"/>
              </a:rPr>
              <a:t>Демонстрация </a:t>
            </a:r>
            <a:r>
              <a:rPr b="1" lang="ru" sz="2200">
                <a:latin typeface="Roboto"/>
                <a:ea typeface="Roboto"/>
                <a:cs typeface="Roboto"/>
                <a:sym typeface="Roboto"/>
              </a:rPr>
              <a:t>работы ассемблерного генератора</a:t>
            </a:r>
            <a:endParaRPr b="1"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Google Shape;2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53050"/>
            <a:ext cx="3341725" cy="296615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9" name="Google Shape;2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3413" y="2677787"/>
            <a:ext cx="583998" cy="51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1596" y="1442601"/>
            <a:ext cx="1668054" cy="29870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1" name="Google Shape;25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00425" y="344150"/>
            <a:ext cx="729075" cy="73249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5"/>
          <p:cNvSpPr txBox="1"/>
          <p:nvPr>
            <p:ph idx="12" type="sldNum"/>
          </p:nvPr>
        </p:nvSpPr>
        <p:spPr>
          <a:xfrm>
            <a:off x="84808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latin typeface="Roboto"/>
                <a:ea typeface="Roboto"/>
                <a:cs typeface="Roboto"/>
                <a:sym typeface="Roboto"/>
              </a:rPr>
              <a:t>Демонстрация работы компилятора</a:t>
            </a:r>
            <a:endParaRPr b="1"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На видео будет показан процесс преобразования исходного текста программы “Вычисление факториала числа” в ассемблер архитектуры RISC_V и его запуск на эмуляторе RARS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Ссылка на Яндекс диск: </a:t>
            </a:r>
            <a:r>
              <a:rPr lang="ru" sz="1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https://disk.yandex.ru/d/zs6KHdXOSrNbOQ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9" name="Google Shape;2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0425" y="351975"/>
            <a:ext cx="729075" cy="732498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6"/>
          <p:cNvSpPr txBox="1"/>
          <p:nvPr>
            <p:ph idx="12" type="sldNum"/>
          </p:nvPr>
        </p:nvSpPr>
        <p:spPr>
          <a:xfrm>
            <a:off x="84808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latin typeface="Roboto"/>
                <a:ea typeface="Roboto"/>
                <a:cs typeface="Roboto"/>
                <a:sym typeface="Roboto"/>
              </a:rPr>
              <a:t>Дальнейшее развитие компилятора</a:t>
            </a:r>
            <a:endParaRPr b="1"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27"/>
          <p:cNvSpPr txBox="1"/>
          <p:nvPr>
            <p:ph idx="1" type="body"/>
          </p:nvPr>
        </p:nvSpPr>
        <p:spPr>
          <a:xfrm>
            <a:off x="1297500" y="1469775"/>
            <a:ext cx="5382000" cy="27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Добавление кодогенерации для стандартных функций библиотеки Си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Улучшение препроцессора путем добавления обработки директив препроцессора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Создание </a:t>
            </a:r>
            <a:r>
              <a:rPr lang="ru" sz="1400">
                <a:latin typeface="Roboto"/>
                <a:ea typeface="Roboto"/>
                <a:cs typeface="Roboto"/>
                <a:sym typeface="Roboto"/>
              </a:rPr>
              <a:t>промежуточных</a:t>
            </a:r>
            <a:r>
              <a:rPr lang="ru" sz="1400">
                <a:latin typeface="Roboto"/>
                <a:ea typeface="Roboto"/>
                <a:cs typeface="Roboto"/>
                <a:sym typeface="Roboto"/>
              </a:rPr>
              <a:t> оптимизаций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7" name="Google Shape;2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0425" y="343100"/>
            <a:ext cx="729075" cy="732498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7"/>
          <p:cNvSpPr txBox="1"/>
          <p:nvPr>
            <p:ph idx="12" type="sldNum"/>
          </p:nvPr>
        </p:nvSpPr>
        <p:spPr>
          <a:xfrm>
            <a:off x="84808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type="title"/>
          </p:nvPr>
        </p:nvSpPr>
        <p:spPr>
          <a:xfrm>
            <a:off x="1297500" y="525625"/>
            <a:ext cx="7038900" cy="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latin typeface="Roboto"/>
                <a:ea typeface="Roboto"/>
                <a:cs typeface="Roboto"/>
                <a:sym typeface="Roboto"/>
              </a:rPr>
              <a:t>Список используемой литературы</a:t>
            </a:r>
            <a:endParaRPr b="1"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8"/>
          <p:cNvSpPr txBox="1"/>
          <p:nvPr>
            <p:ph idx="1" type="body"/>
          </p:nvPr>
        </p:nvSpPr>
        <p:spPr>
          <a:xfrm>
            <a:off x="1297500" y="1567550"/>
            <a:ext cx="7289100" cy="32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arenR"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Small-C Wikipedia.                                                                      </a:t>
            </a:r>
            <a:r>
              <a:rPr lang="ru" sz="1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</a:t>
            </a:r>
            <a:r>
              <a:rPr lang="ru" sz="1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ttps://en.wikipedia.org/wiki/Small-C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arenR"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400">
                <a:latin typeface="Roboto"/>
                <a:ea typeface="Roboto"/>
                <a:cs typeface="Roboto"/>
                <a:sym typeface="Roboto"/>
              </a:rPr>
              <a:t>J.G. Harstone. // C compilers for the BBC Computer. </a:t>
            </a:r>
            <a:r>
              <a:rPr lang="ru" sz="1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https://mdfs.net/System/C/BBC/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arenR"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 Д. Хендрикс. // Компилятор языка Си для микроЭВМ. </a:t>
            </a:r>
            <a:r>
              <a:rPr lang="ru" sz="1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https://rusneb.ru/catalog/010003_000061_3293c41f17351d7e40ac7a8fabcf6757/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arenR"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 Альфред В. Ахо, Моника С. Лам, Рави Сети, Джеффри Д. Ульман. // Компиляторы: принципы, технологии и инструментарий. </a:t>
            </a:r>
            <a:r>
              <a:rPr lang="ru" sz="1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https://books.google.ru/books?id=PH11DwAAQBAJ&amp;hl=ru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arenR"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 Свердлов С. // Конструирование компиляторов, учебное пособие. </a:t>
            </a:r>
            <a:r>
              <a:rPr lang="ru" sz="1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https://pm.vogu35.ru/~c3c/CompilersConstruction/Sergey_Sverdlov_Compiler_Construction_(electronic%20version).pdf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5" name="Google Shape;275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300425" y="471100"/>
            <a:ext cx="729075" cy="732498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8"/>
          <p:cNvSpPr txBox="1"/>
          <p:nvPr>
            <p:ph idx="12" type="sldNum"/>
          </p:nvPr>
        </p:nvSpPr>
        <p:spPr>
          <a:xfrm>
            <a:off x="84808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/>
          <p:nvPr>
            <p:ph type="title"/>
          </p:nvPr>
        </p:nvSpPr>
        <p:spPr>
          <a:xfrm>
            <a:off x="2341650" y="1939750"/>
            <a:ext cx="4460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latin typeface="Roboto"/>
                <a:ea typeface="Roboto"/>
                <a:cs typeface="Roboto"/>
                <a:sym typeface="Roboto"/>
              </a:rPr>
              <a:t>Спасибо за внимание!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29"/>
          <p:cNvSpPr txBox="1"/>
          <p:nvPr/>
        </p:nvSpPr>
        <p:spPr>
          <a:xfrm>
            <a:off x="3104400" y="2853850"/>
            <a:ext cx="2935200" cy="16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Громов Роман Сергеевич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rsgromov@edu.hse.ru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Москва - 2024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3" name="Google Shape;2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463" y="785925"/>
            <a:ext cx="729075" cy="732498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9"/>
          <p:cNvSpPr txBox="1"/>
          <p:nvPr>
            <p:ph idx="12" type="sldNum"/>
          </p:nvPr>
        </p:nvSpPr>
        <p:spPr>
          <a:xfrm>
            <a:off x="84808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1297500" y="447850"/>
            <a:ext cx="7038900" cy="6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latin typeface="Roboto"/>
                <a:ea typeface="Roboto"/>
                <a:cs typeface="Roboto"/>
                <a:sym typeface="Roboto"/>
              </a:rPr>
              <a:t>Описание предметной области</a:t>
            </a:r>
            <a:endParaRPr b="1"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0425" y="408750"/>
            <a:ext cx="729075" cy="73249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4"/>
          <p:cNvSpPr txBox="1"/>
          <p:nvPr/>
        </p:nvSpPr>
        <p:spPr>
          <a:xfrm>
            <a:off x="1297500" y="1377000"/>
            <a:ext cx="6351300" cy="23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Кросс-компилятор - это прикладное программное обеспечение, позволяющее программистам, работающим с языками высокого уровня, получать ассемблерный код под конкретную архитектуру процессоров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4"/>
          <p:cNvSpPr txBox="1"/>
          <p:nvPr>
            <p:ph idx="12" type="sldNum"/>
          </p:nvPr>
        </p:nvSpPr>
        <p:spPr>
          <a:xfrm>
            <a:off x="84808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title"/>
          </p:nvPr>
        </p:nvSpPr>
        <p:spPr>
          <a:xfrm>
            <a:off x="1297500" y="393750"/>
            <a:ext cx="70389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Roboto"/>
                <a:ea typeface="Roboto"/>
                <a:cs typeface="Roboto"/>
                <a:sym typeface="Roboto"/>
              </a:rPr>
              <a:t>Цели и задачи работы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1297500" y="1983725"/>
            <a:ext cx="7493700" cy="28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latin typeface="Roboto"/>
                <a:ea typeface="Roboto"/>
                <a:cs typeface="Roboto"/>
                <a:sym typeface="Roboto"/>
              </a:rPr>
              <a:t>Задачи работы: 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Создание программы, обладающей следующим функционалом: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о</a:t>
            </a:r>
            <a:r>
              <a:rPr lang="ru" sz="1400">
                <a:latin typeface="Roboto"/>
                <a:ea typeface="Roboto"/>
                <a:cs typeface="Roboto"/>
                <a:sym typeface="Roboto"/>
              </a:rPr>
              <a:t>бработка исходного файла программы </a:t>
            </a:r>
            <a:r>
              <a:rPr lang="ru" sz="1400">
                <a:latin typeface="Roboto"/>
                <a:ea typeface="Roboto"/>
                <a:cs typeface="Roboto"/>
                <a:sym typeface="Roboto"/>
              </a:rPr>
              <a:t>путем</a:t>
            </a:r>
            <a:r>
              <a:rPr lang="ru" sz="1400">
                <a:latin typeface="Roboto"/>
                <a:ea typeface="Roboto"/>
                <a:cs typeface="Roboto"/>
                <a:sym typeface="Roboto"/>
              </a:rPr>
              <a:t> удаления лишних символов;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разбиение исходного текста программы на последовательность токенов;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обработка последовательности токенов и идентификация синтаксических структур;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вывод информации о синтаксических ошибках;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генерация промежуточного представления;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генерация ассемблерного кода.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1297500" y="963613"/>
            <a:ext cx="72606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Цель работы: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Разработка компилятора, транслирующего высокоуровневый код языка программирования Small-C в ассемблер архитектуры RISC_V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0425" y="271700"/>
            <a:ext cx="729075" cy="73249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5"/>
          <p:cNvSpPr txBox="1"/>
          <p:nvPr>
            <p:ph idx="12" type="sldNum"/>
          </p:nvPr>
        </p:nvSpPr>
        <p:spPr>
          <a:xfrm>
            <a:off x="84808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latin typeface="Roboto"/>
                <a:ea typeface="Roboto"/>
                <a:cs typeface="Roboto"/>
                <a:sym typeface="Roboto"/>
              </a:rPr>
              <a:t>Технологии и инструменты для реализации</a:t>
            </a:r>
            <a:endParaRPr b="1"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Среда разработки CLion 2023.1.2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Язык программирования C 11 стандарта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Система сборки CMake 3.27.6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Компилятор GCC 6.3.0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0425" y="393750"/>
            <a:ext cx="729075" cy="732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9525" y="3438350"/>
            <a:ext cx="990624" cy="99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8274" y="3514875"/>
            <a:ext cx="808187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64575" y="3514875"/>
            <a:ext cx="967779" cy="85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2975" y="3543012"/>
            <a:ext cx="857825" cy="85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6"/>
          <p:cNvSpPr txBox="1"/>
          <p:nvPr>
            <p:ph idx="12" type="sldNum"/>
          </p:nvPr>
        </p:nvSpPr>
        <p:spPr>
          <a:xfrm>
            <a:off x="84808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type="title"/>
          </p:nvPr>
        </p:nvSpPr>
        <p:spPr>
          <a:xfrm>
            <a:off x="1297500" y="393750"/>
            <a:ext cx="7038900" cy="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latin typeface="Roboto"/>
                <a:ea typeface="Roboto"/>
                <a:cs typeface="Roboto"/>
                <a:sym typeface="Roboto"/>
              </a:rPr>
              <a:t>Архитектура приложения</a:t>
            </a:r>
            <a:endParaRPr b="1"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7"/>
          <p:cNvSpPr txBox="1"/>
          <p:nvPr>
            <p:ph idx="1" type="body"/>
          </p:nvPr>
        </p:nvSpPr>
        <p:spPr>
          <a:xfrm>
            <a:off x="3429975" y="1419975"/>
            <a:ext cx="5499300" cy="31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200">
                <a:latin typeface="Roboto"/>
                <a:ea typeface="Roboto"/>
                <a:cs typeface="Roboto"/>
                <a:sym typeface="Roboto"/>
              </a:rPr>
              <a:t>cmake-build-debug</a:t>
            </a:r>
            <a:r>
              <a:rPr lang="ru" sz="1200">
                <a:latin typeface="Roboto"/>
                <a:ea typeface="Roboto"/>
                <a:cs typeface="Roboto"/>
                <a:sym typeface="Roboto"/>
              </a:rPr>
              <a:t> - настройки CMake и конфигурации проекта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ru" sz="1200">
                <a:latin typeface="Roboto"/>
                <a:ea typeface="Roboto"/>
                <a:cs typeface="Roboto"/>
                <a:sym typeface="Roboto"/>
              </a:rPr>
              <a:t>include/preprocessor</a:t>
            </a:r>
            <a:r>
              <a:rPr lang="ru" sz="1200"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b="1" i="1" lang="ru" sz="1200">
                <a:latin typeface="Roboto"/>
                <a:ea typeface="Roboto"/>
                <a:cs typeface="Roboto"/>
                <a:sym typeface="Roboto"/>
              </a:rPr>
              <a:t>include/file_handler</a:t>
            </a:r>
            <a:r>
              <a:rPr lang="ru" sz="1200">
                <a:latin typeface="Roboto"/>
                <a:ea typeface="Roboto"/>
                <a:cs typeface="Roboto"/>
                <a:sym typeface="Roboto"/>
              </a:rPr>
              <a:t> - файлы препроцессора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ru" sz="1200">
                <a:latin typeface="Roboto"/>
                <a:ea typeface="Roboto"/>
                <a:cs typeface="Roboto"/>
                <a:sym typeface="Roboto"/>
              </a:rPr>
              <a:t>include/lexer</a:t>
            </a:r>
            <a:r>
              <a:rPr lang="ru" sz="1200">
                <a:latin typeface="Roboto"/>
                <a:ea typeface="Roboto"/>
                <a:cs typeface="Roboto"/>
                <a:sym typeface="Roboto"/>
              </a:rPr>
              <a:t> - файлы лексического анализатора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ru" sz="1200">
                <a:latin typeface="Roboto"/>
                <a:ea typeface="Roboto"/>
                <a:cs typeface="Roboto"/>
                <a:sym typeface="Roboto"/>
              </a:rPr>
              <a:t>include/parser</a:t>
            </a:r>
            <a:r>
              <a:rPr lang="ru" sz="1200">
                <a:latin typeface="Roboto"/>
                <a:ea typeface="Roboto"/>
                <a:cs typeface="Roboto"/>
                <a:sym typeface="Roboto"/>
              </a:rPr>
              <a:t> - файлы синтаксического анализатора и генератора промежуточного представления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ru" sz="1200">
                <a:latin typeface="Roboto"/>
                <a:ea typeface="Roboto"/>
                <a:cs typeface="Roboto"/>
                <a:sym typeface="Roboto"/>
              </a:rPr>
              <a:t>include/codegen</a:t>
            </a:r>
            <a:r>
              <a:rPr lang="ru" sz="1200">
                <a:latin typeface="Roboto"/>
                <a:ea typeface="Roboto"/>
                <a:cs typeface="Roboto"/>
                <a:sym typeface="Roboto"/>
              </a:rPr>
              <a:t> - файлы ассемблерного генератора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ru" sz="1200">
                <a:latin typeface="Roboto"/>
                <a:ea typeface="Roboto"/>
                <a:cs typeface="Roboto"/>
                <a:sym typeface="Roboto"/>
              </a:rPr>
              <a:t>main.c</a:t>
            </a:r>
            <a:r>
              <a:rPr lang="ru" sz="1200">
                <a:latin typeface="Roboto"/>
                <a:ea typeface="Roboto"/>
                <a:cs typeface="Roboto"/>
                <a:sym typeface="Roboto"/>
              </a:rPr>
              <a:t> - главный исходный файл компилятора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ru" sz="1200">
                <a:latin typeface="Roboto"/>
                <a:ea typeface="Roboto"/>
                <a:cs typeface="Roboto"/>
                <a:sym typeface="Roboto"/>
              </a:rPr>
              <a:t>main.exe</a:t>
            </a:r>
            <a:r>
              <a:rPr lang="ru" sz="1200">
                <a:latin typeface="Roboto"/>
                <a:ea typeface="Roboto"/>
                <a:cs typeface="Roboto"/>
                <a:sym typeface="Roboto"/>
              </a:rPr>
              <a:t> - исполняемый файл компилятора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12600"/>
            <a:ext cx="1770890" cy="353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0425" y="301300"/>
            <a:ext cx="729075" cy="73249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7"/>
          <p:cNvSpPr txBox="1"/>
          <p:nvPr>
            <p:ph idx="12" type="sldNum"/>
          </p:nvPr>
        </p:nvSpPr>
        <p:spPr>
          <a:xfrm>
            <a:off x="84808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latin typeface="Roboto"/>
                <a:ea typeface="Roboto"/>
                <a:cs typeface="Roboto"/>
                <a:sym typeface="Roboto"/>
              </a:rPr>
              <a:t>Описание работы препроцессора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Google Shape;1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17825"/>
            <a:ext cx="7386250" cy="294657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4" name="Google Shape;18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0425" y="299825"/>
            <a:ext cx="729075" cy="73249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8"/>
          <p:cNvSpPr txBox="1"/>
          <p:nvPr>
            <p:ph idx="12" type="sldNum"/>
          </p:nvPr>
        </p:nvSpPr>
        <p:spPr>
          <a:xfrm>
            <a:off x="84808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latin typeface="Roboto"/>
                <a:ea typeface="Roboto"/>
                <a:cs typeface="Roboto"/>
                <a:sym typeface="Roboto"/>
              </a:rPr>
              <a:t>Демонстрация </a:t>
            </a:r>
            <a:r>
              <a:rPr b="1" lang="ru" sz="2200">
                <a:latin typeface="Roboto"/>
                <a:ea typeface="Roboto"/>
                <a:cs typeface="Roboto"/>
                <a:sym typeface="Roboto"/>
              </a:rPr>
              <a:t>работы препроцессора</a:t>
            </a:r>
            <a:endParaRPr b="1"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350" y="1453163"/>
            <a:ext cx="2626194" cy="238482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2" name="Google Shape;1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453175"/>
            <a:ext cx="3668690" cy="23848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3" name="Google Shape;19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1275" y="2387250"/>
            <a:ext cx="583998" cy="51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00425" y="300325"/>
            <a:ext cx="729075" cy="73249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9"/>
          <p:cNvSpPr txBox="1"/>
          <p:nvPr>
            <p:ph idx="12" type="sldNum"/>
          </p:nvPr>
        </p:nvSpPr>
        <p:spPr>
          <a:xfrm>
            <a:off x="84808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latin typeface="Roboto"/>
                <a:ea typeface="Roboto"/>
                <a:cs typeface="Roboto"/>
                <a:sym typeface="Roboto"/>
              </a:rPr>
              <a:t>Описание работы лексера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1" name="Google Shape;2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9" y="1307850"/>
            <a:ext cx="5717673" cy="329157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2" name="Google Shape;2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0425" y="276250"/>
            <a:ext cx="729075" cy="73249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0"/>
          <p:cNvSpPr txBox="1"/>
          <p:nvPr>
            <p:ph idx="12" type="sldNum"/>
          </p:nvPr>
        </p:nvSpPr>
        <p:spPr>
          <a:xfrm>
            <a:off x="84808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latin typeface="Roboto"/>
                <a:ea typeface="Roboto"/>
                <a:cs typeface="Roboto"/>
                <a:sym typeface="Roboto"/>
              </a:rPr>
              <a:t>Демонстрация </a:t>
            </a:r>
            <a:r>
              <a:rPr b="1" lang="ru" sz="2200">
                <a:latin typeface="Roboto"/>
                <a:ea typeface="Roboto"/>
                <a:cs typeface="Roboto"/>
                <a:sym typeface="Roboto"/>
              </a:rPr>
              <a:t>работы лексера</a:t>
            </a:r>
            <a:endParaRPr b="1"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325" y="1307849"/>
            <a:ext cx="2867660" cy="27245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0" name="Google Shape;2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307850"/>
            <a:ext cx="2692174" cy="27245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1" name="Google Shape;2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7038" y="2310339"/>
            <a:ext cx="590900" cy="5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00425" y="276275"/>
            <a:ext cx="729075" cy="73249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1"/>
          <p:cNvSpPr txBox="1"/>
          <p:nvPr>
            <p:ph idx="12" type="sldNum"/>
          </p:nvPr>
        </p:nvSpPr>
        <p:spPr>
          <a:xfrm>
            <a:off x="84808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