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Бирюкова" initials="ЕБ" lastIdx="1" clrIdx="0">
    <p:extLst>
      <p:ext uri="{19B8F6BF-5375-455C-9EA6-DF929625EA0E}">
        <p15:presenceInfo xmlns:p15="http://schemas.microsoft.com/office/powerpoint/2012/main" userId="402afcf3794d9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8" autoAdjust="0"/>
    <p:restoredTop sz="95884"/>
  </p:normalViewPr>
  <p:slideViewPr>
    <p:cSldViewPr snapToGrid="0">
      <p:cViewPr varScale="1">
        <p:scale>
          <a:sx n="80" d="100"/>
          <a:sy n="80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3CBC7-238D-A247-9969-21656D5817D0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AE6A-E756-4B4E-A964-19D8824F8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сетевое исчисление.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7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сетевое исчисление широко используется для расчета характеристик больших и малых вычислительных сетей, при этом особое значение сетевое исчисление имеет для систем повышенного риска эксплуатации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9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темы состоит в том, что сетевое исчисление позволяет решать задачи, которые являются сложными для других методик.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результате изучения большого количества статей по сетевому исчислению  можно сделать вывод, что тема Сетевое исчисления актуальна и является важной.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9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Проанализировав около 50 статей по сетевому исчислению для реферата были выбраны источники, в которых была основная информация по каждой области в сетевом исчислении.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3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статей по сетевому исчислению. В основном это зарубежных авторов. В них авторы пишут про сетевое исчисление, про его направления, приводят примеры, определения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2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существуют различные проблемы в сетевых исчислениях, с которыми столкнулись Анн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Буйяр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Эрик Тьерри в своей статье  «Жесткие ограничения производительности при анализе наихудшего случая сетей прямой связи» и они предлагают различные пути решения 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Сетевое исчисление бывает детерминистическое и стохастическое. Есть даже статьи посвященные одному из двух направлений.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статье «Сетевое исчисление. Теория и применение» А.В. Росляков написал, что  Детерминистические модели NC, в отличие от стохастических моделей, проще и понятнее для восприятия.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Теория NC была использована в одной  рекомендации  для моделирования входящего потока и работы узла VPN. На основе этого подхода в  статье [Ле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Ж.-Ю., Тиран П. Сетевое исчисление: Теория детерминированных систем массового обслуживания для Интернета] было предложено использовать теорию NC также для решения 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 оптимального планирования VPN.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Основой сетевого исчисления являются свертка min-plus и свертка min-plus, где операции min-plus вытекают из соответствующих классических операций, заменяя сложение вычислением минимума и умножение сложением.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1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«Сравнение различных классов кривых обслуживания в сетевом исчислении» авторов Анн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Буйяр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Лоран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Жухе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Эрик Тьерри**  писали, что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сетевом исчислении есть два вида объектов: реальные перемещения данных и ограничения, которым удовлетворяют эти перемещения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AE6A-E756-4B4E-A964-19D8824F82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0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87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1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4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8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2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4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3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0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58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E9C4-921D-4031-A68B-8ECE82086861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592ADE-F46C-4AB8-9A30-1187DA03C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7841" y="487680"/>
            <a:ext cx="9144000" cy="3039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       «Владимирский государственный университет имени Александра                      Григорьевича и Николая Григорьевича Столетовых» </a:t>
            </a:r>
            <a:br>
              <a:rPr lang="ru-RU" sz="2000" dirty="0"/>
            </a:br>
            <a:r>
              <a:rPr lang="ru-RU" sz="2000" dirty="0"/>
              <a:t> (</a:t>
            </a:r>
            <a:r>
              <a:rPr lang="ru-RU" sz="2000" dirty="0" err="1"/>
              <a:t>ВлГУ</a:t>
            </a:r>
            <a:r>
              <a:rPr lang="ru-RU" sz="2000" dirty="0"/>
              <a:t>)</a:t>
            </a:r>
            <a:br>
              <a:rPr lang="ru-RU" sz="2000" dirty="0"/>
            </a:br>
            <a:r>
              <a:rPr lang="ru-RU" sz="2000" dirty="0"/>
              <a:t>     Кафедра защиты информации </a:t>
            </a:r>
            <a:br>
              <a:rPr lang="ru-RU" sz="20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 </a:t>
            </a:r>
            <a:r>
              <a:rPr lang="ru-RU" sz="2000" dirty="0"/>
              <a:t>Отчет производственной практике</a:t>
            </a:r>
            <a:br>
              <a:rPr lang="ru-RU" sz="2000" dirty="0"/>
            </a:br>
            <a:r>
              <a:rPr lang="ru-RU" sz="2000" dirty="0"/>
              <a:t> Тема: </a:t>
            </a:r>
            <a:r>
              <a:rPr lang="ru-RU" sz="2000" dirty="0" smtClean="0"/>
              <a:t>Основы сетевого исчисления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84381"/>
          </a:xfrm>
        </p:spPr>
        <p:txBody>
          <a:bodyPr>
            <a:noAutofit/>
          </a:bodyPr>
          <a:lstStyle/>
          <a:p>
            <a:r>
              <a:rPr lang="ru-RU" sz="1400" dirty="0"/>
              <a:t>                                                                                         Научный руководитель: к.т.н.,</a:t>
            </a:r>
            <a:r>
              <a:rPr lang="ru-RU" sz="1400" dirty="0" err="1"/>
              <a:t>доц</a:t>
            </a:r>
            <a:r>
              <a:rPr lang="ru-RU" sz="1400" dirty="0"/>
              <a:t>. Ю.М. Монахов</a:t>
            </a:r>
          </a:p>
          <a:p>
            <a:r>
              <a:rPr lang="ru-RU" sz="1400" dirty="0"/>
              <a:t>                                                                                         </a:t>
            </a:r>
            <a:r>
              <a:rPr lang="ru-RU" sz="1400" dirty="0" smtClean="0"/>
              <a:t>Исполнител</a:t>
            </a:r>
            <a:r>
              <a:rPr lang="ru-RU" sz="1400" dirty="0"/>
              <a:t>ь</a:t>
            </a:r>
            <a:r>
              <a:rPr lang="ru-RU" sz="1400" dirty="0" smtClean="0"/>
              <a:t>: </a:t>
            </a:r>
            <a:r>
              <a:rPr lang="ru-RU" sz="1400" dirty="0" smtClean="0"/>
              <a:t>Студент гр.ИБ-120  С.А</a:t>
            </a:r>
            <a:r>
              <a:rPr lang="ru-RU" sz="1400" dirty="0"/>
              <a:t>. Шишкин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/>
              <a:t>Владимир 2022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723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144" y="432521"/>
            <a:ext cx="8911687" cy="1280890"/>
          </a:xfrm>
        </p:spPr>
        <p:txBody>
          <a:bodyPr/>
          <a:lstStyle/>
          <a:p>
            <a:r>
              <a:rPr lang="ru-RU" dirty="0" smtClean="0"/>
              <a:t>Сетевое исчисление. </a:t>
            </a:r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5144" y="1994263"/>
            <a:ext cx="8915400" cy="4431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Операции свертки </a:t>
            </a:r>
            <a:r>
              <a:rPr lang="ru-RU" dirty="0" err="1"/>
              <a:t>min-plus</a:t>
            </a:r>
            <a:r>
              <a:rPr lang="ru-RU" dirty="0"/>
              <a:t> и свертки двух функций.</a:t>
            </a:r>
          </a:p>
          <a:p>
            <a:pPr marL="0" indent="0">
              <a:buNone/>
            </a:pPr>
            <a:r>
              <a:rPr lang="ru-RU" dirty="0"/>
              <a:t> • Определение 1 (Свертка с минусом и свертка без свертки). Минимальная свертка двух функций x(t) и y(t) определяется как</a:t>
            </a:r>
          </a:p>
          <a:p>
            <a:pPr marL="0" indent="0">
              <a:buNone/>
            </a:pPr>
            <a:r>
              <a:rPr lang="ru-RU" dirty="0"/>
              <a:t> • z(t) = (x ⊗ y)(t) = </a:t>
            </a:r>
            <a:r>
              <a:rPr lang="ru-RU" dirty="0" err="1"/>
              <a:t>inf</a:t>
            </a:r>
            <a:r>
              <a:rPr lang="ru-RU" dirty="0"/>
              <a:t> s∈[0,t][x(t − s) + y(s)] </a:t>
            </a:r>
          </a:p>
          <a:p>
            <a:pPr marL="0" indent="0">
              <a:buNone/>
            </a:pPr>
            <a:r>
              <a:rPr lang="ru-RU" dirty="0"/>
              <a:t>и минимальная плюс де-свертка в виде</a:t>
            </a:r>
          </a:p>
          <a:p>
            <a:pPr marL="0" indent="0">
              <a:buNone/>
            </a:pPr>
            <a:r>
              <a:rPr lang="ru-RU" dirty="0"/>
              <a:t> • z(t) = (x ⊘ y)(t) = </a:t>
            </a:r>
            <a:r>
              <a:rPr lang="ru-RU" dirty="0" err="1"/>
              <a:t>sup</a:t>
            </a:r>
            <a:r>
              <a:rPr lang="ru-RU" dirty="0"/>
              <a:t> s∈[0,∞) [x(t + s) − y(s)]. </a:t>
            </a:r>
          </a:p>
          <a:p>
            <a:pPr marL="0" indent="0">
              <a:buNone/>
            </a:pPr>
            <a:r>
              <a:rPr lang="ru-RU" dirty="0"/>
              <a:t>	Две величины, а именно отставание и задержка, как определено ниже, представляют особый интерес в контексте сетей и сетевых приложений.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1600" b="1" dirty="0"/>
              <a:t>    </a:t>
            </a:r>
            <a:r>
              <a:rPr lang="en" sz="1600" b="1" dirty="0"/>
              <a:t>(</a:t>
            </a:r>
            <a:r>
              <a:rPr lang="en" sz="1600" b="1" i="1" dirty="0"/>
              <a:t>An End-to-End Probabilistic Network Calculus with Moment Generating </a:t>
            </a:r>
            <a:r>
              <a:rPr lang="ru-RU" sz="1600" b="1" i="1" dirty="0"/>
              <a:t>          </a:t>
            </a:r>
            <a:r>
              <a:rPr lang="en" sz="1600" b="1" i="1" dirty="0"/>
              <a:t>Functions for Efficient Utilization of Independence </a:t>
            </a:r>
            <a:r>
              <a:rPr lang="en" sz="1600" i="1" dirty="0"/>
              <a:t>Markus Fidler ) </a:t>
            </a:r>
            <a:endParaRPr lang="en" sz="1600" dirty="0"/>
          </a:p>
          <a:p>
            <a:pPr marL="0" indent="0" algn="ctr">
              <a:buNone/>
            </a:pP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24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7" y="632819"/>
            <a:ext cx="8911687" cy="1280890"/>
          </a:xfrm>
        </p:spPr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862" y="1463040"/>
            <a:ext cx="9710057" cy="5251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Определение 1 (Отставание и задержка). </a:t>
            </a:r>
          </a:p>
          <a:p>
            <a:pPr marL="0" indent="0">
              <a:buNone/>
            </a:pPr>
            <a:r>
              <a:rPr lang="ru-RU" dirty="0"/>
              <a:t>	Рассмотрим сетевой элемент без потерь с входом F (t) и выходом F'(t). Отставание в момент времени u равно</a:t>
            </a:r>
          </a:p>
          <a:p>
            <a:pPr marL="0" indent="0">
              <a:buNone/>
            </a:pPr>
            <a:r>
              <a:rPr lang="ru-RU" dirty="0"/>
              <a:t> • b(u) = F (u) − F'(u).</a:t>
            </a:r>
          </a:p>
          <a:p>
            <a:pPr marL="0" indent="0">
              <a:buNone/>
            </a:pPr>
            <a:r>
              <a:rPr lang="ru-RU" dirty="0"/>
              <a:t> 	Предположим, что данные подаются в последовательности поступления. Задержка в момент времени u равна</a:t>
            </a:r>
          </a:p>
          <a:p>
            <a:pPr marL="0" indent="0">
              <a:buNone/>
            </a:pPr>
            <a:r>
              <a:rPr lang="ru-RU" dirty="0"/>
              <a:t> • d(u) = </a:t>
            </a:r>
            <a:r>
              <a:rPr lang="ru-RU" dirty="0" err="1"/>
              <a:t>inf</a:t>
            </a:r>
            <a:r>
              <a:rPr lang="ru-RU" dirty="0"/>
              <a:t>[t ≥ 0 : F (u) ≤ F'(u + t)]. </a:t>
            </a:r>
          </a:p>
          <a:p>
            <a:pPr marL="0" indent="0">
              <a:buNone/>
            </a:pPr>
            <a:r>
              <a:rPr lang="ru-RU" dirty="0"/>
              <a:t>	В контексте сетевого исчисления кривые прибытия и обслуживания играют важную роль в характеристике прибытия трафика и предлагаемых услуг. </a:t>
            </a:r>
          </a:p>
          <a:p>
            <a:pPr marL="0" indent="0">
              <a:buNone/>
            </a:pPr>
            <a:r>
              <a:rPr lang="ru-RU" dirty="0"/>
              <a:t>	Кривые прибытия представляют собой верхние границы входных и выходных данных элементов сети.</a:t>
            </a:r>
          </a:p>
        </p:txBody>
      </p:sp>
    </p:spTree>
    <p:extLst>
      <p:ext uri="{BB962C8B-B14F-4D97-AF65-F5344CB8AC3E}">
        <p14:creationId xmlns:p14="http://schemas.microsoft.com/office/powerpoint/2010/main" val="419244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1" y="589276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635" y="1741715"/>
            <a:ext cx="9855926" cy="43629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Определение 2 (Кривые прибытия и обслуживания). Возрастающая функция α(t) с α(t) = 0 при t ≤ 0 представляет собой кривую прибытия для транспортного потока с кумулятивной функцией прибытия F (t), если для всех t ≥ 0 и для всех u ≥ t</a:t>
            </a:r>
          </a:p>
          <a:p>
            <a:pPr marL="0" indent="0">
              <a:buNone/>
            </a:pPr>
            <a:r>
              <a:rPr lang="ru-RU" dirty="0"/>
              <a:t> • α(t) ≥ F (u) − F (u − т). </a:t>
            </a:r>
          </a:p>
          <a:p>
            <a:pPr marL="0" indent="0">
              <a:buNone/>
            </a:pPr>
            <a:r>
              <a:rPr lang="ru-RU" dirty="0"/>
              <a:t>Сетевой элемент с входной функцией прибытия F (t) и выходной функцией прибытия F '(t) предлагает кривую обслуживания β(t) с β(t) = 0 для t ≤ 0, если для всех t ≥ 0</a:t>
            </a:r>
          </a:p>
          <a:p>
            <a:pPr marL="0" indent="0">
              <a:buNone/>
            </a:pPr>
            <a:r>
              <a:rPr lang="ru-RU" dirty="0"/>
              <a:t> • F'(t) ≥ (F ⊗ β)(t). </a:t>
            </a:r>
          </a:p>
        </p:txBody>
      </p:sp>
    </p:spTree>
    <p:extLst>
      <p:ext uri="{BB962C8B-B14F-4D97-AF65-F5344CB8AC3E}">
        <p14:creationId xmlns:p14="http://schemas.microsoft.com/office/powerpoint/2010/main" val="232831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1" y="658945"/>
            <a:ext cx="8911687" cy="1280890"/>
          </a:xfrm>
        </p:spPr>
        <p:txBody>
          <a:bodyPr/>
          <a:lstStyle/>
          <a:p>
            <a:r>
              <a:rPr lang="ru-RU" dirty="0"/>
              <a:t>Функции и операции </a:t>
            </a:r>
            <a:r>
              <a:rPr lang="en-US" dirty="0"/>
              <a:t>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4549" y="1698170"/>
            <a:ext cx="8915400" cy="42149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 Основной целью сетевого исчисления является анализ производительности сетей связи. Потоки и услуги в сети моделируются с помощью неубывающих функций t7→ f (t), где t - время, а f (t) - объем данных.</a:t>
            </a:r>
          </a:p>
          <a:p>
            <a:pPr marL="0" indent="0">
              <a:buNone/>
            </a:pPr>
            <a:r>
              <a:rPr lang="ru-RU" dirty="0"/>
              <a:t>	 Существуют различные модели в зависимости от того, принимает ли t (соответственно f (t)) дискретные или непрерывные значения, например, в N или R+. </a:t>
            </a:r>
          </a:p>
          <a:p>
            <a:pPr marL="0" indent="0">
              <a:buNone/>
            </a:pPr>
            <a:r>
              <a:rPr lang="ru-RU" dirty="0"/>
              <a:t> 	В сетевом исчислении необходимо различать два вида объектов: реальные перемещения данных и ограничения, которым удовлетворяют эти перемещения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(Comparison of different classes of service curves in Network Calculus </a:t>
            </a:r>
            <a:r>
              <a:rPr lang="en" sz="1600" i="1" dirty="0"/>
              <a:t>Anne </a:t>
            </a:r>
            <a:r>
              <a:rPr lang="en" sz="1600" i="1" dirty="0" err="1"/>
              <a:t>Bouillard</a:t>
            </a:r>
            <a:r>
              <a:rPr lang="en" sz="1600" i="1" dirty="0"/>
              <a:t> </a:t>
            </a:r>
            <a:r>
              <a:rPr lang="en" sz="1600" dirty="0"/>
              <a:t>∗ </a:t>
            </a:r>
            <a:r>
              <a:rPr lang="en" sz="1600" i="1" dirty="0"/>
              <a:t>Laurent </a:t>
            </a:r>
            <a:r>
              <a:rPr lang="en" sz="1600" i="1" dirty="0" err="1"/>
              <a:t>Jouhet</a:t>
            </a:r>
            <a:r>
              <a:rPr lang="en" sz="1600" i="1" dirty="0"/>
              <a:t> </a:t>
            </a:r>
            <a:r>
              <a:rPr lang="en" sz="1600" dirty="0"/>
              <a:t>∗∗ </a:t>
            </a:r>
            <a:r>
              <a:rPr lang="en" sz="1600" i="1" dirty="0"/>
              <a:t>́ Eric Thierry 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9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359" y="510899"/>
            <a:ext cx="8911687" cy="1280890"/>
          </a:xfrm>
        </p:spPr>
        <p:txBody>
          <a:bodyPr/>
          <a:lstStyle/>
          <a:p>
            <a:r>
              <a:rPr lang="ru-RU" dirty="0"/>
              <a:t>Модель системы сетевого исчисления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8334" y="1898468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NC моделирует сеть как ориентированный граф, называемый граф серверов. Сервер предлагает буфер для постановки в очередь входящего запроса (данных) и служебный ресурс (пересылка данных). </a:t>
            </a:r>
          </a:p>
          <a:p>
            <a:pPr marL="0" indent="0">
              <a:buNone/>
            </a:pPr>
            <a:r>
              <a:rPr lang="ru-RU" dirty="0"/>
              <a:t>Данные вводятся в сеть потоками. Предполагаются одноадресные потоки с одним исходным сервером и одним приемным сервером, а также фиксированный маршрут между ними. Потребность в пересылке потоков характеризуется функциями, кумулятивно подсчитывающими их данные,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en" b="1" i="1" dirty="0"/>
              <a:t>(</a:t>
            </a:r>
            <a:r>
              <a:rPr lang="en" sz="1600" b="1" i="1" dirty="0"/>
              <a:t>Network Calculus with Flow Prolongation A Feedforward FIFO Analysis enabled by ML </a:t>
            </a:r>
            <a:r>
              <a:rPr lang="en" sz="1600" i="1" dirty="0"/>
              <a:t>Fabien Geyer Alexander Scheffler Steffen </a:t>
            </a:r>
            <a:r>
              <a:rPr lang="en" sz="1600" i="1" dirty="0" err="1"/>
              <a:t>Bondorf</a:t>
            </a:r>
            <a:r>
              <a:rPr lang="en" sz="1600" i="1" dirty="0"/>
              <a:t>) </a:t>
            </a:r>
            <a:endParaRPr lang="en" sz="16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92" y="4020501"/>
            <a:ext cx="624927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9188" y="650235"/>
            <a:ext cx="8911687" cy="1280890"/>
          </a:xfrm>
        </p:spPr>
        <p:txBody>
          <a:bodyPr/>
          <a:lstStyle/>
          <a:p>
            <a:r>
              <a:rPr lang="ru-RU" dirty="0"/>
              <a:t>Отличие сетевого исчисления.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5807" y="1785257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Важное отличие сетевого исчисления от классических, более распространенных и отработанных методик теории очередей – работа с детерминистическими (регулярными) ограничениями на потоки и на обслуживание, а не с их стохастическими моделями. Поэтому и результаты автоматически получаются в виде ограничений (максимальных значений).</a:t>
            </a:r>
          </a:p>
          <a:p>
            <a:pPr marL="0" indent="0">
              <a:buNone/>
            </a:pPr>
            <a:r>
              <a:rPr lang="ru-RU" dirty="0"/>
              <a:t> Работа с ограничениями имеет ряд преимуществ. Детерминистические ограничения на входящий поток позволяют работать с неопределенным входящим потоком. Это оказывается полезным в случае, если распределение входящего потока неизвестно или имеет сложный вид.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i="1" dirty="0"/>
              <a:t>(</a:t>
            </a:r>
            <a:r>
              <a:rPr lang="ru-RU" sz="1600" b="1" i="1" dirty="0"/>
              <a:t>О ТЕОРИИ ОЧЕРЕДЕЙ И СЕТЕВОМ ИСЧИСЛЕНИИ ДЛЯ ОБЪЕКТОВ ПОВЫШЕННОЙ ОПАСНОСТИ </a:t>
            </a:r>
            <a:r>
              <a:rPr lang="ru-RU" sz="1600" i="1" dirty="0" err="1"/>
              <a:t>Байбулатов</a:t>
            </a:r>
            <a:r>
              <a:rPr lang="ru-RU" sz="1600" i="1" dirty="0"/>
              <a:t> А.А. ) 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26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0" y="606693"/>
            <a:ext cx="8911687" cy="1280890"/>
          </a:xfrm>
        </p:spPr>
        <p:txBody>
          <a:bodyPr/>
          <a:lstStyle/>
          <a:p>
            <a:r>
              <a:rPr lang="ru-RU" dirty="0"/>
              <a:t>Анализ сетевого исчисления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2" y="1820091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Анализ NC направлен на вычисление оценки наихудшей задержки, с которой сталкивается конкретный поток интересов на своем пути. 	Алгебраический анализ делает это, выводя (минимальный, плюс)-алгебраический член, который ограничивает задержку. Кривые обслуживания на пути являются общими для всех потоков, пересекающих соответствующий сервер, но кривая прибытия известна только на исходном сервере соответствующего потока.</a:t>
            </a:r>
          </a:p>
          <a:p>
            <a:pPr marL="0" indent="0">
              <a:buNone/>
            </a:pPr>
            <a:r>
              <a:rPr lang="ru-RU" dirty="0"/>
              <a:t>	 Чтобы вывести из такой модели конечную задержку интересующего потока, анализ NC основан на (min, plus) -алгебраических манипуляциях с кривой. 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(Network Calculus with Flow Prolongation A Feedforward FIFO Analysis enabled by ML </a:t>
            </a:r>
            <a:r>
              <a:rPr lang="en" sz="1600" i="1" dirty="0"/>
              <a:t>Fabien Geyer Alexander Scheffler Steffen </a:t>
            </a:r>
            <a:r>
              <a:rPr lang="en" sz="1600" i="1" dirty="0" err="1"/>
              <a:t>Bondorf</a:t>
            </a:r>
            <a:r>
              <a:rPr lang="en" sz="1600" i="1" dirty="0"/>
              <a:t>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17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982" y="415105"/>
            <a:ext cx="8911687" cy="1280890"/>
          </a:xfrm>
        </p:spPr>
        <p:txBody>
          <a:bodyPr/>
          <a:lstStyle/>
          <a:p>
            <a:r>
              <a:rPr lang="ru-RU" dirty="0"/>
              <a:t>Анализ алгебраического сетевого исчисления. Основные теоремы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304" y="191588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Теорема 1(Границы производительности): рассмотрим сервер s, который предлагает кривую обслуживания β. Предполагаем, что поток f с кривой прибытия α пересекает сервер. Тогда получаются следующие оценки производительности для f, ∀t ∈ R+: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05" y="3489832"/>
            <a:ext cx="499179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4" y="441231"/>
            <a:ext cx="8911687" cy="1280890"/>
          </a:xfrm>
        </p:spPr>
        <p:txBody>
          <a:bodyPr/>
          <a:lstStyle/>
          <a:p>
            <a:r>
              <a:rPr lang="ru-RU" dirty="0"/>
              <a:t>Анализ алгебраического сетевого исчисления. Основные теоремы.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14" y="1722121"/>
            <a:ext cx="9470519" cy="4197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Теорема 2(Кривые остаточного обслуживания для мультиплексирования FIFO): Пусть поток f имеет кривую прибытия α. Гарантированное остаточное обслуживание на сервере FIFO s, обслуживающем f, ограничено бесконечным набором кривых обслуживания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 </a:t>
            </a:r>
          </a:p>
          <a:p>
            <a:pPr marL="0" indent="0">
              <a:buNone/>
            </a:pPr>
            <a:r>
              <a:rPr lang="ru-RU" dirty="0"/>
              <a:t>	где 1{условие} обозначает тестовую функцию (1, если условие истинно, 0 в противном случае), а [g(x)]↑ = sup0≤z≤x g(z) - неубывающее замыкание g(x), определенное при положительных действительных значениях ∈ R+ 0. Свободный параметр θ отражает потенциальное влияние мультиплексирования FIFO без необходимости уже знать другие потоки в 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84" y="3063971"/>
            <a:ext cx="377242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399" y="650235"/>
            <a:ext cx="8911687" cy="1280890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NC FIFO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8686" y="166333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Анализ NC FIFO: Анализ NC FIFO широко использует теорему 2, ставя задачу установить все взаимозависимые параметры θ для наилучшей возможной границы. Анализ наименьшей верхней границы задержки, преобразует алгебраический член NC с его параметрами θ в формулировку LP. Преобразование ограничено обслуживанием корзины </a:t>
            </a:r>
            <a:r>
              <a:rPr lang="ru-RU" dirty="0" err="1"/>
              <a:t>токенов</a:t>
            </a:r>
            <a:r>
              <a:rPr lang="ru-RU" dirty="0"/>
              <a:t> и поступлениями с задержкой скорости. Первоначально, Наименьшая Верхняя Задержка</a:t>
            </a:r>
          </a:p>
        </p:txBody>
      </p:sp>
    </p:spTree>
    <p:extLst>
      <p:ext uri="{BB962C8B-B14F-4D97-AF65-F5344CB8AC3E}">
        <p14:creationId xmlns:p14="http://schemas.microsoft.com/office/powerpoint/2010/main" val="19498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17" y="589276"/>
            <a:ext cx="8911687" cy="1280890"/>
          </a:xfrm>
        </p:spPr>
        <p:txBody>
          <a:bodyPr/>
          <a:lstStyle/>
          <a:p>
            <a:r>
              <a:rPr lang="ru-RU" dirty="0"/>
              <a:t>  Актуальность темы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9018" y="20290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	Перспективность сетевого исчисления заключается в том, что он позволяет решать задачи, которые являются сложными для других методик, так как оперирует с граничными оценками исследуемых характеристик, а не стремится получить их точные значения. </a:t>
            </a:r>
          </a:p>
          <a:p>
            <a:pPr marL="0" indent="0">
              <a:buNone/>
            </a:pPr>
            <a:r>
              <a:rPr lang="ru-RU" sz="2000" dirty="0"/>
              <a:t>	Теория </a:t>
            </a:r>
            <a:r>
              <a:rPr lang="en-US" sz="2000" dirty="0"/>
              <a:t>NC</a:t>
            </a:r>
            <a:r>
              <a:rPr lang="ru-RU" sz="2000" dirty="0"/>
              <a:t> обеспечивает глубокое понимание проблем, возникающих в сети при обслуживании потоков трафика, позволяет понять некоторые фундаментальные свойства работы механизмов обслуживания </a:t>
            </a:r>
            <a:r>
              <a:rPr lang="ru-RU" sz="2000" dirty="0" err="1"/>
              <a:t>мультисервисного</a:t>
            </a:r>
            <a:r>
              <a:rPr lang="ru-RU" sz="2000" dirty="0"/>
              <a:t> трафика.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8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440" y="5021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Циклический перебор дефицита (DRR). Взвешенный циклический перебор (WRR)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0274" y="1872343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Циклический перебор дефицита (DRR) — это широко распространенный алгоритм планирования, который обеспечивает справедливую очередь с пакетами переменной длины.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 Взвешенный циклический перебор (WRR) — это алгоритм планирования, который часто используется для планирования задач или пакетов в системах реального времени или сетях связи. 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700" b="1" i="1" dirty="0"/>
              <a:t>(Interleaved Weighted Round-Robin: A Network Calculus </a:t>
            </a:r>
            <a:r>
              <a:rPr lang="en" sz="1700" b="1" i="1" dirty="0" err="1"/>
              <a:t>Analysis</a:t>
            </a:r>
            <a:r>
              <a:rPr lang="en" sz="1700" i="1" dirty="0" err="1"/>
              <a:t>Seyed</a:t>
            </a:r>
            <a:r>
              <a:rPr lang="en" sz="1700" i="1" dirty="0"/>
              <a:t> </a:t>
            </a:r>
            <a:r>
              <a:rPr lang="en" sz="1700" i="1" dirty="0" err="1"/>
              <a:t>Mohammadhossein</a:t>
            </a:r>
            <a:r>
              <a:rPr lang="en" sz="1700" i="1" dirty="0"/>
              <a:t> </a:t>
            </a:r>
            <a:r>
              <a:rPr lang="en" sz="1700" i="1" dirty="0" err="1"/>
              <a:t>Tabatabaee,Jean</a:t>
            </a:r>
            <a:r>
              <a:rPr lang="en" sz="1700" i="1" dirty="0"/>
              <a:t>- Yves Le </a:t>
            </a:r>
            <a:r>
              <a:rPr lang="en" sz="1700" i="1" dirty="0" err="1"/>
              <a:t>Boudec</a:t>
            </a:r>
            <a:r>
              <a:rPr lang="en" sz="1700" i="1" dirty="0"/>
              <a:t> Marc Boyer ) </a:t>
            </a:r>
            <a:endParaRPr lang="en" sz="1700" dirty="0"/>
          </a:p>
          <a:p>
            <a:pPr marL="0" indent="0" algn="ctr">
              <a:buNone/>
            </a:pPr>
            <a:r>
              <a:rPr lang="en" sz="1700" b="1" i="1" dirty="0"/>
              <a:t>(Deficit Round-Robin: A Second Network Calculus Analysis </a:t>
            </a:r>
            <a:r>
              <a:rPr lang="en" sz="1700" i="1" dirty="0" err="1"/>
              <a:t>Seyed</a:t>
            </a:r>
            <a:r>
              <a:rPr lang="en" sz="1700" i="1" dirty="0"/>
              <a:t> </a:t>
            </a:r>
            <a:r>
              <a:rPr lang="en" sz="1700" i="1" dirty="0" err="1"/>
              <a:t>Mohammadhossein</a:t>
            </a:r>
            <a:r>
              <a:rPr lang="en" sz="1700" i="1" dirty="0"/>
              <a:t> </a:t>
            </a:r>
            <a:r>
              <a:rPr lang="en" sz="1700" i="1" dirty="0" err="1"/>
              <a:t>Tabatabaee</a:t>
            </a:r>
            <a:r>
              <a:rPr lang="en" sz="1700" i="1" dirty="0"/>
              <a:t>, Member, IEEE, and, Jean-Yves Le </a:t>
            </a:r>
            <a:r>
              <a:rPr lang="en" sz="1700" i="1" dirty="0" err="1"/>
              <a:t>Boudec</a:t>
            </a:r>
            <a:r>
              <a:rPr lang="en" sz="1700" i="1" dirty="0"/>
              <a:t>, Fellow, IEEE ) </a:t>
            </a:r>
            <a:endParaRPr lang="en" sz="17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00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6273" y="606692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555" y="1759130"/>
            <a:ext cx="8915400" cy="44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Nancy</a:t>
            </a:r>
            <a:r>
              <a:rPr lang="ru-RU" dirty="0"/>
              <a:t> - единственная библиотека с открытым исходным кодом, которая реализует операторы, работающие с произвольными кусочно- линейными функциями (в отличие от только вогнутых / выпуклых), а также для реализации некоторых из них (например, </a:t>
            </a:r>
            <a:r>
              <a:rPr lang="ru-RU" dirty="0" err="1"/>
              <a:t>субаддитивное</a:t>
            </a:r>
            <a:r>
              <a:rPr lang="ru-RU" dirty="0"/>
              <a:t> замыкание и композиция функций).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Nancy</a:t>
            </a:r>
            <a:r>
              <a:rPr lang="ru-RU" dirty="0"/>
              <a:t> позволяет исследователям вычислять результаты ЧПУ, используя простой синтаксис, который соответствует алгебраическому. Более того, он разработан с учетом вычислительной эффективности: он использует интеллектуальное представление данных, использует наследование для обеспечения более быстрых алгоритмов, когда они доступны (например, для определенных подклассов функций), и он изначально параллелен, что позволяет использовать преимущества многоядерного оборудования.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(Nancy: an efficient parallel Network Calculus </a:t>
            </a:r>
            <a:r>
              <a:rPr lang="en" sz="1600" b="1" i="1" dirty="0" err="1"/>
              <a:t>library</a:t>
            </a:r>
            <a:r>
              <a:rPr lang="en" sz="1600" i="1" dirty="0" err="1"/>
              <a:t>Raffaele</a:t>
            </a:r>
            <a:r>
              <a:rPr lang="en" sz="1600" i="1" dirty="0"/>
              <a:t> Zippo, Giovanni </a:t>
            </a:r>
            <a:r>
              <a:rPr lang="en" sz="1600" i="1" dirty="0" err="1"/>
              <a:t>Stea</a:t>
            </a:r>
            <a:r>
              <a:rPr lang="en" sz="1600" i="1" dirty="0"/>
              <a:t> ) </a:t>
            </a:r>
            <a:endParaRPr lang="en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8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0480" y="589275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4778" y="175913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Функция в NC часто представляет объем данных, наблюдаемых в сетевом элементе до момента времени t.</a:t>
            </a:r>
          </a:p>
          <a:p>
            <a:pPr marL="0" indent="0">
              <a:buNone/>
            </a:pPr>
            <a:r>
              <a:rPr lang="ru-RU" dirty="0"/>
              <a:t> Соответственно, называют абсциссу -”временем”, а его ординату -” данными”.</a:t>
            </a:r>
          </a:p>
          <a:p>
            <a:pPr marL="0" indent="0">
              <a:buNone/>
            </a:pPr>
            <a:r>
              <a:rPr lang="ru-RU" dirty="0"/>
              <a:t> Библиотека </a:t>
            </a:r>
            <a:r>
              <a:rPr lang="ru-RU" dirty="0" err="1"/>
              <a:t>Nancy</a:t>
            </a:r>
            <a:r>
              <a:rPr lang="ru-RU" dirty="0"/>
              <a:t> предоставляет богатые классы, которые позволяют моделировать, манипулировать и выполнять вычисления с помощью кусочно-аффинных функций UPP. </a:t>
            </a:r>
          </a:p>
          <a:p>
            <a:pPr marL="0" indent="0">
              <a:buNone/>
            </a:pPr>
            <a:r>
              <a:rPr lang="ru-RU" dirty="0"/>
              <a:t>Свойство UPP гласит, что: </a:t>
            </a:r>
          </a:p>
          <a:p>
            <a:pPr marL="0" indent="0">
              <a:buNone/>
            </a:pPr>
            <a:r>
              <a:rPr lang="ru-RU" dirty="0"/>
              <a:t>• f (t + k · d) = f (t) + k · c∀ | t ≥ T, ∀k ∈ N </a:t>
            </a:r>
          </a:p>
        </p:txBody>
      </p:sp>
    </p:spTree>
    <p:extLst>
      <p:ext uri="{BB962C8B-B14F-4D97-AF65-F5344CB8AC3E}">
        <p14:creationId xmlns:p14="http://schemas.microsoft.com/office/powerpoint/2010/main" val="268850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0776" y="46735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псевдопериодической</a:t>
            </a:r>
            <a:r>
              <a:rPr lang="ru-RU" dirty="0"/>
              <a:t> кусочно-аффинной функции f и ее</a:t>
            </a:r>
            <a:br>
              <a:rPr lang="ru-RU" dirty="0"/>
            </a:br>
            <a:r>
              <a:rPr lang="ru-RU" dirty="0"/>
              <a:t>представления </a:t>
            </a:r>
            <a:r>
              <a:rPr lang="ru-RU" dirty="0" err="1"/>
              <a:t>Rf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776" y="2202378"/>
            <a:ext cx="82688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7565" y="632818"/>
            <a:ext cx="8911687" cy="1280890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Nancy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7098" y="18288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Библиотека </a:t>
            </a:r>
            <a:r>
              <a:rPr lang="ru-RU" dirty="0" err="1"/>
              <a:t>Nancy</a:t>
            </a:r>
            <a:r>
              <a:rPr lang="ru-RU" dirty="0"/>
              <a:t> будет распараллеливать следующее:</a:t>
            </a:r>
          </a:p>
          <a:p>
            <a:pPr marL="0" indent="0">
              <a:buNone/>
            </a:pPr>
            <a:r>
              <a:rPr lang="ru-RU" dirty="0"/>
              <a:t> • агрегированные операторы, такие как агрегированная свертка большого набора кривых; </a:t>
            </a:r>
          </a:p>
          <a:p>
            <a:pPr marL="0" indent="0">
              <a:buNone/>
            </a:pPr>
            <a:r>
              <a:rPr lang="ru-RU" dirty="0"/>
              <a:t>• большие наборы независимых задач.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ru-RU" dirty="0"/>
              <a:t>Библиотека позволяет точно настраивать используемые алгоритмы с помощью параметра s</a:t>
            </a:r>
            <a:r>
              <a:rPr lang="en-US" dirty="0" err="1"/>
              <a:t>etti</a:t>
            </a:r>
            <a:r>
              <a:rPr lang="ru-RU" dirty="0" err="1"/>
              <a:t>ngs</a:t>
            </a:r>
            <a:r>
              <a:rPr lang="ru-RU" dirty="0"/>
              <a:t>, который можно использовать, чтобы избежать неоптимальных настроек, таких как неправильное использование распараллеливания. </a:t>
            </a:r>
          </a:p>
        </p:txBody>
      </p:sp>
    </p:spTree>
    <p:extLst>
      <p:ext uri="{BB962C8B-B14F-4D97-AF65-F5344CB8AC3E}">
        <p14:creationId xmlns:p14="http://schemas.microsoft.com/office/powerpoint/2010/main" val="329386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359" y="432521"/>
            <a:ext cx="8911687" cy="1280890"/>
          </a:xfrm>
        </p:spPr>
        <p:txBody>
          <a:bodyPr/>
          <a:lstStyle/>
          <a:p>
            <a:r>
              <a:rPr lang="ru-RU" dirty="0"/>
              <a:t>Основные реализованные операторы </a:t>
            </a:r>
            <a:r>
              <a:rPr lang="ru-RU" dirty="0" err="1"/>
              <a:t>min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max-plus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1533" y="18984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Минимум и максимум;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Сложение и вычитание. Последний может вычислять как </a:t>
            </a:r>
            <a:r>
              <a:rPr lang="en-US" dirty="0"/>
              <a:t>A(t) − B(t), </a:t>
            </a:r>
            <a:r>
              <a:rPr lang="ru-RU" dirty="0"/>
              <a:t>так и [</a:t>
            </a:r>
            <a:r>
              <a:rPr lang="en-US" dirty="0"/>
              <a:t>A(t) − B(t)]+ = max{A(t) − B(t), 0} (</a:t>
            </a:r>
            <a:r>
              <a:rPr lang="ru-RU" dirty="0"/>
              <a:t>по умолчанию);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(минимум плюс) Свертка и </a:t>
            </a:r>
            <a:r>
              <a:rPr lang="ru-RU" dirty="0" err="1"/>
              <a:t>деконволюция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Вертикальная и Горизонтальное отклонение;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</a:t>
            </a:r>
            <a:r>
              <a:rPr lang="en-US" dirty="0" err="1"/>
              <a:t>MaxPlusConvolution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MaxPlusDeconvolution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ru-RU" dirty="0"/>
              <a:t>Нижний и верхний параллелепипед;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</a:t>
            </a:r>
            <a:r>
              <a:rPr lang="ru-RU" dirty="0" err="1"/>
              <a:t>Суб</a:t>
            </a:r>
            <a:r>
              <a:rPr lang="ru-RU" dirty="0"/>
              <a:t>- и </a:t>
            </a:r>
            <a:r>
              <a:rPr lang="ru-RU" dirty="0" err="1"/>
              <a:t>супераддитивное</a:t>
            </a:r>
            <a:r>
              <a:rPr lang="ru-RU" dirty="0"/>
              <a:t> раскрытие;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Композиция, т.е. </a:t>
            </a:r>
            <a:r>
              <a:rPr lang="en-US" dirty="0"/>
              <a:t>h(t) = f (g(t))1.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52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5" y="597984"/>
            <a:ext cx="8911687" cy="1280890"/>
          </a:xfrm>
        </p:spPr>
        <p:txBody>
          <a:bodyPr/>
          <a:lstStyle/>
          <a:p>
            <a:r>
              <a:rPr lang="ru-RU" dirty="0"/>
              <a:t>Выводы авторов статей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0904" y="1715589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•Сетевое исчисление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Calculus</a:t>
            </a:r>
            <a:r>
              <a:rPr lang="ru-RU" dirty="0"/>
              <a:t> становится универсальной методологией анализа различных систем и сетей массового обслуживания. Перспективность данного подхода заключается в том, что он позволяет решать задачи, которые являются сложными для других методик, так как оперирует с граничными оценками исследуемых характеристик, а не стремится получить их точные значения.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• Достигнутые успехи в теории NC позволяют прогнозировать, что пройдет определенное время и перечисленные выше нерешенные теоретические и практические задачи, и проблемы найдут свое эффективное разрешение.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1600" b="1" dirty="0"/>
              <a:t>(</a:t>
            </a:r>
            <a:r>
              <a:rPr lang="ru-RU" sz="1600" b="1" i="1" dirty="0"/>
              <a:t>О ТЕОРИИ ОЧЕРЕДЕЙ И СЕТЕВОМ ИСЧИСЛЕНИИ ДЛЯ ОБЪЕКТОВ ПОВЫШЕННОЙ ОПАСНОСТИ </a:t>
            </a:r>
            <a:r>
              <a:rPr lang="ru-RU" sz="1600" i="1" dirty="0" err="1"/>
              <a:t>Байбулатов</a:t>
            </a:r>
            <a:r>
              <a:rPr lang="ru-RU" sz="1600" i="1" dirty="0"/>
              <a:t> А.А.) 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54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авторов статей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149" y="1750422"/>
            <a:ext cx="8915400" cy="4483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Наряду с успехами, достигнутыми в сетевом исчислении, остаются </a:t>
            </a:r>
          </a:p>
          <a:p>
            <a:pPr marL="0" indent="0">
              <a:buNone/>
            </a:pPr>
            <a:r>
              <a:rPr lang="ru-RU" dirty="0"/>
              <a:t>вопросы и проблемы, которые все еще остаются открытыми для </a:t>
            </a:r>
          </a:p>
          <a:p>
            <a:pPr marL="0" indent="0">
              <a:buNone/>
            </a:pPr>
            <a:r>
              <a:rPr lang="ru-RU" dirty="0"/>
              <a:t>решения в следующих областях:</a:t>
            </a:r>
          </a:p>
          <a:p>
            <a:pPr marL="0" indent="0">
              <a:buNone/>
            </a:pPr>
            <a:r>
              <a:rPr lang="ru-RU" dirty="0"/>
              <a:t>1. Топология сети</a:t>
            </a:r>
          </a:p>
          <a:p>
            <a:pPr marL="0" indent="0">
              <a:buNone/>
            </a:pPr>
            <a:r>
              <a:rPr lang="ru-RU" dirty="0"/>
              <a:t>2. Параллельные системы</a:t>
            </a:r>
          </a:p>
          <a:p>
            <a:pPr marL="0" indent="0">
              <a:buNone/>
            </a:pPr>
            <a:r>
              <a:rPr lang="ru-RU" dirty="0"/>
              <a:t>3. Беспроводные системы</a:t>
            </a:r>
          </a:p>
          <a:p>
            <a:pPr marL="0" indent="0">
              <a:buNone/>
            </a:pPr>
            <a:r>
              <a:rPr lang="ru-RU" dirty="0"/>
              <a:t>4. Трансформация транспортных потоков.</a:t>
            </a:r>
          </a:p>
          <a:p>
            <a:pPr marL="0" indent="0">
              <a:buNone/>
            </a:pPr>
            <a:r>
              <a:rPr lang="ru-RU" dirty="0"/>
              <a:t>5. Точность граничных оценок</a:t>
            </a:r>
          </a:p>
          <a:p>
            <a:pPr marL="0" indent="0">
              <a:buNone/>
            </a:pPr>
            <a:r>
              <a:rPr lang="ru-RU" dirty="0"/>
              <a:t>6. Конечные буферы.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en" sz="1600" b="1" i="1" dirty="0"/>
              <a:t>(Network Calculus. Theory and application </a:t>
            </a:r>
            <a:r>
              <a:rPr lang="en" sz="1600" i="1" dirty="0"/>
              <a:t>A.V. </a:t>
            </a:r>
            <a:r>
              <a:rPr lang="en" sz="1600" i="1" dirty="0" err="1"/>
              <a:t>Roslyakov</a:t>
            </a:r>
            <a:r>
              <a:rPr lang="en" sz="1600" i="1" dirty="0"/>
              <a:t>) </a:t>
            </a:r>
            <a:endParaRPr lang="en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973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8228" y="624110"/>
            <a:ext cx="8911687" cy="128089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1658257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Теория Сетевого исчисления обеспечивает глубокое понимание проблем, возникающих в сети при обслуживании потоков трафика. Их использование позволяет понять некоторые фундаментальные свойства работы механизмов обслуживания </a:t>
            </a:r>
            <a:r>
              <a:rPr lang="ru-RU" dirty="0" err="1"/>
              <a:t>мультисервисного</a:t>
            </a:r>
            <a:r>
              <a:rPr lang="ru-RU" dirty="0"/>
              <a:t> трафика, таких, как архитектура управления ресурсами </a:t>
            </a:r>
            <a:r>
              <a:rPr lang="ru-RU" dirty="0" err="1"/>
              <a:t>IntServ</a:t>
            </a:r>
            <a:r>
              <a:rPr lang="ru-RU" dirty="0"/>
              <a:t> (интегрированное обслуживание), оконное управление потоком (</a:t>
            </a:r>
            <a:r>
              <a:rPr lang="ru-RU" dirty="0" err="1"/>
              <a:t>window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), планировщики пакетов, формирователи трафика. Модульность и масштабируемость делает ее ценным инструментом анализа сложных систем и сетей.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Сетевые модели могут быть широко использованы на всех отечественных предприятиях при разработке как долгосрочных, так и текущих планов. Сетевое планирование позволяет не только определять потребность различных производственных ресурсов в будущем, но и координировать их рациональный расходов настоящем. С помощью сетевых графиков можно соединить в единую систему все материальные, трудовые, финансовые и многие другие ресурсы и средства производства и в идеальных (планируемых), и в реальных (существующих) экономических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31954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022" y="597984"/>
            <a:ext cx="8911687" cy="1280890"/>
          </a:xfrm>
        </p:spPr>
        <p:txBody>
          <a:bodyPr/>
          <a:lstStyle/>
          <a:p>
            <a:r>
              <a:rPr lang="ru-RU" b="1" dirty="0"/>
              <a:t>  </a:t>
            </a:r>
            <a:r>
              <a:rPr lang="ru-RU" dirty="0"/>
              <a:t>Степень разработанности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0309" y="1811383"/>
            <a:ext cx="8915400" cy="3777622"/>
          </a:xfrm>
        </p:spPr>
        <p:txBody>
          <a:bodyPr/>
          <a:lstStyle/>
          <a:p>
            <a:r>
              <a:rPr lang="ru-RU" dirty="0"/>
              <a:t>Основоположником сетевого исчисления был профессор Калифорнийского университета Р.Л. </a:t>
            </a:r>
            <a:r>
              <a:rPr lang="ru-RU" dirty="0" err="1"/>
              <a:t>Круз</a:t>
            </a:r>
            <a:r>
              <a:rPr lang="ru-RU" dirty="0"/>
              <a:t>, он внес большой вклад в начало развитие сетевого исчисления. </a:t>
            </a:r>
          </a:p>
          <a:p>
            <a:r>
              <a:rPr lang="ru-RU" dirty="0"/>
              <a:t>Детерминированное сетевое исчисление изучали - </a:t>
            </a: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/>
              <a:t>Parekh and R</a:t>
            </a:r>
            <a:r>
              <a:rPr lang="ru-RU" dirty="0"/>
              <a:t>. </a:t>
            </a:r>
            <a:r>
              <a:rPr lang="en-US" dirty="0"/>
              <a:t>G</a:t>
            </a:r>
            <a:r>
              <a:rPr lang="ru-RU" dirty="0"/>
              <a:t>. </a:t>
            </a:r>
            <a:r>
              <a:rPr lang="en-US" dirty="0" err="1"/>
              <a:t>Gallager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. </a:t>
            </a:r>
            <a:r>
              <a:rPr lang="en-US" dirty="0"/>
              <a:t>Chang</a:t>
            </a:r>
            <a:r>
              <a:rPr lang="ru-RU" dirty="0"/>
              <a:t>,</a:t>
            </a:r>
          </a:p>
          <a:p>
            <a:r>
              <a:rPr lang="en-US" dirty="0"/>
              <a:t> E. </a:t>
            </a:r>
            <a:r>
              <a:rPr lang="en-US" dirty="0" err="1"/>
              <a:t>Wrege</a:t>
            </a:r>
            <a:r>
              <a:rPr lang="en-US" dirty="0"/>
              <a:t>, E. W. Knightly, H. Zhang, and J. </a:t>
            </a:r>
            <a:r>
              <a:rPr lang="en-US" dirty="0" err="1"/>
              <a:t>Liebeherr</a:t>
            </a:r>
            <a:r>
              <a:rPr lang="en-US" dirty="0"/>
              <a:t>…</a:t>
            </a:r>
            <a:endParaRPr lang="ru-RU" dirty="0"/>
          </a:p>
          <a:p>
            <a:r>
              <a:rPr lang="ru-RU" dirty="0" err="1"/>
              <a:t>Стохатическое</a:t>
            </a:r>
            <a:r>
              <a:rPr lang="ru-RU" dirty="0"/>
              <a:t> сетевое исчисление изучали</a:t>
            </a:r>
            <a:r>
              <a:rPr lang="en-US" dirty="0"/>
              <a:t> -O. </a:t>
            </a:r>
            <a:r>
              <a:rPr lang="en-US" dirty="0" err="1"/>
              <a:t>Yaron</a:t>
            </a:r>
            <a:r>
              <a:rPr lang="en-US" dirty="0"/>
              <a:t> and M. </a:t>
            </a:r>
            <a:r>
              <a:rPr lang="en-US" dirty="0" err="1"/>
              <a:t>Sidi</a:t>
            </a:r>
            <a:r>
              <a:rPr lang="en-US" dirty="0"/>
              <a:t>, R. </a:t>
            </a:r>
            <a:r>
              <a:rPr lang="en-US" dirty="0" err="1"/>
              <a:t>Boorstyn</a:t>
            </a:r>
            <a:r>
              <a:rPr lang="en-US" dirty="0"/>
              <a:t>, A. </a:t>
            </a:r>
            <a:r>
              <a:rPr lang="en-US" dirty="0" err="1"/>
              <a:t>Burchard</a:t>
            </a:r>
            <a:r>
              <a:rPr lang="en-US" dirty="0"/>
              <a:t>, J. </a:t>
            </a:r>
            <a:r>
              <a:rPr lang="en-US" dirty="0" err="1"/>
              <a:t>Liebeherr</a:t>
            </a:r>
            <a:r>
              <a:rPr lang="en-US" dirty="0"/>
              <a:t>, and C. </a:t>
            </a:r>
            <a:r>
              <a:rPr lang="en-US" dirty="0" err="1"/>
              <a:t>Oottamakorn</a:t>
            </a:r>
            <a:r>
              <a:rPr lang="en-US" dirty="0"/>
              <a:t>…</a:t>
            </a:r>
            <a:endParaRPr lang="ru-RU" dirty="0"/>
          </a:p>
          <a:p>
            <a:r>
              <a:rPr lang="ru-RU" dirty="0"/>
              <a:t>Беспроводное сетевое исчисление изучали -</a:t>
            </a:r>
            <a:r>
              <a:rPr lang="en-US" dirty="0"/>
              <a:t>M</a:t>
            </a:r>
            <a:r>
              <a:rPr lang="ru-RU" dirty="0"/>
              <a:t>. </a:t>
            </a:r>
            <a:r>
              <a:rPr lang="en-US" dirty="0" err="1"/>
              <a:t>Fidler</a:t>
            </a:r>
            <a:r>
              <a:rPr lang="ru-RU" dirty="0"/>
              <a:t>, </a:t>
            </a:r>
            <a:r>
              <a:rPr lang="en-US" dirty="0"/>
              <a:t>K</a:t>
            </a:r>
            <a:r>
              <a:rPr lang="ru-RU" dirty="0"/>
              <a:t>. </a:t>
            </a:r>
            <a:r>
              <a:rPr lang="en-US" dirty="0"/>
              <a:t>Mahmood and A</a:t>
            </a:r>
            <a:r>
              <a:rPr lang="ru-RU" dirty="0"/>
              <a:t>. </a:t>
            </a:r>
            <a:r>
              <a:rPr lang="en-US" dirty="0" err="1"/>
              <a:t>Rizk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8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217" y="1166948"/>
            <a:ext cx="9118464" cy="40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Объект исследования:</a:t>
            </a:r>
            <a:r>
              <a:rPr lang="ru-RU" dirty="0"/>
              <a:t> телекоммуникационные сети</a:t>
            </a:r>
          </a:p>
          <a:p>
            <a:pPr marL="0" indent="0">
              <a:buNone/>
            </a:pPr>
            <a:r>
              <a:rPr lang="ru-RU" b="1" dirty="0"/>
              <a:t>Предмет исследования:</a:t>
            </a:r>
            <a:r>
              <a:rPr lang="ru-RU" dirty="0"/>
              <a:t> Алгоритмы оценки задержек в сети на основе аппарата сетевого исчисления</a:t>
            </a:r>
          </a:p>
          <a:p>
            <a:pPr marL="0" indent="0">
              <a:buNone/>
            </a:pPr>
            <a:r>
              <a:rPr lang="ru-RU" b="1" dirty="0"/>
              <a:t>Цель исследования:</a:t>
            </a:r>
            <a:r>
              <a:rPr lang="ru-RU" dirty="0"/>
              <a:t> Поиск и анализ статей по сетевому исчислению</a:t>
            </a:r>
          </a:p>
          <a:p>
            <a:pPr marL="0" indent="0">
              <a:buNone/>
            </a:pPr>
            <a:r>
              <a:rPr lang="ru-RU" b="1" dirty="0"/>
              <a:t>Задачи исследования: </a:t>
            </a:r>
            <a:endParaRPr lang="ru-RU" dirty="0"/>
          </a:p>
          <a:p>
            <a:r>
              <a:rPr lang="ru-RU" dirty="0"/>
              <a:t>Найти статьи по сетевому исчислению</a:t>
            </a:r>
          </a:p>
          <a:p>
            <a:pPr lvl="0"/>
            <a:r>
              <a:rPr lang="ru-RU" dirty="0"/>
              <a:t>Проанализировать статьи</a:t>
            </a:r>
          </a:p>
          <a:p>
            <a:pPr lvl="0"/>
            <a:r>
              <a:rPr lang="ru-RU" dirty="0"/>
              <a:t>Выделить главную информацию </a:t>
            </a:r>
          </a:p>
          <a:p>
            <a:pPr lvl="0"/>
            <a:r>
              <a:rPr lang="ru-RU" dirty="0"/>
              <a:t>Составить реферат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82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2E73F-0AD9-DC50-BBE0-2A920875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600"/>
            <a:ext cx="8911687" cy="1280890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241D3-80E9-251E-9549-31752F51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04" y="1346580"/>
            <a:ext cx="10436230" cy="4677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	Были проанализированы около 50 источников по сетевому исчислению по разным областям в сетевом исчислении.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u="sng" dirty="0"/>
              <a:t>Некоторые из </a:t>
            </a:r>
            <a:r>
              <a:rPr lang="ru-RU" u="sng" dirty="0" err="1"/>
              <a:t>найденных</a:t>
            </a:r>
            <a:r>
              <a:rPr lang="ru-RU" u="sng" dirty="0"/>
              <a:t> источников: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Про историю сетевого исчисления повествуется в статьях</a:t>
            </a:r>
            <a:r>
              <a:rPr lang="ru-RU" dirty="0"/>
              <a:t>:</a:t>
            </a:r>
            <a:r>
              <a:rPr lang="en" dirty="0"/>
              <a:t>Network Calculus. Theory and application A.V. </a:t>
            </a:r>
            <a:r>
              <a:rPr lang="en" dirty="0" err="1"/>
              <a:t>Roslyakov</a:t>
            </a:r>
            <a:r>
              <a:rPr lang="en" dirty="0"/>
              <a:t> Chair of Automatic Telecommunications, </a:t>
            </a:r>
            <a:r>
              <a:rPr lang="en" dirty="0" err="1"/>
              <a:t>Povolzhskiy</a:t>
            </a:r>
            <a:r>
              <a:rPr lang="en" dirty="0"/>
              <a:t> State ., </a:t>
            </a:r>
            <a:r>
              <a:rPr lang="ru-RU" dirty="0"/>
              <a:t>СЕТЕВОЕ ИСЧИСЛЕНИЕ </a:t>
            </a:r>
            <a:r>
              <a:rPr lang="en" dirty="0"/>
              <a:t>NETWORK CALCULUS. </a:t>
            </a:r>
            <a:r>
              <a:rPr lang="ru-RU" dirty="0"/>
              <a:t>ЧАСТЬ 1. ТЕОРЕТИЧЕСКИЕ ОСНОВЫ Росляков А.В., </a:t>
            </a:r>
            <a:r>
              <a:rPr lang="ru-RU" dirty="0" err="1"/>
              <a:t>Лысиков</a:t>
            </a:r>
            <a:r>
              <a:rPr lang="ru-RU" dirty="0"/>
              <a:t> А.А., </a:t>
            </a:r>
            <a:r>
              <a:rPr lang="ru-RU" dirty="0" err="1"/>
              <a:t>Витевскии</a:t>
            </a:r>
            <a:r>
              <a:rPr lang="ru-RU" dirty="0"/>
              <a:t>̆ В.Д.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Стохастическое СИ: </a:t>
            </a:r>
            <a:r>
              <a:rPr lang="en" dirty="0"/>
              <a:t>Jiang Y, Liu Y Stochastic Network Calculus. London: </a:t>
            </a:r>
            <a:r>
              <a:rPr lang="en" dirty="0" err="1"/>
              <a:t>SpringerVerlag</a:t>
            </a:r>
            <a:r>
              <a:rPr lang="en" dirty="0"/>
              <a:t>, 2008. , </a:t>
            </a:r>
            <a:r>
              <a:rPr lang="ru-RU" dirty="0"/>
              <a:t>Росляков А.В., </a:t>
            </a:r>
            <a:r>
              <a:rPr lang="ru-RU" dirty="0" err="1"/>
              <a:t>Лысиков</a:t>
            </a:r>
            <a:r>
              <a:rPr lang="ru-RU" dirty="0"/>
              <a:t> А.А. Применение теории стохастических сетевых исчислений к анализу характеристик </a:t>
            </a:r>
            <a:r>
              <a:rPr lang="en" dirty="0"/>
              <a:t>VPN , A Stochastic Network Calculus Yong Liu a, Chen-</a:t>
            </a:r>
            <a:r>
              <a:rPr lang="en" dirty="0" err="1"/>
              <a:t>Khong</a:t>
            </a:r>
            <a:r>
              <a:rPr lang="en" dirty="0"/>
              <a:t> </a:t>
            </a:r>
            <a:r>
              <a:rPr lang="en" dirty="0" err="1"/>
              <a:t>Tham</a:t>
            </a:r>
            <a:r>
              <a:rPr lang="en" dirty="0"/>
              <a:t> a, </a:t>
            </a:r>
            <a:r>
              <a:rPr lang="en" dirty="0" err="1"/>
              <a:t>Yuming</a:t>
            </a:r>
            <a:r>
              <a:rPr lang="en" dirty="0"/>
              <a:t> Jiang b, A Basic Stochastic Network Calculus </a:t>
            </a:r>
            <a:r>
              <a:rPr lang="en" dirty="0" err="1"/>
              <a:t>Yuming</a:t>
            </a:r>
            <a:r>
              <a:rPr lang="en" dirty="0"/>
              <a:t> Jiang Department of Telematics Norwegian University of Science and Technology, Unleashing the Power of Paying Multiplexing Only Once in Stochastic Network Calculus Anne </a:t>
            </a:r>
            <a:r>
              <a:rPr lang="en" dirty="0" err="1"/>
              <a:t>Bouillard</a:t>
            </a:r>
            <a:r>
              <a:rPr lang="en" dirty="0"/>
              <a:t>, Paul Nikolaus, Jens Schmitt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Детерминистическое СИ: </a:t>
            </a:r>
            <a:r>
              <a:rPr lang="en" dirty="0"/>
              <a:t>Le </a:t>
            </a:r>
            <a:r>
              <a:rPr lang="en" dirty="0" err="1"/>
              <a:t>Boudec</a:t>
            </a:r>
            <a:r>
              <a:rPr lang="en" dirty="0"/>
              <a:t> J.-Y., </a:t>
            </a:r>
            <a:r>
              <a:rPr lang="en" dirty="0" err="1"/>
              <a:t>Thiran</a:t>
            </a:r>
            <a:r>
              <a:rPr lang="en" dirty="0"/>
              <a:t> P. Network Calculus: A Theory of Deterministic Queuing Systems for the Internet, Springer, LNCS, 2001., A. </a:t>
            </a:r>
            <a:r>
              <a:rPr lang="en" dirty="0" err="1"/>
              <a:t>Bouillard</a:t>
            </a:r>
            <a:r>
              <a:rPr lang="en" dirty="0"/>
              <a:t>, M. Boyer, and E. Le </a:t>
            </a:r>
            <a:r>
              <a:rPr lang="en" dirty="0" err="1"/>
              <a:t>Corronc</a:t>
            </a:r>
            <a:r>
              <a:rPr lang="en" dirty="0"/>
              <a:t>, Deterministic Network Calculus: From Theory to Practical Implementation. Wiley-ISTE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Маршрутизация </a:t>
            </a:r>
            <a:r>
              <a:rPr lang="en" b="1" dirty="0"/>
              <a:t>QoS </a:t>
            </a:r>
            <a:r>
              <a:rPr lang="ru-RU" b="1" dirty="0"/>
              <a:t>и </a:t>
            </a:r>
            <a:r>
              <a:rPr lang="en" b="1" dirty="0"/>
              <a:t>VPN: </a:t>
            </a:r>
            <a:r>
              <a:rPr lang="en" dirty="0"/>
              <a:t>Centralized QoS Routing Using Network Calculus for SDN-Based Streaming Media Networks SHENG ZHU1,2, ZHEN SUN1,2, YONG LU1,2, LIANMING ZHANG 1,2, YEHUA WEI 1,2, AND GEYONG MIN3, (Senior Member, IEEE), ITU-T Recommendation Y.1315. QoS support for VPN services – Framework and characteristics., </a:t>
            </a:r>
            <a:r>
              <a:rPr lang="ru-RU" dirty="0"/>
              <a:t>Росляков А.В., </a:t>
            </a:r>
            <a:r>
              <a:rPr lang="ru-RU" dirty="0" err="1"/>
              <a:t>Лысиков</a:t>
            </a:r>
            <a:r>
              <a:rPr lang="ru-RU" dirty="0"/>
              <a:t> А.А. Применение теории стохастических сетевых исчислений </a:t>
            </a:r>
            <a:r>
              <a:rPr lang="ru-RU" dirty="0" err="1"/>
              <a:t>канализу</a:t>
            </a:r>
            <a:r>
              <a:rPr lang="ru-RU" dirty="0"/>
              <a:t> характеристик </a:t>
            </a:r>
            <a:r>
              <a:rPr lang="en" dirty="0"/>
              <a:t>VPN</a:t>
            </a:r>
            <a:r>
              <a:rPr lang="ru-RU" dirty="0"/>
              <a:t>)</a:t>
            </a:r>
            <a:r>
              <a:rPr lang="en" dirty="0"/>
              <a:t> </a:t>
            </a:r>
          </a:p>
          <a:p>
            <a:pPr marL="0" indent="0">
              <a:buNone/>
            </a:pPr>
            <a:r>
              <a:rPr lang="ru-RU" b="1" dirty="0"/>
              <a:t>	Библиотека </a:t>
            </a:r>
            <a:r>
              <a:rPr lang="en" b="1" dirty="0"/>
              <a:t>Nancy: </a:t>
            </a:r>
            <a:r>
              <a:rPr lang="en" dirty="0"/>
              <a:t>Nancy: an efficient parallel Network Calculus library Raffaele Zippo, Giovanni </a:t>
            </a:r>
            <a:r>
              <a:rPr lang="en" dirty="0" err="1"/>
              <a:t>Stea</a:t>
            </a:r>
            <a:r>
              <a:rPr lang="en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9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080" y="170364"/>
            <a:ext cx="8911687" cy="554850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Сетевое исчисление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0477" y="960496"/>
            <a:ext cx="8918166" cy="4300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	Ученые и практики по всему миру по-разному трактуют понятие сетевого исчисления.</a:t>
            </a:r>
          </a:p>
          <a:p>
            <a:pPr marL="0" indent="0">
              <a:buNone/>
            </a:pPr>
            <a:r>
              <a:rPr lang="ru-RU" sz="2000" dirty="0"/>
              <a:t>Вот некоторые из определений: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u="sng" dirty="0"/>
              <a:t>Сетевое исчисление </a:t>
            </a:r>
            <a:r>
              <a:rPr lang="ru-RU" sz="2000" dirty="0"/>
              <a:t>— это набор математических результатов, полученных в результате углубленного изучения сетей связи. </a:t>
            </a:r>
            <a:r>
              <a:rPr lang="en" sz="1400" b="1" dirty="0"/>
              <a:t>(</a:t>
            </a:r>
            <a:r>
              <a:rPr lang="en" sz="1400" b="1" i="1" dirty="0"/>
              <a:t>Centralized QoS Routing Using Network Calculus for SDN-Based Streaming Media Networks </a:t>
            </a:r>
            <a:r>
              <a:rPr lang="en" sz="1400" i="1" dirty="0"/>
              <a:t>SHENG ZHU1,2, ZHEN SUN1,2, YONG LU1,2, LIANMING ZHANG 1,2, YEHUA WEI 1,2, AND GEYONG MIN3, (Senior Member, IEEE) ) </a:t>
            </a:r>
            <a:endParaRPr lang="ru-RU" sz="14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u="sng" dirty="0"/>
              <a:t>Сетевое исчисление Network Calculus </a:t>
            </a:r>
            <a:r>
              <a:rPr lang="ru-RU" sz="2000" dirty="0"/>
              <a:t>представляет собой теоретическую основу для определения граничных оценок, параметров качества, обслуживания заявок в пакетных сетях.</a:t>
            </a:r>
            <a:r>
              <a:rPr lang="ru-RU" i="1" dirty="0"/>
              <a:t> </a:t>
            </a:r>
            <a:r>
              <a:rPr lang="ru-RU" sz="1400" i="1" dirty="0"/>
              <a:t>(</a:t>
            </a:r>
            <a:r>
              <a:rPr lang="ru-RU" sz="1400" b="1" i="1" dirty="0"/>
              <a:t>БАЗОВЫЕ ПРИНЦИПЫ И ПЕРСПЕКТИВЫ ИСПОЛЬЗОВАНИЯ ТЕОРИИ СЕТЕВОГО ИСЧИСЛЕНИЯ (</a:t>
            </a:r>
            <a:r>
              <a:rPr lang="en" sz="1400" b="1" i="1" dirty="0"/>
              <a:t>NETWORK CALCULUS) </a:t>
            </a:r>
            <a:r>
              <a:rPr lang="ru-RU" sz="1400" i="1" dirty="0"/>
              <a:t>Кудрявцева Е.Н., Росляков А.В.) </a:t>
            </a:r>
            <a:endParaRPr lang="ru-RU" sz="1400" dirty="0"/>
          </a:p>
          <a:p>
            <a:pPr marL="0" indent="0">
              <a:buNone/>
            </a:pPr>
            <a:r>
              <a:rPr lang="ru-RU" sz="2000" dirty="0"/>
              <a:t> 	</a:t>
            </a:r>
            <a:r>
              <a:rPr lang="ru-RU" sz="2000" u="sng" dirty="0"/>
              <a:t>Сетевое исчисление </a:t>
            </a:r>
            <a:r>
              <a:rPr lang="ru-RU" sz="2000" dirty="0"/>
              <a:t>— это теория систем min-plus, которая позволяет эффективно выводить детерминистические оценки производительности для сетей очередей</a:t>
            </a:r>
            <a:r>
              <a:rPr lang="ru-RU" sz="1400" dirty="0"/>
              <a:t>. </a:t>
            </a:r>
            <a:r>
              <a:rPr lang="en" sz="1400" i="1" dirty="0"/>
              <a:t>(</a:t>
            </a:r>
            <a:r>
              <a:rPr lang="en" sz="1400" b="1" i="1" dirty="0"/>
              <a:t>An End-to-End Probabilistic Network Calculus with Moment Generating Functions for Efficient Utilization of Independence</a:t>
            </a:r>
            <a:r>
              <a:rPr lang="en" sz="1400" dirty="0"/>
              <a:t>∗ </a:t>
            </a:r>
            <a:r>
              <a:rPr lang="en" sz="1400" i="1" dirty="0"/>
              <a:t>Markus Fidler) </a:t>
            </a:r>
            <a:endParaRPr lang="en" sz="14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84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6" y="624110"/>
            <a:ext cx="8911687" cy="1280890"/>
          </a:xfrm>
        </p:spPr>
        <p:txBody>
          <a:bodyPr/>
          <a:lstStyle/>
          <a:p>
            <a:r>
              <a:rPr lang="ru-RU" dirty="0"/>
              <a:t>Проблема в сетевом исчислении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886" y="177654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	Несмотря на появление новых приложений, остается нерешенной сложная и неизбежная проблема: обеспечение точного анализа сетей с помощью агрегированного мультиплексирования. </a:t>
            </a:r>
          </a:p>
          <a:p>
            <a:pPr marL="0" indent="0">
              <a:buNone/>
            </a:pPr>
            <a:r>
              <a:rPr lang="ru-RU" sz="2000" dirty="0"/>
              <a:t>	Теория предлагает эффективные методы для ограничения максимальных сквозных или локальных задержек. Однако, как показано в статье (J. B. </a:t>
            </a:r>
            <a:r>
              <a:rPr lang="ru-RU" sz="2000" dirty="0" err="1"/>
              <a:t>Schmitt</a:t>
            </a:r>
            <a:r>
              <a:rPr lang="ru-RU" sz="2000" dirty="0"/>
              <a:t>, F. A. </a:t>
            </a:r>
            <a:r>
              <a:rPr lang="ru-RU" sz="2000" dirty="0" err="1"/>
              <a:t>Zdarsky</a:t>
            </a:r>
            <a:r>
              <a:rPr lang="ru-RU" sz="2000" dirty="0"/>
              <a:t>, </a:t>
            </a:r>
            <a:r>
              <a:rPr lang="ru-RU" sz="2000" dirty="0" err="1"/>
              <a:t>and</a:t>
            </a:r>
            <a:r>
              <a:rPr lang="ru-RU" sz="2000" dirty="0"/>
              <a:t> M. </a:t>
            </a:r>
            <a:r>
              <a:rPr lang="ru-RU" sz="2000" dirty="0" err="1"/>
              <a:t>Fidler</a:t>
            </a:r>
            <a:r>
              <a:rPr lang="ru-RU" sz="2000" dirty="0"/>
              <a:t>. </a:t>
            </a:r>
            <a:r>
              <a:rPr lang="ru-RU" sz="2000" dirty="0" err="1"/>
              <a:t>Delay</a:t>
            </a:r>
            <a:r>
              <a:rPr lang="ru-RU" sz="2000" dirty="0"/>
              <a:t> </a:t>
            </a:r>
            <a:r>
              <a:rPr lang="ru-RU" sz="2000" dirty="0" err="1"/>
              <a:t>bounds</a:t>
            </a:r>
            <a:r>
              <a:rPr lang="ru-RU" sz="2000" dirty="0"/>
              <a:t> </a:t>
            </a:r>
            <a:r>
              <a:rPr lang="ru-RU" sz="2000" dirty="0" err="1"/>
              <a:t>under</a:t>
            </a:r>
            <a:r>
              <a:rPr lang="ru-RU" sz="2000" dirty="0"/>
              <a:t> </a:t>
            </a:r>
            <a:r>
              <a:rPr lang="ru-RU" sz="2000" dirty="0" err="1"/>
              <a:t>arbitrary</a:t>
            </a:r>
            <a:r>
              <a:rPr lang="ru-RU" sz="2000" dirty="0"/>
              <a:t> </a:t>
            </a:r>
            <a:r>
              <a:rPr lang="ru-RU" sz="2000" dirty="0" err="1"/>
              <a:t>multiplexing</a:t>
            </a:r>
            <a:r>
              <a:rPr lang="ru-RU" sz="2000" dirty="0"/>
              <a:t>: </a:t>
            </a:r>
            <a:r>
              <a:rPr lang="ru-RU" sz="2000" dirty="0" err="1"/>
              <a:t>When</a:t>
            </a:r>
            <a:r>
              <a:rPr lang="ru-RU" sz="2000" dirty="0"/>
              <a:t> </a:t>
            </a:r>
            <a:r>
              <a:rPr lang="ru-RU" sz="2000" dirty="0" err="1"/>
              <a:t>network</a:t>
            </a:r>
            <a:r>
              <a:rPr lang="ru-RU" sz="2000" dirty="0"/>
              <a:t> </a:t>
            </a:r>
            <a:r>
              <a:rPr lang="ru-RU" sz="2000" dirty="0" err="1"/>
              <a:t>calculus</a:t>
            </a:r>
            <a:r>
              <a:rPr lang="ru-RU" sz="2000" dirty="0"/>
              <a:t> </a:t>
            </a:r>
            <a:r>
              <a:rPr lang="ru-RU" sz="2000" dirty="0" err="1"/>
              <a:t>leaves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lurch</a:t>
            </a:r>
            <a:r>
              <a:rPr lang="ru-RU" sz="2000" dirty="0"/>
              <a:t> ...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Proc</a:t>
            </a:r>
            <a:r>
              <a:rPr lang="ru-RU" sz="2000" dirty="0"/>
              <a:t>. </a:t>
            </a:r>
            <a:r>
              <a:rPr lang="ru-RU" sz="2000" dirty="0" err="1"/>
              <a:t>of</a:t>
            </a:r>
            <a:r>
              <a:rPr lang="ru-RU" sz="2000" dirty="0"/>
              <a:t> INFOCOM’2008, 2008.), эти границы могут быть далеки от точных значений </a:t>
            </a:r>
            <a:r>
              <a:rPr lang="ru-RU" sz="2000" dirty="0" err="1"/>
              <a:t>worst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	 На данный момент были тщательно проанализированы только сеть с тремя потоками и тремя серверами, а также тандемная сеть под названием </a:t>
            </a:r>
            <a:r>
              <a:rPr lang="ru-RU" sz="2000" dirty="0" err="1"/>
              <a:t>sink</a:t>
            </a:r>
            <a:r>
              <a:rPr lang="ru-RU" sz="2000" dirty="0"/>
              <a:t> </a:t>
            </a:r>
            <a:r>
              <a:rPr lang="ru-RU" sz="2000" dirty="0" err="1"/>
              <a:t>tree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9816" y="658945"/>
            <a:ext cx="8911687" cy="1280890"/>
          </a:xfrm>
        </p:spPr>
        <p:txBody>
          <a:bodyPr/>
          <a:lstStyle/>
          <a:p>
            <a:r>
              <a:rPr lang="ru-RU" dirty="0"/>
              <a:t>Направления в сетевом исчислении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6766" y="205522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 момента создания теории сетевого анализа были развиты два ее направления: детерминистическое и стохастическое.</a:t>
            </a:r>
          </a:p>
          <a:p>
            <a:pPr marL="0" indent="0">
              <a:buNone/>
            </a:pPr>
            <a:r>
              <a:rPr lang="ru-RU" dirty="0"/>
              <a:t>	 Теория детерминистического NC (DNC) используется при изучении сетей, обеспечивающих детерминистические гарантии обслуживания для входящих потоков пакетов. </a:t>
            </a:r>
          </a:p>
          <a:p>
            <a:pPr marL="0" indent="0">
              <a:buNone/>
            </a:pPr>
            <a:r>
              <a:rPr lang="ru-RU" dirty="0"/>
              <a:t>	Стохастическое сетевое исчисление (SNC) является расширением сетевого исчисления, которое учитывает статистический выигрыш от мультиплексирования путем замены детерминистических границ статистическими.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i="1" dirty="0"/>
              <a:t>              </a:t>
            </a:r>
            <a:r>
              <a:rPr lang="en" b="1" i="1" dirty="0"/>
              <a:t>Network Calculus. Theory and application </a:t>
            </a:r>
            <a:r>
              <a:rPr lang="en" i="1" dirty="0"/>
              <a:t>A.V. </a:t>
            </a:r>
            <a:r>
              <a:rPr lang="en" i="1" dirty="0" err="1"/>
              <a:t>Roslyakov</a:t>
            </a:r>
            <a:r>
              <a:rPr lang="en" i="1" dirty="0"/>
              <a:t> ) 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5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690" y="615401"/>
            <a:ext cx="8911687" cy="1280890"/>
          </a:xfrm>
        </p:spPr>
        <p:txBody>
          <a:bodyPr/>
          <a:lstStyle/>
          <a:p>
            <a:r>
              <a:rPr lang="ru-RU" dirty="0"/>
              <a:t>Сетевое исчисление.</a:t>
            </a:r>
            <a:r>
              <a:rPr lang="en-US" dirty="0"/>
              <a:t>VPN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393" y="17765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Модели сети VPN на основе DNC и SNC могут быть совместно использованы для определения границ сквозных характеристик </a:t>
            </a:r>
            <a:r>
              <a:rPr lang="ru-RU" dirty="0" err="1"/>
              <a:t>QoS</a:t>
            </a:r>
            <a:r>
              <a:rPr lang="ru-RU" dirty="0"/>
              <a:t> при определении оператором оптимального маршрута на этапе планирования VPN.</a:t>
            </a:r>
          </a:p>
          <a:p>
            <a:pPr marL="0" indent="0">
              <a:buNone/>
            </a:pPr>
            <a:r>
              <a:rPr lang="ru-RU" dirty="0"/>
              <a:t>	DNC можно использовать в случае, если клиенту необходимы строгие гарантии </a:t>
            </a:r>
            <a:r>
              <a:rPr lang="ru-RU" dirty="0" err="1"/>
              <a:t>QoS</a:t>
            </a:r>
            <a:r>
              <a:rPr lang="ru-RU" dirty="0"/>
              <a:t> и нарушение их очень критично (например, в корпоративных сетях банков, сетях связи спецслужб).</a:t>
            </a:r>
          </a:p>
          <a:p>
            <a:pPr marL="0" indent="0">
              <a:buNone/>
            </a:pPr>
            <a:r>
              <a:rPr lang="ru-RU" dirty="0"/>
              <a:t>	SNC подойдет в случае, если клиенту не важны нарушения гарантий </a:t>
            </a:r>
            <a:r>
              <a:rPr lang="ru-RU" dirty="0" err="1"/>
              <a:t>QoS</a:t>
            </a:r>
            <a:r>
              <a:rPr lang="ru-RU" dirty="0"/>
              <a:t> (например, если клиент планирует использовать VPN сеть для передачи некритичных данных, для выхода в сеть Интернет и т.п.)</a:t>
            </a:r>
          </a:p>
        </p:txBody>
      </p:sp>
    </p:spTree>
    <p:extLst>
      <p:ext uri="{BB962C8B-B14F-4D97-AF65-F5344CB8AC3E}">
        <p14:creationId xmlns:p14="http://schemas.microsoft.com/office/powerpoint/2010/main" val="37778861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450</TotalTime>
  <Words>863</Words>
  <Application>Microsoft Office PowerPoint</Application>
  <PresentationFormat>Широкоэкранный</PresentationFormat>
  <Paragraphs>183</Paragraphs>
  <Slides>28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Легкий дым</vt:lpstr>
      <vt:lpstr>             «Владимирский государственный университет имени Александра                      Григорьевича и Николая Григорьевича Столетовых»   (ВлГУ)      Кафедра защиты информации            Отчет производственной практике  Тема: Основы сетевого исчисления</vt:lpstr>
      <vt:lpstr>  Актуальность темы исследования</vt:lpstr>
      <vt:lpstr>  Степень разработанности темы</vt:lpstr>
      <vt:lpstr>Презентация PowerPoint</vt:lpstr>
      <vt:lpstr>Источники</vt:lpstr>
      <vt:lpstr>Сетевое исчисление </vt:lpstr>
      <vt:lpstr>Проблема в сетевом исчислении</vt:lpstr>
      <vt:lpstr>Направления в сетевом исчислении</vt:lpstr>
      <vt:lpstr>Сетевое исчисление.VPN</vt:lpstr>
      <vt:lpstr>Сетевое исчисление. Основные определения</vt:lpstr>
      <vt:lpstr>Основные определения</vt:lpstr>
      <vt:lpstr>Основные определения</vt:lpstr>
      <vt:lpstr>Функции и операции NC</vt:lpstr>
      <vt:lpstr>Модель системы сетевого исчисления</vt:lpstr>
      <vt:lpstr>Отличие сетевого исчисления.</vt:lpstr>
      <vt:lpstr>Анализ сетевого исчисления</vt:lpstr>
      <vt:lpstr>Анализ алгебраического сетевого исчисления. Основные теоремы</vt:lpstr>
      <vt:lpstr>Анализ алгебраического сетевого исчисления. Основные теоремы.</vt:lpstr>
      <vt:lpstr>Анализ NC FIFO</vt:lpstr>
      <vt:lpstr>Циклический перебор дефицита (DRR). Взвешенный циклический перебор (WRR)</vt:lpstr>
      <vt:lpstr>Библиотека Nancy.</vt:lpstr>
      <vt:lpstr>Библиотека Nancy</vt:lpstr>
      <vt:lpstr>Пример псевдопериодической кусочно-аффинной функции f и ее представления Rf </vt:lpstr>
      <vt:lpstr>Библиотека Nancy</vt:lpstr>
      <vt:lpstr>Основные реализованные операторы min и max-plus</vt:lpstr>
      <vt:lpstr>Выводы авторов статей</vt:lpstr>
      <vt:lpstr>Выводы авторов статей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«Владимирский государственный университет имени Александра                      Григорьевича и Николая Григорьевича Столетовых»   (ВлГУ)      Кафедра защиты информации            Отчет производственной практике  Тема: Сетевое исчисление</dc:title>
  <dc:creator>Екатерина Бирюкова</dc:creator>
  <cp:lastModifiedBy>ACER</cp:lastModifiedBy>
  <cp:revision>20</cp:revision>
  <dcterms:created xsi:type="dcterms:W3CDTF">2022-09-13T09:26:54Z</dcterms:created>
  <dcterms:modified xsi:type="dcterms:W3CDTF">2023-07-27T09:37:05Z</dcterms:modified>
</cp:coreProperties>
</file>