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1" r:id="rId4"/>
    <p:sldId id="274" r:id="rId5"/>
    <p:sldId id="261" r:id="rId6"/>
    <p:sldId id="268" r:id="rId7"/>
    <p:sldId id="269" r:id="rId8"/>
    <p:sldId id="272" r:id="rId9"/>
    <p:sldId id="270" r:id="rId10"/>
    <p:sldId id="267" r:id="rId11"/>
    <p:sldId id="266" r:id="rId12"/>
    <p:sldId id="265" r:id="rId13"/>
    <p:sldId id="263" r:id="rId14"/>
    <p:sldId id="276" r:id="rId15"/>
    <p:sldId id="262" r:id="rId16"/>
    <p:sldId id="282" r:id="rId17"/>
    <p:sldId id="277" r:id="rId18"/>
    <p:sldId id="283" r:id="rId19"/>
    <p:sldId id="278" r:id="rId20"/>
    <p:sldId id="284" r:id="rId21"/>
    <p:sldId id="279" r:id="rId22"/>
    <p:sldId id="285" r:id="rId23"/>
    <p:sldId id="281" r:id="rId24"/>
    <p:sldId id="287" r:id="rId25"/>
    <p:sldId id="280" r:id="rId26"/>
    <p:sldId id="288" r:id="rId27"/>
    <p:sldId id="286" r:id="rId28"/>
    <p:sldId id="292" r:id="rId29"/>
    <p:sldId id="291" r:id="rId30"/>
    <p:sldId id="293" r:id="rId31"/>
    <p:sldId id="289" r:id="rId32"/>
    <p:sldId id="290" r:id="rId33"/>
    <p:sldId id="294" r:id="rId34"/>
    <p:sldId id="295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uy\Downloads\3605_1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uy\Downloads\3605_12_MightBeB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Temperature profile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005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Report!$B$24:$B$46</c:f>
              <c:numCache>
                <c:formatCode>General</c:formatCode>
                <c:ptCount val="23"/>
                <c:pt idx="0">
                  <c:v>0</c:v>
                </c:pt>
                <c:pt idx="1">
                  <c:v>31</c:v>
                </c:pt>
                <c:pt idx="2">
                  <c:v>99</c:v>
                </c:pt>
                <c:pt idx="3">
                  <c:v>191</c:v>
                </c:pt>
                <c:pt idx="4">
                  <c:v>283</c:v>
                </c:pt>
                <c:pt idx="5">
                  <c:v>405</c:v>
                </c:pt>
                <c:pt idx="6">
                  <c:v>527</c:v>
                </c:pt>
                <c:pt idx="7">
                  <c:v>709</c:v>
                </c:pt>
                <c:pt idx="8">
                  <c:v>891</c:v>
                </c:pt>
                <c:pt idx="9">
                  <c:v>1134</c:v>
                </c:pt>
                <c:pt idx="10">
                  <c:v>1207</c:v>
                </c:pt>
                <c:pt idx="11">
                  <c:v>1299</c:v>
                </c:pt>
                <c:pt idx="12">
                  <c:v>1391</c:v>
                </c:pt>
                <c:pt idx="13">
                  <c:v>1483</c:v>
                </c:pt>
                <c:pt idx="14">
                  <c:v>1575</c:v>
                </c:pt>
                <c:pt idx="15">
                  <c:v>1697</c:v>
                </c:pt>
                <c:pt idx="16">
                  <c:v>1819</c:v>
                </c:pt>
                <c:pt idx="17">
                  <c:v>2062</c:v>
                </c:pt>
                <c:pt idx="18">
                  <c:v>2123</c:v>
                </c:pt>
                <c:pt idx="19">
                  <c:v>2305</c:v>
                </c:pt>
                <c:pt idx="20">
                  <c:v>2547</c:v>
                </c:pt>
                <c:pt idx="21">
                  <c:v>2879</c:v>
                </c:pt>
                <c:pt idx="22">
                  <c:v>3481</c:v>
                </c:pt>
              </c:numCache>
            </c:numRef>
          </c:xVal>
          <c:yVal>
            <c:numRef>
              <c:f>Report!$E$24:$E$46</c:f>
              <c:numCache>
                <c:formatCode>General</c:formatCode>
                <c:ptCount val="23"/>
                <c:pt idx="0">
                  <c:v>77.153000000000006</c:v>
                </c:pt>
                <c:pt idx="1">
                  <c:v>84.911000000000001</c:v>
                </c:pt>
                <c:pt idx="2">
                  <c:v>102.32599999999999</c:v>
                </c:pt>
                <c:pt idx="3">
                  <c:v>119.76439999999999</c:v>
                </c:pt>
                <c:pt idx="4">
                  <c:v>136.19659999999999</c:v>
                </c:pt>
                <c:pt idx="5">
                  <c:v>153.89779999999999</c:v>
                </c:pt>
                <c:pt idx="6">
                  <c:v>168.81979999999999</c:v>
                </c:pt>
                <c:pt idx="7">
                  <c:v>186.82339999999999</c:v>
                </c:pt>
                <c:pt idx="8">
                  <c:v>200.98580000000001</c:v>
                </c:pt>
                <c:pt idx="9">
                  <c:v>212.04320000000001</c:v>
                </c:pt>
                <c:pt idx="10">
                  <c:v>193.8254</c:v>
                </c:pt>
                <c:pt idx="11">
                  <c:v>175.7372</c:v>
                </c:pt>
                <c:pt idx="12">
                  <c:v>158.64619999999999</c:v>
                </c:pt>
                <c:pt idx="13">
                  <c:v>141.30860000000001</c:v>
                </c:pt>
                <c:pt idx="14">
                  <c:v>124.4264</c:v>
                </c:pt>
                <c:pt idx="15">
                  <c:v>105.44540000000001</c:v>
                </c:pt>
                <c:pt idx="16">
                  <c:v>88.145600000000002</c:v>
                </c:pt>
                <c:pt idx="17">
                  <c:v>76.965800000000002</c:v>
                </c:pt>
                <c:pt idx="18">
                  <c:v>68.982799999999997</c:v>
                </c:pt>
                <c:pt idx="19">
                  <c:v>51.211399999999998</c:v>
                </c:pt>
                <c:pt idx="20">
                  <c:v>32.525599999999997</c:v>
                </c:pt>
                <c:pt idx="21">
                  <c:v>15.1214</c:v>
                </c:pt>
                <c:pt idx="22">
                  <c:v>139.87219999999999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2F-40BB-A8B7-0B57E1CE24FD}"/>
            </c:ext>
          </c:extLst>
        </c:ser>
        <c:ser>
          <c:idx val="1"/>
          <c:order val="1"/>
          <c:spPr>
            <a:ln w="2005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Report!$B$24:$B$46</c:f>
              <c:numCache>
                <c:formatCode>General</c:formatCode>
                <c:ptCount val="23"/>
                <c:pt idx="0">
                  <c:v>0</c:v>
                </c:pt>
                <c:pt idx="1">
                  <c:v>31</c:v>
                </c:pt>
                <c:pt idx="2">
                  <c:v>99</c:v>
                </c:pt>
                <c:pt idx="3">
                  <c:v>191</c:v>
                </c:pt>
                <c:pt idx="4">
                  <c:v>283</c:v>
                </c:pt>
                <c:pt idx="5">
                  <c:v>405</c:v>
                </c:pt>
                <c:pt idx="6">
                  <c:v>527</c:v>
                </c:pt>
                <c:pt idx="7">
                  <c:v>709</c:v>
                </c:pt>
                <c:pt idx="8">
                  <c:v>891</c:v>
                </c:pt>
                <c:pt idx="9">
                  <c:v>1134</c:v>
                </c:pt>
                <c:pt idx="10">
                  <c:v>1207</c:v>
                </c:pt>
                <c:pt idx="11">
                  <c:v>1299</c:v>
                </c:pt>
                <c:pt idx="12">
                  <c:v>1391</c:v>
                </c:pt>
                <c:pt idx="13">
                  <c:v>1483</c:v>
                </c:pt>
                <c:pt idx="14">
                  <c:v>1575</c:v>
                </c:pt>
                <c:pt idx="15">
                  <c:v>1697</c:v>
                </c:pt>
                <c:pt idx="16">
                  <c:v>1819</c:v>
                </c:pt>
                <c:pt idx="17">
                  <c:v>2062</c:v>
                </c:pt>
                <c:pt idx="18">
                  <c:v>2123</c:v>
                </c:pt>
                <c:pt idx="19">
                  <c:v>2305</c:v>
                </c:pt>
                <c:pt idx="20">
                  <c:v>2547</c:v>
                </c:pt>
                <c:pt idx="21">
                  <c:v>2879</c:v>
                </c:pt>
                <c:pt idx="22">
                  <c:v>3481</c:v>
                </c:pt>
              </c:numCache>
            </c:numRef>
          </c:xVal>
          <c:yVal>
            <c:numRef>
              <c:f>Report!$L$24:$L$46</c:f>
              <c:numCache>
                <c:formatCode>General</c:formatCode>
                <c:ptCount val="23"/>
                <c:pt idx="0">
                  <c:v>76.819999999999993</c:v>
                </c:pt>
                <c:pt idx="1">
                  <c:v>83.84</c:v>
                </c:pt>
                <c:pt idx="2">
                  <c:v>98.6</c:v>
                </c:pt>
                <c:pt idx="3">
                  <c:v>114.44</c:v>
                </c:pt>
                <c:pt idx="4">
                  <c:v>128.47999999999999</c:v>
                </c:pt>
                <c:pt idx="5">
                  <c:v>146.12</c:v>
                </c:pt>
                <c:pt idx="6">
                  <c:v>161.06</c:v>
                </c:pt>
                <c:pt idx="7">
                  <c:v>178.88</c:v>
                </c:pt>
                <c:pt idx="8">
                  <c:v>195.8</c:v>
                </c:pt>
                <c:pt idx="9">
                  <c:v>211.82</c:v>
                </c:pt>
                <c:pt idx="10">
                  <c:v>191.84</c:v>
                </c:pt>
                <c:pt idx="11">
                  <c:v>173.3</c:v>
                </c:pt>
                <c:pt idx="12">
                  <c:v>154.76</c:v>
                </c:pt>
                <c:pt idx="13">
                  <c:v>135.68</c:v>
                </c:pt>
                <c:pt idx="14">
                  <c:v>116.6</c:v>
                </c:pt>
                <c:pt idx="15">
                  <c:v>98.24</c:v>
                </c:pt>
                <c:pt idx="16">
                  <c:v>78.98</c:v>
                </c:pt>
                <c:pt idx="17">
                  <c:v>76.819999999999993</c:v>
                </c:pt>
                <c:pt idx="18">
                  <c:v>66.56</c:v>
                </c:pt>
                <c:pt idx="19">
                  <c:v>47.84</c:v>
                </c:pt>
                <c:pt idx="20">
                  <c:v>29.12</c:v>
                </c:pt>
                <c:pt idx="21">
                  <c:v>10.76</c:v>
                </c:pt>
                <c:pt idx="22">
                  <c:v>135.68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2F-40BB-A8B7-0B57E1CE24FD}"/>
            </c:ext>
          </c:extLst>
        </c:ser>
        <c:ser>
          <c:idx val="2"/>
          <c:order val="2"/>
          <c:spPr>
            <a:ln w="2005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Report!$B$24:$B$46</c:f>
              <c:numCache>
                <c:formatCode>General</c:formatCode>
                <c:ptCount val="23"/>
                <c:pt idx="0">
                  <c:v>0</c:v>
                </c:pt>
                <c:pt idx="1">
                  <c:v>31</c:v>
                </c:pt>
                <c:pt idx="2">
                  <c:v>99</c:v>
                </c:pt>
                <c:pt idx="3">
                  <c:v>191</c:v>
                </c:pt>
                <c:pt idx="4">
                  <c:v>283</c:v>
                </c:pt>
                <c:pt idx="5">
                  <c:v>405</c:v>
                </c:pt>
                <c:pt idx="6">
                  <c:v>527</c:v>
                </c:pt>
                <c:pt idx="7">
                  <c:v>709</c:v>
                </c:pt>
                <c:pt idx="8">
                  <c:v>891</c:v>
                </c:pt>
                <c:pt idx="9">
                  <c:v>1134</c:v>
                </c:pt>
                <c:pt idx="10">
                  <c:v>1207</c:v>
                </c:pt>
                <c:pt idx="11">
                  <c:v>1299</c:v>
                </c:pt>
                <c:pt idx="12">
                  <c:v>1391</c:v>
                </c:pt>
                <c:pt idx="13">
                  <c:v>1483</c:v>
                </c:pt>
                <c:pt idx="14">
                  <c:v>1575</c:v>
                </c:pt>
                <c:pt idx="15">
                  <c:v>1697</c:v>
                </c:pt>
                <c:pt idx="16">
                  <c:v>1819</c:v>
                </c:pt>
                <c:pt idx="17">
                  <c:v>2062</c:v>
                </c:pt>
                <c:pt idx="18">
                  <c:v>2123</c:v>
                </c:pt>
                <c:pt idx="19">
                  <c:v>2305</c:v>
                </c:pt>
                <c:pt idx="20">
                  <c:v>2547</c:v>
                </c:pt>
                <c:pt idx="21">
                  <c:v>2879</c:v>
                </c:pt>
                <c:pt idx="22">
                  <c:v>3481</c:v>
                </c:pt>
              </c:numCache>
            </c:numRef>
          </c:xVal>
          <c:yVal>
            <c:numRef>
              <c:f>Report!$M$24:$M$46</c:f>
              <c:numCache>
                <c:formatCode>General</c:formatCode>
                <c:ptCount val="23"/>
                <c:pt idx="0">
                  <c:v>77.180000000000007</c:v>
                </c:pt>
                <c:pt idx="1">
                  <c:v>88.16</c:v>
                </c:pt>
                <c:pt idx="2">
                  <c:v>109.4</c:v>
                </c:pt>
                <c:pt idx="3">
                  <c:v>129.56</c:v>
                </c:pt>
                <c:pt idx="4">
                  <c:v>151.52000000000001</c:v>
                </c:pt>
                <c:pt idx="5">
                  <c:v>169.88</c:v>
                </c:pt>
                <c:pt idx="6">
                  <c:v>190.94</c:v>
                </c:pt>
                <c:pt idx="7">
                  <c:v>209.12</c:v>
                </c:pt>
                <c:pt idx="8">
                  <c:v>228.2</c:v>
                </c:pt>
                <c:pt idx="9">
                  <c:v>212.18</c:v>
                </c:pt>
                <c:pt idx="10">
                  <c:v>196.16</c:v>
                </c:pt>
                <c:pt idx="11">
                  <c:v>178.7</c:v>
                </c:pt>
                <c:pt idx="12">
                  <c:v>161.24</c:v>
                </c:pt>
                <c:pt idx="13">
                  <c:v>144.32</c:v>
                </c:pt>
                <c:pt idx="14">
                  <c:v>127.4</c:v>
                </c:pt>
                <c:pt idx="15">
                  <c:v>109.76</c:v>
                </c:pt>
                <c:pt idx="16">
                  <c:v>93.02</c:v>
                </c:pt>
                <c:pt idx="17">
                  <c:v>77.180000000000007</c:v>
                </c:pt>
                <c:pt idx="18">
                  <c:v>69.44</c:v>
                </c:pt>
                <c:pt idx="19">
                  <c:v>52.16</c:v>
                </c:pt>
                <c:pt idx="20">
                  <c:v>34.880000000000003</c:v>
                </c:pt>
                <c:pt idx="21">
                  <c:v>17.239999999999998</c:v>
                </c:pt>
                <c:pt idx="22">
                  <c:v>144.32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2F-40BB-A8B7-0B57E1CE2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"/>
        <c:axId val="20"/>
      </c:scatterChart>
      <c:valAx>
        <c:axId val="1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"/>
        <c:crosses val="autoZero"/>
        <c:crossBetween val="midCat"/>
      </c:valAx>
      <c:valAx>
        <c:axId val="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UUT temperature (F)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Temperature profile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005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Report!$B$24:$B$46</c:f>
              <c:numCache>
                <c:formatCode>General</c:formatCode>
                <c:ptCount val="23"/>
                <c:pt idx="0">
                  <c:v>0</c:v>
                </c:pt>
                <c:pt idx="1">
                  <c:v>32</c:v>
                </c:pt>
                <c:pt idx="2">
                  <c:v>100</c:v>
                </c:pt>
                <c:pt idx="3">
                  <c:v>192</c:v>
                </c:pt>
                <c:pt idx="4">
                  <c:v>284</c:v>
                </c:pt>
                <c:pt idx="5">
                  <c:v>406</c:v>
                </c:pt>
                <c:pt idx="6">
                  <c:v>528</c:v>
                </c:pt>
                <c:pt idx="7">
                  <c:v>710</c:v>
                </c:pt>
                <c:pt idx="8">
                  <c:v>892</c:v>
                </c:pt>
                <c:pt idx="9">
                  <c:v>1134</c:v>
                </c:pt>
                <c:pt idx="10">
                  <c:v>1207</c:v>
                </c:pt>
                <c:pt idx="11">
                  <c:v>1299</c:v>
                </c:pt>
                <c:pt idx="12">
                  <c:v>1391</c:v>
                </c:pt>
                <c:pt idx="13">
                  <c:v>1483</c:v>
                </c:pt>
                <c:pt idx="14">
                  <c:v>1576</c:v>
                </c:pt>
                <c:pt idx="15">
                  <c:v>1697</c:v>
                </c:pt>
                <c:pt idx="16">
                  <c:v>1819</c:v>
                </c:pt>
                <c:pt idx="17">
                  <c:v>2062</c:v>
                </c:pt>
                <c:pt idx="18">
                  <c:v>2124</c:v>
                </c:pt>
                <c:pt idx="19">
                  <c:v>2306</c:v>
                </c:pt>
                <c:pt idx="20">
                  <c:v>2547</c:v>
                </c:pt>
                <c:pt idx="21">
                  <c:v>2880</c:v>
                </c:pt>
                <c:pt idx="22">
                  <c:v>3482</c:v>
                </c:pt>
              </c:numCache>
            </c:numRef>
          </c:xVal>
          <c:yVal>
            <c:numRef>
              <c:f>Report!$E$24:$E$46</c:f>
              <c:numCache>
                <c:formatCode>General</c:formatCode>
                <c:ptCount val="23"/>
                <c:pt idx="0">
                  <c:v>77.1494</c:v>
                </c:pt>
                <c:pt idx="1">
                  <c:v>84.851599999999991</c:v>
                </c:pt>
                <c:pt idx="2">
                  <c:v>102.164</c:v>
                </c:pt>
                <c:pt idx="3">
                  <c:v>118.86620000000001</c:v>
                </c:pt>
                <c:pt idx="4">
                  <c:v>132.3878</c:v>
                </c:pt>
                <c:pt idx="5">
                  <c:v>147.79939999999999</c:v>
                </c:pt>
                <c:pt idx="6">
                  <c:v>160.7792</c:v>
                </c:pt>
                <c:pt idx="7">
                  <c:v>176.42660000000001</c:v>
                </c:pt>
                <c:pt idx="8">
                  <c:v>188.56219999999999</c:v>
                </c:pt>
                <c:pt idx="9">
                  <c:v>200.3288</c:v>
                </c:pt>
                <c:pt idx="10">
                  <c:v>193.2062</c:v>
                </c:pt>
                <c:pt idx="11">
                  <c:v>175.78219999999999</c:v>
                </c:pt>
                <c:pt idx="12">
                  <c:v>158.1782</c:v>
                </c:pt>
                <c:pt idx="13">
                  <c:v>141.35900000000001</c:v>
                </c:pt>
                <c:pt idx="14">
                  <c:v>124.43</c:v>
                </c:pt>
                <c:pt idx="15">
                  <c:v>106.40479999999999</c:v>
                </c:pt>
                <c:pt idx="16">
                  <c:v>89.895200000000003</c:v>
                </c:pt>
                <c:pt idx="17">
                  <c:v>76.945999999999998</c:v>
                </c:pt>
                <c:pt idx="18">
                  <c:v>69.319400000000002</c:v>
                </c:pt>
                <c:pt idx="19">
                  <c:v>53.875399999999999</c:v>
                </c:pt>
                <c:pt idx="20">
                  <c:v>40.631</c:v>
                </c:pt>
                <c:pt idx="21">
                  <c:v>28.9346</c:v>
                </c:pt>
                <c:pt idx="22">
                  <c:v>139.67420000000001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AD-4DDF-9ACC-0D99E9C2D45E}"/>
            </c:ext>
          </c:extLst>
        </c:ser>
        <c:ser>
          <c:idx val="1"/>
          <c:order val="1"/>
          <c:spPr>
            <a:ln w="2005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Report!$B$24:$B$46</c:f>
              <c:numCache>
                <c:formatCode>General</c:formatCode>
                <c:ptCount val="23"/>
                <c:pt idx="0">
                  <c:v>0</c:v>
                </c:pt>
                <c:pt idx="1">
                  <c:v>32</c:v>
                </c:pt>
                <c:pt idx="2">
                  <c:v>100</c:v>
                </c:pt>
                <c:pt idx="3">
                  <c:v>192</c:v>
                </c:pt>
                <c:pt idx="4">
                  <c:v>284</c:v>
                </c:pt>
                <c:pt idx="5">
                  <c:v>406</c:v>
                </c:pt>
                <c:pt idx="6">
                  <c:v>528</c:v>
                </c:pt>
                <c:pt idx="7">
                  <c:v>710</c:v>
                </c:pt>
                <c:pt idx="8">
                  <c:v>892</c:v>
                </c:pt>
                <c:pt idx="9">
                  <c:v>1134</c:v>
                </c:pt>
                <c:pt idx="10">
                  <c:v>1207</c:v>
                </c:pt>
                <c:pt idx="11">
                  <c:v>1299</c:v>
                </c:pt>
                <c:pt idx="12">
                  <c:v>1391</c:v>
                </c:pt>
                <c:pt idx="13">
                  <c:v>1483</c:v>
                </c:pt>
                <c:pt idx="14">
                  <c:v>1576</c:v>
                </c:pt>
                <c:pt idx="15">
                  <c:v>1697</c:v>
                </c:pt>
                <c:pt idx="16">
                  <c:v>1819</c:v>
                </c:pt>
                <c:pt idx="17">
                  <c:v>2062</c:v>
                </c:pt>
                <c:pt idx="18">
                  <c:v>2124</c:v>
                </c:pt>
                <c:pt idx="19">
                  <c:v>2306</c:v>
                </c:pt>
                <c:pt idx="20">
                  <c:v>2547</c:v>
                </c:pt>
                <c:pt idx="21">
                  <c:v>2880</c:v>
                </c:pt>
                <c:pt idx="22">
                  <c:v>3482</c:v>
                </c:pt>
              </c:numCache>
            </c:numRef>
          </c:xVal>
          <c:yVal>
            <c:numRef>
              <c:f>Report!$L$24:$L$46</c:f>
              <c:numCache>
                <c:formatCode>General</c:formatCode>
                <c:ptCount val="23"/>
                <c:pt idx="0">
                  <c:v>76.819999999999993</c:v>
                </c:pt>
                <c:pt idx="1">
                  <c:v>83.84</c:v>
                </c:pt>
                <c:pt idx="2">
                  <c:v>98.6</c:v>
                </c:pt>
                <c:pt idx="3">
                  <c:v>114.44</c:v>
                </c:pt>
                <c:pt idx="4">
                  <c:v>128.47999999999999</c:v>
                </c:pt>
                <c:pt idx="5">
                  <c:v>146.12</c:v>
                </c:pt>
                <c:pt idx="6">
                  <c:v>161.06</c:v>
                </c:pt>
                <c:pt idx="7">
                  <c:v>178.88</c:v>
                </c:pt>
                <c:pt idx="8">
                  <c:v>195.8</c:v>
                </c:pt>
                <c:pt idx="9">
                  <c:v>211.82</c:v>
                </c:pt>
                <c:pt idx="10">
                  <c:v>191.84</c:v>
                </c:pt>
                <c:pt idx="11">
                  <c:v>173.3</c:v>
                </c:pt>
                <c:pt idx="12">
                  <c:v>154.76</c:v>
                </c:pt>
                <c:pt idx="13">
                  <c:v>135.68</c:v>
                </c:pt>
                <c:pt idx="14">
                  <c:v>116.6</c:v>
                </c:pt>
                <c:pt idx="15">
                  <c:v>98.24</c:v>
                </c:pt>
                <c:pt idx="16">
                  <c:v>78.98</c:v>
                </c:pt>
                <c:pt idx="17">
                  <c:v>76.819999999999993</c:v>
                </c:pt>
                <c:pt idx="18">
                  <c:v>66.56</c:v>
                </c:pt>
                <c:pt idx="19">
                  <c:v>47.84</c:v>
                </c:pt>
                <c:pt idx="20">
                  <c:v>29.12</c:v>
                </c:pt>
                <c:pt idx="21">
                  <c:v>10.76</c:v>
                </c:pt>
                <c:pt idx="22">
                  <c:v>135.68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AD-4DDF-9ACC-0D99E9C2D45E}"/>
            </c:ext>
          </c:extLst>
        </c:ser>
        <c:ser>
          <c:idx val="2"/>
          <c:order val="2"/>
          <c:spPr>
            <a:ln w="2005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Report!$B$24:$B$46</c:f>
              <c:numCache>
                <c:formatCode>General</c:formatCode>
                <c:ptCount val="23"/>
                <c:pt idx="0">
                  <c:v>0</c:v>
                </c:pt>
                <c:pt idx="1">
                  <c:v>32</c:v>
                </c:pt>
                <c:pt idx="2">
                  <c:v>100</c:v>
                </c:pt>
                <c:pt idx="3">
                  <c:v>192</c:v>
                </c:pt>
                <c:pt idx="4">
                  <c:v>284</c:v>
                </c:pt>
                <c:pt idx="5">
                  <c:v>406</c:v>
                </c:pt>
                <c:pt idx="6">
                  <c:v>528</c:v>
                </c:pt>
                <c:pt idx="7">
                  <c:v>710</c:v>
                </c:pt>
                <c:pt idx="8">
                  <c:v>892</c:v>
                </c:pt>
                <c:pt idx="9">
                  <c:v>1134</c:v>
                </c:pt>
                <c:pt idx="10">
                  <c:v>1207</c:v>
                </c:pt>
                <c:pt idx="11">
                  <c:v>1299</c:v>
                </c:pt>
                <c:pt idx="12">
                  <c:v>1391</c:v>
                </c:pt>
                <c:pt idx="13">
                  <c:v>1483</c:v>
                </c:pt>
                <c:pt idx="14">
                  <c:v>1576</c:v>
                </c:pt>
                <c:pt idx="15">
                  <c:v>1697</c:v>
                </c:pt>
                <c:pt idx="16">
                  <c:v>1819</c:v>
                </c:pt>
                <c:pt idx="17">
                  <c:v>2062</c:v>
                </c:pt>
                <c:pt idx="18">
                  <c:v>2124</c:v>
                </c:pt>
                <c:pt idx="19">
                  <c:v>2306</c:v>
                </c:pt>
                <c:pt idx="20">
                  <c:v>2547</c:v>
                </c:pt>
                <c:pt idx="21">
                  <c:v>2880</c:v>
                </c:pt>
                <c:pt idx="22">
                  <c:v>3482</c:v>
                </c:pt>
              </c:numCache>
            </c:numRef>
          </c:xVal>
          <c:yVal>
            <c:numRef>
              <c:f>Report!$M$24:$M$46</c:f>
              <c:numCache>
                <c:formatCode>General</c:formatCode>
                <c:ptCount val="23"/>
                <c:pt idx="0">
                  <c:v>77.180000000000007</c:v>
                </c:pt>
                <c:pt idx="1">
                  <c:v>88.16</c:v>
                </c:pt>
                <c:pt idx="2">
                  <c:v>109.4</c:v>
                </c:pt>
                <c:pt idx="3">
                  <c:v>129.56</c:v>
                </c:pt>
                <c:pt idx="4">
                  <c:v>151.52000000000001</c:v>
                </c:pt>
                <c:pt idx="5">
                  <c:v>169.88</c:v>
                </c:pt>
                <c:pt idx="6">
                  <c:v>190.94</c:v>
                </c:pt>
                <c:pt idx="7">
                  <c:v>209.12</c:v>
                </c:pt>
                <c:pt idx="8">
                  <c:v>228.2</c:v>
                </c:pt>
                <c:pt idx="9">
                  <c:v>212.18</c:v>
                </c:pt>
                <c:pt idx="10">
                  <c:v>196.16</c:v>
                </c:pt>
                <c:pt idx="11">
                  <c:v>178.7</c:v>
                </c:pt>
                <c:pt idx="12">
                  <c:v>161.24</c:v>
                </c:pt>
                <c:pt idx="13">
                  <c:v>144.32</c:v>
                </c:pt>
                <c:pt idx="14">
                  <c:v>127.4</c:v>
                </c:pt>
                <c:pt idx="15">
                  <c:v>109.76</c:v>
                </c:pt>
                <c:pt idx="16">
                  <c:v>93.02</c:v>
                </c:pt>
                <c:pt idx="17">
                  <c:v>77.180000000000007</c:v>
                </c:pt>
                <c:pt idx="18">
                  <c:v>69.44</c:v>
                </c:pt>
                <c:pt idx="19">
                  <c:v>52.16</c:v>
                </c:pt>
                <c:pt idx="20">
                  <c:v>34.880000000000003</c:v>
                </c:pt>
                <c:pt idx="21">
                  <c:v>17.239999999999998</c:v>
                </c:pt>
                <c:pt idx="22">
                  <c:v>144.32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AD-4DDF-9ACC-0D99E9C2D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"/>
        <c:axId val="20"/>
      </c:scatterChart>
      <c:valAx>
        <c:axId val="1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"/>
        <c:crosses val="autoZero"/>
        <c:crossBetween val="midCat"/>
      </c:valAx>
      <c:valAx>
        <c:axId val="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UUT temperature (F)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5A5-19D3-9BC4-6CA3-A1236AE88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FF251-122A-BC0A-0377-37976E46A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D5E0-5016-2168-D9C4-8007429A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D166-1704-7A4F-785D-87471815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50BB-CC8D-E2FF-8D7A-82AC7A81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F645-582D-CBB7-A09B-A2CDD6BC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1D318-7915-D17C-6C39-2A4D3A2D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9735-E944-F9CB-9F66-73551C12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5BA3-ED09-207E-4B81-D454C30F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86026-2586-2DA4-9329-F3A8A30B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6754B-6FA5-D6C7-EE38-534AE8698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1522B-5568-202E-C505-4B70EAF7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20B2-38F2-43AA-054F-8DCB0544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4240-921D-6E39-B582-B424618D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6B8C-2284-BAF0-2531-61BB176C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E63B-C912-3C43-CD2D-0D707A35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F6DB-B580-A22E-D2F9-3252CD9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A382-3EFD-6D90-55FB-C8360B73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793-605D-EDA7-134F-A7988C7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619E-A206-E6FF-D440-9FFA3F5B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D47F-5C53-CB6F-A01B-267AE62F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7B994-F252-1556-5EB2-826C14A2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70B9-A39D-603E-E96D-CF6B40B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6974-FA53-B470-D27A-7E92FB0F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A99C-55F4-06F2-A0CC-502C103C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92AB-8DF6-FB05-1088-88A99E2C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803F-5D50-9FA5-AD6C-97B2395DD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96BF7-D58E-67E0-5691-E9A26EBA8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8F187-808A-3EF3-4CAB-16180E7B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9D42C-0FDF-87DC-4B18-A27BE3B3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927F0-6727-30C4-BBF1-A217E84D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7BAE-DE44-6EC9-6C4A-EEFF5596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5BDD3-EC03-2E88-68F1-62DD77FE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A74F-0055-2820-92D6-23D49987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96BA5-DDFE-166A-E8E4-C12392843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4677E-7689-0580-D1A7-CB9A1EDD4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A801C-A195-FC85-9A36-1F0F4829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7FF4E-D6D8-0146-32AC-B262E88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ED9CC-093F-5490-4E3A-9F385B8C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6699-B372-490D-5225-5B6DB5A4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E6245-A9E4-5C4B-21D9-7C4D0123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7268E-5B4A-6700-31BC-05986E20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D795C-6C2A-D19F-CB34-BA553684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7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2D075-29E7-8423-0BA0-A0532A98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AFDE5-B375-642D-701B-86B86EA8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5AE7B-A5F3-F7F0-5B99-BF241F93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0903-99FC-EDDE-E989-9E200944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E3E7-8CF6-E612-224D-5EBAEE0C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DA729-8887-7802-5ADB-5D933F511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5E980-6C4C-5C61-27E9-D53AAC92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DFEC7-07D9-6FF7-2563-EDF8A26D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BC6B7-E7E3-0847-F0CC-DC6606D6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D914-64C7-3CAB-D9E5-AC92D6AE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A3447-49D3-DA56-D941-E31CCF4E2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A6A73-C1C9-5324-5B0E-9848D8B9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7B07-3328-8F73-A049-4A31A32A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4C0A9-9FBD-C742-6E39-7A660528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91B6-BC71-6981-E020-B9A47995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D642F-471C-E0CF-BE4D-1AC3BD03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F68E8-797F-7A75-CFC5-04E586DB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EB82-FDAC-66BB-570E-B5C5CF67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219E-D148-4E26-B2A0-931B2FD92E3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1362-2B19-5DCA-9383-A3B04455D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C464-CBA2-36C9-3456-13B7BCAF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F0A5-28EE-40CB-8191-6B2029C7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4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cgN22rnByD-dbM9KaY9K4KyVqcFsqsT/view?usp=share_link" TargetMode="External"/><Relationship Id="rId2" Type="http://schemas.openxmlformats.org/officeDocument/2006/relationships/hyperlink" Target="https://www.ni.com/en-us/support/downloads/drivers/download.ni-488-2.html#4676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.JP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47" y="2651125"/>
            <a:ext cx="6654282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2DAFB-1B68-CA32-AF20-45CD5F64686A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71621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628BE4-920E-8575-4487-F0908EA5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46" y="58664"/>
            <a:ext cx="3690986" cy="2749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86F3D-F0D4-0DD5-3B89-0A767860B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1"/>
          <a:stretch/>
        </p:blipFill>
        <p:spPr>
          <a:xfrm>
            <a:off x="7981951" y="2926031"/>
            <a:ext cx="3867150" cy="2228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37447-C3B3-1CCD-ED8B-F2B5618692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769"/>
          <a:stretch/>
        </p:blipFill>
        <p:spPr>
          <a:xfrm>
            <a:off x="3442647" y="5522751"/>
            <a:ext cx="5525780" cy="1146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D8139-D5D4-EB07-1BFE-F8512F6AEF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b="1249"/>
          <a:stretch/>
        </p:blipFill>
        <p:spPr>
          <a:xfrm>
            <a:off x="173206" y="2916506"/>
            <a:ext cx="4198768" cy="1389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830FAA-C8B4-0145-F9E8-3208DAF11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284" y="2887242"/>
            <a:ext cx="2325671" cy="199557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B06F90-F217-4E45-8607-0539241A6185}"/>
              </a:ext>
            </a:extLst>
          </p:cNvPr>
          <p:cNvCxnSpPr/>
          <p:nvPr/>
        </p:nvCxnSpPr>
        <p:spPr>
          <a:xfrm flipH="1">
            <a:off x="4438650" y="4040403"/>
            <a:ext cx="14001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1847A-A24B-8D12-E0FD-D27C44CF69FD}"/>
              </a:ext>
            </a:extLst>
          </p:cNvPr>
          <p:cNvCxnSpPr>
            <a:cxnSpLocks/>
          </p:cNvCxnSpPr>
          <p:nvPr/>
        </p:nvCxnSpPr>
        <p:spPr>
          <a:xfrm>
            <a:off x="6629400" y="4882818"/>
            <a:ext cx="0" cy="639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DA695A-D633-B220-0D8E-109C3AE47373}"/>
              </a:ext>
            </a:extLst>
          </p:cNvPr>
          <p:cNvCxnSpPr>
            <a:cxnSpLocks/>
          </p:cNvCxnSpPr>
          <p:nvPr/>
        </p:nvCxnSpPr>
        <p:spPr>
          <a:xfrm>
            <a:off x="6762750" y="4397043"/>
            <a:ext cx="12192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EDFC4A-9B99-36B8-457C-0C428F881DFE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168848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969B12-722B-D416-8F91-25298DB8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8406" y="1878026"/>
            <a:ext cx="1485714" cy="3139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46DAC-93EF-3823-9BC0-A0B61335C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b="1249"/>
          <a:stretch/>
        </p:blipFill>
        <p:spPr>
          <a:xfrm>
            <a:off x="3521744" y="1866900"/>
            <a:ext cx="552578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3155F-7C92-BBEF-E57F-C7F59A551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7338" y="1878026"/>
            <a:ext cx="2647950" cy="2488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3ED3BCDA-A781-4545-1319-8EE70ECEA709}"/>
              </a:ext>
            </a:extLst>
          </p:cNvPr>
          <p:cNvSpPr/>
          <p:nvPr/>
        </p:nvSpPr>
        <p:spPr>
          <a:xfrm>
            <a:off x="6296013" y="754617"/>
            <a:ext cx="4305300" cy="1285875"/>
          </a:xfrm>
          <a:prstGeom prst="arc">
            <a:avLst>
              <a:gd name="adj1" fmla="val 10786830"/>
              <a:gd name="adj2" fmla="val 2983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BAD3ED5-12B5-FD90-9BED-00FE37175099}"/>
              </a:ext>
            </a:extLst>
          </p:cNvPr>
          <p:cNvSpPr/>
          <p:nvPr/>
        </p:nvSpPr>
        <p:spPr>
          <a:xfrm>
            <a:off x="2446764" y="754616"/>
            <a:ext cx="3581286" cy="1347787"/>
          </a:xfrm>
          <a:prstGeom prst="arc">
            <a:avLst>
              <a:gd name="adj1" fmla="val 1069198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1000C-2097-FD0A-9CA3-858F1C3E544D}"/>
              </a:ext>
            </a:extLst>
          </p:cNvPr>
          <p:cNvSpPr txBox="1"/>
          <p:nvPr/>
        </p:nvSpPr>
        <p:spPr>
          <a:xfrm>
            <a:off x="9552436" y="1397555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data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FC213-2524-D690-2244-1D36D8B1E701}"/>
              </a:ext>
            </a:extLst>
          </p:cNvPr>
          <p:cNvSpPr txBox="1"/>
          <p:nvPr/>
        </p:nvSpPr>
        <p:spPr>
          <a:xfrm>
            <a:off x="4337205" y="1428509"/>
            <a:ext cx="364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configuration source file (JSON)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533A2-0BCA-7E79-C778-3ADD2B0256CA}"/>
              </a:ext>
            </a:extLst>
          </p:cNvPr>
          <p:cNvSpPr txBox="1"/>
          <p:nvPr/>
        </p:nvSpPr>
        <p:spPr>
          <a:xfrm>
            <a:off x="1516849" y="1397555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information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57F58-FDFD-BD51-B5A9-6F07588F6FC0}"/>
              </a:ext>
            </a:extLst>
          </p:cNvPr>
          <p:cNvSpPr/>
          <p:nvPr/>
        </p:nvSpPr>
        <p:spPr>
          <a:xfrm>
            <a:off x="6475448" y="3152775"/>
            <a:ext cx="133741" cy="27991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AEC41-99E0-153E-4488-C13EA90A071E}"/>
              </a:ext>
            </a:extLst>
          </p:cNvPr>
          <p:cNvSpPr txBox="1"/>
          <p:nvPr/>
        </p:nvSpPr>
        <p:spPr>
          <a:xfrm>
            <a:off x="4143418" y="3818810"/>
            <a:ext cx="226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GPIB bus#</a:t>
            </a:r>
          </a:p>
          <a:p>
            <a:r>
              <a:rPr lang="en-US" sz="1600" dirty="0"/>
              <a:t>0 if a single GPIB-USB-HS is used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ACBFB-4537-B129-4B25-15C30077DC37}"/>
              </a:ext>
            </a:extLst>
          </p:cNvPr>
          <p:cNvSpPr/>
          <p:nvPr/>
        </p:nvSpPr>
        <p:spPr>
          <a:xfrm>
            <a:off x="6150893" y="3152775"/>
            <a:ext cx="133741" cy="27991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04624-86C7-14C8-5150-4A3F077D70FC}"/>
              </a:ext>
            </a:extLst>
          </p:cNvPr>
          <p:cNvSpPr txBox="1"/>
          <p:nvPr/>
        </p:nvSpPr>
        <p:spPr>
          <a:xfrm>
            <a:off x="6558063" y="3818810"/>
            <a:ext cx="242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Device#</a:t>
            </a:r>
          </a:p>
          <a:p>
            <a:r>
              <a:rPr lang="en-US" sz="1600" dirty="0"/>
              <a:t>KNC units are 1 by default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AC288-1F6D-5573-2EC5-C2872F1F419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8325" y="3432693"/>
            <a:ext cx="439439" cy="504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60480A-A6A5-4447-D161-717DEA03E75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542319" y="3432693"/>
            <a:ext cx="190814" cy="386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19543F5-642A-60E1-0B61-D4C457B281AC}"/>
              </a:ext>
            </a:extLst>
          </p:cNvPr>
          <p:cNvCxnSpPr>
            <a:cxnSpLocks/>
          </p:cNvCxnSpPr>
          <p:nvPr/>
        </p:nvCxnSpPr>
        <p:spPr>
          <a:xfrm>
            <a:off x="1516849" y="2640563"/>
            <a:ext cx="814081" cy="223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17E5EF-4A42-ABED-5136-781E4D09F7FA}"/>
              </a:ext>
            </a:extLst>
          </p:cNvPr>
          <p:cNvSpPr txBox="1"/>
          <p:nvPr/>
        </p:nvSpPr>
        <p:spPr>
          <a:xfrm>
            <a:off x="105156" y="2012500"/>
            <a:ext cx="1748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 background indicates that the date expired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BA6DF2-2D74-A265-1297-9723D258CAF0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414131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969B12-722B-D416-8F91-25298DB8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17" y="1873354"/>
            <a:ext cx="1485714" cy="3148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46DAC-93EF-3823-9BC0-A0B61335C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769"/>
          <a:stretch/>
        </p:blipFill>
        <p:spPr>
          <a:xfrm>
            <a:off x="3008555" y="1873354"/>
            <a:ext cx="5525780" cy="1146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3155F-7C92-BBEF-E57F-C7F59A551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4149" y="1873354"/>
            <a:ext cx="2647950" cy="2666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3ED3BCDA-A781-4545-1319-8EE70ECEA709}"/>
              </a:ext>
            </a:extLst>
          </p:cNvPr>
          <p:cNvSpPr/>
          <p:nvPr/>
        </p:nvSpPr>
        <p:spPr>
          <a:xfrm>
            <a:off x="5782824" y="754617"/>
            <a:ext cx="4305300" cy="1285875"/>
          </a:xfrm>
          <a:prstGeom prst="arc">
            <a:avLst>
              <a:gd name="adj1" fmla="val 10786830"/>
              <a:gd name="adj2" fmla="val 2983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BAD3ED5-12B5-FD90-9BED-00FE37175099}"/>
              </a:ext>
            </a:extLst>
          </p:cNvPr>
          <p:cNvSpPr/>
          <p:nvPr/>
        </p:nvSpPr>
        <p:spPr>
          <a:xfrm>
            <a:off x="1933575" y="754616"/>
            <a:ext cx="3581286" cy="1347787"/>
          </a:xfrm>
          <a:prstGeom prst="arc">
            <a:avLst>
              <a:gd name="adj1" fmla="val 1069198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1000C-2097-FD0A-9CA3-858F1C3E544D}"/>
              </a:ext>
            </a:extLst>
          </p:cNvPr>
          <p:cNvSpPr txBox="1"/>
          <p:nvPr/>
        </p:nvSpPr>
        <p:spPr>
          <a:xfrm>
            <a:off x="9039247" y="1397555"/>
            <a:ext cx="209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DMM data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FC213-2524-D690-2244-1D36D8B1E701}"/>
              </a:ext>
            </a:extLst>
          </p:cNvPr>
          <p:cNvSpPr txBox="1"/>
          <p:nvPr/>
        </p:nvSpPr>
        <p:spPr>
          <a:xfrm>
            <a:off x="3724218" y="1428509"/>
            <a:ext cx="383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DMM configuration source file (JSON)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533A2-0BCA-7E79-C778-3ADD2B0256CA}"/>
              </a:ext>
            </a:extLst>
          </p:cNvPr>
          <p:cNvSpPr txBox="1"/>
          <p:nvPr/>
        </p:nvSpPr>
        <p:spPr>
          <a:xfrm>
            <a:off x="1003660" y="1397555"/>
            <a:ext cx="188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DMM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7818A-619F-4D9C-A01C-A659CD1239ED}"/>
              </a:ext>
            </a:extLst>
          </p:cNvPr>
          <p:cNvSpPr/>
          <p:nvPr/>
        </p:nvSpPr>
        <p:spPr>
          <a:xfrm>
            <a:off x="7735075" y="2584579"/>
            <a:ext cx="93309" cy="25529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DA08D-88E5-65EA-496B-D605FC34679F}"/>
              </a:ext>
            </a:extLst>
          </p:cNvPr>
          <p:cNvSpPr txBox="1"/>
          <p:nvPr/>
        </p:nvSpPr>
        <p:spPr>
          <a:xfrm>
            <a:off x="6917177" y="3159229"/>
            <a:ext cx="19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Should match the DMM configuration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1529AD-3E9E-EFA2-3BD0-6045B1BDE54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781730" y="2839876"/>
            <a:ext cx="211030" cy="386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CBEED8-5D3E-3213-64F1-ACE2E7764BA8}"/>
              </a:ext>
            </a:extLst>
          </p:cNvPr>
          <p:cNvSpPr/>
          <p:nvPr/>
        </p:nvSpPr>
        <p:spPr>
          <a:xfrm>
            <a:off x="5906279" y="2621901"/>
            <a:ext cx="546910" cy="17728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2CFA1-0FDE-1202-2A74-84333959A19D}"/>
              </a:ext>
            </a:extLst>
          </p:cNvPr>
          <p:cNvSpPr txBox="1"/>
          <p:nvPr/>
        </p:nvSpPr>
        <p:spPr>
          <a:xfrm>
            <a:off x="4362391" y="3136612"/>
            <a:ext cx="1940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Should match the DMM configuration</a:t>
            </a:r>
          </a:p>
          <a:p>
            <a:r>
              <a:rPr lang="en-US" sz="1600" dirty="0"/>
              <a:t>“Fluke” or “SCPI”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95432A-2069-261E-0FCC-AE27573A2FE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0983" y="2799184"/>
            <a:ext cx="408751" cy="426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6EF1BE-34E5-4D2F-48B9-19E003F0B4AB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407376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969B12-722B-D416-8F91-25298DB8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57" y="1847850"/>
            <a:ext cx="1485714" cy="32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46DAC-93EF-3823-9BC0-A0B61335C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1"/>
          <a:stretch/>
        </p:blipFill>
        <p:spPr>
          <a:xfrm>
            <a:off x="3254329" y="1847849"/>
            <a:ext cx="4908539" cy="2828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3155F-7C92-BBEF-E57F-C7F59A55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943" y="1847850"/>
            <a:ext cx="26479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3ED3BCDA-A781-4545-1319-8EE70ECEA709}"/>
              </a:ext>
            </a:extLst>
          </p:cNvPr>
          <p:cNvSpPr/>
          <p:nvPr/>
        </p:nvSpPr>
        <p:spPr>
          <a:xfrm>
            <a:off x="5782824" y="754617"/>
            <a:ext cx="4305300" cy="1285875"/>
          </a:xfrm>
          <a:prstGeom prst="arc">
            <a:avLst>
              <a:gd name="adj1" fmla="val 10786830"/>
              <a:gd name="adj2" fmla="val 2983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BAD3ED5-12B5-FD90-9BED-00FE37175099}"/>
              </a:ext>
            </a:extLst>
          </p:cNvPr>
          <p:cNvSpPr/>
          <p:nvPr/>
        </p:nvSpPr>
        <p:spPr>
          <a:xfrm>
            <a:off x="1933575" y="754616"/>
            <a:ext cx="3581286" cy="1347787"/>
          </a:xfrm>
          <a:prstGeom prst="arc">
            <a:avLst>
              <a:gd name="adj1" fmla="val 1069198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1000C-2097-FD0A-9CA3-858F1C3E544D}"/>
              </a:ext>
            </a:extLst>
          </p:cNvPr>
          <p:cNvSpPr txBox="1"/>
          <p:nvPr/>
        </p:nvSpPr>
        <p:spPr>
          <a:xfrm>
            <a:off x="9130939" y="1397554"/>
            <a:ext cx="19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PRT data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FC213-2524-D690-2244-1D36D8B1E701}"/>
              </a:ext>
            </a:extLst>
          </p:cNvPr>
          <p:cNvSpPr txBox="1"/>
          <p:nvPr/>
        </p:nvSpPr>
        <p:spPr>
          <a:xfrm>
            <a:off x="3868113" y="1426130"/>
            <a:ext cx="353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PRT configuration source file (JSON)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533A2-0BCA-7E79-C778-3ADD2B0256CA}"/>
              </a:ext>
            </a:extLst>
          </p:cNvPr>
          <p:cNvSpPr txBox="1"/>
          <p:nvPr/>
        </p:nvSpPr>
        <p:spPr>
          <a:xfrm>
            <a:off x="1146691" y="1397554"/>
            <a:ext cx="169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PRT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F2C1F2-F92F-21A2-1F8D-DD9FE5419DF9}"/>
              </a:ext>
            </a:extLst>
          </p:cNvPr>
          <p:cNvSpPr/>
          <p:nvPr/>
        </p:nvSpPr>
        <p:spPr>
          <a:xfrm>
            <a:off x="4394717" y="2888219"/>
            <a:ext cx="1838131" cy="134778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0FA98-D5C2-64D1-949D-7CDE80BE9BB3}"/>
              </a:ext>
            </a:extLst>
          </p:cNvPr>
          <p:cNvSpPr txBox="1"/>
          <p:nvPr/>
        </p:nvSpPr>
        <p:spPr>
          <a:xfrm>
            <a:off x="4195293" y="4999018"/>
            <a:ext cx="2236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Should match the SPRT calibration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D3D0E5-AF45-B6EC-C3E6-59CCCE6D8E6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313783" y="4236006"/>
            <a:ext cx="0" cy="78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50E826-FF00-BC31-CB03-6CD713CE81EC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251962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7" y="2651125"/>
            <a:ext cx="6654282" cy="1325563"/>
          </a:xfrm>
        </p:spPr>
        <p:txBody>
          <a:bodyPr/>
          <a:lstStyle/>
          <a:p>
            <a:pPr algn="ctr"/>
            <a:r>
              <a:rPr lang="en-US" dirty="0"/>
              <a:t>STATION OPERATION</a:t>
            </a:r>
          </a:p>
        </p:txBody>
      </p:sp>
    </p:spTree>
    <p:extLst>
      <p:ext uri="{BB962C8B-B14F-4D97-AF65-F5344CB8AC3E}">
        <p14:creationId xmlns:p14="http://schemas.microsoft.com/office/powerpoint/2010/main" val="249843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DC6A317-7837-2BD9-19A8-92C0D414E41C}"/>
              </a:ext>
            </a:extLst>
          </p:cNvPr>
          <p:cNvGrpSpPr/>
          <p:nvPr/>
        </p:nvGrpSpPr>
        <p:grpSpPr>
          <a:xfrm>
            <a:off x="1364547" y="344487"/>
            <a:ext cx="3559877" cy="6169025"/>
            <a:chOff x="1364547" y="344487"/>
            <a:chExt cx="3559877" cy="6169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3A19BC-607C-D7C4-43E1-36DB9EBA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547" y="344487"/>
              <a:ext cx="3559877" cy="616902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53796F-F611-94B8-6DEB-4FBDACAF95EC}"/>
                </a:ext>
              </a:extLst>
            </p:cNvPr>
            <p:cNvSpPr/>
            <p:nvPr/>
          </p:nvSpPr>
          <p:spPr>
            <a:xfrm>
              <a:off x="1411202" y="3719221"/>
              <a:ext cx="747032" cy="127187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C0F7A-A67C-1456-A942-0D35BB5D839D}"/>
              </a:ext>
            </a:extLst>
          </p:cNvPr>
          <p:cNvCxnSpPr>
            <a:cxnSpLocks/>
          </p:cNvCxnSpPr>
          <p:nvPr/>
        </p:nvCxnSpPr>
        <p:spPr>
          <a:xfrm>
            <a:off x="868330" y="3601586"/>
            <a:ext cx="670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CE9B1D-6883-60EB-8054-1B189756963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924424" y="3429000"/>
            <a:ext cx="1924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3E0C45-A927-BDA4-EADC-29BBE2520982}"/>
              </a:ext>
            </a:extLst>
          </p:cNvPr>
          <p:cNvGrpSpPr/>
          <p:nvPr/>
        </p:nvGrpSpPr>
        <p:grpSpPr>
          <a:xfrm>
            <a:off x="6849393" y="344488"/>
            <a:ext cx="3559877" cy="6169024"/>
            <a:chOff x="5860348" y="344487"/>
            <a:chExt cx="3559877" cy="616902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1E5BAEF-7501-3274-A304-BF7FD3C8D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0348" y="344487"/>
              <a:ext cx="3559877" cy="616902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24D370-24E9-6FA0-66EF-25F727CAA79F}"/>
                </a:ext>
              </a:extLst>
            </p:cNvPr>
            <p:cNvSpPr/>
            <p:nvPr/>
          </p:nvSpPr>
          <p:spPr>
            <a:xfrm>
              <a:off x="5972176" y="5848350"/>
              <a:ext cx="1047750" cy="276225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C22D20-33CB-8055-7614-6D786E1A6B85}"/>
                </a:ext>
              </a:extLst>
            </p:cNvPr>
            <p:cNvSpPr/>
            <p:nvPr/>
          </p:nvSpPr>
          <p:spPr>
            <a:xfrm>
              <a:off x="5915025" y="3719220"/>
              <a:ext cx="747032" cy="1271879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7329688-21C4-5751-593F-25662148C0E0}"/>
              </a:ext>
            </a:extLst>
          </p:cNvPr>
          <p:cNvSpPr txBox="1"/>
          <p:nvPr/>
        </p:nvSpPr>
        <p:spPr>
          <a:xfrm>
            <a:off x="5076241" y="2844225"/>
            <a:ext cx="174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connection successful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7520A-3AC6-C4DF-2812-96B3EA299CC5}"/>
              </a:ext>
            </a:extLst>
          </p:cNvPr>
          <p:cNvSpPr txBox="1"/>
          <p:nvPr/>
        </p:nvSpPr>
        <p:spPr>
          <a:xfrm>
            <a:off x="406728" y="3992655"/>
            <a:ext cx="113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Operation buttons</a:t>
            </a:r>
          </a:p>
          <a:p>
            <a:r>
              <a:rPr lang="en-US" sz="1600" dirty="0"/>
              <a:t>disabled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76FF0-FA1E-5FC7-B740-B05281520F7F}"/>
              </a:ext>
            </a:extLst>
          </p:cNvPr>
          <p:cNvSpPr txBox="1"/>
          <p:nvPr/>
        </p:nvSpPr>
        <p:spPr>
          <a:xfrm>
            <a:off x="494275" y="3291025"/>
            <a:ext cx="87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Click</a:t>
            </a:r>
          </a:p>
          <a:p>
            <a:r>
              <a:rPr lang="en-US" sz="1600" dirty="0"/>
              <a:t>Connect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D66392-7BB3-40FE-E053-E2AC3D5F0261}"/>
              </a:ext>
            </a:extLst>
          </p:cNvPr>
          <p:cNvCxnSpPr>
            <a:cxnSpLocks/>
          </p:cNvCxnSpPr>
          <p:nvPr/>
        </p:nvCxnSpPr>
        <p:spPr>
          <a:xfrm flipH="1">
            <a:off x="4899542" y="3719221"/>
            <a:ext cx="1924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F1FA-95E5-0670-1E13-E83FBAD9F237}"/>
              </a:ext>
            </a:extLst>
          </p:cNvPr>
          <p:cNvSpPr txBox="1"/>
          <p:nvPr/>
        </p:nvSpPr>
        <p:spPr>
          <a:xfrm>
            <a:off x="5111044" y="3719220"/>
            <a:ext cx="152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Click disconnect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5EC63-D399-624E-714C-8071FA21C823}"/>
              </a:ext>
            </a:extLst>
          </p:cNvPr>
          <p:cNvSpPr txBox="1"/>
          <p:nvPr/>
        </p:nvSpPr>
        <p:spPr>
          <a:xfrm>
            <a:off x="5862026" y="4027325"/>
            <a:ext cx="113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Operation buttons</a:t>
            </a:r>
          </a:p>
          <a:p>
            <a:r>
              <a:rPr lang="en-US" sz="1600" dirty="0"/>
              <a:t>enabled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BB999-FC7D-A0DA-52B1-0174D4EAE45B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1A20A-5AFA-DC07-96DB-C44B83B7F114}"/>
              </a:ext>
            </a:extLst>
          </p:cNvPr>
          <p:cNvSpPr txBox="1"/>
          <p:nvPr/>
        </p:nvSpPr>
        <p:spPr>
          <a:xfrm>
            <a:off x="5171270" y="5694075"/>
            <a:ext cx="155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DMM and unit were detected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F5A3C6-264A-C607-C673-ECDE0FB4CC64}"/>
              </a:ext>
            </a:extLst>
          </p:cNvPr>
          <p:cNvCxnSpPr>
            <a:cxnSpLocks/>
          </p:cNvCxnSpPr>
          <p:nvPr/>
        </p:nvCxnSpPr>
        <p:spPr>
          <a:xfrm flipH="1">
            <a:off x="6483639" y="5973925"/>
            <a:ext cx="4939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6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3AAADA-C977-67F7-7BFD-E6882A58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848" y="802841"/>
            <a:ext cx="7976182" cy="44040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CE9B1D-6883-60EB-8054-1B189756963E}"/>
              </a:ext>
            </a:extLst>
          </p:cNvPr>
          <p:cNvCxnSpPr>
            <a:cxnSpLocks/>
          </p:cNvCxnSpPr>
          <p:nvPr/>
        </p:nvCxnSpPr>
        <p:spPr>
          <a:xfrm flipH="1" flipV="1">
            <a:off x="1554386" y="1377754"/>
            <a:ext cx="683989" cy="56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D66392-7BB3-40FE-E053-E2AC3D5F026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473642" y="3429000"/>
            <a:ext cx="1645689" cy="2151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F1FA-95E5-0670-1E13-E83FBAD9F237}"/>
              </a:ext>
            </a:extLst>
          </p:cNvPr>
          <p:cNvSpPr txBox="1"/>
          <p:nvPr/>
        </p:nvSpPr>
        <p:spPr>
          <a:xfrm>
            <a:off x="227605" y="965317"/>
            <a:ext cx="1523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 /  disconnect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74D1D-B7D5-6836-BE04-B5168A8ECF6E}"/>
              </a:ext>
            </a:extLst>
          </p:cNvPr>
          <p:cNvSpPr txBox="1"/>
          <p:nvPr/>
        </p:nvSpPr>
        <p:spPr>
          <a:xfrm>
            <a:off x="3474658" y="5575308"/>
            <a:ext cx="1523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the unit BEEP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0EF59-F300-481C-9B23-86BBEFB395B2}"/>
              </a:ext>
            </a:extLst>
          </p:cNvPr>
          <p:cNvSpPr txBox="1"/>
          <p:nvPr/>
        </p:nvSpPr>
        <p:spPr>
          <a:xfrm>
            <a:off x="5079524" y="5575308"/>
            <a:ext cx="257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Enable / disable the unit’s printer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7A838-7456-74CD-F4B0-559CB0B7DD1A}"/>
              </a:ext>
            </a:extLst>
          </p:cNvPr>
          <p:cNvSpPr txBox="1"/>
          <p:nvPr/>
        </p:nvSpPr>
        <p:spPr>
          <a:xfrm>
            <a:off x="-30113" y="4836645"/>
            <a:ext cx="1924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Abort running procedure and turn off the unit’s well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6FE57-C9B2-55CF-FF14-0C4F1AB1C0E5}"/>
              </a:ext>
            </a:extLst>
          </p:cNvPr>
          <p:cNvSpPr txBox="1"/>
          <p:nvPr/>
        </p:nvSpPr>
        <p:spPr>
          <a:xfrm>
            <a:off x="156486" y="2835764"/>
            <a:ext cx="17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Procedures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342A2-9C79-F404-E85C-A223BBF659FB}"/>
              </a:ext>
            </a:extLst>
          </p:cNvPr>
          <p:cNvSpPr txBox="1"/>
          <p:nvPr/>
        </p:nvSpPr>
        <p:spPr>
          <a:xfrm>
            <a:off x="7834028" y="5580240"/>
            <a:ext cx="257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Unit’s temperature minus SPRT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A5C3C-4C5E-0552-F5E4-3CDA6E209B51}"/>
              </a:ext>
            </a:extLst>
          </p:cNvPr>
          <p:cNvSpPr txBox="1"/>
          <p:nvPr/>
        </p:nvSpPr>
        <p:spPr>
          <a:xfrm>
            <a:off x="8550511" y="281284"/>
            <a:ext cx="192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Units selector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6F8EDA-9D30-3394-EE34-D597BA549DBE}"/>
              </a:ext>
            </a:extLst>
          </p:cNvPr>
          <p:cNvSpPr txBox="1"/>
          <p:nvPr/>
        </p:nvSpPr>
        <p:spPr>
          <a:xfrm>
            <a:off x="10005665" y="1563109"/>
            <a:ext cx="2138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Skip to the next temperature point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1C4319D-EB92-F045-7103-76F5AF667F07}"/>
              </a:ext>
            </a:extLst>
          </p:cNvPr>
          <p:cNvSpPr/>
          <p:nvPr/>
        </p:nvSpPr>
        <p:spPr>
          <a:xfrm>
            <a:off x="1750632" y="1695450"/>
            <a:ext cx="401941" cy="278648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19FDC2-9791-0687-40C6-FAA17712C9DC}"/>
              </a:ext>
            </a:extLst>
          </p:cNvPr>
          <p:cNvCxnSpPr>
            <a:cxnSpLocks/>
          </p:cNvCxnSpPr>
          <p:nvPr/>
        </p:nvCxnSpPr>
        <p:spPr>
          <a:xfrm flipH="1">
            <a:off x="1645847" y="4925510"/>
            <a:ext cx="756376" cy="599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3B5146-DF96-2C8F-11EE-6AD6BB6EA7B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58647" y="5019675"/>
            <a:ext cx="77525" cy="555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8D2B1B-9724-B14F-FCAA-CE1BBA8F7595}"/>
              </a:ext>
            </a:extLst>
          </p:cNvPr>
          <p:cNvCxnSpPr>
            <a:cxnSpLocks/>
          </p:cNvCxnSpPr>
          <p:nvPr/>
        </p:nvCxnSpPr>
        <p:spPr>
          <a:xfrm>
            <a:off x="4778470" y="4968931"/>
            <a:ext cx="636892" cy="65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DD491D-B502-991E-EE0B-F588ECF512F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311045" y="742949"/>
            <a:ext cx="201950" cy="581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FA0FF1-31C0-6209-9F79-3CFF3F572CC1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9620250" y="2163274"/>
            <a:ext cx="385415" cy="235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208504-B3CA-B08E-DEDF-BC5262D5090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717520" y="3994794"/>
            <a:ext cx="307880" cy="24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351E56-67C1-E14A-0145-76ECA4B0C82A}"/>
              </a:ext>
            </a:extLst>
          </p:cNvPr>
          <p:cNvSpPr txBox="1"/>
          <p:nvPr/>
        </p:nvSpPr>
        <p:spPr>
          <a:xfrm>
            <a:off x="10005665" y="2987702"/>
            <a:ext cx="226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 the report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242A1C-BD45-81B7-91A5-F3D801539D09}"/>
              </a:ext>
            </a:extLst>
          </p:cNvPr>
          <p:cNvSpPr txBox="1"/>
          <p:nvPr/>
        </p:nvSpPr>
        <p:spPr>
          <a:xfrm>
            <a:off x="10025400" y="3636316"/>
            <a:ext cx="2138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 the ramp-and-soak program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DA69F6-D748-0182-5322-2F576305B3F6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717520" y="3170717"/>
            <a:ext cx="288145" cy="47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590ECCA-99F0-4E58-5EB5-8438619A7B58}"/>
              </a:ext>
            </a:extLst>
          </p:cNvPr>
          <p:cNvSpPr txBox="1"/>
          <p:nvPr/>
        </p:nvSpPr>
        <p:spPr>
          <a:xfrm>
            <a:off x="4991840" y="254312"/>
            <a:ext cx="192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Unit’s status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6CC8A6-3734-9E62-31BA-C0B34AF9506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5954324" y="715977"/>
            <a:ext cx="0" cy="54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9D49AA7-6FD0-E1E5-CE7F-282E28277AA8}"/>
              </a:ext>
            </a:extLst>
          </p:cNvPr>
          <p:cNvSpPr txBox="1"/>
          <p:nvPr/>
        </p:nvSpPr>
        <p:spPr>
          <a:xfrm>
            <a:off x="6297915" y="5153391"/>
            <a:ext cx="203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884F8F-A8A4-E91F-C1A2-02C0E5991C6B}"/>
              </a:ext>
            </a:extLst>
          </p:cNvPr>
          <p:cNvCxnSpPr>
            <a:cxnSpLocks/>
          </p:cNvCxnSpPr>
          <p:nvPr/>
        </p:nvCxnSpPr>
        <p:spPr>
          <a:xfrm>
            <a:off x="6411490" y="3994794"/>
            <a:ext cx="905308" cy="1298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5C0C3A6-65D2-7072-AAD6-DD1FAC813163}"/>
              </a:ext>
            </a:extLst>
          </p:cNvPr>
          <p:cNvSpPr/>
          <p:nvPr/>
        </p:nvSpPr>
        <p:spPr>
          <a:xfrm>
            <a:off x="4031437" y="1816811"/>
            <a:ext cx="2879661" cy="217798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7AAAA-FF78-82F9-F601-F8EAEBE4B4FE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363951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7" y="2651125"/>
            <a:ext cx="665428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MONITOR or MANUAL CONTROL</a:t>
            </a:r>
          </a:p>
        </p:txBody>
      </p:sp>
    </p:spTree>
    <p:extLst>
      <p:ext uri="{BB962C8B-B14F-4D97-AF65-F5344CB8AC3E}">
        <p14:creationId xmlns:p14="http://schemas.microsoft.com/office/powerpoint/2010/main" val="320487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BDE26D-7CB1-9E06-69FE-E21C15AD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27" y="261956"/>
            <a:ext cx="3655128" cy="6334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FB6A1-816B-88FB-1061-B2C8C79D8DDC}"/>
              </a:ext>
            </a:extLst>
          </p:cNvPr>
          <p:cNvSpPr txBox="1"/>
          <p:nvPr/>
        </p:nvSpPr>
        <p:spPr>
          <a:xfrm>
            <a:off x="6382139" y="2961322"/>
            <a:ext cx="5492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</a:t>
            </a:r>
            <a:r>
              <a:rPr lang="en-US" b="1" i="1" dirty="0"/>
              <a:t>MONITOR</a:t>
            </a:r>
            <a:r>
              <a:rPr lang="en-US" dirty="0"/>
              <a:t>” mode supports stations with unit only, SPRT only, or both connected configurations.</a:t>
            </a:r>
          </a:p>
          <a:p>
            <a:endParaRPr lang="en-US" dirty="0"/>
          </a:p>
          <a:p>
            <a:r>
              <a:rPr lang="en-US" dirty="0"/>
              <a:t>The TARGET and UNIT fields will be updated if the unit is present on the GPIB bus.</a:t>
            </a:r>
          </a:p>
          <a:p>
            <a:endParaRPr lang="en-US" dirty="0"/>
          </a:p>
          <a:p>
            <a:r>
              <a:rPr lang="en-US" dirty="0"/>
              <a:t>The SPRT/UUT field will be updated if the DMM is present on the GPIB bus.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F611D5-846E-8E96-5585-9173851F5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9" y="261956"/>
            <a:ext cx="2248214" cy="1457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9DEA5B-72E9-F403-51A9-BDF0BF51CCC4}"/>
              </a:ext>
            </a:extLst>
          </p:cNvPr>
          <p:cNvSpPr txBox="1"/>
          <p:nvPr/>
        </p:nvSpPr>
        <p:spPr>
          <a:xfrm>
            <a:off x="6382139" y="1722430"/>
            <a:ext cx="5492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unit is present on the GPIB bus, it can be manually controlled via the “</a:t>
            </a:r>
            <a:r>
              <a:rPr lang="en-US" b="1" i="1" dirty="0"/>
              <a:t>Manual control</a:t>
            </a:r>
            <a:r>
              <a:rPr lang="en-US" dirty="0"/>
              <a:t>” dialog box (under the “</a:t>
            </a:r>
            <a:r>
              <a:rPr lang="en-US" b="1" i="1" dirty="0"/>
              <a:t>Config</a:t>
            </a:r>
            <a:r>
              <a:rPr lang="en-US" dirty="0"/>
              <a:t>” menu.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3D79-EDD4-64C4-8D8D-5F97C009DA5E}"/>
              </a:ext>
            </a:extLst>
          </p:cNvPr>
          <p:cNvCxnSpPr>
            <a:cxnSpLocks/>
          </p:cNvCxnSpPr>
          <p:nvPr/>
        </p:nvCxnSpPr>
        <p:spPr>
          <a:xfrm flipV="1">
            <a:off x="4394718" y="4096139"/>
            <a:ext cx="1987421" cy="1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25191-CA6B-9DC9-4EF2-067E1C8C3E42}"/>
              </a:ext>
            </a:extLst>
          </p:cNvPr>
          <p:cNvCxnSpPr>
            <a:cxnSpLocks/>
          </p:cNvCxnSpPr>
          <p:nvPr/>
        </p:nvCxnSpPr>
        <p:spPr>
          <a:xfrm>
            <a:off x="4394718" y="4599992"/>
            <a:ext cx="1987421" cy="326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FF1D9A-0021-E424-1CAF-BE6079DAC5FC}"/>
              </a:ext>
            </a:extLst>
          </p:cNvPr>
          <p:cNvCxnSpPr>
            <a:cxnSpLocks/>
          </p:cNvCxnSpPr>
          <p:nvPr/>
        </p:nvCxnSpPr>
        <p:spPr>
          <a:xfrm flipV="1">
            <a:off x="2743200" y="466531"/>
            <a:ext cx="3638939" cy="205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C00C87-67E3-ECD6-641E-C1D13E3732B5}"/>
              </a:ext>
            </a:extLst>
          </p:cNvPr>
          <p:cNvCxnSpPr>
            <a:cxnSpLocks/>
          </p:cNvCxnSpPr>
          <p:nvPr/>
        </p:nvCxnSpPr>
        <p:spPr>
          <a:xfrm flipV="1">
            <a:off x="2762250" y="593725"/>
            <a:ext cx="0" cy="7738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059D07-6792-C67E-8590-0C9F29C6D4C8}"/>
              </a:ext>
            </a:extLst>
          </p:cNvPr>
          <p:cNvCxnSpPr>
            <a:cxnSpLocks/>
          </p:cNvCxnSpPr>
          <p:nvPr/>
        </p:nvCxnSpPr>
        <p:spPr>
          <a:xfrm>
            <a:off x="1949460" y="3882225"/>
            <a:ext cx="514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DC3D6E-1A13-4C71-6B24-7FC4C1F81683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48469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7" y="2651125"/>
            <a:ext cx="665428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53587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utomatic Thermo Unit Calibrator">
            <a:extLst>
              <a:ext uri="{FF2B5EF4-FFF2-40B4-BE49-F238E27FC236}">
                <a16:creationId xmlns:a16="http://schemas.microsoft.com/office/drawing/2014/main" id="{8A758799-97A1-E19F-3DEF-F9C99933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85" y="686092"/>
            <a:ext cx="893445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F8897-7F24-7ABA-7649-D0D5A0C8AE96}"/>
              </a:ext>
            </a:extLst>
          </p:cNvPr>
          <p:cNvSpPr txBox="1"/>
          <p:nvPr/>
        </p:nvSpPr>
        <p:spPr>
          <a:xfrm>
            <a:off x="3284376" y="127772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LEGACY STATION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7811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BDE26D-7CB1-9E06-69FE-E21C15AD3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4127" y="267315"/>
            <a:ext cx="3655128" cy="632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FB6A1-816B-88FB-1061-B2C8C79D8DDC}"/>
              </a:ext>
            </a:extLst>
          </p:cNvPr>
          <p:cNvSpPr txBox="1"/>
          <p:nvPr/>
        </p:nvSpPr>
        <p:spPr>
          <a:xfrm>
            <a:off x="5995537" y="358236"/>
            <a:ext cx="562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 unit and DMM must be present on the GPIB bus.</a:t>
            </a:r>
          </a:p>
          <a:p>
            <a:endParaRPr lang="en-US" dirty="0"/>
          </a:p>
          <a:p>
            <a:r>
              <a:rPr lang="en-US" dirty="0"/>
              <a:t>The SPRT/UUT field will be updated if the DMM is present on the GPIB bus.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B962C3-5F67-DDD9-3E84-C188BDA98918}"/>
              </a:ext>
            </a:extLst>
          </p:cNvPr>
          <p:cNvCxnSpPr>
            <a:cxnSpLocks/>
          </p:cNvCxnSpPr>
          <p:nvPr/>
        </p:nvCxnSpPr>
        <p:spPr>
          <a:xfrm>
            <a:off x="1940130" y="4115491"/>
            <a:ext cx="514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F387D4-6A9B-6A94-676C-7F12EDA5FF58}"/>
              </a:ext>
            </a:extLst>
          </p:cNvPr>
          <p:cNvSpPr txBox="1"/>
          <p:nvPr/>
        </p:nvSpPr>
        <p:spPr>
          <a:xfrm>
            <a:off x="6382138" y="5576434"/>
            <a:ext cx="5626359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Note: The unit must be place an CAL mode with activated IEEE mode. Refer to unit’s user manual to further instructions.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29B042-88D6-4D58-0D7C-5B032B27F59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09862" y="4376748"/>
            <a:ext cx="505089" cy="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9D0F8-366E-841E-2FB0-585EA9E43C8D}"/>
              </a:ext>
            </a:extLst>
          </p:cNvPr>
          <p:cNvSpPr txBox="1"/>
          <p:nvPr/>
        </p:nvSpPr>
        <p:spPr>
          <a:xfrm>
            <a:off x="6314951" y="3638084"/>
            <a:ext cx="4265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 to the next standardization point.</a:t>
            </a:r>
          </a:p>
          <a:p>
            <a:endParaRPr lang="en-US" dirty="0"/>
          </a:p>
          <a:p>
            <a:r>
              <a:rPr lang="en-US" dirty="0"/>
              <a:t>Show the standardization report.</a:t>
            </a:r>
          </a:p>
          <a:p>
            <a:endParaRPr lang="en-US" dirty="0"/>
          </a:p>
          <a:p>
            <a:r>
              <a:rPr lang="en-US" dirty="0"/>
              <a:t>Not applicable in standardization mode.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B4053-E45F-055F-AB52-C59D12DC2935}"/>
              </a:ext>
            </a:extLst>
          </p:cNvPr>
          <p:cNvCxnSpPr>
            <a:cxnSpLocks/>
          </p:cNvCxnSpPr>
          <p:nvPr/>
        </p:nvCxnSpPr>
        <p:spPr>
          <a:xfrm>
            <a:off x="5728996" y="4731310"/>
            <a:ext cx="585955" cy="195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213BE1-5637-62B5-F004-8CF3EFF42366}"/>
              </a:ext>
            </a:extLst>
          </p:cNvPr>
          <p:cNvCxnSpPr>
            <a:cxnSpLocks/>
          </p:cNvCxnSpPr>
          <p:nvPr/>
        </p:nvCxnSpPr>
        <p:spPr>
          <a:xfrm flipV="1">
            <a:off x="5728996" y="3862873"/>
            <a:ext cx="653144" cy="222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91F3D2-FD0E-507A-8522-BE0F08C33125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106378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7" y="2651125"/>
            <a:ext cx="665428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215658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12089-5647-44E7-10E3-2CF5A2C4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34" y="261956"/>
            <a:ext cx="3655128" cy="6334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FB6A1-816B-88FB-1061-B2C8C79D8DDC}"/>
              </a:ext>
            </a:extLst>
          </p:cNvPr>
          <p:cNvSpPr txBox="1"/>
          <p:nvPr/>
        </p:nvSpPr>
        <p:spPr>
          <a:xfrm>
            <a:off x="5995537" y="261956"/>
            <a:ext cx="562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 unit and DMM must be present on the GPIB bus.</a:t>
            </a:r>
          </a:p>
          <a:p>
            <a:endParaRPr lang="en-US" dirty="0"/>
          </a:p>
          <a:p>
            <a:r>
              <a:rPr lang="en-US" dirty="0"/>
              <a:t>The SPRT/UUT field will be updated if the DMM is present on the GPIB bus.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3D79-EDD4-64C4-8D8D-5F97C009DA5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09862" y="4376748"/>
            <a:ext cx="505089" cy="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6989BF-AE6E-A8A3-39F2-A1213EB8E096}"/>
              </a:ext>
            </a:extLst>
          </p:cNvPr>
          <p:cNvCxnSpPr>
            <a:cxnSpLocks/>
          </p:cNvCxnSpPr>
          <p:nvPr/>
        </p:nvCxnSpPr>
        <p:spPr>
          <a:xfrm>
            <a:off x="1818832" y="4376748"/>
            <a:ext cx="514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DE9993-A758-C4D6-C42F-B3B17E6FDC6A}"/>
              </a:ext>
            </a:extLst>
          </p:cNvPr>
          <p:cNvSpPr txBox="1"/>
          <p:nvPr/>
        </p:nvSpPr>
        <p:spPr>
          <a:xfrm>
            <a:off x="6314951" y="3638084"/>
            <a:ext cx="4058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 to the next calibration point.</a:t>
            </a:r>
          </a:p>
          <a:p>
            <a:endParaRPr lang="en-US" dirty="0"/>
          </a:p>
          <a:p>
            <a:r>
              <a:rPr lang="en-US" dirty="0"/>
              <a:t>Show the calibration report.</a:t>
            </a:r>
          </a:p>
          <a:p>
            <a:endParaRPr lang="en-US" dirty="0"/>
          </a:p>
          <a:p>
            <a:r>
              <a:rPr lang="en-US" dirty="0"/>
              <a:t>Show the calibration procedure steps.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4EBD76-2E5F-03BA-EEE1-A0B8AE5AB7A0}"/>
              </a:ext>
            </a:extLst>
          </p:cNvPr>
          <p:cNvCxnSpPr>
            <a:cxnSpLocks/>
          </p:cNvCxnSpPr>
          <p:nvPr/>
        </p:nvCxnSpPr>
        <p:spPr>
          <a:xfrm>
            <a:off x="5728996" y="4731310"/>
            <a:ext cx="585955" cy="195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42E748-8439-C70A-BA31-7D527AE5B8E1}"/>
              </a:ext>
            </a:extLst>
          </p:cNvPr>
          <p:cNvCxnSpPr>
            <a:cxnSpLocks/>
          </p:cNvCxnSpPr>
          <p:nvPr/>
        </p:nvCxnSpPr>
        <p:spPr>
          <a:xfrm flipV="1">
            <a:off x="5728996" y="3862873"/>
            <a:ext cx="653144" cy="222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D6D297-6283-7B56-F1B7-38E6C84299BB}"/>
              </a:ext>
            </a:extLst>
          </p:cNvPr>
          <p:cNvSpPr txBox="1"/>
          <p:nvPr/>
        </p:nvSpPr>
        <p:spPr>
          <a:xfrm>
            <a:off x="5995537" y="1534522"/>
            <a:ext cx="57423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calibration protocol (target points, dwell times, and pass/fail criteria) is in a standard “Ramp-and-Soak” program </a:t>
            </a:r>
            <a:r>
              <a:rPr lang="en-US" sz="1800" b="1" i="1" dirty="0"/>
              <a:t>&lt;3605A_fullCalib_F.json&gt;</a:t>
            </a:r>
            <a:r>
              <a:rPr lang="en-US" sz="1800" dirty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quick calibration </a:t>
            </a:r>
            <a:r>
              <a:rPr lang="en-US" dirty="0"/>
              <a:t>procedure can be run by loading the program </a:t>
            </a:r>
            <a:r>
              <a:rPr lang="en-US" sz="1800" b="1" i="1" dirty="0"/>
              <a:t>&lt;3605A_quickCalib.json&gt;</a:t>
            </a:r>
            <a:r>
              <a:rPr lang="en-US" sz="1800" i="1" dirty="0"/>
              <a:t> before starting the procedure. Different calibration procedures can added as well.</a:t>
            </a:r>
            <a:endParaRPr lang="en-US" sz="24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97932-D531-8927-64A1-26A1D0CF0E3C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116304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7" y="2651125"/>
            <a:ext cx="665428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AUTOMATIC</a:t>
            </a:r>
            <a:br>
              <a:rPr lang="en-US" dirty="0"/>
            </a:br>
            <a:r>
              <a:rPr lang="en-US" dirty="0"/>
              <a:t>STANDARDIZATION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1921059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4A87C8-FC2A-60BF-889A-C33E2CE5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34" y="261956"/>
            <a:ext cx="3655128" cy="6334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FB6A1-816B-88FB-1061-B2C8C79D8DDC}"/>
              </a:ext>
            </a:extLst>
          </p:cNvPr>
          <p:cNvSpPr txBox="1"/>
          <p:nvPr/>
        </p:nvSpPr>
        <p:spPr>
          <a:xfrm>
            <a:off x="5995537" y="261956"/>
            <a:ext cx="5626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 unit and DMM must be present on the GPIB bus.</a:t>
            </a:r>
          </a:p>
          <a:p>
            <a:r>
              <a:rPr lang="en-US" dirty="0"/>
              <a:t>First the standardization procedure will run.</a:t>
            </a:r>
          </a:p>
          <a:p>
            <a:r>
              <a:rPr lang="en-US" dirty="0"/>
              <a:t>Than, the calibration procedure will begin.</a:t>
            </a:r>
          </a:p>
          <a:p>
            <a:r>
              <a:rPr lang="en-US" dirty="0"/>
              <a:t>The natural cooling time of 5 min is inserted between the end of the STD to the beginning of the CAL.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6989BF-AE6E-A8A3-39F2-A1213EB8E096}"/>
              </a:ext>
            </a:extLst>
          </p:cNvPr>
          <p:cNvCxnSpPr>
            <a:cxnSpLocks/>
          </p:cNvCxnSpPr>
          <p:nvPr/>
        </p:nvCxnSpPr>
        <p:spPr>
          <a:xfrm>
            <a:off x="1818832" y="4619354"/>
            <a:ext cx="514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9FC835-295D-F25A-064B-415691C18AD2}"/>
              </a:ext>
            </a:extLst>
          </p:cNvPr>
          <p:cNvCxnSpPr>
            <a:cxnSpLocks/>
          </p:cNvCxnSpPr>
          <p:nvPr/>
        </p:nvCxnSpPr>
        <p:spPr>
          <a:xfrm>
            <a:off x="5809862" y="4422377"/>
            <a:ext cx="505089" cy="196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25088C-BD64-D39E-12D3-5467F42DC18C}"/>
              </a:ext>
            </a:extLst>
          </p:cNvPr>
          <p:cNvSpPr txBox="1"/>
          <p:nvPr/>
        </p:nvSpPr>
        <p:spPr>
          <a:xfrm>
            <a:off x="6314951" y="3638084"/>
            <a:ext cx="4058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 to the next standardization / calibration point.</a:t>
            </a:r>
          </a:p>
          <a:p>
            <a:endParaRPr lang="en-US" dirty="0"/>
          </a:p>
          <a:p>
            <a:r>
              <a:rPr lang="en-US" dirty="0"/>
              <a:t>Show the current procedure report.</a:t>
            </a:r>
          </a:p>
          <a:p>
            <a:endParaRPr lang="en-US" dirty="0"/>
          </a:p>
          <a:p>
            <a:r>
              <a:rPr lang="en-US" dirty="0"/>
              <a:t>Show the calibration procedure steps.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50BF50-F87F-B562-0570-5908F7F5580E}"/>
              </a:ext>
            </a:extLst>
          </p:cNvPr>
          <p:cNvCxnSpPr>
            <a:cxnSpLocks/>
          </p:cNvCxnSpPr>
          <p:nvPr/>
        </p:nvCxnSpPr>
        <p:spPr>
          <a:xfrm>
            <a:off x="5728996" y="4731310"/>
            <a:ext cx="585955" cy="428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E59AB0-7CBB-7EC1-2496-6392DFFA27AE}"/>
              </a:ext>
            </a:extLst>
          </p:cNvPr>
          <p:cNvCxnSpPr>
            <a:cxnSpLocks/>
          </p:cNvCxnSpPr>
          <p:nvPr/>
        </p:nvCxnSpPr>
        <p:spPr>
          <a:xfrm flipV="1">
            <a:off x="5728996" y="3862873"/>
            <a:ext cx="653144" cy="222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1B8163-1AD5-8A1D-6ABC-A572D4B5695E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607217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7" y="2651125"/>
            <a:ext cx="665428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RAMP AND SOAK PROGRAM</a:t>
            </a:r>
          </a:p>
        </p:txBody>
      </p:sp>
    </p:spTree>
    <p:extLst>
      <p:ext uri="{BB962C8B-B14F-4D97-AF65-F5344CB8AC3E}">
        <p14:creationId xmlns:p14="http://schemas.microsoft.com/office/powerpoint/2010/main" val="166353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897F0-BB82-2BED-2592-9D97CE10F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0769" y="3240837"/>
            <a:ext cx="5608829" cy="16571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E372EC-AE07-0EF2-F010-E402ADC0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92622"/>
            <a:ext cx="10599575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User defined test protocols (Ramp-and-Soak)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AEB259-F039-1C55-E979-CFF88132866D}"/>
              </a:ext>
            </a:extLst>
          </p:cNvPr>
          <p:cNvSpPr txBox="1">
            <a:spLocks/>
          </p:cNvSpPr>
          <p:nvPr/>
        </p:nvSpPr>
        <p:spPr>
          <a:xfrm>
            <a:off x="3668320" y="735203"/>
            <a:ext cx="6121271" cy="42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Load a program and start a “Ramp And Soak” process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A2B15A-7FC9-1DBE-3545-C6DA413A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37" y="1181892"/>
            <a:ext cx="1838095" cy="9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E03A4A-C822-4EBA-DE0A-A7EAD65FE949}"/>
              </a:ext>
            </a:extLst>
          </p:cNvPr>
          <p:cNvCxnSpPr>
            <a:cxnSpLocks/>
          </p:cNvCxnSpPr>
          <p:nvPr/>
        </p:nvCxnSpPr>
        <p:spPr>
          <a:xfrm>
            <a:off x="5205528" y="1737778"/>
            <a:ext cx="4012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3A884-A85F-80A7-D380-91314901A0EB}"/>
              </a:ext>
            </a:extLst>
          </p:cNvPr>
          <p:cNvSpPr txBox="1"/>
          <p:nvPr/>
        </p:nvSpPr>
        <p:spPr>
          <a:xfrm>
            <a:off x="3276407" y="238343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Example of a quick calibration test program</a:t>
            </a:r>
          </a:p>
          <a:p>
            <a:pPr algn="ctr"/>
            <a:r>
              <a:rPr lang="en-US" sz="1800" b="1" i="1" dirty="0"/>
              <a:t>&lt;3605A_quickCalib.json&gt;</a:t>
            </a:r>
            <a:endParaRPr lang="en-US" sz="2400" b="1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16973D-01EA-A3E3-361E-99BB9327D799}"/>
              </a:ext>
            </a:extLst>
          </p:cNvPr>
          <p:cNvCxnSpPr>
            <a:cxnSpLocks/>
          </p:cNvCxnSpPr>
          <p:nvPr/>
        </p:nvCxnSpPr>
        <p:spPr>
          <a:xfrm>
            <a:off x="5289505" y="1737778"/>
            <a:ext cx="0" cy="645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E0D2C8-6A17-1C09-B5BB-AEBE8DBED797}"/>
              </a:ext>
            </a:extLst>
          </p:cNvPr>
          <p:cNvCxnSpPr>
            <a:cxnSpLocks/>
          </p:cNvCxnSpPr>
          <p:nvPr/>
        </p:nvCxnSpPr>
        <p:spPr>
          <a:xfrm>
            <a:off x="2723586" y="3046744"/>
            <a:ext cx="797183" cy="263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F433F6-370A-1A97-522D-02A6506AF2D3}"/>
              </a:ext>
            </a:extLst>
          </p:cNvPr>
          <p:cNvCxnSpPr>
            <a:cxnSpLocks/>
          </p:cNvCxnSpPr>
          <p:nvPr/>
        </p:nvCxnSpPr>
        <p:spPr>
          <a:xfrm>
            <a:off x="2723586" y="3496504"/>
            <a:ext cx="797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2BA41-A85A-F305-FB75-7A24890AAD2D}"/>
              </a:ext>
            </a:extLst>
          </p:cNvPr>
          <p:cNvCxnSpPr>
            <a:cxnSpLocks/>
          </p:cNvCxnSpPr>
          <p:nvPr/>
        </p:nvCxnSpPr>
        <p:spPr>
          <a:xfrm flipV="1">
            <a:off x="2723586" y="3701778"/>
            <a:ext cx="797183" cy="198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6C17A2-936D-0244-7591-90CADE5B205A}"/>
              </a:ext>
            </a:extLst>
          </p:cNvPr>
          <p:cNvCxnSpPr>
            <a:cxnSpLocks/>
          </p:cNvCxnSpPr>
          <p:nvPr/>
        </p:nvCxnSpPr>
        <p:spPr>
          <a:xfrm flipV="1">
            <a:off x="2723585" y="4245429"/>
            <a:ext cx="1643142" cy="475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7F425FDF-4644-FC7F-6155-8576E4C684D3}"/>
              </a:ext>
            </a:extLst>
          </p:cNvPr>
          <p:cNvSpPr txBox="1">
            <a:spLocks/>
          </p:cNvSpPr>
          <p:nvPr/>
        </p:nvSpPr>
        <p:spPr>
          <a:xfrm>
            <a:off x="166997" y="2488059"/>
            <a:ext cx="255658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Automatically transition between test points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73F79D4-7834-5C8F-408E-50C752BFC382}"/>
              </a:ext>
            </a:extLst>
          </p:cNvPr>
          <p:cNvSpPr txBox="1">
            <a:spLocks/>
          </p:cNvSpPr>
          <p:nvPr/>
        </p:nvSpPr>
        <p:spPr>
          <a:xfrm>
            <a:off x="166997" y="3094919"/>
            <a:ext cx="255658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Soak time after unit’s temperature is stable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DB81E96-DA58-1529-B21A-CAEE80200041}"/>
              </a:ext>
            </a:extLst>
          </p:cNvPr>
          <p:cNvSpPr txBox="1">
            <a:spLocks/>
          </p:cNvSpPr>
          <p:nvPr/>
        </p:nvSpPr>
        <p:spPr>
          <a:xfrm>
            <a:off x="166996" y="3767380"/>
            <a:ext cx="255658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How many times to repeat the sequence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83A572C-5884-F430-0E7C-AF8AC4F00F0D}"/>
              </a:ext>
            </a:extLst>
          </p:cNvPr>
          <p:cNvSpPr txBox="1">
            <a:spLocks/>
          </p:cNvSpPr>
          <p:nvPr/>
        </p:nvSpPr>
        <p:spPr>
          <a:xfrm>
            <a:off x="166996" y="4486805"/>
            <a:ext cx="255658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The test sequence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9F1887-01C7-5977-4472-066BB383E086}"/>
              </a:ext>
            </a:extLst>
          </p:cNvPr>
          <p:cNvCxnSpPr>
            <a:cxnSpLocks/>
          </p:cNvCxnSpPr>
          <p:nvPr/>
        </p:nvCxnSpPr>
        <p:spPr>
          <a:xfrm flipH="1" flipV="1">
            <a:off x="8696131" y="4527152"/>
            <a:ext cx="522514" cy="454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CCBD1A95-9D27-FF22-3842-E0E7721FF51D}"/>
              </a:ext>
            </a:extLst>
          </p:cNvPr>
          <p:cNvSpPr txBox="1">
            <a:spLocks/>
          </p:cNvSpPr>
          <p:nvPr/>
        </p:nvSpPr>
        <p:spPr>
          <a:xfrm>
            <a:off x="8372174" y="4860026"/>
            <a:ext cx="2152765" cy="51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Pass / fail criteria (</a:t>
            </a:r>
            <a:r>
              <a:rPr lang="en-US" sz="1800" dirty="0">
                <a:latin typeface="Calibri Light" panose="020F0302020204030204" pitchFamily="34" charset="0"/>
              </a:rPr>
              <a:t>°</a:t>
            </a:r>
            <a:r>
              <a:rPr lang="en-US" sz="2000" dirty="0"/>
              <a:t>C)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89E27-A969-063C-2243-835D05E75EA9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343192" y="4527152"/>
            <a:ext cx="97622" cy="454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BA9C6A18-3E5E-B3F9-C4F0-ED7424C9E805}"/>
              </a:ext>
            </a:extLst>
          </p:cNvPr>
          <p:cNvSpPr txBox="1">
            <a:spLocks/>
          </p:cNvSpPr>
          <p:nvPr/>
        </p:nvSpPr>
        <p:spPr>
          <a:xfrm>
            <a:off x="6459447" y="4981327"/>
            <a:ext cx="1962734" cy="51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Soak / dwell time (minutes)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5AE50A-E682-4761-46FF-3C823DF5437A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6313014" y="4527151"/>
            <a:ext cx="0" cy="891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CAFD3406-EA40-67AC-2F3A-19C8D2A2F0F9}"/>
              </a:ext>
            </a:extLst>
          </p:cNvPr>
          <p:cNvSpPr txBox="1">
            <a:spLocks/>
          </p:cNvSpPr>
          <p:nvPr/>
        </p:nvSpPr>
        <p:spPr>
          <a:xfrm>
            <a:off x="5331647" y="5418906"/>
            <a:ext cx="1962734" cy="51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Target temperature (</a:t>
            </a:r>
            <a:r>
              <a:rPr lang="en-US" sz="2000" dirty="0">
                <a:latin typeface="Calibri Light" panose="020F0302020204030204" pitchFamily="34" charset="0"/>
              </a:rPr>
              <a:t>°</a:t>
            </a:r>
            <a:r>
              <a:rPr lang="en-US" sz="2000" dirty="0"/>
              <a:t>C)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72FFC972-D1F5-BC78-8604-89257066049A}"/>
              </a:ext>
            </a:extLst>
          </p:cNvPr>
          <p:cNvSpPr txBox="1">
            <a:spLocks/>
          </p:cNvSpPr>
          <p:nvPr/>
        </p:nvSpPr>
        <p:spPr>
          <a:xfrm>
            <a:off x="3996573" y="4897989"/>
            <a:ext cx="1962734" cy="51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Not implemented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>
                <a:latin typeface="Calibri Light" panose="020F0302020204030204" pitchFamily="34" charset="0"/>
              </a:rPr>
              <a:t>°</a:t>
            </a:r>
            <a:r>
              <a:rPr lang="en-US" sz="2000" dirty="0"/>
              <a:t>C/minute)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91EE11-1715-BD1F-9D20-336516ABED9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977940" y="4527151"/>
            <a:ext cx="187010" cy="37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61860A-B206-643E-AB11-0A7055685D75}"/>
              </a:ext>
            </a:extLst>
          </p:cNvPr>
          <p:cNvSpPr txBox="1"/>
          <p:nvPr/>
        </p:nvSpPr>
        <p:spPr>
          <a:xfrm>
            <a:off x="3373015" y="5944476"/>
            <a:ext cx="584563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Note: All temperature values must be entered in °C units.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8590F-637F-740F-34E7-A1A70D14C785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1251409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30AE92-4CA9-89C1-C391-78B0FC2E3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08" y="237971"/>
            <a:ext cx="3655129" cy="6334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FB6A1-816B-88FB-1061-B2C8C79D8DDC}"/>
              </a:ext>
            </a:extLst>
          </p:cNvPr>
          <p:cNvSpPr txBox="1"/>
          <p:nvPr/>
        </p:nvSpPr>
        <p:spPr>
          <a:xfrm>
            <a:off x="5995537" y="261956"/>
            <a:ext cx="562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 on Ramp-and-Soak program configuration, only the unit or both the unit and DMM must be present on the GPIB bus.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6989BF-AE6E-A8A3-39F2-A1213EB8E096}"/>
              </a:ext>
            </a:extLst>
          </p:cNvPr>
          <p:cNvCxnSpPr>
            <a:cxnSpLocks/>
          </p:cNvCxnSpPr>
          <p:nvPr/>
        </p:nvCxnSpPr>
        <p:spPr>
          <a:xfrm>
            <a:off x="1818832" y="4871275"/>
            <a:ext cx="514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D2179D4-92C3-FE76-50AC-337FC9E987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28996" y="4376748"/>
            <a:ext cx="5859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4D4292-7A22-DDB5-E5F4-DF6504B21758}"/>
              </a:ext>
            </a:extLst>
          </p:cNvPr>
          <p:cNvSpPr txBox="1"/>
          <p:nvPr/>
        </p:nvSpPr>
        <p:spPr>
          <a:xfrm>
            <a:off x="6314951" y="3638084"/>
            <a:ext cx="4058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 to the next target point.</a:t>
            </a:r>
          </a:p>
          <a:p>
            <a:endParaRPr lang="en-US" dirty="0"/>
          </a:p>
          <a:p>
            <a:r>
              <a:rPr lang="en-US" dirty="0"/>
              <a:t>Show the test report.</a:t>
            </a:r>
          </a:p>
          <a:p>
            <a:endParaRPr lang="en-US" dirty="0"/>
          </a:p>
          <a:p>
            <a:r>
              <a:rPr lang="en-US" dirty="0"/>
              <a:t>Show the test procedure steps.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6C6254-DC2C-149B-6B88-99D8C1B29EC3}"/>
              </a:ext>
            </a:extLst>
          </p:cNvPr>
          <p:cNvCxnSpPr>
            <a:cxnSpLocks/>
          </p:cNvCxnSpPr>
          <p:nvPr/>
        </p:nvCxnSpPr>
        <p:spPr>
          <a:xfrm>
            <a:off x="5728996" y="4731310"/>
            <a:ext cx="585955" cy="195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2C6955-9ABB-1FCB-BF1E-C8C4308D9C88}"/>
              </a:ext>
            </a:extLst>
          </p:cNvPr>
          <p:cNvCxnSpPr>
            <a:cxnSpLocks/>
          </p:cNvCxnSpPr>
          <p:nvPr/>
        </p:nvCxnSpPr>
        <p:spPr>
          <a:xfrm flipV="1">
            <a:off x="5728996" y="3862873"/>
            <a:ext cx="653144" cy="222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5B9FE3-356B-171C-BA40-9EA3510DE752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125807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7" y="2651125"/>
            <a:ext cx="665428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WELL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559758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B52FE8-B94F-D224-470C-A32E606F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92" y="2551503"/>
            <a:ext cx="3403979" cy="240547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4718590-1C74-2E3C-12FF-2A411CA0A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/>
        </p:blipFill>
        <p:spPr bwMode="auto">
          <a:xfrm>
            <a:off x="6050810" y="2376651"/>
            <a:ext cx="4247074" cy="29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4F42A-F249-320B-FC62-CF43ED571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76" y="2073150"/>
            <a:ext cx="648496" cy="64849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C3B95A-07D4-377B-C4CB-E3A0C0489ADC}"/>
              </a:ext>
            </a:extLst>
          </p:cNvPr>
          <p:cNvSpPr/>
          <p:nvPr/>
        </p:nvSpPr>
        <p:spPr>
          <a:xfrm>
            <a:off x="4814594" y="2096955"/>
            <a:ext cx="2892490" cy="2879747"/>
          </a:xfrm>
          <a:custGeom>
            <a:avLst/>
            <a:gdLst>
              <a:gd name="connsiteX0" fmla="*/ 2892490 w 2892490"/>
              <a:gd name="connsiteY0" fmla="*/ 2792291 h 2879747"/>
              <a:gd name="connsiteX1" fmla="*/ 2276670 w 2892490"/>
              <a:gd name="connsiteY1" fmla="*/ 2866936 h 2879747"/>
              <a:gd name="connsiteX2" fmla="*/ 1548882 w 2892490"/>
              <a:gd name="connsiteY2" fmla="*/ 2559026 h 2879747"/>
              <a:gd name="connsiteX3" fmla="*/ 1212980 w 2892490"/>
              <a:gd name="connsiteY3" fmla="*/ 879516 h 2879747"/>
              <a:gd name="connsiteX4" fmla="*/ 1045029 w 2892490"/>
              <a:gd name="connsiteY4" fmla="*/ 133067 h 2879747"/>
              <a:gd name="connsiteX5" fmla="*/ 214604 w 2892490"/>
              <a:gd name="connsiteY5" fmla="*/ 30430 h 2879747"/>
              <a:gd name="connsiteX6" fmla="*/ 0 w 2892490"/>
              <a:gd name="connsiteY6" fmla="*/ 478300 h 287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92490" h="2879747">
                <a:moveTo>
                  <a:pt x="2892490" y="2792291"/>
                </a:moveTo>
                <a:cubicBezTo>
                  <a:pt x="2696547" y="2849052"/>
                  <a:pt x="2500605" y="2905814"/>
                  <a:pt x="2276670" y="2866936"/>
                </a:cubicBezTo>
                <a:cubicBezTo>
                  <a:pt x="2052735" y="2828059"/>
                  <a:pt x="1726164" y="2890263"/>
                  <a:pt x="1548882" y="2559026"/>
                </a:cubicBezTo>
                <a:cubicBezTo>
                  <a:pt x="1371600" y="2227789"/>
                  <a:pt x="1296955" y="1283842"/>
                  <a:pt x="1212980" y="879516"/>
                </a:cubicBezTo>
                <a:cubicBezTo>
                  <a:pt x="1129005" y="475190"/>
                  <a:pt x="1211425" y="274581"/>
                  <a:pt x="1045029" y="133067"/>
                </a:cubicBezTo>
                <a:cubicBezTo>
                  <a:pt x="878633" y="-8447"/>
                  <a:pt x="388775" y="-27109"/>
                  <a:pt x="214604" y="30430"/>
                </a:cubicBezTo>
                <a:cubicBezTo>
                  <a:pt x="40433" y="87969"/>
                  <a:pt x="20216" y="283134"/>
                  <a:pt x="0" y="4783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D5EF6-62BF-6D64-457F-323854C8B2EF}"/>
              </a:ext>
            </a:extLst>
          </p:cNvPr>
          <p:cNvSpPr txBox="1"/>
          <p:nvPr/>
        </p:nvSpPr>
        <p:spPr>
          <a:xfrm>
            <a:off x="3773726" y="4853367"/>
            <a:ext cx="11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UNIT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EE2EDB-190A-1C29-FC67-906584E5385E}"/>
              </a:ext>
            </a:extLst>
          </p:cNvPr>
          <p:cNvGrpSpPr/>
          <p:nvPr/>
        </p:nvGrpSpPr>
        <p:grpSpPr>
          <a:xfrm>
            <a:off x="6338237" y="2853708"/>
            <a:ext cx="2542199" cy="1335742"/>
            <a:chOff x="1550812" y="0"/>
            <a:chExt cx="9597889" cy="6513577"/>
          </a:xfrm>
          <a:scene3d>
            <a:camera prst="perspectiveContrastingRightFacing" fov="4500000">
              <a:rot lat="21033841" lon="18837385" rev="900000"/>
            </a:camera>
            <a:lightRig rig="threePt" dir="t"/>
          </a:scene3d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81B4B1-8CC8-C41F-5FC0-51F2A6E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812" y="0"/>
              <a:ext cx="9597889" cy="6513577"/>
            </a:xfrm>
            <a:prstGeom prst="rect">
              <a:avLst/>
            </a:prstGeom>
            <a:sp3d>
              <a:bevelT w="0" h="0"/>
            </a:sp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BEBB8B-4988-C110-9F0D-3194ADCC9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7692" y="127868"/>
              <a:ext cx="2422606" cy="176932"/>
            </a:xfrm>
            <a:prstGeom prst="rect">
              <a:avLst/>
            </a:prstGeom>
            <a:sp3d>
              <a:bevelT w="0" h="0"/>
            </a:sp3d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DB161-4992-BC49-8395-DAD1A909BCCB}"/>
              </a:ext>
            </a:extLst>
          </p:cNvPr>
          <p:cNvSpPr txBox="1"/>
          <p:nvPr/>
        </p:nvSpPr>
        <p:spPr>
          <a:xfrm>
            <a:off x="6096000" y="1637787"/>
            <a:ext cx="37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computer with NI-GPIB-USB-HS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B50EBB-9AD2-EA29-5DA5-750DEE8100A1}"/>
              </a:ext>
            </a:extLst>
          </p:cNvPr>
          <p:cNvSpPr txBox="1"/>
          <p:nvPr/>
        </p:nvSpPr>
        <p:spPr>
          <a:xfrm>
            <a:off x="1987420" y="71910"/>
            <a:ext cx="7895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WELL TESTING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STATION CONFIGURATION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8B506-1029-19CB-469F-551641E03301}"/>
              </a:ext>
            </a:extLst>
          </p:cNvPr>
          <p:cNvSpPr txBox="1"/>
          <p:nvPr/>
        </p:nvSpPr>
        <p:spPr>
          <a:xfrm>
            <a:off x="3103746" y="5559137"/>
            <a:ext cx="5626359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Note: DMM and SPRT are optional and no being used during the well testing procedure.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FD4D4-8BED-C3A6-0A13-87E0681D3B6C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33932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1B19C7-B8A5-F503-A3EB-C546F27F4D9F}"/>
              </a:ext>
            </a:extLst>
          </p:cNvPr>
          <p:cNvSpPr/>
          <p:nvPr/>
        </p:nvSpPr>
        <p:spPr>
          <a:xfrm>
            <a:off x="538553" y="1673453"/>
            <a:ext cx="6149042" cy="3027315"/>
          </a:xfrm>
          <a:custGeom>
            <a:avLst/>
            <a:gdLst>
              <a:gd name="connsiteX0" fmla="*/ 699492 w 6843117"/>
              <a:gd name="connsiteY0" fmla="*/ 3019560 h 3019560"/>
              <a:gd name="connsiteX1" fmla="*/ 80367 w 6843117"/>
              <a:gd name="connsiteY1" fmla="*/ 2733810 h 3019560"/>
              <a:gd name="connsiteX2" fmla="*/ 108942 w 6843117"/>
              <a:gd name="connsiteY2" fmla="*/ 1971810 h 3019560"/>
              <a:gd name="connsiteX3" fmla="*/ 1004292 w 6843117"/>
              <a:gd name="connsiteY3" fmla="*/ 1286010 h 3019560"/>
              <a:gd name="connsiteX4" fmla="*/ 4966692 w 6843117"/>
              <a:gd name="connsiteY4" fmla="*/ 135 h 3019560"/>
              <a:gd name="connsiteX5" fmla="*/ 6424017 w 6843117"/>
              <a:gd name="connsiteY5" fmla="*/ 1209810 h 3019560"/>
              <a:gd name="connsiteX6" fmla="*/ 6843117 w 6843117"/>
              <a:gd name="connsiteY6" fmla="*/ 2019435 h 30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43117" h="3019560">
                <a:moveTo>
                  <a:pt x="699492" y="3019560"/>
                </a:moveTo>
                <a:cubicBezTo>
                  <a:pt x="439142" y="2963997"/>
                  <a:pt x="178792" y="2908435"/>
                  <a:pt x="80367" y="2733810"/>
                </a:cubicBezTo>
                <a:cubicBezTo>
                  <a:pt x="-18058" y="2559185"/>
                  <a:pt x="-45045" y="2213110"/>
                  <a:pt x="108942" y="1971810"/>
                </a:cubicBezTo>
                <a:cubicBezTo>
                  <a:pt x="262929" y="1730510"/>
                  <a:pt x="194667" y="1614622"/>
                  <a:pt x="1004292" y="1286010"/>
                </a:cubicBezTo>
                <a:cubicBezTo>
                  <a:pt x="1813917" y="957398"/>
                  <a:pt x="4063405" y="12835"/>
                  <a:pt x="4966692" y="135"/>
                </a:cubicBezTo>
                <a:cubicBezTo>
                  <a:pt x="5869979" y="-12565"/>
                  <a:pt x="6111280" y="873260"/>
                  <a:pt x="6424017" y="1209810"/>
                </a:cubicBezTo>
                <a:cubicBezTo>
                  <a:pt x="6736754" y="1546360"/>
                  <a:pt x="6789935" y="1782897"/>
                  <a:pt x="6843117" y="2019435"/>
                </a:cubicBezTo>
              </a:path>
            </a:pathLst>
          </a:cu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5A32D-5740-FA56-B8D1-F843CAF60151}"/>
              </a:ext>
            </a:extLst>
          </p:cNvPr>
          <p:cNvSpPr txBox="1"/>
          <p:nvPr/>
        </p:nvSpPr>
        <p:spPr>
          <a:xfrm>
            <a:off x="2772548" y="71910"/>
            <a:ext cx="710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NEW STATION CONFIGURATION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27640B2-E14C-0818-0B91-D93A6C2E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13" y="3613281"/>
            <a:ext cx="3403979" cy="26667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7037A7-7593-6A20-4812-16D61B759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53" y="3531217"/>
            <a:ext cx="3403979" cy="24054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DDA733D-782F-5AC0-C4F2-9BDDFAD69781}"/>
              </a:ext>
            </a:extLst>
          </p:cNvPr>
          <p:cNvGrpSpPr/>
          <p:nvPr/>
        </p:nvGrpSpPr>
        <p:grpSpPr>
          <a:xfrm>
            <a:off x="3120397" y="1866561"/>
            <a:ext cx="3357533" cy="3841978"/>
            <a:chOff x="3746053" y="1146658"/>
            <a:chExt cx="3357533" cy="44630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B3E1DC-68A8-F7E2-E958-1F95E9E96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 flipV="1">
              <a:off x="4854116" y="1682641"/>
              <a:ext cx="2785453" cy="171348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659C56-FD62-95DC-B63F-29C80C7C0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8198212" flipV="1">
              <a:off x="2792465" y="4187144"/>
              <a:ext cx="2376173" cy="468998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7AB6F15-BB2B-242D-AFAE-942506654CC7}"/>
                </a:ext>
              </a:extLst>
            </p:cNvPr>
            <p:cNvSpPr/>
            <p:nvPr/>
          </p:nvSpPr>
          <p:spPr>
            <a:xfrm>
              <a:off x="4569448" y="1258128"/>
              <a:ext cx="873991" cy="2198259"/>
            </a:xfrm>
            <a:custGeom>
              <a:avLst/>
              <a:gdLst>
                <a:gd name="connsiteX0" fmla="*/ 1455420 w 1455420"/>
                <a:gd name="connsiteY0" fmla="*/ 26559 h 2198259"/>
                <a:gd name="connsiteX1" fmla="*/ 1348740 w 1455420"/>
                <a:gd name="connsiteY1" fmla="*/ 239919 h 2198259"/>
                <a:gd name="connsiteX2" fmla="*/ 1028700 w 1455420"/>
                <a:gd name="connsiteY2" fmla="*/ 1771539 h 2198259"/>
                <a:gd name="connsiteX3" fmla="*/ 0 w 1455420"/>
                <a:gd name="connsiteY3" fmla="*/ 2198259 h 219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20" h="2198259">
                  <a:moveTo>
                    <a:pt x="1455420" y="26559"/>
                  </a:moveTo>
                  <a:cubicBezTo>
                    <a:pt x="1437640" y="-12176"/>
                    <a:pt x="1419860" y="-50911"/>
                    <a:pt x="1348740" y="239919"/>
                  </a:cubicBezTo>
                  <a:cubicBezTo>
                    <a:pt x="1277620" y="530749"/>
                    <a:pt x="1253490" y="1445149"/>
                    <a:pt x="1028700" y="1771539"/>
                  </a:cubicBezTo>
                  <a:cubicBezTo>
                    <a:pt x="803910" y="2097929"/>
                    <a:pt x="401955" y="2148094"/>
                    <a:pt x="0" y="2198259"/>
                  </a:cubicBezTo>
                </a:path>
              </a:pathLst>
            </a:cu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353044-03F5-08C6-FBF8-B97F276B1D84}"/>
              </a:ext>
            </a:extLst>
          </p:cNvPr>
          <p:cNvSpPr txBox="1"/>
          <p:nvPr/>
        </p:nvSpPr>
        <p:spPr>
          <a:xfrm>
            <a:off x="1430362" y="3432522"/>
            <a:ext cx="232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DMM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Agilent 34401A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BD3BC-3109-3C02-EA7A-C2B224CC4E97}"/>
              </a:ext>
            </a:extLst>
          </p:cNvPr>
          <p:cNvSpPr txBox="1"/>
          <p:nvPr/>
        </p:nvSpPr>
        <p:spPr>
          <a:xfrm>
            <a:off x="4760747" y="2783693"/>
            <a:ext cx="11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PRT/SPRT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8B837D-DD12-1FB2-1664-872B9C7B4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/>
        </p:blipFill>
        <p:spPr bwMode="auto">
          <a:xfrm>
            <a:off x="7898271" y="3356365"/>
            <a:ext cx="4247074" cy="29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B9050B-8091-CA44-AFA7-000CB3400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537" y="3052864"/>
            <a:ext cx="648496" cy="648496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004DCE-51AC-FDFC-541D-D734D491D14A}"/>
              </a:ext>
            </a:extLst>
          </p:cNvPr>
          <p:cNvSpPr/>
          <p:nvPr/>
        </p:nvSpPr>
        <p:spPr>
          <a:xfrm>
            <a:off x="6662055" y="3076669"/>
            <a:ext cx="2892490" cy="2879747"/>
          </a:xfrm>
          <a:custGeom>
            <a:avLst/>
            <a:gdLst>
              <a:gd name="connsiteX0" fmla="*/ 2892490 w 2892490"/>
              <a:gd name="connsiteY0" fmla="*/ 2792291 h 2879747"/>
              <a:gd name="connsiteX1" fmla="*/ 2276670 w 2892490"/>
              <a:gd name="connsiteY1" fmla="*/ 2866936 h 2879747"/>
              <a:gd name="connsiteX2" fmla="*/ 1548882 w 2892490"/>
              <a:gd name="connsiteY2" fmla="*/ 2559026 h 2879747"/>
              <a:gd name="connsiteX3" fmla="*/ 1212980 w 2892490"/>
              <a:gd name="connsiteY3" fmla="*/ 879516 h 2879747"/>
              <a:gd name="connsiteX4" fmla="*/ 1045029 w 2892490"/>
              <a:gd name="connsiteY4" fmla="*/ 133067 h 2879747"/>
              <a:gd name="connsiteX5" fmla="*/ 214604 w 2892490"/>
              <a:gd name="connsiteY5" fmla="*/ 30430 h 2879747"/>
              <a:gd name="connsiteX6" fmla="*/ 0 w 2892490"/>
              <a:gd name="connsiteY6" fmla="*/ 478300 h 287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92490" h="2879747">
                <a:moveTo>
                  <a:pt x="2892490" y="2792291"/>
                </a:moveTo>
                <a:cubicBezTo>
                  <a:pt x="2696547" y="2849052"/>
                  <a:pt x="2500605" y="2905814"/>
                  <a:pt x="2276670" y="2866936"/>
                </a:cubicBezTo>
                <a:cubicBezTo>
                  <a:pt x="2052735" y="2828059"/>
                  <a:pt x="1726164" y="2890263"/>
                  <a:pt x="1548882" y="2559026"/>
                </a:cubicBezTo>
                <a:cubicBezTo>
                  <a:pt x="1371600" y="2227789"/>
                  <a:pt x="1296955" y="1283842"/>
                  <a:pt x="1212980" y="879516"/>
                </a:cubicBezTo>
                <a:cubicBezTo>
                  <a:pt x="1129005" y="475190"/>
                  <a:pt x="1211425" y="274581"/>
                  <a:pt x="1045029" y="133067"/>
                </a:cubicBezTo>
                <a:cubicBezTo>
                  <a:pt x="878633" y="-8447"/>
                  <a:pt x="388775" y="-27109"/>
                  <a:pt x="214604" y="30430"/>
                </a:cubicBezTo>
                <a:cubicBezTo>
                  <a:pt x="40433" y="87969"/>
                  <a:pt x="20216" y="283134"/>
                  <a:pt x="0" y="4783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C804D6-BB44-2EB3-ED9D-83A8B71C4D68}"/>
              </a:ext>
            </a:extLst>
          </p:cNvPr>
          <p:cNvSpPr txBox="1"/>
          <p:nvPr/>
        </p:nvSpPr>
        <p:spPr>
          <a:xfrm>
            <a:off x="5621187" y="5833081"/>
            <a:ext cx="11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UNIT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907AB-7C17-3BFA-FD8F-7A6D85396F45}"/>
              </a:ext>
            </a:extLst>
          </p:cNvPr>
          <p:cNvGrpSpPr/>
          <p:nvPr/>
        </p:nvGrpSpPr>
        <p:grpSpPr>
          <a:xfrm>
            <a:off x="8185698" y="3833422"/>
            <a:ext cx="2542199" cy="1335742"/>
            <a:chOff x="1550812" y="0"/>
            <a:chExt cx="9597889" cy="6513577"/>
          </a:xfrm>
          <a:scene3d>
            <a:camera prst="perspectiveContrastingRightFacing" fov="4500000">
              <a:rot lat="21033841" lon="18837385" rev="900000"/>
            </a:camera>
            <a:lightRig rig="threePt" dir="t"/>
          </a:scene3d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9777A5-5308-228E-57B8-08723F54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812" y="0"/>
              <a:ext cx="9597889" cy="6513577"/>
            </a:xfrm>
            <a:prstGeom prst="rect">
              <a:avLst/>
            </a:prstGeom>
            <a:sp3d>
              <a:bevelT w="0" h="0"/>
            </a:sp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E13B73C-49C8-0940-7C71-B7694442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17692" y="127868"/>
              <a:ext cx="2422606" cy="176932"/>
            </a:xfrm>
            <a:prstGeom prst="rect">
              <a:avLst/>
            </a:prstGeom>
            <a:sp3d>
              <a:bevelT w="0" h="0"/>
            </a:sp3d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0C8595-3C95-5A44-8E42-935C5417801E}"/>
              </a:ext>
            </a:extLst>
          </p:cNvPr>
          <p:cNvSpPr txBox="1"/>
          <p:nvPr/>
        </p:nvSpPr>
        <p:spPr>
          <a:xfrm>
            <a:off x="7728463" y="2289417"/>
            <a:ext cx="37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computer with NI-GPIB-USB-HS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94275-6EC5-853C-3C8C-573C572E6622}"/>
              </a:ext>
            </a:extLst>
          </p:cNvPr>
          <p:cNvSpPr/>
          <p:nvPr/>
        </p:nvSpPr>
        <p:spPr>
          <a:xfrm>
            <a:off x="7728463" y="2297748"/>
            <a:ext cx="4308025" cy="416837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32006-38F7-29B5-4809-AF4229D12A1D}"/>
              </a:ext>
            </a:extLst>
          </p:cNvPr>
          <p:cNvSpPr txBox="1"/>
          <p:nvPr/>
        </p:nvSpPr>
        <p:spPr>
          <a:xfrm>
            <a:off x="7728463" y="2551470"/>
            <a:ext cx="37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Replaces the legacy 3714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6AD1210-527E-0EE8-71F2-F3C1009D0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8438" y="276645"/>
            <a:ext cx="1503043" cy="1774244"/>
          </a:xfrm>
          <a:prstGeom prst="rect">
            <a:avLst/>
          </a:prstGeom>
        </p:spPr>
      </p:pic>
      <p:pic>
        <p:nvPicPr>
          <p:cNvPr id="1030" name="Picture 6" descr="Amazon.com: TEZONG 2 Meter IEEE-488 GPIB/HPIB CN24 Male to Female Metal  Connector Extension Gpib Cable 1Pack : Electronics">
            <a:extLst>
              <a:ext uri="{FF2B5EF4-FFF2-40B4-BE49-F238E27FC236}">
                <a16:creationId xmlns:a16="http://schemas.microsoft.com/office/drawing/2014/main" id="{0FAC263C-01ED-A598-230B-A93FF9F5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05" y="1131065"/>
            <a:ext cx="1003306" cy="74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547DAAD-ED3D-9FDD-42A2-F70BDAF63163}"/>
              </a:ext>
            </a:extLst>
          </p:cNvPr>
          <p:cNvSpPr txBox="1"/>
          <p:nvPr/>
        </p:nvSpPr>
        <p:spPr>
          <a:xfrm>
            <a:off x="8771757" y="695502"/>
            <a:ext cx="11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1x</a:t>
            </a:r>
          </a:p>
        </p:txBody>
      </p:sp>
      <p:pic>
        <p:nvPicPr>
          <p:cNvPr id="36" name="Picture 6" descr="Amazon.com: TEZONG 2 Meter IEEE-488 GPIB/HPIB CN24 Male to Female Metal  Connector Extension Gpib Cable 1Pack : Electronics">
            <a:extLst>
              <a:ext uri="{FF2B5EF4-FFF2-40B4-BE49-F238E27FC236}">
                <a16:creationId xmlns:a16="http://schemas.microsoft.com/office/drawing/2014/main" id="{8E697C3C-1C8F-DEC7-A8B3-29E4020EA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44" y="1546154"/>
            <a:ext cx="1003306" cy="74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A45110-5275-5426-7799-F0CA3B4F30A5}"/>
              </a:ext>
            </a:extLst>
          </p:cNvPr>
          <p:cNvSpPr txBox="1"/>
          <p:nvPr/>
        </p:nvSpPr>
        <p:spPr>
          <a:xfrm rot="20374115">
            <a:off x="1576066" y="1931452"/>
            <a:ext cx="217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GPIB cable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D3A909-A8CC-C131-905C-3AC42F05AEEC}"/>
              </a:ext>
            </a:extLst>
          </p:cNvPr>
          <p:cNvCxnSpPr>
            <a:cxnSpLocks/>
          </p:cNvCxnSpPr>
          <p:nvPr/>
        </p:nvCxnSpPr>
        <p:spPr>
          <a:xfrm>
            <a:off x="8771757" y="489511"/>
            <a:ext cx="2928831" cy="13837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2F9C22-4ED0-E8D6-39C3-7A1A790A83DA}"/>
              </a:ext>
            </a:extLst>
          </p:cNvPr>
          <p:cNvCxnSpPr>
            <a:cxnSpLocks/>
          </p:cNvCxnSpPr>
          <p:nvPr/>
        </p:nvCxnSpPr>
        <p:spPr>
          <a:xfrm flipV="1">
            <a:off x="8597305" y="359587"/>
            <a:ext cx="3103283" cy="14939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F98C678-BB44-0390-42CB-E2FBFA595257}"/>
              </a:ext>
            </a:extLst>
          </p:cNvPr>
          <p:cNvSpPr/>
          <p:nvPr/>
        </p:nvSpPr>
        <p:spPr>
          <a:xfrm>
            <a:off x="389383" y="1427584"/>
            <a:ext cx="3643743" cy="50385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DEE5E2-0B41-DC1B-CC37-7103E516951B}"/>
              </a:ext>
            </a:extLst>
          </p:cNvPr>
          <p:cNvSpPr txBox="1"/>
          <p:nvPr/>
        </p:nvSpPr>
        <p:spPr>
          <a:xfrm>
            <a:off x="267084" y="1030798"/>
            <a:ext cx="11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D58AC-7CFA-1472-9B8A-1DE8D7CD2270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2985120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897F0-BB82-2BED-2592-9D97CE10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61" y="2829006"/>
            <a:ext cx="3610167" cy="40289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E372EC-AE07-0EF2-F010-E402ADC0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92622"/>
            <a:ext cx="10599575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Protocol for testing the thermal performance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6603546" y="1248918"/>
          <a:ext cx="4341262" cy="254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EAEB259-F039-1C55-E979-CFF88132866D}"/>
              </a:ext>
            </a:extLst>
          </p:cNvPr>
          <p:cNvSpPr txBox="1">
            <a:spLocks/>
          </p:cNvSpPr>
          <p:nvPr/>
        </p:nvSpPr>
        <p:spPr>
          <a:xfrm>
            <a:off x="64924" y="824015"/>
            <a:ext cx="6121271" cy="42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Load a program and start a “Ramp And Soak” process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4FD3E6-E6D8-0760-7832-5F4332FCE105}"/>
              </a:ext>
            </a:extLst>
          </p:cNvPr>
          <p:cNvSpPr txBox="1">
            <a:spLocks/>
          </p:cNvSpPr>
          <p:nvPr/>
        </p:nvSpPr>
        <p:spPr>
          <a:xfrm>
            <a:off x="6457173" y="735203"/>
            <a:ext cx="4926952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Results of good well</a:t>
            </a:r>
          </a:p>
          <a:p>
            <a:r>
              <a:rPr lang="en-US" sz="1400" b="1" u="sng" dirty="0"/>
              <a:t>Red</a:t>
            </a:r>
            <a:r>
              <a:rPr lang="en-US" sz="1400" dirty="0"/>
              <a:t> lines indicate minimum and maximum acceptance criteria</a:t>
            </a:r>
          </a:p>
          <a:p>
            <a:r>
              <a:rPr lang="en-US" sz="1400" b="1" u="sng" dirty="0"/>
              <a:t>Black</a:t>
            </a:r>
            <a:r>
              <a:rPr lang="en-US" sz="1400" dirty="0"/>
              <a:t> line indicates the measured well’s temperature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D2FC84E-990B-0C01-27F3-E38931E6F016}"/>
              </a:ext>
            </a:extLst>
          </p:cNvPr>
          <p:cNvSpPr txBox="1">
            <a:spLocks/>
          </p:cNvSpPr>
          <p:nvPr/>
        </p:nvSpPr>
        <p:spPr>
          <a:xfrm>
            <a:off x="6457173" y="3668693"/>
            <a:ext cx="4926952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Results of defective well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6475834" y="4144435"/>
          <a:ext cx="4695825" cy="254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136D2F-10D2-51A0-6D84-C01F303D471F}"/>
              </a:ext>
            </a:extLst>
          </p:cNvPr>
          <p:cNvCxnSpPr>
            <a:cxnSpLocks/>
          </p:cNvCxnSpPr>
          <p:nvPr/>
        </p:nvCxnSpPr>
        <p:spPr>
          <a:xfrm flipV="1">
            <a:off x="8182947" y="5047861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1207F0-1D9F-6DB3-73AB-2A4972F7F9C8}"/>
              </a:ext>
            </a:extLst>
          </p:cNvPr>
          <p:cNvCxnSpPr>
            <a:cxnSpLocks/>
          </p:cNvCxnSpPr>
          <p:nvPr/>
        </p:nvCxnSpPr>
        <p:spPr>
          <a:xfrm>
            <a:off x="9815804" y="5272409"/>
            <a:ext cx="0" cy="605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3A2B15A-7FC9-1DBE-3545-C6DA413A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741" y="1270704"/>
            <a:ext cx="1838095" cy="9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E03A4A-C822-4EBA-DE0A-A7EAD65FE949}"/>
              </a:ext>
            </a:extLst>
          </p:cNvPr>
          <p:cNvCxnSpPr>
            <a:cxnSpLocks/>
          </p:cNvCxnSpPr>
          <p:nvPr/>
        </p:nvCxnSpPr>
        <p:spPr>
          <a:xfrm>
            <a:off x="1602132" y="1826590"/>
            <a:ext cx="4012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3A884-A85F-80A7-D380-91314901A0EB}"/>
              </a:ext>
            </a:extLst>
          </p:cNvPr>
          <p:cNvSpPr txBox="1"/>
          <p:nvPr/>
        </p:nvSpPr>
        <p:spPr>
          <a:xfrm>
            <a:off x="-230737" y="247224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/>
              <a:t>&lt;3605A_wellTest_NO_Insolation.json&gt;</a:t>
            </a:r>
            <a:endParaRPr lang="en-US" sz="2400" b="1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16973D-01EA-A3E3-361E-99BB9327D799}"/>
              </a:ext>
            </a:extLst>
          </p:cNvPr>
          <p:cNvCxnSpPr>
            <a:cxnSpLocks/>
          </p:cNvCxnSpPr>
          <p:nvPr/>
        </p:nvCxnSpPr>
        <p:spPr>
          <a:xfrm>
            <a:off x="1686109" y="1826590"/>
            <a:ext cx="0" cy="645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2D44EF-E3FC-6A92-7B80-B6B0CAF2F6A7}"/>
              </a:ext>
            </a:extLst>
          </p:cNvPr>
          <p:cNvCxnSpPr>
            <a:cxnSpLocks/>
          </p:cNvCxnSpPr>
          <p:nvPr/>
        </p:nvCxnSpPr>
        <p:spPr>
          <a:xfrm>
            <a:off x="1912776" y="3004456"/>
            <a:ext cx="250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DFE71C8-2362-A5A1-F17E-3258B7B6433F}"/>
              </a:ext>
            </a:extLst>
          </p:cNvPr>
          <p:cNvSpPr txBox="1">
            <a:spLocks/>
          </p:cNvSpPr>
          <p:nvPr/>
        </p:nvSpPr>
        <p:spPr>
          <a:xfrm>
            <a:off x="-1" y="2828016"/>
            <a:ext cx="1912777" cy="112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dirty="0"/>
              <a:t>FREE = 1</a:t>
            </a:r>
            <a:r>
              <a:rPr lang="en-US" sz="2000" dirty="0"/>
              <a:t>: Dwell timer starts immediately after setpoint is set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89496B1-6C30-2830-9598-56F7981DE890}"/>
              </a:ext>
            </a:extLst>
          </p:cNvPr>
          <p:cNvSpPr txBox="1">
            <a:spLocks/>
          </p:cNvSpPr>
          <p:nvPr/>
        </p:nvSpPr>
        <p:spPr>
          <a:xfrm>
            <a:off x="-1" y="4132465"/>
            <a:ext cx="2115331" cy="103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Deviation is calculated </a:t>
            </a:r>
            <a:r>
              <a:rPr lang="en-US" sz="1800" dirty="0"/>
              <a:t>between</a:t>
            </a:r>
            <a:r>
              <a:rPr lang="en-US" sz="2000" dirty="0"/>
              <a:t> unit and set-point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C82C1C-27B2-44D9-A3D0-9976BED515F3}"/>
              </a:ext>
            </a:extLst>
          </p:cNvPr>
          <p:cNvCxnSpPr>
            <a:cxnSpLocks/>
          </p:cNvCxnSpPr>
          <p:nvPr/>
        </p:nvCxnSpPr>
        <p:spPr>
          <a:xfrm>
            <a:off x="1930207" y="3104039"/>
            <a:ext cx="2381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9FFD8A-7B75-0523-830F-F0DF74C2A08D}"/>
              </a:ext>
            </a:extLst>
          </p:cNvPr>
          <p:cNvCxnSpPr>
            <a:cxnSpLocks/>
          </p:cNvCxnSpPr>
          <p:nvPr/>
        </p:nvCxnSpPr>
        <p:spPr>
          <a:xfrm flipV="1">
            <a:off x="1686109" y="3085377"/>
            <a:ext cx="254660" cy="11497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86955B-37C4-E6A1-F194-D4DEA6502766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199696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7" y="2651125"/>
            <a:ext cx="665428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Report</a:t>
            </a:r>
          </a:p>
        </p:txBody>
      </p:sp>
    </p:spTree>
    <p:extLst>
      <p:ext uri="{BB962C8B-B14F-4D97-AF65-F5344CB8AC3E}">
        <p14:creationId xmlns:p14="http://schemas.microsoft.com/office/powerpoint/2010/main" val="240948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37C77-FC23-7CE9-2AB6-56BC74BF3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68" r="1105" b="32206"/>
          <a:stretch/>
        </p:blipFill>
        <p:spPr>
          <a:xfrm>
            <a:off x="4180494" y="443137"/>
            <a:ext cx="3713584" cy="59672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ED26AD-E17C-0BCB-6671-9423CA1364AE}"/>
              </a:ext>
            </a:extLst>
          </p:cNvPr>
          <p:cNvCxnSpPr>
            <a:cxnSpLocks/>
          </p:cNvCxnSpPr>
          <p:nvPr/>
        </p:nvCxnSpPr>
        <p:spPr>
          <a:xfrm>
            <a:off x="3312368" y="5278911"/>
            <a:ext cx="1273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26D1A-620D-EBFF-ED48-45DAFEC490FE}"/>
              </a:ext>
            </a:extLst>
          </p:cNvPr>
          <p:cNvCxnSpPr>
            <a:cxnSpLocks/>
          </p:cNvCxnSpPr>
          <p:nvPr/>
        </p:nvCxnSpPr>
        <p:spPr>
          <a:xfrm flipH="1">
            <a:off x="7828761" y="2240243"/>
            <a:ext cx="644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B574D-BA95-CFC6-61B2-FC538CC45C2F}"/>
              </a:ext>
            </a:extLst>
          </p:cNvPr>
          <p:cNvCxnSpPr>
            <a:cxnSpLocks/>
          </p:cNvCxnSpPr>
          <p:nvPr/>
        </p:nvCxnSpPr>
        <p:spPr>
          <a:xfrm flipH="1">
            <a:off x="7744409" y="1297850"/>
            <a:ext cx="644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C3D330-1758-1F41-A3B0-24EC1077F0A7}"/>
              </a:ext>
            </a:extLst>
          </p:cNvPr>
          <p:cNvCxnSpPr>
            <a:cxnSpLocks/>
          </p:cNvCxnSpPr>
          <p:nvPr/>
        </p:nvCxnSpPr>
        <p:spPr>
          <a:xfrm flipH="1">
            <a:off x="7735078" y="1027262"/>
            <a:ext cx="644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37218D-8A21-8781-79D9-07D7291FE6B5}"/>
              </a:ext>
            </a:extLst>
          </p:cNvPr>
          <p:cNvCxnSpPr>
            <a:cxnSpLocks/>
          </p:cNvCxnSpPr>
          <p:nvPr/>
        </p:nvCxnSpPr>
        <p:spPr>
          <a:xfrm>
            <a:off x="3256378" y="1082346"/>
            <a:ext cx="113834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0341C51-C980-A2A4-AF80-31652541A988}"/>
              </a:ext>
            </a:extLst>
          </p:cNvPr>
          <p:cNvSpPr/>
          <p:nvPr/>
        </p:nvSpPr>
        <p:spPr>
          <a:xfrm>
            <a:off x="3965517" y="1162557"/>
            <a:ext cx="195941" cy="143134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9687EC-CBE9-A311-B6F2-513B61FECFBC}"/>
              </a:ext>
            </a:extLst>
          </p:cNvPr>
          <p:cNvCxnSpPr>
            <a:cxnSpLocks/>
          </p:cNvCxnSpPr>
          <p:nvPr/>
        </p:nvCxnSpPr>
        <p:spPr>
          <a:xfrm>
            <a:off x="3312368" y="1883471"/>
            <a:ext cx="513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737E5C-0BF3-3319-7008-06CE8822A836}"/>
              </a:ext>
            </a:extLst>
          </p:cNvPr>
          <p:cNvCxnSpPr>
            <a:cxnSpLocks/>
          </p:cNvCxnSpPr>
          <p:nvPr/>
        </p:nvCxnSpPr>
        <p:spPr>
          <a:xfrm>
            <a:off x="3312368" y="3869988"/>
            <a:ext cx="1152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0665E9-EF76-166E-B981-E58135E319DE}"/>
              </a:ext>
            </a:extLst>
          </p:cNvPr>
          <p:cNvSpPr txBox="1"/>
          <p:nvPr/>
        </p:nvSpPr>
        <p:spPr>
          <a:xfrm>
            <a:off x="1455194" y="667221"/>
            <a:ext cx="178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test</a:t>
            </a:r>
          </a:p>
          <a:p>
            <a:r>
              <a:rPr lang="en-US" dirty="0"/>
              <a:t>STD, CAL, MEAS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87A023-A439-F287-809D-E0D020E89208}"/>
              </a:ext>
            </a:extLst>
          </p:cNvPr>
          <p:cNvSpPr txBox="1"/>
          <p:nvPr/>
        </p:nvSpPr>
        <p:spPr>
          <a:xfrm>
            <a:off x="1464901" y="1376460"/>
            <a:ext cx="178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configuration during the 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3B64B4-2EFB-6FAB-0386-1B1C380A3E35}"/>
              </a:ext>
            </a:extLst>
          </p:cNvPr>
          <p:cNvSpPr txBox="1"/>
          <p:nvPr/>
        </p:nvSpPr>
        <p:spPr>
          <a:xfrm>
            <a:off x="1436914" y="3384836"/>
            <a:ext cx="196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Measurements at each temperature 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FB5119-CAC0-9873-EDCA-985E59ED027A}"/>
              </a:ext>
            </a:extLst>
          </p:cNvPr>
          <p:cNvCxnSpPr>
            <a:cxnSpLocks/>
          </p:cNvCxnSpPr>
          <p:nvPr/>
        </p:nvCxnSpPr>
        <p:spPr>
          <a:xfrm>
            <a:off x="3312368" y="3076886"/>
            <a:ext cx="1152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43A60E-2FDC-DAEE-20EB-9C9A5B6B17DE}"/>
              </a:ext>
            </a:extLst>
          </p:cNvPr>
          <p:cNvSpPr txBox="1"/>
          <p:nvPr/>
        </p:nvSpPr>
        <p:spPr>
          <a:xfrm>
            <a:off x="1455195" y="2398597"/>
            <a:ext cx="178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ambient temperature during the 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948C4-BE05-F203-787D-72DE7A52776A}"/>
              </a:ext>
            </a:extLst>
          </p:cNvPr>
          <p:cNvSpPr txBox="1"/>
          <p:nvPr/>
        </p:nvSpPr>
        <p:spPr>
          <a:xfrm>
            <a:off x="1417878" y="4564325"/>
            <a:ext cx="196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of standardization, the new calculated coefficients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FAE69A-17D2-D0A4-EABA-4D5F35AEB364}"/>
              </a:ext>
            </a:extLst>
          </p:cNvPr>
          <p:cNvSpPr txBox="1"/>
          <p:nvPr/>
        </p:nvSpPr>
        <p:spPr>
          <a:xfrm>
            <a:off x="8360605" y="793225"/>
            <a:ext cx="357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the report of a running test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1F379-D263-0075-72A7-11D844AFBE1D}"/>
              </a:ext>
            </a:extLst>
          </p:cNvPr>
          <p:cNvSpPr txBox="1"/>
          <p:nvPr/>
        </p:nvSpPr>
        <p:spPr>
          <a:xfrm>
            <a:off x="8360605" y="1082347"/>
            <a:ext cx="357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 saved report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B14918-5A20-7682-B77F-5A005451CCA0}"/>
              </a:ext>
            </a:extLst>
          </p:cNvPr>
          <p:cNvCxnSpPr>
            <a:cxnSpLocks/>
          </p:cNvCxnSpPr>
          <p:nvPr/>
        </p:nvCxnSpPr>
        <p:spPr>
          <a:xfrm flipH="1">
            <a:off x="7744409" y="1605760"/>
            <a:ext cx="644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CD379C-4205-585C-AB04-387A3CD84CB9}"/>
              </a:ext>
            </a:extLst>
          </p:cNvPr>
          <p:cNvSpPr txBox="1"/>
          <p:nvPr/>
        </p:nvSpPr>
        <p:spPr>
          <a:xfrm>
            <a:off x="8360605" y="1420968"/>
            <a:ext cx="357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report to a JSON file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BA1CC-04B0-A520-CA7F-A5968612871F}"/>
              </a:ext>
            </a:extLst>
          </p:cNvPr>
          <p:cNvSpPr txBox="1"/>
          <p:nvPr/>
        </p:nvSpPr>
        <p:spPr>
          <a:xfrm>
            <a:off x="8454288" y="2037424"/>
            <a:ext cx="357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an excel report file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B95CBD-FB3D-1689-513B-FC18246B2292}"/>
              </a:ext>
            </a:extLst>
          </p:cNvPr>
          <p:cNvCxnSpPr>
            <a:cxnSpLocks/>
          </p:cNvCxnSpPr>
          <p:nvPr/>
        </p:nvCxnSpPr>
        <p:spPr>
          <a:xfrm>
            <a:off x="3149266" y="587011"/>
            <a:ext cx="1133871" cy="341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C08DA9-5CE5-EAA6-43ED-C98D05EC60C3}"/>
              </a:ext>
            </a:extLst>
          </p:cNvPr>
          <p:cNvSpPr txBox="1"/>
          <p:nvPr/>
        </p:nvSpPr>
        <p:spPr>
          <a:xfrm>
            <a:off x="270594" y="258512"/>
            <a:ext cx="304177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Double click “</a:t>
            </a:r>
            <a:r>
              <a:rPr lang="en-US" b="1" i="1" dirty="0">
                <a:solidFill>
                  <a:schemeClr val="tx1"/>
                </a:solidFill>
              </a:rPr>
              <a:t>Root</a:t>
            </a:r>
            <a:r>
              <a:rPr lang="en-US" dirty="0">
                <a:solidFill>
                  <a:schemeClr val="tx1"/>
                </a:solidFill>
              </a:rPr>
              <a:t>” to expand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E0127-8705-34AF-4CA3-BC00B9057AF3}"/>
              </a:ext>
            </a:extLst>
          </p:cNvPr>
          <p:cNvSpPr txBox="1"/>
          <p:nvPr/>
        </p:nvSpPr>
        <p:spPr>
          <a:xfrm>
            <a:off x="7913114" y="5164489"/>
            <a:ext cx="4133456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Note: The reports can displayed in °C or °F units. Select the desired units in the application’s main  screen before opening the report viewer windows.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8A15C-DEB0-4A08-5393-DE784E538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992" y="6231161"/>
            <a:ext cx="475859" cy="35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F5F0-8FFC-11A3-7DB1-0CB298F5576F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3615212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C5BDB-C103-3D60-E01E-05FA4E90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03" y="734015"/>
            <a:ext cx="5365196" cy="5974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D11AE-7613-314E-F1FD-8924650B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166" y="734016"/>
            <a:ext cx="3444078" cy="43978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17FF0C-DB7E-F935-51EA-5943D9922F31}"/>
              </a:ext>
            </a:extLst>
          </p:cNvPr>
          <p:cNvSpPr txBox="1">
            <a:spLocks/>
          </p:cNvSpPr>
          <p:nvPr/>
        </p:nvSpPr>
        <p:spPr>
          <a:xfrm>
            <a:off x="7039703" y="91434"/>
            <a:ext cx="4926952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Calibration report in excel format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70EC5C-5F46-9B08-3432-0807CE85A52F}"/>
              </a:ext>
            </a:extLst>
          </p:cNvPr>
          <p:cNvSpPr txBox="1">
            <a:spLocks/>
          </p:cNvSpPr>
          <p:nvPr/>
        </p:nvSpPr>
        <p:spPr>
          <a:xfrm>
            <a:off x="79051" y="91434"/>
            <a:ext cx="5024781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Standardization report in excel format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88DC9EC-7DFB-37CA-E5A1-0266B4F8FEDB}"/>
              </a:ext>
            </a:extLst>
          </p:cNvPr>
          <p:cNvSpPr/>
          <p:nvPr/>
        </p:nvSpPr>
        <p:spPr>
          <a:xfrm>
            <a:off x="1296951" y="839755"/>
            <a:ext cx="294215" cy="170750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05F4326-8B79-50FA-F2E5-3A539545EA95}"/>
              </a:ext>
            </a:extLst>
          </p:cNvPr>
          <p:cNvSpPr/>
          <p:nvPr/>
        </p:nvSpPr>
        <p:spPr>
          <a:xfrm>
            <a:off x="1313159" y="2643665"/>
            <a:ext cx="294215" cy="240419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41265E3-B239-DA53-F7FE-E3A5B09EBFBB}"/>
              </a:ext>
            </a:extLst>
          </p:cNvPr>
          <p:cNvSpPr/>
          <p:nvPr/>
        </p:nvSpPr>
        <p:spPr>
          <a:xfrm>
            <a:off x="6470488" y="839755"/>
            <a:ext cx="294215" cy="170750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B36B622-0747-8FF2-C846-E419690B5DDF}"/>
              </a:ext>
            </a:extLst>
          </p:cNvPr>
          <p:cNvSpPr/>
          <p:nvPr/>
        </p:nvSpPr>
        <p:spPr>
          <a:xfrm>
            <a:off x="6470488" y="2652997"/>
            <a:ext cx="294215" cy="397173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7BCBE-5E45-B014-4AA2-F2920242C001}"/>
              </a:ext>
            </a:extLst>
          </p:cNvPr>
          <p:cNvSpPr txBox="1"/>
          <p:nvPr/>
        </p:nvSpPr>
        <p:spPr>
          <a:xfrm>
            <a:off x="568693" y="1324167"/>
            <a:ext cx="91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</a:t>
            </a:r>
          </a:p>
          <a:p>
            <a:r>
              <a:rPr lang="en-US" dirty="0"/>
              <a:t>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A93C1-4E70-160E-AABD-321171DE8B0B}"/>
              </a:ext>
            </a:extLst>
          </p:cNvPr>
          <p:cNvSpPr txBox="1"/>
          <p:nvPr/>
        </p:nvSpPr>
        <p:spPr>
          <a:xfrm>
            <a:off x="508343" y="3650787"/>
            <a:ext cx="9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A839C-B145-F555-1BA9-CEA71EE842B7}"/>
              </a:ext>
            </a:extLst>
          </p:cNvPr>
          <p:cNvSpPr txBox="1"/>
          <p:nvPr/>
        </p:nvSpPr>
        <p:spPr>
          <a:xfrm>
            <a:off x="34662" y="2675075"/>
            <a:ext cx="134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new coefficients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D0F29-F526-3B0A-3104-2015C30523FB}"/>
              </a:ext>
            </a:extLst>
          </p:cNvPr>
          <p:cNvCxnSpPr>
            <a:cxnSpLocks/>
          </p:cNvCxnSpPr>
          <p:nvPr/>
        </p:nvCxnSpPr>
        <p:spPr>
          <a:xfrm>
            <a:off x="690460" y="3004456"/>
            <a:ext cx="1670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C1DB6-F234-96E9-B745-230060429367}"/>
              </a:ext>
            </a:extLst>
          </p:cNvPr>
          <p:cNvSpPr txBox="1"/>
          <p:nvPr/>
        </p:nvSpPr>
        <p:spPr>
          <a:xfrm>
            <a:off x="5661651" y="4454200"/>
            <a:ext cx="9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97B05-C788-9ED5-853E-7BBABCD245E4}"/>
              </a:ext>
            </a:extLst>
          </p:cNvPr>
          <p:cNvSpPr txBox="1"/>
          <p:nvPr/>
        </p:nvSpPr>
        <p:spPr>
          <a:xfrm>
            <a:off x="5741742" y="1312785"/>
            <a:ext cx="8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</a:t>
            </a:r>
          </a:p>
          <a:p>
            <a:r>
              <a:rPr lang="en-US" dirty="0"/>
              <a:t>setup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D27BE-280E-4E84-2974-21C0090F0E68}"/>
              </a:ext>
            </a:extLst>
          </p:cNvPr>
          <p:cNvSpPr txBox="1"/>
          <p:nvPr/>
        </p:nvSpPr>
        <p:spPr>
          <a:xfrm>
            <a:off x="126507" y="6120235"/>
            <a:ext cx="582642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Note: The reports can be generated in °C or °F units, depends on the Report viewer window.</a:t>
            </a:r>
          </a:p>
        </p:txBody>
      </p:sp>
    </p:spTree>
    <p:extLst>
      <p:ext uri="{BB962C8B-B14F-4D97-AF65-F5344CB8AC3E}">
        <p14:creationId xmlns:p14="http://schemas.microsoft.com/office/powerpoint/2010/main" val="3358970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257" y="2651125"/>
            <a:ext cx="665428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INSTALATION</a:t>
            </a:r>
          </a:p>
        </p:txBody>
      </p:sp>
    </p:spTree>
    <p:extLst>
      <p:ext uri="{BB962C8B-B14F-4D97-AF65-F5344CB8AC3E}">
        <p14:creationId xmlns:p14="http://schemas.microsoft.com/office/powerpoint/2010/main" val="737491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A0DF-7AB9-367B-5807-18C59232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69167"/>
            <a:ext cx="10694437" cy="56077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Download and install the NI IEEE488.2 drivers for windows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https://www.ni.com/en-us/support/downloads/drivers/download.ni-488-2.html#467646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Download the </a:t>
            </a:r>
            <a:r>
              <a:rPr lang="en-US" dirty="0" err="1"/>
              <a:t>ThermoCalibrator</a:t>
            </a:r>
            <a:r>
              <a:rPr lang="en-US" dirty="0"/>
              <a:t> application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https://drive.google.com/file/d/1KcgN22rnByD-dbM9KaY9K4KyVqcFsqsT/view?usp=share_link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Unzip the </a:t>
            </a:r>
            <a:r>
              <a:rPr lang="en-US" dirty="0" err="1"/>
              <a:t>ThermoCalibrator</a:t>
            </a:r>
            <a:r>
              <a:rPr lang="en-US" dirty="0"/>
              <a:t> files into the desired folder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5B3D5-71F3-122C-84DD-9735AB8D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992" y="4929479"/>
            <a:ext cx="43148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12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7FA8-111B-8156-63F5-3245F4E6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1"/>
            <a:ext cx="10515600" cy="5859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</a:t>
            </a:r>
            <a:r>
              <a:rPr lang="en-US" sz="2800" dirty="0"/>
              <a:t> Make a shortcut on the desktop. The link can include the station configuration file to load on start.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i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D:\KNC\ThermalCalibrator\ThermalCalibrator_Station.exe" -file ./config/station/station_04_3605A.json</a:t>
            </a:r>
            <a:endParaRPr lang="en-US" sz="1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69BDE-6073-074F-5C3C-D65A55CD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11" y="1688841"/>
            <a:ext cx="2805643" cy="3906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FAD13C-15CC-BA9A-2143-61AE0402202F}"/>
              </a:ext>
            </a:extLst>
          </p:cNvPr>
          <p:cNvSpPr/>
          <p:nvPr/>
        </p:nvSpPr>
        <p:spPr>
          <a:xfrm>
            <a:off x="6736699" y="1194318"/>
            <a:ext cx="3536302" cy="27992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25BE33-DA52-456D-1175-F40A715251BB}"/>
              </a:ext>
            </a:extLst>
          </p:cNvPr>
          <p:cNvCxnSpPr/>
          <p:nvPr/>
        </p:nvCxnSpPr>
        <p:spPr>
          <a:xfrm>
            <a:off x="3153747" y="1408922"/>
            <a:ext cx="1782147" cy="169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D6951-CF37-0AE7-9C63-CB177C02EBE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504850" y="1474238"/>
            <a:ext cx="0" cy="578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B57B80-0675-49C7-66F4-9E11AD1A90C9}"/>
              </a:ext>
            </a:extLst>
          </p:cNvPr>
          <p:cNvSpPr txBox="1"/>
          <p:nvPr/>
        </p:nvSpPr>
        <p:spPr>
          <a:xfrm>
            <a:off x="7417833" y="2034075"/>
            <a:ext cx="267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path and file name of the station configuration file to load on start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E0308E-EE0A-F495-46F4-1EA7CA93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49" y="1933765"/>
            <a:ext cx="2076450" cy="11239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D2EF32-849C-B08E-5558-958E4B261CC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41984" y="2516524"/>
            <a:ext cx="1831327" cy="1125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4B2FF7-B9CB-1560-8C4D-C8A55A3A2E81}"/>
              </a:ext>
            </a:extLst>
          </p:cNvPr>
          <p:cNvSpPr txBox="1"/>
          <p:nvPr/>
        </p:nvSpPr>
        <p:spPr>
          <a:xfrm>
            <a:off x="1509953" y="3169938"/>
            <a:ext cx="227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and select</a:t>
            </a:r>
          </a:p>
          <a:p>
            <a:r>
              <a:rPr lang="en-US" dirty="0"/>
              <a:t>“</a:t>
            </a:r>
            <a:r>
              <a:rPr lang="en-US" b="1" i="1" dirty="0"/>
              <a:t>Properties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6912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24" y="2766218"/>
            <a:ext cx="9946433" cy="1325563"/>
          </a:xfrm>
        </p:spPr>
        <p:txBody>
          <a:bodyPr/>
          <a:lstStyle/>
          <a:p>
            <a:r>
              <a:rPr lang="en-US" dirty="0"/>
              <a:t>Thermal-Calibrator Application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61765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1C43A6-1D81-95A3-0CCF-59363A50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299" y="0"/>
            <a:ext cx="101054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A8DF6-3ABF-DE4A-6CF2-3CC682ABACFA}"/>
              </a:ext>
            </a:extLst>
          </p:cNvPr>
          <p:cNvSpPr txBox="1"/>
          <p:nvPr/>
        </p:nvSpPr>
        <p:spPr>
          <a:xfrm>
            <a:off x="833749" y="0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7832A-06EC-DA04-E02A-B0B61049B753}"/>
              </a:ext>
            </a:extLst>
          </p:cNvPr>
          <p:cNvSpPr txBox="1"/>
          <p:nvPr/>
        </p:nvSpPr>
        <p:spPr>
          <a:xfrm>
            <a:off x="4748524" y="0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DD8DB-44B5-49B5-C1A4-69FCE9DBDC42}"/>
              </a:ext>
            </a:extLst>
          </p:cNvPr>
          <p:cNvSpPr txBox="1"/>
          <p:nvPr/>
        </p:nvSpPr>
        <p:spPr>
          <a:xfrm>
            <a:off x="7863199" y="4465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71DDA-63D2-3F96-C4FD-61F8137C7BAE}"/>
              </a:ext>
            </a:extLst>
          </p:cNvPr>
          <p:cNvSpPr txBox="1"/>
          <p:nvPr/>
        </p:nvSpPr>
        <p:spPr>
          <a:xfrm>
            <a:off x="5034274" y="5024140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10E77-EFAB-92CC-7CA4-3250267BB238}"/>
              </a:ext>
            </a:extLst>
          </p:cNvPr>
          <p:cNvSpPr txBox="1"/>
          <p:nvPr/>
        </p:nvSpPr>
        <p:spPr>
          <a:xfrm>
            <a:off x="7881937" y="480223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B40C0-990E-66DC-352B-8B7B5AA04C9E}"/>
              </a:ext>
            </a:extLst>
          </p:cNvPr>
          <p:cNvCxnSpPr>
            <a:cxnSpLocks/>
          </p:cNvCxnSpPr>
          <p:nvPr/>
        </p:nvCxnSpPr>
        <p:spPr>
          <a:xfrm>
            <a:off x="4497355" y="4441373"/>
            <a:ext cx="670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637641-6645-394F-5A67-0BD336E976E6}"/>
              </a:ext>
            </a:extLst>
          </p:cNvPr>
          <p:cNvCxnSpPr>
            <a:cxnSpLocks/>
          </p:cNvCxnSpPr>
          <p:nvPr/>
        </p:nvCxnSpPr>
        <p:spPr>
          <a:xfrm flipV="1">
            <a:off x="7863199" y="4208106"/>
            <a:ext cx="437838" cy="594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C0904B-19B9-E56B-E197-A79E6B48A265}"/>
              </a:ext>
            </a:extLst>
          </p:cNvPr>
          <p:cNvCxnSpPr>
            <a:cxnSpLocks/>
          </p:cNvCxnSpPr>
          <p:nvPr/>
        </p:nvCxnSpPr>
        <p:spPr>
          <a:xfrm>
            <a:off x="653143" y="6484776"/>
            <a:ext cx="76229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BF0BB5-9C93-173D-5CCD-A9DF755077B6}"/>
              </a:ext>
            </a:extLst>
          </p:cNvPr>
          <p:cNvCxnSpPr>
            <a:cxnSpLocks/>
          </p:cNvCxnSpPr>
          <p:nvPr/>
        </p:nvCxnSpPr>
        <p:spPr>
          <a:xfrm flipV="1">
            <a:off x="6214188" y="6120882"/>
            <a:ext cx="0" cy="363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3469F6-FF0D-DD66-2497-3672A3D06F9E}"/>
              </a:ext>
            </a:extLst>
          </p:cNvPr>
          <p:cNvCxnSpPr>
            <a:cxnSpLocks/>
          </p:cNvCxnSpPr>
          <p:nvPr/>
        </p:nvCxnSpPr>
        <p:spPr>
          <a:xfrm>
            <a:off x="672193" y="461665"/>
            <a:ext cx="0" cy="602311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E82FCB-348A-FA04-8AF3-D9A5A844463E}"/>
              </a:ext>
            </a:extLst>
          </p:cNvPr>
          <p:cNvCxnSpPr>
            <a:cxnSpLocks/>
          </p:cNvCxnSpPr>
          <p:nvPr/>
        </p:nvCxnSpPr>
        <p:spPr>
          <a:xfrm flipH="1">
            <a:off x="653143" y="480327"/>
            <a:ext cx="9144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0C2545-B6F2-0707-2D48-AD3E8EC5645F}"/>
              </a:ext>
            </a:extLst>
          </p:cNvPr>
          <p:cNvCxnSpPr>
            <a:cxnSpLocks/>
          </p:cNvCxnSpPr>
          <p:nvPr/>
        </p:nvCxnSpPr>
        <p:spPr>
          <a:xfrm flipV="1">
            <a:off x="3853544" y="4142792"/>
            <a:ext cx="0" cy="6594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BFD18A-1DDF-203E-9EE0-F345D7CA4DD5}"/>
              </a:ext>
            </a:extLst>
          </p:cNvPr>
          <p:cNvCxnSpPr>
            <a:cxnSpLocks/>
          </p:cNvCxnSpPr>
          <p:nvPr/>
        </p:nvCxnSpPr>
        <p:spPr>
          <a:xfrm>
            <a:off x="3834882" y="4142792"/>
            <a:ext cx="1866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BC25CB-EA4C-9640-8AA6-A7FFAFEB7E65}"/>
              </a:ext>
            </a:extLst>
          </p:cNvPr>
          <p:cNvCxnSpPr>
            <a:cxnSpLocks/>
          </p:cNvCxnSpPr>
          <p:nvPr/>
        </p:nvCxnSpPr>
        <p:spPr>
          <a:xfrm flipV="1">
            <a:off x="1550876" y="431006"/>
            <a:ext cx="0" cy="690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4EF048-95E5-7759-FA3B-1DE408C6E8C1}"/>
              </a:ext>
            </a:extLst>
          </p:cNvPr>
          <p:cNvSpPr txBox="1"/>
          <p:nvPr/>
        </p:nvSpPr>
        <p:spPr>
          <a:xfrm>
            <a:off x="8905851" y="19736"/>
            <a:ext cx="2048291" cy="4616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Report viewer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D4EB7-9CDA-0862-1E6E-3A171DEFDAC9}"/>
              </a:ext>
            </a:extLst>
          </p:cNvPr>
          <p:cNvSpPr txBox="1"/>
          <p:nvPr/>
        </p:nvSpPr>
        <p:spPr>
          <a:xfrm>
            <a:off x="5372872" y="11129"/>
            <a:ext cx="24539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Procedure viewer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A66CE-3955-786D-7F74-3D2C91DFAF25}"/>
              </a:ext>
            </a:extLst>
          </p:cNvPr>
          <p:cNvSpPr txBox="1"/>
          <p:nvPr/>
        </p:nvSpPr>
        <p:spPr>
          <a:xfrm>
            <a:off x="8144996" y="4543812"/>
            <a:ext cx="2874456" cy="4616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Station 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6B2A2-66BB-4117-DCA0-E16875F87104}"/>
              </a:ext>
            </a:extLst>
          </p:cNvPr>
          <p:cNvSpPr txBox="1"/>
          <p:nvPr/>
        </p:nvSpPr>
        <p:spPr>
          <a:xfrm>
            <a:off x="2840019" y="-9526"/>
            <a:ext cx="1825282" cy="4616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Main screen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4192B5-A140-FF83-3193-566D615EA340}"/>
              </a:ext>
            </a:extLst>
          </p:cNvPr>
          <p:cNvCxnSpPr/>
          <p:nvPr/>
        </p:nvCxnSpPr>
        <p:spPr>
          <a:xfrm flipH="1">
            <a:off x="3834882" y="4802237"/>
            <a:ext cx="402831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13F895-1FC5-3976-0408-004AE9D10E25}"/>
              </a:ext>
            </a:extLst>
          </p:cNvPr>
          <p:cNvSpPr txBox="1"/>
          <p:nvPr/>
        </p:nvSpPr>
        <p:spPr>
          <a:xfrm>
            <a:off x="5146246" y="4710027"/>
            <a:ext cx="2569828" cy="4616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Manual control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8B34D-A30C-7A79-9151-AC77B27FB3E9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121792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1C43A6-1D81-95A3-0CCF-59363A50C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84" b="7639"/>
          <a:stretch/>
        </p:blipFill>
        <p:spPr>
          <a:xfrm>
            <a:off x="4262751" y="228601"/>
            <a:ext cx="3700151" cy="6367462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D7E065C0-274A-A9C9-252C-3322BAAD692E}"/>
              </a:ext>
            </a:extLst>
          </p:cNvPr>
          <p:cNvSpPr/>
          <p:nvPr/>
        </p:nvSpPr>
        <p:spPr>
          <a:xfrm>
            <a:off x="3910326" y="775990"/>
            <a:ext cx="352425" cy="253871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5DE0DF1-375A-0120-69F2-E22C7D669D97}"/>
              </a:ext>
            </a:extLst>
          </p:cNvPr>
          <p:cNvSpPr/>
          <p:nvPr/>
        </p:nvSpPr>
        <p:spPr>
          <a:xfrm>
            <a:off x="3910325" y="3428999"/>
            <a:ext cx="352425" cy="174307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E83C532-6585-EFB3-B31D-DA348C4C9B5C}"/>
              </a:ext>
            </a:extLst>
          </p:cNvPr>
          <p:cNvSpPr/>
          <p:nvPr/>
        </p:nvSpPr>
        <p:spPr>
          <a:xfrm>
            <a:off x="3910325" y="5286374"/>
            <a:ext cx="352425" cy="121920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F69E261-1765-05C4-9EE7-2287EF3C1CB3}"/>
              </a:ext>
            </a:extLst>
          </p:cNvPr>
          <p:cNvSpPr/>
          <p:nvPr/>
        </p:nvSpPr>
        <p:spPr>
          <a:xfrm>
            <a:off x="3915089" y="352425"/>
            <a:ext cx="352425" cy="33307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29F5B-BC56-5472-CB0E-957C6AAC84F7}"/>
              </a:ext>
            </a:extLst>
          </p:cNvPr>
          <p:cNvSpPr txBox="1"/>
          <p:nvPr/>
        </p:nvSpPr>
        <p:spPr>
          <a:xfrm>
            <a:off x="2164702" y="315695"/>
            <a:ext cx="17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Menus to access</a:t>
            </a:r>
          </a:p>
          <a:p>
            <a:r>
              <a:rPr lang="en-US" dirty="0"/>
              <a:t>files and tools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02E39-42C0-690F-2B67-841E4D81B600}"/>
              </a:ext>
            </a:extLst>
          </p:cNvPr>
          <p:cNvSpPr txBox="1"/>
          <p:nvPr/>
        </p:nvSpPr>
        <p:spPr>
          <a:xfrm>
            <a:off x="2390777" y="1749146"/>
            <a:ext cx="151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configuration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F4899-6FDD-1170-3CD2-B121FCE52B9F}"/>
              </a:ext>
            </a:extLst>
          </p:cNvPr>
          <p:cNvSpPr txBox="1"/>
          <p:nvPr/>
        </p:nvSpPr>
        <p:spPr>
          <a:xfrm>
            <a:off x="2390776" y="3827412"/>
            <a:ext cx="1519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status and 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CBC97-5FA5-88C0-CF16-2CE9CE0069AE}"/>
              </a:ext>
            </a:extLst>
          </p:cNvPr>
          <p:cNvSpPr txBox="1"/>
          <p:nvPr/>
        </p:nvSpPr>
        <p:spPr>
          <a:xfrm>
            <a:off x="2390776" y="5434309"/>
            <a:ext cx="1519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messages for 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811C9-F31E-855E-4278-C4B483189381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405519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18F10-ECAC-4C4C-03C3-E41B6612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53" y="1282032"/>
            <a:ext cx="1838095" cy="9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87322-C9B2-B9C7-E145-6CA59012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71" y="323881"/>
            <a:ext cx="4742857" cy="4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96949-C7DD-AC8C-73DB-CBA069D7F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4"/>
          <a:stretch/>
        </p:blipFill>
        <p:spPr>
          <a:xfrm>
            <a:off x="4362571" y="1336031"/>
            <a:ext cx="1923929" cy="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DA81A-C5D1-613C-AF8B-28743704D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642" y="2191293"/>
            <a:ext cx="1733429" cy="1123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DE605B-8066-FEBF-81AF-E0C112B81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235" y="5357423"/>
            <a:ext cx="2247658" cy="945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9FEAAC-7268-AD36-4AE7-18A4BE4AC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642" y="3456060"/>
            <a:ext cx="2685808" cy="1760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57BD52-AE74-8D9D-F326-4E49987C1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0363" y="2097907"/>
            <a:ext cx="3197711" cy="195738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F068D9-C759-5E0F-65A1-E5B781B32F04}"/>
              </a:ext>
            </a:extLst>
          </p:cNvPr>
          <p:cNvCxnSpPr>
            <a:cxnSpLocks/>
          </p:cNvCxnSpPr>
          <p:nvPr/>
        </p:nvCxnSpPr>
        <p:spPr>
          <a:xfrm flipH="1">
            <a:off x="3613353" y="888206"/>
            <a:ext cx="923900" cy="364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061661-777B-DE26-76BC-EED66504DC9F}"/>
              </a:ext>
            </a:extLst>
          </p:cNvPr>
          <p:cNvCxnSpPr>
            <a:cxnSpLocks/>
          </p:cNvCxnSpPr>
          <p:nvPr/>
        </p:nvCxnSpPr>
        <p:spPr>
          <a:xfrm>
            <a:off x="5329239" y="885825"/>
            <a:ext cx="3119219" cy="116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786E08-48F5-92D1-10A7-FEC8A2FB57E7}"/>
              </a:ext>
            </a:extLst>
          </p:cNvPr>
          <p:cNvCxnSpPr>
            <a:cxnSpLocks/>
          </p:cNvCxnSpPr>
          <p:nvPr/>
        </p:nvCxnSpPr>
        <p:spPr>
          <a:xfrm>
            <a:off x="4914839" y="764381"/>
            <a:ext cx="0" cy="48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E00781-78F8-9691-0B00-A61AAE4ED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030" y="4133850"/>
            <a:ext cx="3606441" cy="1082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997C69-3BF7-5619-FC71-6B9108F4D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4854" y="3056035"/>
            <a:ext cx="1552792" cy="66684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052BE4-9124-EDA4-5A87-391F653BE04A}"/>
              </a:ext>
            </a:extLst>
          </p:cNvPr>
          <p:cNvCxnSpPr>
            <a:cxnSpLocks/>
          </p:cNvCxnSpPr>
          <p:nvPr/>
        </p:nvCxnSpPr>
        <p:spPr>
          <a:xfrm>
            <a:off x="1995488" y="3671888"/>
            <a:ext cx="0" cy="383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EB34491-04FC-6D0C-EF48-301F5CC8447D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2273498" y="3528335"/>
            <a:ext cx="4352344" cy="250870"/>
          </a:xfrm>
          <a:prstGeom prst="bentConnector4">
            <a:avLst>
              <a:gd name="adj1" fmla="val -234"/>
              <a:gd name="adj2" fmla="val 254351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D42331F-E0A9-F660-6619-B596738DA0C9}"/>
              </a:ext>
            </a:extLst>
          </p:cNvPr>
          <p:cNvCxnSpPr>
            <a:endCxn id="15" idx="1"/>
          </p:cNvCxnSpPr>
          <p:nvPr/>
        </p:nvCxnSpPr>
        <p:spPr>
          <a:xfrm rot="5400000">
            <a:off x="3098181" y="2938635"/>
            <a:ext cx="2643080" cy="152158"/>
          </a:xfrm>
          <a:prstGeom prst="bentConnector4">
            <a:avLst>
              <a:gd name="adj1" fmla="val 165"/>
              <a:gd name="adj2" fmla="val 287033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0C12155-AAFF-ED4C-6F9B-6BF9E489B611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>
            <a:off x="4009623" y="2237465"/>
            <a:ext cx="849744" cy="181705"/>
          </a:xfrm>
          <a:prstGeom prst="bentConnector4">
            <a:avLst>
              <a:gd name="adj1" fmla="val -632"/>
              <a:gd name="adj2" fmla="val 174456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5B7F373-3E29-C4BB-2BE5-82EC4680F86D}"/>
              </a:ext>
            </a:extLst>
          </p:cNvPr>
          <p:cNvCxnSpPr>
            <a:cxnSpLocks/>
          </p:cNvCxnSpPr>
          <p:nvPr/>
        </p:nvCxnSpPr>
        <p:spPr>
          <a:xfrm flipH="1">
            <a:off x="1520890" y="1520039"/>
            <a:ext cx="40121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22A703-595D-2AA5-6A37-0F124C7E1C09}"/>
              </a:ext>
            </a:extLst>
          </p:cNvPr>
          <p:cNvCxnSpPr>
            <a:cxnSpLocks/>
          </p:cNvCxnSpPr>
          <p:nvPr/>
        </p:nvCxnSpPr>
        <p:spPr>
          <a:xfrm>
            <a:off x="1539552" y="1520039"/>
            <a:ext cx="0" cy="1535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E24082-34B2-A38E-2BD3-26288448E2F7}"/>
              </a:ext>
            </a:extLst>
          </p:cNvPr>
          <p:cNvCxnSpPr/>
          <p:nvPr/>
        </p:nvCxnSpPr>
        <p:spPr>
          <a:xfrm>
            <a:off x="5341144" y="764381"/>
            <a:ext cx="0" cy="1404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5DEAC9-C1D9-FE00-0813-DE40938D1BA0}"/>
              </a:ext>
            </a:extLst>
          </p:cNvPr>
          <p:cNvCxnSpPr>
            <a:cxnSpLocks/>
          </p:cNvCxnSpPr>
          <p:nvPr/>
        </p:nvCxnSpPr>
        <p:spPr>
          <a:xfrm>
            <a:off x="4527729" y="764381"/>
            <a:ext cx="0" cy="1404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2CDA53-7271-2811-67EF-EDDCDEBB42C3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26683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3C8-0B80-8E70-607A-40E4C18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47" y="2651125"/>
            <a:ext cx="6654282" cy="1325563"/>
          </a:xfrm>
        </p:spPr>
        <p:txBody>
          <a:bodyPr/>
          <a:lstStyle/>
          <a:p>
            <a:r>
              <a:rPr lang="en-US" dirty="0"/>
              <a:t>STATION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1778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40BA151-944F-E225-5569-7DF0CA6FCFD5}"/>
              </a:ext>
            </a:extLst>
          </p:cNvPr>
          <p:cNvSpPr/>
          <p:nvPr/>
        </p:nvSpPr>
        <p:spPr>
          <a:xfrm>
            <a:off x="9052520" y="4917427"/>
            <a:ext cx="2808514" cy="1664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DE605B-8066-FEBF-81AF-E0C112B8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408" y="5290741"/>
            <a:ext cx="2595757" cy="1091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9FEAAC-7268-AD36-4AE7-18A4BE4A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44" y="4165671"/>
            <a:ext cx="2685808" cy="17603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0E00781-78F8-9691-0B00-A61AAE4ED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4" y="4504565"/>
            <a:ext cx="3606441" cy="1082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997C69-3BF7-5619-FC71-6B9108F4D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92" y="3095578"/>
            <a:ext cx="1552792" cy="66684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052BE4-9124-EDA4-5A87-391F653BE04A}"/>
              </a:ext>
            </a:extLst>
          </p:cNvPr>
          <p:cNvCxnSpPr>
            <a:cxnSpLocks/>
          </p:cNvCxnSpPr>
          <p:nvPr/>
        </p:nvCxnSpPr>
        <p:spPr>
          <a:xfrm>
            <a:off x="1398327" y="3725097"/>
            <a:ext cx="0" cy="697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6D6CAC2-90B0-FAD9-6970-151582EF4A98}"/>
              </a:ext>
            </a:extLst>
          </p:cNvPr>
          <p:cNvGrpSpPr/>
          <p:nvPr/>
        </p:nvGrpSpPr>
        <p:grpSpPr>
          <a:xfrm>
            <a:off x="2012790" y="289249"/>
            <a:ext cx="9062639" cy="3568233"/>
            <a:chOff x="585208" y="992313"/>
            <a:chExt cx="11606792" cy="4606541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7B942AA-973B-C9B4-16FD-7DF9C8888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468" y="2932141"/>
              <a:ext cx="3403979" cy="2666713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44223E3-0CF9-6429-F77D-4B85C21458CE}"/>
                </a:ext>
              </a:extLst>
            </p:cNvPr>
            <p:cNvSpPr/>
            <p:nvPr/>
          </p:nvSpPr>
          <p:spPr>
            <a:xfrm>
              <a:off x="585208" y="992313"/>
              <a:ext cx="6149042" cy="3027315"/>
            </a:xfrm>
            <a:custGeom>
              <a:avLst/>
              <a:gdLst>
                <a:gd name="connsiteX0" fmla="*/ 699492 w 6843117"/>
                <a:gd name="connsiteY0" fmla="*/ 3019560 h 3019560"/>
                <a:gd name="connsiteX1" fmla="*/ 80367 w 6843117"/>
                <a:gd name="connsiteY1" fmla="*/ 2733810 h 3019560"/>
                <a:gd name="connsiteX2" fmla="*/ 108942 w 6843117"/>
                <a:gd name="connsiteY2" fmla="*/ 1971810 h 3019560"/>
                <a:gd name="connsiteX3" fmla="*/ 1004292 w 6843117"/>
                <a:gd name="connsiteY3" fmla="*/ 1286010 h 3019560"/>
                <a:gd name="connsiteX4" fmla="*/ 4966692 w 6843117"/>
                <a:gd name="connsiteY4" fmla="*/ 135 h 3019560"/>
                <a:gd name="connsiteX5" fmla="*/ 6424017 w 6843117"/>
                <a:gd name="connsiteY5" fmla="*/ 1209810 h 3019560"/>
                <a:gd name="connsiteX6" fmla="*/ 6843117 w 6843117"/>
                <a:gd name="connsiteY6" fmla="*/ 2019435 h 301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3117" h="3019560">
                  <a:moveTo>
                    <a:pt x="699492" y="3019560"/>
                  </a:moveTo>
                  <a:cubicBezTo>
                    <a:pt x="439142" y="2963997"/>
                    <a:pt x="178792" y="2908435"/>
                    <a:pt x="80367" y="2733810"/>
                  </a:cubicBezTo>
                  <a:cubicBezTo>
                    <a:pt x="-18058" y="2559185"/>
                    <a:pt x="-45045" y="2213110"/>
                    <a:pt x="108942" y="1971810"/>
                  </a:cubicBezTo>
                  <a:cubicBezTo>
                    <a:pt x="262929" y="1730510"/>
                    <a:pt x="194667" y="1614622"/>
                    <a:pt x="1004292" y="1286010"/>
                  </a:cubicBezTo>
                  <a:cubicBezTo>
                    <a:pt x="1813917" y="957398"/>
                    <a:pt x="4063405" y="12835"/>
                    <a:pt x="4966692" y="135"/>
                  </a:cubicBezTo>
                  <a:cubicBezTo>
                    <a:pt x="5869979" y="-12565"/>
                    <a:pt x="6111280" y="873260"/>
                    <a:pt x="6424017" y="1209810"/>
                  </a:cubicBezTo>
                  <a:cubicBezTo>
                    <a:pt x="6736754" y="1546360"/>
                    <a:pt x="6789935" y="1782897"/>
                    <a:pt x="6843117" y="2019435"/>
                  </a:cubicBezTo>
                </a:path>
              </a:pathLst>
            </a:custGeom>
            <a:noFill/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80637D-64BC-ED81-75E9-9907772C8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77608" y="2850077"/>
              <a:ext cx="3403979" cy="2405478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B37871-30D0-4E42-C45A-4B90B5DA656E}"/>
                </a:ext>
              </a:extLst>
            </p:cNvPr>
            <p:cNvGrpSpPr/>
            <p:nvPr/>
          </p:nvGrpSpPr>
          <p:grpSpPr>
            <a:xfrm>
              <a:off x="3167052" y="1185421"/>
              <a:ext cx="3357533" cy="3841978"/>
              <a:chOff x="3746053" y="1146658"/>
              <a:chExt cx="3357533" cy="446307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517F79D-7DD2-C393-B304-6BCA5FE88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4854116" y="1682641"/>
                <a:ext cx="2785453" cy="171348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EE18A8B-0BD2-136E-F19D-E2EE1CA7F2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8198212" flipV="1">
                <a:off x="2792465" y="4187144"/>
                <a:ext cx="2376173" cy="468998"/>
              </a:xfrm>
              <a:prstGeom prst="rect">
                <a:avLst/>
              </a:pr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09CA16B-2DE2-F484-89C5-CF7CACEB7658}"/>
                  </a:ext>
                </a:extLst>
              </p:cNvPr>
              <p:cNvSpPr/>
              <p:nvPr/>
            </p:nvSpPr>
            <p:spPr>
              <a:xfrm>
                <a:off x="4569448" y="1258128"/>
                <a:ext cx="873991" cy="2198259"/>
              </a:xfrm>
              <a:custGeom>
                <a:avLst/>
                <a:gdLst>
                  <a:gd name="connsiteX0" fmla="*/ 1455420 w 1455420"/>
                  <a:gd name="connsiteY0" fmla="*/ 26559 h 2198259"/>
                  <a:gd name="connsiteX1" fmla="*/ 1348740 w 1455420"/>
                  <a:gd name="connsiteY1" fmla="*/ 239919 h 2198259"/>
                  <a:gd name="connsiteX2" fmla="*/ 1028700 w 1455420"/>
                  <a:gd name="connsiteY2" fmla="*/ 1771539 h 2198259"/>
                  <a:gd name="connsiteX3" fmla="*/ 0 w 1455420"/>
                  <a:gd name="connsiteY3" fmla="*/ 2198259 h 219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420" h="2198259">
                    <a:moveTo>
                      <a:pt x="1455420" y="26559"/>
                    </a:moveTo>
                    <a:cubicBezTo>
                      <a:pt x="1437640" y="-12176"/>
                      <a:pt x="1419860" y="-50911"/>
                      <a:pt x="1348740" y="239919"/>
                    </a:cubicBezTo>
                    <a:cubicBezTo>
                      <a:pt x="1277620" y="530749"/>
                      <a:pt x="1253490" y="1445149"/>
                      <a:pt x="1028700" y="1771539"/>
                    </a:cubicBezTo>
                    <a:cubicBezTo>
                      <a:pt x="803910" y="2097929"/>
                      <a:pt x="401955" y="2148094"/>
                      <a:pt x="0" y="219825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4C5383-2083-8066-1626-27F5CCE84F59}"/>
                </a:ext>
              </a:extLst>
            </p:cNvPr>
            <p:cNvSpPr txBox="1"/>
            <p:nvPr/>
          </p:nvSpPr>
          <p:spPr>
            <a:xfrm>
              <a:off x="1477017" y="2751382"/>
              <a:ext cx="2321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DMM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1CCAAB-AE58-FF57-AEC7-080C3319352D}"/>
                </a:ext>
              </a:extLst>
            </p:cNvPr>
            <p:cNvSpPr txBox="1"/>
            <p:nvPr/>
          </p:nvSpPr>
          <p:spPr>
            <a:xfrm>
              <a:off x="4686727" y="2078460"/>
              <a:ext cx="1343706" cy="437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PRT/SPRT</a:t>
              </a: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ABD4F8A-B594-1A8A-D6F8-03909585D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" r="84"/>
            <a:stretch/>
          </p:blipFill>
          <p:spPr bwMode="auto">
            <a:xfrm>
              <a:off x="7944926" y="2675225"/>
              <a:ext cx="4247074" cy="2923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9F209E-3DEA-44E0-D13C-B984956E4583}"/>
                </a:ext>
              </a:extLst>
            </p:cNvPr>
            <p:cNvSpPr/>
            <p:nvPr/>
          </p:nvSpPr>
          <p:spPr>
            <a:xfrm>
              <a:off x="6708710" y="2395529"/>
              <a:ext cx="2892490" cy="2879747"/>
            </a:xfrm>
            <a:custGeom>
              <a:avLst/>
              <a:gdLst>
                <a:gd name="connsiteX0" fmla="*/ 2892490 w 2892490"/>
                <a:gd name="connsiteY0" fmla="*/ 2792291 h 2879747"/>
                <a:gd name="connsiteX1" fmla="*/ 2276670 w 2892490"/>
                <a:gd name="connsiteY1" fmla="*/ 2866936 h 2879747"/>
                <a:gd name="connsiteX2" fmla="*/ 1548882 w 2892490"/>
                <a:gd name="connsiteY2" fmla="*/ 2559026 h 2879747"/>
                <a:gd name="connsiteX3" fmla="*/ 1212980 w 2892490"/>
                <a:gd name="connsiteY3" fmla="*/ 879516 h 2879747"/>
                <a:gd name="connsiteX4" fmla="*/ 1045029 w 2892490"/>
                <a:gd name="connsiteY4" fmla="*/ 133067 h 2879747"/>
                <a:gd name="connsiteX5" fmla="*/ 214604 w 2892490"/>
                <a:gd name="connsiteY5" fmla="*/ 30430 h 2879747"/>
                <a:gd name="connsiteX6" fmla="*/ 0 w 2892490"/>
                <a:gd name="connsiteY6" fmla="*/ 478300 h 287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2490" h="2879747">
                  <a:moveTo>
                    <a:pt x="2892490" y="2792291"/>
                  </a:moveTo>
                  <a:cubicBezTo>
                    <a:pt x="2696547" y="2849052"/>
                    <a:pt x="2500605" y="2905814"/>
                    <a:pt x="2276670" y="2866936"/>
                  </a:cubicBezTo>
                  <a:cubicBezTo>
                    <a:pt x="2052735" y="2828059"/>
                    <a:pt x="1726164" y="2890263"/>
                    <a:pt x="1548882" y="2559026"/>
                  </a:cubicBezTo>
                  <a:cubicBezTo>
                    <a:pt x="1371600" y="2227789"/>
                    <a:pt x="1296955" y="1283842"/>
                    <a:pt x="1212980" y="879516"/>
                  </a:cubicBezTo>
                  <a:cubicBezTo>
                    <a:pt x="1129005" y="475190"/>
                    <a:pt x="1211425" y="274581"/>
                    <a:pt x="1045029" y="133067"/>
                  </a:cubicBezTo>
                  <a:cubicBezTo>
                    <a:pt x="878633" y="-8447"/>
                    <a:pt x="388775" y="-27109"/>
                    <a:pt x="214604" y="30430"/>
                  </a:cubicBezTo>
                  <a:cubicBezTo>
                    <a:pt x="40433" y="87969"/>
                    <a:pt x="20216" y="283134"/>
                    <a:pt x="0" y="47830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0E227C-3827-C006-32B3-567BDB203991}"/>
                </a:ext>
              </a:extLst>
            </p:cNvPr>
            <p:cNvSpPr txBox="1"/>
            <p:nvPr/>
          </p:nvSpPr>
          <p:spPr>
            <a:xfrm>
              <a:off x="5021386" y="5128891"/>
              <a:ext cx="116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UNIT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D66A64-9DDF-FB11-225A-B314723050BC}"/>
                </a:ext>
              </a:extLst>
            </p:cNvPr>
            <p:cNvGrpSpPr/>
            <p:nvPr/>
          </p:nvGrpSpPr>
          <p:grpSpPr>
            <a:xfrm>
              <a:off x="8232353" y="3152282"/>
              <a:ext cx="2542199" cy="1335742"/>
              <a:chOff x="1550812" y="0"/>
              <a:chExt cx="9597889" cy="6513577"/>
            </a:xfrm>
            <a:scene3d>
              <a:camera prst="perspectiveContrastingRightFacing" fov="4500000">
                <a:rot lat="21033841" lon="18837385" rev="900000"/>
              </a:camera>
              <a:lightRig rig="threePt" dir="t"/>
            </a:scene3d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5D6B1DF-8745-D297-CA07-D68DBC3A9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0812" y="0"/>
                <a:ext cx="9597889" cy="6513577"/>
              </a:xfrm>
              <a:prstGeom prst="rect">
                <a:avLst/>
              </a:prstGeom>
              <a:sp3d>
                <a:bevelT w="0" h="0"/>
              </a:sp3d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3C07AD3-6F1E-F27E-C853-37DA1F5B9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17692" y="127868"/>
                <a:ext cx="2422606" cy="176932"/>
              </a:xfrm>
              <a:prstGeom prst="rect">
                <a:avLst/>
              </a:prstGeom>
              <a:sp3d>
                <a:bevelT w="0" h="0"/>
              </a:sp3d>
            </p:spPr>
          </p:pic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EDA56D-8D41-C6EA-CD82-699863FB5F8C}"/>
              </a:ext>
            </a:extLst>
          </p:cNvPr>
          <p:cNvCxnSpPr>
            <a:cxnSpLocks/>
            <a:stCxn id="34" idx="3"/>
            <a:endCxn id="15" idx="1"/>
          </p:cNvCxnSpPr>
          <p:nvPr/>
        </p:nvCxnSpPr>
        <p:spPr>
          <a:xfrm>
            <a:off x="3877065" y="5045864"/>
            <a:ext cx="1044479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C5CA12-37DD-ED59-DC9C-58EBAA89BB9A}"/>
              </a:ext>
            </a:extLst>
          </p:cNvPr>
          <p:cNvCxnSpPr>
            <a:cxnSpLocks/>
          </p:cNvCxnSpPr>
          <p:nvPr/>
        </p:nvCxnSpPr>
        <p:spPr>
          <a:xfrm flipH="1" flipV="1">
            <a:off x="6239839" y="1469134"/>
            <a:ext cx="845273" cy="3784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908B54-CCA8-3F6D-82E4-F1972C6BABEA}"/>
              </a:ext>
            </a:extLst>
          </p:cNvPr>
          <p:cNvCxnSpPr>
            <a:cxnSpLocks/>
          </p:cNvCxnSpPr>
          <p:nvPr/>
        </p:nvCxnSpPr>
        <p:spPr>
          <a:xfrm flipH="1" flipV="1">
            <a:off x="4527852" y="2821904"/>
            <a:ext cx="899272" cy="2244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8B4E6A-8EA1-1AB9-622D-5C4770EF5E6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6384872" y="3636491"/>
            <a:ext cx="45263" cy="1267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3C8FB9-8438-9CB7-9948-5444B3E3359A}"/>
              </a:ext>
            </a:extLst>
          </p:cNvPr>
          <p:cNvSpPr txBox="1"/>
          <p:nvPr/>
        </p:nvSpPr>
        <p:spPr>
          <a:xfrm>
            <a:off x="1443182" y="4165671"/>
            <a:ext cx="253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configuration file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35917E-CD37-5176-297E-1599A7D70646}"/>
              </a:ext>
            </a:extLst>
          </p:cNvPr>
          <p:cNvSpPr txBox="1"/>
          <p:nvPr/>
        </p:nvSpPr>
        <p:spPr>
          <a:xfrm>
            <a:off x="9171093" y="4933755"/>
            <a:ext cx="22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detection tool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5B11CA-43DF-DE0F-ED48-8223E17CE692}"/>
              </a:ext>
            </a:extLst>
          </p:cNvPr>
          <p:cNvSpPr txBox="1"/>
          <p:nvPr/>
        </p:nvSpPr>
        <p:spPr>
          <a:xfrm>
            <a:off x="8976198" y="4608703"/>
            <a:ext cx="253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0CFAB6-12A8-D6C2-6C58-3FEDC598B195}"/>
              </a:ext>
            </a:extLst>
          </p:cNvPr>
          <p:cNvSpPr txBox="1"/>
          <p:nvPr/>
        </p:nvSpPr>
        <p:spPr>
          <a:xfrm>
            <a:off x="4921544" y="5919025"/>
            <a:ext cx="253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configuration editor / display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2F27C-66BF-9876-79F9-7E5A84C5CBED}"/>
              </a:ext>
            </a:extLst>
          </p:cNvPr>
          <p:cNvSpPr txBox="1"/>
          <p:nvPr/>
        </p:nvSpPr>
        <p:spPr>
          <a:xfrm>
            <a:off x="0" y="6488668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Guy Soffer</a:t>
            </a:r>
          </a:p>
        </p:txBody>
      </p:sp>
    </p:spTree>
    <p:extLst>
      <p:ext uri="{BB962C8B-B14F-4D97-AF65-F5344CB8AC3E}">
        <p14:creationId xmlns:p14="http://schemas.microsoft.com/office/powerpoint/2010/main" val="139631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1209</Words>
  <Application>Microsoft Office PowerPoint</Application>
  <PresentationFormat>Widescreen</PresentationFormat>
  <Paragraphs>214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Introduction</vt:lpstr>
      <vt:lpstr>PowerPoint Presentation</vt:lpstr>
      <vt:lpstr>PowerPoint Presentation</vt:lpstr>
      <vt:lpstr>Thermal-Calibrator Application Overview</vt:lpstr>
      <vt:lpstr>PowerPoint Presentation</vt:lpstr>
      <vt:lpstr>PowerPoint Presentation</vt:lpstr>
      <vt:lpstr>PowerPoint Presentation</vt:lpstr>
      <vt:lpstr>STATION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STATION OPERATION</vt:lpstr>
      <vt:lpstr>PowerPoint Presentation</vt:lpstr>
      <vt:lpstr>PowerPoint Presentation</vt:lpstr>
      <vt:lpstr>MONITOR or MANUAL CONTROL</vt:lpstr>
      <vt:lpstr>PowerPoint Presentation</vt:lpstr>
      <vt:lpstr>STANDARDIZATION</vt:lpstr>
      <vt:lpstr>PowerPoint Presentation</vt:lpstr>
      <vt:lpstr>CALIBRATION</vt:lpstr>
      <vt:lpstr>PowerPoint Presentation</vt:lpstr>
      <vt:lpstr>AUTOMATIC STANDARDIZATION AND CALIBRATION</vt:lpstr>
      <vt:lpstr>PowerPoint Presentation</vt:lpstr>
      <vt:lpstr>RAMP AND SOAK PROGRAM</vt:lpstr>
      <vt:lpstr>User defined test protocols (Ramp-and-Soak)</vt:lpstr>
      <vt:lpstr>PowerPoint Presentation</vt:lpstr>
      <vt:lpstr>WELL PERFORMANCE TESTING</vt:lpstr>
      <vt:lpstr>PowerPoint Presentation</vt:lpstr>
      <vt:lpstr>Protocol for testing the thermal performance</vt:lpstr>
      <vt:lpstr>Test Report</vt:lpstr>
      <vt:lpstr>PowerPoint Presentation</vt:lpstr>
      <vt:lpstr>PowerPoint Presentation</vt:lpstr>
      <vt:lpstr>INSTALATION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Soffer</dc:creator>
  <cp:lastModifiedBy>Guy Soffer</cp:lastModifiedBy>
  <cp:revision>126</cp:revision>
  <dcterms:created xsi:type="dcterms:W3CDTF">2022-11-08T17:01:58Z</dcterms:created>
  <dcterms:modified xsi:type="dcterms:W3CDTF">2022-11-17T21:41:07Z</dcterms:modified>
</cp:coreProperties>
</file>