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tabLst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143000" y="1122361"/>
            <a:ext cx="6858000" cy="238759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143000" y="3602040"/>
            <a:ext cx="6858000" cy="1655760"/>
          </a:xfrm>
          <a:prstGeom prst="rect">
            <a:avLst/>
          </a:prstGeom>
        </p:spPr>
        <p:txBody>
          <a:bodyPr/>
          <a:lstStyle>
            <a:lvl1pPr indent="0" algn="ctr">
              <a:defRPr sz="2400"/>
            </a:lvl1pPr>
            <a:lvl2pPr marL="685800" indent="-228600" algn="ctr">
              <a:defRPr sz="2400"/>
            </a:lvl2pPr>
            <a:lvl3pPr marL="1188719" indent="-274319" algn="ctr">
              <a:defRPr sz="2400"/>
            </a:lvl3pPr>
            <a:lvl4pPr marL="1676400" indent="-304800" algn="ctr">
              <a:defRPr sz="2400"/>
            </a:lvl4pPr>
            <a:lvl5pPr marL="2133600" indent="-304800" algn="ctr"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1604963"/>
            <a:ext cx="2057400" cy="452596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1604963"/>
            <a:ext cx="6019797" cy="452596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828000"/>
            <a:ext cx="9144000" cy="1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>
            <a:off x="628650" y="2060575"/>
            <a:ext cx="9144001" cy="0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8100" y="219709"/>
            <a:ext cx="1062990" cy="40805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-2" y="838200"/>
            <a:ext cx="9144001" cy="0"/>
          </a:xfrm>
          <a:prstGeom prst="line">
            <a:avLst/>
          </a:prstGeom>
          <a:ln w="6350">
            <a:solidFill>
              <a:srgbClr val="EEEC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rgbClr val="EEEC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/>
        </p:nvSpPr>
        <p:spPr>
          <a:xfrm>
            <a:off x="207960" y="604800"/>
            <a:ext cx="9144001" cy="1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66700"/>
            <a:ext cx="1214117" cy="3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sldNum" sz="quarter" idx="2"/>
          </p:nvPr>
        </p:nvSpPr>
        <p:spPr>
          <a:xfrm>
            <a:off x="8523782" y="6470649"/>
            <a:ext cx="172543" cy="177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9A9A9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23884" y="1709734"/>
            <a:ext cx="7886701" cy="285273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623884" y="4589464"/>
            <a:ext cx="7886701" cy="1500183"/>
          </a:xfrm>
          <a:prstGeom prst="rect">
            <a:avLst/>
          </a:prstGeom>
        </p:spPr>
        <p:txBody>
          <a:bodyPr/>
          <a:lstStyle>
            <a:lvl1pPr indent="0">
              <a:defRPr sz="2400">
                <a:solidFill>
                  <a:srgbClr val="898989"/>
                </a:solidFill>
              </a:defRPr>
            </a:lvl1pPr>
            <a:lvl2pPr marL="685800" indent="-228600">
              <a:defRPr sz="2400">
                <a:solidFill>
                  <a:srgbClr val="898989"/>
                </a:solidFill>
              </a:defRPr>
            </a:lvl2pPr>
            <a:lvl3pPr marL="1188719" indent="-274319">
              <a:defRPr sz="2400">
                <a:solidFill>
                  <a:srgbClr val="898989"/>
                </a:solidFill>
              </a:defRPr>
            </a:lvl3pPr>
            <a:lvl4pPr marL="1676400" indent="-304800">
              <a:defRPr sz="2400">
                <a:solidFill>
                  <a:srgbClr val="898989"/>
                </a:solidFill>
              </a:defRPr>
            </a:lvl4pPr>
            <a:lvl5pPr marL="2133600" indent="-304800">
              <a:defRPr sz="2400">
                <a:solidFill>
                  <a:srgbClr val="898989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604963"/>
            <a:ext cx="4038604" cy="452596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630240" y="365128"/>
            <a:ext cx="7886701" cy="1325561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630240" y="1681159"/>
            <a:ext cx="3868735" cy="823911"/>
          </a:xfrm>
          <a:prstGeom prst="rect">
            <a:avLst/>
          </a:prstGeom>
        </p:spPr>
        <p:txBody>
          <a:bodyPr anchor="b"/>
          <a:lstStyle>
            <a:lvl1pPr indent="0">
              <a:defRPr b="1" sz="2400"/>
            </a:lvl1pPr>
            <a:lvl2pPr marL="685800" indent="-228600">
              <a:defRPr b="1" sz="2400"/>
            </a:lvl2pPr>
            <a:lvl3pPr marL="1188719" indent="-274319">
              <a:defRPr b="1" sz="2400"/>
            </a:lvl3pPr>
            <a:lvl4pPr marL="1676400" indent="-304800">
              <a:defRPr b="1" sz="2400"/>
            </a:lvl4pPr>
            <a:lvl5pPr marL="2133600" indent="-304800"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29148" y="1681159"/>
            <a:ext cx="3887792" cy="823911"/>
          </a:xfrm>
          <a:prstGeom prst="rect">
            <a:avLst/>
          </a:prstGeom>
        </p:spPr>
        <p:txBody>
          <a:bodyPr anchor="b"/>
          <a:lstStyle/>
          <a:p>
            <a:pPr indent="0">
              <a:defRPr b="1" sz="24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630240" y="457200"/>
            <a:ext cx="294957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sz="half" idx="1"/>
          </p:nvPr>
        </p:nvSpPr>
        <p:spPr>
          <a:xfrm>
            <a:off x="3887790" y="987422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>
            <p:ph type="body" sz="quarter" idx="13"/>
          </p:nvPr>
        </p:nvSpPr>
        <p:spPr>
          <a:xfrm>
            <a:off x="630240" y="2057400"/>
            <a:ext cx="2949571" cy="3811585"/>
          </a:xfrm>
          <a:prstGeom prst="rect">
            <a:avLst/>
          </a:prstGeom>
        </p:spPr>
        <p:txBody>
          <a:bodyPr/>
          <a:lstStyle/>
          <a:p>
            <a:pPr indent="0">
              <a:defRPr sz="1600"/>
            </a:pP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630240" y="457200"/>
            <a:ext cx="294957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3887790" y="987422"/>
            <a:ext cx="4629150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630240" y="2057400"/>
            <a:ext cx="2949571" cy="3811585"/>
          </a:xfrm>
          <a:prstGeom prst="rect">
            <a:avLst/>
          </a:prstGeom>
        </p:spPr>
        <p:txBody>
          <a:bodyPr/>
          <a:lstStyle>
            <a:lvl1pPr indent="0">
              <a:defRPr sz="1600"/>
            </a:lvl1pPr>
            <a:lvl2pPr marL="609600" indent="-152400">
              <a:defRPr sz="1600"/>
            </a:lvl2pPr>
            <a:lvl3pPr marL="1097280" indent="-182880">
              <a:defRPr sz="1600"/>
            </a:lvl3pPr>
            <a:lvl4pPr marL="1574800" indent="-203200">
              <a:defRPr sz="1600"/>
            </a:lvl4pPr>
            <a:lvl5pPr marL="2032000" indent="-203200"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1"/>
            <a:ext cx="9144001" cy="1170004"/>
          </a:xfrm>
          <a:prstGeom prst="rect">
            <a:avLst/>
          </a:prstGeom>
          <a:solidFill>
            <a:srgbClr val="0B2A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82" y="438115"/>
            <a:ext cx="1904760" cy="55871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0" y="1170002"/>
            <a:ext cx="9144001" cy="176041"/>
          </a:xfrm>
          <a:prstGeom prst="rect">
            <a:avLst/>
          </a:prstGeom>
          <a:solidFill>
            <a:srgbClr val="636C8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pic>
        <p:nvPicPr>
          <p:cNvPr id="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0001" y="5014440"/>
            <a:ext cx="611999" cy="117756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982796" y="2703240"/>
            <a:ext cx="7503841" cy="1143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4515"/>
            <a:ext cx="8229243" cy="4525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b="0" baseline="0" cap="none" i="0" spc="0" strike="noStrike" sz="24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0" marR="0" indent="34271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1pPr>
      <a:lvl2pPr marL="590550" marR="0" indent="-1333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2pPr>
      <a:lvl3pPr marL="1074419" marR="0" indent="-16001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3pPr>
      <a:lvl4pPr marL="1549400" marR="0" indent="-177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4pPr>
      <a:lvl5pPr marL="2006600" marR="0" indent="-177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330200" algn="l"/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400" u="none">
          <a:ln>
            <a:noFill/>
          </a:ln>
          <a:solidFill>
            <a:srgbClr val="001D4B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.jpe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0B2A5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>
            <p:ph type="body" sz="quarter" idx="4294967295"/>
          </p:nvPr>
        </p:nvSpPr>
        <p:spPr>
          <a:xfrm>
            <a:off x="259592" y="1733810"/>
            <a:ext cx="8799126" cy="759087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Hauptseminar Automatisierungs-, Mess- und Regelungstechnik</a:t>
            </a:r>
            <a:br/>
          </a:p>
        </p:txBody>
      </p:sp>
      <p:sp>
        <p:nvSpPr>
          <p:cNvPr id="132" name="Shape 132"/>
          <p:cNvSpPr/>
          <p:nvPr/>
        </p:nvSpPr>
        <p:spPr>
          <a:xfrm>
            <a:off x="755575" y="4365104"/>
            <a:ext cx="619269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indent="342716">
              <a:spcBef>
                <a:spcPts val="600"/>
              </a:spcBef>
              <a:tabLst>
                <a:tab pos="330200" algn="l"/>
                <a:tab pos="901700" algn="l"/>
                <a:tab pos="19812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Guidance	</a:t>
            </a:r>
            <a:r>
              <a:rPr i="1"/>
              <a:t>Hamza Ben Hassen</a:t>
            </a:r>
            <a:endParaRPr sz="1400">
              <a:solidFill>
                <a:srgbClr val="001D4B"/>
              </a:solidFill>
            </a:endParaRPr>
          </a:p>
          <a:p>
            <a:pPr indent="342716">
              <a:spcBef>
                <a:spcPts val="600"/>
              </a:spcBef>
              <a:tabLst>
                <a:tab pos="330200" algn="l"/>
                <a:tab pos="901700" algn="l"/>
                <a:tab pos="19812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Perception	</a:t>
            </a:r>
            <a:r>
              <a:rPr i="1"/>
              <a:t>Lukas Roeder</a:t>
            </a:r>
            <a:endParaRPr sz="1400">
              <a:solidFill>
                <a:srgbClr val="001D4B"/>
              </a:solidFill>
            </a:endParaRPr>
          </a:p>
          <a:p>
            <a:pPr indent="342716">
              <a:spcBef>
                <a:spcPts val="600"/>
              </a:spcBef>
              <a:tabLst>
                <a:tab pos="330200" algn="l"/>
                <a:tab pos="901700" algn="l"/>
                <a:tab pos="19812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Control      	</a:t>
            </a:r>
            <a:r>
              <a:rPr i="1"/>
              <a:t>Dave Zimmermann</a:t>
            </a:r>
            <a:endParaRPr sz="1400">
              <a:solidFill>
                <a:srgbClr val="001D4B"/>
              </a:solidFill>
            </a:endParaRPr>
          </a:p>
          <a:p>
            <a:pPr indent="342716">
              <a:spcBef>
                <a:spcPts val="600"/>
              </a:spcBef>
              <a:tabLst>
                <a:tab pos="330200" algn="l"/>
                <a:tab pos="901700" algn="l"/>
                <a:tab pos="19812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Navigation 	</a:t>
            </a:r>
            <a:r>
              <a:rPr i="1"/>
              <a:t>Tung Le</a:t>
            </a:r>
            <a:endParaRPr sz="1400">
              <a:solidFill>
                <a:srgbClr val="001D4B"/>
              </a:solidFill>
            </a:endParaRPr>
          </a:p>
          <a:p>
            <a:pPr indent="342716">
              <a:spcBef>
                <a:spcPts val="600"/>
              </a:spcBef>
              <a:tabLst>
                <a:tab pos="330200" algn="l"/>
                <a:tab pos="901700" algn="l"/>
                <a:tab pos="19812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HMI          	</a:t>
            </a:r>
            <a:r>
              <a:rPr i="1"/>
              <a:t>Till Drewas</a:t>
            </a:r>
          </a:p>
        </p:txBody>
      </p:sp>
      <p:sp>
        <p:nvSpPr>
          <p:cNvPr id="133" name="Shape 133"/>
          <p:cNvSpPr/>
          <p:nvPr/>
        </p:nvSpPr>
        <p:spPr>
          <a:xfrm>
            <a:off x="174308" y="2452713"/>
            <a:ext cx="783272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indent="342716">
              <a:spcBef>
                <a:spcPts val="300"/>
              </a:spcBef>
              <a:tabLst>
                <a:tab pos="33020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Erste Verteidigung, Gruppe 10 </a:t>
            </a:r>
          </a:p>
        </p:txBody>
      </p:sp>
      <p:sp>
        <p:nvSpPr>
          <p:cNvPr id="134" name="Shape 134"/>
          <p:cNvSpPr/>
          <p:nvPr/>
        </p:nvSpPr>
        <p:spPr>
          <a:xfrm>
            <a:off x="-12700" y="836712"/>
            <a:ext cx="9144000" cy="1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0" y="980728"/>
            <a:ext cx="9144000" cy="1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6" name="image5.png" descr="TU_Logo_90_SW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261632"/>
            <a:ext cx="1224138" cy="359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Institut für Automatisierungstechnik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0" r="11188" b="0"/>
          <a:stretch>
            <a:fillRect/>
          </a:stretch>
        </p:blipFill>
        <p:spPr>
          <a:xfrm>
            <a:off x="6295332" y="2221507"/>
            <a:ext cx="2416613" cy="2410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10.jpeg"/>
          <p:cNvPicPr>
            <a:picLocks noChangeAspect="1"/>
          </p:cNvPicPr>
          <p:nvPr/>
        </p:nvPicPr>
        <p:blipFill>
          <a:blip r:embed="rId3">
            <a:extLst/>
          </a:blip>
          <a:srcRect l="34253" t="3376" r="0" b="8460"/>
          <a:stretch>
            <a:fillRect/>
          </a:stretch>
        </p:blipFill>
        <p:spPr>
          <a:xfrm>
            <a:off x="3366293" y="2221507"/>
            <a:ext cx="2411232" cy="2415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4.jpeg"/>
          <p:cNvPicPr>
            <a:picLocks noChangeAspect="1"/>
          </p:cNvPicPr>
          <p:nvPr/>
        </p:nvPicPr>
        <p:blipFill>
          <a:blip r:embed="rId4">
            <a:extLst/>
          </a:blip>
          <a:srcRect l="8988" t="24208" r="9073" b="29628"/>
          <a:stretch>
            <a:fillRect/>
          </a:stretch>
        </p:blipFill>
        <p:spPr>
          <a:xfrm rot="16200000">
            <a:off x="433922" y="2219731"/>
            <a:ext cx="2412903" cy="241665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32047" y="413177"/>
            <a:ext cx="457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br/>
            <a:br/>
            <a:br/>
            <a:r>
              <a:t>Modul Perception  </a:t>
            </a:r>
          </a:p>
        </p:txBody>
      </p:sp>
      <p:pic>
        <p:nvPicPr>
          <p:cNvPr id="144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Institut für Automatisierungstechnik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32047" y="413177"/>
            <a:ext cx="457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br/>
            <a:br/>
            <a:br/>
            <a:r>
              <a:t>Modul Perception - Lichtsensor</a:t>
            </a:r>
          </a:p>
        </p:txBody>
      </p:sp>
      <p:pic>
        <p:nvPicPr>
          <p:cNvPr id="148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Institut für Automatisierungstechnik</a:t>
            </a:r>
          </a:p>
        </p:txBody>
      </p:sp>
      <p:pic>
        <p:nvPicPr>
          <p:cNvPr id="150" name="LichtsensorKennlin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0300" y="1927018"/>
            <a:ext cx="5683400" cy="4264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32047" y="413177"/>
            <a:ext cx="56834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br/>
            <a:br/>
            <a:br/>
            <a:r>
              <a:t>Modul Perception - Triangulationssensor</a:t>
            </a:r>
          </a:p>
        </p:txBody>
      </p:sp>
      <p:pic>
        <p:nvPicPr>
          <p:cNvPr id="153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Institut für Automatisierungstechnik</a:t>
            </a:r>
          </a:p>
        </p:txBody>
      </p:sp>
      <p:pic>
        <p:nvPicPr>
          <p:cNvPr id="155" name="TriangulationssensorKennlinie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761043"/>
            <a:ext cx="4572001" cy="3430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TriangulationssensorKennlinie2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2761043"/>
            <a:ext cx="4574617" cy="3430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riangulationssensorFehlerReversemessu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98" y="2761043"/>
            <a:ext cx="4572002" cy="3430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TriangulationssensorFehlerApproximati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61043"/>
            <a:ext cx="4572002" cy="343096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432047" y="413177"/>
            <a:ext cx="56834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br/>
            <a:br/>
            <a:br/>
            <a:r>
              <a:t>Modul Perception - Triangulationssensor</a:t>
            </a:r>
          </a:p>
        </p:txBody>
      </p:sp>
      <p:pic>
        <p:nvPicPr>
          <p:cNvPr id="161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Institut für Automatisierungstechnik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32047" y="413177"/>
            <a:ext cx="56834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rebuchet MS"/>
                <a:ea typeface="Trebuchet MS"/>
                <a:cs typeface="Trebuchet MS"/>
                <a:sym typeface="Trebuchet MS"/>
              </a:defRPr>
            </a:pPr>
            <a:br/>
            <a:br/>
            <a:br/>
            <a:r>
              <a:t>Modul Perception - Weiteres Vorgehen</a:t>
            </a:r>
          </a:p>
        </p:txBody>
      </p:sp>
      <p:pic>
        <p:nvPicPr>
          <p:cNvPr id="165" name="image6.gif" descr="http://www.et.tu-dresden.de/ifa/fileadmin/ETIT_Logo_WS_kx_neu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2466" y="179486"/>
            <a:ext cx="476251" cy="43815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4932040" y="227647"/>
            <a:ext cx="35470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Institut</a:t>
            </a:r>
            <a:r>
              <a:t> </a:t>
            </a:r>
            <a:r>
              <a:t>für</a:t>
            </a:r>
            <a:r>
              <a:t> </a:t>
            </a:r>
            <a:r>
              <a:t>Automatisierungstechnik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630240" y="2505070"/>
            <a:ext cx="6894088" cy="3684584"/>
          </a:xfrm>
          <a:prstGeom prst="rect">
            <a:avLst/>
          </a:prstGeom>
        </p:spPr>
        <p:txBody>
          <a:bodyPr/>
          <a:lstStyle/>
          <a:p>
            <a:pPr lvl="1" marL="228600" algn="l">
              <a:spcBef>
                <a:spcPts val="700"/>
              </a:spcBef>
              <a:buChar char="-"/>
              <a:defRPr sz="1400"/>
            </a:pPr>
            <a:r>
              <a:t>Testen der Akkuratesse des Maussensors</a:t>
            </a:r>
          </a:p>
          <a:p>
            <a:pPr lvl="1" marL="228600" algn="l">
              <a:spcBef>
                <a:spcPts val="700"/>
              </a:spcBef>
              <a:buChar char="-"/>
              <a:defRPr sz="1400"/>
            </a:pPr>
            <a:r>
              <a:t>Testen des Maussensors mit verschiedenen Umgebungsvariablen</a:t>
            </a:r>
          </a:p>
          <a:p>
            <a:pPr lvl="1" marL="228600" algn="l">
              <a:spcBef>
                <a:spcPts val="700"/>
              </a:spcBef>
              <a:buChar char="-"/>
              <a:defRPr sz="1400"/>
            </a:pPr>
            <a:r>
              <a:t>Eventuelle Modifikation der Kalibrierung oder Konfiguration des Maussensors</a:t>
            </a:r>
          </a:p>
          <a:p>
            <a:pPr lvl="1" marL="228600" algn="l">
              <a:spcBef>
                <a:spcPts val="700"/>
              </a:spcBef>
              <a:buChar char="-"/>
              <a:defRPr sz="1400"/>
            </a:pPr>
            <a:r>
              <a:t>Eventuelle Erhöhung der Akkuratesse des Distanzsensors → eventuelle Filterung der Sensormesswerte</a:t>
            </a:r>
          </a:p>
          <a:p>
            <a:pPr lvl="1" marL="228600" algn="l">
              <a:spcBef>
                <a:spcPts val="700"/>
              </a:spcBef>
              <a:buChar char="-"/>
              <a:defRPr sz="1400"/>
            </a:pPr>
            <a:r>
              <a:t>Allgemeine Hilfe im Team → Verbesserungen bei Problemen im Sensorikbereich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el1">
  <a:themeElements>
    <a:clrScheme name="Titel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el1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itel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el1">
  <a:themeElements>
    <a:clrScheme name="Titel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itel1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itel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