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71" r:id="rId2"/>
    <p:sldId id="276" r:id="rId3"/>
    <p:sldId id="275" r:id="rId4"/>
    <p:sldId id="272" r:id="rId5"/>
    <p:sldId id="277" r:id="rId6"/>
    <p:sldId id="278" r:id="rId7"/>
    <p:sldId id="273" r:id="rId8"/>
    <p:sldId id="274" r:id="rId9"/>
  </p:sldIdLst>
  <p:sldSz cx="9144000" cy="6858000" type="screen4x3"/>
  <p:notesSz cx="6670675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>
      <p:cViewPr varScale="1">
        <p:scale>
          <a:sx n="114" d="100"/>
          <a:sy n="114" d="100"/>
        </p:scale>
        <p:origin x="78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894761" cy="4960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Verdana" pitchFamily="34"/>
              <a:ea typeface="Arial Unicode MS" pitchFamily="2"/>
              <a:cs typeface="Tahoma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775676" y="0"/>
            <a:ext cx="2894761" cy="4960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0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Verdana" pitchFamily="34"/>
              <a:ea typeface="Arial Unicode MS" pitchFamily="2"/>
              <a:cs typeface="Tahoma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432356"/>
            <a:ext cx="2894761" cy="4960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b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Verdana" pitchFamily="34"/>
              <a:ea typeface="Arial Unicode MS" pitchFamily="2"/>
              <a:cs typeface="Tahoma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775676" y="9432356"/>
            <a:ext cx="2894761" cy="4960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b" anchorCtr="0" compatLnSpc="0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A0C5EAC-CD2D-40A3-BA52-76B2AC882E1E}" type="slidenum">
              <a:t>‹#›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Verdana" pitchFamily="34"/>
              <a:ea typeface="Arial Unicode MS" pitchFamily="2"/>
              <a:cs typeface="Tahoma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Move="1" noResize="1"/>
          </p:cNvSpPr>
          <p:nvPr/>
        </p:nvSpPr>
        <p:spPr>
          <a:xfrm>
            <a:off x="0" y="0"/>
            <a:ext cx="6670804" cy="9928802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wrap="square" lIns="90004" tIns="44997" rIns="90004" bIns="44997" anchor="ctr" anchorCtr="1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2000" b="0" i="0" u="none" strike="noStrike" kern="1200" cap="none" spc="0" baseline="0">
              <a:solidFill>
                <a:srgbClr val="000000"/>
              </a:solidFill>
              <a:uFillTx/>
              <a:latin typeface="Verdana" pitchFamily="34"/>
              <a:ea typeface="Arial Unicode MS" pitchFamily="2"/>
              <a:cs typeface="Tahoma" pitchFamily="2"/>
            </a:endParaRPr>
          </a:p>
        </p:txBody>
      </p:sp>
      <p:sp>
        <p:nvSpPr>
          <p:cNvPr id="3" name="Header Placeholder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890802" cy="495723"/>
          </a:xfrm>
          <a:prstGeom prst="rect">
            <a:avLst/>
          </a:prstGeom>
          <a:noFill/>
          <a:ln>
            <a:noFill/>
          </a:ln>
        </p:spPr>
        <p:txBody>
          <a:bodyPr vert="horz" wrap="square" lIns="94676" tIns="47521" rIns="94676" bIns="47521" anchor="t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4" name="Date Placeholder 3"/>
          <p:cNvSpPr txBox="1">
            <a:spLocks noGrp="1"/>
          </p:cNvSpPr>
          <p:nvPr>
            <p:ph type="dt" idx="1"/>
          </p:nvPr>
        </p:nvSpPr>
        <p:spPr>
          <a:xfrm>
            <a:off x="3778200" y="0"/>
            <a:ext cx="2890802" cy="495723"/>
          </a:xfrm>
          <a:prstGeom prst="rect">
            <a:avLst/>
          </a:prstGeom>
          <a:noFill/>
          <a:ln>
            <a:noFill/>
          </a:ln>
        </p:spPr>
        <p:txBody>
          <a:bodyPr vert="horz" wrap="square" lIns="94676" tIns="47521" rIns="94676" bIns="47521" anchor="t" anchorCtr="0" compatLnSpc="1"/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853555" y="746278"/>
            <a:ext cx="4961159" cy="3721324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6" name="Notes Placeholder 5"/>
          <p:cNvSpPr txBox="1">
            <a:spLocks noGrp="1"/>
          </p:cNvSpPr>
          <p:nvPr>
            <p:ph type="body" sz="quarter" idx="3"/>
          </p:nvPr>
        </p:nvSpPr>
        <p:spPr>
          <a:xfrm>
            <a:off x="888476" y="4714564"/>
            <a:ext cx="4891317" cy="446760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/>
          <a:p>
            <a:pPr lvl="0"/>
            <a:endParaRPr lang="de-DE"/>
          </a:p>
        </p:txBody>
      </p:sp>
      <p:sp>
        <p:nvSpPr>
          <p:cNvPr id="7" name="Footer Placeholder 6"/>
          <p:cNvSpPr txBox="1">
            <a:spLocks noGrp="1"/>
          </p:cNvSpPr>
          <p:nvPr>
            <p:ph type="ftr" sz="quarter" idx="4"/>
          </p:nvPr>
        </p:nvSpPr>
        <p:spPr>
          <a:xfrm>
            <a:off x="0" y="9432356"/>
            <a:ext cx="2890802" cy="495357"/>
          </a:xfrm>
          <a:prstGeom prst="rect">
            <a:avLst/>
          </a:prstGeom>
          <a:noFill/>
          <a:ln>
            <a:noFill/>
          </a:ln>
        </p:spPr>
        <p:txBody>
          <a:bodyPr vert="horz" wrap="square" lIns="94676" tIns="47521" rIns="94676" bIns="47521" anchor="b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8" name="Slide Number Placeholder 7"/>
          <p:cNvSpPr txBox="1">
            <a:spLocks noGrp="1"/>
          </p:cNvSpPr>
          <p:nvPr>
            <p:ph type="sldNum" sz="quarter" idx="5"/>
          </p:nvPr>
        </p:nvSpPr>
        <p:spPr>
          <a:xfrm>
            <a:off x="3778200" y="9432356"/>
            <a:ext cx="2890802" cy="495357"/>
          </a:xfrm>
          <a:prstGeom prst="rect">
            <a:avLst/>
          </a:prstGeom>
          <a:noFill/>
          <a:ln>
            <a:noFill/>
          </a:ln>
        </p:spPr>
        <p:txBody>
          <a:bodyPr vert="horz" wrap="square" lIns="94676" tIns="47521" rIns="94676" bIns="47521" anchor="b" anchorCtr="0" compatLnSpc="1"/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BB8A3561-019C-48C4-A405-30788B601C15}" type="slidenum"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450"/>
      </a:spcBef>
      <a:spcAft>
        <a:spcPts val="0"/>
      </a:spcAft>
      <a:buNone/>
      <a:tabLst>
        <a:tab pos="0" algn="l"/>
        <a:tab pos="914400" algn="l"/>
        <a:tab pos="1828800" algn="l"/>
        <a:tab pos="2743200" algn="l"/>
        <a:tab pos="3657600" algn="l"/>
        <a:tab pos="4572000" algn="l"/>
        <a:tab pos="5486400" algn="l"/>
        <a:tab pos="6400800" algn="l"/>
        <a:tab pos="7315200" algn="l"/>
        <a:tab pos="8229600" algn="l"/>
        <a:tab pos="9144000" algn="l"/>
        <a:tab pos="10058400" algn="l"/>
      </a:tabLst>
      <a:defRPr lang="de-DE" sz="1200" b="0" i="0" u="none" strike="noStrike" kern="0" cap="none" spc="0" baseline="0">
        <a:solidFill>
          <a:srgbClr val="000000"/>
        </a:solidFill>
        <a:uFillTx/>
        <a:latin typeface="Times New Roman" pitchFamily="18"/>
        <a:ea typeface="Arial Unicode MS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143000" y="1122361"/>
            <a:ext cx="6858000" cy="2387598"/>
          </a:xfrm>
        </p:spPr>
        <p:txBody>
          <a:bodyPr anchor="b" anchorCtr="1"/>
          <a:lstStyle>
            <a:lvl1pPr algn="ctr"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143000" y="3602041"/>
            <a:ext cx="6858000" cy="1655758"/>
          </a:xfrm>
        </p:spPr>
        <p:txBody>
          <a:bodyPr anchorCtr="1"/>
          <a:lstStyle>
            <a:lvl1pPr marL="0" algn="ctr">
              <a:tabLst>
                <a:tab pos="342717" algn="l"/>
                <a:tab pos="914043" algn="l"/>
                <a:tab pos="1828443" algn="l"/>
                <a:tab pos="2742843" algn="l"/>
                <a:tab pos="3657243" algn="l"/>
                <a:tab pos="4571643" algn="l"/>
                <a:tab pos="5486043" algn="l"/>
                <a:tab pos="6400443" algn="l"/>
                <a:tab pos="7314843" algn="l"/>
                <a:tab pos="8229243" algn="l"/>
                <a:tab pos="9143643" algn="l"/>
                <a:tab pos="10058043" algn="l"/>
              </a:tabLst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de-DE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6629400" y="1604964"/>
            <a:ext cx="2057400" cy="4525959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457200" y="1604964"/>
            <a:ext cx="6019796" cy="4525959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 userDrawn="1"/>
        </p:nvCxnSpPr>
        <p:spPr>
          <a:xfrm>
            <a:off x="0" y="828000"/>
            <a:ext cx="9144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 userDrawn="1"/>
        </p:nvCxnSpPr>
        <p:spPr>
          <a:xfrm>
            <a:off x="628650" y="2060575"/>
            <a:ext cx="9144001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0" y="219710"/>
            <a:ext cx="1062990" cy="408051"/>
          </a:xfrm>
          <a:prstGeom prst="rect">
            <a:avLst/>
          </a:prstGeom>
        </p:spPr>
      </p:pic>
      <p:cxnSp>
        <p:nvCxnSpPr>
          <p:cNvPr id="12" name="Gerade Verbindung 11"/>
          <p:cNvCxnSpPr/>
          <p:nvPr userDrawn="1"/>
        </p:nvCxnSpPr>
        <p:spPr>
          <a:xfrm>
            <a:off x="-1" y="838200"/>
            <a:ext cx="91440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-2" y="965200"/>
            <a:ext cx="9144001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 userDrawn="1"/>
        </p:nvCxnSpPr>
        <p:spPr>
          <a:xfrm>
            <a:off x="207961" y="604800"/>
            <a:ext cx="9144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fik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6700"/>
            <a:ext cx="1214116" cy="360000"/>
          </a:xfrm>
          <a:prstGeom prst="rect">
            <a:avLst/>
          </a:prstGeom>
        </p:spPr>
      </p:pic>
      <p:sp>
        <p:nvSpPr>
          <p:cNvPr id="18" name="Datumsplatzhalter 7"/>
          <p:cNvSpPr>
            <a:spLocks noGrp="1"/>
          </p:cNvSpPr>
          <p:nvPr>
            <p:ph type="dt" sz="half" idx="2"/>
          </p:nvPr>
        </p:nvSpPr>
        <p:spPr>
          <a:xfrm>
            <a:off x="863600" y="6394450"/>
            <a:ext cx="1898652" cy="254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200">
                <a:solidFill>
                  <a:srgbClr val="9A9A9A"/>
                </a:solidFill>
              </a:defRPr>
            </a:lvl1pPr>
          </a:lstStyle>
          <a:p>
            <a:r>
              <a:rPr lang="de-DE" dirty="0"/>
              <a:t>2016/01/11</a:t>
            </a:r>
          </a:p>
        </p:txBody>
      </p:sp>
      <p:sp>
        <p:nvSpPr>
          <p:cNvPr id="19" name="Fußzeilenplatzhalter 9"/>
          <p:cNvSpPr>
            <a:spLocks noGrp="1"/>
          </p:cNvSpPr>
          <p:nvPr>
            <p:ph type="ftr" sz="quarter" idx="3"/>
          </p:nvPr>
        </p:nvSpPr>
        <p:spPr>
          <a:xfrm>
            <a:off x="2833688" y="6395720"/>
            <a:ext cx="3883025" cy="254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1200">
                <a:solidFill>
                  <a:srgbClr val="9A9A9A"/>
                </a:solidFill>
              </a:defRPr>
            </a:lvl1pPr>
          </a:lstStyle>
          <a:p>
            <a:r>
              <a:rPr lang="de-DE" dirty="0"/>
              <a:t>TU Dresden: </a:t>
            </a:r>
            <a:r>
              <a:rPr lang="de-DE" dirty="0" err="1"/>
              <a:t>facts</a:t>
            </a:r>
            <a:r>
              <a:rPr lang="de-DE" dirty="0"/>
              <a:t> &amp; </a:t>
            </a:r>
            <a:r>
              <a:rPr lang="de-DE" dirty="0" err="1"/>
              <a:t>figures</a:t>
            </a:r>
            <a:r>
              <a:rPr lang="de-DE" dirty="0"/>
              <a:t> 2015/2016</a:t>
            </a:r>
          </a:p>
        </p:txBody>
      </p:sp>
      <p:sp>
        <p:nvSpPr>
          <p:cNvPr id="20" name="Foliennummernplatzhalter 13"/>
          <p:cNvSpPr>
            <a:spLocks noGrp="1"/>
          </p:cNvSpPr>
          <p:nvPr>
            <p:ph type="sldNum" sz="quarter" idx="4"/>
          </p:nvPr>
        </p:nvSpPr>
        <p:spPr>
          <a:xfrm>
            <a:off x="6788149" y="6394450"/>
            <a:ext cx="1908175" cy="254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>
                <a:solidFill>
                  <a:srgbClr val="9A9A9A"/>
                </a:solidFill>
              </a:defRPr>
            </a:lvl1pPr>
          </a:lstStyle>
          <a:p>
            <a:r>
              <a:rPr lang="de-DE" dirty="0" err="1"/>
              <a:t>chart</a:t>
            </a:r>
            <a:r>
              <a:rPr lang="de-DE" dirty="0"/>
              <a:t> </a:t>
            </a:r>
            <a:fld id="{20336FBE-96EF-1B43-9998-83765DDB0397}" type="slidenum">
              <a:rPr lang="de-DE" smtClean="0"/>
              <a:pPr/>
              <a:t>‹#›</a:t>
            </a:fld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37</a:t>
            </a:r>
          </a:p>
        </p:txBody>
      </p:sp>
    </p:spTree>
    <p:extLst>
      <p:ext uri="{BB962C8B-B14F-4D97-AF65-F5344CB8AC3E}">
        <p14:creationId xmlns:p14="http://schemas.microsoft.com/office/powerpoint/2010/main" val="209056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23885" y="1709735"/>
            <a:ext cx="7886700" cy="2852735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23885" y="4589465"/>
            <a:ext cx="7886700" cy="1500182"/>
          </a:xfrm>
        </p:spPr>
        <p:txBody>
          <a:bodyPr/>
          <a:lstStyle>
            <a:lvl1pPr marL="0">
              <a:tabLst>
                <a:tab pos="342717" algn="l"/>
                <a:tab pos="914043" algn="l"/>
                <a:tab pos="1828443" algn="l"/>
                <a:tab pos="2742843" algn="l"/>
                <a:tab pos="3657243" algn="l"/>
                <a:tab pos="4571643" algn="l"/>
                <a:tab pos="5486043" algn="l"/>
                <a:tab pos="6400443" algn="l"/>
                <a:tab pos="7314843" algn="l"/>
                <a:tab pos="8229243" algn="l"/>
                <a:tab pos="9143643" algn="l"/>
                <a:tab pos="10058043" algn="l"/>
              </a:tabLst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57200" y="1604964"/>
            <a:ext cx="4038603" cy="452595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4648196" y="1604964"/>
            <a:ext cx="4038603" cy="452595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365129"/>
            <a:ext cx="7886700" cy="1325559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30241" y="1681160"/>
            <a:ext cx="3868734" cy="823910"/>
          </a:xfrm>
        </p:spPr>
        <p:txBody>
          <a:bodyPr anchor="b"/>
          <a:lstStyle>
            <a:lvl1pPr marL="0">
              <a:tabLst>
                <a:tab pos="342717" algn="l"/>
                <a:tab pos="914043" algn="l"/>
                <a:tab pos="1828443" algn="l"/>
                <a:tab pos="2742843" algn="l"/>
                <a:tab pos="3657243" algn="l"/>
                <a:tab pos="4571643" algn="l"/>
                <a:tab pos="5486043" algn="l"/>
                <a:tab pos="6400443" algn="l"/>
                <a:tab pos="7314843" algn="l"/>
                <a:tab pos="8229243" algn="l"/>
                <a:tab pos="9143643" algn="l"/>
                <a:tab pos="10058043" algn="l"/>
              </a:tabLst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30241" y="2505071"/>
            <a:ext cx="386873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4629149" y="1681160"/>
            <a:ext cx="3887791" cy="823910"/>
          </a:xfrm>
        </p:spPr>
        <p:txBody>
          <a:bodyPr anchor="b"/>
          <a:lstStyle>
            <a:lvl1pPr marL="0">
              <a:tabLst>
                <a:tab pos="342717" algn="l"/>
                <a:tab pos="914043" algn="l"/>
                <a:tab pos="1828443" algn="l"/>
                <a:tab pos="2742843" algn="l"/>
                <a:tab pos="3657243" algn="l"/>
                <a:tab pos="4571643" algn="l"/>
                <a:tab pos="5486043" algn="l"/>
                <a:tab pos="6400443" algn="l"/>
                <a:tab pos="7314843" algn="l"/>
                <a:tab pos="8229243" algn="l"/>
                <a:tab pos="9143643" algn="l"/>
                <a:tab pos="10058043" algn="l"/>
              </a:tabLst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4629149" y="2505071"/>
            <a:ext cx="3887791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 marL="0">
              <a:tabLst>
                <a:tab pos="342717" algn="l"/>
                <a:tab pos="914043" algn="l"/>
                <a:tab pos="1828443" algn="l"/>
                <a:tab pos="2742843" algn="l"/>
                <a:tab pos="3657243" algn="l"/>
                <a:tab pos="4571643" algn="l"/>
                <a:tab pos="5486043" algn="l"/>
                <a:tab pos="6400443" algn="l"/>
                <a:tab pos="7314843" algn="l"/>
                <a:tab pos="8229243" algn="l"/>
                <a:tab pos="9143643" algn="l"/>
                <a:tab pos="10058043" algn="l"/>
              </a:tabLst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 marL="0">
              <a:tabLst>
                <a:tab pos="342717" algn="l"/>
                <a:tab pos="914043" algn="l"/>
                <a:tab pos="1828443" algn="l"/>
                <a:tab pos="2742843" algn="l"/>
                <a:tab pos="3657243" algn="l"/>
                <a:tab pos="4571643" algn="l"/>
                <a:tab pos="5486043" algn="l"/>
                <a:tab pos="6400443" algn="l"/>
                <a:tab pos="7314843" algn="l"/>
                <a:tab pos="8229243" algn="l"/>
                <a:tab pos="9143643" algn="l"/>
                <a:tab pos="10058043" algn="l"/>
              </a:tabLst>
              <a:defRPr lang="de-DE" sz="3200"/>
            </a:lvl1pPr>
          </a:lstStyle>
          <a:p>
            <a:pPr lvl="0"/>
            <a:endParaRPr lang="de-DE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 marL="0">
              <a:tabLst>
                <a:tab pos="342717" algn="l"/>
                <a:tab pos="914043" algn="l"/>
                <a:tab pos="1828443" algn="l"/>
                <a:tab pos="2742843" algn="l"/>
                <a:tab pos="3657243" algn="l"/>
                <a:tab pos="4571643" algn="l"/>
                <a:tab pos="5486043" algn="l"/>
                <a:tab pos="6400443" algn="l"/>
                <a:tab pos="7314843" algn="l"/>
                <a:tab pos="8229243" algn="l"/>
                <a:tab pos="9143643" algn="l"/>
                <a:tab pos="10058043" algn="l"/>
              </a:tabLst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0" y="0"/>
            <a:ext cx="9144000" cy="1170002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0B2A51"/>
          </a:solidFill>
          <a:ln>
            <a:noFill/>
            <a:prstDash val="solid"/>
          </a:ln>
        </p:spPr>
        <p:txBody>
          <a:bodyPr vert="horz" wrap="none" lIns="90004" tIns="46798" rIns="90004" bIns="46798" anchor="ctr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2000" b="0" i="0" u="none" strike="noStrike" kern="1200" cap="none" spc="0" baseline="0">
              <a:solidFill>
                <a:srgbClr val="000000"/>
              </a:solidFill>
              <a:uFillTx/>
              <a:latin typeface="Verdana" pitchFamily="34"/>
              <a:ea typeface="Arial Unicode MS" pitchFamily="2"/>
              <a:cs typeface="Tahoma" pitchFamily="2"/>
            </a:endParaRPr>
          </a:p>
        </p:txBody>
      </p:sp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982797" y="2703240"/>
            <a:ext cx="7503840" cy="114335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 compatLnSpc="1"/>
          <a:lstStyle/>
          <a:p>
            <a:pPr lvl="0"/>
            <a:endParaRPr lang="de-DE"/>
          </a:p>
        </p:txBody>
      </p:sp>
      <p:pic>
        <p:nvPicPr>
          <p:cNvPr id="4" name="TU_Logo_90_SW"/>
          <p:cNvPicPr>
            <a:picLocks noChangeAspect="1"/>
          </p:cNvPicPr>
          <p:nvPr/>
        </p:nvPicPr>
        <p:blipFill>
          <a:blip r:embed="rId14" cstate="print">
            <a:alphaModFix/>
            <a:lum/>
          </a:blip>
          <a:srcRect/>
          <a:stretch>
            <a:fillRect/>
          </a:stretch>
        </p:blipFill>
        <p:spPr>
          <a:xfrm>
            <a:off x="355683" y="438116"/>
            <a:ext cx="1904759" cy="55871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 4"/>
          <p:cNvSpPr/>
          <p:nvPr/>
        </p:nvSpPr>
        <p:spPr>
          <a:xfrm>
            <a:off x="0" y="1170002"/>
            <a:ext cx="9144000" cy="17604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636C8E"/>
          </a:solidFill>
          <a:ln>
            <a:noFill/>
            <a:prstDash val="solid"/>
          </a:ln>
        </p:spPr>
        <p:txBody>
          <a:bodyPr vert="horz" wrap="none" lIns="90004" tIns="46798" rIns="90004" bIns="46798" anchor="ctr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2000" b="0" i="0" u="none" strike="noStrike" kern="1200" cap="none" spc="0" baseline="0">
              <a:solidFill>
                <a:srgbClr val="000000"/>
              </a:solidFill>
              <a:uFillTx/>
              <a:latin typeface="Verdana" pitchFamily="34"/>
              <a:ea typeface="Arial Unicode MS" pitchFamily="2"/>
              <a:cs typeface="Tahoma" pitchFamily="2"/>
            </a:endParaRPr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1"/>
          </p:nvPr>
        </p:nvSpPr>
        <p:spPr>
          <a:xfrm>
            <a:off x="457200" y="1604515"/>
            <a:ext cx="8229243" cy="452592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5" cstate="print">
            <a:alphaModFix/>
            <a:lum/>
          </a:blip>
          <a:srcRect/>
          <a:stretch>
            <a:fillRect/>
          </a:stretch>
        </p:blipFill>
        <p:spPr>
          <a:xfrm>
            <a:off x="8100002" y="5014441"/>
            <a:ext cx="611998" cy="117756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/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>
          <a:tab pos="0" algn="l"/>
          <a:tab pos="914400" algn="l"/>
          <a:tab pos="1828800" algn="l"/>
          <a:tab pos="2743200" algn="l"/>
          <a:tab pos="3657600" algn="l"/>
          <a:tab pos="4572000" algn="l"/>
          <a:tab pos="5486400" algn="l"/>
          <a:tab pos="6400800" algn="l"/>
          <a:tab pos="7315200" algn="l"/>
          <a:tab pos="8229600" algn="l"/>
          <a:tab pos="9144000" algn="l"/>
          <a:tab pos="10058400" algn="l"/>
        </a:tabLst>
        <a:defRPr lang="de-DE" sz="2400" b="0" i="0" u="none" strike="noStrike" kern="1200" cap="none" spc="0" baseline="0">
          <a:solidFill>
            <a:srgbClr val="808080"/>
          </a:solidFill>
          <a:uFillTx/>
          <a:latin typeface="Verdana" pitchFamily="34"/>
          <a:ea typeface="Arial Unicode MS" pitchFamily="2"/>
          <a:cs typeface="Tahoma" pitchFamily="2"/>
        </a:defRPr>
      </a:lvl1pPr>
    </p:titleStyle>
    <p:bodyStyle>
      <a:lvl1pPr marL="342717" marR="0" lvl="0" indent="0" algn="l" defTabSz="914400" rtl="0" fontAlgn="auto" hangingPunct="1">
        <a:lnSpc>
          <a:spcPct val="100000"/>
        </a:lnSpc>
        <a:spcBef>
          <a:spcPts val="350"/>
        </a:spcBef>
        <a:spcAft>
          <a:spcPts val="0"/>
        </a:spcAft>
        <a:buNone/>
        <a:tabLst>
          <a:tab pos="342717" algn="l"/>
          <a:tab pos="914034" algn="l"/>
          <a:tab pos="1828434" algn="l"/>
          <a:tab pos="2742834" algn="l"/>
          <a:tab pos="3657234" algn="l"/>
          <a:tab pos="4571634" algn="l"/>
          <a:tab pos="5486034" algn="l"/>
          <a:tab pos="6400434" algn="l"/>
          <a:tab pos="7314834" algn="l"/>
          <a:tab pos="8229234" algn="l"/>
          <a:tab pos="9143634" algn="l"/>
          <a:tab pos="10058034" algn="l"/>
        </a:tabLst>
        <a:defRPr lang="en-US" sz="1400" b="0" i="0" u="none" strike="noStrike" kern="1200" cap="none" spc="0" baseline="0">
          <a:solidFill>
            <a:srgbClr val="001D4B"/>
          </a:solidFill>
          <a:uFillTx/>
          <a:latin typeface="Verdana" pitchFamily="34"/>
          <a:ea typeface="Arial Unicode MS" pitchFamily="2"/>
          <a:cs typeface="Tahoma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6.gi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0" y="0"/>
            <a:ext cx="9144001" cy="6858000"/>
          </a:xfrm>
          <a:prstGeom prst="rect">
            <a:avLst/>
          </a:prstGeom>
          <a:solidFill>
            <a:srgbClr val="0B2A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sz="quarter" idx="4294967295"/>
          </p:nvPr>
        </p:nvSpPr>
        <p:spPr>
          <a:xfrm>
            <a:off x="259593" y="1733810"/>
            <a:ext cx="8799124" cy="759086"/>
          </a:xfrm>
          <a:prstGeom prst="rect">
            <a:avLst/>
          </a:prstGeom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</a:rPr>
              <a:t>Hauptseminar Automatisierungs-, Mess- und Regelungstechnik</a:t>
            </a:r>
            <a:br>
              <a:rPr lang="de-DE" dirty="0">
                <a:solidFill>
                  <a:schemeClr val="bg1"/>
                </a:solidFill>
              </a:rPr>
            </a:b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16" name="Inhaltsplatzhalter 15"/>
          <p:cNvSpPr>
            <a:spLocks noGrp="1"/>
          </p:cNvSpPr>
          <p:nvPr>
            <p:ph sz="quarter" idx="4294967295"/>
          </p:nvPr>
        </p:nvSpPr>
        <p:spPr>
          <a:xfrm>
            <a:off x="755576" y="4365104"/>
            <a:ext cx="6192688" cy="2088232"/>
          </a:xfrm>
          <a:prstGeom prst="rect">
            <a:avLst/>
          </a:prstGeom>
        </p:spPr>
        <p:txBody>
          <a:bodyPr/>
          <a:lstStyle/>
          <a:p>
            <a:pPr>
              <a:spcAft>
                <a:spcPts val="600"/>
              </a:spcAft>
            </a:pPr>
            <a:r>
              <a:rPr lang="de-DE" altLang="de-DE" sz="2000" dirty="0">
                <a:solidFill>
                  <a:schemeClr val="bg1"/>
                </a:solidFill>
              </a:rPr>
              <a:t>Guidance   : </a:t>
            </a:r>
            <a:r>
              <a:rPr lang="de-DE" altLang="de-DE" sz="2000" i="1" dirty="0">
                <a:solidFill>
                  <a:schemeClr val="bg1"/>
                </a:solidFill>
              </a:rPr>
              <a:t>Hamza Ben Hassen</a:t>
            </a:r>
          </a:p>
          <a:p>
            <a:pPr>
              <a:spcAft>
                <a:spcPts val="600"/>
              </a:spcAft>
            </a:pPr>
            <a:r>
              <a:rPr lang="de-DE" altLang="de-DE" sz="2000" dirty="0">
                <a:solidFill>
                  <a:schemeClr val="bg1"/>
                </a:solidFill>
              </a:rPr>
              <a:t>Perception  : </a:t>
            </a:r>
            <a:r>
              <a:rPr lang="de-DE" altLang="de-DE" sz="2000" i="1" dirty="0">
                <a:solidFill>
                  <a:schemeClr val="bg1"/>
                </a:solidFill>
              </a:rPr>
              <a:t>Lukas Roeder</a:t>
            </a:r>
          </a:p>
          <a:p>
            <a:pPr>
              <a:spcAft>
                <a:spcPts val="600"/>
              </a:spcAft>
            </a:pPr>
            <a:r>
              <a:rPr lang="de-DE" altLang="de-DE" sz="2000" dirty="0">
                <a:solidFill>
                  <a:schemeClr val="bg1"/>
                </a:solidFill>
              </a:rPr>
              <a:t>Control      : </a:t>
            </a:r>
            <a:r>
              <a:rPr lang="de-DE" altLang="de-DE" sz="2000" i="1" dirty="0">
                <a:solidFill>
                  <a:schemeClr val="bg1"/>
                </a:solidFill>
              </a:rPr>
              <a:t>Dave Zimmermann</a:t>
            </a:r>
          </a:p>
          <a:p>
            <a:pPr>
              <a:spcAft>
                <a:spcPts val="600"/>
              </a:spcAft>
            </a:pPr>
            <a:r>
              <a:rPr lang="de-DE" altLang="de-DE" sz="2000" dirty="0">
                <a:solidFill>
                  <a:schemeClr val="bg1"/>
                </a:solidFill>
              </a:rPr>
              <a:t>Navigation : </a:t>
            </a:r>
            <a:r>
              <a:rPr lang="de-DE" altLang="de-DE" sz="2000" i="1" dirty="0">
                <a:solidFill>
                  <a:schemeClr val="bg1"/>
                </a:solidFill>
              </a:rPr>
              <a:t>Tung Le</a:t>
            </a:r>
          </a:p>
          <a:p>
            <a:pPr>
              <a:spcAft>
                <a:spcPts val="600"/>
              </a:spcAft>
            </a:pPr>
            <a:r>
              <a:rPr lang="de-DE" altLang="de-DE" sz="2000" dirty="0">
                <a:solidFill>
                  <a:schemeClr val="bg1"/>
                </a:solidFill>
              </a:rPr>
              <a:t>HMI          : </a:t>
            </a:r>
            <a:r>
              <a:rPr lang="de-DE" altLang="de-DE" sz="2000" i="1" dirty="0">
                <a:solidFill>
                  <a:schemeClr val="bg1"/>
                </a:solidFill>
              </a:rPr>
              <a:t>Till Drewas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4294967295"/>
          </p:nvPr>
        </p:nvSpPr>
        <p:spPr>
          <a:xfrm>
            <a:off x="174309" y="2452713"/>
            <a:ext cx="7832725" cy="818057"/>
          </a:xfrm>
          <a:prstGeom prst="rect">
            <a:avLst/>
          </a:prstGeo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 </a:t>
            </a:r>
            <a:r>
              <a:rPr lang="de-DE" sz="3200" dirty="0">
                <a:solidFill>
                  <a:schemeClr val="bg1"/>
                </a:solidFill>
              </a:rPr>
              <a:t>Zwischenpräsentation</a:t>
            </a:r>
            <a:r>
              <a:rPr lang="en-US" sz="3200" dirty="0">
                <a:solidFill>
                  <a:schemeClr val="bg1"/>
                </a:solidFill>
              </a:rPr>
              <a:t> ,Gruppe 10 </a:t>
            </a:r>
            <a:endParaRPr lang="de-DE" sz="3200" b="1" dirty="0">
              <a:solidFill>
                <a:schemeClr val="bg1"/>
              </a:solidFill>
            </a:endParaRPr>
          </a:p>
        </p:txBody>
      </p:sp>
      <p:sp>
        <p:nvSpPr>
          <p:cNvPr id="10" name="Line 1031"/>
          <p:cNvSpPr>
            <a:spLocks noChangeShapeType="1"/>
          </p:cNvSpPr>
          <p:nvPr/>
        </p:nvSpPr>
        <p:spPr bwMode="auto">
          <a:xfrm>
            <a:off x="-12700" y="836712"/>
            <a:ext cx="9144000" cy="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11" name="Line 1032"/>
          <p:cNvSpPr>
            <a:spLocks noChangeShapeType="1"/>
          </p:cNvSpPr>
          <p:nvPr/>
        </p:nvSpPr>
        <p:spPr bwMode="auto">
          <a:xfrm>
            <a:off x="0" y="980728"/>
            <a:ext cx="9144000" cy="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pic>
        <p:nvPicPr>
          <p:cNvPr id="12" name="Picture 1044" descr="TU_Logo_90_S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1633"/>
            <a:ext cx="1224136" cy="359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www.et.tu-dresden.de/ifa/fileadmin/ETIT_Logo_WS_kx_neu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2467" y="179487"/>
            <a:ext cx="47625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932040" y="227647"/>
            <a:ext cx="37148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b="1" dirty="0">
                <a:solidFill>
                  <a:srgbClr val="FFFFFF"/>
                </a:solidFill>
                <a:latin typeface="Helvetica" panose="020B0604020202020204" pitchFamily="34" charset="0"/>
              </a:rPr>
              <a:t>Institut</a:t>
            </a:r>
            <a:r>
              <a:rPr lang="en-US" sz="1600" b="1" dirty="0">
                <a:solidFill>
                  <a:srgbClr val="FFFFFF"/>
                </a:solidFill>
                <a:latin typeface="Helvetica" panose="020B0604020202020204" pitchFamily="34" charset="0"/>
              </a:rPr>
              <a:t> </a:t>
            </a:r>
            <a:r>
              <a:rPr lang="de-DE" sz="1600" b="1" dirty="0">
                <a:solidFill>
                  <a:srgbClr val="FFFFFF"/>
                </a:solidFill>
                <a:latin typeface="Helvetica" panose="020B0604020202020204" pitchFamily="34" charset="0"/>
              </a:rPr>
              <a:t>für</a:t>
            </a:r>
            <a:r>
              <a:rPr lang="en-US" sz="1600" b="1" dirty="0">
                <a:solidFill>
                  <a:srgbClr val="FFFFFF"/>
                </a:solidFill>
                <a:latin typeface="Helvetica" panose="020B0604020202020204" pitchFamily="34" charset="0"/>
              </a:rPr>
              <a:t> </a:t>
            </a:r>
            <a:r>
              <a:rPr lang="de-DE" sz="1600" b="1" dirty="0">
                <a:solidFill>
                  <a:srgbClr val="FFFFFF"/>
                </a:solidFill>
                <a:latin typeface="Helvetica" panose="020B0604020202020204" pitchFamily="34" charset="0"/>
              </a:rPr>
              <a:t>Automatisierungstechnik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95506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2875" y="1412776"/>
            <a:ext cx="7886700" cy="1325559"/>
          </a:xfrm>
        </p:spPr>
        <p:txBody>
          <a:bodyPr/>
          <a:lstStyle/>
          <a:p>
            <a:r>
              <a:rPr lang="de-DE" dirty="0"/>
              <a:t>Aufgebauten Roboter : </a:t>
            </a:r>
            <a:br>
              <a:rPr lang="de-DE" dirty="0"/>
            </a:br>
            <a:endParaRPr lang="de-DE" sz="3600" dirty="0">
              <a:solidFill>
                <a:schemeClr val="tx1"/>
              </a:solidFill>
            </a:endParaRPr>
          </a:p>
        </p:txBody>
      </p:sp>
      <p:pic>
        <p:nvPicPr>
          <p:cNvPr id="5" name="Picture 2" descr="http://www.et.tu-dresden.de/ifa/fileadmin/ETIT_Logo_WS_kx_neu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2467" y="179487"/>
            <a:ext cx="47625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932040" y="227647"/>
            <a:ext cx="37148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b="1" dirty="0">
                <a:solidFill>
                  <a:srgbClr val="FFFFFF"/>
                </a:solidFill>
                <a:latin typeface="Helvetica" panose="020B0604020202020204" pitchFamily="34" charset="0"/>
              </a:rPr>
              <a:t>Institut</a:t>
            </a:r>
            <a:r>
              <a:rPr lang="en-US" sz="1600" b="1" dirty="0">
                <a:solidFill>
                  <a:srgbClr val="FFFFFF"/>
                </a:solidFill>
                <a:latin typeface="Helvetica" panose="020B0604020202020204" pitchFamily="34" charset="0"/>
              </a:rPr>
              <a:t> </a:t>
            </a:r>
            <a:r>
              <a:rPr lang="de-DE" sz="1600" b="1" dirty="0">
                <a:solidFill>
                  <a:srgbClr val="FFFFFF"/>
                </a:solidFill>
                <a:latin typeface="Helvetica" panose="020B0604020202020204" pitchFamily="34" charset="0"/>
              </a:rPr>
              <a:t>für</a:t>
            </a:r>
            <a:r>
              <a:rPr lang="en-US" sz="1600" b="1" dirty="0">
                <a:solidFill>
                  <a:srgbClr val="FFFFFF"/>
                </a:solidFill>
                <a:latin typeface="Helvetica" panose="020B0604020202020204" pitchFamily="34" charset="0"/>
              </a:rPr>
              <a:t> </a:t>
            </a:r>
            <a:r>
              <a:rPr lang="de-DE" sz="1600" b="1" dirty="0">
                <a:solidFill>
                  <a:srgbClr val="FFFFFF"/>
                </a:solidFill>
                <a:latin typeface="Helvetica" panose="020B0604020202020204" pitchFamily="34" charset="0"/>
              </a:rPr>
              <a:t>Automatisierungstechnik</a:t>
            </a:r>
            <a:endParaRPr lang="de-DE" sz="1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75" y="2395970"/>
            <a:ext cx="4140755" cy="2329174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365113"/>
            <a:ext cx="4110346" cy="231206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1560" y="5373216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-Zusammenarbeit von </a:t>
            </a:r>
            <a:r>
              <a:rPr lang="de-DE" dirty="0" err="1"/>
              <a:t>Perception</a:t>
            </a:r>
            <a:r>
              <a:rPr lang="de-DE" dirty="0"/>
              <a:t> und Control .</a:t>
            </a:r>
          </a:p>
          <a:p>
            <a:r>
              <a:rPr lang="de-DE" dirty="0"/>
              <a:t>-Kabel Management ist geplant . </a:t>
            </a:r>
          </a:p>
        </p:txBody>
      </p:sp>
    </p:spTree>
    <p:extLst>
      <p:ext uri="{BB962C8B-B14F-4D97-AF65-F5344CB8AC3E}">
        <p14:creationId xmlns:p14="http://schemas.microsoft.com/office/powerpoint/2010/main" val="242257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Zeit Plan 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5" name="Picture 2" descr="http://www.et.tu-dresden.de/ifa/fileadmin/ETIT_Logo_WS_kx_neu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2467" y="179487"/>
            <a:ext cx="47625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932040" y="227647"/>
            <a:ext cx="37148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b="1" dirty="0">
                <a:solidFill>
                  <a:srgbClr val="FFFFFF"/>
                </a:solidFill>
                <a:latin typeface="Helvetica" panose="020B0604020202020204" pitchFamily="34" charset="0"/>
              </a:rPr>
              <a:t>Institut</a:t>
            </a:r>
            <a:r>
              <a:rPr lang="en-US" sz="1600" b="1" dirty="0">
                <a:solidFill>
                  <a:srgbClr val="FFFFFF"/>
                </a:solidFill>
                <a:latin typeface="Helvetica" panose="020B0604020202020204" pitchFamily="34" charset="0"/>
              </a:rPr>
              <a:t> </a:t>
            </a:r>
            <a:r>
              <a:rPr lang="de-DE" sz="1600" b="1" dirty="0">
                <a:solidFill>
                  <a:srgbClr val="FFFFFF"/>
                </a:solidFill>
                <a:latin typeface="Helvetica" panose="020B0604020202020204" pitchFamily="34" charset="0"/>
              </a:rPr>
              <a:t>für</a:t>
            </a:r>
            <a:r>
              <a:rPr lang="en-US" sz="1600" b="1" dirty="0">
                <a:solidFill>
                  <a:srgbClr val="FFFFFF"/>
                </a:solidFill>
                <a:latin typeface="Helvetica" panose="020B0604020202020204" pitchFamily="34" charset="0"/>
              </a:rPr>
              <a:t> </a:t>
            </a:r>
            <a:r>
              <a:rPr lang="de-DE" sz="1600" b="1" dirty="0">
                <a:solidFill>
                  <a:srgbClr val="FFFFFF"/>
                </a:solidFill>
                <a:latin typeface="Helvetica" panose="020B0604020202020204" pitchFamily="34" charset="0"/>
              </a:rPr>
              <a:t>Automatisierungstechnik</a:t>
            </a:r>
            <a:endParaRPr lang="de-DE" sz="16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2"/>
          </p:nvPr>
        </p:nvPicPr>
        <p:blipFill>
          <a:blip r:embed="rId3"/>
          <a:stretch>
            <a:fillRect/>
          </a:stretch>
        </p:blipFill>
        <p:spPr>
          <a:xfrm>
            <a:off x="1115616" y="1988840"/>
            <a:ext cx="6981912" cy="427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00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3600" dirty="0">
                <a:solidFill>
                  <a:schemeClr val="tx1"/>
                </a:solidFill>
              </a:rPr>
              <a:t>Modul Guidance 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2"/>
          </p:nvPr>
        </p:nvSpPr>
        <p:spPr>
          <a:xfrm>
            <a:off x="630240" y="2505071"/>
            <a:ext cx="6894087" cy="3684583"/>
          </a:xfrm>
        </p:spPr>
        <p:txBody>
          <a:bodyPr/>
          <a:lstStyle/>
          <a:p>
            <a:r>
              <a:rPr lang="de-DE" dirty="0"/>
              <a:t>Bisherige</a:t>
            </a:r>
            <a:r>
              <a:rPr lang="en-US" dirty="0"/>
              <a:t> </a:t>
            </a:r>
            <a:r>
              <a:rPr lang="de-DE" dirty="0"/>
              <a:t>Ergebnisse</a:t>
            </a:r>
            <a:r>
              <a:rPr lang="en-US" dirty="0"/>
              <a:t>:</a:t>
            </a:r>
          </a:p>
          <a:p>
            <a:pPr>
              <a:buFontTx/>
              <a:buChar char="-"/>
            </a:pPr>
            <a:r>
              <a:rPr lang="de-DE" dirty="0"/>
              <a:t> Beispiel Programm analysiert .</a:t>
            </a:r>
          </a:p>
          <a:p>
            <a:pPr>
              <a:buFontTx/>
              <a:buChar char="-"/>
            </a:pPr>
            <a:r>
              <a:rPr lang="de-DE" dirty="0"/>
              <a:t> Grobe Definition der Schnittstellen .</a:t>
            </a:r>
          </a:p>
          <a:p>
            <a:pPr>
              <a:buFontTx/>
              <a:buChar char="-"/>
            </a:pPr>
            <a:r>
              <a:rPr lang="de-DE" dirty="0"/>
              <a:t> Pseudo-Code der </a:t>
            </a:r>
            <a:r>
              <a:rPr lang="de-DE" dirty="0" err="1"/>
              <a:t>vershiedenen</a:t>
            </a:r>
            <a:r>
              <a:rPr lang="de-DE" dirty="0"/>
              <a:t>.      </a:t>
            </a:r>
          </a:p>
          <a:p>
            <a:endParaRPr lang="en-US" dirty="0"/>
          </a:p>
          <a:p>
            <a:r>
              <a:rPr lang="de-DE" dirty="0"/>
              <a:t>Nächste Schritte :  </a:t>
            </a:r>
          </a:p>
          <a:p>
            <a:pPr marL="628467" indent="-285750">
              <a:buFontTx/>
              <a:buChar char="-"/>
            </a:pPr>
            <a:r>
              <a:rPr lang="de-DE" dirty="0"/>
              <a:t>Entwurf</a:t>
            </a:r>
            <a:r>
              <a:rPr lang="en-US" dirty="0"/>
              <a:t> der </a:t>
            </a:r>
            <a:r>
              <a:rPr lang="de-DE" dirty="0"/>
              <a:t>Algorithmen</a:t>
            </a:r>
            <a:r>
              <a:rPr lang="en-US" dirty="0"/>
              <a:t> .</a:t>
            </a:r>
          </a:p>
          <a:p>
            <a:pPr marL="628467" indent="-285750">
              <a:buFontTx/>
              <a:buChar char="-"/>
            </a:pPr>
            <a:r>
              <a:rPr lang="de-DE" dirty="0"/>
              <a:t>Entwurf alle Zustandsmaschinen .</a:t>
            </a:r>
          </a:p>
          <a:p>
            <a:pPr marL="628467" indent="-285750">
              <a:buFontTx/>
              <a:buChar char="-"/>
            </a:pPr>
            <a:r>
              <a:rPr lang="de-DE" dirty="0"/>
              <a:t>System-Integration und Optimierung der Koordination .</a:t>
            </a:r>
          </a:p>
          <a:p>
            <a:r>
              <a:rPr lang="en-US" dirty="0"/>
              <a:t> </a:t>
            </a:r>
          </a:p>
          <a:p>
            <a:r>
              <a:rPr lang="de-DE" dirty="0"/>
              <a:t>Probleme derzeit:</a:t>
            </a:r>
          </a:p>
          <a:p>
            <a:r>
              <a:rPr lang="de-DE" dirty="0"/>
              <a:t>-Keine Bisher </a:t>
            </a:r>
          </a:p>
          <a:p>
            <a:endParaRPr lang="en-US" dirty="0"/>
          </a:p>
          <a:p>
            <a:endParaRPr lang="de-DE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2" descr="http://www.et.tu-dresden.de/ifa/fileadmin/ETIT_Logo_WS_kx_neu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2467" y="179487"/>
            <a:ext cx="47625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932040" y="227647"/>
            <a:ext cx="37148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b="1" dirty="0">
                <a:solidFill>
                  <a:srgbClr val="FFFFFF"/>
                </a:solidFill>
                <a:latin typeface="Helvetica" panose="020B0604020202020204" pitchFamily="34" charset="0"/>
              </a:rPr>
              <a:t>Institut</a:t>
            </a:r>
            <a:r>
              <a:rPr lang="en-US" sz="1600" b="1" dirty="0">
                <a:solidFill>
                  <a:srgbClr val="FFFFFF"/>
                </a:solidFill>
                <a:latin typeface="Helvetica" panose="020B0604020202020204" pitchFamily="34" charset="0"/>
              </a:rPr>
              <a:t> </a:t>
            </a:r>
            <a:r>
              <a:rPr lang="de-DE" sz="1600" b="1" dirty="0">
                <a:solidFill>
                  <a:srgbClr val="FFFFFF"/>
                </a:solidFill>
                <a:latin typeface="Helvetica" panose="020B0604020202020204" pitchFamily="34" charset="0"/>
              </a:rPr>
              <a:t>für</a:t>
            </a:r>
            <a:r>
              <a:rPr lang="en-US" sz="1600" b="1" dirty="0">
                <a:solidFill>
                  <a:srgbClr val="FFFFFF"/>
                </a:solidFill>
                <a:latin typeface="Helvetica" panose="020B0604020202020204" pitchFamily="34" charset="0"/>
              </a:rPr>
              <a:t> </a:t>
            </a:r>
            <a:r>
              <a:rPr lang="de-DE" sz="1600" b="1" dirty="0">
                <a:solidFill>
                  <a:srgbClr val="FFFFFF"/>
                </a:solidFill>
                <a:latin typeface="Helvetica" panose="020B0604020202020204" pitchFamily="34" charset="0"/>
              </a:rPr>
              <a:t>Automatisierungstechnik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95050873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G_0917.jpg"/>
          <p:cNvPicPr>
            <a:picLocks noChangeAspect="1"/>
          </p:cNvPicPr>
          <p:nvPr/>
        </p:nvPicPr>
        <p:blipFill>
          <a:blip r:embed="rId2">
            <a:extLst/>
          </a:blip>
          <a:srcRect t="1977" b="9221"/>
          <a:stretch>
            <a:fillRect/>
          </a:stretch>
        </p:blipFill>
        <p:spPr>
          <a:xfrm>
            <a:off x="611559" y="2183150"/>
            <a:ext cx="3615407" cy="23979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distance distanc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62126" y="4581128"/>
            <a:ext cx="3128433" cy="21226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Voltage_distance_1_error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32921" y="4581128"/>
            <a:ext cx="2938705" cy="21226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Voltage_distance_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1204" y="4581128"/>
            <a:ext cx="3010526" cy="21226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14922999_1058562970919544_1029198470_o-enhanced.jpeg"/>
          <p:cNvPicPr>
            <a:picLocks noChangeAspect="1"/>
          </p:cNvPicPr>
          <p:nvPr/>
        </p:nvPicPr>
        <p:blipFill>
          <a:blip r:embed="rId6">
            <a:extLst/>
          </a:blip>
          <a:srcRect l="8988" t="14391" r="9073" b="15550"/>
          <a:stretch>
            <a:fillRect/>
          </a:stretch>
        </p:blipFill>
        <p:spPr>
          <a:xfrm rot="16200000">
            <a:off x="5304249" y="1555790"/>
            <a:ext cx="2412902" cy="366761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Rectangle 1"/>
          <p:cNvSpPr/>
          <p:nvPr/>
        </p:nvSpPr>
        <p:spPr>
          <a:xfrm>
            <a:off x="432048" y="413178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Modul Perception  </a:t>
            </a:r>
            <a:endParaRPr lang="de-DE" sz="2400" dirty="0"/>
          </a:p>
        </p:txBody>
      </p:sp>
      <p:pic>
        <p:nvPicPr>
          <p:cNvPr id="8" name="Picture 2" descr="http://www.et.tu-dresden.de/ifa/fileadmin/ETIT_Logo_WS_kx_neu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2467" y="179487"/>
            <a:ext cx="47625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932040" y="227647"/>
            <a:ext cx="37148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b="1" dirty="0">
                <a:solidFill>
                  <a:srgbClr val="FFFFFF"/>
                </a:solidFill>
                <a:latin typeface="Helvetica" panose="020B0604020202020204" pitchFamily="34" charset="0"/>
              </a:rPr>
              <a:t>Institut</a:t>
            </a:r>
            <a:r>
              <a:rPr lang="en-US" sz="1600" b="1" dirty="0">
                <a:solidFill>
                  <a:srgbClr val="FFFFFF"/>
                </a:solidFill>
                <a:latin typeface="Helvetica" panose="020B0604020202020204" pitchFamily="34" charset="0"/>
              </a:rPr>
              <a:t> </a:t>
            </a:r>
            <a:r>
              <a:rPr lang="de-DE" sz="1600" b="1" dirty="0">
                <a:solidFill>
                  <a:srgbClr val="FFFFFF"/>
                </a:solidFill>
                <a:latin typeface="Helvetica" panose="020B0604020202020204" pitchFamily="34" charset="0"/>
              </a:rPr>
              <a:t>für</a:t>
            </a:r>
            <a:r>
              <a:rPr lang="en-US" sz="1600" b="1" dirty="0">
                <a:solidFill>
                  <a:srgbClr val="FFFFFF"/>
                </a:solidFill>
                <a:latin typeface="Helvetica" panose="020B0604020202020204" pitchFamily="34" charset="0"/>
              </a:rPr>
              <a:t> </a:t>
            </a:r>
            <a:r>
              <a:rPr lang="de-DE" sz="1600" b="1" dirty="0">
                <a:solidFill>
                  <a:srgbClr val="FFFFFF"/>
                </a:solidFill>
                <a:latin typeface="Helvetica" panose="020B0604020202020204" pitchFamily="34" charset="0"/>
              </a:rPr>
              <a:t>Automatisierungstechnik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35101082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3600" dirty="0" err="1">
                <a:solidFill>
                  <a:schemeClr val="tx1"/>
                </a:solidFill>
              </a:rPr>
              <a:t>Modul</a:t>
            </a:r>
            <a:r>
              <a:rPr lang="en-US" sz="3600" dirty="0">
                <a:solidFill>
                  <a:schemeClr val="tx1"/>
                </a:solidFill>
              </a:rPr>
              <a:t> Navigation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2"/>
          </p:nvPr>
        </p:nvSpPr>
        <p:spPr>
          <a:xfrm>
            <a:off x="630240" y="2505071"/>
            <a:ext cx="6534047" cy="3684583"/>
          </a:xfrm>
        </p:spPr>
        <p:txBody>
          <a:bodyPr/>
          <a:lstStyle/>
          <a:p>
            <a:r>
              <a:rPr lang="en-US" dirty="0"/>
              <a:t>Stand:</a:t>
            </a:r>
          </a:p>
          <a:p>
            <a:endParaRPr lang="en-US" dirty="0"/>
          </a:p>
          <a:p>
            <a:pPr marL="628467" indent="-285750">
              <a:buFontTx/>
              <a:buChar char="-"/>
            </a:pPr>
            <a:r>
              <a:rPr lang="en-US" dirty="0" err="1"/>
              <a:t>Einpflegen</a:t>
            </a:r>
            <a:r>
              <a:rPr lang="en-US" dirty="0"/>
              <a:t> des </a:t>
            </a:r>
            <a:r>
              <a:rPr lang="en-US" dirty="0" err="1"/>
              <a:t>Parcours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Karte</a:t>
            </a:r>
            <a:endParaRPr lang="en-US" dirty="0"/>
          </a:p>
          <a:p>
            <a:pPr marL="628467" indent="-285750">
              <a:buFontTx/>
              <a:buChar char="-"/>
            </a:pPr>
            <a:r>
              <a:rPr lang="en-US" dirty="0"/>
              <a:t>Definition der </a:t>
            </a:r>
            <a:r>
              <a:rPr lang="en-US" dirty="0" err="1"/>
              <a:t>möglichen</a:t>
            </a:r>
            <a:r>
              <a:rPr lang="en-US" dirty="0"/>
              <a:t> </a:t>
            </a:r>
            <a:r>
              <a:rPr lang="en-US" dirty="0" err="1"/>
              <a:t>Parkplätze</a:t>
            </a:r>
            <a:endParaRPr lang="en-US" dirty="0"/>
          </a:p>
          <a:p>
            <a:pPr marL="628467" indent="-285750">
              <a:buFontTx/>
              <a:buChar char="-"/>
            </a:pPr>
            <a:endParaRPr lang="en-US" dirty="0"/>
          </a:p>
          <a:p>
            <a:pPr marL="628467" indent="-285750">
              <a:buFontTx/>
              <a:buChar char="-"/>
            </a:pPr>
            <a:endParaRPr lang="en-US" dirty="0"/>
          </a:p>
          <a:p>
            <a:r>
              <a:rPr lang="en-US" dirty="0" err="1"/>
              <a:t>Kommende</a:t>
            </a:r>
            <a:r>
              <a:rPr lang="en-US" dirty="0"/>
              <a:t> </a:t>
            </a:r>
            <a:r>
              <a:rPr lang="en-US" dirty="0" err="1"/>
              <a:t>Aufgaben</a:t>
            </a:r>
            <a:r>
              <a:rPr lang="en-US" dirty="0"/>
              <a:t>:</a:t>
            </a:r>
          </a:p>
          <a:p>
            <a:endParaRPr lang="en-US" dirty="0"/>
          </a:p>
          <a:p>
            <a:pPr marL="628467" indent="-285750">
              <a:buFontTx/>
              <a:buChar char="-"/>
            </a:pPr>
            <a:r>
              <a:rPr lang="en-US" dirty="0" err="1"/>
              <a:t>Implementierung</a:t>
            </a:r>
            <a:r>
              <a:rPr lang="en-US" dirty="0"/>
              <a:t> des </a:t>
            </a:r>
            <a:r>
              <a:rPr lang="en-US" dirty="0" err="1"/>
              <a:t>Maussensors</a:t>
            </a:r>
            <a:endParaRPr lang="en-US" dirty="0"/>
          </a:p>
          <a:p>
            <a:pPr marL="628467" indent="-285750">
              <a:buFontTx/>
              <a:buChar char="-"/>
            </a:pPr>
            <a:r>
              <a:rPr lang="en-US" dirty="0" err="1"/>
              <a:t>Aufnahme</a:t>
            </a:r>
            <a:r>
              <a:rPr lang="en-US" dirty="0"/>
              <a:t> von </a:t>
            </a:r>
            <a:r>
              <a:rPr lang="en-US" dirty="0" err="1"/>
              <a:t>Messwerten</a:t>
            </a:r>
            <a:r>
              <a:rPr lang="en-US" dirty="0"/>
              <a:t> und </a:t>
            </a:r>
            <a:r>
              <a:rPr lang="en-US"/>
              <a:t>Auswertung</a:t>
            </a:r>
            <a:endParaRPr lang="en-US" dirty="0"/>
          </a:p>
          <a:p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2431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3600" dirty="0" err="1">
                <a:solidFill>
                  <a:schemeClr val="tx1"/>
                </a:solidFill>
              </a:rPr>
              <a:t>Modul</a:t>
            </a:r>
            <a:r>
              <a:rPr lang="en-US" sz="3600" dirty="0">
                <a:solidFill>
                  <a:schemeClr val="tx1"/>
                </a:solidFill>
              </a:rPr>
              <a:t> Control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2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/>
              <a:t>Bisherige</a:t>
            </a:r>
            <a:r>
              <a:rPr lang="en-US" dirty="0"/>
              <a:t> </a:t>
            </a:r>
            <a:r>
              <a:rPr lang="en-US" dirty="0" err="1"/>
              <a:t>Ergebnisse</a:t>
            </a:r>
            <a:r>
              <a:rPr lang="en-US" dirty="0"/>
              <a:t>: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In </a:t>
            </a:r>
            <a:r>
              <a:rPr lang="en-US" dirty="0" err="1"/>
              <a:t>Zusammenarbeit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Perception </a:t>
            </a:r>
            <a:r>
              <a:rPr lang="en-US" dirty="0" err="1"/>
              <a:t>Roboter</a:t>
            </a:r>
            <a:r>
              <a:rPr lang="en-US" dirty="0"/>
              <a:t>  </a:t>
            </a:r>
            <a:r>
              <a:rPr lang="en-US" dirty="0" err="1"/>
              <a:t>zusammengebaut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Per </a:t>
            </a:r>
            <a:r>
              <a:rPr lang="en-US" dirty="0" err="1"/>
              <a:t>DataLogging</a:t>
            </a:r>
            <a:r>
              <a:rPr lang="en-US" dirty="0"/>
              <a:t> </a:t>
            </a:r>
            <a:r>
              <a:rPr lang="en-US" dirty="0" err="1"/>
              <a:t>Messwerte</a:t>
            </a:r>
            <a:r>
              <a:rPr lang="en-US" dirty="0"/>
              <a:t> </a:t>
            </a:r>
            <a:r>
              <a:rPr lang="en-US" dirty="0" err="1"/>
              <a:t>der</a:t>
            </a:r>
            <a:r>
              <a:rPr lang="en-US" dirty="0"/>
              <a:t> </a:t>
            </a:r>
            <a:r>
              <a:rPr lang="en-US" dirty="0" err="1"/>
              <a:t>Lichtsensoren</a:t>
            </a:r>
            <a:r>
              <a:rPr lang="en-US" dirty="0"/>
              <a:t> </a:t>
            </a:r>
            <a:r>
              <a:rPr lang="en-US" dirty="0" err="1"/>
              <a:t>ausgewertet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err="1"/>
              <a:t>Linefollower</a:t>
            </a:r>
            <a:r>
              <a:rPr lang="en-US" dirty="0"/>
              <a:t> </a:t>
            </a:r>
            <a:r>
              <a:rPr lang="en-US" dirty="0" err="1"/>
              <a:t>begonnen</a:t>
            </a:r>
            <a:r>
              <a:rPr lang="en-US" dirty="0"/>
              <a:t> : </a:t>
            </a:r>
          </a:p>
          <a:p>
            <a:pPr>
              <a:buFontTx/>
              <a:buChar char="-"/>
            </a:pPr>
            <a:r>
              <a:rPr lang="en-US" dirty="0"/>
              <a:t>&gt; </a:t>
            </a:r>
            <a:r>
              <a:rPr lang="en-US" dirty="0" err="1"/>
              <a:t>Algorithmus</a:t>
            </a:r>
            <a:r>
              <a:rPr lang="en-US" dirty="0"/>
              <a:t> </a:t>
            </a:r>
            <a:r>
              <a:rPr lang="en-US" dirty="0" err="1"/>
              <a:t>der</a:t>
            </a:r>
            <a:r>
              <a:rPr lang="en-US" dirty="0"/>
              <a:t> </a:t>
            </a:r>
            <a:r>
              <a:rPr lang="en-US" dirty="0" err="1"/>
              <a:t>Motorendifferenz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2er </a:t>
            </a:r>
            <a:r>
              <a:rPr lang="en-US" dirty="0" err="1"/>
              <a:t>Potenz</a:t>
            </a:r>
            <a:r>
              <a:rPr lang="en-US" dirty="0"/>
              <a:t> </a:t>
            </a:r>
            <a:r>
              <a:rPr lang="en-US" dirty="0" err="1"/>
              <a:t>kalkuliert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Probleme</a:t>
            </a:r>
            <a:r>
              <a:rPr lang="en-US" dirty="0"/>
              <a:t> </a:t>
            </a:r>
            <a:r>
              <a:rPr lang="en-US" dirty="0" err="1"/>
              <a:t>derzeit</a:t>
            </a:r>
            <a:r>
              <a:rPr lang="en-US" dirty="0"/>
              <a:t>: </a:t>
            </a:r>
            <a:r>
              <a:rPr lang="en-US" dirty="0" err="1"/>
              <a:t>zwar</a:t>
            </a:r>
            <a:r>
              <a:rPr lang="en-US" dirty="0"/>
              <a:t> </a:t>
            </a:r>
            <a:r>
              <a:rPr lang="en-US" dirty="0" err="1"/>
              <a:t>sehr</a:t>
            </a:r>
            <a:r>
              <a:rPr lang="en-US" dirty="0"/>
              <a:t> </a:t>
            </a:r>
            <a:r>
              <a:rPr lang="en-US" dirty="0" err="1"/>
              <a:t>elegantes</a:t>
            </a:r>
            <a:r>
              <a:rPr lang="en-US" dirty="0"/>
              <a:t> </a:t>
            </a:r>
            <a:r>
              <a:rPr lang="en-US" dirty="0" err="1"/>
              <a:t>Linienfahren</a:t>
            </a:r>
            <a:r>
              <a:rPr lang="en-US" dirty="0"/>
              <a:t>, </a:t>
            </a:r>
            <a:r>
              <a:rPr lang="en-US" dirty="0" err="1"/>
              <a:t>dafür</a:t>
            </a:r>
            <a:r>
              <a:rPr lang="en-US" dirty="0"/>
              <a:t> </a:t>
            </a:r>
            <a:r>
              <a:rPr lang="en-US" dirty="0" err="1"/>
              <a:t>Probleme</a:t>
            </a:r>
            <a:r>
              <a:rPr lang="en-US" dirty="0"/>
              <a:t> 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rechtzeitigem</a:t>
            </a:r>
            <a:r>
              <a:rPr lang="en-US" dirty="0"/>
              <a:t> </a:t>
            </a:r>
            <a:r>
              <a:rPr lang="en-US" dirty="0" err="1"/>
              <a:t>abbremsen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Kreuzungsbereich</a:t>
            </a:r>
            <a:endParaRPr lang="en-US" dirty="0"/>
          </a:p>
        </p:txBody>
      </p:sp>
      <p:pic>
        <p:nvPicPr>
          <p:cNvPr id="7" name="Inhaltsplatzhalter 6" descr="robo.jpg"/>
          <p:cNvPicPr>
            <a:picLocks noGrp="1" noChangeAspect="1"/>
          </p:cNvPicPr>
          <p:nvPr>
            <p:ph idx="4"/>
          </p:nvPr>
        </p:nvPicPr>
        <p:blipFill>
          <a:blip r:embed="rId2" cstate="print"/>
          <a:stretch>
            <a:fillRect/>
          </a:stretch>
        </p:blipFill>
        <p:spPr>
          <a:xfrm>
            <a:off x="4716016" y="2132856"/>
            <a:ext cx="3887788" cy="2186881"/>
          </a:xfrm>
        </p:spPr>
      </p:pic>
      <p:pic>
        <p:nvPicPr>
          <p:cNvPr id="5" name="Picture 2" descr="http://www.et.tu-dresden.de/ifa/fileadmin/ETIT_Logo_WS_kx_neu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2467" y="179487"/>
            <a:ext cx="47625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932040" y="227647"/>
            <a:ext cx="37148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b="1" dirty="0">
                <a:solidFill>
                  <a:srgbClr val="FFFFFF"/>
                </a:solidFill>
                <a:latin typeface="Helvetica" panose="020B0604020202020204" pitchFamily="34" charset="0"/>
              </a:rPr>
              <a:t>Institut</a:t>
            </a:r>
            <a:r>
              <a:rPr lang="en-US" sz="1600" b="1" dirty="0">
                <a:solidFill>
                  <a:srgbClr val="FFFFFF"/>
                </a:solidFill>
                <a:latin typeface="Helvetica" panose="020B0604020202020204" pitchFamily="34" charset="0"/>
              </a:rPr>
              <a:t> </a:t>
            </a:r>
            <a:r>
              <a:rPr lang="de-DE" sz="1600" b="1" dirty="0">
                <a:solidFill>
                  <a:srgbClr val="FFFFFF"/>
                </a:solidFill>
                <a:latin typeface="Helvetica" panose="020B0604020202020204" pitchFamily="34" charset="0"/>
              </a:rPr>
              <a:t>für</a:t>
            </a:r>
            <a:r>
              <a:rPr lang="en-US" sz="1600" b="1" dirty="0">
                <a:solidFill>
                  <a:srgbClr val="FFFFFF"/>
                </a:solidFill>
                <a:latin typeface="Helvetica" panose="020B0604020202020204" pitchFamily="34" charset="0"/>
              </a:rPr>
              <a:t> </a:t>
            </a:r>
            <a:r>
              <a:rPr lang="de-DE" sz="1600" b="1" dirty="0">
                <a:solidFill>
                  <a:srgbClr val="FFFFFF"/>
                </a:solidFill>
                <a:latin typeface="Helvetica" panose="020B0604020202020204" pitchFamily="34" charset="0"/>
              </a:rPr>
              <a:t>Automatisierungstechnik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11008843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3600" dirty="0" err="1">
                <a:solidFill>
                  <a:schemeClr val="tx1"/>
                </a:solidFill>
              </a:rPr>
              <a:t>Modul</a:t>
            </a:r>
            <a:r>
              <a:rPr lang="en-US" sz="3600" dirty="0">
                <a:solidFill>
                  <a:schemeClr val="tx1"/>
                </a:solidFill>
              </a:rPr>
              <a:t> Control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2"/>
          </p:nvPr>
        </p:nvSpPr>
        <p:spPr/>
        <p:txBody>
          <a:bodyPr/>
          <a:lstStyle/>
          <a:p>
            <a:r>
              <a:rPr lang="en-US" dirty="0" err="1"/>
              <a:t>Ziele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die </a:t>
            </a:r>
            <a:r>
              <a:rPr lang="en-US" dirty="0" err="1"/>
              <a:t>nächsten</a:t>
            </a:r>
            <a:r>
              <a:rPr lang="en-US" dirty="0"/>
              <a:t> </a:t>
            </a:r>
            <a:r>
              <a:rPr lang="en-US" dirty="0" err="1"/>
              <a:t>Wochen</a:t>
            </a:r>
            <a:r>
              <a:rPr lang="en-US" dirty="0"/>
              <a:t>: </a:t>
            </a:r>
          </a:p>
          <a:p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Zuverlässigen</a:t>
            </a:r>
            <a:r>
              <a:rPr lang="en-US" dirty="0"/>
              <a:t> </a:t>
            </a:r>
            <a:r>
              <a:rPr lang="en-US" dirty="0" err="1"/>
              <a:t>Linefollower</a:t>
            </a:r>
            <a:r>
              <a:rPr lang="en-US" dirty="0"/>
              <a:t> </a:t>
            </a:r>
            <a:r>
              <a:rPr lang="en-US" dirty="0" err="1"/>
              <a:t>fertigstellen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Implementieren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v/w</a:t>
            </a:r>
          </a:p>
          <a:p>
            <a:r>
              <a:rPr lang="en-US" dirty="0"/>
              <a:t> Control</a:t>
            </a:r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9" name="Inhaltsplatzhalter 8" descr="Unbenannt.png"/>
          <p:cNvPicPr>
            <a:picLocks noGrp="1" noChangeAspect="1"/>
          </p:cNvPicPr>
          <p:nvPr>
            <p:ph idx="4"/>
          </p:nvPr>
        </p:nvPicPr>
        <p:blipFill>
          <a:blip r:embed="rId2" cstate="print"/>
          <a:srcRect r="75540" b="68811"/>
          <a:stretch>
            <a:fillRect/>
          </a:stretch>
        </p:blipFill>
        <p:spPr>
          <a:xfrm>
            <a:off x="3419872" y="3573016"/>
            <a:ext cx="4320480" cy="3120910"/>
          </a:xfrm>
        </p:spPr>
      </p:pic>
      <p:pic>
        <p:nvPicPr>
          <p:cNvPr id="5" name="Picture 2" descr="http://www.et.tu-dresden.de/ifa/fileadmin/ETIT_Logo_WS_kx_neu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2467" y="179487"/>
            <a:ext cx="47625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932040" y="227647"/>
            <a:ext cx="37148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b="1" dirty="0">
                <a:solidFill>
                  <a:srgbClr val="FFFFFF"/>
                </a:solidFill>
                <a:latin typeface="Helvetica" panose="020B0604020202020204" pitchFamily="34" charset="0"/>
              </a:rPr>
              <a:t>Institut</a:t>
            </a:r>
            <a:r>
              <a:rPr lang="en-US" sz="1600" b="1" dirty="0">
                <a:solidFill>
                  <a:srgbClr val="FFFFFF"/>
                </a:solidFill>
                <a:latin typeface="Helvetica" panose="020B0604020202020204" pitchFamily="34" charset="0"/>
              </a:rPr>
              <a:t> </a:t>
            </a:r>
            <a:r>
              <a:rPr lang="de-DE" sz="1600" b="1" dirty="0">
                <a:solidFill>
                  <a:srgbClr val="FFFFFF"/>
                </a:solidFill>
                <a:latin typeface="Helvetica" panose="020B0604020202020204" pitchFamily="34" charset="0"/>
              </a:rPr>
              <a:t>für</a:t>
            </a:r>
            <a:r>
              <a:rPr lang="en-US" sz="1600" b="1" dirty="0">
                <a:solidFill>
                  <a:srgbClr val="FFFFFF"/>
                </a:solidFill>
                <a:latin typeface="Helvetica" panose="020B0604020202020204" pitchFamily="34" charset="0"/>
              </a:rPr>
              <a:t> </a:t>
            </a:r>
            <a:r>
              <a:rPr lang="de-DE" sz="1600" b="1" dirty="0">
                <a:solidFill>
                  <a:srgbClr val="FFFFFF"/>
                </a:solidFill>
                <a:latin typeface="Helvetica" panose="020B0604020202020204" pitchFamily="34" charset="0"/>
              </a:rPr>
              <a:t>Automatisierungstechnik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413263808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itel1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</Words>
  <Application>Microsoft Office PowerPoint</Application>
  <PresentationFormat>On-screen Show (4:3)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Unicode MS</vt:lpstr>
      <vt:lpstr>Calibri</vt:lpstr>
      <vt:lpstr>Helvetica</vt:lpstr>
      <vt:lpstr>Tahoma</vt:lpstr>
      <vt:lpstr>Times New Roman</vt:lpstr>
      <vt:lpstr>Verdana</vt:lpstr>
      <vt:lpstr>Titel1</vt:lpstr>
      <vt:lpstr>PowerPoint Presentation</vt:lpstr>
      <vt:lpstr>Aufgebauten Roboter :  </vt:lpstr>
      <vt:lpstr>   Zeit Plan </vt:lpstr>
      <vt:lpstr>   Modul Guidance </vt:lpstr>
      <vt:lpstr>PowerPoint Presentation</vt:lpstr>
      <vt:lpstr>   Modul Navigation</vt:lpstr>
      <vt:lpstr>   Modul Control</vt:lpstr>
      <vt:lpstr>   Modul Control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steht der Titel der  Power Point Präsentation.</dc:title>
  <dc:creator>cd polizei</dc:creator>
  <cp:lastModifiedBy>Hamza Ben Hassen</cp:lastModifiedBy>
  <cp:revision>42</cp:revision>
  <dcterms:created xsi:type="dcterms:W3CDTF">2010-03-09T14:47:20Z</dcterms:created>
  <dcterms:modified xsi:type="dcterms:W3CDTF">2016-10-31T23:56:06Z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