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4" r:id="rId6"/>
    <p:sldId id="262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3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F4829-D7C8-4095-B4D3-14B3A906C9A9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8BADD-E7B4-4314-96B2-1F68E04C8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31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00AF86B9-1FED-4DD8-816E-41595AB49437}"/>
              </a:ext>
            </a:extLst>
          </p:cNvPr>
          <p:cNvSpPr/>
          <p:nvPr userDrawn="1"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4331431B-C8B1-4F3C-BD96-CA362E67453E}"/>
              </a:ext>
            </a:extLst>
          </p:cNvPr>
          <p:cNvSpPr/>
          <p:nvPr userDrawn="1"/>
        </p:nvSpPr>
        <p:spPr>
          <a:xfrm rot="16200000">
            <a:off x="8064000" y="5778000"/>
            <a:ext cx="1080000" cy="1080000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8B5E7F1-7F3E-41F0-B262-A3B0E78546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118" y="1901923"/>
            <a:ext cx="7641932" cy="211435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4800" b="1"/>
            </a:lvl1pPr>
          </a:lstStyle>
          <a:p>
            <a:pPr lvl="0"/>
            <a:r>
              <a:rPr kumimoji="1" lang="en-US" altLang="ja-JP" dirty="0"/>
              <a:t>DNN</a:t>
            </a:r>
            <a:r>
              <a:rPr kumimoji="1" lang="ja-JP" altLang="en-US" dirty="0"/>
              <a:t>テキスト音声合成の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自然化に向けた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アクセント修正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の作成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B153F3FF-28E9-4177-9604-20FCD2F1F7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118" y="5340653"/>
            <a:ext cx="5721350" cy="4884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20266005</a:t>
            </a:r>
            <a:r>
              <a:rPr kumimoji="1" lang="ja-JP" altLang="en-US" dirty="0"/>
              <a:t>　新井慶大</a:t>
            </a:r>
          </a:p>
        </p:txBody>
      </p:sp>
    </p:spTree>
    <p:extLst>
      <p:ext uri="{BB962C8B-B14F-4D97-AF65-F5344CB8AC3E}">
        <p14:creationId xmlns:p14="http://schemas.microsoft.com/office/powerpoint/2010/main" val="92114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681247-8DEC-41E4-ABA4-F6039CF24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2300" y="6492875"/>
            <a:ext cx="374650" cy="36512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6B3FA73-3294-4546-B767-A0B6D6CD765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4BA55CA-4406-4E99-8B64-D60569F6CE47}"/>
              </a:ext>
            </a:extLst>
          </p:cNvPr>
          <p:cNvCxnSpPr/>
          <p:nvPr userDrawn="1"/>
        </p:nvCxnSpPr>
        <p:spPr>
          <a:xfrm>
            <a:off x="644525" y="1073150"/>
            <a:ext cx="76835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27C0F8CC-2BFA-44E0-AED7-6C94FF6932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525" y="476251"/>
            <a:ext cx="7683500" cy="5968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見出し</a:t>
            </a:r>
          </a:p>
        </p:txBody>
      </p:sp>
    </p:spTree>
    <p:extLst>
      <p:ext uri="{BB962C8B-B14F-4D97-AF65-F5344CB8AC3E}">
        <p14:creationId xmlns:p14="http://schemas.microsoft.com/office/powerpoint/2010/main" val="400896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FA73-3294-4546-B767-A0B6D6CD7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6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8.jpg"/><Relationship Id="rId5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5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3951546-4E65-4B75-ABD9-28DFB0119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118" y="1844773"/>
            <a:ext cx="7641932" cy="2114353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DNN</a:t>
            </a:r>
            <a:r>
              <a:rPr kumimoji="1" lang="ja-JP" altLang="en-US" dirty="0">
                <a:solidFill>
                  <a:schemeClr val="accent5">
                    <a:lumMod val="75000"/>
                  </a:schemeClr>
                </a:solidFill>
              </a:rPr>
              <a:t>テキスト音声合成の</a:t>
            </a:r>
            <a:endParaRPr kumimoji="1" lang="en-US" altLang="ja-JP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自然化に向けた</a:t>
            </a:r>
            <a:endParaRPr lang="en-US" altLang="ja-JP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accent5">
                    <a:lumMod val="75000"/>
                  </a:schemeClr>
                </a:solidFill>
              </a:rPr>
              <a:t>アクセント修正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GUI</a:t>
            </a:r>
            <a:r>
              <a:rPr kumimoji="1" lang="ja-JP" altLang="en-US" dirty="0">
                <a:solidFill>
                  <a:schemeClr val="accent5">
                    <a:lumMod val="75000"/>
                  </a:schemeClr>
                </a:solidFill>
              </a:rPr>
              <a:t>の作成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13506E-76E2-4473-B090-11D8238A11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0250" y="5428646"/>
            <a:ext cx="5721350" cy="488451"/>
          </a:xfrm>
        </p:spPr>
        <p:txBody>
          <a:bodyPr/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mrK’s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project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CAD6C89-DA2B-41FB-8F3B-2B95BFF0E841}"/>
              </a:ext>
            </a:extLst>
          </p:cNvPr>
          <p:cNvCxnSpPr/>
          <p:nvPr/>
        </p:nvCxnSpPr>
        <p:spPr>
          <a:xfrm>
            <a:off x="730250" y="5078185"/>
            <a:ext cx="76835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F544824-0143-4917-8366-D5A41CB0E0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3FA73-3294-4546-B767-A0B6D6CD765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A66A24-BF9A-4B9E-8104-568EEE2170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結論</a:t>
            </a:r>
          </a:p>
        </p:txBody>
      </p:sp>
      <p:pic>
        <p:nvPicPr>
          <p:cNvPr id="7" name="図 6" descr="グラフ, 箱ひげ図&#10;&#10;自動的に生成された説明">
            <a:extLst>
              <a:ext uri="{FF2B5EF4-FFF2-40B4-BE49-F238E27FC236}">
                <a16:creationId xmlns:a16="http://schemas.microsoft.com/office/drawing/2014/main" id="{E804B875-E783-4339-851A-008640C0B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103180"/>
            <a:ext cx="2689225" cy="1527690"/>
          </a:xfrm>
          <a:prstGeom prst="rect">
            <a:avLst/>
          </a:prstGeom>
        </p:spPr>
      </p:pic>
      <p:pic>
        <p:nvPicPr>
          <p:cNvPr id="8" name="図 7" descr="グラフ, ヒストグラム&#10;&#10;自動的に生成された説明">
            <a:extLst>
              <a:ext uri="{FF2B5EF4-FFF2-40B4-BE49-F238E27FC236}">
                <a16:creationId xmlns:a16="http://schemas.microsoft.com/office/drawing/2014/main" id="{5B1F3B72-7D05-4B80-8F45-EA8688986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34719"/>
            <a:ext cx="2689225" cy="1554874"/>
          </a:xfrm>
          <a:prstGeom prst="rect">
            <a:avLst/>
          </a:prstGeom>
        </p:spPr>
      </p:pic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7E9DC344-8FD2-48A3-8A09-89B2678DBD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69200"/>
            <a:ext cx="2689225" cy="1540977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32FDF04-8C31-456C-9952-AE8BD750AD56}"/>
              </a:ext>
            </a:extLst>
          </p:cNvPr>
          <p:cNvGrpSpPr/>
          <p:nvPr/>
        </p:nvGrpSpPr>
        <p:grpSpPr>
          <a:xfrm>
            <a:off x="973564" y="1924834"/>
            <a:ext cx="1617236" cy="596898"/>
            <a:chOff x="1938765" y="3524062"/>
            <a:chExt cx="1617236" cy="596898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EDC0E2C-1ED6-4622-A940-09F0174B40F7}"/>
                </a:ext>
              </a:extLst>
            </p:cNvPr>
            <p:cNvSpPr txBox="1"/>
            <p:nvPr/>
          </p:nvSpPr>
          <p:spPr>
            <a:xfrm>
              <a:off x="2165350" y="3644871"/>
              <a:ext cx="1213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bg1">
                      <a:lumMod val="50000"/>
                    </a:schemeClr>
                  </a:solidFill>
                </a:rPr>
                <a:t>合成音声</a:t>
              </a:r>
            </a:p>
          </p:txBody>
        </p:sp>
        <p:sp>
          <p:nvSpPr>
            <p:cNvPr id="16" name="フローチャート: 端子 15">
              <a:extLst>
                <a:ext uri="{FF2B5EF4-FFF2-40B4-BE49-F238E27FC236}">
                  <a16:creationId xmlns:a16="http://schemas.microsoft.com/office/drawing/2014/main" id="{6F693058-917F-4A80-9D20-48B0F4F54741}"/>
                </a:ext>
              </a:extLst>
            </p:cNvPr>
            <p:cNvSpPr/>
            <p:nvPr/>
          </p:nvSpPr>
          <p:spPr>
            <a:xfrm>
              <a:off x="1938765" y="3524062"/>
              <a:ext cx="1617236" cy="596898"/>
            </a:xfrm>
            <a:prstGeom prst="flowChartTerminator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D8CC048-DC7B-4F32-B367-5E60B7F8CBD9}"/>
              </a:ext>
            </a:extLst>
          </p:cNvPr>
          <p:cNvGrpSpPr/>
          <p:nvPr/>
        </p:nvGrpSpPr>
        <p:grpSpPr>
          <a:xfrm rot="5400000">
            <a:off x="1230788" y="2975630"/>
            <a:ext cx="1091414" cy="212884"/>
            <a:chOff x="3240554" y="1987550"/>
            <a:chExt cx="941542" cy="201503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5BE795E-C044-472D-9E50-09CA59B2514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>
              <a:off x="3703816" y="1624299"/>
              <a:ext cx="738" cy="9272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95BDDF5-EC0D-4744-93B9-C0BA6AB3E49F}"/>
                </a:ext>
              </a:extLst>
            </p:cNvPr>
            <p:cNvCxnSpPr>
              <a:cxnSpLocks/>
            </p:cNvCxnSpPr>
            <p:nvPr/>
          </p:nvCxnSpPr>
          <p:spPr>
            <a:xfrm>
              <a:off x="4061613" y="1987550"/>
              <a:ext cx="95251" cy="8731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03FEA2A-96EC-41E0-B7E0-45AD01B00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1602" y="2074864"/>
              <a:ext cx="120494" cy="11418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5AB5769-D19B-4109-986A-A989B12F6C36}"/>
              </a:ext>
            </a:extLst>
          </p:cNvPr>
          <p:cNvSpPr txBox="1"/>
          <p:nvPr/>
        </p:nvSpPr>
        <p:spPr>
          <a:xfrm>
            <a:off x="2132976" y="2807452"/>
            <a:ext cx="285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母音でモーラ </a:t>
            </a:r>
            <a:r>
              <a:rPr kumimoji="1"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均一化</a:t>
            </a:r>
            <a:endParaRPr kumimoji="1" lang="ja-JP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1E6A25DA-2357-42EC-9124-B415B39FC40E}"/>
              </a:ext>
            </a:extLst>
          </p:cNvPr>
          <p:cNvGrpSpPr/>
          <p:nvPr/>
        </p:nvGrpSpPr>
        <p:grpSpPr>
          <a:xfrm>
            <a:off x="928418" y="3638556"/>
            <a:ext cx="1718836" cy="596898"/>
            <a:chOff x="1938765" y="3524062"/>
            <a:chExt cx="1617236" cy="596898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3ADE904-EDC6-4FFD-AB55-3777C39447B8}"/>
                </a:ext>
              </a:extLst>
            </p:cNvPr>
            <p:cNvSpPr txBox="1"/>
            <p:nvPr/>
          </p:nvSpPr>
          <p:spPr>
            <a:xfrm>
              <a:off x="2071653" y="3640815"/>
              <a:ext cx="1394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均一化音声</a:t>
              </a:r>
            </a:p>
          </p:txBody>
        </p:sp>
        <p:sp>
          <p:nvSpPr>
            <p:cNvPr id="29" name="フローチャート: 端子 28">
              <a:extLst>
                <a:ext uri="{FF2B5EF4-FFF2-40B4-BE49-F238E27FC236}">
                  <a16:creationId xmlns:a16="http://schemas.microsoft.com/office/drawing/2014/main" id="{B889E418-13E9-47A9-B417-995FDA08D174}"/>
                </a:ext>
              </a:extLst>
            </p:cNvPr>
            <p:cNvSpPr/>
            <p:nvPr/>
          </p:nvSpPr>
          <p:spPr>
            <a:xfrm>
              <a:off x="1938765" y="3524062"/>
              <a:ext cx="1617236" cy="596898"/>
            </a:xfrm>
            <a:prstGeom prst="flowChartTerminator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AF2059D7-6913-4D41-8694-973A05416EE8}"/>
              </a:ext>
            </a:extLst>
          </p:cNvPr>
          <p:cNvGrpSpPr/>
          <p:nvPr/>
        </p:nvGrpSpPr>
        <p:grpSpPr>
          <a:xfrm rot="5400000">
            <a:off x="1224432" y="4681072"/>
            <a:ext cx="1104120" cy="212884"/>
            <a:chOff x="2895440" y="1987550"/>
            <a:chExt cx="952504" cy="201503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10D3F70-BA97-4DEB-8B46-F3F88A2F41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58702" y="1624302"/>
              <a:ext cx="738" cy="927261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359AB4B4-DE3C-4437-8878-359DFD3E7F99}"/>
                </a:ext>
              </a:extLst>
            </p:cNvPr>
            <p:cNvCxnSpPr>
              <a:cxnSpLocks/>
            </p:cNvCxnSpPr>
            <p:nvPr/>
          </p:nvCxnSpPr>
          <p:spPr>
            <a:xfrm>
              <a:off x="3727450" y="1987550"/>
              <a:ext cx="95251" cy="87314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7C0B93C3-68E4-4B01-970F-478B102CB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7450" y="2074864"/>
              <a:ext cx="120494" cy="114189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9C798E8-94EB-41E0-871C-E8A8657AB2CF}"/>
              </a:ext>
            </a:extLst>
          </p:cNvPr>
          <p:cNvSpPr txBox="1"/>
          <p:nvPr/>
        </p:nvSpPr>
        <p:spPr>
          <a:xfrm>
            <a:off x="2124939" y="4573010"/>
            <a:ext cx="276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Savitzky-Golay</a:t>
            </a:r>
            <a:r>
              <a:rPr kumimoji="1" lang="en-US" altLang="ja-JP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法</a:t>
            </a:r>
            <a:endParaRPr kumimoji="1" lang="ja-JP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39796750-5D75-4765-9B81-052924AF5F6A}"/>
              </a:ext>
            </a:extLst>
          </p:cNvPr>
          <p:cNvGrpSpPr/>
          <p:nvPr/>
        </p:nvGrpSpPr>
        <p:grpSpPr>
          <a:xfrm>
            <a:off x="928418" y="5352278"/>
            <a:ext cx="1718836" cy="596898"/>
            <a:chOff x="1938765" y="3524062"/>
            <a:chExt cx="1617236" cy="596898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E27640B-A662-4C4A-ACF5-EF72A5C751BB}"/>
                </a:ext>
              </a:extLst>
            </p:cNvPr>
            <p:cNvSpPr txBox="1"/>
            <p:nvPr/>
          </p:nvSpPr>
          <p:spPr>
            <a:xfrm>
              <a:off x="2071653" y="3640815"/>
              <a:ext cx="1394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accent1"/>
                  </a:solidFill>
                </a:rPr>
                <a:t>平滑化音声</a:t>
              </a:r>
            </a:p>
          </p:txBody>
        </p:sp>
        <p:sp>
          <p:nvSpPr>
            <p:cNvPr id="37" name="フローチャート: 端子 36">
              <a:extLst>
                <a:ext uri="{FF2B5EF4-FFF2-40B4-BE49-F238E27FC236}">
                  <a16:creationId xmlns:a16="http://schemas.microsoft.com/office/drawing/2014/main" id="{A2ED3E82-442E-4198-A28A-429B4B06AD42}"/>
                </a:ext>
              </a:extLst>
            </p:cNvPr>
            <p:cNvSpPr/>
            <p:nvPr/>
          </p:nvSpPr>
          <p:spPr>
            <a:xfrm>
              <a:off x="1938765" y="3524062"/>
              <a:ext cx="1617236" cy="596898"/>
            </a:xfrm>
            <a:prstGeom prst="flowChartTerminator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63A1B9A-8869-4ECB-A09B-7B25F574DA0D}"/>
              </a:ext>
            </a:extLst>
          </p:cNvPr>
          <p:cNvSpPr txBox="1"/>
          <p:nvPr/>
        </p:nvSpPr>
        <p:spPr>
          <a:xfrm>
            <a:off x="2132976" y="1390752"/>
            <a:ext cx="285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アクセント・抑揚 </a:t>
            </a:r>
            <a:r>
              <a:rPr kumimoji="1" lang="ja-JP" altLang="en-US" sz="2000" dirty="0"/>
              <a:t>消失</a:t>
            </a:r>
            <a:endParaRPr kumimoji="1" lang="en-US" altLang="ja-JP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127CA7C-0153-4D2A-BDD4-CD7511F69257}"/>
              </a:ext>
            </a:extLst>
          </p:cNvPr>
          <p:cNvSpPr txBox="1"/>
          <p:nvPr/>
        </p:nvSpPr>
        <p:spPr>
          <a:xfrm>
            <a:off x="2132976" y="6150916"/>
            <a:ext cx="205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/>
                </a:solidFill>
              </a:rPr>
              <a:t>自然な音声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pic>
        <p:nvPicPr>
          <p:cNvPr id="40" name="thankyou">
            <a:hlinkClick r:id="" action="ppaction://media"/>
            <a:extLst>
              <a:ext uri="{FF2B5EF4-FFF2-40B4-BE49-F238E27FC236}">
                <a16:creationId xmlns:a16="http://schemas.microsoft.com/office/drawing/2014/main" id="{9200DBFA-C515-42A5-9498-1C622C674C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083406" y="6086562"/>
            <a:ext cx="554811" cy="5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7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10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645202D-88D0-483D-B504-296438B601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DF9DCE-81EE-47EB-8E7D-F7490A929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3FA73-3294-4546-B767-A0B6D6CD765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7966B70-D330-440A-8351-DD6AA740C315}"/>
              </a:ext>
            </a:extLst>
          </p:cNvPr>
          <p:cNvGrpSpPr/>
          <p:nvPr/>
        </p:nvGrpSpPr>
        <p:grpSpPr>
          <a:xfrm>
            <a:off x="5082379" y="2075575"/>
            <a:ext cx="1974850" cy="1337033"/>
            <a:chOff x="2166033" y="2873554"/>
            <a:chExt cx="1974850" cy="1337033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4DE927A-5D53-4F10-9224-466E197BB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6583" y="2873554"/>
              <a:ext cx="1210575" cy="1029256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D6BC9A2-0CD7-4C29-AC95-4C1B26C34ABE}"/>
                </a:ext>
              </a:extLst>
            </p:cNvPr>
            <p:cNvSpPr txBox="1"/>
            <p:nvPr/>
          </p:nvSpPr>
          <p:spPr>
            <a:xfrm>
              <a:off x="2166033" y="3902810"/>
              <a:ext cx="1974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Amazon Echo [1]</a:t>
              </a:r>
              <a:endPara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15B9D82-7952-477A-980D-6E84E6A7CA75}"/>
              </a:ext>
            </a:extLst>
          </p:cNvPr>
          <p:cNvGrpSpPr/>
          <p:nvPr/>
        </p:nvGrpSpPr>
        <p:grpSpPr>
          <a:xfrm>
            <a:off x="6877615" y="2071204"/>
            <a:ext cx="1974850" cy="1341404"/>
            <a:chOff x="5111749" y="2519365"/>
            <a:chExt cx="1974850" cy="1341404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5893811-37D1-44C4-B2FC-0F4BD167D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3024" y="2519365"/>
              <a:ext cx="1389061" cy="1113961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6B1929B-2895-446C-9307-930865A178AC}"/>
                </a:ext>
              </a:extLst>
            </p:cNvPr>
            <p:cNvSpPr txBox="1"/>
            <p:nvPr/>
          </p:nvSpPr>
          <p:spPr>
            <a:xfrm>
              <a:off x="5111749" y="3552992"/>
              <a:ext cx="1974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Google Nest [2]</a:t>
              </a:r>
              <a:endParaRPr kumimoji="1"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E3EB70-E2C1-4720-947F-6145ECE3CD42}"/>
              </a:ext>
            </a:extLst>
          </p:cNvPr>
          <p:cNvSpPr txBox="1"/>
          <p:nvPr/>
        </p:nvSpPr>
        <p:spPr>
          <a:xfrm>
            <a:off x="644525" y="1442668"/>
            <a:ext cx="415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▌ </a:t>
            </a:r>
            <a:r>
              <a: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音声合成技術の発展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A399C0-865E-43AA-A38D-B05089C409C2}"/>
              </a:ext>
            </a:extLst>
          </p:cNvPr>
          <p:cNvSpPr txBox="1"/>
          <p:nvPr/>
        </p:nvSpPr>
        <p:spPr>
          <a:xfrm>
            <a:off x="644525" y="5936773"/>
            <a:ext cx="776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2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[1] Amazon, ”Echo &amp; Alexa </a:t>
            </a:r>
            <a:r>
              <a:rPr lang="ja-JP" altLang="en-US" sz="12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HaranoAjiMincho-Regular"/>
              </a:rPr>
              <a:t>通販</a:t>
            </a:r>
            <a:r>
              <a:rPr lang="ja-JP" altLang="en-US" sz="12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”</a:t>
            </a:r>
            <a:r>
              <a:rPr lang="en-US" altLang="ja-JP" sz="12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, </a:t>
            </a:r>
            <a:r>
              <a:rPr lang="en-US" altLang="ja-JP" sz="1200" b="0" i="0" u="none" strike="noStrike" baseline="0" dirty="0">
                <a:solidFill>
                  <a:schemeClr val="bg2">
                    <a:lumMod val="75000"/>
                  </a:schemeClr>
                </a:solidFill>
                <a:latin typeface="LMMono10-Regular"/>
              </a:rPr>
              <a:t>https://www.amazon.co.jp/b?ie=UTF8&amp;node=5364343051</a:t>
            </a:r>
            <a:r>
              <a:rPr lang="en-US" altLang="ja-JP" sz="12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, 2022 (viewed 2022/01/23)</a:t>
            </a:r>
          </a:p>
          <a:p>
            <a:pPr algn="l">
              <a:lnSpc>
                <a:spcPct val="150000"/>
              </a:lnSpc>
            </a:pPr>
            <a:r>
              <a:rPr lang="en-US" altLang="ja-JP" sz="12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[2] Google, ”Google Nest </a:t>
            </a:r>
            <a:r>
              <a:rPr lang="ja-JP" altLang="en-US" sz="12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HaranoAjiMincho-Regular"/>
              </a:rPr>
              <a:t>のスマートスピーカーとディスプレイ</a:t>
            </a:r>
            <a:r>
              <a:rPr lang="ja-JP" altLang="en-US" sz="12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”</a:t>
            </a:r>
            <a:r>
              <a:rPr lang="en-US" altLang="ja-JP" sz="12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, </a:t>
            </a:r>
          </a:p>
          <a:p>
            <a:r>
              <a:rPr lang="en-US" altLang="ja-JP" sz="1200" b="0" i="0" u="none" strike="noStrike" baseline="0" dirty="0">
                <a:solidFill>
                  <a:schemeClr val="bg2">
                    <a:lumMod val="75000"/>
                  </a:schemeClr>
                </a:solidFill>
                <a:latin typeface="LMMono10-Regular"/>
              </a:rPr>
              <a:t>https://store.google.com/jp/magazine/compare_nest_speakers_displays?hl=ja</a:t>
            </a:r>
            <a:r>
              <a:rPr lang="en-US" altLang="ja-JP" sz="12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, 2022 (viewed 2022/01/23)</a:t>
            </a:r>
            <a:endParaRPr lang="en-US" altLang="ja-JP" sz="1050" b="0" i="0" u="none" strike="noStrike" baseline="0" dirty="0">
              <a:solidFill>
                <a:schemeClr val="bg1">
                  <a:lumMod val="65000"/>
                </a:schemeClr>
              </a:solidFill>
              <a:latin typeface="LMRoman10-Regular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6C3EBB0-4092-4FFB-9076-ABA398E183D8}"/>
              </a:ext>
            </a:extLst>
          </p:cNvPr>
          <p:cNvSpPr txBox="1"/>
          <p:nvPr/>
        </p:nvSpPr>
        <p:spPr>
          <a:xfrm>
            <a:off x="939176" y="2291819"/>
            <a:ext cx="363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>
                    <a:lumMod val="65000"/>
                  </a:schemeClr>
                </a:solidFill>
              </a:rPr>
              <a:t>▪ </a:t>
            </a:r>
            <a:r>
              <a:rPr kumimoji="1" lang="ja-JP" altLang="en-US" sz="2000" dirty="0"/>
              <a:t>スマートスピーカーの普及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C299F13-D968-45D2-8DF3-52871D26F886}"/>
              </a:ext>
            </a:extLst>
          </p:cNvPr>
          <p:cNvSpPr txBox="1"/>
          <p:nvPr/>
        </p:nvSpPr>
        <p:spPr>
          <a:xfrm>
            <a:off x="644525" y="3693856"/>
            <a:ext cx="316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▌ </a:t>
            </a:r>
            <a:r>
              <a: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統計的音声合成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F2E6517-35CA-49DD-870F-A5CADACE236E}"/>
              </a:ext>
            </a:extLst>
          </p:cNvPr>
          <p:cNvSpPr txBox="1"/>
          <p:nvPr/>
        </p:nvSpPr>
        <p:spPr>
          <a:xfrm>
            <a:off x="939176" y="4542586"/>
            <a:ext cx="367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>
                    <a:lumMod val="65000"/>
                  </a:schemeClr>
                </a:solidFill>
              </a:rPr>
              <a:t>▪ </a:t>
            </a:r>
            <a:r>
              <a:rPr kumimoji="1" lang="ja-JP" altLang="en-US" sz="2000" dirty="0"/>
              <a:t>容易／高速な合成</a:t>
            </a:r>
            <a:endParaRPr kumimoji="1" lang="en-US" altLang="ja-JP" sz="20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92929D1-1EB7-4D2A-A686-73C28BCD5063}"/>
              </a:ext>
            </a:extLst>
          </p:cNvPr>
          <p:cNvSpPr txBox="1"/>
          <p:nvPr/>
        </p:nvSpPr>
        <p:spPr>
          <a:xfrm>
            <a:off x="939176" y="5068151"/>
            <a:ext cx="5414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>
                    <a:lumMod val="65000"/>
                  </a:schemeClr>
                </a:solidFill>
              </a:rPr>
              <a:t>▪ </a:t>
            </a:r>
            <a:r>
              <a:rPr kumimoji="1" lang="ja-JP" altLang="en-US" sz="2000" dirty="0"/>
              <a:t>アクセントの再現が困難　　 </a:t>
            </a:r>
            <a:r>
              <a:rPr kumimoji="1" lang="ja-JP" altLang="en-US" sz="2000" b="1" dirty="0">
                <a:solidFill>
                  <a:schemeClr val="accent1"/>
                </a:solidFill>
              </a:rPr>
              <a:t>改善の余地</a:t>
            </a:r>
            <a:endParaRPr kumimoji="1" lang="en-US" altLang="ja-JP" sz="2000" b="1" dirty="0">
              <a:solidFill>
                <a:schemeClr val="accent1"/>
              </a:solidFill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586FF452-12D8-4511-B0EE-99316D019DD0}"/>
              </a:ext>
            </a:extLst>
          </p:cNvPr>
          <p:cNvSpPr/>
          <p:nvPr/>
        </p:nvSpPr>
        <p:spPr>
          <a:xfrm rot="5400000">
            <a:off x="4351251" y="5154371"/>
            <a:ext cx="215617" cy="18303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B43860-9F70-4515-8BF9-890D16145F24}"/>
              </a:ext>
            </a:extLst>
          </p:cNvPr>
          <p:cNvSpPr txBox="1"/>
          <p:nvPr/>
        </p:nvSpPr>
        <p:spPr>
          <a:xfrm>
            <a:off x="939176" y="2817384"/>
            <a:ext cx="363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>
                    <a:lumMod val="65000"/>
                  </a:schemeClr>
                </a:solidFill>
              </a:rPr>
              <a:t>▪ </a:t>
            </a:r>
            <a:r>
              <a:rPr kumimoji="1" lang="en-US" altLang="ja-JP" sz="2000" dirty="0"/>
              <a:t>DNN</a:t>
            </a:r>
            <a:r>
              <a:rPr kumimoji="1" lang="ja-JP" altLang="en-US" sz="2000" dirty="0"/>
              <a:t>ベースの高音質な合成</a:t>
            </a:r>
          </a:p>
        </p:txBody>
      </p:sp>
    </p:spTree>
    <p:extLst>
      <p:ext uri="{BB962C8B-B14F-4D97-AF65-F5344CB8AC3E}">
        <p14:creationId xmlns:p14="http://schemas.microsoft.com/office/powerpoint/2010/main" val="171469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D258E83-82F1-4FEC-ABEF-0DBFCAB0A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3FA73-3294-4546-B767-A0B6D6CD765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D6A27E-867A-4C2A-9DC8-8FC55DB572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8B26D06-7628-480A-8970-5E1678A7EFAA}"/>
              </a:ext>
            </a:extLst>
          </p:cNvPr>
          <p:cNvSpPr txBox="1"/>
          <p:nvPr/>
        </p:nvSpPr>
        <p:spPr>
          <a:xfrm>
            <a:off x="2163828" y="2292531"/>
            <a:ext cx="47274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統計的テキスト音声合成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33F5572-84CA-41F3-9259-3ED212E2BFE9}"/>
              </a:ext>
            </a:extLst>
          </p:cNvPr>
          <p:cNvSpPr txBox="1"/>
          <p:nvPr/>
        </p:nvSpPr>
        <p:spPr>
          <a:xfrm>
            <a:off x="2723431" y="5269721"/>
            <a:ext cx="360823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/>
                </a:solidFill>
              </a:rPr>
              <a:t>合成音声の自然化</a:t>
            </a:r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BF407322-0EA1-4A43-8273-AF46FE8D6A59}"/>
              </a:ext>
            </a:extLst>
          </p:cNvPr>
          <p:cNvSpPr/>
          <p:nvPr/>
        </p:nvSpPr>
        <p:spPr>
          <a:xfrm>
            <a:off x="4389367" y="2985140"/>
            <a:ext cx="276366" cy="2063375"/>
          </a:xfrm>
          <a:prstGeom prst="downArrow">
            <a:avLst>
              <a:gd name="adj1" fmla="val 18066"/>
              <a:gd name="adj2" fmla="val 8043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DC072F86-7426-4A47-A727-8459E657E5C0}"/>
              </a:ext>
            </a:extLst>
          </p:cNvPr>
          <p:cNvGrpSpPr/>
          <p:nvPr/>
        </p:nvGrpSpPr>
        <p:grpSpPr>
          <a:xfrm>
            <a:off x="4926602" y="3390898"/>
            <a:ext cx="2939143" cy="1251857"/>
            <a:chOff x="4734393" y="3273416"/>
            <a:chExt cx="2939143" cy="1251857"/>
          </a:xfrm>
        </p:grpSpPr>
        <p:sp>
          <p:nvSpPr>
            <p:cNvPr id="85" name="四角形: 角を丸くする 84">
              <a:extLst>
                <a:ext uri="{FF2B5EF4-FFF2-40B4-BE49-F238E27FC236}">
                  <a16:creationId xmlns:a16="http://schemas.microsoft.com/office/drawing/2014/main" id="{D54953E7-096E-4D5A-B380-D15966C7CC78}"/>
                </a:ext>
              </a:extLst>
            </p:cNvPr>
            <p:cNvSpPr/>
            <p:nvPr/>
          </p:nvSpPr>
          <p:spPr>
            <a:xfrm>
              <a:off x="4734393" y="3273416"/>
              <a:ext cx="2939143" cy="125185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90AB9A65-1EA0-45B3-8ED5-285FFA79ABF4}"/>
                </a:ext>
              </a:extLst>
            </p:cNvPr>
            <p:cNvSpPr txBox="1"/>
            <p:nvPr/>
          </p:nvSpPr>
          <p:spPr>
            <a:xfrm>
              <a:off x="4979557" y="3529351"/>
              <a:ext cx="2657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WORLD</a:t>
              </a:r>
              <a:r>
                <a:rPr kumimoji="1" lang="ja-JP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を用いた</a:t>
              </a:r>
              <a:endPara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kumimoji="1" lang="ja-JP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アクセント修正</a:t>
              </a:r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90DD2D2-67E7-4ACF-BCAF-A9E21D9CE0B0}"/>
              </a:ext>
            </a:extLst>
          </p:cNvPr>
          <p:cNvSpPr txBox="1"/>
          <p:nvPr/>
        </p:nvSpPr>
        <p:spPr>
          <a:xfrm>
            <a:off x="1113937" y="1662275"/>
            <a:ext cx="254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DNN</a:t>
            </a:r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を用いた</a:t>
            </a:r>
          </a:p>
        </p:txBody>
      </p:sp>
    </p:spTree>
    <p:extLst>
      <p:ext uri="{BB962C8B-B14F-4D97-AF65-F5344CB8AC3E}">
        <p14:creationId xmlns:p14="http://schemas.microsoft.com/office/powerpoint/2010/main" val="373163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3E14935-5F48-4277-B8AF-418CC4ADF6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3FA73-3294-4546-B767-A0B6D6CD765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B0F5BF-91AF-4647-89BF-09F811D30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ソース・フィルタモデル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7DD8478-4C3C-4D34-A8A9-7A4E45CE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509854"/>
            <a:ext cx="2599735" cy="3494715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2393379B-1A1C-403B-9206-458056F1F626}"/>
              </a:ext>
            </a:extLst>
          </p:cNvPr>
          <p:cNvSpPr/>
          <p:nvPr/>
        </p:nvSpPr>
        <p:spPr>
          <a:xfrm rot="16200000">
            <a:off x="3415804" y="3081371"/>
            <a:ext cx="286415" cy="2267558"/>
          </a:xfrm>
          <a:prstGeom prst="downArrow">
            <a:avLst>
              <a:gd name="adj1" fmla="val 18066"/>
              <a:gd name="adj2" fmla="val 804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AD7A64-791C-41E1-854A-A4B87953E24A}"/>
              </a:ext>
            </a:extLst>
          </p:cNvPr>
          <p:cNvSpPr txBox="1"/>
          <p:nvPr/>
        </p:nvSpPr>
        <p:spPr>
          <a:xfrm>
            <a:off x="4828891" y="3947971"/>
            <a:ext cx="2312410" cy="586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/>
                </a:solidFill>
              </a:rPr>
              <a:t>基本周波数</a:t>
            </a:r>
            <a:endParaRPr kumimoji="1" lang="ja-JP" altLang="en-US" sz="3200" dirty="0">
              <a:solidFill>
                <a:schemeClr val="accent1"/>
              </a:solidFill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0146059-C672-45CD-8F60-7A7A15A19235}"/>
              </a:ext>
            </a:extLst>
          </p:cNvPr>
          <p:cNvGrpSpPr/>
          <p:nvPr/>
        </p:nvGrpSpPr>
        <p:grpSpPr>
          <a:xfrm>
            <a:off x="4287037" y="1670960"/>
            <a:ext cx="1750770" cy="660148"/>
            <a:chOff x="1204232" y="1551973"/>
            <a:chExt cx="1765581" cy="658594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D042BBC-A667-4079-B24C-59AE37105492}"/>
                </a:ext>
              </a:extLst>
            </p:cNvPr>
            <p:cNvGrpSpPr/>
            <p:nvPr/>
          </p:nvGrpSpPr>
          <p:grpSpPr>
            <a:xfrm>
              <a:off x="1204232" y="1551973"/>
              <a:ext cx="1765581" cy="658594"/>
              <a:chOff x="4486275" y="3533173"/>
              <a:chExt cx="1765581" cy="658594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81C7BE70-6ADA-4DD2-8E10-C2F681787A8B}"/>
                  </a:ext>
                </a:extLst>
              </p:cNvPr>
              <p:cNvGrpSpPr/>
              <p:nvPr/>
            </p:nvGrpSpPr>
            <p:grpSpPr>
              <a:xfrm>
                <a:off x="4512126" y="3572389"/>
                <a:ext cx="1739730" cy="437953"/>
                <a:chOff x="4535261" y="3611135"/>
                <a:chExt cx="1739730" cy="437953"/>
              </a:xfrm>
            </p:grpSpPr>
            <p:sp>
              <p:nvSpPr>
                <p:cNvPr id="20" name="部分円 19">
                  <a:extLst>
                    <a:ext uri="{FF2B5EF4-FFF2-40B4-BE49-F238E27FC236}">
                      <a16:creationId xmlns:a16="http://schemas.microsoft.com/office/drawing/2014/main" id="{BEB3C38D-B2F0-4212-B651-7F030230827E}"/>
                    </a:ext>
                  </a:extLst>
                </p:cNvPr>
                <p:cNvSpPr/>
                <p:nvPr/>
              </p:nvSpPr>
              <p:spPr>
                <a:xfrm>
                  <a:off x="4535261" y="3611135"/>
                  <a:ext cx="492507" cy="436727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部分円 20">
                  <a:extLst>
                    <a:ext uri="{FF2B5EF4-FFF2-40B4-BE49-F238E27FC236}">
                      <a16:creationId xmlns:a16="http://schemas.microsoft.com/office/drawing/2014/main" id="{A1E94526-0D06-4EAA-8288-D02D77955242}"/>
                    </a:ext>
                  </a:extLst>
                </p:cNvPr>
                <p:cNvSpPr/>
                <p:nvPr/>
              </p:nvSpPr>
              <p:spPr>
                <a:xfrm rot="10800000">
                  <a:off x="5782484" y="3612361"/>
                  <a:ext cx="492507" cy="436727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F9A4062E-E4A6-4ED2-82F1-82454545F9CB}"/>
                    </a:ext>
                  </a:extLst>
                </p:cNvPr>
                <p:cNvSpPr/>
                <p:nvPr/>
              </p:nvSpPr>
              <p:spPr>
                <a:xfrm>
                  <a:off x="4766409" y="3611135"/>
                  <a:ext cx="1264277" cy="43795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2EA00651-C567-4EE2-9D20-C77034CD7532}"/>
                  </a:ext>
                </a:extLst>
              </p:cNvPr>
              <p:cNvGrpSpPr/>
              <p:nvPr/>
            </p:nvGrpSpPr>
            <p:grpSpPr>
              <a:xfrm>
                <a:off x="4486275" y="3533173"/>
                <a:ext cx="1729653" cy="658594"/>
                <a:chOff x="5807531" y="3820877"/>
                <a:chExt cx="1729653" cy="658594"/>
              </a:xfrm>
            </p:grpSpPr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0B42D83F-834A-4CB9-9430-B6A32ED8B1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6129" y="4267200"/>
                  <a:ext cx="77182" cy="21227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円弧 15">
                  <a:extLst>
                    <a:ext uri="{FF2B5EF4-FFF2-40B4-BE49-F238E27FC236}">
                      <a16:creationId xmlns:a16="http://schemas.microsoft.com/office/drawing/2014/main" id="{5C9C46BB-0EF5-476E-9B2F-96E350C91A6E}"/>
                    </a:ext>
                  </a:extLst>
                </p:cNvPr>
                <p:cNvSpPr/>
                <p:nvPr/>
              </p:nvSpPr>
              <p:spPr>
                <a:xfrm rot="10800000">
                  <a:off x="5807531" y="3820877"/>
                  <a:ext cx="461468" cy="440880"/>
                </a:xfrm>
                <a:prstGeom prst="arc">
                  <a:avLst>
                    <a:gd name="adj1" fmla="val 16200000"/>
                    <a:gd name="adj2" fmla="val 5058779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円弧 16">
                  <a:extLst>
                    <a:ext uri="{FF2B5EF4-FFF2-40B4-BE49-F238E27FC236}">
                      <a16:creationId xmlns:a16="http://schemas.microsoft.com/office/drawing/2014/main" id="{0689F22E-EBDB-41E1-9756-67B475F30320}"/>
                    </a:ext>
                  </a:extLst>
                </p:cNvPr>
                <p:cNvSpPr/>
                <p:nvPr/>
              </p:nvSpPr>
              <p:spPr>
                <a:xfrm>
                  <a:off x="7075716" y="3820877"/>
                  <a:ext cx="461468" cy="440880"/>
                </a:xfrm>
                <a:prstGeom prst="arc">
                  <a:avLst>
                    <a:gd name="adj1" fmla="val 16200000"/>
                    <a:gd name="adj2" fmla="val 5058779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" name="直線コネクタ 17">
                  <a:extLst>
                    <a:ext uri="{FF2B5EF4-FFF2-40B4-BE49-F238E27FC236}">
                      <a16:creationId xmlns:a16="http://schemas.microsoft.com/office/drawing/2014/main" id="{631FBE6F-B09B-4F7B-85B4-31885F7154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4357" y="3820877"/>
                  <a:ext cx="113755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8DFFA590-45CF-464F-B1DF-852DB8DE9E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4857" y="4261757"/>
                  <a:ext cx="113755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05CE034-4212-4CE7-A07B-FD4622B193F0}"/>
                </a:ext>
              </a:extLst>
            </p:cNvPr>
            <p:cNvSpPr txBox="1"/>
            <p:nvPr/>
          </p:nvSpPr>
          <p:spPr>
            <a:xfrm>
              <a:off x="1649802" y="1571721"/>
              <a:ext cx="894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声質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06A9095-FC8F-4B10-AA95-D6AB5DC65DB4}"/>
              </a:ext>
            </a:extLst>
          </p:cNvPr>
          <p:cNvGrpSpPr/>
          <p:nvPr/>
        </p:nvGrpSpPr>
        <p:grpSpPr>
          <a:xfrm>
            <a:off x="2319510" y="2448428"/>
            <a:ext cx="2373278" cy="1563202"/>
            <a:chOff x="1955666" y="2599728"/>
            <a:chExt cx="2393355" cy="1559522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70B68591-EA66-4BC0-9731-B60E3FC24FD1}"/>
                </a:ext>
              </a:extLst>
            </p:cNvPr>
            <p:cNvGrpSpPr/>
            <p:nvPr/>
          </p:nvGrpSpPr>
          <p:grpSpPr>
            <a:xfrm>
              <a:off x="1957107" y="2599728"/>
              <a:ext cx="2391914" cy="1559522"/>
              <a:chOff x="1957107" y="2599728"/>
              <a:chExt cx="2391914" cy="1559522"/>
            </a:xfrm>
          </p:grpSpPr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36A5132-F2E2-4DF1-A235-28CB0000D07D}"/>
                  </a:ext>
                </a:extLst>
              </p:cNvPr>
              <p:cNvSpPr/>
              <p:nvPr/>
            </p:nvSpPr>
            <p:spPr>
              <a:xfrm>
                <a:off x="1957107" y="2728809"/>
                <a:ext cx="2170393" cy="1430441"/>
              </a:xfrm>
              <a:custGeom>
                <a:avLst/>
                <a:gdLst>
                  <a:gd name="connsiteX0" fmla="*/ 49493 w 2170393"/>
                  <a:gd name="connsiteY0" fmla="*/ 1430441 h 1430441"/>
                  <a:gd name="connsiteX1" fmla="*/ 49493 w 2170393"/>
                  <a:gd name="connsiteY1" fmla="*/ 662091 h 1430441"/>
                  <a:gd name="connsiteX2" fmla="*/ 563843 w 2170393"/>
                  <a:gd name="connsiteY2" fmla="*/ 287441 h 1430441"/>
                  <a:gd name="connsiteX3" fmla="*/ 1313143 w 2170393"/>
                  <a:gd name="connsiteY3" fmla="*/ 877991 h 1430441"/>
                  <a:gd name="connsiteX4" fmla="*/ 1967193 w 2170393"/>
                  <a:gd name="connsiteY4" fmla="*/ 122341 h 1430441"/>
                  <a:gd name="connsiteX5" fmla="*/ 2170393 w 2170393"/>
                  <a:gd name="connsiteY5" fmla="*/ 1691 h 1430441"/>
                  <a:gd name="connsiteX6" fmla="*/ 2170393 w 2170393"/>
                  <a:gd name="connsiteY6" fmla="*/ 1691 h 143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0393" h="1430441">
                    <a:moveTo>
                      <a:pt x="49493" y="1430441"/>
                    </a:moveTo>
                    <a:cubicBezTo>
                      <a:pt x="6630" y="1141516"/>
                      <a:pt x="-36232" y="852591"/>
                      <a:pt x="49493" y="662091"/>
                    </a:cubicBezTo>
                    <a:cubicBezTo>
                      <a:pt x="135218" y="471591"/>
                      <a:pt x="353235" y="251458"/>
                      <a:pt x="563843" y="287441"/>
                    </a:cubicBezTo>
                    <a:cubicBezTo>
                      <a:pt x="774451" y="323424"/>
                      <a:pt x="1079251" y="905508"/>
                      <a:pt x="1313143" y="877991"/>
                    </a:cubicBezTo>
                    <a:cubicBezTo>
                      <a:pt x="1547035" y="850474"/>
                      <a:pt x="1824318" y="268391"/>
                      <a:pt x="1967193" y="122341"/>
                    </a:cubicBezTo>
                    <a:cubicBezTo>
                      <a:pt x="2110068" y="-23709"/>
                      <a:pt x="2170393" y="1691"/>
                      <a:pt x="2170393" y="1691"/>
                    </a:cubicBezTo>
                    <a:lnTo>
                      <a:pt x="2170393" y="1691"/>
                    </a:lnTo>
                  </a:path>
                </a:pathLst>
              </a:custGeom>
              <a:noFill/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3E2CC29F-ACAE-464C-A9C0-6019A01A0757}"/>
                  </a:ext>
                </a:extLst>
              </p:cNvPr>
              <p:cNvSpPr/>
              <p:nvPr/>
            </p:nvSpPr>
            <p:spPr>
              <a:xfrm rot="5400000">
                <a:off x="4091261" y="2620794"/>
                <a:ext cx="278825" cy="236694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795EBDB5-2F92-4121-8130-E455A0BB1958}"/>
                </a:ext>
              </a:extLst>
            </p:cNvPr>
            <p:cNvSpPr/>
            <p:nvPr/>
          </p:nvSpPr>
          <p:spPr>
            <a:xfrm>
              <a:off x="1955666" y="3457842"/>
              <a:ext cx="1352684" cy="695058"/>
            </a:xfrm>
            <a:custGeom>
              <a:avLst/>
              <a:gdLst>
                <a:gd name="connsiteX0" fmla="*/ 63634 w 1352684"/>
                <a:gd name="connsiteY0" fmla="*/ 695058 h 695058"/>
                <a:gd name="connsiteX1" fmla="*/ 25534 w 1352684"/>
                <a:gd name="connsiteY1" fmla="*/ 263258 h 695058"/>
                <a:gd name="connsiteX2" fmla="*/ 400184 w 1352684"/>
                <a:gd name="connsiteY2" fmla="*/ 2908 h 695058"/>
                <a:gd name="connsiteX3" fmla="*/ 679584 w 1352684"/>
                <a:gd name="connsiteY3" fmla="*/ 136258 h 695058"/>
                <a:gd name="connsiteX4" fmla="*/ 971684 w 1352684"/>
                <a:gd name="connsiteY4" fmla="*/ 333108 h 695058"/>
                <a:gd name="connsiteX5" fmla="*/ 1352684 w 1352684"/>
                <a:gd name="connsiteY5" fmla="*/ 142608 h 69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684" h="695058">
                  <a:moveTo>
                    <a:pt x="63634" y="695058"/>
                  </a:moveTo>
                  <a:cubicBezTo>
                    <a:pt x="16538" y="536837"/>
                    <a:pt x="-30558" y="378616"/>
                    <a:pt x="25534" y="263258"/>
                  </a:cubicBezTo>
                  <a:cubicBezTo>
                    <a:pt x="81626" y="147900"/>
                    <a:pt x="291176" y="24075"/>
                    <a:pt x="400184" y="2908"/>
                  </a:cubicBezTo>
                  <a:cubicBezTo>
                    <a:pt x="509192" y="-18259"/>
                    <a:pt x="584334" y="81225"/>
                    <a:pt x="679584" y="136258"/>
                  </a:cubicBezTo>
                  <a:cubicBezTo>
                    <a:pt x="774834" y="191291"/>
                    <a:pt x="859501" y="332050"/>
                    <a:pt x="971684" y="333108"/>
                  </a:cubicBezTo>
                  <a:cubicBezTo>
                    <a:pt x="1083867" y="334166"/>
                    <a:pt x="1218275" y="238387"/>
                    <a:pt x="1352684" y="142608"/>
                  </a:cubicBezTo>
                </a:path>
              </a:pathLst>
            </a:cu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7B4771E-D516-466E-AFD8-90CB837A9C37}"/>
              </a:ext>
            </a:extLst>
          </p:cNvPr>
          <p:cNvSpPr txBox="1"/>
          <p:nvPr/>
        </p:nvSpPr>
        <p:spPr>
          <a:xfrm>
            <a:off x="4749920" y="2326567"/>
            <a:ext cx="3047880" cy="586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5">
                    <a:lumMod val="75000"/>
                  </a:schemeClr>
                </a:solidFill>
              </a:rPr>
              <a:t>スペクトル包絡</a:t>
            </a:r>
            <a:endParaRPr kumimoji="1" lang="ja-JP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31DD0676-7F36-4E80-8246-6A5B228B5360}"/>
              </a:ext>
            </a:extLst>
          </p:cNvPr>
          <p:cNvGrpSpPr/>
          <p:nvPr/>
        </p:nvGrpSpPr>
        <p:grpSpPr>
          <a:xfrm>
            <a:off x="4287037" y="3289682"/>
            <a:ext cx="1750770" cy="660148"/>
            <a:chOff x="1204232" y="1551973"/>
            <a:chExt cx="1765581" cy="658594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97B8A8FB-FD95-4FB2-868A-0F7AB852B529}"/>
                </a:ext>
              </a:extLst>
            </p:cNvPr>
            <p:cNvGrpSpPr/>
            <p:nvPr/>
          </p:nvGrpSpPr>
          <p:grpSpPr>
            <a:xfrm>
              <a:off x="1204232" y="1551973"/>
              <a:ext cx="1765581" cy="658594"/>
              <a:chOff x="4486275" y="3533173"/>
              <a:chExt cx="1765581" cy="658594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43D6B8B1-696B-4A99-B9EB-45494762F908}"/>
                  </a:ext>
                </a:extLst>
              </p:cNvPr>
              <p:cNvGrpSpPr/>
              <p:nvPr/>
            </p:nvGrpSpPr>
            <p:grpSpPr>
              <a:xfrm>
                <a:off x="4512126" y="3572389"/>
                <a:ext cx="1739730" cy="437953"/>
                <a:chOff x="4535261" y="3611135"/>
                <a:chExt cx="1739730" cy="437953"/>
              </a:xfrm>
            </p:grpSpPr>
            <p:sp>
              <p:nvSpPr>
                <p:cNvPr id="56" name="部分円 55">
                  <a:extLst>
                    <a:ext uri="{FF2B5EF4-FFF2-40B4-BE49-F238E27FC236}">
                      <a16:creationId xmlns:a16="http://schemas.microsoft.com/office/drawing/2014/main" id="{22956BEA-9A86-4899-A867-D179A2FECDA5}"/>
                    </a:ext>
                  </a:extLst>
                </p:cNvPr>
                <p:cNvSpPr/>
                <p:nvPr/>
              </p:nvSpPr>
              <p:spPr>
                <a:xfrm>
                  <a:off x="4535261" y="3611135"/>
                  <a:ext cx="492507" cy="436727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部分円 56">
                  <a:extLst>
                    <a:ext uri="{FF2B5EF4-FFF2-40B4-BE49-F238E27FC236}">
                      <a16:creationId xmlns:a16="http://schemas.microsoft.com/office/drawing/2014/main" id="{E0D355FD-2710-4292-856F-09E0F3A3D20C}"/>
                    </a:ext>
                  </a:extLst>
                </p:cNvPr>
                <p:cNvSpPr/>
                <p:nvPr/>
              </p:nvSpPr>
              <p:spPr>
                <a:xfrm rot="10800000">
                  <a:off x="5782484" y="3612361"/>
                  <a:ext cx="492507" cy="436727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BD22A481-3A42-4A0E-84CF-3299136B26F7}"/>
                    </a:ext>
                  </a:extLst>
                </p:cNvPr>
                <p:cNvSpPr/>
                <p:nvPr/>
              </p:nvSpPr>
              <p:spPr>
                <a:xfrm>
                  <a:off x="4766409" y="3611135"/>
                  <a:ext cx="1264277" cy="43795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DE408278-3E99-4732-AA76-D135E199DE79}"/>
                  </a:ext>
                </a:extLst>
              </p:cNvPr>
              <p:cNvGrpSpPr/>
              <p:nvPr/>
            </p:nvGrpSpPr>
            <p:grpSpPr>
              <a:xfrm>
                <a:off x="4486275" y="3533173"/>
                <a:ext cx="1729653" cy="658594"/>
                <a:chOff x="5807531" y="3820877"/>
                <a:chExt cx="1729653" cy="658594"/>
              </a:xfrm>
            </p:grpSpPr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911B8B5E-833A-4691-B054-AA00413BCF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6129" y="4267200"/>
                  <a:ext cx="77182" cy="21227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円弧 51">
                  <a:extLst>
                    <a:ext uri="{FF2B5EF4-FFF2-40B4-BE49-F238E27FC236}">
                      <a16:creationId xmlns:a16="http://schemas.microsoft.com/office/drawing/2014/main" id="{44AC482D-C344-4AC7-A9A4-0D52A72D8C90}"/>
                    </a:ext>
                  </a:extLst>
                </p:cNvPr>
                <p:cNvSpPr/>
                <p:nvPr/>
              </p:nvSpPr>
              <p:spPr>
                <a:xfrm rot="10800000">
                  <a:off x="5807531" y="3820877"/>
                  <a:ext cx="461468" cy="440880"/>
                </a:xfrm>
                <a:prstGeom prst="arc">
                  <a:avLst>
                    <a:gd name="adj1" fmla="val 16200000"/>
                    <a:gd name="adj2" fmla="val 5058779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円弧 52">
                  <a:extLst>
                    <a:ext uri="{FF2B5EF4-FFF2-40B4-BE49-F238E27FC236}">
                      <a16:creationId xmlns:a16="http://schemas.microsoft.com/office/drawing/2014/main" id="{BF0A3134-34DC-46A4-9633-C461110C25F1}"/>
                    </a:ext>
                  </a:extLst>
                </p:cNvPr>
                <p:cNvSpPr/>
                <p:nvPr/>
              </p:nvSpPr>
              <p:spPr>
                <a:xfrm>
                  <a:off x="7075716" y="3820877"/>
                  <a:ext cx="461468" cy="440880"/>
                </a:xfrm>
                <a:prstGeom prst="arc">
                  <a:avLst>
                    <a:gd name="adj1" fmla="val 16200000"/>
                    <a:gd name="adj2" fmla="val 5058779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B7CB30E3-6A7D-4FE2-B169-562A439FD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4357" y="3820877"/>
                  <a:ext cx="113755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7981751D-9F19-452D-BA8B-0575405FB0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4857" y="4261757"/>
                  <a:ext cx="113755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DA13E1-3314-4758-BBC0-B4230BDFD376}"/>
                </a:ext>
              </a:extLst>
            </p:cNvPr>
            <p:cNvSpPr txBox="1"/>
            <p:nvPr/>
          </p:nvSpPr>
          <p:spPr>
            <a:xfrm>
              <a:off x="1649802" y="1571721"/>
              <a:ext cx="894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音高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5CB3B68-2B72-460F-99F6-DBB6BA886D0C}"/>
              </a:ext>
            </a:extLst>
          </p:cNvPr>
          <p:cNvGrpSpPr/>
          <p:nvPr/>
        </p:nvGrpSpPr>
        <p:grpSpPr>
          <a:xfrm>
            <a:off x="2474618" y="4747594"/>
            <a:ext cx="2215727" cy="1215467"/>
            <a:chOff x="2114550" y="4483100"/>
            <a:chExt cx="2234471" cy="1212605"/>
          </a:xfrm>
        </p:grpSpPr>
        <p:sp>
          <p:nvSpPr>
            <p:cNvPr id="59" name="フリーフォーム: 図形 58">
              <a:extLst>
                <a:ext uri="{FF2B5EF4-FFF2-40B4-BE49-F238E27FC236}">
                  <a16:creationId xmlns:a16="http://schemas.microsoft.com/office/drawing/2014/main" id="{64C639FE-0120-46C2-A6F2-46AC01C39346}"/>
                </a:ext>
              </a:extLst>
            </p:cNvPr>
            <p:cNvSpPr/>
            <p:nvPr/>
          </p:nvSpPr>
          <p:spPr>
            <a:xfrm>
              <a:off x="2114550" y="4483100"/>
              <a:ext cx="2019300" cy="1073193"/>
            </a:xfrm>
            <a:custGeom>
              <a:avLst/>
              <a:gdLst>
                <a:gd name="connsiteX0" fmla="*/ 0 w 2019300"/>
                <a:gd name="connsiteY0" fmla="*/ 0 h 1073193"/>
                <a:gd name="connsiteX1" fmla="*/ 946150 w 2019300"/>
                <a:gd name="connsiteY1" fmla="*/ 901700 h 1073193"/>
                <a:gd name="connsiteX2" fmla="*/ 2019300 w 2019300"/>
                <a:gd name="connsiteY2" fmla="*/ 1073150 h 1073193"/>
                <a:gd name="connsiteX3" fmla="*/ 2019300 w 2019300"/>
                <a:gd name="connsiteY3" fmla="*/ 1073150 h 107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9300" h="1073193">
                  <a:moveTo>
                    <a:pt x="0" y="0"/>
                  </a:moveTo>
                  <a:cubicBezTo>
                    <a:pt x="304800" y="361421"/>
                    <a:pt x="609600" y="722842"/>
                    <a:pt x="946150" y="901700"/>
                  </a:cubicBezTo>
                  <a:cubicBezTo>
                    <a:pt x="1282700" y="1080558"/>
                    <a:pt x="2019300" y="1073150"/>
                    <a:pt x="2019300" y="1073150"/>
                  </a:cubicBezTo>
                  <a:lnTo>
                    <a:pt x="2019300" y="1073150"/>
                  </a:ln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二等辺三角形 59">
              <a:extLst>
                <a:ext uri="{FF2B5EF4-FFF2-40B4-BE49-F238E27FC236}">
                  <a16:creationId xmlns:a16="http://schemas.microsoft.com/office/drawing/2014/main" id="{33201629-7BD8-4A00-A4FD-F7A55E5EAF87}"/>
                </a:ext>
              </a:extLst>
            </p:cNvPr>
            <p:cNvSpPr/>
            <p:nvPr/>
          </p:nvSpPr>
          <p:spPr>
            <a:xfrm rot="5400000">
              <a:off x="4091261" y="5437946"/>
              <a:ext cx="278825" cy="23669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E9BEDB35-735C-468A-97F5-4548C67B7FAA}"/>
              </a:ext>
            </a:extLst>
          </p:cNvPr>
          <p:cNvGrpSpPr/>
          <p:nvPr/>
        </p:nvGrpSpPr>
        <p:grpSpPr>
          <a:xfrm>
            <a:off x="4312671" y="4911567"/>
            <a:ext cx="1750770" cy="660148"/>
            <a:chOff x="1204232" y="1551973"/>
            <a:chExt cx="1765581" cy="658594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014AAA3A-C4FB-46FE-8422-418B0892265C}"/>
                </a:ext>
              </a:extLst>
            </p:cNvPr>
            <p:cNvGrpSpPr/>
            <p:nvPr/>
          </p:nvGrpSpPr>
          <p:grpSpPr>
            <a:xfrm>
              <a:off x="1204232" y="1551973"/>
              <a:ext cx="1765581" cy="658594"/>
              <a:chOff x="4486275" y="3533173"/>
              <a:chExt cx="1765581" cy="658594"/>
            </a:xfrm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A5DAEE28-74E4-4D31-8895-BBE863EC6B67}"/>
                  </a:ext>
                </a:extLst>
              </p:cNvPr>
              <p:cNvGrpSpPr/>
              <p:nvPr/>
            </p:nvGrpSpPr>
            <p:grpSpPr>
              <a:xfrm>
                <a:off x="4512126" y="3572389"/>
                <a:ext cx="1739730" cy="437953"/>
                <a:chOff x="4535261" y="3611135"/>
                <a:chExt cx="1739730" cy="437953"/>
              </a:xfrm>
            </p:grpSpPr>
            <p:sp>
              <p:nvSpPr>
                <p:cNvPr id="72" name="部分円 71">
                  <a:extLst>
                    <a:ext uri="{FF2B5EF4-FFF2-40B4-BE49-F238E27FC236}">
                      <a16:creationId xmlns:a16="http://schemas.microsoft.com/office/drawing/2014/main" id="{95643FE3-9B7E-454F-82C8-2CFE9BC02954}"/>
                    </a:ext>
                  </a:extLst>
                </p:cNvPr>
                <p:cNvSpPr/>
                <p:nvPr/>
              </p:nvSpPr>
              <p:spPr>
                <a:xfrm>
                  <a:off x="4535261" y="3611135"/>
                  <a:ext cx="492507" cy="436727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部分円 72">
                  <a:extLst>
                    <a:ext uri="{FF2B5EF4-FFF2-40B4-BE49-F238E27FC236}">
                      <a16:creationId xmlns:a16="http://schemas.microsoft.com/office/drawing/2014/main" id="{A84C689E-89E9-438D-AE4C-9A53F74438BD}"/>
                    </a:ext>
                  </a:extLst>
                </p:cNvPr>
                <p:cNvSpPr/>
                <p:nvPr/>
              </p:nvSpPr>
              <p:spPr>
                <a:xfrm rot="10800000">
                  <a:off x="5782484" y="3612361"/>
                  <a:ext cx="492507" cy="436727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606924BA-FFF7-4C76-9F8C-BCCD65390D37}"/>
                    </a:ext>
                  </a:extLst>
                </p:cNvPr>
                <p:cNvSpPr/>
                <p:nvPr/>
              </p:nvSpPr>
              <p:spPr>
                <a:xfrm>
                  <a:off x="4766409" y="3611135"/>
                  <a:ext cx="1264277" cy="43795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1D9D0425-2D61-423C-89B9-43FB4480F26D}"/>
                  </a:ext>
                </a:extLst>
              </p:cNvPr>
              <p:cNvGrpSpPr/>
              <p:nvPr/>
            </p:nvGrpSpPr>
            <p:grpSpPr>
              <a:xfrm>
                <a:off x="4486275" y="3533173"/>
                <a:ext cx="1729653" cy="658594"/>
                <a:chOff x="5807531" y="3820877"/>
                <a:chExt cx="1729653" cy="658594"/>
              </a:xfrm>
            </p:grpSpPr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71E5F674-92A8-436C-AAE9-60F423DDF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6129" y="4267200"/>
                  <a:ext cx="77182" cy="21227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円弧 67">
                  <a:extLst>
                    <a:ext uri="{FF2B5EF4-FFF2-40B4-BE49-F238E27FC236}">
                      <a16:creationId xmlns:a16="http://schemas.microsoft.com/office/drawing/2014/main" id="{A4A90F50-DB05-45D0-BD62-7DECC74D6978}"/>
                    </a:ext>
                  </a:extLst>
                </p:cNvPr>
                <p:cNvSpPr/>
                <p:nvPr/>
              </p:nvSpPr>
              <p:spPr>
                <a:xfrm rot="10800000">
                  <a:off x="5807531" y="3820877"/>
                  <a:ext cx="461468" cy="440880"/>
                </a:xfrm>
                <a:prstGeom prst="arc">
                  <a:avLst>
                    <a:gd name="adj1" fmla="val 16200000"/>
                    <a:gd name="adj2" fmla="val 5058779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円弧 68">
                  <a:extLst>
                    <a:ext uri="{FF2B5EF4-FFF2-40B4-BE49-F238E27FC236}">
                      <a16:creationId xmlns:a16="http://schemas.microsoft.com/office/drawing/2014/main" id="{E12D0AA1-86AB-41A2-9C4B-89E27410BA6F}"/>
                    </a:ext>
                  </a:extLst>
                </p:cNvPr>
                <p:cNvSpPr/>
                <p:nvPr/>
              </p:nvSpPr>
              <p:spPr>
                <a:xfrm>
                  <a:off x="7075716" y="3820877"/>
                  <a:ext cx="461468" cy="440880"/>
                </a:xfrm>
                <a:prstGeom prst="arc">
                  <a:avLst>
                    <a:gd name="adj1" fmla="val 16200000"/>
                    <a:gd name="adj2" fmla="val 5058779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BD24A2DE-AE3E-41D3-97AE-CF46156C8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4357" y="3820877"/>
                  <a:ext cx="113755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A3E5B8A1-2C4F-4524-85CB-32FE3CA3D4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4857" y="4261757"/>
                  <a:ext cx="113755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C77E554-B7AB-4366-8BCC-2EC48D33A05D}"/>
                </a:ext>
              </a:extLst>
            </p:cNvPr>
            <p:cNvSpPr txBox="1"/>
            <p:nvPr/>
          </p:nvSpPr>
          <p:spPr>
            <a:xfrm>
              <a:off x="1529327" y="1571103"/>
              <a:ext cx="1180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かすれ</a:t>
              </a: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2DD7A0E-A5A1-4BD8-A0B0-68E2F73F4332}"/>
              </a:ext>
            </a:extLst>
          </p:cNvPr>
          <p:cNvSpPr txBox="1"/>
          <p:nvPr/>
        </p:nvSpPr>
        <p:spPr>
          <a:xfrm>
            <a:off x="4826681" y="5573366"/>
            <a:ext cx="2750734" cy="586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</a:rPr>
              <a:t>非周期性指標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6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0620EB6-0B55-40A0-AC95-2FF6C6D5C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3FA73-3294-4546-B767-A0B6D6CD765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BA4D27-8283-4DAC-BCE7-913174B28B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統計的</a:t>
            </a:r>
            <a:r>
              <a:rPr kumimoji="1" lang="ja-JP" altLang="en-US" dirty="0"/>
              <a:t>音声合成の生成手順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22E3CDC-9D10-4FC7-BB0E-9A9F63849142}"/>
              </a:ext>
            </a:extLst>
          </p:cNvPr>
          <p:cNvGrpSpPr/>
          <p:nvPr/>
        </p:nvGrpSpPr>
        <p:grpSpPr>
          <a:xfrm>
            <a:off x="948165" y="1744665"/>
            <a:ext cx="1617236" cy="596898"/>
            <a:chOff x="1938765" y="3524062"/>
            <a:chExt cx="1617236" cy="596898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C8502536-9511-45D1-AAA1-702C77B4FDF3}"/>
                </a:ext>
              </a:extLst>
            </p:cNvPr>
            <p:cNvSpPr txBox="1"/>
            <p:nvPr/>
          </p:nvSpPr>
          <p:spPr>
            <a:xfrm>
              <a:off x="2171700" y="3644871"/>
              <a:ext cx="1213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bg1">
                      <a:lumMod val="50000"/>
                    </a:schemeClr>
                  </a:solidFill>
                </a:rPr>
                <a:t>テキスト</a:t>
              </a:r>
            </a:p>
          </p:txBody>
        </p:sp>
        <p:sp>
          <p:nvSpPr>
            <p:cNvPr id="6" name="フローチャート: 端子 5">
              <a:extLst>
                <a:ext uri="{FF2B5EF4-FFF2-40B4-BE49-F238E27FC236}">
                  <a16:creationId xmlns:a16="http://schemas.microsoft.com/office/drawing/2014/main" id="{77096ABD-B8D0-45BE-88B1-AB74FCEFBFE8}"/>
                </a:ext>
              </a:extLst>
            </p:cNvPr>
            <p:cNvSpPr/>
            <p:nvPr/>
          </p:nvSpPr>
          <p:spPr>
            <a:xfrm>
              <a:off x="1938765" y="3524062"/>
              <a:ext cx="1617236" cy="596898"/>
            </a:xfrm>
            <a:prstGeom prst="flowChartTerminator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0BC07E7-38DC-4E20-A506-86A9FFD70939}"/>
              </a:ext>
            </a:extLst>
          </p:cNvPr>
          <p:cNvGrpSpPr/>
          <p:nvPr/>
        </p:nvGrpSpPr>
        <p:grpSpPr>
          <a:xfrm>
            <a:off x="3054196" y="1744665"/>
            <a:ext cx="2374900" cy="596898"/>
            <a:chOff x="4425950" y="2609850"/>
            <a:chExt cx="2374900" cy="596898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149AF1E8-669C-42A6-A09A-685FD500EC60}"/>
                </a:ext>
              </a:extLst>
            </p:cNvPr>
            <p:cNvSpPr/>
            <p:nvPr/>
          </p:nvSpPr>
          <p:spPr>
            <a:xfrm>
              <a:off x="4425950" y="2609850"/>
              <a:ext cx="2374900" cy="596898"/>
            </a:xfrm>
            <a:prstGeom prst="round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2B57D69-F6F1-4EFE-8164-4D9F2B12FF5C}"/>
                </a:ext>
              </a:extLst>
            </p:cNvPr>
            <p:cNvSpPr txBox="1"/>
            <p:nvPr/>
          </p:nvSpPr>
          <p:spPr>
            <a:xfrm>
              <a:off x="4794250" y="2736788"/>
              <a:ext cx="1841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継続長モデル</a:t>
              </a: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4954F856-B167-43F3-81BC-C84652380A22}"/>
              </a:ext>
            </a:extLst>
          </p:cNvPr>
          <p:cNvGrpSpPr/>
          <p:nvPr/>
        </p:nvGrpSpPr>
        <p:grpSpPr>
          <a:xfrm>
            <a:off x="2565401" y="1942362"/>
            <a:ext cx="488795" cy="195153"/>
            <a:chOff x="3359149" y="1993900"/>
            <a:chExt cx="488795" cy="195153"/>
          </a:xfrm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6E9F167-3D6A-4AA5-93BB-4DFF52965864}"/>
                </a:ext>
              </a:extLst>
            </p:cNvPr>
            <p:cNvCxnSpPr>
              <a:cxnSpLocks/>
            </p:cNvCxnSpPr>
            <p:nvPr/>
          </p:nvCxnSpPr>
          <p:spPr>
            <a:xfrm>
              <a:off x="3359149" y="2087564"/>
              <a:ext cx="46355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0EE353E-81DF-4CDC-8EC3-66A1EF997382}"/>
                </a:ext>
              </a:extLst>
            </p:cNvPr>
            <p:cNvCxnSpPr>
              <a:cxnSpLocks/>
            </p:cNvCxnSpPr>
            <p:nvPr/>
          </p:nvCxnSpPr>
          <p:spPr>
            <a:xfrm>
              <a:off x="3727450" y="1993900"/>
              <a:ext cx="95251" cy="8731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C5DC1820-C8FB-4CAC-9246-4B692263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7450" y="2074864"/>
              <a:ext cx="120494" cy="11418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FB399E0-DB0D-4E67-B235-D7E50A771CA6}"/>
              </a:ext>
            </a:extLst>
          </p:cNvPr>
          <p:cNvGrpSpPr/>
          <p:nvPr/>
        </p:nvGrpSpPr>
        <p:grpSpPr>
          <a:xfrm rot="5400000">
            <a:off x="3854528" y="2651901"/>
            <a:ext cx="831694" cy="201503"/>
            <a:chOff x="3016250" y="1987550"/>
            <a:chExt cx="831694" cy="201503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4A09CD03-93DB-481D-8B5A-73B19E4C409D}"/>
                </a:ext>
              </a:extLst>
            </p:cNvPr>
            <p:cNvCxnSpPr>
              <a:cxnSpLocks/>
            </p:cNvCxnSpPr>
            <p:nvPr/>
          </p:nvCxnSpPr>
          <p:spPr>
            <a:xfrm>
              <a:off x="3016250" y="2087564"/>
              <a:ext cx="80645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448D7F10-1437-4F90-BCC7-256E509E0A6F}"/>
                </a:ext>
              </a:extLst>
            </p:cNvPr>
            <p:cNvCxnSpPr>
              <a:cxnSpLocks/>
            </p:cNvCxnSpPr>
            <p:nvPr/>
          </p:nvCxnSpPr>
          <p:spPr>
            <a:xfrm>
              <a:off x="3727450" y="1987550"/>
              <a:ext cx="95251" cy="8731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4CD4C65-5D7B-49FA-8964-3EDB99CD7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7450" y="2074864"/>
              <a:ext cx="120494" cy="11418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9043CDC-C321-4AC7-92A9-A2EF75444D90}"/>
              </a:ext>
            </a:extLst>
          </p:cNvPr>
          <p:cNvGrpSpPr/>
          <p:nvPr/>
        </p:nvGrpSpPr>
        <p:grpSpPr>
          <a:xfrm>
            <a:off x="3083662" y="3195871"/>
            <a:ext cx="2374900" cy="596898"/>
            <a:chOff x="4425950" y="2609850"/>
            <a:chExt cx="2374900" cy="596898"/>
          </a:xfrm>
        </p:grpSpPr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966E9897-3146-433D-9ECA-9EAEA013F2C4}"/>
                </a:ext>
              </a:extLst>
            </p:cNvPr>
            <p:cNvSpPr/>
            <p:nvPr/>
          </p:nvSpPr>
          <p:spPr>
            <a:xfrm>
              <a:off x="4425950" y="2609850"/>
              <a:ext cx="2374900" cy="596898"/>
            </a:xfrm>
            <a:prstGeom prst="round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FFE779B-067D-4657-8B3A-FDCDC786794E}"/>
                </a:ext>
              </a:extLst>
            </p:cNvPr>
            <p:cNvSpPr txBox="1"/>
            <p:nvPr/>
          </p:nvSpPr>
          <p:spPr>
            <a:xfrm>
              <a:off x="4868862" y="2730345"/>
              <a:ext cx="1489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音響モデル</a:t>
              </a: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E30E5C1-39FF-4CEB-9C1E-004D4BB13407}"/>
              </a:ext>
            </a:extLst>
          </p:cNvPr>
          <p:cNvSpPr txBox="1"/>
          <p:nvPr/>
        </p:nvSpPr>
        <p:spPr>
          <a:xfrm>
            <a:off x="4428391" y="2570365"/>
            <a:ext cx="1635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音素継続長</a:t>
            </a: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EA1D539C-89AF-491D-96B5-B97CFD4452D1}"/>
              </a:ext>
            </a:extLst>
          </p:cNvPr>
          <p:cNvGrpSpPr/>
          <p:nvPr/>
        </p:nvGrpSpPr>
        <p:grpSpPr>
          <a:xfrm rot="5400000">
            <a:off x="3489457" y="4486372"/>
            <a:ext cx="1588709" cy="201503"/>
            <a:chOff x="2259235" y="1987550"/>
            <a:chExt cx="1588709" cy="201503"/>
          </a:xfrm>
        </p:grpSpPr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717F7B16-A540-44F8-9B38-857AF7F6E23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40968" y="1305831"/>
              <a:ext cx="0" cy="156346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5B38CB49-559A-4B6B-B5F3-0432C83D941A}"/>
                </a:ext>
              </a:extLst>
            </p:cNvPr>
            <p:cNvCxnSpPr>
              <a:cxnSpLocks/>
            </p:cNvCxnSpPr>
            <p:nvPr/>
          </p:nvCxnSpPr>
          <p:spPr>
            <a:xfrm>
              <a:off x="3727450" y="1987550"/>
              <a:ext cx="95251" cy="8731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838F7BC0-82F9-4401-8E7C-49384D50E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7450" y="2074864"/>
              <a:ext cx="120494" cy="11418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3D533F7-17EB-4DF1-8ED7-7643CFB289B7}"/>
              </a:ext>
            </a:extLst>
          </p:cNvPr>
          <p:cNvGrpSpPr/>
          <p:nvPr/>
        </p:nvGrpSpPr>
        <p:grpSpPr>
          <a:xfrm>
            <a:off x="4466336" y="3957869"/>
            <a:ext cx="2067815" cy="1274997"/>
            <a:chOff x="4345686" y="4027719"/>
            <a:chExt cx="2067815" cy="1274997"/>
          </a:xfrm>
        </p:grpSpPr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EDC659D-D39F-48B8-9109-F39F9C596895}"/>
                </a:ext>
              </a:extLst>
            </p:cNvPr>
            <p:cNvSpPr txBox="1"/>
            <p:nvPr/>
          </p:nvSpPr>
          <p:spPr>
            <a:xfrm>
              <a:off x="4345686" y="4027719"/>
              <a:ext cx="1635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1"/>
                  </a:solidFill>
                </a:rPr>
                <a:t>基本周波数</a:t>
              </a: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23924DB-1C2D-4FCD-A72A-ABE59F5A707D}"/>
                </a:ext>
              </a:extLst>
            </p:cNvPr>
            <p:cNvSpPr txBox="1"/>
            <p:nvPr/>
          </p:nvSpPr>
          <p:spPr>
            <a:xfrm>
              <a:off x="4345687" y="4462108"/>
              <a:ext cx="2067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5">
                      <a:lumMod val="75000"/>
                    </a:schemeClr>
                  </a:solidFill>
                </a:rPr>
                <a:t>スペクトル包絡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9CD4B3C1-C7F9-4C06-88A8-72F4A1199C12}"/>
                </a:ext>
              </a:extLst>
            </p:cNvPr>
            <p:cNvSpPr txBox="1"/>
            <p:nvPr/>
          </p:nvSpPr>
          <p:spPr>
            <a:xfrm>
              <a:off x="4345686" y="4902606"/>
              <a:ext cx="1829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</a:rPr>
                <a:t>非周期性指標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0F1BC05-F77B-42BF-98A7-26E808B65FD6}"/>
              </a:ext>
            </a:extLst>
          </p:cNvPr>
          <p:cNvGrpSpPr/>
          <p:nvPr/>
        </p:nvGrpSpPr>
        <p:grpSpPr>
          <a:xfrm>
            <a:off x="3083662" y="5390514"/>
            <a:ext cx="2374900" cy="596898"/>
            <a:chOff x="4425950" y="2609850"/>
            <a:chExt cx="2374900" cy="596898"/>
          </a:xfrm>
        </p:grpSpPr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BB2F27E4-DF7C-45DE-AD06-FE4AD1F354CB}"/>
                </a:ext>
              </a:extLst>
            </p:cNvPr>
            <p:cNvSpPr/>
            <p:nvPr/>
          </p:nvSpPr>
          <p:spPr>
            <a:xfrm>
              <a:off x="4425950" y="2609850"/>
              <a:ext cx="2374900" cy="596898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1"/>
                </a:solidFill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8DE23A05-4110-40AE-B1F4-E9F85DBC8AAD}"/>
                </a:ext>
              </a:extLst>
            </p:cNvPr>
            <p:cNvSpPr txBox="1"/>
            <p:nvPr/>
          </p:nvSpPr>
          <p:spPr>
            <a:xfrm>
              <a:off x="5043062" y="2708244"/>
              <a:ext cx="1169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accent1"/>
                  </a:solidFill>
                </a:rPr>
                <a:t>WORLD</a:t>
              </a:r>
              <a:endParaRPr kumimoji="1" lang="ja-JP" alt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E8CDD6A-4649-4A91-B139-C41CBCF36D11}"/>
              </a:ext>
            </a:extLst>
          </p:cNvPr>
          <p:cNvGrpSpPr/>
          <p:nvPr/>
        </p:nvGrpSpPr>
        <p:grpSpPr>
          <a:xfrm>
            <a:off x="6120510" y="5398931"/>
            <a:ext cx="1617236" cy="596898"/>
            <a:chOff x="1938765" y="3524062"/>
            <a:chExt cx="1617236" cy="596898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41EAAA4C-2DBF-450F-B099-F6E66E890AAB}"/>
                </a:ext>
              </a:extLst>
            </p:cNvPr>
            <p:cNvSpPr txBox="1"/>
            <p:nvPr/>
          </p:nvSpPr>
          <p:spPr>
            <a:xfrm>
              <a:off x="2165350" y="3644871"/>
              <a:ext cx="1213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bg1">
                      <a:lumMod val="50000"/>
                    </a:schemeClr>
                  </a:solidFill>
                </a:rPr>
                <a:t>合成音声</a:t>
              </a:r>
            </a:p>
          </p:txBody>
        </p:sp>
        <p:sp>
          <p:nvSpPr>
            <p:cNvPr id="55" name="フローチャート: 端子 54">
              <a:extLst>
                <a:ext uri="{FF2B5EF4-FFF2-40B4-BE49-F238E27FC236}">
                  <a16:creationId xmlns:a16="http://schemas.microsoft.com/office/drawing/2014/main" id="{4A0ADFB6-9946-4A9F-8952-E7AEF5C0ED36}"/>
                </a:ext>
              </a:extLst>
            </p:cNvPr>
            <p:cNvSpPr/>
            <p:nvPr/>
          </p:nvSpPr>
          <p:spPr>
            <a:xfrm>
              <a:off x="1938765" y="3524062"/>
              <a:ext cx="1617236" cy="596898"/>
            </a:xfrm>
            <a:prstGeom prst="flowChartTerminator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64D4EC9E-DF62-4D86-9386-BF1F3AC62110}"/>
              </a:ext>
            </a:extLst>
          </p:cNvPr>
          <p:cNvGrpSpPr/>
          <p:nvPr/>
        </p:nvGrpSpPr>
        <p:grpSpPr>
          <a:xfrm>
            <a:off x="5458560" y="5610066"/>
            <a:ext cx="661950" cy="195153"/>
            <a:chOff x="3185994" y="1993900"/>
            <a:chExt cx="661950" cy="195153"/>
          </a:xfrm>
        </p:grpSpPr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31EAF8E0-E518-4307-8132-63FD30F9663D}"/>
                </a:ext>
              </a:extLst>
            </p:cNvPr>
            <p:cNvCxnSpPr>
              <a:cxnSpLocks/>
            </p:cNvCxnSpPr>
            <p:nvPr/>
          </p:nvCxnSpPr>
          <p:spPr>
            <a:xfrm>
              <a:off x="3185994" y="2087564"/>
              <a:ext cx="636707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C90518B3-F796-4761-9DA6-62941BA8B3F0}"/>
                </a:ext>
              </a:extLst>
            </p:cNvPr>
            <p:cNvCxnSpPr>
              <a:cxnSpLocks/>
            </p:cNvCxnSpPr>
            <p:nvPr/>
          </p:nvCxnSpPr>
          <p:spPr>
            <a:xfrm>
              <a:off x="3727450" y="1993900"/>
              <a:ext cx="95251" cy="8731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1CCDE696-8DCF-4BA4-9753-E3FAC83EE4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7450" y="2074864"/>
              <a:ext cx="120494" cy="11418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318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2C34A2F-0B7A-4D80-A571-FF7C5ED08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3FA73-3294-4546-B767-A0B6D6CD765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8238B2-D9DA-4953-9A2F-08FD6EA70F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>DNN</a:t>
            </a:r>
            <a:r>
              <a:rPr kumimoji="1" lang="ja-JP" altLang="en-US" dirty="0"/>
              <a:t>音声合成の実装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E41D8D-0F1B-4896-829C-CFFB8435F450}"/>
              </a:ext>
            </a:extLst>
          </p:cNvPr>
          <p:cNvSpPr txBox="1"/>
          <p:nvPr/>
        </p:nvSpPr>
        <p:spPr>
          <a:xfrm>
            <a:off x="644525" y="1442668"/>
            <a:ext cx="215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▌ </a:t>
            </a:r>
            <a:r>
              <a: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実験方法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925759-A68C-4D2F-893B-514EF3B2A62D}"/>
              </a:ext>
            </a:extLst>
          </p:cNvPr>
          <p:cNvSpPr txBox="1"/>
          <p:nvPr/>
        </p:nvSpPr>
        <p:spPr>
          <a:xfrm>
            <a:off x="939175" y="2137593"/>
            <a:ext cx="3747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>
                    <a:lumMod val="65000"/>
                  </a:schemeClr>
                </a:solidFill>
              </a:rPr>
              <a:t>▪ </a:t>
            </a:r>
            <a:r>
              <a:rPr kumimoji="1" lang="en-US" altLang="ja-JP" sz="2000" dirty="0"/>
              <a:t>JSUT </a:t>
            </a:r>
            <a:r>
              <a:rPr kumimoji="1" lang="ja-JP" altLang="en-US" sz="2000" dirty="0"/>
              <a:t>コーパス </a:t>
            </a:r>
            <a:r>
              <a:rPr kumimoji="1" lang="en-US" altLang="ja-JP" sz="2000" dirty="0"/>
              <a:t>basic5000 [3]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F293F8-8DD5-4DBA-93CB-B9790F8DAB02}"/>
              </a:ext>
            </a:extLst>
          </p:cNvPr>
          <p:cNvSpPr txBox="1"/>
          <p:nvPr/>
        </p:nvSpPr>
        <p:spPr>
          <a:xfrm>
            <a:off x="939175" y="2632255"/>
            <a:ext cx="411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>
                    <a:lumMod val="65000"/>
                  </a:schemeClr>
                </a:solidFill>
              </a:rPr>
              <a:t>▪ </a:t>
            </a:r>
            <a:r>
              <a:rPr kumimoji="1" lang="en-US" altLang="ja-JP" sz="2000" dirty="0"/>
              <a:t>DNN</a:t>
            </a:r>
            <a:r>
              <a:rPr kumimoji="1" lang="ja-JP" altLang="en-US" sz="2000" dirty="0"/>
              <a:t>で継続長／音響モデル学習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969B3ED-2BC8-4B38-9FEF-260676E32289}"/>
              </a:ext>
            </a:extLst>
          </p:cNvPr>
          <p:cNvSpPr txBox="1"/>
          <p:nvPr/>
        </p:nvSpPr>
        <p:spPr>
          <a:xfrm>
            <a:off x="644525" y="6219685"/>
            <a:ext cx="561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2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[3] R. </a:t>
            </a:r>
            <a:r>
              <a:rPr lang="en-US" altLang="ja-JP" sz="1200" b="0" i="0" u="none" strike="noStrike" baseline="0" dirty="0" err="1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Sonobe</a:t>
            </a:r>
            <a:r>
              <a:rPr lang="en-US" altLang="ja-JP" sz="12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, S. </a:t>
            </a:r>
            <a:r>
              <a:rPr lang="en-US" altLang="ja-JP" sz="1200" b="0" i="0" u="none" strike="noStrike" baseline="0" dirty="0" err="1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Takamichi</a:t>
            </a:r>
            <a:r>
              <a:rPr lang="en-US" altLang="ja-JP" sz="12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 and H. </a:t>
            </a:r>
            <a:r>
              <a:rPr lang="en-US" altLang="ja-JP" sz="1200" b="0" i="0" u="none" strike="noStrike" baseline="0" dirty="0" err="1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Saruwatari</a:t>
            </a:r>
            <a:r>
              <a:rPr lang="en-US" altLang="ja-JP" sz="12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, ”JSUT corpus: free large-scale Japanese</a:t>
            </a:r>
          </a:p>
          <a:p>
            <a:pPr algn="l"/>
            <a:r>
              <a:rPr lang="en-US" altLang="ja-JP" sz="12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      speech corpus for end-to-end speech synthesis,” </a:t>
            </a:r>
            <a:r>
              <a:rPr lang="en-US" altLang="ja-JP" sz="1200" b="0" i="0" u="none" strike="noStrike" baseline="0" dirty="0" err="1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arXiv</a:t>
            </a:r>
            <a:r>
              <a:rPr lang="en-US" altLang="ja-JP" sz="12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LMRoman10-Regular"/>
              </a:rPr>
              <a:t> preprint, 1711.00354, 2017.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4A71097-7F27-4540-A7DC-C18CBFFB6486}"/>
              </a:ext>
            </a:extLst>
          </p:cNvPr>
          <p:cNvSpPr txBox="1"/>
          <p:nvPr/>
        </p:nvSpPr>
        <p:spPr>
          <a:xfrm>
            <a:off x="644525" y="3365106"/>
            <a:ext cx="207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▌ </a:t>
            </a:r>
            <a:r>
              <a: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実験結果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218BDD5-1C3E-4471-AC38-3B8FB299C4F0}"/>
              </a:ext>
            </a:extLst>
          </p:cNvPr>
          <p:cNvSpPr txBox="1"/>
          <p:nvPr/>
        </p:nvSpPr>
        <p:spPr>
          <a:xfrm>
            <a:off x="939174" y="4056484"/>
            <a:ext cx="382697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>
                    <a:lumMod val="65000"/>
                  </a:schemeClr>
                </a:solidFill>
              </a:rPr>
              <a:t>▪</a:t>
            </a:r>
            <a:r>
              <a:rPr kumimoji="1" lang="ja-JP" altLang="en-US" sz="2000" dirty="0"/>
              <a:t>「テキスト音声合成」の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    合成音声</a:t>
            </a:r>
            <a:endParaRPr kumimoji="1" lang="en-US" altLang="ja-JP" sz="2000" dirty="0"/>
          </a:p>
        </p:txBody>
      </p:sp>
      <p:pic>
        <p:nvPicPr>
          <p:cNvPr id="41" name="図 40" descr="グラフ, ヒストグラム&#10;&#10;自動的に生成された説明">
            <a:extLst>
              <a:ext uri="{FF2B5EF4-FFF2-40B4-BE49-F238E27FC236}">
                <a16:creationId xmlns:a16="http://schemas.microsoft.com/office/drawing/2014/main" id="{7E94306C-3F9D-44E3-A7ED-C77F9FFFA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10" y="4021035"/>
            <a:ext cx="3722840" cy="2152496"/>
          </a:xfrm>
          <a:prstGeom prst="rect">
            <a:avLst/>
          </a:prstGeom>
        </p:spPr>
      </p:pic>
      <p:pic>
        <p:nvPicPr>
          <p:cNvPr id="43" name="tts_generated">
            <a:hlinkClick r:id="" action="ppaction://media"/>
            <a:extLst>
              <a:ext uri="{FF2B5EF4-FFF2-40B4-BE49-F238E27FC236}">
                <a16:creationId xmlns:a16="http://schemas.microsoft.com/office/drawing/2014/main" id="{38D169DA-3E67-45A5-B321-779B99D95B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67170" y="4420921"/>
            <a:ext cx="466359" cy="466359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070D14E-49A2-475A-87F1-B923238223A9}"/>
              </a:ext>
            </a:extLst>
          </p:cNvPr>
          <p:cNvSpPr txBox="1"/>
          <p:nvPr/>
        </p:nvSpPr>
        <p:spPr>
          <a:xfrm>
            <a:off x="939174" y="5072996"/>
            <a:ext cx="314747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>
                    <a:lumMod val="65000"/>
                  </a:schemeClr>
                </a:solidFill>
              </a:rPr>
              <a:t>▪ </a:t>
            </a:r>
            <a:r>
              <a:rPr kumimoji="1"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アクセント・抑揚 </a:t>
            </a:r>
            <a:r>
              <a:rPr kumimoji="1" lang="ja-JP" altLang="en-US" sz="2000" dirty="0"/>
              <a:t>消失　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  </a:t>
            </a:r>
            <a:r>
              <a:rPr kumimoji="1" lang="ja-JP" altLang="en-US" sz="2400" dirty="0"/>
              <a:t>（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過剰な平滑化</a:t>
            </a:r>
            <a:r>
              <a:rPr kumimoji="1" lang="ja-JP" altLang="en-US" sz="2400" dirty="0"/>
              <a:t>）</a:t>
            </a:r>
            <a:endParaRPr kumimoji="1" lang="ja-JP" altLang="en-US" sz="2000" dirty="0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71264B9-5A32-4071-A712-5C97A1C5DC30}"/>
              </a:ext>
            </a:extLst>
          </p:cNvPr>
          <p:cNvGrpSpPr/>
          <p:nvPr/>
        </p:nvGrpSpPr>
        <p:grpSpPr>
          <a:xfrm>
            <a:off x="4766153" y="3365106"/>
            <a:ext cx="1750770" cy="660148"/>
            <a:chOff x="1204232" y="1551973"/>
            <a:chExt cx="1765581" cy="658594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20C364C5-CF11-4DC3-9F79-C446F564F06B}"/>
                </a:ext>
              </a:extLst>
            </p:cNvPr>
            <p:cNvGrpSpPr/>
            <p:nvPr/>
          </p:nvGrpSpPr>
          <p:grpSpPr>
            <a:xfrm>
              <a:off x="1204232" y="1551973"/>
              <a:ext cx="1765581" cy="658594"/>
              <a:chOff x="4486275" y="3533173"/>
              <a:chExt cx="1765581" cy="658594"/>
            </a:xfrm>
          </p:grpSpPr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CE3AEE4A-2B78-4455-A443-CA1C7F65BE95}"/>
                  </a:ext>
                </a:extLst>
              </p:cNvPr>
              <p:cNvGrpSpPr/>
              <p:nvPr/>
            </p:nvGrpSpPr>
            <p:grpSpPr>
              <a:xfrm>
                <a:off x="4512126" y="3572389"/>
                <a:ext cx="1739730" cy="437953"/>
                <a:chOff x="4535261" y="3611135"/>
                <a:chExt cx="1739730" cy="437953"/>
              </a:xfrm>
            </p:grpSpPr>
            <p:sp>
              <p:nvSpPr>
                <p:cNvPr id="59" name="部分円 58">
                  <a:extLst>
                    <a:ext uri="{FF2B5EF4-FFF2-40B4-BE49-F238E27FC236}">
                      <a16:creationId xmlns:a16="http://schemas.microsoft.com/office/drawing/2014/main" id="{9DAA7C0E-2CD6-4416-B5FD-960BD4AB5D35}"/>
                    </a:ext>
                  </a:extLst>
                </p:cNvPr>
                <p:cNvSpPr/>
                <p:nvPr/>
              </p:nvSpPr>
              <p:spPr>
                <a:xfrm>
                  <a:off x="4535261" y="3611135"/>
                  <a:ext cx="492507" cy="436727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部分円 59">
                  <a:extLst>
                    <a:ext uri="{FF2B5EF4-FFF2-40B4-BE49-F238E27FC236}">
                      <a16:creationId xmlns:a16="http://schemas.microsoft.com/office/drawing/2014/main" id="{DBDD815F-5E02-43C5-B340-7CBB88546876}"/>
                    </a:ext>
                  </a:extLst>
                </p:cNvPr>
                <p:cNvSpPr/>
                <p:nvPr/>
              </p:nvSpPr>
              <p:spPr>
                <a:xfrm rot="10800000">
                  <a:off x="5782484" y="3612361"/>
                  <a:ext cx="492507" cy="436727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FC76BF00-F69C-4E9E-87F2-84AA62C09762}"/>
                    </a:ext>
                  </a:extLst>
                </p:cNvPr>
                <p:cNvSpPr/>
                <p:nvPr/>
              </p:nvSpPr>
              <p:spPr>
                <a:xfrm>
                  <a:off x="4766409" y="3611135"/>
                  <a:ext cx="1264277" cy="43795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913F7408-08BE-4716-9401-E9E849FEADCD}"/>
                  </a:ext>
                </a:extLst>
              </p:cNvPr>
              <p:cNvGrpSpPr/>
              <p:nvPr/>
            </p:nvGrpSpPr>
            <p:grpSpPr>
              <a:xfrm>
                <a:off x="4486275" y="3533173"/>
                <a:ext cx="1729653" cy="658594"/>
                <a:chOff x="5807531" y="3820877"/>
                <a:chExt cx="1729653" cy="658594"/>
              </a:xfrm>
            </p:grpSpPr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8A54CFFE-18C4-4232-9FAA-865AD8E67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6129" y="4267200"/>
                  <a:ext cx="77182" cy="21227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円弧 54">
                  <a:extLst>
                    <a:ext uri="{FF2B5EF4-FFF2-40B4-BE49-F238E27FC236}">
                      <a16:creationId xmlns:a16="http://schemas.microsoft.com/office/drawing/2014/main" id="{524B998B-9555-4FD7-B3DE-1E0FA9406F4C}"/>
                    </a:ext>
                  </a:extLst>
                </p:cNvPr>
                <p:cNvSpPr/>
                <p:nvPr/>
              </p:nvSpPr>
              <p:spPr>
                <a:xfrm rot="10800000">
                  <a:off x="5807531" y="3820877"/>
                  <a:ext cx="461468" cy="440880"/>
                </a:xfrm>
                <a:prstGeom prst="arc">
                  <a:avLst>
                    <a:gd name="adj1" fmla="val 16200000"/>
                    <a:gd name="adj2" fmla="val 5058779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" name="円弧 55">
                  <a:extLst>
                    <a:ext uri="{FF2B5EF4-FFF2-40B4-BE49-F238E27FC236}">
                      <a16:creationId xmlns:a16="http://schemas.microsoft.com/office/drawing/2014/main" id="{A99F37C6-7A26-46BB-A577-C3CAFD14D891}"/>
                    </a:ext>
                  </a:extLst>
                </p:cNvPr>
                <p:cNvSpPr/>
                <p:nvPr/>
              </p:nvSpPr>
              <p:spPr>
                <a:xfrm>
                  <a:off x="7075716" y="3820877"/>
                  <a:ext cx="461468" cy="440880"/>
                </a:xfrm>
                <a:prstGeom prst="arc">
                  <a:avLst>
                    <a:gd name="adj1" fmla="val 16200000"/>
                    <a:gd name="adj2" fmla="val 5058779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E187D6EE-9ED9-4D1C-9D62-3533BE0E8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4357" y="3820877"/>
                  <a:ext cx="113755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4D0ED268-5B80-400C-A806-4957DFA44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4857" y="4261757"/>
                  <a:ext cx="113755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889D52B8-A053-4AFA-9511-0813243299B6}"/>
                </a:ext>
              </a:extLst>
            </p:cNvPr>
            <p:cNvSpPr txBox="1"/>
            <p:nvPr/>
          </p:nvSpPr>
          <p:spPr>
            <a:xfrm>
              <a:off x="1364923" y="1596714"/>
              <a:ext cx="1568962" cy="39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基本周波数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67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5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90A669E-0810-45F8-9233-31FF8C862D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3FA73-3294-4546-B767-A0B6D6CD765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D2B3AB-338E-4CE8-B775-ED1304BEB9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en-US" altLang="ja-JP" dirty="0"/>
              <a:t>2</a:t>
            </a:r>
            <a:r>
              <a:rPr lang="ja-JP" altLang="en-US" dirty="0"/>
              <a:t>：アクセント修正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0C0B77-2DC5-4570-9D55-6395949DE85D}"/>
              </a:ext>
            </a:extLst>
          </p:cNvPr>
          <p:cNvSpPr txBox="1"/>
          <p:nvPr/>
        </p:nvSpPr>
        <p:spPr>
          <a:xfrm>
            <a:off x="644525" y="1442668"/>
            <a:ext cx="215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▌ </a:t>
            </a:r>
            <a:r>
              <a: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実験方法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7B9494-2559-431A-B9E4-ACD0BC7B0441}"/>
              </a:ext>
            </a:extLst>
          </p:cNvPr>
          <p:cNvSpPr txBox="1"/>
          <p:nvPr/>
        </p:nvSpPr>
        <p:spPr>
          <a:xfrm>
            <a:off x="939175" y="2137593"/>
            <a:ext cx="774762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>
                    <a:lumMod val="65000"/>
                  </a:schemeClr>
                </a:solidFill>
              </a:rPr>
              <a:t>▪ </a:t>
            </a:r>
            <a:r>
              <a:rPr kumimoji="1" lang="ja-JP" altLang="en-US" sz="2000" dirty="0"/>
              <a:t>日本語のアクセントは </a:t>
            </a:r>
            <a:r>
              <a:rPr kumimoji="1" lang="ja-JP" altLang="en-US" sz="2400" b="1" dirty="0"/>
              <a:t>母音</a:t>
            </a:r>
            <a:r>
              <a:rPr kumimoji="1" lang="ja-JP" altLang="en-US" sz="2000" b="1" dirty="0"/>
              <a:t> </a:t>
            </a:r>
            <a:r>
              <a:rPr kumimoji="1" lang="ja-JP" altLang="en-US" sz="2000" dirty="0"/>
              <a:t>で決まる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　　　　　各モーラ（平仮名）の基本周波数を手動で </a:t>
            </a:r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均一化</a:t>
            </a:r>
            <a:endParaRPr kumimoji="1" lang="ja-JP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F8EFBD79-A4D3-430D-BCE5-B46C262A8720}"/>
              </a:ext>
            </a:extLst>
          </p:cNvPr>
          <p:cNvSpPr/>
          <p:nvPr/>
        </p:nvSpPr>
        <p:spPr>
          <a:xfrm rot="5400000">
            <a:off x="1975456" y="2770337"/>
            <a:ext cx="215617" cy="18303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DC1A04-70F0-4218-848D-E661593B7686}"/>
              </a:ext>
            </a:extLst>
          </p:cNvPr>
          <p:cNvSpPr txBox="1"/>
          <p:nvPr/>
        </p:nvSpPr>
        <p:spPr>
          <a:xfrm>
            <a:off x="644525" y="3371369"/>
            <a:ext cx="207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▌ </a:t>
            </a:r>
            <a:r>
              <a: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実験結果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E0E843-F2CB-4795-A265-155ABCC1FF2E}"/>
              </a:ext>
            </a:extLst>
          </p:cNvPr>
          <p:cNvSpPr txBox="1"/>
          <p:nvPr/>
        </p:nvSpPr>
        <p:spPr>
          <a:xfrm>
            <a:off x="939174" y="4069604"/>
            <a:ext cx="382697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>
                    <a:lumMod val="65000"/>
                  </a:schemeClr>
                </a:solidFill>
              </a:rPr>
              <a:t>▪</a:t>
            </a:r>
            <a:r>
              <a:rPr kumimoji="1" lang="ja-JP" altLang="en-US" sz="2000" dirty="0"/>
              <a:t>「テキスト音声合成」の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    合成音声（均一化後）</a:t>
            </a:r>
            <a:endParaRPr kumimoji="1" lang="en-US" altLang="ja-JP" sz="2000" dirty="0"/>
          </a:p>
        </p:txBody>
      </p:sp>
      <p:pic>
        <p:nvPicPr>
          <p:cNvPr id="10" name="図 9" descr="グラフ, 箱ひげ図&#10;&#10;自動的に生成された説明">
            <a:extLst>
              <a:ext uri="{FF2B5EF4-FFF2-40B4-BE49-F238E27FC236}">
                <a16:creationId xmlns:a16="http://schemas.microsoft.com/office/drawing/2014/main" id="{353C26C2-84B5-49B6-BF1B-DC77F430E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73" y="4106479"/>
            <a:ext cx="3769377" cy="2141301"/>
          </a:xfrm>
          <a:prstGeom prst="rect">
            <a:avLst/>
          </a:prstGeom>
        </p:spPr>
      </p:pic>
      <p:pic>
        <p:nvPicPr>
          <p:cNvPr id="11" name="tts_modified">
            <a:hlinkClick r:id="" action="ppaction://media"/>
            <a:extLst>
              <a:ext uri="{FF2B5EF4-FFF2-40B4-BE49-F238E27FC236}">
                <a16:creationId xmlns:a16="http://schemas.microsoft.com/office/drawing/2014/main" id="{7E2EDD08-1E3F-48DF-A990-15BA1C9DA0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02094" y="4440622"/>
            <a:ext cx="471073" cy="47107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CDA0C1-CE11-483F-A314-7BC73B115ADB}"/>
              </a:ext>
            </a:extLst>
          </p:cNvPr>
          <p:cNvSpPr txBox="1"/>
          <p:nvPr/>
        </p:nvSpPr>
        <p:spPr>
          <a:xfrm>
            <a:off x="939174" y="5097928"/>
            <a:ext cx="264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>
                    <a:lumMod val="65000"/>
                  </a:schemeClr>
                </a:solidFill>
              </a:rPr>
              <a:t>▪ </a:t>
            </a:r>
            <a:r>
              <a:rPr kumimoji="1"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アクセント </a:t>
            </a:r>
            <a:r>
              <a:rPr kumimoji="1" lang="ja-JP" altLang="en-US" sz="2000" dirty="0"/>
              <a:t>改善</a:t>
            </a:r>
            <a:endParaRPr kumimoji="1" lang="en-US" altLang="ja-JP" sz="20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1F08F91-A603-4E97-B8B5-4B92A23EF7EA}"/>
              </a:ext>
            </a:extLst>
          </p:cNvPr>
          <p:cNvGrpSpPr/>
          <p:nvPr/>
        </p:nvGrpSpPr>
        <p:grpSpPr>
          <a:xfrm>
            <a:off x="4766153" y="3365106"/>
            <a:ext cx="1750770" cy="660148"/>
            <a:chOff x="1204232" y="1551973"/>
            <a:chExt cx="1765581" cy="658594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8370F1D-9F60-41E9-9BA6-FE3A040C2A1F}"/>
                </a:ext>
              </a:extLst>
            </p:cNvPr>
            <p:cNvGrpSpPr/>
            <p:nvPr/>
          </p:nvGrpSpPr>
          <p:grpSpPr>
            <a:xfrm>
              <a:off x="1204232" y="1551973"/>
              <a:ext cx="1765581" cy="658594"/>
              <a:chOff x="4486275" y="3533173"/>
              <a:chExt cx="1765581" cy="658594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2077BB8E-0461-4A76-91E8-130973989C49}"/>
                  </a:ext>
                </a:extLst>
              </p:cNvPr>
              <p:cNvGrpSpPr/>
              <p:nvPr/>
            </p:nvGrpSpPr>
            <p:grpSpPr>
              <a:xfrm>
                <a:off x="4512126" y="3572389"/>
                <a:ext cx="1739730" cy="437953"/>
                <a:chOff x="4535261" y="3611135"/>
                <a:chExt cx="1739730" cy="437953"/>
              </a:xfrm>
            </p:grpSpPr>
            <p:sp>
              <p:nvSpPr>
                <p:cNvPr id="23" name="部分円 22">
                  <a:extLst>
                    <a:ext uri="{FF2B5EF4-FFF2-40B4-BE49-F238E27FC236}">
                      <a16:creationId xmlns:a16="http://schemas.microsoft.com/office/drawing/2014/main" id="{E5A467EC-8CE4-4F84-B1E5-E797557236AE}"/>
                    </a:ext>
                  </a:extLst>
                </p:cNvPr>
                <p:cNvSpPr/>
                <p:nvPr/>
              </p:nvSpPr>
              <p:spPr>
                <a:xfrm>
                  <a:off x="4535261" y="3611135"/>
                  <a:ext cx="492507" cy="436727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部分円 23">
                  <a:extLst>
                    <a:ext uri="{FF2B5EF4-FFF2-40B4-BE49-F238E27FC236}">
                      <a16:creationId xmlns:a16="http://schemas.microsoft.com/office/drawing/2014/main" id="{96D0A0F5-1070-4BBA-A686-9EB485537E9D}"/>
                    </a:ext>
                  </a:extLst>
                </p:cNvPr>
                <p:cNvSpPr/>
                <p:nvPr/>
              </p:nvSpPr>
              <p:spPr>
                <a:xfrm rot="10800000">
                  <a:off x="5782484" y="3612361"/>
                  <a:ext cx="492507" cy="436727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923380AE-066B-4C66-8092-D4000D0D367F}"/>
                    </a:ext>
                  </a:extLst>
                </p:cNvPr>
                <p:cNvSpPr/>
                <p:nvPr/>
              </p:nvSpPr>
              <p:spPr>
                <a:xfrm>
                  <a:off x="4766409" y="3611135"/>
                  <a:ext cx="1264277" cy="43795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41AC11CA-27B0-434D-B10F-3C002721BE59}"/>
                  </a:ext>
                </a:extLst>
              </p:cNvPr>
              <p:cNvGrpSpPr/>
              <p:nvPr/>
            </p:nvGrpSpPr>
            <p:grpSpPr>
              <a:xfrm>
                <a:off x="4486275" y="3533173"/>
                <a:ext cx="1729653" cy="658594"/>
                <a:chOff x="5807531" y="3820877"/>
                <a:chExt cx="1729653" cy="658594"/>
              </a:xfrm>
            </p:grpSpPr>
            <p:cxnSp>
              <p:nvCxnSpPr>
                <p:cNvPr id="18" name="直線コネクタ 17">
                  <a:extLst>
                    <a:ext uri="{FF2B5EF4-FFF2-40B4-BE49-F238E27FC236}">
                      <a16:creationId xmlns:a16="http://schemas.microsoft.com/office/drawing/2014/main" id="{FCD78CD8-6FF6-4507-9BCA-53287E08F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6129" y="4267200"/>
                  <a:ext cx="77182" cy="21227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円弧 18">
                  <a:extLst>
                    <a:ext uri="{FF2B5EF4-FFF2-40B4-BE49-F238E27FC236}">
                      <a16:creationId xmlns:a16="http://schemas.microsoft.com/office/drawing/2014/main" id="{790F35BE-C750-44DF-82F4-72D429890C7F}"/>
                    </a:ext>
                  </a:extLst>
                </p:cNvPr>
                <p:cNvSpPr/>
                <p:nvPr/>
              </p:nvSpPr>
              <p:spPr>
                <a:xfrm rot="10800000">
                  <a:off x="5807531" y="3820877"/>
                  <a:ext cx="461468" cy="440880"/>
                </a:xfrm>
                <a:prstGeom prst="arc">
                  <a:avLst>
                    <a:gd name="adj1" fmla="val 16200000"/>
                    <a:gd name="adj2" fmla="val 5058779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弧 19">
                  <a:extLst>
                    <a:ext uri="{FF2B5EF4-FFF2-40B4-BE49-F238E27FC236}">
                      <a16:creationId xmlns:a16="http://schemas.microsoft.com/office/drawing/2014/main" id="{DF640470-7D6B-48B1-934F-16FF98D2F4EC}"/>
                    </a:ext>
                  </a:extLst>
                </p:cNvPr>
                <p:cNvSpPr/>
                <p:nvPr/>
              </p:nvSpPr>
              <p:spPr>
                <a:xfrm>
                  <a:off x="7075716" y="3820877"/>
                  <a:ext cx="461468" cy="440880"/>
                </a:xfrm>
                <a:prstGeom prst="arc">
                  <a:avLst>
                    <a:gd name="adj1" fmla="val 16200000"/>
                    <a:gd name="adj2" fmla="val 5058779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" name="直線コネクタ 20">
                  <a:extLst>
                    <a:ext uri="{FF2B5EF4-FFF2-40B4-BE49-F238E27FC236}">
                      <a16:creationId xmlns:a16="http://schemas.microsoft.com/office/drawing/2014/main" id="{169288BC-E182-4E20-A17B-598E477A6F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4357" y="3820877"/>
                  <a:ext cx="113755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8F485A5E-54E5-4EFA-B214-4CB8D40B51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4857" y="4261757"/>
                  <a:ext cx="113755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6FA70E8-7F46-4F33-B8B9-E390E5E96CCF}"/>
                </a:ext>
              </a:extLst>
            </p:cNvPr>
            <p:cNvSpPr txBox="1"/>
            <p:nvPr/>
          </p:nvSpPr>
          <p:spPr>
            <a:xfrm>
              <a:off x="1364923" y="1596714"/>
              <a:ext cx="1568962" cy="39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基本周波数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507F8A4-D6C1-4C95-848B-4E08A3A242FE}"/>
              </a:ext>
            </a:extLst>
          </p:cNvPr>
          <p:cNvSpPr txBox="1"/>
          <p:nvPr/>
        </p:nvSpPr>
        <p:spPr>
          <a:xfrm>
            <a:off x="939173" y="5703060"/>
            <a:ext cx="296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>
                    <a:lumMod val="65000"/>
                  </a:schemeClr>
                </a:solidFill>
              </a:rPr>
              <a:t>▪ </a:t>
            </a:r>
            <a:r>
              <a:rPr kumimoji="1" lang="ja-JP" altLang="en-US" sz="2000" dirty="0"/>
              <a:t>モーラ間 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不連続性</a:t>
            </a:r>
            <a:endParaRPr kumimoji="1" lang="en-US" altLang="ja-JP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0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D159745-D0A7-4D40-97D7-B520F5F91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3FA73-3294-4546-B767-A0B6D6CD765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1CA68-FBAC-44B7-83BF-A2DEE28846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35868A-3DC7-48CC-BA9A-DAE03B0D9223}"/>
              </a:ext>
            </a:extLst>
          </p:cNvPr>
          <p:cNvSpPr txBox="1"/>
          <p:nvPr/>
        </p:nvSpPr>
        <p:spPr>
          <a:xfrm>
            <a:off x="644525" y="1442668"/>
            <a:ext cx="3488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▌ </a:t>
            </a:r>
            <a:r>
              <a: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不連続性の平滑化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7F069F-9FF8-4502-9722-72903D61F82F}"/>
              </a:ext>
            </a:extLst>
          </p:cNvPr>
          <p:cNvSpPr txBox="1"/>
          <p:nvPr/>
        </p:nvSpPr>
        <p:spPr>
          <a:xfrm>
            <a:off x="939176" y="2162645"/>
            <a:ext cx="3985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>
                    <a:lumMod val="65000"/>
                  </a:schemeClr>
                </a:solidFill>
              </a:rPr>
              <a:t>▪ </a:t>
            </a:r>
            <a:r>
              <a:rPr kumimoji="1" lang="ja-JP" altLang="en-US" sz="2000" dirty="0"/>
              <a:t>モーラ間の急激な変化を緩和</a:t>
            </a:r>
            <a:endParaRPr kumimoji="1" lang="ja-JP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B13727-DBF2-44C7-82BD-32E85C666D8F}"/>
              </a:ext>
            </a:extLst>
          </p:cNvPr>
          <p:cNvSpPr txBox="1"/>
          <p:nvPr/>
        </p:nvSpPr>
        <p:spPr>
          <a:xfrm>
            <a:off x="939174" y="2645811"/>
            <a:ext cx="700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>
                    <a:lumMod val="65000"/>
                  </a:schemeClr>
                </a:solidFill>
              </a:rPr>
              <a:t>▪ </a:t>
            </a:r>
            <a:r>
              <a:rPr kumimoji="1" lang="en-US" altLang="ja-JP" sz="2400" b="1" dirty="0" err="1">
                <a:solidFill>
                  <a:schemeClr val="accent5">
                    <a:lumMod val="75000"/>
                  </a:schemeClr>
                </a:solidFill>
              </a:rPr>
              <a:t>Savitzky-Golay</a:t>
            </a:r>
            <a:r>
              <a:rPr kumimoji="1" lang="en-US" altLang="ja-JP" sz="2000" dirty="0"/>
              <a:t> </a:t>
            </a:r>
            <a:r>
              <a:rPr kumimoji="1" lang="en-US" altLang="ja-JP" sz="2400" b="1" dirty="0">
                <a:solidFill>
                  <a:schemeClr val="accent5">
                    <a:lumMod val="75000"/>
                  </a:schemeClr>
                </a:solidFill>
              </a:rPr>
              <a:t>(SG) </a:t>
            </a:r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法 </a:t>
            </a:r>
            <a:r>
              <a:rPr kumimoji="1" lang="ja-JP" altLang="en-US" sz="2000" dirty="0"/>
              <a:t>を適用　　</a:t>
            </a:r>
            <a:r>
              <a:rPr kumimoji="1" lang="ja-JP" altLang="en-US" sz="2800" b="1" dirty="0">
                <a:solidFill>
                  <a:schemeClr val="accent1"/>
                </a:solidFill>
              </a:rPr>
              <a:t>自然な音声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8" name="図 7" descr="グラフ&#10;&#10;中程度の精度で自動的に生成された説明">
            <a:extLst>
              <a:ext uri="{FF2B5EF4-FFF2-40B4-BE49-F238E27FC236}">
                <a16:creationId xmlns:a16="http://schemas.microsoft.com/office/drawing/2014/main" id="{C0D0F4C1-79A9-40DC-82FA-5E7EFAF3B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4368907"/>
            <a:ext cx="3488620" cy="2012842"/>
          </a:xfrm>
          <a:prstGeom prst="rect">
            <a:avLst/>
          </a:prstGeom>
        </p:spPr>
      </p:pic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7DF6DBD9-4985-4DE1-B82B-E40BF7226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54" y="4368907"/>
            <a:ext cx="3512696" cy="2012842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B0FB7EF-6E92-4080-9C4F-50E95F3EC1FE}"/>
              </a:ext>
            </a:extLst>
          </p:cNvPr>
          <p:cNvGrpSpPr/>
          <p:nvPr/>
        </p:nvGrpSpPr>
        <p:grpSpPr>
          <a:xfrm>
            <a:off x="4287724" y="5277751"/>
            <a:ext cx="661950" cy="195153"/>
            <a:chOff x="3185994" y="1993900"/>
            <a:chExt cx="661950" cy="195153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38FD0F2-A907-4C72-93D0-CEA73E94DCDE}"/>
                </a:ext>
              </a:extLst>
            </p:cNvPr>
            <p:cNvCxnSpPr>
              <a:cxnSpLocks/>
            </p:cNvCxnSpPr>
            <p:nvPr/>
          </p:nvCxnSpPr>
          <p:spPr>
            <a:xfrm>
              <a:off x="3185994" y="2087564"/>
              <a:ext cx="636707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8EAF6B1C-90B0-4862-95FB-8F8F4475A9E8}"/>
                </a:ext>
              </a:extLst>
            </p:cNvPr>
            <p:cNvCxnSpPr>
              <a:cxnSpLocks/>
            </p:cNvCxnSpPr>
            <p:nvPr/>
          </p:nvCxnSpPr>
          <p:spPr>
            <a:xfrm>
              <a:off x="3727450" y="1993900"/>
              <a:ext cx="95251" cy="8731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C9FEE8BC-5E85-4FDC-A0FD-9CB82AFD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7450" y="2074864"/>
              <a:ext cx="120494" cy="11418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157499-14B5-443D-837B-0AFF3FD5D922}"/>
              </a:ext>
            </a:extLst>
          </p:cNvPr>
          <p:cNvSpPr txBox="1"/>
          <p:nvPr/>
        </p:nvSpPr>
        <p:spPr>
          <a:xfrm>
            <a:off x="4287916" y="4589239"/>
            <a:ext cx="703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SG</a:t>
            </a:r>
            <a:r>
              <a:rPr kumimoji="1" lang="ja-JP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kumimoji="1" lang="en-US" altLang="ja-JP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ja-JP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×10</a:t>
            </a:r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9D4E5D53-5CE3-47D4-BC65-B489A1F48380}"/>
              </a:ext>
            </a:extLst>
          </p:cNvPr>
          <p:cNvSpPr/>
          <p:nvPr/>
        </p:nvSpPr>
        <p:spPr>
          <a:xfrm rot="5400000">
            <a:off x="5553955" y="2770337"/>
            <a:ext cx="215617" cy="18303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EFC6A7B-D41E-489C-9F49-B34653B9E339}"/>
              </a:ext>
            </a:extLst>
          </p:cNvPr>
          <p:cNvGrpSpPr/>
          <p:nvPr/>
        </p:nvGrpSpPr>
        <p:grpSpPr>
          <a:xfrm>
            <a:off x="644525" y="3610075"/>
            <a:ext cx="1809088" cy="660148"/>
            <a:chOff x="1204232" y="1551973"/>
            <a:chExt cx="1824393" cy="658594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9D4A732E-E66D-4DE6-AD79-ED9B11DA0419}"/>
                </a:ext>
              </a:extLst>
            </p:cNvPr>
            <p:cNvGrpSpPr/>
            <p:nvPr/>
          </p:nvGrpSpPr>
          <p:grpSpPr>
            <a:xfrm>
              <a:off x="1204232" y="1551973"/>
              <a:ext cx="1765581" cy="658594"/>
              <a:chOff x="4486275" y="3533173"/>
              <a:chExt cx="1765581" cy="658594"/>
            </a:xfrm>
          </p:grpSpPr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2F4AE3BC-A065-4309-8C79-9985B67711AB}"/>
                  </a:ext>
                </a:extLst>
              </p:cNvPr>
              <p:cNvGrpSpPr/>
              <p:nvPr/>
            </p:nvGrpSpPr>
            <p:grpSpPr>
              <a:xfrm>
                <a:off x="4512126" y="3572389"/>
                <a:ext cx="1739730" cy="437953"/>
                <a:chOff x="4535261" y="3611135"/>
                <a:chExt cx="1739730" cy="437953"/>
              </a:xfrm>
            </p:grpSpPr>
            <p:sp>
              <p:nvSpPr>
                <p:cNvPr id="40" name="部分円 39">
                  <a:extLst>
                    <a:ext uri="{FF2B5EF4-FFF2-40B4-BE49-F238E27FC236}">
                      <a16:creationId xmlns:a16="http://schemas.microsoft.com/office/drawing/2014/main" id="{1EF04E16-14E8-479B-B108-B00D8457E13E}"/>
                    </a:ext>
                  </a:extLst>
                </p:cNvPr>
                <p:cNvSpPr/>
                <p:nvPr/>
              </p:nvSpPr>
              <p:spPr>
                <a:xfrm>
                  <a:off x="4535261" y="3611135"/>
                  <a:ext cx="492507" cy="436727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部分円 40">
                  <a:extLst>
                    <a:ext uri="{FF2B5EF4-FFF2-40B4-BE49-F238E27FC236}">
                      <a16:creationId xmlns:a16="http://schemas.microsoft.com/office/drawing/2014/main" id="{D506F7E8-CDBF-4FDC-9D5E-144A06DA1112}"/>
                    </a:ext>
                  </a:extLst>
                </p:cNvPr>
                <p:cNvSpPr/>
                <p:nvPr/>
              </p:nvSpPr>
              <p:spPr>
                <a:xfrm rot="10800000">
                  <a:off x="5782484" y="3612361"/>
                  <a:ext cx="492507" cy="436727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9F0031ED-A3BD-4333-8E84-A833A79EC4D9}"/>
                    </a:ext>
                  </a:extLst>
                </p:cNvPr>
                <p:cNvSpPr/>
                <p:nvPr/>
              </p:nvSpPr>
              <p:spPr>
                <a:xfrm>
                  <a:off x="4766409" y="3611135"/>
                  <a:ext cx="1264277" cy="43795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D5DF139C-CF86-42E4-A9AD-DB7B6C88D311}"/>
                  </a:ext>
                </a:extLst>
              </p:cNvPr>
              <p:cNvGrpSpPr/>
              <p:nvPr/>
            </p:nvGrpSpPr>
            <p:grpSpPr>
              <a:xfrm>
                <a:off x="4486275" y="3533173"/>
                <a:ext cx="1729653" cy="658594"/>
                <a:chOff x="5807531" y="3820877"/>
                <a:chExt cx="1729653" cy="658594"/>
              </a:xfrm>
            </p:grpSpPr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F1EE86DD-6FC7-4C38-B2FB-A899D1344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6129" y="4267200"/>
                  <a:ext cx="77182" cy="21227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円弧 35">
                  <a:extLst>
                    <a:ext uri="{FF2B5EF4-FFF2-40B4-BE49-F238E27FC236}">
                      <a16:creationId xmlns:a16="http://schemas.microsoft.com/office/drawing/2014/main" id="{C6171D5E-6536-4304-A39C-2378EFAFFF67}"/>
                    </a:ext>
                  </a:extLst>
                </p:cNvPr>
                <p:cNvSpPr/>
                <p:nvPr/>
              </p:nvSpPr>
              <p:spPr>
                <a:xfrm rot="10800000">
                  <a:off x="5807531" y="3820877"/>
                  <a:ext cx="461468" cy="440880"/>
                </a:xfrm>
                <a:prstGeom prst="arc">
                  <a:avLst>
                    <a:gd name="adj1" fmla="val 16200000"/>
                    <a:gd name="adj2" fmla="val 5058779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円弧 36">
                  <a:extLst>
                    <a:ext uri="{FF2B5EF4-FFF2-40B4-BE49-F238E27FC236}">
                      <a16:creationId xmlns:a16="http://schemas.microsoft.com/office/drawing/2014/main" id="{F2673FF6-E895-4775-BF21-A1ABDC26AE50}"/>
                    </a:ext>
                  </a:extLst>
                </p:cNvPr>
                <p:cNvSpPr/>
                <p:nvPr/>
              </p:nvSpPr>
              <p:spPr>
                <a:xfrm>
                  <a:off x="7075716" y="3820877"/>
                  <a:ext cx="461468" cy="440880"/>
                </a:xfrm>
                <a:prstGeom prst="arc">
                  <a:avLst>
                    <a:gd name="adj1" fmla="val 16200000"/>
                    <a:gd name="adj2" fmla="val 5058779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A366E0E4-DF1C-41C2-A44E-93695093F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4357" y="3820877"/>
                  <a:ext cx="113755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90D13F39-597F-4806-B6FF-F532442F2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4857" y="4261757"/>
                  <a:ext cx="113755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E80B9C05-C10D-4BA0-8EE6-7F25186294CA}"/>
                </a:ext>
              </a:extLst>
            </p:cNvPr>
            <p:cNvSpPr txBox="1"/>
            <p:nvPr/>
          </p:nvSpPr>
          <p:spPr>
            <a:xfrm>
              <a:off x="1459663" y="1615459"/>
              <a:ext cx="1568962" cy="39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平滑化前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F7DBD2A4-F41F-4F16-8532-57DA9F9ADD0F}"/>
              </a:ext>
            </a:extLst>
          </p:cNvPr>
          <p:cNvGrpSpPr/>
          <p:nvPr/>
        </p:nvGrpSpPr>
        <p:grpSpPr>
          <a:xfrm>
            <a:off x="5104254" y="3610075"/>
            <a:ext cx="1744420" cy="660148"/>
            <a:chOff x="1204232" y="1551973"/>
            <a:chExt cx="1759178" cy="658594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EC99F5AD-11FA-4DF2-95A6-C78AC42B7EDB}"/>
                </a:ext>
              </a:extLst>
            </p:cNvPr>
            <p:cNvGrpSpPr/>
            <p:nvPr/>
          </p:nvGrpSpPr>
          <p:grpSpPr>
            <a:xfrm>
              <a:off x="1204232" y="1551973"/>
              <a:ext cx="1759178" cy="658594"/>
              <a:chOff x="4486275" y="3533173"/>
              <a:chExt cx="1759178" cy="658594"/>
            </a:xfrm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63AE87B1-9FA1-4B05-9161-7165A87BE330}"/>
                  </a:ext>
                </a:extLst>
              </p:cNvPr>
              <p:cNvGrpSpPr/>
              <p:nvPr/>
            </p:nvGrpSpPr>
            <p:grpSpPr>
              <a:xfrm>
                <a:off x="4512126" y="3572389"/>
                <a:ext cx="1733327" cy="437953"/>
                <a:chOff x="4535261" y="3611135"/>
                <a:chExt cx="1733327" cy="437953"/>
              </a:xfrm>
            </p:grpSpPr>
            <p:sp>
              <p:nvSpPr>
                <p:cNvPr id="53" name="部分円 52">
                  <a:extLst>
                    <a:ext uri="{FF2B5EF4-FFF2-40B4-BE49-F238E27FC236}">
                      <a16:creationId xmlns:a16="http://schemas.microsoft.com/office/drawing/2014/main" id="{E81F6391-0D8C-439B-A02D-F1721947BD6B}"/>
                    </a:ext>
                  </a:extLst>
                </p:cNvPr>
                <p:cNvSpPr/>
                <p:nvPr/>
              </p:nvSpPr>
              <p:spPr>
                <a:xfrm>
                  <a:off x="4535261" y="3611135"/>
                  <a:ext cx="492507" cy="436727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部分円 53">
                  <a:extLst>
                    <a:ext uri="{FF2B5EF4-FFF2-40B4-BE49-F238E27FC236}">
                      <a16:creationId xmlns:a16="http://schemas.microsoft.com/office/drawing/2014/main" id="{AAC8704F-3F20-44A8-ABE9-5E5B5AA5A68C}"/>
                    </a:ext>
                  </a:extLst>
                </p:cNvPr>
                <p:cNvSpPr/>
                <p:nvPr/>
              </p:nvSpPr>
              <p:spPr>
                <a:xfrm rot="10800000">
                  <a:off x="5776081" y="3612361"/>
                  <a:ext cx="492507" cy="436727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A9861AF7-9733-42D3-A109-B5B856482BB8}"/>
                    </a:ext>
                  </a:extLst>
                </p:cNvPr>
                <p:cNvSpPr/>
                <p:nvPr/>
              </p:nvSpPr>
              <p:spPr>
                <a:xfrm>
                  <a:off x="4766409" y="3611135"/>
                  <a:ext cx="1264277" cy="43795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BDDCE9F5-0B24-4FAD-8E8B-D438BBEB186D}"/>
                  </a:ext>
                </a:extLst>
              </p:cNvPr>
              <p:cNvGrpSpPr/>
              <p:nvPr/>
            </p:nvGrpSpPr>
            <p:grpSpPr>
              <a:xfrm>
                <a:off x="4486275" y="3533173"/>
                <a:ext cx="1729653" cy="658594"/>
                <a:chOff x="5807531" y="3820877"/>
                <a:chExt cx="1729653" cy="658594"/>
              </a:xfrm>
            </p:grpSpPr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68007AB9-1658-4632-9AF5-548E44FA3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6129" y="4267200"/>
                  <a:ext cx="77182" cy="21227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円弧 48">
                  <a:extLst>
                    <a:ext uri="{FF2B5EF4-FFF2-40B4-BE49-F238E27FC236}">
                      <a16:creationId xmlns:a16="http://schemas.microsoft.com/office/drawing/2014/main" id="{AC37BFF3-BA04-43B3-A5DD-B33FAB6D8CCD}"/>
                    </a:ext>
                  </a:extLst>
                </p:cNvPr>
                <p:cNvSpPr/>
                <p:nvPr/>
              </p:nvSpPr>
              <p:spPr>
                <a:xfrm rot="10800000">
                  <a:off x="5807531" y="3820877"/>
                  <a:ext cx="461468" cy="440880"/>
                </a:xfrm>
                <a:prstGeom prst="arc">
                  <a:avLst>
                    <a:gd name="adj1" fmla="val 16200000"/>
                    <a:gd name="adj2" fmla="val 5058779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円弧 49">
                  <a:extLst>
                    <a:ext uri="{FF2B5EF4-FFF2-40B4-BE49-F238E27FC236}">
                      <a16:creationId xmlns:a16="http://schemas.microsoft.com/office/drawing/2014/main" id="{C666F54F-3BC5-4EB7-950D-3A8A342BAC82}"/>
                    </a:ext>
                  </a:extLst>
                </p:cNvPr>
                <p:cNvSpPr/>
                <p:nvPr/>
              </p:nvSpPr>
              <p:spPr>
                <a:xfrm>
                  <a:off x="7075716" y="3820877"/>
                  <a:ext cx="461468" cy="440880"/>
                </a:xfrm>
                <a:prstGeom prst="arc">
                  <a:avLst>
                    <a:gd name="adj1" fmla="val 16200000"/>
                    <a:gd name="adj2" fmla="val 5058779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66B12D61-F548-46F9-A683-88BCD7CDF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4357" y="3820877"/>
                  <a:ext cx="113755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C4AD0048-D34E-4E20-A0A1-6BEBFEB8B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4857" y="4261757"/>
                  <a:ext cx="113755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C3B56C3E-C702-449A-B798-2A59EA1ED442}"/>
                </a:ext>
              </a:extLst>
            </p:cNvPr>
            <p:cNvSpPr txBox="1"/>
            <p:nvPr/>
          </p:nvSpPr>
          <p:spPr>
            <a:xfrm>
              <a:off x="1463703" y="1611039"/>
              <a:ext cx="1261805" cy="39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平滑化後</a:t>
              </a:r>
            </a:p>
          </p:txBody>
        </p:sp>
      </p:grpSp>
      <p:pic>
        <p:nvPicPr>
          <p:cNvPr id="56" name="tts_smoothed">
            <a:hlinkClick r:id="" action="ppaction://media"/>
            <a:extLst>
              <a:ext uri="{FF2B5EF4-FFF2-40B4-BE49-F238E27FC236}">
                <a16:creationId xmlns:a16="http://schemas.microsoft.com/office/drawing/2014/main" id="{8FCF3D43-7847-4DC4-A507-0A132DC743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171484" y="3621528"/>
            <a:ext cx="447862" cy="4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5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70A3141-6A60-49DF-8DEB-C689E4E3E7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3FA73-3294-4546-B767-A0B6D6CD765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48CFFF-52B4-427D-AD5C-BB0B4A76B0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GUI</a:t>
            </a:r>
            <a:r>
              <a:rPr kumimoji="1" lang="ja-JP" altLang="en-US" dirty="0"/>
              <a:t>化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A39ECA1-CE47-432C-BE99-7B889C179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02" y="1664812"/>
            <a:ext cx="4631196" cy="4824887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15CC3A5-7FFC-4F7F-A138-13AF4E583279}"/>
              </a:ext>
            </a:extLst>
          </p:cNvPr>
          <p:cNvCxnSpPr/>
          <p:nvPr/>
        </p:nvCxnSpPr>
        <p:spPr>
          <a:xfrm flipV="1">
            <a:off x="5626100" y="1562100"/>
            <a:ext cx="635000" cy="40005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DF6D0DC-541F-4ED4-9995-DC3C3F6DE7F3}"/>
              </a:ext>
            </a:extLst>
          </p:cNvPr>
          <p:cNvCxnSpPr>
            <a:cxnSpLocks/>
          </p:cNvCxnSpPr>
          <p:nvPr/>
        </p:nvCxnSpPr>
        <p:spPr>
          <a:xfrm>
            <a:off x="6254750" y="1562100"/>
            <a:ext cx="86144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49447F0-59BF-4F83-AA67-941F58219CDF}"/>
              </a:ext>
            </a:extLst>
          </p:cNvPr>
          <p:cNvGrpSpPr/>
          <p:nvPr/>
        </p:nvGrpSpPr>
        <p:grpSpPr>
          <a:xfrm>
            <a:off x="7116198" y="1301750"/>
            <a:ext cx="1440427" cy="520699"/>
            <a:chOff x="1938765" y="3524062"/>
            <a:chExt cx="1617236" cy="596898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7AF82C2-3DF7-4732-919F-F56605C04AB1}"/>
                </a:ext>
              </a:extLst>
            </p:cNvPr>
            <p:cNvSpPr txBox="1"/>
            <p:nvPr/>
          </p:nvSpPr>
          <p:spPr>
            <a:xfrm>
              <a:off x="2214477" y="3644871"/>
              <a:ext cx="1213473" cy="38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テキスト</a:t>
              </a:r>
            </a:p>
          </p:txBody>
        </p:sp>
        <p:sp>
          <p:nvSpPr>
            <p:cNvPr id="26" name="フローチャート: 端子 25">
              <a:extLst>
                <a:ext uri="{FF2B5EF4-FFF2-40B4-BE49-F238E27FC236}">
                  <a16:creationId xmlns:a16="http://schemas.microsoft.com/office/drawing/2014/main" id="{6C5A27D6-3766-464C-ACE3-C0BB6B47391F}"/>
                </a:ext>
              </a:extLst>
            </p:cNvPr>
            <p:cNvSpPr/>
            <p:nvPr/>
          </p:nvSpPr>
          <p:spPr>
            <a:xfrm>
              <a:off x="1938765" y="3524062"/>
              <a:ext cx="1617236" cy="596898"/>
            </a:xfrm>
            <a:prstGeom prst="flowChartTerminator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5DA5B73-3386-46E2-ADE1-7E460AF916CB}"/>
              </a:ext>
            </a:extLst>
          </p:cNvPr>
          <p:cNvGrpSpPr/>
          <p:nvPr/>
        </p:nvGrpSpPr>
        <p:grpSpPr>
          <a:xfrm>
            <a:off x="434975" y="4965700"/>
            <a:ext cx="1908175" cy="520699"/>
            <a:chOff x="1938765" y="3524062"/>
            <a:chExt cx="1617236" cy="596898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B5C16BF-42A2-4490-BDCD-DB025813F522}"/>
                </a:ext>
              </a:extLst>
            </p:cNvPr>
            <p:cNvSpPr txBox="1"/>
            <p:nvPr/>
          </p:nvSpPr>
          <p:spPr>
            <a:xfrm>
              <a:off x="2084322" y="3650299"/>
              <a:ext cx="1399922" cy="38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基本周波数修正</a:t>
              </a:r>
            </a:p>
          </p:txBody>
        </p:sp>
        <p:sp>
          <p:nvSpPr>
            <p:cNvPr id="29" name="フローチャート: 端子 28">
              <a:extLst>
                <a:ext uri="{FF2B5EF4-FFF2-40B4-BE49-F238E27FC236}">
                  <a16:creationId xmlns:a16="http://schemas.microsoft.com/office/drawing/2014/main" id="{F47F58C7-B6A2-4C75-ADAD-57B759EE23BE}"/>
                </a:ext>
              </a:extLst>
            </p:cNvPr>
            <p:cNvSpPr/>
            <p:nvPr/>
          </p:nvSpPr>
          <p:spPr>
            <a:xfrm>
              <a:off x="1938765" y="3524062"/>
              <a:ext cx="1617236" cy="596898"/>
            </a:xfrm>
            <a:prstGeom prst="flowChartTerminator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4109BD-A43E-4B47-9410-7B34ACAEAFCA}"/>
              </a:ext>
            </a:extLst>
          </p:cNvPr>
          <p:cNvCxnSpPr>
            <a:cxnSpLocks/>
          </p:cNvCxnSpPr>
          <p:nvPr/>
        </p:nvCxnSpPr>
        <p:spPr>
          <a:xfrm>
            <a:off x="2343150" y="5226049"/>
            <a:ext cx="86144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7D98220-3135-4B38-BADB-A94513C83B1D}"/>
              </a:ext>
            </a:extLst>
          </p:cNvPr>
          <p:cNvCxnSpPr>
            <a:cxnSpLocks/>
          </p:cNvCxnSpPr>
          <p:nvPr/>
        </p:nvCxnSpPr>
        <p:spPr>
          <a:xfrm>
            <a:off x="3198248" y="5226049"/>
            <a:ext cx="342917" cy="17033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EE491AF-585A-4804-9AE3-8308F0D952B9}"/>
              </a:ext>
            </a:extLst>
          </p:cNvPr>
          <p:cNvGrpSpPr/>
          <p:nvPr/>
        </p:nvGrpSpPr>
        <p:grpSpPr>
          <a:xfrm>
            <a:off x="434974" y="2272299"/>
            <a:ext cx="1908175" cy="520699"/>
            <a:chOff x="1938765" y="3524062"/>
            <a:chExt cx="1617236" cy="596898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78A3851-5D6D-484B-B01A-86626225EF14}"/>
                </a:ext>
              </a:extLst>
            </p:cNvPr>
            <p:cNvSpPr txBox="1"/>
            <p:nvPr/>
          </p:nvSpPr>
          <p:spPr>
            <a:xfrm>
              <a:off x="2070371" y="3644871"/>
              <a:ext cx="1460296" cy="38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基本周波数系列</a:t>
              </a:r>
            </a:p>
          </p:txBody>
        </p:sp>
        <p:sp>
          <p:nvSpPr>
            <p:cNvPr id="35" name="フローチャート: 端子 34">
              <a:extLst>
                <a:ext uri="{FF2B5EF4-FFF2-40B4-BE49-F238E27FC236}">
                  <a16:creationId xmlns:a16="http://schemas.microsoft.com/office/drawing/2014/main" id="{89BB0191-0AB0-4385-AF30-FE0D68FB928E}"/>
                </a:ext>
              </a:extLst>
            </p:cNvPr>
            <p:cNvSpPr/>
            <p:nvPr/>
          </p:nvSpPr>
          <p:spPr>
            <a:xfrm>
              <a:off x="1938765" y="3524062"/>
              <a:ext cx="1617236" cy="596898"/>
            </a:xfrm>
            <a:prstGeom prst="flowChartTerminator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550F0F0-1113-4A7E-BDA6-D957D7E10174}"/>
              </a:ext>
            </a:extLst>
          </p:cNvPr>
          <p:cNvCxnSpPr>
            <a:cxnSpLocks/>
          </p:cNvCxnSpPr>
          <p:nvPr/>
        </p:nvCxnSpPr>
        <p:spPr>
          <a:xfrm>
            <a:off x="2336800" y="2532648"/>
            <a:ext cx="86144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992BB6D-D222-420D-BFA8-072521A66ECB}"/>
              </a:ext>
            </a:extLst>
          </p:cNvPr>
          <p:cNvCxnSpPr>
            <a:cxnSpLocks/>
          </p:cNvCxnSpPr>
          <p:nvPr/>
        </p:nvCxnSpPr>
        <p:spPr>
          <a:xfrm>
            <a:off x="3174991" y="2526297"/>
            <a:ext cx="342917" cy="17033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F071A3F-8936-4898-AFF0-986239600976}"/>
              </a:ext>
            </a:extLst>
          </p:cNvPr>
          <p:cNvGrpSpPr/>
          <p:nvPr/>
        </p:nvGrpSpPr>
        <p:grpSpPr>
          <a:xfrm>
            <a:off x="7429500" y="5251451"/>
            <a:ext cx="1350433" cy="520699"/>
            <a:chOff x="1938765" y="3524062"/>
            <a:chExt cx="1617236" cy="596898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5A2431B-412B-4E90-B3A5-3C67E40C28B8}"/>
                </a:ext>
              </a:extLst>
            </p:cNvPr>
            <p:cNvSpPr txBox="1"/>
            <p:nvPr/>
          </p:nvSpPr>
          <p:spPr>
            <a:xfrm>
              <a:off x="2275313" y="3655281"/>
              <a:ext cx="1065812" cy="38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平滑化</a:t>
              </a:r>
            </a:p>
          </p:txBody>
        </p:sp>
        <p:sp>
          <p:nvSpPr>
            <p:cNvPr id="43" name="フローチャート: 端子 42">
              <a:extLst>
                <a:ext uri="{FF2B5EF4-FFF2-40B4-BE49-F238E27FC236}">
                  <a16:creationId xmlns:a16="http://schemas.microsoft.com/office/drawing/2014/main" id="{EFC6FDF3-7218-4E7B-A243-1C029566E7D9}"/>
                </a:ext>
              </a:extLst>
            </p:cNvPr>
            <p:cNvSpPr/>
            <p:nvPr/>
          </p:nvSpPr>
          <p:spPr>
            <a:xfrm>
              <a:off x="1938765" y="3524062"/>
              <a:ext cx="1617236" cy="596898"/>
            </a:xfrm>
            <a:prstGeom prst="flowChartTerminator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268EE08D-E96D-4376-99CA-D8713135CB1B}"/>
              </a:ext>
            </a:extLst>
          </p:cNvPr>
          <p:cNvCxnSpPr>
            <a:cxnSpLocks/>
          </p:cNvCxnSpPr>
          <p:nvPr/>
        </p:nvCxnSpPr>
        <p:spPr>
          <a:xfrm flipV="1">
            <a:off x="6546850" y="5511800"/>
            <a:ext cx="374633" cy="3683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499D690-A4C2-4B54-B356-AF7CB46BF997}"/>
              </a:ext>
            </a:extLst>
          </p:cNvPr>
          <p:cNvCxnSpPr>
            <a:cxnSpLocks/>
          </p:cNvCxnSpPr>
          <p:nvPr/>
        </p:nvCxnSpPr>
        <p:spPr>
          <a:xfrm>
            <a:off x="6910917" y="5511800"/>
            <a:ext cx="51858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5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オレンジ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研究プレゼン用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</TotalTime>
  <Words>406</Words>
  <Application>Microsoft Office PowerPoint</Application>
  <PresentationFormat>画面に合わせる (4:3)</PresentationFormat>
  <Paragraphs>91</Paragraphs>
  <Slides>10</Slides>
  <Notes>0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HaranoAjiMincho-Regular</vt:lpstr>
      <vt:lpstr>LMMono10-Regular</vt:lpstr>
      <vt:lpstr>LMRoman10-Regular</vt:lpstr>
      <vt:lpstr>游ゴシック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ARAI Keidai</dc:creator>
  <cp:lastModifiedBy>ARAI Keidai</cp:lastModifiedBy>
  <cp:revision>16</cp:revision>
  <dcterms:created xsi:type="dcterms:W3CDTF">2022-01-22T00:39:40Z</dcterms:created>
  <dcterms:modified xsi:type="dcterms:W3CDTF">2022-02-08T03:04:40Z</dcterms:modified>
</cp:coreProperties>
</file>