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1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192" y="3920916"/>
            <a:ext cx="5454539" cy="3528262"/>
          </a:xfrm>
        </p:spPr>
        <p:txBody>
          <a:bodyPr anchor="b">
            <a:normAutofit/>
          </a:bodyPr>
          <a:lstStyle>
            <a:lvl1pPr>
              <a:defRPr sz="44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5192" y="7449175"/>
            <a:ext cx="5454539" cy="1756167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8"/>
          <p:cNvSpPr/>
          <p:nvPr/>
        </p:nvSpPr>
        <p:spPr bwMode="auto">
          <a:xfrm>
            <a:off x="-26212" y="6737807"/>
            <a:ext cx="1153203" cy="121899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39" y="7062729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7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191" y="950525"/>
            <a:ext cx="5447543" cy="4860273"/>
          </a:xfrm>
        </p:spPr>
        <p:txBody>
          <a:bodyPr anchor="ctr">
            <a:normAutofit/>
          </a:bodyPr>
          <a:lstStyle>
            <a:lvl1pPr algn="l">
              <a:defRPr sz="39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191" y="6789087"/>
            <a:ext cx="5447543" cy="2425995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8" y="4937437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2473" y="5058456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08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241" y="950525"/>
            <a:ext cx="5048895" cy="4514991"/>
          </a:xfrm>
        </p:spPr>
        <p:txBody>
          <a:bodyPr anchor="ctr">
            <a:normAutofit/>
          </a:bodyPr>
          <a:lstStyle>
            <a:lvl1pPr algn="l">
              <a:defRPr sz="39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96533" y="5465515"/>
            <a:ext cx="4672310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191" y="6789087"/>
            <a:ext cx="5447543" cy="2425995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8" y="4937437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2473" y="5058456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14" name="TextBox 13"/>
          <p:cNvSpPr txBox="1"/>
          <p:nvPr/>
        </p:nvSpPr>
        <p:spPr>
          <a:xfrm>
            <a:off x="1494373" y="1010408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1212" y="4530125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66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191" y="3802100"/>
            <a:ext cx="5447543" cy="4248740"/>
          </a:xfrm>
        </p:spPr>
        <p:txBody>
          <a:bodyPr anchor="b">
            <a:normAutofit/>
          </a:bodyPr>
          <a:lstStyle>
            <a:lvl1pPr algn="l">
              <a:defRPr sz="39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5191" y="8079458"/>
            <a:ext cx="5447543" cy="113767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8" y="7656993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2473" y="7769927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356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08241" y="950525"/>
            <a:ext cx="5048895" cy="4514991"/>
          </a:xfrm>
        </p:spPr>
        <p:txBody>
          <a:bodyPr anchor="ctr">
            <a:normAutofit/>
          </a:bodyPr>
          <a:lstStyle>
            <a:lvl1pPr algn="l">
              <a:defRPr sz="39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5190" y="6772487"/>
            <a:ext cx="5527130" cy="130697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accent1"/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5190" y="8079458"/>
            <a:ext cx="5527130" cy="113767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8" y="7656993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2473" y="7769927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94373" y="1010408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1212" y="4530125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95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191" y="978290"/>
            <a:ext cx="5447542" cy="4490698"/>
          </a:xfrm>
        </p:spPr>
        <p:txBody>
          <a:bodyPr anchor="ctr">
            <a:normAutofit/>
          </a:bodyPr>
          <a:lstStyle>
            <a:lvl1pPr algn="l">
              <a:defRPr sz="39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5191" y="6772487"/>
            <a:ext cx="5447543" cy="130697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accent1"/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5191" y="8079458"/>
            <a:ext cx="5447543" cy="113767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8" y="7656993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2473" y="7769927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0875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663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84345" y="978289"/>
            <a:ext cx="1368609" cy="82388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5191" y="978289"/>
            <a:ext cx="3897538" cy="82388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11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493" y="973149"/>
            <a:ext cx="5445241" cy="199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191" y="3326836"/>
            <a:ext cx="5447543" cy="5890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845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191" y="3234780"/>
            <a:ext cx="5447543" cy="229024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191" y="5584331"/>
            <a:ext cx="5447543" cy="1341587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8" y="4937437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2473" y="5058456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43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5191" y="3331679"/>
            <a:ext cx="2642404" cy="587434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692" y="3331679"/>
            <a:ext cx="2642042" cy="587434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2473" y="1228358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213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62" y="3471887"/>
            <a:ext cx="237553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5190" y="4370430"/>
            <a:ext cx="2642405" cy="484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183" y="3466854"/>
            <a:ext cx="237441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7723" y="4365397"/>
            <a:ext cx="2640874" cy="484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2473" y="1228358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050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492" y="973149"/>
            <a:ext cx="5445242" cy="199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788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03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190" y="695567"/>
            <a:ext cx="2173059" cy="1522324"/>
          </a:xfrm>
        </p:spPr>
        <p:txBody>
          <a:bodyPr anchor="b"/>
          <a:lstStyle>
            <a:lvl1pPr algn="l">
              <a:defRPr sz="165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971" y="695569"/>
            <a:ext cx="3132763" cy="844333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5190" y="2492652"/>
            <a:ext cx="2173059" cy="6646243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8" y="1108936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11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191" y="7485380"/>
            <a:ext cx="5447543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5191" y="990075"/>
            <a:ext cx="5447543" cy="6010898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5191" y="8369071"/>
            <a:ext cx="544754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8" y="7656993"/>
            <a:ext cx="1122530" cy="79211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2473" y="7769927"/>
            <a:ext cx="483419" cy="569325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08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56447"/>
            <a:ext cx="1637242" cy="10351342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6876" y="444"/>
            <a:ext cx="1613336" cy="10685554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1130" cy="1069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7492" y="973149"/>
            <a:ext cx="5445242" cy="1997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191" y="3326836"/>
            <a:ext cx="5447543" cy="605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3025" y="9566195"/>
            <a:ext cx="633328" cy="57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190" y="9567318"/>
            <a:ext cx="472404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2473" y="1228358"/>
            <a:ext cx="4834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3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64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377830" rtl="0" eaLnBrk="1" latinLnBrk="0" hangingPunct="1">
        <a:spcBef>
          <a:spcPct val="0"/>
        </a:spcBef>
        <a:buNone/>
        <a:defRPr sz="2975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3" indent="-283373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57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40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23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2894" y="764793"/>
            <a:ext cx="4411345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Calibri"/>
                <a:cs typeface="Calibri"/>
              </a:rPr>
              <a:t>TUGAS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MAKALAH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800" b="1" spc="-15" dirty="0">
                <a:latin typeface="Calibri"/>
                <a:cs typeface="Calibri"/>
              </a:rPr>
              <a:t>STUDI</a:t>
            </a:r>
            <a:r>
              <a:rPr sz="1800" b="1" spc="-5" dirty="0">
                <a:latin typeface="Calibri"/>
                <a:cs typeface="Calibri"/>
              </a:rPr>
              <a:t> KASUS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PEMESANAN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HOTEL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MOBILE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0370" y="6100317"/>
            <a:ext cx="299783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DISUSUN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OLEH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Abie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Ramadhan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Youtube 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Muhhamad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Frendi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Arahman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prog.Python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spc="-10" dirty="0">
                <a:latin typeface="Calibri"/>
                <a:cs typeface="Calibri"/>
              </a:rPr>
              <a:t>Rocky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Federik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Hamonangan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Makalah+PPT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Windo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Fuandi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Flowchart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5045" y="8234553"/>
            <a:ext cx="3027045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PROGRAM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STUDI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TEKNIK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INFORMATIKA</a:t>
            </a:r>
            <a:endParaRPr sz="1200">
              <a:latin typeface="Arial"/>
              <a:cs typeface="Arial"/>
            </a:endParaRPr>
          </a:p>
          <a:p>
            <a:pPr marL="301625" marR="294005" algn="ctr">
              <a:lnSpc>
                <a:spcPct val="158300"/>
              </a:lnSpc>
              <a:spcBef>
                <a:spcPts val="25"/>
              </a:spcBef>
            </a:pPr>
            <a:r>
              <a:rPr sz="1200" b="1" spc="-15" dirty="0">
                <a:latin typeface="Arial"/>
                <a:cs typeface="Arial"/>
              </a:rPr>
              <a:t>UNIVERSITAS </a:t>
            </a:r>
            <a:r>
              <a:rPr sz="1200" b="1" spc="-5" dirty="0">
                <a:latin typeface="Arial"/>
                <a:cs typeface="Arial"/>
              </a:rPr>
              <a:t>DIAN </a:t>
            </a:r>
            <a:r>
              <a:rPr sz="1200" b="1" spc="-10" dirty="0">
                <a:latin typeface="Arial"/>
                <a:cs typeface="Arial"/>
              </a:rPr>
              <a:t>NUSANTARA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JAKARTA</a:t>
            </a:r>
            <a:endParaRPr sz="12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Arial"/>
                <a:cs typeface="Arial"/>
              </a:rPr>
              <a:t>2023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5505" y="2689095"/>
            <a:ext cx="3269687" cy="2610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084" y="1042742"/>
            <a:ext cx="5760085" cy="324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Fitur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4: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Perulangan</a:t>
            </a:r>
            <a:r>
              <a:rPr sz="1400" b="1" spc="-5" dirty="0">
                <a:latin typeface="Calibri"/>
                <a:cs typeface="Calibri"/>
              </a:rPr>
              <a:t> Bersarang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(Nested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Loop)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Calibri"/>
              <a:cs typeface="Calibri"/>
            </a:endParaRPr>
          </a:p>
          <a:p>
            <a:pPr marL="12700" marR="12065" algn="just">
              <a:lnSpc>
                <a:spcPct val="111000"/>
              </a:lnSpc>
            </a:pPr>
            <a:r>
              <a:rPr sz="1100" dirty="0">
                <a:latin typeface="Calibri"/>
                <a:cs typeface="Calibri"/>
              </a:rPr>
              <a:t>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konteks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terdapat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dua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bersarang</a:t>
            </a:r>
            <a:r>
              <a:rPr sz="1100" spc="-5" dirty="0">
                <a:latin typeface="Calibri"/>
                <a:cs typeface="Calibri"/>
              </a:rPr>
              <a:t> (nested).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Loop</a:t>
            </a:r>
            <a:r>
              <a:rPr sz="1100" spc="-5" dirty="0">
                <a:latin typeface="Calibri"/>
                <a:cs typeface="Calibri"/>
              </a:rPr>
              <a:t> pertama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mengiterasi melalui </a:t>
            </a:r>
            <a:r>
              <a:rPr sz="1100" dirty="0">
                <a:latin typeface="Calibri"/>
                <a:cs typeface="Calibri"/>
              </a:rPr>
              <a:t>jumlah </a:t>
            </a:r>
            <a:r>
              <a:rPr sz="1100" spc="-5" dirty="0">
                <a:latin typeface="Calibri"/>
                <a:cs typeface="Calibri"/>
              </a:rPr>
              <a:t>kamar yang </a:t>
            </a:r>
            <a:r>
              <a:rPr sz="1100" dirty="0">
                <a:latin typeface="Calibri"/>
                <a:cs typeface="Calibri"/>
              </a:rPr>
              <a:t>ingin dipesan oleh pengguna. </a:t>
            </a:r>
            <a:r>
              <a:rPr sz="1100" spc="-10" dirty="0">
                <a:latin typeface="Calibri"/>
                <a:cs typeface="Calibri"/>
              </a:rPr>
              <a:t>Loop </a:t>
            </a:r>
            <a:r>
              <a:rPr sz="1100" spc="-5" dirty="0">
                <a:latin typeface="Calibri"/>
                <a:cs typeface="Calibri"/>
              </a:rPr>
              <a:t>kedua digunakan untuk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mengiterasi melalui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menginap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setiap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kamar.</a:t>
            </a:r>
            <a:endParaRPr sz="1100" dirty="0">
              <a:latin typeface="Calibri"/>
              <a:cs typeface="Calibri"/>
            </a:endParaRPr>
          </a:p>
          <a:p>
            <a:pPr marL="12700" marR="6350" algn="just">
              <a:lnSpc>
                <a:spcPct val="110000"/>
              </a:lnSpc>
              <a:spcBef>
                <a:spcPts val="780"/>
              </a:spcBef>
            </a:pP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setiap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iterasi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pertama,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pengguna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diminta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untuk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memasukkan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nomor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tersebut. </a:t>
            </a:r>
            <a:r>
              <a:rPr sz="1100" spc="-5" dirty="0">
                <a:latin typeface="Calibri"/>
                <a:cs typeface="Calibri"/>
              </a:rPr>
              <a:t>Kemudian,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kedua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mengumpulkan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informasi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sebanyak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dimasukkan.</a:t>
            </a:r>
            <a:endParaRPr sz="1100" dirty="0">
              <a:latin typeface="Calibri"/>
              <a:cs typeface="Calibri"/>
            </a:endParaRPr>
          </a:p>
          <a:p>
            <a:pPr marL="12700" marR="6350" algn="just">
              <a:lnSpc>
                <a:spcPct val="110900"/>
              </a:lnSpc>
              <a:spcBef>
                <a:spcPts val="770"/>
              </a:spcBef>
            </a:pPr>
            <a:r>
              <a:rPr sz="1100" spc="-5" dirty="0">
                <a:latin typeface="Calibri"/>
                <a:cs typeface="Calibri"/>
              </a:rPr>
              <a:t>Dengan menggunakan nested loop,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dapat mengatur </a:t>
            </a:r>
            <a:r>
              <a:rPr sz="1100" dirty="0">
                <a:latin typeface="Calibri"/>
                <a:cs typeface="Calibri"/>
              </a:rPr>
              <a:t>pengumpulan </a:t>
            </a:r>
            <a:r>
              <a:rPr sz="1100" spc="-10" dirty="0">
                <a:latin typeface="Calibri"/>
                <a:cs typeface="Calibri"/>
              </a:rPr>
              <a:t>data tamu </a:t>
            </a:r>
            <a:r>
              <a:rPr sz="1100" spc="-5" dirty="0">
                <a:latin typeface="Calibri"/>
                <a:cs typeface="Calibri"/>
              </a:rPr>
              <a:t>untuk setiap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 </a:t>
            </a:r>
            <a:r>
              <a:rPr sz="1100" spc="-10" dirty="0">
                <a:latin typeface="Calibri"/>
                <a:cs typeface="Calibri"/>
              </a:rPr>
              <a:t>secara </a:t>
            </a:r>
            <a:r>
              <a:rPr sz="1100" spc="-5" dirty="0">
                <a:latin typeface="Calibri"/>
                <a:cs typeface="Calibri"/>
              </a:rPr>
              <a:t>terpisah. </a:t>
            </a:r>
            <a:r>
              <a:rPr sz="1100" dirty="0">
                <a:latin typeface="Calibri"/>
                <a:cs typeface="Calibri"/>
              </a:rPr>
              <a:t>Ini </a:t>
            </a:r>
            <a:r>
              <a:rPr sz="1100" spc="-5" dirty="0">
                <a:latin typeface="Calibri"/>
                <a:cs typeface="Calibri"/>
              </a:rPr>
              <a:t>memungkinkan </a:t>
            </a:r>
            <a:r>
              <a:rPr sz="1100" dirty="0">
                <a:latin typeface="Calibri"/>
                <a:cs typeface="Calibri"/>
              </a:rPr>
              <a:t>pengguna </a:t>
            </a:r>
            <a:r>
              <a:rPr sz="1100" spc="-10" dirty="0">
                <a:latin typeface="Calibri"/>
                <a:cs typeface="Calibri"/>
              </a:rPr>
              <a:t>untuk </a:t>
            </a:r>
            <a:r>
              <a:rPr sz="1100" spc="-5" dirty="0">
                <a:latin typeface="Calibri"/>
                <a:cs typeface="Calibri"/>
              </a:rPr>
              <a:t>memasukkan informasi </a:t>
            </a:r>
            <a:r>
              <a:rPr sz="1100" spc="-10" dirty="0">
                <a:latin typeface="Calibri"/>
                <a:cs typeface="Calibri"/>
              </a:rPr>
              <a:t>tamu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spc="-10" dirty="0">
                <a:latin typeface="Calibri"/>
                <a:cs typeface="Calibri"/>
              </a:rPr>
              <a:t>sesuai </a:t>
            </a:r>
            <a:r>
              <a:rPr sz="1100" spc="-5" dirty="0">
                <a:latin typeface="Calibri"/>
                <a:cs typeface="Calibri"/>
              </a:rPr>
              <a:t> dengan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diinginkan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setiap</a:t>
            </a:r>
            <a:r>
              <a:rPr sz="1100" spc="-10" dirty="0">
                <a:latin typeface="Calibri"/>
                <a:cs typeface="Calibri"/>
              </a:rPr>
              <a:t> 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dirty="0">
                <a:latin typeface="Calibri"/>
                <a:cs typeface="Calibri"/>
              </a:rPr>
              <a:t>dipesan.</a:t>
            </a:r>
          </a:p>
          <a:p>
            <a:pPr marL="12700" marR="5080" algn="just">
              <a:lnSpc>
                <a:spcPct val="110100"/>
              </a:lnSpc>
              <a:spcBef>
                <a:spcPts val="780"/>
              </a:spcBef>
            </a:pPr>
            <a:r>
              <a:rPr sz="1100" spc="-5" dirty="0">
                <a:latin typeface="Calibri"/>
                <a:cs typeface="Calibri"/>
              </a:rPr>
              <a:t>Dengan </a:t>
            </a:r>
            <a:r>
              <a:rPr sz="1100" dirty="0">
                <a:latin typeface="Calibri"/>
                <a:cs typeface="Calibri"/>
              </a:rPr>
              <a:t>demikian, </a:t>
            </a:r>
            <a:r>
              <a:rPr sz="1100" spc="-5" dirty="0">
                <a:latin typeface="Calibri"/>
                <a:cs typeface="Calibri"/>
              </a:rPr>
              <a:t>nested loop pada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tersebut </a:t>
            </a:r>
            <a:r>
              <a:rPr sz="1100" dirty="0">
                <a:latin typeface="Calibri"/>
                <a:cs typeface="Calibri"/>
              </a:rPr>
              <a:t>membantu dalam pengumpulan </a:t>
            </a:r>
            <a:r>
              <a:rPr sz="1100" spc="-10" dirty="0">
                <a:latin typeface="Calibri"/>
                <a:cs typeface="Calibri"/>
              </a:rPr>
              <a:t>data tamu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secara terstruktur </a:t>
            </a:r>
            <a:r>
              <a:rPr sz="1100" dirty="0">
                <a:latin typeface="Calibri"/>
                <a:cs typeface="Calibri"/>
              </a:rPr>
              <a:t>dan memungkinkan pengguna </a:t>
            </a:r>
            <a:r>
              <a:rPr sz="1100" spc="-10" dirty="0">
                <a:latin typeface="Calibri"/>
                <a:cs typeface="Calibri"/>
              </a:rPr>
              <a:t>untuk </a:t>
            </a:r>
            <a:r>
              <a:rPr sz="1100" spc="-5" dirty="0">
                <a:latin typeface="Calibri"/>
                <a:cs typeface="Calibri"/>
              </a:rPr>
              <a:t>mengelola informasi </a:t>
            </a:r>
            <a:r>
              <a:rPr sz="1100" dirty="0">
                <a:latin typeface="Calibri"/>
                <a:cs typeface="Calibri"/>
              </a:rPr>
              <a:t>tamu </a:t>
            </a:r>
            <a:r>
              <a:rPr sz="1100" spc="-5" dirty="0">
                <a:latin typeface="Calibri"/>
                <a:cs typeface="Calibri"/>
              </a:rPr>
              <a:t>dengan </a:t>
            </a:r>
            <a:r>
              <a:rPr sz="1100" dirty="0">
                <a:latin typeface="Calibri"/>
                <a:cs typeface="Calibri"/>
              </a:rPr>
              <a:t>lebih baik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10" dirty="0">
                <a:latin typeface="Calibri"/>
                <a:cs typeface="Calibri"/>
              </a:rPr>
              <a:t> konteks </a:t>
            </a:r>
            <a:r>
              <a:rPr sz="1100" spc="-5" dirty="0">
                <a:latin typeface="Calibri"/>
                <a:cs typeface="Calibri"/>
              </a:rPr>
              <a:t>pemesanan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hotel.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b="1" spc="-5" dirty="0">
                <a:latin typeface="Calibri"/>
                <a:cs typeface="Calibri"/>
              </a:rPr>
              <a:t>Flowchart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798691"/>
            <a:ext cx="744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So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35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o</a:t>
            </a:r>
            <a:r>
              <a:rPr sz="1100" b="1" spc="5" dirty="0">
                <a:latin typeface="Calibri"/>
                <a:cs typeface="Calibri"/>
              </a:rPr>
              <a:t>d</a:t>
            </a:r>
            <a:r>
              <a:rPr sz="1100" b="1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098791"/>
            <a:ext cx="6492113" cy="76911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55039" y="4585969"/>
            <a:ext cx="789305" cy="544195"/>
          </a:xfrm>
          <a:custGeom>
            <a:avLst/>
            <a:gdLst/>
            <a:ahLst/>
            <a:cxnLst/>
            <a:rect l="l" t="t" r="r" b="b"/>
            <a:pathLst>
              <a:path w="789305" h="544195">
                <a:moveTo>
                  <a:pt x="0" y="272161"/>
                </a:moveTo>
                <a:lnTo>
                  <a:pt x="4279" y="231958"/>
                </a:lnTo>
                <a:lnTo>
                  <a:pt x="16709" y="193582"/>
                </a:lnTo>
                <a:lnTo>
                  <a:pt x="36679" y="157454"/>
                </a:lnTo>
                <a:lnTo>
                  <a:pt x="63578" y="123997"/>
                </a:lnTo>
                <a:lnTo>
                  <a:pt x="96796" y="93631"/>
                </a:lnTo>
                <a:lnTo>
                  <a:pt x="135722" y="66779"/>
                </a:lnTo>
                <a:lnTo>
                  <a:pt x="179745" y="43864"/>
                </a:lnTo>
                <a:lnTo>
                  <a:pt x="228253" y="25306"/>
                </a:lnTo>
                <a:lnTo>
                  <a:pt x="280638" y="11528"/>
                </a:lnTo>
                <a:lnTo>
                  <a:pt x="336286" y="2952"/>
                </a:lnTo>
                <a:lnTo>
                  <a:pt x="394588" y="0"/>
                </a:lnTo>
                <a:lnTo>
                  <a:pt x="452931" y="2952"/>
                </a:lnTo>
                <a:lnTo>
                  <a:pt x="508611" y="11528"/>
                </a:lnTo>
                <a:lnTo>
                  <a:pt x="561018" y="25306"/>
                </a:lnTo>
                <a:lnTo>
                  <a:pt x="609543" y="43864"/>
                </a:lnTo>
                <a:lnTo>
                  <a:pt x="653577" y="66779"/>
                </a:lnTo>
                <a:lnTo>
                  <a:pt x="692509" y="93631"/>
                </a:lnTo>
                <a:lnTo>
                  <a:pt x="725729" y="123997"/>
                </a:lnTo>
                <a:lnTo>
                  <a:pt x="752629" y="157454"/>
                </a:lnTo>
                <a:lnTo>
                  <a:pt x="772598" y="193582"/>
                </a:lnTo>
                <a:lnTo>
                  <a:pt x="785026" y="231958"/>
                </a:lnTo>
                <a:lnTo>
                  <a:pt x="789304" y="272161"/>
                </a:lnTo>
                <a:lnTo>
                  <a:pt x="785026" y="312360"/>
                </a:lnTo>
                <a:lnTo>
                  <a:pt x="772598" y="350728"/>
                </a:lnTo>
                <a:lnTo>
                  <a:pt x="752629" y="386844"/>
                </a:lnTo>
                <a:lnTo>
                  <a:pt x="725729" y="420286"/>
                </a:lnTo>
                <a:lnTo>
                  <a:pt x="692509" y="450635"/>
                </a:lnTo>
                <a:lnTo>
                  <a:pt x="653577" y="477469"/>
                </a:lnTo>
                <a:lnTo>
                  <a:pt x="609543" y="500368"/>
                </a:lnTo>
                <a:lnTo>
                  <a:pt x="561018" y="518911"/>
                </a:lnTo>
                <a:lnTo>
                  <a:pt x="508611" y="532677"/>
                </a:lnTo>
                <a:lnTo>
                  <a:pt x="452931" y="541245"/>
                </a:lnTo>
                <a:lnTo>
                  <a:pt x="394588" y="544194"/>
                </a:lnTo>
                <a:lnTo>
                  <a:pt x="336286" y="541245"/>
                </a:lnTo>
                <a:lnTo>
                  <a:pt x="280638" y="532677"/>
                </a:lnTo>
                <a:lnTo>
                  <a:pt x="228253" y="518911"/>
                </a:lnTo>
                <a:lnTo>
                  <a:pt x="179745" y="500368"/>
                </a:lnTo>
                <a:lnTo>
                  <a:pt x="135722" y="477469"/>
                </a:lnTo>
                <a:lnTo>
                  <a:pt x="96796" y="450635"/>
                </a:lnTo>
                <a:lnTo>
                  <a:pt x="63578" y="420286"/>
                </a:lnTo>
                <a:lnTo>
                  <a:pt x="36679" y="386844"/>
                </a:lnTo>
                <a:lnTo>
                  <a:pt x="16709" y="350728"/>
                </a:lnTo>
                <a:lnTo>
                  <a:pt x="4279" y="312360"/>
                </a:lnTo>
                <a:lnTo>
                  <a:pt x="0" y="272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1084" y="4701031"/>
            <a:ext cx="381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95" dirty="0">
                <a:latin typeface="Calibri"/>
                <a:cs typeface="Calibri"/>
              </a:rPr>
              <a:t>T</a:t>
            </a:r>
            <a:r>
              <a:rPr sz="1100" b="1" spc="-2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0429" y="4541519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852"/>
                </a:moveTo>
                <a:lnTo>
                  <a:pt x="7375" y="57328"/>
                </a:lnTo>
                <a:lnTo>
                  <a:pt x="27479" y="27495"/>
                </a:lnTo>
                <a:lnTo>
                  <a:pt x="57275" y="7377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77"/>
                </a:lnTo>
                <a:lnTo>
                  <a:pt x="1060910" y="27495"/>
                </a:lnTo>
                <a:lnTo>
                  <a:pt x="1081014" y="57328"/>
                </a:lnTo>
                <a:lnTo>
                  <a:pt x="1088390" y="93852"/>
                </a:lnTo>
                <a:lnTo>
                  <a:pt x="1088390" y="468884"/>
                </a:lnTo>
                <a:lnTo>
                  <a:pt x="1081014" y="505388"/>
                </a:lnTo>
                <a:lnTo>
                  <a:pt x="1060910" y="535177"/>
                </a:lnTo>
                <a:lnTo>
                  <a:pt x="1031114" y="555251"/>
                </a:lnTo>
                <a:lnTo>
                  <a:pt x="994663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4"/>
                </a:lnTo>
                <a:lnTo>
                  <a:pt x="0" y="938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3332" y="4585309"/>
            <a:ext cx="75565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100" b="1" spc="-5" dirty="0">
                <a:latin typeface="Calibri"/>
                <a:cs typeface="Calibri"/>
              </a:rPr>
              <a:t>M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30" dirty="0">
                <a:latin typeface="Calibri"/>
                <a:cs typeface="Calibri"/>
              </a:rPr>
              <a:t>k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o  </a:t>
            </a:r>
            <a:r>
              <a:rPr sz="1100" b="1" spc="-5" dirty="0">
                <a:latin typeface="Calibri"/>
                <a:cs typeface="Calibri"/>
              </a:rPr>
              <a:t>Kamar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57270" y="4540249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853"/>
                </a:moveTo>
                <a:lnTo>
                  <a:pt x="7375" y="57328"/>
                </a:lnTo>
                <a:lnTo>
                  <a:pt x="27479" y="27495"/>
                </a:lnTo>
                <a:lnTo>
                  <a:pt x="57275" y="7377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77"/>
                </a:lnTo>
                <a:lnTo>
                  <a:pt x="1060910" y="27495"/>
                </a:lnTo>
                <a:lnTo>
                  <a:pt x="1081014" y="57328"/>
                </a:lnTo>
                <a:lnTo>
                  <a:pt x="1088389" y="93853"/>
                </a:lnTo>
                <a:lnTo>
                  <a:pt x="1088389" y="468884"/>
                </a:lnTo>
                <a:lnTo>
                  <a:pt x="1081014" y="505388"/>
                </a:lnTo>
                <a:lnTo>
                  <a:pt x="1060910" y="535177"/>
                </a:lnTo>
                <a:lnTo>
                  <a:pt x="1031114" y="555251"/>
                </a:lnTo>
                <a:lnTo>
                  <a:pt x="994663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4"/>
                </a:lnTo>
                <a:lnTo>
                  <a:pt x="0" y="938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70808" y="4579213"/>
            <a:ext cx="555625" cy="40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100" b="1" spc="-15" dirty="0">
                <a:latin typeface="Calibri"/>
                <a:cs typeface="Calibri"/>
              </a:rPr>
              <a:t>P</a:t>
            </a:r>
            <a:r>
              <a:rPr sz="1100" b="1" spc="-10" dirty="0">
                <a:latin typeface="Calibri"/>
                <a:cs typeface="Calibri"/>
              </a:rPr>
              <a:t>ili</a:t>
            </a:r>
            <a:r>
              <a:rPr sz="1100" b="1" dirty="0">
                <a:latin typeface="Calibri"/>
                <a:cs typeface="Calibri"/>
              </a:rPr>
              <a:t>h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5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e  </a:t>
            </a:r>
            <a:r>
              <a:rPr sz="1100" b="1" spc="-5" dirty="0">
                <a:latin typeface="Calibri"/>
                <a:cs typeface="Calibri"/>
              </a:rPr>
              <a:t>Kamar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88865" y="4538344"/>
            <a:ext cx="1134110" cy="562610"/>
          </a:xfrm>
          <a:custGeom>
            <a:avLst/>
            <a:gdLst/>
            <a:ahLst/>
            <a:cxnLst/>
            <a:rect l="l" t="t" r="r" b="b"/>
            <a:pathLst>
              <a:path w="1134110" h="562610">
                <a:moveTo>
                  <a:pt x="0" y="93852"/>
                </a:moveTo>
                <a:lnTo>
                  <a:pt x="7375" y="57328"/>
                </a:lnTo>
                <a:lnTo>
                  <a:pt x="27479" y="27495"/>
                </a:lnTo>
                <a:lnTo>
                  <a:pt x="57275" y="7377"/>
                </a:lnTo>
                <a:lnTo>
                  <a:pt x="93725" y="0"/>
                </a:lnTo>
                <a:lnTo>
                  <a:pt x="1040384" y="0"/>
                </a:lnTo>
                <a:lnTo>
                  <a:pt x="1076834" y="7377"/>
                </a:lnTo>
                <a:lnTo>
                  <a:pt x="1106630" y="27495"/>
                </a:lnTo>
                <a:lnTo>
                  <a:pt x="1126734" y="57328"/>
                </a:lnTo>
                <a:lnTo>
                  <a:pt x="1134110" y="93852"/>
                </a:lnTo>
                <a:lnTo>
                  <a:pt x="1134110" y="468884"/>
                </a:lnTo>
                <a:lnTo>
                  <a:pt x="1126734" y="505388"/>
                </a:lnTo>
                <a:lnTo>
                  <a:pt x="1106630" y="535177"/>
                </a:lnTo>
                <a:lnTo>
                  <a:pt x="1076834" y="555251"/>
                </a:lnTo>
                <a:lnTo>
                  <a:pt x="1040384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4"/>
                </a:lnTo>
                <a:lnTo>
                  <a:pt x="0" y="938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3038" y="4582261"/>
            <a:ext cx="78867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100" b="1" spc="-5" dirty="0">
                <a:latin typeface="Calibri"/>
                <a:cs typeface="Calibri"/>
              </a:rPr>
              <a:t>Masukan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J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spc="-10" dirty="0">
                <a:latin typeface="Calibri"/>
                <a:cs typeface="Calibri"/>
              </a:rPr>
              <a:t>l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h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70" dirty="0">
                <a:latin typeface="Calibri"/>
                <a:cs typeface="Calibri"/>
              </a:rPr>
              <a:t>T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9359" y="5698108"/>
            <a:ext cx="789305" cy="544195"/>
          </a:xfrm>
          <a:custGeom>
            <a:avLst/>
            <a:gdLst/>
            <a:ahLst/>
            <a:cxnLst/>
            <a:rect l="l" t="t" r="r" b="b"/>
            <a:pathLst>
              <a:path w="789304" h="544195">
                <a:moveTo>
                  <a:pt x="0" y="272034"/>
                </a:moveTo>
                <a:lnTo>
                  <a:pt x="4278" y="231834"/>
                </a:lnTo>
                <a:lnTo>
                  <a:pt x="16706" y="193466"/>
                </a:lnTo>
                <a:lnTo>
                  <a:pt x="36675" y="157350"/>
                </a:lnTo>
                <a:lnTo>
                  <a:pt x="63575" y="123908"/>
                </a:lnTo>
                <a:lnTo>
                  <a:pt x="96795" y="93559"/>
                </a:lnTo>
                <a:lnTo>
                  <a:pt x="135727" y="66725"/>
                </a:lnTo>
                <a:lnTo>
                  <a:pt x="179761" y="43826"/>
                </a:lnTo>
                <a:lnTo>
                  <a:pt x="228286" y="25283"/>
                </a:lnTo>
                <a:lnTo>
                  <a:pt x="280693" y="11517"/>
                </a:lnTo>
                <a:lnTo>
                  <a:pt x="336373" y="2949"/>
                </a:lnTo>
                <a:lnTo>
                  <a:pt x="394715" y="0"/>
                </a:lnTo>
                <a:lnTo>
                  <a:pt x="453026" y="2949"/>
                </a:lnTo>
                <a:lnTo>
                  <a:pt x="508680" y="11517"/>
                </a:lnTo>
                <a:lnTo>
                  <a:pt x="561067" y="25283"/>
                </a:lnTo>
                <a:lnTo>
                  <a:pt x="609576" y="43826"/>
                </a:lnTo>
                <a:lnTo>
                  <a:pt x="653598" y="66725"/>
                </a:lnTo>
                <a:lnTo>
                  <a:pt x="692521" y="93559"/>
                </a:lnTo>
                <a:lnTo>
                  <a:pt x="725735" y="123908"/>
                </a:lnTo>
                <a:lnTo>
                  <a:pt x="752631" y="157350"/>
                </a:lnTo>
                <a:lnTo>
                  <a:pt x="772599" y="193466"/>
                </a:lnTo>
                <a:lnTo>
                  <a:pt x="785026" y="231834"/>
                </a:lnTo>
                <a:lnTo>
                  <a:pt x="789304" y="272034"/>
                </a:lnTo>
                <a:lnTo>
                  <a:pt x="785026" y="312264"/>
                </a:lnTo>
                <a:lnTo>
                  <a:pt x="772599" y="350658"/>
                </a:lnTo>
                <a:lnTo>
                  <a:pt x="752631" y="386795"/>
                </a:lnTo>
                <a:lnTo>
                  <a:pt x="725735" y="420253"/>
                </a:lnTo>
                <a:lnTo>
                  <a:pt x="692521" y="450614"/>
                </a:lnTo>
                <a:lnTo>
                  <a:pt x="653598" y="477457"/>
                </a:lnTo>
                <a:lnTo>
                  <a:pt x="609576" y="500362"/>
                </a:lnTo>
                <a:lnTo>
                  <a:pt x="561067" y="518909"/>
                </a:lnTo>
                <a:lnTo>
                  <a:pt x="508680" y="532676"/>
                </a:lnTo>
                <a:lnTo>
                  <a:pt x="453026" y="541245"/>
                </a:lnTo>
                <a:lnTo>
                  <a:pt x="394715" y="544195"/>
                </a:lnTo>
                <a:lnTo>
                  <a:pt x="336373" y="541245"/>
                </a:lnTo>
                <a:lnTo>
                  <a:pt x="280693" y="532676"/>
                </a:lnTo>
                <a:lnTo>
                  <a:pt x="228286" y="518909"/>
                </a:lnTo>
                <a:lnTo>
                  <a:pt x="179761" y="500362"/>
                </a:lnTo>
                <a:lnTo>
                  <a:pt x="135727" y="477457"/>
                </a:lnTo>
                <a:lnTo>
                  <a:pt x="96795" y="450614"/>
                </a:lnTo>
                <a:lnTo>
                  <a:pt x="63575" y="420253"/>
                </a:lnTo>
                <a:lnTo>
                  <a:pt x="36675" y="386795"/>
                </a:lnTo>
                <a:lnTo>
                  <a:pt x="16706" y="350658"/>
                </a:lnTo>
                <a:lnTo>
                  <a:pt x="4278" y="312264"/>
                </a:lnTo>
                <a:lnTo>
                  <a:pt x="0" y="2720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14315" y="5813805"/>
            <a:ext cx="2438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5" dirty="0">
                <a:latin typeface="Calibri"/>
                <a:cs typeface="Calibri"/>
              </a:rPr>
              <a:t>E</a:t>
            </a:r>
            <a:r>
              <a:rPr sz="1100" b="1" spc="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7845" y="4758181"/>
            <a:ext cx="254000" cy="9982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6505" y="4725288"/>
            <a:ext cx="208534" cy="9969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4964" y="4733543"/>
            <a:ext cx="127381" cy="9944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362702" y="5231383"/>
            <a:ext cx="99695" cy="395605"/>
          </a:xfrm>
          <a:custGeom>
            <a:avLst/>
            <a:gdLst/>
            <a:ahLst/>
            <a:cxnLst/>
            <a:rect l="l" t="t" r="r" b="b"/>
            <a:pathLst>
              <a:path w="99695" h="395604">
                <a:moveTo>
                  <a:pt x="5080" y="305562"/>
                </a:moveTo>
                <a:lnTo>
                  <a:pt x="2921" y="306959"/>
                </a:lnTo>
                <a:lnTo>
                  <a:pt x="635" y="308355"/>
                </a:lnTo>
                <a:lnTo>
                  <a:pt x="0" y="311276"/>
                </a:lnTo>
                <a:lnTo>
                  <a:pt x="1397" y="313563"/>
                </a:lnTo>
                <a:lnTo>
                  <a:pt x="52577" y="395224"/>
                </a:lnTo>
                <a:lnTo>
                  <a:pt x="57588" y="385952"/>
                </a:lnTo>
                <a:lnTo>
                  <a:pt x="47498" y="385952"/>
                </a:lnTo>
                <a:lnTo>
                  <a:pt x="46927" y="368286"/>
                </a:lnTo>
                <a:lnTo>
                  <a:pt x="9320" y="308355"/>
                </a:lnTo>
                <a:lnTo>
                  <a:pt x="8000" y="306197"/>
                </a:lnTo>
                <a:lnTo>
                  <a:pt x="5080" y="305562"/>
                </a:lnTo>
                <a:close/>
              </a:path>
              <a:path w="99695" h="395604">
                <a:moveTo>
                  <a:pt x="46927" y="368286"/>
                </a:moveTo>
                <a:lnTo>
                  <a:pt x="47498" y="385952"/>
                </a:lnTo>
                <a:lnTo>
                  <a:pt x="57023" y="385572"/>
                </a:lnTo>
                <a:lnTo>
                  <a:pt x="56957" y="383539"/>
                </a:lnTo>
                <a:lnTo>
                  <a:pt x="48133" y="383539"/>
                </a:lnTo>
                <a:lnTo>
                  <a:pt x="52003" y="376374"/>
                </a:lnTo>
                <a:lnTo>
                  <a:pt x="46927" y="368286"/>
                </a:lnTo>
                <a:close/>
              </a:path>
              <a:path w="99695" h="395604">
                <a:moveTo>
                  <a:pt x="94234" y="302767"/>
                </a:moveTo>
                <a:lnTo>
                  <a:pt x="91312" y="303529"/>
                </a:lnTo>
                <a:lnTo>
                  <a:pt x="90043" y="305942"/>
                </a:lnTo>
                <a:lnTo>
                  <a:pt x="56459" y="368122"/>
                </a:lnTo>
                <a:lnTo>
                  <a:pt x="57023" y="385572"/>
                </a:lnTo>
                <a:lnTo>
                  <a:pt x="47498" y="385952"/>
                </a:lnTo>
                <a:lnTo>
                  <a:pt x="57588" y="385952"/>
                </a:lnTo>
                <a:lnTo>
                  <a:pt x="98425" y="310388"/>
                </a:lnTo>
                <a:lnTo>
                  <a:pt x="99695" y="308101"/>
                </a:lnTo>
                <a:lnTo>
                  <a:pt x="98806" y="305180"/>
                </a:lnTo>
                <a:lnTo>
                  <a:pt x="96520" y="303911"/>
                </a:lnTo>
                <a:lnTo>
                  <a:pt x="94234" y="302767"/>
                </a:lnTo>
                <a:close/>
              </a:path>
              <a:path w="99695" h="395604">
                <a:moveTo>
                  <a:pt x="52003" y="376374"/>
                </a:moveTo>
                <a:lnTo>
                  <a:pt x="48133" y="383539"/>
                </a:lnTo>
                <a:lnTo>
                  <a:pt x="56261" y="383159"/>
                </a:lnTo>
                <a:lnTo>
                  <a:pt x="52003" y="376374"/>
                </a:lnTo>
                <a:close/>
              </a:path>
              <a:path w="99695" h="395604">
                <a:moveTo>
                  <a:pt x="56459" y="368122"/>
                </a:moveTo>
                <a:lnTo>
                  <a:pt x="52003" y="376374"/>
                </a:lnTo>
                <a:lnTo>
                  <a:pt x="56261" y="383159"/>
                </a:lnTo>
                <a:lnTo>
                  <a:pt x="48133" y="383539"/>
                </a:lnTo>
                <a:lnTo>
                  <a:pt x="56957" y="383539"/>
                </a:lnTo>
                <a:lnTo>
                  <a:pt x="56459" y="368122"/>
                </a:lnTo>
                <a:close/>
              </a:path>
              <a:path w="99695" h="395604">
                <a:moveTo>
                  <a:pt x="44576" y="0"/>
                </a:moveTo>
                <a:lnTo>
                  <a:pt x="35051" y="380"/>
                </a:lnTo>
                <a:lnTo>
                  <a:pt x="46927" y="368286"/>
                </a:lnTo>
                <a:lnTo>
                  <a:pt x="52003" y="376374"/>
                </a:lnTo>
                <a:lnTo>
                  <a:pt x="56459" y="368122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7"/>
            <a:ext cx="4457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ut</a:t>
            </a:r>
            <a:r>
              <a:rPr sz="1100" b="1" spc="5" dirty="0">
                <a:latin typeface="Calibri"/>
                <a:cs typeface="Calibri"/>
              </a:rPr>
              <a:t>pu</a:t>
            </a:r>
            <a:r>
              <a:rPr sz="1100" b="1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58236"/>
            <a:ext cx="5760720" cy="5904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Fitur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5: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Integrasi</a:t>
            </a:r>
            <a:r>
              <a:rPr sz="1400" b="1" spc="-15" dirty="0">
                <a:latin typeface="Calibri"/>
                <a:cs typeface="Calibri"/>
              </a:rPr>
              <a:t> Nested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IF,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Nested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Loop,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dan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Fungsi</a:t>
            </a:r>
            <a:endParaRPr sz="1400">
              <a:latin typeface="Calibri"/>
              <a:cs typeface="Calibri"/>
            </a:endParaRPr>
          </a:p>
          <a:p>
            <a:pPr marL="12700" marR="8890" algn="just">
              <a:lnSpc>
                <a:spcPct val="110900"/>
              </a:lnSpc>
              <a:spcBef>
                <a:spcPts val="855"/>
              </a:spcBef>
            </a:pP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print_booking_details</a:t>
            </a:r>
            <a:r>
              <a:rPr sz="11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mencetak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rincian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kamar.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memiliki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parameter: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80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room_number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Nomor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telah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dipesan.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room_type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 kamar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telah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dipesan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(misalnya,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"single",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"double",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atau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"suite").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number_of_guests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0" dirty="0">
                <a:latin typeface="Calibri"/>
                <a:cs typeface="Calibri"/>
              </a:rPr>
              <a:t> tamu</a:t>
            </a:r>
            <a:r>
              <a:rPr sz="1100" spc="-5" dirty="0">
                <a:latin typeface="Calibri"/>
                <a:cs typeface="Calibri"/>
              </a:rPr>
              <a:t> 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dirty="0">
                <a:latin typeface="Calibri"/>
                <a:cs typeface="Calibri"/>
              </a:rPr>
              <a:t>menginap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 </a:t>
            </a:r>
            <a:r>
              <a:rPr sz="1100" spc="-10" dirty="0">
                <a:latin typeface="Calibri"/>
                <a:cs typeface="Calibri"/>
              </a:rPr>
              <a:t>tersebut.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Tarif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malam.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0100"/>
              </a:lnSpc>
              <a:spcBef>
                <a:spcPts val="805"/>
              </a:spcBef>
            </a:pPr>
            <a:r>
              <a:rPr sz="1100" spc="-5" dirty="0">
                <a:latin typeface="Calibri"/>
                <a:cs typeface="Calibri"/>
              </a:rPr>
              <a:t>Fungsi </a:t>
            </a:r>
            <a:r>
              <a:rPr sz="1100" spc="-10" dirty="0">
                <a:latin typeface="Calibri"/>
                <a:cs typeface="Calibri"/>
              </a:rPr>
              <a:t>ini </a:t>
            </a:r>
            <a:r>
              <a:rPr sz="1100" spc="-5" dirty="0">
                <a:latin typeface="Calibri"/>
                <a:cs typeface="Calibri"/>
              </a:rPr>
              <a:t>akan mencetak </a:t>
            </a:r>
            <a:r>
              <a:rPr sz="1100" dirty="0">
                <a:latin typeface="Calibri"/>
                <a:cs typeface="Calibri"/>
              </a:rPr>
              <a:t>pesan </a:t>
            </a:r>
            <a:r>
              <a:rPr sz="1100" spc="-5" dirty="0">
                <a:latin typeface="Calibri"/>
                <a:cs typeface="Calibri"/>
              </a:rPr>
              <a:t>yang berisi rincian pemesanan, </a:t>
            </a:r>
            <a:r>
              <a:rPr sz="1100" dirty="0">
                <a:latin typeface="Calibri"/>
                <a:cs typeface="Calibri"/>
              </a:rPr>
              <a:t>termasuk </a:t>
            </a:r>
            <a:r>
              <a:rPr sz="1100" spc="-5" dirty="0">
                <a:latin typeface="Calibri"/>
                <a:cs typeface="Calibri"/>
              </a:rPr>
              <a:t>nomor </a:t>
            </a:r>
            <a:r>
              <a:rPr sz="1100" spc="-20" dirty="0">
                <a:latin typeface="Calibri"/>
                <a:cs typeface="Calibri"/>
              </a:rPr>
              <a:t>kamar, </a:t>
            </a:r>
            <a:r>
              <a:rPr sz="1100" spc="-5" dirty="0">
                <a:latin typeface="Calibri"/>
                <a:cs typeface="Calibri"/>
              </a:rPr>
              <a:t>tipe </a:t>
            </a:r>
            <a:r>
              <a:rPr sz="1100" spc="-25" dirty="0">
                <a:latin typeface="Calibri"/>
                <a:cs typeface="Calibri"/>
              </a:rPr>
              <a:t>kamar, 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kamar.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dirty="0">
                <a:latin typeface="Calibri"/>
                <a:cs typeface="Calibri"/>
              </a:rPr>
              <a:t> pesan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yang</a:t>
            </a:r>
            <a:r>
              <a:rPr sz="1100" spc="-10" dirty="0">
                <a:latin typeface="Calibri"/>
                <a:cs typeface="Calibri"/>
              </a:rPr>
              <a:t> dicetak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sebagai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berikut: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"Anda</a:t>
            </a:r>
            <a:r>
              <a:rPr sz="1100" dirty="0">
                <a:latin typeface="Calibri"/>
                <a:cs typeface="Calibri"/>
              </a:rPr>
              <a:t> telah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memesan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nomor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123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(single)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Untuk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Tamu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dengan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Tarif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Rp.200.000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Malam."</a:t>
            </a:r>
            <a:endParaRPr sz="1100">
              <a:latin typeface="Calibri"/>
              <a:cs typeface="Calibri"/>
            </a:endParaRPr>
          </a:p>
          <a:p>
            <a:pPr marL="12700" marR="10795" algn="just">
              <a:lnSpc>
                <a:spcPct val="110900"/>
              </a:lnSpc>
              <a:spcBef>
                <a:spcPts val="765"/>
              </a:spcBef>
            </a:pPr>
            <a:r>
              <a:rPr sz="1100" spc="-5" dirty="0">
                <a:latin typeface="Calibri"/>
                <a:cs typeface="Calibri"/>
              </a:rPr>
              <a:t>Fungsi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calculate_total_cost </a:t>
            </a:r>
            <a:r>
              <a:rPr sz="1100" spc="-5" dirty="0">
                <a:latin typeface="Calibri"/>
                <a:cs typeface="Calibri"/>
              </a:rPr>
              <a:t>digunakan untuk </a:t>
            </a:r>
            <a:r>
              <a:rPr sz="1100" dirty="0">
                <a:latin typeface="Calibri"/>
                <a:cs typeface="Calibri"/>
              </a:rPr>
              <a:t>menghitung </a:t>
            </a:r>
            <a:r>
              <a:rPr sz="1100" spc="-10" dirty="0">
                <a:latin typeface="Calibri"/>
                <a:cs typeface="Calibri"/>
              </a:rPr>
              <a:t>total biaya </a:t>
            </a:r>
            <a:r>
              <a:rPr sz="1100" dirty="0">
                <a:latin typeface="Calibri"/>
                <a:cs typeface="Calibri"/>
              </a:rPr>
              <a:t>pemesanan. </a:t>
            </a:r>
            <a:r>
              <a:rPr sz="1100" spc="-5" dirty="0">
                <a:latin typeface="Calibri"/>
                <a:cs typeface="Calibri"/>
              </a:rPr>
              <a:t>Fungsi </a:t>
            </a:r>
            <a:r>
              <a:rPr sz="1100" dirty="0">
                <a:latin typeface="Calibri"/>
                <a:cs typeface="Calibri"/>
              </a:rPr>
              <a:t>ini memiliki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parameter: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8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number_of_rooms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dipesan.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number_of_nights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malam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menginap.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Tarif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malam.</a:t>
            </a:r>
            <a:endParaRPr sz="1100">
              <a:latin typeface="Calibri"/>
              <a:cs typeface="Calibri"/>
            </a:endParaRPr>
          </a:p>
          <a:p>
            <a:pPr marL="469900" marR="9525" indent="-229235">
              <a:lnSpc>
                <a:spcPct val="109100"/>
              </a:lnSpc>
              <a:spcBef>
                <a:spcPts val="7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current_rooms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telah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dihitung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saat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melakukan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rekursi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(digunakan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dalam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pemanggilan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rekursif).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10200"/>
              </a:lnSpc>
              <a:spcBef>
                <a:spcPts val="775"/>
              </a:spcBef>
            </a:pPr>
            <a:r>
              <a:rPr sz="1100" spc="-5" dirty="0">
                <a:latin typeface="Calibri"/>
                <a:cs typeface="Calibri"/>
              </a:rPr>
              <a:t>Fungsi </a:t>
            </a:r>
            <a:r>
              <a:rPr sz="1100" spc="-10" dirty="0">
                <a:latin typeface="Calibri"/>
                <a:cs typeface="Calibri"/>
              </a:rPr>
              <a:t>ini </a:t>
            </a:r>
            <a:r>
              <a:rPr sz="1100" spc="-5" dirty="0">
                <a:latin typeface="Calibri"/>
                <a:cs typeface="Calibri"/>
              </a:rPr>
              <a:t>menggunakan </a:t>
            </a:r>
            <a:r>
              <a:rPr sz="1100" spc="-10" dirty="0">
                <a:latin typeface="Calibri"/>
                <a:cs typeface="Calibri"/>
              </a:rPr>
              <a:t>rekursi </a:t>
            </a:r>
            <a:r>
              <a:rPr sz="1100" spc="-5" dirty="0">
                <a:latin typeface="Calibri"/>
                <a:cs typeface="Calibri"/>
              </a:rPr>
              <a:t>untuk menghitung </a:t>
            </a:r>
            <a:r>
              <a:rPr sz="1100" spc="-10" dirty="0">
                <a:latin typeface="Calibri"/>
                <a:cs typeface="Calibri"/>
              </a:rPr>
              <a:t>total biaya </a:t>
            </a:r>
            <a:r>
              <a:rPr sz="1100" dirty="0">
                <a:latin typeface="Calibri"/>
                <a:cs typeface="Calibri"/>
              </a:rPr>
              <a:t>pemesanan. </a:t>
            </a:r>
            <a:r>
              <a:rPr sz="1100" spc="-5" dirty="0">
                <a:latin typeface="Calibri"/>
                <a:cs typeface="Calibri"/>
              </a:rPr>
              <a:t>Pada setiap </a:t>
            </a:r>
            <a:r>
              <a:rPr sz="1100" spc="-10" dirty="0">
                <a:latin typeface="Calibri"/>
                <a:cs typeface="Calibri"/>
              </a:rPr>
              <a:t>rekursi, biaya </a:t>
            </a:r>
            <a:r>
              <a:rPr sz="1100" spc="-5" dirty="0">
                <a:latin typeface="Calibri"/>
                <a:cs typeface="Calibri"/>
              </a:rPr>
              <a:t> kamar untuk satu </a:t>
            </a:r>
            <a:r>
              <a:rPr sz="1100" dirty="0">
                <a:latin typeface="Calibri"/>
                <a:cs typeface="Calibri"/>
              </a:rPr>
              <a:t>malam </a:t>
            </a:r>
            <a:r>
              <a:rPr sz="1100" spc="-5" dirty="0">
                <a:latin typeface="Calibri"/>
                <a:cs typeface="Calibri"/>
              </a:rPr>
              <a:t>dikalikan dengan </a:t>
            </a:r>
            <a:r>
              <a:rPr sz="1100" dirty="0">
                <a:latin typeface="Calibri"/>
                <a:cs typeface="Calibri"/>
              </a:rPr>
              <a:t>jumlah malam </a:t>
            </a:r>
            <a:r>
              <a:rPr sz="1100" spc="-5" dirty="0">
                <a:latin typeface="Calibri"/>
                <a:cs typeface="Calibri"/>
              </a:rPr>
              <a:t>menginap,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10" dirty="0">
                <a:latin typeface="Calibri"/>
                <a:cs typeface="Calibri"/>
              </a:rPr>
              <a:t>rekursi </a:t>
            </a:r>
            <a:r>
              <a:rPr sz="1100" spc="-5" dirty="0">
                <a:latin typeface="Calibri"/>
                <a:cs typeface="Calibri"/>
              </a:rPr>
              <a:t>dilakukan untuk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 selanjutnya. Pada </a:t>
            </a:r>
            <a:r>
              <a:rPr sz="1100" spc="-10" dirty="0">
                <a:latin typeface="Calibri"/>
                <a:cs typeface="Calibri"/>
              </a:rPr>
              <a:t>rekursi terakhir (ketika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current_rooms </a:t>
            </a:r>
            <a:r>
              <a:rPr sz="1100" spc="-5" dirty="0">
                <a:latin typeface="Calibri"/>
                <a:cs typeface="Calibri"/>
              </a:rPr>
              <a:t>melebihi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number_of_rooms</a:t>
            </a:r>
            <a:r>
              <a:rPr sz="1100" spc="-5" dirty="0">
                <a:latin typeface="Calibri"/>
                <a:cs typeface="Calibri"/>
              </a:rPr>
              <a:t>), fungsi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mengembalikan nilai </a:t>
            </a:r>
            <a:r>
              <a:rPr sz="1100" dirty="0">
                <a:latin typeface="Calibri"/>
                <a:cs typeface="Calibri"/>
              </a:rPr>
              <a:t>0 </a:t>
            </a:r>
            <a:r>
              <a:rPr sz="1100" spc="-5" dirty="0">
                <a:latin typeface="Calibri"/>
                <a:cs typeface="Calibri"/>
              </a:rPr>
              <a:t>untuk </a:t>
            </a:r>
            <a:r>
              <a:rPr sz="1100" dirty="0">
                <a:latin typeface="Calibri"/>
                <a:cs typeface="Calibri"/>
              </a:rPr>
              <a:t>menghentikan </a:t>
            </a:r>
            <a:r>
              <a:rPr sz="1100" spc="-10" dirty="0">
                <a:latin typeface="Calibri"/>
                <a:cs typeface="Calibri"/>
              </a:rPr>
              <a:t>rekursi. </a:t>
            </a:r>
            <a:r>
              <a:rPr sz="1100" spc="-5" dirty="0">
                <a:latin typeface="Calibri"/>
                <a:cs typeface="Calibri"/>
              </a:rPr>
              <a:t>Contoh </a:t>
            </a:r>
            <a:r>
              <a:rPr sz="1100" dirty="0">
                <a:latin typeface="Calibri"/>
                <a:cs typeface="Calibri"/>
              </a:rPr>
              <a:t>penggunaan </a:t>
            </a:r>
            <a:r>
              <a:rPr sz="1100" spc="-5" dirty="0">
                <a:latin typeface="Calibri"/>
                <a:cs typeface="Calibri"/>
              </a:rPr>
              <a:t>fungsi </a:t>
            </a:r>
            <a:r>
              <a:rPr sz="1100" dirty="0">
                <a:latin typeface="Calibri"/>
                <a:cs typeface="Calibri"/>
              </a:rPr>
              <a:t>ini adalah </a:t>
            </a:r>
            <a:r>
              <a:rPr sz="1100" spc="-10" dirty="0">
                <a:latin typeface="Calibri"/>
                <a:cs typeface="Calibri"/>
              </a:rPr>
              <a:t>sebagai </a:t>
            </a:r>
            <a:r>
              <a:rPr sz="1100" spc="-5" dirty="0">
                <a:latin typeface="Calibri"/>
                <a:cs typeface="Calibri"/>
              </a:rPr>
              <a:t> berikut: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total_cost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11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calculate_total_cost(3,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 5,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 200,</a:t>
            </a:r>
            <a:r>
              <a:rPr sz="11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1)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Hasilnya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dirty="0">
                <a:latin typeface="Calibri"/>
                <a:cs typeface="Calibri"/>
              </a:rPr>
              <a:t> menghasilkan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total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biaya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selama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malam</a:t>
            </a:r>
            <a:r>
              <a:rPr sz="1100" spc="-5" dirty="0">
                <a:latin typeface="Calibri"/>
                <a:cs typeface="Calibri"/>
              </a:rPr>
              <a:t> dengan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 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Rp.200.000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malam.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ct val="110100"/>
              </a:lnSpc>
              <a:spcBef>
                <a:spcPts val="780"/>
              </a:spcBef>
            </a:pPr>
            <a:r>
              <a:rPr sz="1100" spc="-5" dirty="0">
                <a:latin typeface="Calibri"/>
                <a:cs typeface="Calibri"/>
              </a:rPr>
              <a:t>Harap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dicatat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bahwa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kedua fungsi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parameter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diteruskan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harus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sesuai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dengan tipe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diharapkan. </a:t>
            </a:r>
            <a:r>
              <a:rPr sz="1100" spc="-10" dirty="0">
                <a:latin typeface="Calibri"/>
                <a:cs typeface="Calibri"/>
              </a:rPr>
              <a:t>Misalnya,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room_number </a:t>
            </a:r>
            <a:r>
              <a:rPr sz="1100" spc="-5" dirty="0">
                <a:latin typeface="Calibri"/>
                <a:cs typeface="Calibri"/>
              </a:rPr>
              <a:t>harus berupa bilangan </a:t>
            </a:r>
            <a:r>
              <a:rPr sz="1100" spc="-10" dirty="0">
                <a:latin typeface="Calibri"/>
                <a:cs typeface="Calibri"/>
              </a:rPr>
              <a:t>bulat,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 </a:t>
            </a:r>
            <a:r>
              <a:rPr sz="1100" spc="-5" dirty="0">
                <a:latin typeface="Calibri"/>
                <a:cs typeface="Calibri"/>
              </a:rPr>
              <a:t>harus berupa </a:t>
            </a:r>
            <a:r>
              <a:rPr sz="1100" dirty="0">
                <a:latin typeface="Calibri"/>
                <a:cs typeface="Calibri"/>
              </a:rPr>
              <a:t> string,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number_of_guests </a:t>
            </a:r>
            <a:r>
              <a:rPr sz="1100" spc="-5" dirty="0">
                <a:latin typeface="Calibri"/>
                <a:cs typeface="Calibri"/>
              </a:rPr>
              <a:t>harus berupa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bilangan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bulat,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harus berupa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bilangan.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10"/>
              </a:spcBef>
            </a:pPr>
            <a:r>
              <a:rPr sz="1100" b="1" spc="-5" dirty="0">
                <a:latin typeface="Calibri"/>
                <a:cs typeface="Calibri"/>
              </a:rPr>
              <a:t>Contoh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Source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50" y="1258030"/>
            <a:ext cx="5988050" cy="11791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8743073"/>
            <a:ext cx="6057773" cy="10020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84246"/>
            <a:ext cx="5751195" cy="925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1100" dirty="0">
                <a:latin typeface="Calibri"/>
                <a:cs typeface="Calibri"/>
              </a:rPr>
              <a:t>Bagian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merupakan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integrasi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dari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nested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IF,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nested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loop,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sebuah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program.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Berikut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penjelasan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setiap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baris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kode: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1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j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range(1,</a:t>
            </a:r>
            <a:r>
              <a:rPr sz="1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number_of_guests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 1):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Ini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 </a:t>
            </a:r>
            <a:r>
              <a:rPr sz="1100" spc="-1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dirty="0">
                <a:latin typeface="Calibri"/>
                <a:cs typeface="Calibri"/>
              </a:rPr>
              <a:t>mengulang </a:t>
            </a:r>
            <a:r>
              <a:rPr sz="1100" spc="-10" dirty="0">
                <a:latin typeface="Calibri"/>
                <a:cs typeface="Calibri"/>
              </a:rPr>
              <a:t>sebanyak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number_of_guests </a:t>
            </a:r>
            <a:r>
              <a:rPr sz="1100" spc="-10" dirty="0">
                <a:latin typeface="Calibri"/>
                <a:cs typeface="Calibri"/>
              </a:rPr>
              <a:t>kali.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11676"/>
            <a:ext cx="487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ar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335" y="3528948"/>
            <a:ext cx="73660" cy="17716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5"/>
              </a:spcBef>
            </a:pPr>
            <a:r>
              <a:rPr sz="1050" b="1" spc="105" dirty="0">
                <a:latin typeface="Verdana"/>
                <a:cs typeface="Verdana"/>
              </a:rPr>
              <a:t>j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2791" y="3511676"/>
            <a:ext cx="47840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sebagai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iterator</a:t>
            </a:r>
            <a:r>
              <a:rPr sz="1100" spc="-5" dirty="0">
                <a:latin typeface="Calibri"/>
                <a:cs typeface="Calibri"/>
              </a:rPr>
              <a:t> untuk menghitung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 </a:t>
            </a:r>
            <a:r>
              <a:rPr sz="1100" spc="-5" dirty="0">
                <a:latin typeface="Calibri"/>
                <a:cs typeface="Calibri"/>
              </a:rPr>
              <a:t>ke-1,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ke-2,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ke-3,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seterusnya.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819905"/>
            <a:ext cx="5758815" cy="553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guest_name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 input("\n\tSilakan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masukkan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nama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tamu: ")</a:t>
            </a:r>
            <a:endParaRPr sz="1100">
              <a:latin typeface="Calibri"/>
              <a:cs typeface="Calibri"/>
            </a:endParaRPr>
          </a:p>
          <a:p>
            <a:pPr marL="12700" marR="6985">
              <a:lnSpc>
                <a:spcPct val="118200"/>
              </a:lnSpc>
              <a:spcBef>
                <a:spcPts val="675"/>
              </a:spcBef>
            </a:pP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setiap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iterasi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meminta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pengguna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memasukkan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nama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melalui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input.</a:t>
            </a:r>
            <a:endParaRPr sz="1100">
              <a:latin typeface="Calibri"/>
              <a:cs typeface="Calibri"/>
            </a:endParaRPr>
          </a:p>
          <a:p>
            <a:pPr marL="12700" marR="1583690">
              <a:lnSpc>
                <a:spcPts val="2350"/>
              </a:lnSpc>
              <a:spcBef>
                <a:spcPts val="250"/>
              </a:spcBef>
            </a:pPr>
            <a:r>
              <a:rPr sz="1100" dirty="0">
                <a:latin typeface="Calibri"/>
                <a:cs typeface="Calibri"/>
              </a:rPr>
              <a:t>Nama</a:t>
            </a:r>
            <a:r>
              <a:rPr sz="1100" spc="-10" dirty="0">
                <a:latin typeface="Calibri"/>
                <a:cs typeface="Calibri"/>
              </a:rPr>
              <a:t> tamu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dimasukkan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disimpan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dalam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variabel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guest_name</a:t>
            </a:r>
            <a:r>
              <a:rPr sz="1100" spc="-5" dirty="0">
                <a:latin typeface="Calibri"/>
                <a:cs typeface="Calibri"/>
              </a:rPr>
              <a:t>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guests_data.append(guest_name)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100" dirty="0">
                <a:latin typeface="Calibri"/>
                <a:cs typeface="Calibri"/>
              </a:rPr>
              <a:t>Nama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telah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dimasukkan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ditambahkan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guests_data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2392680">
              <a:lnSpc>
                <a:spcPts val="2350"/>
              </a:lnSpc>
              <a:spcBef>
                <a:spcPts val="229"/>
              </a:spcBef>
            </a:pPr>
            <a:r>
              <a:rPr sz="1100" spc="-5" dirty="0">
                <a:latin typeface="Calibri"/>
                <a:cs typeface="Calibri"/>
              </a:rPr>
              <a:t>Setiap </a:t>
            </a:r>
            <a:r>
              <a:rPr sz="1100" spc="-10" dirty="0">
                <a:latin typeface="Calibri"/>
                <a:cs typeface="Calibri"/>
              </a:rPr>
              <a:t>tamu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dirty="0">
                <a:latin typeface="Calibri"/>
                <a:cs typeface="Calibri"/>
              </a:rPr>
              <a:t>memiliki </a:t>
            </a:r>
            <a:r>
              <a:rPr sz="1100" spc="-5" dirty="0">
                <a:latin typeface="Calibri"/>
                <a:cs typeface="Calibri"/>
              </a:rPr>
              <a:t>entri </a:t>
            </a:r>
            <a:r>
              <a:rPr sz="1100" dirty="0">
                <a:latin typeface="Calibri"/>
                <a:cs typeface="Calibri"/>
              </a:rPr>
              <a:t>nama sendiri </a:t>
            </a:r>
            <a:r>
              <a:rPr sz="1100" spc="-5" dirty="0">
                <a:latin typeface="Calibri"/>
                <a:cs typeface="Calibri"/>
              </a:rPr>
              <a:t>dalam </a:t>
            </a:r>
            <a:r>
              <a:rPr sz="1100" spc="-10" dirty="0">
                <a:latin typeface="Calibri"/>
                <a:cs typeface="Calibri"/>
              </a:rPr>
              <a:t>list </a:t>
            </a:r>
            <a:r>
              <a:rPr sz="1100" dirty="0">
                <a:latin typeface="Calibri"/>
                <a:cs typeface="Calibri"/>
              </a:rPr>
              <a:t>ini.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guests[room_number]</a:t>
            </a:r>
            <a:r>
              <a:rPr sz="11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 guests_data</a:t>
            </a:r>
            <a:endParaRPr sz="1100">
              <a:latin typeface="Calibri"/>
              <a:cs typeface="Calibri"/>
            </a:endParaRPr>
          </a:p>
          <a:p>
            <a:pPr marL="12700" marR="9525">
              <a:lnSpc>
                <a:spcPct val="118200"/>
              </a:lnSpc>
              <a:spcBef>
                <a:spcPts val="425"/>
              </a:spcBef>
            </a:pPr>
            <a:r>
              <a:rPr sz="1100" spc="-5" dirty="0">
                <a:latin typeface="Calibri"/>
                <a:cs typeface="Calibri"/>
              </a:rPr>
              <a:t>Setelah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selesai,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list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guests_data</a:t>
            </a:r>
            <a:r>
              <a:rPr sz="1100" spc="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berisi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nama-nama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disimpan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dictionary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guests.</a:t>
            </a:r>
            <a:endParaRPr sz="1100">
              <a:latin typeface="Calibri"/>
              <a:cs typeface="Calibri"/>
            </a:endParaRPr>
          </a:p>
          <a:p>
            <a:pPr marL="12700" marR="6350">
              <a:lnSpc>
                <a:spcPct val="118200"/>
              </a:lnSpc>
              <a:spcBef>
                <a:spcPts val="770"/>
              </a:spcBef>
            </a:pPr>
            <a:r>
              <a:rPr sz="1100" spc="-15" dirty="0">
                <a:latin typeface="Calibri"/>
                <a:cs typeface="Calibri"/>
              </a:rPr>
              <a:t>Key-nya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nomor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room_number</a:t>
            </a:r>
            <a:r>
              <a:rPr sz="1100" spc="-5" dirty="0">
                <a:latin typeface="Calibri"/>
                <a:cs typeface="Calibri"/>
              </a:rPr>
              <a:t>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value-nya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nama-nama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tersebut.</a:t>
            </a:r>
            <a:endParaRPr sz="1100">
              <a:latin typeface="Calibri"/>
              <a:cs typeface="Calibri"/>
            </a:endParaRPr>
          </a:p>
          <a:p>
            <a:pPr marL="12700" marR="1035050">
              <a:lnSpc>
                <a:spcPct val="101800"/>
              </a:lnSpc>
              <a:spcBef>
                <a:spcPts val="985"/>
              </a:spcBef>
            </a:pP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booking_details[room_number]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{"room_type":</a:t>
            </a:r>
            <a:r>
              <a:rPr sz="11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room_type,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"number_of_guests": </a:t>
            </a:r>
            <a:r>
              <a:rPr sz="1100" spc="-2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number_of_guests,</a:t>
            </a:r>
            <a:r>
              <a:rPr sz="1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"room_rate":</a:t>
            </a:r>
            <a:r>
              <a:rPr sz="11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Informasi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rincian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pemesanan,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seperti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jumlah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tamu,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disimpan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5" dirty="0">
                <a:latin typeface="Calibri"/>
                <a:cs typeface="Calibri"/>
              </a:rPr>
              <a:t>dictionary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booking_details.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8200"/>
              </a:lnSpc>
              <a:spcBef>
                <a:spcPts val="770"/>
              </a:spcBef>
            </a:pPr>
            <a:r>
              <a:rPr sz="1100" spc="-15" dirty="0">
                <a:latin typeface="Calibri"/>
                <a:cs typeface="Calibri"/>
              </a:rPr>
              <a:t>Key-nya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nomor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room_number</a:t>
            </a:r>
            <a:r>
              <a:rPr sz="1100" spc="-5" dirty="0">
                <a:latin typeface="Calibri"/>
                <a:cs typeface="Calibri"/>
              </a:rPr>
              <a:t>,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value-nya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dictionary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berisi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rincian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print_booking_details(room_number,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 room_type,</a:t>
            </a:r>
            <a:r>
              <a:rPr sz="11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number_of_guests,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room_rate)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625"/>
              </a:spcBef>
            </a:pP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print_booking_details</a:t>
            </a:r>
            <a:r>
              <a:rPr sz="110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dipanggil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untuk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mencetak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rincian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berdasarkan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nilai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diberikan,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seperti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nomor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tamu,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kamar.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total_cost</a:t>
            </a:r>
            <a:r>
              <a:rPr sz="11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11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calculate_total_cost(number_of_rooms,</a:t>
            </a:r>
            <a:r>
              <a:rPr sz="1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number_of_nights,</a:t>
            </a:r>
            <a:r>
              <a:rPr sz="11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room_rate,</a:t>
            </a:r>
            <a:r>
              <a:rPr sz="11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1)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799" y="1181067"/>
            <a:ext cx="5731509" cy="118592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527" y="919670"/>
            <a:ext cx="5760720" cy="192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calculate_total_cost</a:t>
            </a:r>
            <a:r>
              <a:rPr sz="110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dipanggil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menghitung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total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biaya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berdasarkan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malam,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kamar,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Calibri"/>
                <a:cs typeface="Calibri"/>
              </a:rPr>
              <a:t>Hasilnya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disimpan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variabel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total_cost.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Fitur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6: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Tuples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1.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Membuat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Tuples: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3663" y="3815004"/>
            <a:ext cx="1541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Pengecekan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kamar: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496915"/>
            <a:ext cx="5530850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9100"/>
              </a:lnSpc>
              <a:spcBef>
                <a:spcPts val="100"/>
              </a:spcBef>
              <a:buFont typeface="Symbol"/>
              <a:buChar char="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Pertama,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melakukan pengecekan apakah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 </a:t>
            </a:r>
            <a:r>
              <a:rPr sz="1100" spc="-5" dirty="0">
                <a:latin typeface="Calibri"/>
                <a:cs typeface="Calibri"/>
              </a:rPr>
              <a:t>(tipe </a:t>
            </a:r>
            <a:r>
              <a:rPr sz="1100" spc="-10" dirty="0">
                <a:latin typeface="Calibri"/>
                <a:cs typeface="Calibri"/>
              </a:rPr>
              <a:t>kamar </a:t>
            </a:r>
            <a:r>
              <a:rPr sz="1100" spc="-5" dirty="0">
                <a:latin typeface="Calibri"/>
                <a:cs typeface="Calibri"/>
              </a:rPr>
              <a:t>yang dimasukkan </a:t>
            </a:r>
            <a:r>
              <a:rPr sz="1100" dirty="0">
                <a:latin typeface="Calibri"/>
                <a:cs typeface="Calibri"/>
              </a:rPr>
              <a:t> oleh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pengguna)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tuples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room_types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Jika</a:t>
            </a:r>
            <a:r>
              <a:rPr sz="1100" spc="-5" dirty="0">
                <a:latin typeface="Calibri"/>
                <a:cs typeface="Calibri"/>
              </a:rPr>
              <a:t> tipe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valid,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program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melanjutkan </a:t>
            </a:r>
            <a:r>
              <a:rPr sz="1100" spc="-15" dirty="0">
                <a:latin typeface="Calibri"/>
                <a:cs typeface="Calibri"/>
              </a:rPr>
              <a:t>ke </a:t>
            </a:r>
            <a:r>
              <a:rPr sz="1100" spc="-5" dirty="0">
                <a:latin typeface="Calibri"/>
                <a:cs typeface="Calibri"/>
              </a:rPr>
              <a:t>langkah </a:t>
            </a:r>
            <a:r>
              <a:rPr sz="1100" spc="-10" dirty="0">
                <a:latin typeface="Calibri"/>
                <a:cs typeface="Calibri"/>
              </a:rPr>
              <a:t>berikutnya. </a:t>
            </a:r>
            <a:r>
              <a:rPr sz="1100" spc="-5" dirty="0">
                <a:latin typeface="Calibri"/>
                <a:cs typeface="Calibri"/>
              </a:rPr>
              <a:t>Jika tidak valid, program akan mencetak </a:t>
            </a:r>
            <a:r>
              <a:rPr sz="1100" dirty="0">
                <a:latin typeface="Calibri"/>
                <a:cs typeface="Calibri"/>
              </a:rPr>
              <a:t>pesan </a:t>
            </a:r>
            <a:r>
              <a:rPr sz="1100" spc="-5" dirty="0">
                <a:latin typeface="Calibri"/>
                <a:cs typeface="Calibri"/>
              </a:rPr>
              <a:t>kesalahan </a:t>
            </a:r>
            <a:r>
              <a:rPr sz="1100" dirty="0">
                <a:latin typeface="Calibri"/>
                <a:cs typeface="Calibri"/>
              </a:rPr>
              <a:t> 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melanjutkan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iterasi </a:t>
            </a:r>
            <a:r>
              <a:rPr sz="1100" spc="-10" dirty="0">
                <a:latin typeface="Calibri"/>
                <a:cs typeface="Calibri"/>
              </a:rPr>
              <a:t>berikutnya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5" dirty="0">
                <a:latin typeface="Calibri"/>
                <a:cs typeface="Calibri"/>
              </a:rPr>
              <a:t> loop.</a:t>
            </a:r>
            <a:endParaRPr sz="1100">
              <a:latin typeface="Calibri"/>
              <a:cs typeface="Calibri"/>
            </a:endParaRPr>
          </a:p>
          <a:p>
            <a:pPr marL="241300" marR="6350" indent="-229235" algn="just">
              <a:lnSpc>
                <a:spcPct val="109100"/>
              </a:lnSpc>
              <a:spcBef>
                <a:spcPts val="95"/>
              </a:spcBef>
              <a:buFont typeface="Symbol"/>
              <a:buChar char="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Jika tipe </a:t>
            </a:r>
            <a:r>
              <a:rPr sz="1100" spc="-10" dirty="0">
                <a:latin typeface="Calibri"/>
                <a:cs typeface="Calibri"/>
              </a:rPr>
              <a:t>kamar </a:t>
            </a:r>
            <a:r>
              <a:rPr sz="1100" spc="-5" dirty="0">
                <a:latin typeface="Calibri"/>
                <a:cs typeface="Calibri"/>
              </a:rPr>
              <a:t>valid,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dirty="0">
                <a:latin typeface="Calibri"/>
                <a:cs typeface="Calibri"/>
              </a:rPr>
              <a:t>membuat </a:t>
            </a:r>
            <a:r>
              <a:rPr sz="1100" spc="-5" dirty="0">
                <a:latin typeface="Calibri"/>
                <a:cs typeface="Calibri"/>
              </a:rPr>
              <a:t>tuples </a:t>
            </a:r>
            <a:r>
              <a:rPr sz="1100" spc="-20" dirty="0">
                <a:solidFill>
                  <a:srgbClr val="006FC0"/>
                </a:solidFill>
                <a:latin typeface="Calibri"/>
                <a:cs typeface="Calibri"/>
              </a:rPr>
              <a:t>rates </a:t>
            </a:r>
            <a:r>
              <a:rPr sz="1100" spc="-5" dirty="0">
                <a:latin typeface="Calibri"/>
                <a:cs typeface="Calibri"/>
              </a:rPr>
              <a:t>yang berisi tarif kamar yang sesuai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dengan tipe </a:t>
            </a:r>
            <a:r>
              <a:rPr sz="1100" spc="-25" dirty="0">
                <a:latin typeface="Calibri"/>
                <a:cs typeface="Calibri"/>
              </a:rPr>
              <a:t>kamar. </a:t>
            </a:r>
            <a:r>
              <a:rPr sz="1100" spc="-5" dirty="0">
                <a:latin typeface="Calibri"/>
                <a:cs typeface="Calibri"/>
              </a:rPr>
              <a:t>Misalnya,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(200, 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250, 500) </a:t>
            </a:r>
            <a:r>
              <a:rPr sz="1100" spc="-5" dirty="0">
                <a:latin typeface="Calibri"/>
                <a:cs typeface="Calibri"/>
              </a:rPr>
              <a:t>berarti tarif untuk tipe kamar </a:t>
            </a:r>
            <a:r>
              <a:rPr sz="1100" dirty="0">
                <a:latin typeface="Calibri"/>
                <a:cs typeface="Calibri"/>
              </a:rPr>
              <a:t>"single" adalah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200,</a:t>
            </a:r>
            <a:r>
              <a:rPr sz="1100" spc="-5" dirty="0">
                <a:latin typeface="Calibri"/>
                <a:cs typeface="Calibri"/>
              </a:rPr>
              <a:t> "double"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250, 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"suite"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500.</a:t>
            </a:r>
            <a:endParaRPr sz="1100">
              <a:latin typeface="Calibri"/>
              <a:cs typeface="Calibri"/>
            </a:endParaRPr>
          </a:p>
          <a:p>
            <a:pPr marL="241300" marR="6350" indent="-229235" algn="just">
              <a:lnSpc>
                <a:spcPct val="110000"/>
              </a:lnSpc>
              <a:spcBef>
                <a:spcPts val="65"/>
              </a:spcBef>
              <a:buFont typeface="Symbol"/>
              <a:buChar char="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Selanjutnya,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mencari </a:t>
            </a:r>
            <a:r>
              <a:rPr sz="1100" dirty="0">
                <a:latin typeface="Calibri"/>
                <a:cs typeface="Calibri"/>
              </a:rPr>
              <a:t>indeks </a:t>
            </a:r>
            <a:r>
              <a:rPr sz="1100" spc="-5" dirty="0">
                <a:latin typeface="Calibri"/>
                <a:cs typeface="Calibri"/>
              </a:rPr>
              <a:t>tipe kamar </a:t>
            </a: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5" dirty="0">
                <a:latin typeface="Calibri"/>
                <a:cs typeface="Calibri"/>
              </a:rPr>
              <a:t>tuples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room_types </a:t>
            </a:r>
            <a:r>
              <a:rPr sz="1100" spc="-5" dirty="0">
                <a:latin typeface="Calibri"/>
                <a:cs typeface="Calibri"/>
              </a:rPr>
              <a:t>menggunakan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metode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index()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Indeks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mengakses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sesuai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dari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tuples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rates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41300" marR="6350" indent="-229235" algn="just">
              <a:lnSpc>
                <a:spcPct val="109100"/>
              </a:lnSpc>
              <a:spcBef>
                <a:spcPts val="70"/>
              </a:spcBef>
              <a:buFont typeface="Symbol"/>
              <a:buChar char=""/>
              <a:tabLst>
                <a:tab pos="241935" algn="l"/>
              </a:tabLst>
            </a:pPr>
            <a:r>
              <a:rPr sz="1100" spc="-25" dirty="0">
                <a:latin typeface="Calibri"/>
                <a:cs typeface="Calibri"/>
              </a:rPr>
              <a:t>Terakhir,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menetapkan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(tarif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kamar)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dengan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menggunakan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sesuai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berdasarkan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indeks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ditemukan.</a:t>
            </a:r>
            <a:endParaRPr sz="11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10400"/>
              </a:lnSpc>
              <a:spcBef>
                <a:spcPts val="55"/>
              </a:spcBef>
              <a:buFont typeface="Symbol"/>
              <a:buChar char="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Dengan </a:t>
            </a:r>
            <a:r>
              <a:rPr sz="1100" dirty="0">
                <a:latin typeface="Calibri"/>
                <a:cs typeface="Calibri"/>
              </a:rPr>
              <a:t>penggunaan </a:t>
            </a:r>
            <a:r>
              <a:rPr sz="1100" spc="-5" dirty="0">
                <a:latin typeface="Calibri"/>
                <a:cs typeface="Calibri"/>
              </a:rPr>
              <a:t>tuples,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dapat memvalidasi tipe kamar yang dimasukkan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menghubungkannya dengan tarif </a:t>
            </a:r>
            <a:r>
              <a:rPr sz="1100" spc="-10" dirty="0">
                <a:latin typeface="Calibri"/>
                <a:cs typeface="Calibri"/>
              </a:rPr>
              <a:t>kamar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spc="-10" dirty="0">
                <a:latin typeface="Calibri"/>
                <a:cs typeface="Calibri"/>
              </a:rPr>
              <a:t>tepat. </a:t>
            </a:r>
            <a:r>
              <a:rPr sz="1100" dirty="0">
                <a:latin typeface="Calibri"/>
                <a:cs typeface="Calibri"/>
              </a:rPr>
              <a:t>Ini membantu </a:t>
            </a:r>
            <a:r>
              <a:rPr sz="1100" spc="-5" dirty="0">
                <a:latin typeface="Calibri"/>
                <a:cs typeface="Calibri"/>
              </a:rPr>
              <a:t>memastikan bahwa </a:t>
            </a:r>
            <a:r>
              <a:rPr sz="1100" spc="-10" dirty="0">
                <a:latin typeface="Calibri"/>
                <a:cs typeface="Calibri"/>
              </a:rPr>
              <a:t>hanya </a:t>
            </a:r>
            <a:r>
              <a:rPr sz="1100" spc="-5" dirty="0">
                <a:latin typeface="Calibri"/>
                <a:cs typeface="Calibri"/>
              </a:rPr>
              <a:t> tipe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valid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memiliki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tarif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benar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dirty="0">
                <a:latin typeface="Calibri"/>
                <a:cs typeface="Calibri"/>
              </a:rPr>
              <a:t> 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proses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527" y="2931530"/>
            <a:ext cx="3086100" cy="504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527" y="4123681"/>
            <a:ext cx="4486275" cy="13044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26200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Fitur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7: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Dictionaries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dan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Exceptions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27167"/>
            <a:ext cx="5761355" cy="68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Blok </a:t>
            </a:r>
            <a:r>
              <a:rPr sz="1100" spc="-5" dirty="0">
                <a:latin typeface="Calibri"/>
                <a:cs typeface="Calibri"/>
              </a:rPr>
              <a:t>try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 untuk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menempatkan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potensi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kode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dapat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menimbulkan pengecualian.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8200"/>
              </a:lnSpc>
              <a:spcBef>
                <a:spcPts val="765"/>
              </a:spcBef>
            </a:pPr>
            <a:r>
              <a:rPr sz="1100" spc="-5" dirty="0">
                <a:latin typeface="Calibri"/>
                <a:cs typeface="Calibri"/>
              </a:rPr>
              <a:t>Jika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terjadi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pengecualian saat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menjalankan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</a:t>
            </a:r>
            <a:r>
              <a:rPr sz="1100" dirty="0">
                <a:latin typeface="Calibri"/>
                <a:cs typeface="Calibri"/>
              </a:rPr>
              <a:t> 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blok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try,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proses</a:t>
            </a:r>
            <a:r>
              <a:rPr sz="1100" spc="-5" dirty="0">
                <a:latin typeface="Calibri"/>
                <a:cs typeface="Calibri"/>
              </a:rPr>
              <a:t> normal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r>
              <a:rPr sz="1100" spc="-5" dirty="0">
                <a:latin typeface="Calibri"/>
                <a:cs typeface="Calibri"/>
              </a:rPr>
              <a:t> akan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dihentikan,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r>
              <a:rPr sz="1100" spc="-5" dirty="0">
                <a:latin typeface="Calibri"/>
                <a:cs typeface="Calibri"/>
              </a:rPr>
              <a:t> 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mencari blok</a:t>
            </a:r>
            <a:r>
              <a:rPr sz="1100" spc="-10" dirty="0">
                <a:latin typeface="Calibri"/>
                <a:cs typeface="Calibri"/>
              </a:rPr>
              <a:t> except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-5" dirty="0">
                <a:latin typeface="Calibri"/>
                <a:cs typeface="Calibri"/>
              </a:rPr>
              <a:t> sesuai.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115557"/>
            <a:ext cx="575881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Exception: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Calibri"/>
                <a:cs typeface="Calibri"/>
              </a:rPr>
              <a:t>Exception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 </a:t>
            </a:r>
            <a:r>
              <a:rPr sz="1100" dirty="0">
                <a:latin typeface="Calibri"/>
                <a:cs typeface="Calibri"/>
              </a:rPr>
              <a:t>pengecualian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umum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menangkap </a:t>
            </a:r>
            <a:r>
              <a:rPr sz="1100" dirty="0">
                <a:latin typeface="Calibri"/>
                <a:cs typeface="Calibri"/>
              </a:rPr>
              <a:t>semua</a:t>
            </a:r>
            <a:r>
              <a:rPr sz="1100" spc="-5" dirty="0">
                <a:latin typeface="Calibri"/>
                <a:cs typeface="Calibri"/>
              </a:rPr>
              <a:t> jenis pengecualian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terjadi.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8400"/>
              </a:lnSpc>
              <a:spcBef>
                <a:spcPts val="765"/>
              </a:spcBef>
            </a:pPr>
            <a:r>
              <a:rPr sz="1100" dirty="0">
                <a:latin typeface="Calibri"/>
                <a:cs typeface="Calibri"/>
              </a:rPr>
              <a:t>as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mengaitkan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pengecualian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terjadi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dengan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variabel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e,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sehingga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kita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dapat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mengakses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informasi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lebih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lanjut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tentang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pengecualian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780146"/>
            <a:ext cx="5759450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bagian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pesan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kesalahan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menjelaskan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kesalahan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terjadi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dicetak.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2700"/>
              </a:lnSpc>
              <a:spcBef>
                <a:spcPts val="725"/>
              </a:spcBef>
            </a:pPr>
            <a:r>
              <a:rPr sz="1100" spc="-5" dirty="0">
                <a:latin typeface="Calibri"/>
                <a:cs typeface="Calibri"/>
              </a:rPr>
              <a:t>str(e) digunakan untuk mendapatkan </a:t>
            </a:r>
            <a:r>
              <a:rPr sz="1100" spc="-10" dirty="0">
                <a:latin typeface="Calibri"/>
                <a:cs typeface="Calibri"/>
              </a:rPr>
              <a:t>representasi </a:t>
            </a:r>
            <a:r>
              <a:rPr sz="1100" spc="-5" dirty="0">
                <a:latin typeface="Calibri"/>
                <a:cs typeface="Calibri"/>
              </a:rPr>
              <a:t>string </a:t>
            </a:r>
            <a:r>
              <a:rPr sz="1100" dirty="0">
                <a:latin typeface="Calibri"/>
                <a:cs typeface="Calibri"/>
              </a:rPr>
              <a:t>dari </a:t>
            </a:r>
            <a:r>
              <a:rPr sz="1100" spc="-5" dirty="0">
                <a:latin typeface="Calibri"/>
                <a:cs typeface="Calibri"/>
              </a:rPr>
              <a:t>objek </a:t>
            </a:r>
            <a:r>
              <a:rPr sz="1100" dirty="0">
                <a:latin typeface="Calibri"/>
                <a:cs typeface="Calibri"/>
              </a:rPr>
              <a:t>pengecualian, </a:t>
            </a:r>
            <a:r>
              <a:rPr sz="1100" spc="-5" dirty="0">
                <a:latin typeface="Calibri"/>
                <a:cs typeface="Calibri"/>
              </a:rPr>
              <a:t>sehingga kita dapat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mencetak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informasi pengecualian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dengan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lebih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jelas.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1000"/>
              </a:lnSpc>
              <a:spcBef>
                <a:spcPts val="745"/>
              </a:spcBef>
            </a:pPr>
            <a:r>
              <a:rPr sz="1100" spc="-5" dirty="0">
                <a:latin typeface="Calibri"/>
                <a:cs typeface="Calibri"/>
              </a:rPr>
              <a:t>Dengan menggunakan blok </a:t>
            </a:r>
            <a:r>
              <a:rPr sz="1100" spc="-10" dirty="0">
                <a:latin typeface="Calibri"/>
                <a:cs typeface="Calibri"/>
              </a:rPr>
              <a:t>try-except, program </a:t>
            </a:r>
            <a:r>
              <a:rPr sz="1100" spc="-5" dirty="0">
                <a:latin typeface="Calibri"/>
                <a:cs typeface="Calibri"/>
              </a:rPr>
              <a:t>dapat menangani pengecualian yang mungkin terjadi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saat menyimpan </a:t>
            </a:r>
            <a:r>
              <a:rPr sz="1100" spc="-10" dirty="0">
                <a:latin typeface="Calibri"/>
                <a:cs typeface="Calibri"/>
              </a:rPr>
              <a:t>data </a:t>
            </a:r>
            <a:r>
              <a:rPr sz="1100" dirty="0">
                <a:latin typeface="Calibri"/>
                <a:cs typeface="Calibri"/>
              </a:rPr>
              <a:t>pemesanan </a:t>
            </a:r>
            <a:r>
              <a:rPr sz="1100" spc="-15" dirty="0">
                <a:latin typeface="Calibri"/>
                <a:cs typeface="Calibri"/>
              </a:rPr>
              <a:t>ke </a:t>
            </a:r>
            <a:r>
              <a:rPr sz="1100" spc="-10" dirty="0">
                <a:latin typeface="Calibri"/>
                <a:cs typeface="Calibri"/>
              </a:rPr>
              <a:t>file. Jika </a:t>
            </a:r>
            <a:r>
              <a:rPr sz="1100" spc="-5" dirty="0">
                <a:latin typeface="Calibri"/>
                <a:cs typeface="Calibri"/>
              </a:rPr>
              <a:t>terjadi kesalahan, </a:t>
            </a:r>
            <a:r>
              <a:rPr sz="1100" dirty="0">
                <a:latin typeface="Calibri"/>
                <a:cs typeface="Calibri"/>
              </a:rPr>
              <a:t>pesan </a:t>
            </a:r>
            <a:r>
              <a:rPr sz="1100" spc="-5" dirty="0">
                <a:latin typeface="Calibri"/>
                <a:cs typeface="Calibri"/>
              </a:rPr>
              <a:t>kesalahan yang informatif akan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dicetak,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memungkinkan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pengguna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mengetahui</a:t>
            </a:r>
            <a:r>
              <a:rPr sz="1100" dirty="0">
                <a:latin typeface="Calibri"/>
                <a:cs typeface="Calibri"/>
              </a:rPr>
              <a:t> 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mengatasi </a:t>
            </a:r>
            <a:r>
              <a:rPr sz="1100" dirty="0">
                <a:latin typeface="Calibri"/>
                <a:cs typeface="Calibri"/>
              </a:rPr>
              <a:t>masalah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mungkin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terjadi.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50" y="1593024"/>
            <a:ext cx="5448300" cy="30952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220711"/>
            <a:ext cx="4981575" cy="44716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11250" y="1003300"/>
            <a:ext cx="5760085" cy="3462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Bab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III</a:t>
            </a:r>
            <a:endParaRPr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100" b="1" spc="-5" dirty="0">
                <a:latin typeface="Calibri"/>
                <a:cs typeface="Calibri"/>
              </a:rPr>
              <a:t>Penutup</a:t>
            </a:r>
            <a:endParaRPr sz="1100" dirty="0">
              <a:latin typeface="Calibri"/>
              <a:cs typeface="Calibri"/>
            </a:endParaRPr>
          </a:p>
          <a:p>
            <a:pPr marL="12700" marR="6350" algn="just">
              <a:lnSpc>
                <a:spcPct val="110200"/>
              </a:lnSpc>
              <a:spcBef>
                <a:spcPts val="755"/>
              </a:spcBef>
            </a:pPr>
            <a:r>
              <a:rPr sz="1100" spc="-5" dirty="0">
                <a:latin typeface="Calibri"/>
                <a:cs typeface="Calibri"/>
              </a:rPr>
              <a:t>Kesimpulan: </a:t>
            </a:r>
            <a:r>
              <a:rPr sz="1100" dirty="0">
                <a:latin typeface="Calibri"/>
                <a:cs typeface="Calibri"/>
              </a:rPr>
              <a:t>Melalui </a:t>
            </a:r>
            <a:r>
              <a:rPr sz="1100" spc="-10" dirty="0">
                <a:latin typeface="Calibri"/>
                <a:cs typeface="Calibri"/>
              </a:rPr>
              <a:t>studi </a:t>
            </a:r>
            <a:r>
              <a:rPr sz="1100" spc="-5" dirty="0">
                <a:latin typeface="Calibri"/>
                <a:cs typeface="Calibri"/>
              </a:rPr>
              <a:t>kasus Hotel BlueDorzz, kami </a:t>
            </a:r>
            <a:r>
              <a:rPr sz="1100" dirty="0">
                <a:latin typeface="Calibri"/>
                <a:cs typeface="Calibri"/>
              </a:rPr>
              <a:t>berhasil </a:t>
            </a:r>
            <a:r>
              <a:rPr sz="1100" spc="-5" dirty="0">
                <a:latin typeface="Calibri"/>
                <a:cs typeface="Calibri"/>
              </a:rPr>
              <a:t>mengimplementasikan berbagai fitur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diminta</a:t>
            </a:r>
            <a:r>
              <a:rPr sz="1100" spc="-5" dirty="0">
                <a:latin typeface="Calibri"/>
                <a:cs typeface="Calibri"/>
              </a:rPr>
              <a:t> menggunakan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konsep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algoritma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pemrograman.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Fitur-fitur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meliputi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input/output, </a:t>
            </a:r>
            <a:r>
              <a:rPr sz="1100" spc="-10" dirty="0">
                <a:latin typeface="Calibri"/>
                <a:cs typeface="Calibri"/>
              </a:rPr>
              <a:t>operator </a:t>
            </a:r>
            <a:r>
              <a:rPr sz="1100" spc="-5" dirty="0">
                <a:latin typeface="Calibri"/>
                <a:cs typeface="Calibri"/>
              </a:rPr>
              <a:t>logika, percabangan bersarang, perulangan </a:t>
            </a:r>
            <a:r>
              <a:rPr sz="1100" spc="-10" dirty="0">
                <a:latin typeface="Calibri"/>
                <a:cs typeface="Calibri"/>
              </a:rPr>
              <a:t>bersarang, </a:t>
            </a:r>
            <a:r>
              <a:rPr sz="1100" dirty="0">
                <a:latin typeface="Calibri"/>
                <a:cs typeface="Calibri"/>
              </a:rPr>
              <a:t>fungsi, </a:t>
            </a:r>
            <a:r>
              <a:rPr sz="1100" spc="-10" dirty="0">
                <a:latin typeface="Calibri"/>
                <a:cs typeface="Calibri"/>
              </a:rPr>
              <a:t>integrasi </a:t>
            </a:r>
            <a:r>
              <a:rPr sz="1100" dirty="0">
                <a:latin typeface="Calibri"/>
                <a:cs typeface="Calibri"/>
              </a:rPr>
              <a:t>dari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nested </a:t>
            </a:r>
            <a:r>
              <a:rPr sz="1100" spc="-25" dirty="0">
                <a:latin typeface="Calibri"/>
                <a:cs typeface="Calibri"/>
              </a:rPr>
              <a:t>if, </a:t>
            </a:r>
            <a:r>
              <a:rPr sz="1100" spc="-5" dirty="0">
                <a:latin typeface="Calibri"/>
                <a:cs typeface="Calibri"/>
              </a:rPr>
              <a:t>nested loop, </a:t>
            </a:r>
            <a:r>
              <a:rPr sz="1100" dirty="0">
                <a:latin typeface="Calibri"/>
                <a:cs typeface="Calibri"/>
              </a:rPr>
              <a:t>dan fungsi, </a:t>
            </a:r>
            <a:r>
              <a:rPr sz="1100" spc="-10" dirty="0">
                <a:latin typeface="Calibri"/>
                <a:cs typeface="Calibri"/>
              </a:rPr>
              <a:t>serta </a:t>
            </a:r>
            <a:r>
              <a:rPr sz="1100" dirty="0">
                <a:latin typeface="Calibri"/>
                <a:cs typeface="Calibri"/>
              </a:rPr>
              <a:t>penggunaan tuples, </a:t>
            </a:r>
            <a:r>
              <a:rPr sz="1100" spc="-5" dirty="0">
                <a:latin typeface="Calibri"/>
                <a:cs typeface="Calibri"/>
              </a:rPr>
              <a:t>dictionaries, </a:t>
            </a:r>
            <a:r>
              <a:rPr sz="1100" spc="-10" dirty="0">
                <a:latin typeface="Calibri"/>
                <a:cs typeface="Calibri"/>
              </a:rPr>
              <a:t>exceptions,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5" dirty="0">
                <a:latin typeface="Calibri"/>
                <a:cs typeface="Calibri"/>
              </a:rPr>
              <a:t>pemrosesan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data.</a:t>
            </a:r>
            <a:r>
              <a:rPr sz="1100" spc="-5" dirty="0">
                <a:latin typeface="Calibri"/>
                <a:cs typeface="Calibri"/>
              </a:rPr>
              <a:t> Implementasi</a:t>
            </a:r>
            <a:r>
              <a:rPr sz="1100" dirty="0">
                <a:latin typeface="Calibri"/>
                <a:cs typeface="Calibri"/>
              </a:rPr>
              <a:t> ini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memberikan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manfaat</a:t>
            </a:r>
            <a:r>
              <a:rPr sz="1100" spc="-5" dirty="0">
                <a:latin typeface="Calibri"/>
                <a:cs typeface="Calibri"/>
              </a:rPr>
              <a:t> signifikan</a:t>
            </a:r>
            <a:r>
              <a:rPr sz="1100" dirty="0">
                <a:latin typeface="Calibri"/>
                <a:cs typeface="Calibri"/>
              </a:rPr>
              <a:t> bagi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efisiensi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fungsionalitas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sistem </a:t>
            </a:r>
            <a:r>
              <a:rPr sz="1100" dirty="0">
                <a:latin typeface="Calibri"/>
                <a:cs typeface="Calibri"/>
              </a:rPr>
              <a:t> pemesanan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10" dirty="0">
                <a:latin typeface="Calibri"/>
                <a:cs typeface="Calibri"/>
              </a:rPr>
              <a:t> Hotel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BlueDorzz.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10500"/>
              </a:lnSpc>
              <a:spcBef>
                <a:spcPts val="775"/>
              </a:spcBef>
            </a:pPr>
            <a:r>
              <a:rPr sz="1100" spc="-5" dirty="0">
                <a:latin typeface="Calibri"/>
                <a:cs typeface="Calibri"/>
              </a:rPr>
              <a:t>Saran: </a:t>
            </a:r>
            <a:r>
              <a:rPr sz="1100" dirty="0">
                <a:latin typeface="Calibri"/>
                <a:cs typeface="Calibri"/>
              </a:rPr>
              <a:t>Meskipun </a:t>
            </a:r>
            <a:r>
              <a:rPr sz="1100" spc="-5" dirty="0">
                <a:latin typeface="Calibri"/>
                <a:cs typeface="Calibri"/>
              </a:rPr>
              <a:t>implementasi fitur-fitur </a:t>
            </a:r>
            <a:r>
              <a:rPr sz="1100" dirty="0">
                <a:latin typeface="Calibri"/>
                <a:cs typeface="Calibri"/>
              </a:rPr>
              <a:t>ini </a:t>
            </a:r>
            <a:r>
              <a:rPr sz="1100" spc="-5" dirty="0">
                <a:latin typeface="Calibri"/>
                <a:cs typeface="Calibri"/>
              </a:rPr>
              <a:t>berhasil, </a:t>
            </a:r>
            <a:r>
              <a:rPr sz="1100" dirty="0">
                <a:latin typeface="Calibri"/>
                <a:cs typeface="Calibri"/>
              </a:rPr>
              <a:t>ada </a:t>
            </a:r>
            <a:r>
              <a:rPr sz="1100" spc="-5" dirty="0">
                <a:latin typeface="Calibri"/>
                <a:cs typeface="Calibri"/>
              </a:rPr>
              <a:t>beberapa </a:t>
            </a:r>
            <a:r>
              <a:rPr sz="1100" spc="-10" dirty="0">
                <a:latin typeface="Calibri"/>
                <a:cs typeface="Calibri"/>
              </a:rPr>
              <a:t>saran </a:t>
            </a:r>
            <a:r>
              <a:rPr sz="1100" spc="-5" dirty="0">
                <a:latin typeface="Calibri"/>
                <a:cs typeface="Calibri"/>
              </a:rPr>
              <a:t>yang dapat kami </a:t>
            </a:r>
            <a:r>
              <a:rPr sz="1100" spc="-10" dirty="0">
                <a:latin typeface="Calibri"/>
                <a:cs typeface="Calibri"/>
              </a:rPr>
              <a:t>berikan </a:t>
            </a:r>
            <a:r>
              <a:rPr sz="1100" spc="-5" dirty="0">
                <a:latin typeface="Calibri"/>
                <a:cs typeface="Calibri"/>
              </a:rPr>
              <a:t> untuk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perbaikan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lebih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lanjut.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Pertama,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terus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memperbarui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memelihara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sistem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agar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tetap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memenuhi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kebutuhan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perkembangan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industri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perhotelan.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Selain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itu,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memperluas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ditawarkan, </a:t>
            </a:r>
            <a:r>
              <a:rPr sz="1100" spc="-5" dirty="0">
                <a:latin typeface="Calibri"/>
                <a:cs typeface="Calibri"/>
              </a:rPr>
              <a:t>seperti integrasi dengan sistem </a:t>
            </a:r>
            <a:r>
              <a:rPr sz="1100" spc="-10" dirty="0">
                <a:latin typeface="Calibri"/>
                <a:cs typeface="Calibri"/>
              </a:rPr>
              <a:t>pembayaran </a:t>
            </a:r>
            <a:r>
              <a:rPr sz="1100" dirty="0">
                <a:latin typeface="Calibri"/>
                <a:cs typeface="Calibri"/>
              </a:rPr>
              <a:t>online, </a:t>
            </a:r>
            <a:r>
              <a:rPr sz="1100" spc="-5" dirty="0">
                <a:latin typeface="Calibri"/>
                <a:cs typeface="Calibri"/>
              </a:rPr>
              <a:t>dapat meningkatkan </a:t>
            </a:r>
            <a:r>
              <a:rPr sz="1100" spc="-10" dirty="0">
                <a:latin typeface="Calibri"/>
                <a:cs typeface="Calibri"/>
              </a:rPr>
              <a:t>kenyamanan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bagi pengguna.</a:t>
            </a:r>
          </a:p>
          <a:p>
            <a:pPr marL="12700" marR="12065" algn="just">
              <a:lnSpc>
                <a:spcPct val="112700"/>
              </a:lnSpc>
              <a:spcBef>
                <a:spcPts val="725"/>
              </a:spcBef>
            </a:pPr>
            <a:r>
              <a:rPr sz="1100" spc="-5" dirty="0">
                <a:latin typeface="Calibri"/>
                <a:cs typeface="Calibri"/>
              </a:rPr>
              <a:t>Kesimpulan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10" dirty="0">
                <a:latin typeface="Calibri"/>
                <a:cs typeface="Calibri"/>
              </a:rPr>
              <a:t>saran tersebut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dirty="0">
                <a:latin typeface="Calibri"/>
                <a:cs typeface="Calibri"/>
              </a:rPr>
              <a:t>menjadi panduan </a:t>
            </a:r>
            <a:r>
              <a:rPr sz="1100" spc="-5" dirty="0">
                <a:latin typeface="Calibri"/>
                <a:cs typeface="Calibri"/>
              </a:rPr>
              <a:t>untuk </a:t>
            </a:r>
            <a:r>
              <a:rPr sz="1100" dirty="0">
                <a:latin typeface="Calibri"/>
                <a:cs typeface="Calibri"/>
              </a:rPr>
              <a:t>pengembangan dan </a:t>
            </a:r>
            <a:r>
              <a:rPr sz="1100" spc="-5" dirty="0">
                <a:latin typeface="Calibri"/>
                <a:cs typeface="Calibri"/>
              </a:rPr>
              <a:t>perbaikan sistem </a:t>
            </a:r>
            <a:r>
              <a:rPr sz="1100" dirty="0">
                <a:latin typeface="Calibri"/>
                <a:cs typeface="Calibri"/>
              </a:rPr>
              <a:t> pemesanan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10" dirty="0">
                <a:latin typeface="Calibri"/>
                <a:cs typeface="Calibri"/>
              </a:rPr>
              <a:t> Hotel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BlueDorzzdi</a:t>
            </a:r>
            <a:r>
              <a:rPr sz="1100" dirty="0">
                <a:latin typeface="Calibri"/>
                <a:cs typeface="Calibri"/>
              </a:rPr>
              <a:t> masa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depan.</a:t>
            </a:r>
            <a:endParaRPr sz="11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10"/>
              </a:spcBef>
            </a:pPr>
            <a:r>
              <a:rPr sz="1100" spc="-15" dirty="0">
                <a:latin typeface="Calibri"/>
                <a:cs typeface="Calibri"/>
              </a:rPr>
              <a:t>Terima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kasih</a:t>
            </a:r>
            <a:r>
              <a:rPr sz="1100" spc="-10" dirty="0">
                <a:latin typeface="Calibri"/>
                <a:cs typeface="Calibri"/>
              </a:rPr>
              <a:t> atas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perhatian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diberikan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dalam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membaca</a:t>
            </a:r>
            <a:r>
              <a:rPr sz="1100" spc="-5" dirty="0">
                <a:latin typeface="Calibri"/>
                <a:cs typeface="Calibri"/>
              </a:rPr>
              <a:t> makalah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906"/>
            <a:ext cx="6572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latin typeface="Calibri"/>
                <a:cs typeface="Calibri"/>
              </a:rPr>
              <a:t>L</a:t>
            </a:r>
            <a:r>
              <a:rPr sz="1100" b="1" dirty="0">
                <a:latin typeface="Calibri"/>
                <a:cs typeface="Calibri"/>
              </a:rPr>
              <a:t>AM</a:t>
            </a:r>
            <a:r>
              <a:rPr sz="1100" b="1" spc="-15" dirty="0">
                <a:latin typeface="Calibri"/>
                <a:cs typeface="Calibri"/>
              </a:rPr>
              <a:t>P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RAN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5650" y="1513020"/>
            <a:ext cx="4068864" cy="73567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29178" y="898906"/>
            <a:ext cx="906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latin typeface="Calibri"/>
                <a:cs typeface="Calibri"/>
              </a:rPr>
              <a:t>K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40" dirty="0">
                <a:latin typeface="Calibri"/>
                <a:cs typeface="Calibri"/>
              </a:rPr>
              <a:t>P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spc="5" dirty="0">
                <a:latin typeface="Calibri"/>
                <a:cs typeface="Calibri"/>
              </a:rPr>
              <a:t>n</a:t>
            </a:r>
            <a:r>
              <a:rPr sz="1100" b="1" spc="-20" dirty="0">
                <a:latin typeface="Calibri"/>
                <a:cs typeface="Calibri"/>
              </a:rPr>
              <a:t>ga</a:t>
            </a:r>
            <a:r>
              <a:rPr sz="1100" b="1" spc="5" dirty="0">
                <a:latin typeface="Calibri"/>
                <a:cs typeface="Calibri"/>
              </a:rPr>
              <a:t>n</a:t>
            </a:r>
            <a:r>
              <a:rPr sz="1100" b="1" spc="-25" dirty="0">
                <a:latin typeface="Calibri"/>
                <a:cs typeface="Calibri"/>
              </a:rPr>
              <a:t>t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650" y="1689100"/>
            <a:ext cx="5758180" cy="2071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985" algn="just">
              <a:lnSpc>
                <a:spcPct val="110000"/>
              </a:lnSpc>
              <a:spcBef>
                <a:spcPts val="85"/>
              </a:spcBef>
            </a:pPr>
            <a:r>
              <a:rPr sz="1100" spc="-5" dirty="0">
                <a:latin typeface="Calibri"/>
                <a:cs typeface="Calibri"/>
              </a:rPr>
              <a:t>Kami dengan senang </a:t>
            </a:r>
            <a:r>
              <a:rPr sz="1100" spc="-10" dirty="0">
                <a:latin typeface="Calibri"/>
                <a:cs typeface="Calibri"/>
              </a:rPr>
              <a:t>hati</a:t>
            </a:r>
            <a:r>
              <a:rPr sz="1100" spc="-5" dirty="0">
                <a:latin typeface="Calibri"/>
                <a:cs typeface="Calibri"/>
              </a:rPr>
              <a:t> mempersembahkan </a:t>
            </a:r>
            <a:r>
              <a:rPr sz="1100" spc="-10" dirty="0">
                <a:latin typeface="Calibri"/>
                <a:cs typeface="Calibri"/>
              </a:rPr>
              <a:t>makalah </a:t>
            </a:r>
            <a:r>
              <a:rPr sz="1100" dirty="0">
                <a:latin typeface="Calibri"/>
                <a:cs typeface="Calibri"/>
              </a:rPr>
              <a:t>ini </a:t>
            </a:r>
            <a:r>
              <a:rPr sz="1100" spc="-10" dirty="0">
                <a:latin typeface="Calibri"/>
                <a:cs typeface="Calibri"/>
              </a:rPr>
              <a:t>sebagai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bagian </a:t>
            </a:r>
            <a:r>
              <a:rPr sz="1100" spc="-10" dirty="0">
                <a:latin typeface="Calibri"/>
                <a:cs typeface="Calibri"/>
              </a:rPr>
              <a:t>dari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tugas mata </a:t>
            </a:r>
            <a:r>
              <a:rPr sz="1100" spc="-5" dirty="0">
                <a:latin typeface="Calibri"/>
                <a:cs typeface="Calibri"/>
              </a:rPr>
              <a:t>kuliah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Algoritma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5" dirty="0">
                <a:latin typeface="Calibri"/>
                <a:cs typeface="Calibri"/>
              </a:rPr>
              <a:t>Pemrograman 2. Makalah </a:t>
            </a:r>
            <a:r>
              <a:rPr sz="1100" dirty="0">
                <a:latin typeface="Calibri"/>
                <a:cs typeface="Calibri"/>
              </a:rPr>
              <a:t>ini </a:t>
            </a:r>
            <a:r>
              <a:rPr sz="1100" spc="-10" dirty="0">
                <a:latin typeface="Calibri"/>
                <a:cs typeface="Calibri"/>
              </a:rPr>
              <a:t>berfokus </a:t>
            </a:r>
            <a:r>
              <a:rPr sz="1100" dirty="0">
                <a:latin typeface="Calibri"/>
                <a:cs typeface="Calibri"/>
              </a:rPr>
              <a:t>pada </a:t>
            </a:r>
            <a:r>
              <a:rPr sz="1100" spc="-5" dirty="0">
                <a:latin typeface="Calibri"/>
                <a:cs typeface="Calibri"/>
              </a:rPr>
              <a:t>studi kasus Hotel BlueDorzz, di </a:t>
            </a:r>
            <a:r>
              <a:rPr sz="1100" dirty="0">
                <a:latin typeface="Calibri"/>
                <a:cs typeface="Calibri"/>
              </a:rPr>
              <a:t>mana </a:t>
            </a:r>
            <a:r>
              <a:rPr sz="1100" spc="-5" dirty="0">
                <a:latin typeface="Calibri"/>
                <a:cs typeface="Calibri"/>
              </a:rPr>
              <a:t>kami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menerapkan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berbagai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menggunakan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konsep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algoritma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pemrograman.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berharap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makalah </a:t>
            </a:r>
            <a:r>
              <a:rPr sz="1100" spc="-10" dirty="0">
                <a:latin typeface="Calibri"/>
                <a:cs typeface="Calibri"/>
              </a:rPr>
              <a:t>ini </a:t>
            </a:r>
            <a:r>
              <a:rPr sz="1100" spc="-5" dirty="0">
                <a:latin typeface="Calibri"/>
                <a:cs typeface="Calibri"/>
              </a:rPr>
              <a:t>dapat memberikan pemahaman yang lebih </a:t>
            </a:r>
            <a:r>
              <a:rPr sz="1100" dirty="0">
                <a:latin typeface="Calibri"/>
                <a:cs typeface="Calibri"/>
              </a:rPr>
              <a:t>baik </a:t>
            </a:r>
            <a:r>
              <a:rPr sz="1100" spc="-10" dirty="0">
                <a:latin typeface="Calibri"/>
                <a:cs typeface="Calibri"/>
              </a:rPr>
              <a:t>tentang </a:t>
            </a:r>
            <a:r>
              <a:rPr sz="1100" spc="-5" dirty="0">
                <a:latin typeface="Calibri"/>
                <a:cs typeface="Calibri"/>
              </a:rPr>
              <a:t>implementasi praktis algoritma </a:t>
            </a:r>
            <a:r>
              <a:rPr sz="1100" dirty="0">
                <a:latin typeface="Calibri"/>
                <a:cs typeface="Calibri"/>
              </a:rPr>
              <a:t> 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pemrograman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5" dirty="0">
                <a:latin typeface="Calibri"/>
                <a:cs typeface="Calibri"/>
              </a:rPr>
              <a:t> industri perhotelan.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10400"/>
              </a:lnSpc>
              <a:spcBef>
                <a:spcPts val="775"/>
              </a:spcBef>
            </a:pPr>
            <a:r>
              <a:rPr sz="1100" spc="-5" dirty="0">
                <a:latin typeface="Calibri"/>
                <a:cs typeface="Calibri"/>
              </a:rPr>
              <a:t>Kami ingin mengucapkan terima kasih kepada dosen </a:t>
            </a:r>
            <a:r>
              <a:rPr sz="1100" dirty="0">
                <a:latin typeface="Calibri"/>
                <a:cs typeface="Calibri"/>
              </a:rPr>
              <a:t>pengampu </a:t>
            </a:r>
            <a:r>
              <a:rPr sz="1100" spc="-10" dirty="0">
                <a:latin typeface="Calibri"/>
                <a:cs typeface="Calibri"/>
              </a:rPr>
              <a:t>mata </a:t>
            </a:r>
            <a:r>
              <a:rPr sz="1100" spc="-5" dirty="0">
                <a:latin typeface="Calibri"/>
                <a:cs typeface="Calibri"/>
              </a:rPr>
              <a:t>kuliah yang </a:t>
            </a:r>
            <a:r>
              <a:rPr sz="1100" dirty="0">
                <a:latin typeface="Calibri"/>
                <a:cs typeface="Calibri"/>
              </a:rPr>
              <a:t>telah </a:t>
            </a:r>
            <a:r>
              <a:rPr sz="1100" spc="-5" dirty="0">
                <a:latin typeface="Calibri"/>
                <a:cs typeface="Calibri"/>
              </a:rPr>
              <a:t>memberikan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kesempatan </a:t>
            </a:r>
            <a:r>
              <a:rPr sz="1100" spc="-5" dirty="0">
                <a:latin typeface="Calibri"/>
                <a:cs typeface="Calibri"/>
              </a:rPr>
              <a:t>untuk </a:t>
            </a:r>
            <a:r>
              <a:rPr sz="1100" dirty="0">
                <a:latin typeface="Calibri"/>
                <a:cs typeface="Calibri"/>
              </a:rPr>
              <a:t>belajar dan </a:t>
            </a:r>
            <a:r>
              <a:rPr sz="1100" spc="-5" dirty="0">
                <a:latin typeface="Calibri"/>
                <a:cs typeface="Calibri"/>
              </a:rPr>
              <a:t>menerapkan pengetahuan kami </a:t>
            </a: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15" dirty="0">
                <a:latin typeface="Calibri"/>
                <a:cs typeface="Calibri"/>
              </a:rPr>
              <a:t>konteks nyata. </a:t>
            </a:r>
            <a:r>
              <a:rPr sz="1100" spc="-5" dirty="0">
                <a:latin typeface="Calibri"/>
                <a:cs typeface="Calibri"/>
              </a:rPr>
              <a:t>Kami </a:t>
            </a:r>
            <a:r>
              <a:rPr sz="1100" spc="-10" dirty="0">
                <a:latin typeface="Calibri"/>
                <a:cs typeface="Calibri"/>
              </a:rPr>
              <a:t>juga </a:t>
            </a:r>
            <a:r>
              <a:rPr sz="1100" spc="-5" dirty="0">
                <a:latin typeface="Calibri"/>
                <a:cs typeface="Calibri"/>
              </a:rPr>
              <a:t>ingin </a:t>
            </a:r>
            <a:r>
              <a:rPr sz="1100" dirty="0">
                <a:latin typeface="Calibri"/>
                <a:cs typeface="Calibri"/>
              </a:rPr>
              <a:t> berterima </a:t>
            </a:r>
            <a:r>
              <a:rPr sz="1100" spc="-10" dirty="0">
                <a:latin typeface="Calibri"/>
                <a:cs typeface="Calibri"/>
              </a:rPr>
              <a:t>kasih kepada </a:t>
            </a:r>
            <a:r>
              <a:rPr sz="1100" spc="-5" dirty="0">
                <a:latin typeface="Calibri"/>
                <a:cs typeface="Calibri"/>
              </a:rPr>
              <a:t>Hotel BlueDorzzyang telah memberikan izin untuk menggunakan </a:t>
            </a:r>
            <a:r>
              <a:rPr sz="1100" spc="-10" dirty="0">
                <a:latin typeface="Calibri"/>
                <a:cs typeface="Calibri"/>
              </a:rPr>
              <a:t>studi </a:t>
            </a:r>
            <a:r>
              <a:rPr sz="1100" spc="-5" dirty="0">
                <a:latin typeface="Calibri"/>
                <a:cs typeface="Calibri"/>
              </a:rPr>
              <a:t>kasus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mereka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sebagai </a:t>
            </a:r>
            <a:r>
              <a:rPr sz="1100" dirty="0">
                <a:latin typeface="Calibri"/>
                <a:cs typeface="Calibri"/>
              </a:rPr>
              <a:t>bahan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5" dirty="0">
                <a:latin typeface="Calibri"/>
                <a:cs typeface="Calibri"/>
              </a:rPr>
              <a:t> makalah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ini.</a:t>
            </a:r>
            <a:endParaRPr sz="11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Semoga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bermanfaat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memberikan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wawasan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berharga </a:t>
            </a:r>
            <a:r>
              <a:rPr sz="1100" dirty="0">
                <a:latin typeface="Calibri"/>
                <a:cs typeface="Calibri"/>
              </a:rPr>
              <a:t>bagi </a:t>
            </a:r>
            <a:r>
              <a:rPr sz="1100" spc="-5" dirty="0">
                <a:latin typeface="Calibri"/>
                <a:cs typeface="Calibri"/>
              </a:rPr>
              <a:t>pembaca.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63650" y="1003300"/>
            <a:ext cx="5758815" cy="580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Daftar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Isi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I.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Kata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Pengantar...................................................................................................................................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dirty="0">
                <a:latin typeface="Calibri"/>
                <a:cs typeface="Calibri"/>
              </a:rPr>
              <a:t>II.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Daftar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Isi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..........................................................................................................................................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ii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Pendahuluan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.......................................................................................................................................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a.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Latar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Belakang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b.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Rumusan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Masalah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spc="-10" dirty="0">
                <a:latin typeface="Calibri"/>
                <a:cs typeface="Calibri"/>
              </a:rPr>
              <a:t>c.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Tujuan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....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III.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Pembahasan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...................................................................................................................................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a.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1: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Input/Output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spc="-5" dirty="0">
                <a:latin typeface="Calibri"/>
                <a:cs typeface="Calibri"/>
              </a:rPr>
              <a:t>b.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Logika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10" dirty="0">
                <a:latin typeface="Calibri"/>
                <a:cs typeface="Calibri"/>
              </a:rPr>
              <a:t>c.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3: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Percabangan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Bersarang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(Nested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IF)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d.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4: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Perulangan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Bersarang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(Nested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Loop)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e.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Integrasi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Nested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IF,</a:t>
            </a:r>
            <a:r>
              <a:rPr sz="1100" spc="-5" dirty="0">
                <a:latin typeface="Calibri"/>
                <a:cs typeface="Calibri"/>
              </a:rPr>
              <a:t> Nested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Loop,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spc="-5" dirty="0">
                <a:latin typeface="Calibri"/>
                <a:cs typeface="Calibri"/>
              </a:rPr>
              <a:t>f.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6: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Tuples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………………………………………………………….......................................................................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</a:p>
          <a:p>
            <a:pPr marL="12700" marR="77470">
              <a:lnSpc>
                <a:spcPct val="1709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g.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7: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Dictionaries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Exceptions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………………………………………………………….....................................3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IV.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Penutup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..........................................................................................................................................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dirty="0">
                <a:latin typeface="Calibri"/>
                <a:cs typeface="Calibri"/>
              </a:rPr>
              <a:t>a.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Kesimpulan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b.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Saran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...............................................................................................................................................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Calibri"/>
                <a:cs typeface="Calibri"/>
              </a:rPr>
              <a:t>c.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Daftar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Gambar</a:t>
            </a:r>
          </a:p>
          <a:p>
            <a:pPr marL="12700" marR="5080">
              <a:lnSpc>
                <a:spcPct val="110900"/>
              </a:lnSpc>
              <a:spcBef>
                <a:spcPts val="770"/>
              </a:spcBef>
            </a:pPr>
            <a:r>
              <a:rPr sz="1100" dirty="0">
                <a:latin typeface="Calibri"/>
                <a:cs typeface="Calibri"/>
              </a:rPr>
              <a:t>Gambar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1: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Flowchart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Input/Output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(Halaman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5)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Gambar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2: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Algoritma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Percabangan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Bersarang</a:t>
            </a:r>
            <a:r>
              <a:rPr sz="1100" spc="-5" dirty="0">
                <a:latin typeface="Calibri"/>
                <a:cs typeface="Calibri"/>
              </a:rPr>
              <a:t> (Halaman 8) </a:t>
            </a:r>
            <a:r>
              <a:rPr sz="1100" dirty="0">
                <a:latin typeface="Calibri"/>
                <a:cs typeface="Calibri"/>
              </a:rPr>
              <a:t>Gambar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Source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 </a:t>
            </a:r>
            <a:r>
              <a:rPr sz="1100" dirty="0">
                <a:latin typeface="Calibri"/>
                <a:cs typeface="Calibri"/>
              </a:rPr>
              <a:t>(Halaman</a:t>
            </a:r>
            <a:r>
              <a:rPr sz="1100" spc="-5" dirty="0">
                <a:latin typeface="Calibri"/>
                <a:cs typeface="Calibri"/>
              </a:rPr>
              <a:t> 10)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11250" y="1193211"/>
            <a:ext cx="5760720" cy="317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Bab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</a:t>
            </a:r>
            <a:endParaRPr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100" b="1" spc="-5" dirty="0">
                <a:latin typeface="Calibri"/>
                <a:cs typeface="Calibri"/>
              </a:rPr>
              <a:t>Pendahuluan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10900"/>
              </a:lnSpc>
              <a:spcBef>
                <a:spcPts val="745"/>
              </a:spcBef>
            </a:pPr>
            <a:r>
              <a:rPr sz="1100" spc="-10" dirty="0">
                <a:latin typeface="Calibri"/>
                <a:cs typeface="Calibri"/>
              </a:rPr>
              <a:t>Latar </a:t>
            </a:r>
            <a:r>
              <a:rPr sz="1100" dirty="0">
                <a:latin typeface="Calibri"/>
                <a:cs typeface="Calibri"/>
              </a:rPr>
              <a:t>Belakang: Dalam </a:t>
            </a:r>
            <a:r>
              <a:rPr sz="1100" spc="-5" dirty="0">
                <a:latin typeface="Calibri"/>
                <a:cs typeface="Calibri"/>
              </a:rPr>
              <a:t>industri perhotelan, sistem pemesanan kamar online </a:t>
            </a:r>
            <a:r>
              <a:rPr sz="1100" dirty="0">
                <a:latin typeface="Calibri"/>
                <a:cs typeface="Calibri"/>
              </a:rPr>
              <a:t>menjadi </a:t>
            </a:r>
            <a:r>
              <a:rPr sz="1100" spc="-10" dirty="0">
                <a:latin typeface="Calibri"/>
                <a:cs typeface="Calibri"/>
              </a:rPr>
              <a:t>sangat </a:t>
            </a:r>
            <a:r>
              <a:rPr sz="1100" spc="-5" dirty="0">
                <a:latin typeface="Calibri"/>
                <a:cs typeface="Calibri"/>
              </a:rPr>
              <a:t>penting </a:t>
            </a:r>
            <a:r>
              <a:rPr sz="1100" dirty="0">
                <a:latin typeface="Calibri"/>
                <a:cs typeface="Calibri"/>
              </a:rPr>
              <a:t> 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memfasilitasi</a:t>
            </a:r>
            <a:r>
              <a:rPr sz="1100" spc="-5" dirty="0">
                <a:latin typeface="Calibri"/>
                <a:cs typeface="Calibri"/>
              </a:rPr>
              <a:t> reservasi</a:t>
            </a:r>
            <a:r>
              <a:rPr sz="1100" dirty="0">
                <a:latin typeface="Calibri"/>
                <a:cs typeface="Calibri"/>
              </a:rPr>
              <a:t> 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pengelolaan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kamar.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Hotel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BlueDorzz,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sebagai</a:t>
            </a:r>
            <a:r>
              <a:rPr sz="1100" dirty="0">
                <a:latin typeface="Calibri"/>
                <a:cs typeface="Calibri"/>
              </a:rPr>
              <a:t> salah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satu</a:t>
            </a:r>
            <a:r>
              <a:rPr sz="1100" spc="-5" dirty="0">
                <a:latin typeface="Calibri"/>
                <a:cs typeface="Calibri"/>
              </a:rPr>
              <a:t> hotel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terkemuka, </a:t>
            </a:r>
            <a:r>
              <a:rPr sz="1100" dirty="0">
                <a:latin typeface="Calibri"/>
                <a:cs typeface="Calibri"/>
              </a:rPr>
              <a:t>ingin </a:t>
            </a:r>
            <a:r>
              <a:rPr sz="1100" spc="-10" dirty="0">
                <a:latin typeface="Calibri"/>
                <a:cs typeface="Calibri"/>
              </a:rPr>
              <a:t>meningkatkan </a:t>
            </a:r>
            <a:r>
              <a:rPr sz="1100" dirty="0">
                <a:latin typeface="Calibri"/>
                <a:cs typeface="Calibri"/>
              </a:rPr>
              <a:t>efisiensi </a:t>
            </a:r>
            <a:r>
              <a:rPr sz="1100" spc="-10" dirty="0">
                <a:latin typeface="Calibri"/>
                <a:cs typeface="Calibri"/>
              </a:rPr>
              <a:t>operasional mereka </a:t>
            </a:r>
            <a:r>
              <a:rPr sz="1100" spc="-5" dirty="0">
                <a:latin typeface="Calibri"/>
                <a:cs typeface="Calibri"/>
              </a:rPr>
              <a:t>dengan mengimplementasikan </a:t>
            </a:r>
            <a:r>
              <a:rPr sz="1100" dirty="0">
                <a:latin typeface="Calibri"/>
                <a:cs typeface="Calibri"/>
              </a:rPr>
              <a:t>fitur-fitur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relevan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sistem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pemesanan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mereka.</a:t>
            </a:r>
            <a:endParaRPr sz="1100" dirty="0">
              <a:latin typeface="Calibri"/>
              <a:cs typeface="Calibri"/>
            </a:endParaRPr>
          </a:p>
          <a:p>
            <a:pPr marL="12700" marR="6350" algn="just">
              <a:lnSpc>
                <a:spcPct val="110500"/>
              </a:lnSpc>
              <a:spcBef>
                <a:spcPts val="750"/>
              </a:spcBef>
            </a:pPr>
            <a:r>
              <a:rPr sz="1100" dirty="0">
                <a:latin typeface="Calibri"/>
                <a:cs typeface="Calibri"/>
              </a:rPr>
              <a:t>Rumusan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Masalah: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konteks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mengidentifikasi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beberapa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utama</a:t>
            </a:r>
            <a:r>
              <a:rPr sz="1100" spc="-5" dirty="0">
                <a:latin typeface="Calibri"/>
                <a:cs typeface="Calibri"/>
              </a:rPr>
              <a:t> yang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harus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diimplementasikan </a:t>
            </a: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10" dirty="0">
                <a:latin typeface="Calibri"/>
                <a:cs typeface="Calibri"/>
              </a:rPr>
              <a:t>sistem </a:t>
            </a:r>
            <a:r>
              <a:rPr sz="1100" dirty="0">
                <a:latin typeface="Calibri"/>
                <a:cs typeface="Calibri"/>
              </a:rPr>
              <a:t>pemesanan </a:t>
            </a:r>
            <a:r>
              <a:rPr sz="1100" spc="-5" dirty="0">
                <a:latin typeface="Calibri"/>
                <a:cs typeface="Calibri"/>
              </a:rPr>
              <a:t>kamar </a:t>
            </a:r>
            <a:r>
              <a:rPr sz="1100" dirty="0">
                <a:latin typeface="Calibri"/>
                <a:cs typeface="Calibri"/>
              </a:rPr>
              <a:t>online </a:t>
            </a:r>
            <a:r>
              <a:rPr sz="1100" spc="-10" dirty="0">
                <a:latin typeface="Calibri"/>
                <a:cs typeface="Calibri"/>
              </a:rPr>
              <a:t>Hotel </a:t>
            </a:r>
            <a:r>
              <a:rPr sz="1100" spc="-5" dirty="0">
                <a:latin typeface="Calibri"/>
                <a:cs typeface="Calibri"/>
              </a:rPr>
              <a:t>BlueDorzz. </a:t>
            </a:r>
            <a:r>
              <a:rPr sz="1100" dirty="0">
                <a:latin typeface="Calibri"/>
                <a:cs typeface="Calibri"/>
              </a:rPr>
              <a:t>Fitur-fitur ini </a:t>
            </a:r>
            <a:r>
              <a:rPr sz="1100" spc="-5" dirty="0">
                <a:latin typeface="Calibri"/>
                <a:cs typeface="Calibri"/>
              </a:rPr>
              <a:t>meliputi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input/output, </a:t>
            </a:r>
            <a:r>
              <a:rPr sz="1100" spc="-10" dirty="0">
                <a:latin typeface="Calibri"/>
                <a:cs typeface="Calibri"/>
              </a:rPr>
              <a:t>operator </a:t>
            </a:r>
            <a:r>
              <a:rPr sz="1100" spc="-5" dirty="0">
                <a:latin typeface="Calibri"/>
                <a:cs typeface="Calibri"/>
              </a:rPr>
              <a:t>logika, percabangan bersarang, perulangan </a:t>
            </a:r>
            <a:r>
              <a:rPr sz="1100" spc="-10" dirty="0">
                <a:latin typeface="Calibri"/>
                <a:cs typeface="Calibri"/>
              </a:rPr>
              <a:t>bersarang, </a:t>
            </a:r>
            <a:r>
              <a:rPr sz="1100" dirty="0">
                <a:latin typeface="Calibri"/>
                <a:cs typeface="Calibri"/>
              </a:rPr>
              <a:t>fungsi, </a:t>
            </a:r>
            <a:r>
              <a:rPr sz="1100" spc="-10" dirty="0">
                <a:latin typeface="Calibri"/>
                <a:cs typeface="Calibri"/>
              </a:rPr>
              <a:t>integrasi </a:t>
            </a:r>
            <a:r>
              <a:rPr sz="1100" dirty="0">
                <a:latin typeface="Calibri"/>
                <a:cs typeface="Calibri"/>
              </a:rPr>
              <a:t>dari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nested </a:t>
            </a:r>
            <a:r>
              <a:rPr sz="1100" spc="-25" dirty="0">
                <a:latin typeface="Calibri"/>
                <a:cs typeface="Calibri"/>
              </a:rPr>
              <a:t>if, </a:t>
            </a:r>
            <a:r>
              <a:rPr sz="1100" spc="-5" dirty="0">
                <a:latin typeface="Calibri"/>
                <a:cs typeface="Calibri"/>
              </a:rPr>
              <a:t>nested loop, </a:t>
            </a:r>
            <a:r>
              <a:rPr sz="1100" dirty="0">
                <a:latin typeface="Calibri"/>
                <a:cs typeface="Calibri"/>
              </a:rPr>
              <a:t>dan fungsi, </a:t>
            </a:r>
            <a:r>
              <a:rPr sz="1100" spc="-10" dirty="0">
                <a:latin typeface="Calibri"/>
                <a:cs typeface="Calibri"/>
              </a:rPr>
              <a:t>serta </a:t>
            </a:r>
            <a:r>
              <a:rPr sz="1100" dirty="0">
                <a:latin typeface="Calibri"/>
                <a:cs typeface="Calibri"/>
              </a:rPr>
              <a:t>penggunaan tuples, </a:t>
            </a:r>
            <a:r>
              <a:rPr sz="1100" spc="-5" dirty="0">
                <a:latin typeface="Calibri"/>
                <a:cs typeface="Calibri"/>
              </a:rPr>
              <a:t>dictionaries, </a:t>
            </a:r>
            <a:r>
              <a:rPr sz="1100" spc="-10" dirty="0">
                <a:latin typeface="Calibri"/>
                <a:cs typeface="Calibri"/>
              </a:rPr>
              <a:t>exceptions,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5" dirty="0">
                <a:latin typeface="Calibri"/>
                <a:cs typeface="Calibri"/>
              </a:rPr>
              <a:t>pemrosesan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data.</a:t>
            </a:r>
            <a:endParaRPr sz="1100" dirty="0">
              <a:latin typeface="Calibri"/>
              <a:cs typeface="Calibri"/>
            </a:endParaRPr>
          </a:p>
          <a:p>
            <a:pPr marL="12700" marR="5715" algn="just">
              <a:lnSpc>
                <a:spcPct val="111000"/>
              </a:lnSpc>
              <a:spcBef>
                <a:spcPts val="745"/>
              </a:spcBef>
            </a:pPr>
            <a:r>
              <a:rPr sz="1100" spc="-15" dirty="0">
                <a:latin typeface="Calibri"/>
                <a:cs typeface="Calibri"/>
              </a:rPr>
              <a:t>Tujuan: Tujuan </a:t>
            </a:r>
            <a:r>
              <a:rPr sz="1100" dirty="0">
                <a:latin typeface="Calibri"/>
                <a:cs typeface="Calibri"/>
              </a:rPr>
              <a:t>dari </a:t>
            </a:r>
            <a:r>
              <a:rPr sz="1100" spc="-5" dirty="0">
                <a:latin typeface="Calibri"/>
                <a:cs typeface="Calibri"/>
              </a:rPr>
              <a:t>makalah </a:t>
            </a:r>
            <a:r>
              <a:rPr sz="1100" dirty="0">
                <a:latin typeface="Calibri"/>
                <a:cs typeface="Calibri"/>
              </a:rPr>
              <a:t>ini </a:t>
            </a:r>
            <a:r>
              <a:rPr sz="1100" spc="-5" dirty="0">
                <a:latin typeface="Calibri"/>
                <a:cs typeface="Calibri"/>
              </a:rPr>
              <a:t>adalah untuk menjelaskan </a:t>
            </a:r>
            <a:r>
              <a:rPr sz="1100" spc="-10" dirty="0">
                <a:latin typeface="Calibri"/>
                <a:cs typeface="Calibri"/>
              </a:rPr>
              <a:t>secara </a:t>
            </a:r>
            <a:r>
              <a:rPr sz="1100" spc="-5" dirty="0">
                <a:latin typeface="Calibri"/>
                <a:cs typeface="Calibri"/>
              </a:rPr>
              <a:t>detail implementasi </a:t>
            </a:r>
            <a:r>
              <a:rPr sz="1100" dirty="0">
                <a:latin typeface="Calibri"/>
                <a:cs typeface="Calibri"/>
              </a:rPr>
              <a:t>masing-masing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 yang diimplementasikan dalam </a:t>
            </a:r>
            <a:r>
              <a:rPr sz="1100" spc="-10" dirty="0">
                <a:latin typeface="Calibri"/>
                <a:cs typeface="Calibri"/>
              </a:rPr>
              <a:t>studi </a:t>
            </a:r>
            <a:r>
              <a:rPr sz="1100" spc="-5" dirty="0">
                <a:latin typeface="Calibri"/>
                <a:cs typeface="Calibri"/>
              </a:rPr>
              <a:t>kasus </a:t>
            </a:r>
            <a:r>
              <a:rPr sz="1100" spc="-10" dirty="0">
                <a:latin typeface="Calibri"/>
                <a:cs typeface="Calibri"/>
              </a:rPr>
              <a:t>Hotel </a:t>
            </a:r>
            <a:r>
              <a:rPr sz="1100" spc="-5" dirty="0">
                <a:latin typeface="Calibri"/>
                <a:cs typeface="Calibri"/>
              </a:rPr>
              <a:t>BlueDorzz. </a:t>
            </a:r>
            <a:r>
              <a:rPr sz="1100" spc="-15" dirty="0">
                <a:latin typeface="Calibri"/>
                <a:cs typeface="Calibri"/>
              </a:rPr>
              <a:t>Kami </a:t>
            </a:r>
            <a:r>
              <a:rPr sz="1100" spc="-5" dirty="0">
                <a:latin typeface="Calibri"/>
                <a:cs typeface="Calibri"/>
              </a:rPr>
              <a:t>akan membahas algoritma,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flowchart,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contoh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source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setiap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fitur.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Selain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itu,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kami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juga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menunjukkan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hasil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dari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dirty="0">
                <a:latin typeface="Calibri"/>
                <a:cs typeface="Calibri"/>
              </a:rPr>
              <a:t>telah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di-compile.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339850" y="927100"/>
            <a:ext cx="3178810" cy="828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217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Bab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II</a:t>
            </a:r>
            <a:endParaRPr sz="1100" dirty="0">
              <a:latin typeface="Calibri"/>
              <a:cs typeface="Calibri"/>
            </a:endParaRPr>
          </a:p>
          <a:p>
            <a:pPr marL="2122805" algn="ctr">
              <a:lnSpc>
                <a:spcPct val="100000"/>
              </a:lnSpc>
              <a:spcBef>
                <a:spcPts val="940"/>
              </a:spcBef>
            </a:pPr>
            <a:r>
              <a:rPr sz="1100" b="1" spc="-5" dirty="0">
                <a:latin typeface="Calibri"/>
                <a:cs typeface="Calibri"/>
              </a:rPr>
              <a:t>Pembahasan</a:t>
            </a:r>
            <a:endParaRPr sz="1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Input/Output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dirty="0">
                <a:latin typeface="Calibri"/>
                <a:cs typeface="Calibri"/>
              </a:rPr>
              <a:t>Penjelasan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Flowchart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Input/Output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Hasil Compile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endParaRPr sz="1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2: </a:t>
            </a: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Logika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dirty="0">
                <a:latin typeface="Calibri"/>
                <a:cs typeface="Calibri"/>
              </a:rPr>
              <a:t>Penjelasan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Flowchart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Operator </a:t>
            </a:r>
            <a:r>
              <a:rPr sz="1100" spc="-5" dirty="0">
                <a:latin typeface="Calibri"/>
                <a:cs typeface="Calibri"/>
              </a:rPr>
              <a:t>Logika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40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Hasil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Compile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endParaRPr sz="1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Percabangan Bersarang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(Nested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IF)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0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dirty="0">
                <a:latin typeface="Calibri"/>
                <a:cs typeface="Calibri"/>
              </a:rPr>
              <a:t>Penjelasan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40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Algoritma Fitur </a:t>
            </a:r>
            <a:r>
              <a:rPr sz="1100" dirty="0">
                <a:latin typeface="Calibri"/>
                <a:cs typeface="Calibri"/>
              </a:rPr>
              <a:t>3 -</a:t>
            </a:r>
            <a:r>
              <a:rPr sz="1100" spc="-10" dirty="0">
                <a:latin typeface="Calibri"/>
                <a:cs typeface="Calibri"/>
              </a:rPr>
              <a:t> Percabangan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Bersarang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SzPct val="90909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Hasil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Compile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endParaRPr sz="1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4: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Perulangan</a:t>
            </a:r>
            <a:r>
              <a:rPr sz="1100" spc="-10" dirty="0">
                <a:latin typeface="Calibri"/>
                <a:cs typeface="Calibri"/>
              </a:rPr>
              <a:t> Bersarang</a:t>
            </a:r>
            <a:r>
              <a:rPr sz="1100" spc="-5" dirty="0">
                <a:latin typeface="Calibri"/>
                <a:cs typeface="Calibri"/>
              </a:rPr>
              <a:t> (Nested </a:t>
            </a:r>
            <a:r>
              <a:rPr sz="1100" spc="-10" dirty="0">
                <a:latin typeface="Calibri"/>
                <a:cs typeface="Calibri"/>
              </a:rPr>
              <a:t>Loop)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Flowchart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Input/Output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SzPct val="127272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Hasil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Compile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endParaRPr sz="1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SzPct val="109090"/>
              <a:buAutoNum type="arabicPeriod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Integrasi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Nested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IF,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Nested </a:t>
            </a:r>
            <a:r>
              <a:rPr sz="1100" spc="-10" dirty="0">
                <a:latin typeface="Calibri"/>
                <a:cs typeface="Calibri"/>
              </a:rPr>
              <a:t>Loop,</a:t>
            </a:r>
            <a:r>
              <a:rPr sz="1100" dirty="0">
                <a:latin typeface="Calibri"/>
                <a:cs typeface="Calibri"/>
              </a:rPr>
              <a:t> dan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dirty="0">
                <a:latin typeface="Calibri"/>
                <a:cs typeface="Calibri"/>
              </a:rPr>
              <a:t>Penjelasan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Lengkap</a:t>
            </a:r>
            <a:endParaRPr sz="1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SzPct val="109090"/>
              <a:buAutoNum type="arabicPeriod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6:</a:t>
            </a:r>
            <a:r>
              <a:rPr sz="1100" spc="-15" dirty="0">
                <a:latin typeface="Calibri"/>
                <a:cs typeface="Calibri"/>
              </a:rPr>
              <a:t> Tuples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dirty="0">
                <a:latin typeface="Calibri"/>
                <a:cs typeface="Calibri"/>
              </a:rPr>
              <a:t>Penjelasan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Lengkap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6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200" spc="-5" dirty="0">
                <a:latin typeface="Calibri"/>
                <a:cs typeface="Calibri"/>
              </a:rPr>
              <a:t>Contoh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Source</a:t>
            </a:r>
            <a:r>
              <a:rPr sz="1200" spc="-5" dirty="0">
                <a:latin typeface="Calibri"/>
                <a:cs typeface="Calibri"/>
              </a:rPr>
              <a:t> Code</a:t>
            </a:r>
            <a:endParaRPr sz="12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SzPct val="109090"/>
              <a:buAutoNum type="arabicPeriod"/>
              <a:tabLst>
                <a:tab pos="241935" algn="l"/>
              </a:tabLst>
            </a:pPr>
            <a:r>
              <a:rPr sz="1100" spc="-5" dirty="0">
                <a:latin typeface="Calibri"/>
                <a:cs typeface="Calibri"/>
              </a:rPr>
              <a:t>Fitur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7: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Dictionaries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Exceptions</a:t>
            </a:r>
            <a:endParaRPr sz="11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dirty="0">
                <a:latin typeface="Calibri"/>
                <a:cs typeface="Calibri"/>
              </a:rPr>
              <a:t>Penjelasan</a:t>
            </a:r>
          </a:p>
          <a:p>
            <a:pPr marL="698500" lvl="1" indent="-229235">
              <a:lnSpc>
                <a:spcPct val="100000"/>
              </a:lnSpc>
              <a:spcBef>
                <a:spcPts val="75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100" spc="-5" dirty="0">
                <a:latin typeface="Calibri"/>
                <a:cs typeface="Calibri"/>
              </a:rPr>
              <a:t>Contoh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1259" y="7238745"/>
            <a:ext cx="333374" cy="95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1900" y="6582409"/>
            <a:ext cx="142875" cy="857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627" y="933100"/>
            <a:ext cx="5758180" cy="3630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Fitur </a:t>
            </a:r>
            <a:r>
              <a:rPr sz="1400" b="1" spc="-15" dirty="0">
                <a:latin typeface="Calibri"/>
                <a:cs typeface="Calibri"/>
              </a:rPr>
              <a:t>1: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Input/Output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Calibri"/>
              <a:cs typeface="Calibri"/>
            </a:endParaRPr>
          </a:p>
          <a:p>
            <a:pPr marL="12700" marR="5715" algn="just">
              <a:lnSpc>
                <a:spcPct val="1104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5" dirty="0">
                <a:latin typeface="Calibri"/>
                <a:cs typeface="Calibri"/>
              </a:rPr>
              <a:t>Python, input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5" dirty="0">
                <a:latin typeface="Calibri"/>
                <a:cs typeface="Calibri"/>
              </a:rPr>
              <a:t>output </a:t>
            </a:r>
            <a:r>
              <a:rPr sz="1100" dirty="0">
                <a:latin typeface="Calibri"/>
                <a:cs typeface="Calibri"/>
              </a:rPr>
              <a:t>merujuk </a:t>
            </a:r>
            <a:r>
              <a:rPr sz="1100" spc="-5" dirty="0">
                <a:latin typeface="Calibri"/>
                <a:cs typeface="Calibri"/>
              </a:rPr>
              <a:t>pada </a:t>
            </a:r>
            <a:r>
              <a:rPr sz="1100" spc="-10" dirty="0">
                <a:latin typeface="Calibri"/>
                <a:cs typeface="Calibri"/>
              </a:rPr>
              <a:t>proses </a:t>
            </a:r>
            <a:r>
              <a:rPr sz="1100" dirty="0">
                <a:latin typeface="Calibri"/>
                <a:cs typeface="Calibri"/>
              </a:rPr>
              <a:t>pengambilan </a:t>
            </a:r>
            <a:r>
              <a:rPr sz="1100" spc="-1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(input) </a:t>
            </a:r>
            <a:r>
              <a:rPr sz="1100" dirty="0">
                <a:latin typeface="Calibri"/>
                <a:cs typeface="Calibri"/>
              </a:rPr>
              <a:t>dari pengguna </a:t>
            </a:r>
            <a:r>
              <a:rPr sz="1100" spc="-10" dirty="0">
                <a:latin typeface="Calibri"/>
                <a:cs typeface="Calibri"/>
              </a:rPr>
              <a:t>atau </a:t>
            </a:r>
            <a:r>
              <a:rPr sz="1100" spc="-5" dirty="0">
                <a:latin typeface="Calibri"/>
                <a:cs typeface="Calibri"/>
              </a:rPr>
              <a:t> sumber eksternal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5" dirty="0">
                <a:latin typeface="Calibri"/>
                <a:cs typeface="Calibri"/>
              </a:rPr>
              <a:t>penampilan </a:t>
            </a:r>
            <a:r>
              <a:rPr sz="1100" spc="-1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(output) kepada </a:t>
            </a:r>
            <a:r>
              <a:rPr sz="1100" dirty="0">
                <a:latin typeface="Calibri"/>
                <a:cs typeface="Calibri"/>
              </a:rPr>
              <a:t>pengguna </a:t>
            </a:r>
            <a:r>
              <a:rPr sz="1100" spc="-10" dirty="0">
                <a:latin typeface="Calibri"/>
                <a:cs typeface="Calibri"/>
              </a:rPr>
              <a:t>atau </a:t>
            </a:r>
            <a:r>
              <a:rPr sz="1100" spc="-15" dirty="0">
                <a:latin typeface="Calibri"/>
                <a:cs typeface="Calibri"/>
              </a:rPr>
              <a:t>ke </a:t>
            </a:r>
            <a:r>
              <a:rPr sz="1100" spc="-5" dirty="0">
                <a:latin typeface="Calibri"/>
                <a:cs typeface="Calibri"/>
              </a:rPr>
              <a:t>sumber eksternal. Input </a:t>
            </a:r>
            <a:r>
              <a:rPr sz="1100" dirty="0">
                <a:latin typeface="Calibri"/>
                <a:cs typeface="Calibri"/>
              </a:rPr>
              <a:t> 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output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sangat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penting</a:t>
            </a:r>
            <a:r>
              <a:rPr sz="1100" dirty="0">
                <a:latin typeface="Calibri"/>
                <a:cs typeface="Calibri"/>
              </a:rPr>
              <a:t> 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pemrograman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karena</a:t>
            </a:r>
            <a:r>
              <a:rPr sz="1100" spc="-10" dirty="0">
                <a:latin typeface="Calibri"/>
                <a:cs typeface="Calibri"/>
              </a:rPr>
              <a:t> mereka</a:t>
            </a:r>
            <a:r>
              <a:rPr sz="1100" spc="-5" dirty="0">
                <a:latin typeface="Calibri"/>
                <a:cs typeface="Calibri"/>
              </a:rPr>
              <a:t> memungkinkan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interaksi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antara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pengguna</a:t>
            </a:r>
            <a:r>
              <a:rPr sz="1100" spc="-10" dirty="0">
                <a:latin typeface="Calibri"/>
                <a:cs typeface="Calibri"/>
              </a:rPr>
              <a:t> atau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lingkungan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sekitarnya.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11100"/>
              </a:lnSpc>
              <a:spcBef>
                <a:spcPts val="765"/>
              </a:spcBef>
            </a:pPr>
            <a:r>
              <a:rPr sz="1100" spc="-5" dirty="0">
                <a:latin typeface="Calibri"/>
                <a:cs typeface="Calibri"/>
              </a:rPr>
              <a:t>Input </a:t>
            </a: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5" dirty="0">
                <a:latin typeface="Calibri"/>
                <a:cs typeface="Calibri"/>
              </a:rPr>
              <a:t>Python mengacu pada mekanisme yang </a:t>
            </a:r>
            <a:r>
              <a:rPr sz="1100" dirty="0">
                <a:latin typeface="Calibri"/>
                <a:cs typeface="Calibri"/>
              </a:rPr>
              <a:t>digunakan </a:t>
            </a:r>
            <a:r>
              <a:rPr sz="1100" spc="-5" dirty="0">
                <a:latin typeface="Calibri"/>
                <a:cs typeface="Calibri"/>
              </a:rPr>
              <a:t>untuk </a:t>
            </a:r>
            <a:r>
              <a:rPr sz="1100" dirty="0">
                <a:latin typeface="Calibri"/>
                <a:cs typeface="Calibri"/>
              </a:rPr>
              <a:t>menerima </a:t>
            </a:r>
            <a:r>
              <a:rPr sz="1100" spc="-10" dirty="0">
                <a:latin typeface="Calibri"/>
                <a:cs typeface="Calibri"/>
              </a:rPr>
              <a:t>data atau </a:t>
            </a:r>
            <a:r>
              <a:rPr sz="1100" spc="-5" dirty="0">
                <a:latin typeface="Calibri"/>
                <a:cs typeface="Calibri"/>
              </a:rPr>
              <a:t>informasi </a:t>
            </a:r>
            <a:r>
              <a:rPr sz="1100" dirty="0">
                <a:latin typeface="Calibri"/>
                <a:cs typeface="Calibri"/>
              </a:rPr>
              <a:t> dari pengguna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atau</a:t>
            </a:r>
            <a:r>
              <a:rPr sz="1100" spc="-5" dirty="0">
                <a:latin typeface="Calibri"/>
                <a:cs typeface="Calibri"/>
              </a:rPr>
              <a:t> sumber eksternal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ke</a:t>
            </a:r>
            <a:r>
              <a:rPr sz="1100" spc="-5" dirty="0">
                <a:latin typeface="Calibri"/>
                <a:cs typeface="Calibri"/>
              </a:rPr>
              <a:t> 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Biasanya,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dilakukan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melalui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keyboard</a:t>
            </a:r>
            <a:endParaRPr sz="1100" dirty="0">
              <a:latin typeface="Calibri"/>
              <a:cs typeface="Calibri"/>
            </a:endParaRPr>
          </a:p>
          <a:p>
            <a:pPr marL="12700" marR="7620" indent="30480" algn="just">
              <a:lnSpc>
                <a:spcPct val="110900"/>
              </a:lnSpc>
              <a:spcBef>
                <a:spcPts val="770"/>
              </a:spcBef>
            </a:pPr>
            <a:r>
              <a:rPr sz="1100" spc="-10" dirty="0">
                <a:latin typeface="Calibri"/>
                <a:cs typeface="Calibri"/>
              </a:rPr>
              <a:t>atau </a:t>
            </a:r>
            <a:r>
              <a:rPr sz="1100" dirty="0">
                <a:latin typeface="Calibri"/>
                <a:cs typeface="Calibri"/>
              </a:rPr>
              <a:t>melalui </a:t>
            </a:r>
            <a:r>
              <a:rPr sz="1100" spc="-10" dirty="0">
                <a:latin typeface="Calibri"/>
                <a:cs typeface="Calibri"/>
              </a:rPr>
              <a:t>file </a:t>
            </a:r>
            <a:r>
              <a:rPr sz="1100" spc="-5" dirty="0">
                <a:latin typeface="Calibri"/>
                <a:cs typeface="Calibri"/>
              </a:rPr>
              <a:t>eksternal. </a:t>
            </a:r>
            <a:r>
              <a:rPr sz="1100" spc="-20" dirty="0">
                <a:latin typeface="Calibri"/>
                <a:cs typeface="Calibri"/>
              </a:rPr>
              <a:t>Di </a:t>
            </a:r>
            <a:r>
              <a:rPr sz="1100" spc="-5" dirty="0">
                <a:latin typeface="Calibri"/>
                <a:cs typeface="Calibri"/>
              </a:rPr>
              <a:t>Python, fungsi input() digunakan untuk menerima input </a:t>
            </a:r>
            <a:r>
              <a:rPr sz="1100" dirty="0">
                <a:latin typeface="Calibri"/>
                <a:cs typeface="Calibri"/>
              </a:rPr>
              <a:t>dari pengguna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melalui </a:t>
            </a:r>
            <a:r>
              <a:rPr sz="1100" spc="-10" dirty="0">
                <a:latin typeface="Calibri"/>
                <a:cs typeface="Calibri"/>
              </a:rPr>
              <a:t>keyboard.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10900"/>
              </a:lnSpc>
              <a:spcBef>
                <a:spcPts val="745"/>
              </a:spcBef>
            </a:pPr>
            <a:r>
              <a:rPr sz="1100" spc="-5" dirty="0">
                <a:latin typeface="Calibri"/>
                <a:cs typeface="Calibri"/>
              </a:rPr>
              <a:t>Output </a:t>
            </a: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5" dirty="0">
                <a:latin typeface="Calibri"/>
                <a:cs typeface="Calibri"/>
              </a:rPr>
              <a:t>Python </a:t>
            </a:r>
            <a:r>
              <a:rPr sz="1100" dirty="0">
                <a:latin typeface="Calibri"/>
                <a:cs typeface="Calibri"/>
              </a:rPr>
              <a:t>merujuk </a:t>
            </a:r>
            <a:r>
              <a:rPr sz="1100" spc="-5" dirty="0">
                <a:latin typeface="Calibri"/>
                <a:cs typeface="Calibri"/>
              </a:rPr>
              <a:t>pada proses menampilkan </a:t>
            </a:r>
            <a:r>
              <a:rPr sz="1100" spc="-10" dirty="0">
                <a:latin typeface="Calibri"/>
                <a:cs typeface="Calibri"/>
              </a:rPr>
              <a:t>data atau </a:t>
            </a:r>
            <a:r>
              <a:rPr sz="1100" spc="-5" dirty="0">
                <a:latin typeface="Calibri"/>
                <a:cs typeface="Calibri"/>
              </a:rPr>
              <a:t>informasi kepada </a:t>
            </a:r>
            <a:r>
              <a:rPr sz="1100" dirty="0">
                <a:latin typeface="Calibri"/>
                <a:cs typeface="Calibri"/>
              </a:rPr>
              <a:t>pengguna </a:t>
            </a:r>
            <a:r>
              <a:rPr sz="1100" spc="-10" dirty="0">
                <a:latin typeface="Calibri"/>
                <a:cs typeface="Calibri"/>
              </a:rPr>
              <a:t>atau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ke </a:t>
            </a:r>
            <a:r>
              <a:rPr sz="1100" spc="-5" dirty="0">
                <a:latin typeface="Calibri"/>
                <a:cs typeface="Calibri"/>
              </a:rPr>
              <a:t>sumber eksternal. Output dapat ditampilkan </a:t>
            </a:r>
            <a:r>
              <a:rPr sz="1100" spc="-15" dirty="0">
                <a:latin typeface="Calibri"/>
                <a:cs typeface="Calibri"/>
              </a:rPr>
              <a:t>ke </a:t>
            </a:r>
            <a:r>
              <a:rPr sz="1100" spc="-10" dirty="0">
                <a:latin typeface="Calibri"/>
                <a:cs typeface="Calibri"/>
              </a:rPr>
              <a:t>layar </a:t>
            </a:r>
            <a:r>
              <a:rPr sz="1100" spc="-5" dirty="0">
                <a:latin typeface="Calibri"/>
                <a:cs typeface="Calibri"/>
              </a:rPr>
              <a:t>(console), </a:t>
            </a:r>
            <a:r>
              <a:rPr sz="1100" dirty="0">
                <a:latin typeface="Calibri"/>
                <a:cs typeface="Calibri"/>
              </a:rPr>
              <a:t>ditulis </a:t>
            </a:r>
            <a:r>
              <a:rPr sz="1100" spc="-15" dirty="0">
                <a:latin typeface="Calibri"/>
                <a:cs typeface="Calibri"/>
              </a:rPr>
              <a:t>ke </a:t>
            </a:r>
            <a:r>
              <a:rPr sz="1100" dirty="0">
                <a:latin typeface="Calibri"/>
                <a:cs typeface="Calibri"/>
              </a:rPr>
              <a:t>file, </a:t>
            </a:r>
            <a:r>
              <a:rPr sz="1100" spc="-10" dirty="0">
                <a:latin typeface="Calibri"/>
                <a:cs typeface="Calibri"/>
              </a:rPr>
              <a:t>atau </a:t>
            </a:r>
            <a:r>
              <a:rPr sz="1100" dirty="0">
                <a:latin typeface="Calibri"/>
                <a:cs typeface="Calibri"/>
              </a:rPr>
              <a:t>dikirim </a:t>
            </a:r>
            <a:r>
              <a:rPr sz="1100" spc="-25" dirty="0">
                <a:latin typeface="Calibri"/>
                <a:cs typeface="Calibri"/>
              </a:rPr>
              <a:t>ke 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perangkat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lain.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Python,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 print() digunakan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untuk</a:t>
            </a:r>
            <a:r>
              <a:rPr sz="1100" spc="-5" dirty="0">
                <a:latin typeface="Calibri"/>
                <a:cs typeface="Calibri"/>
              </a:rPr>
              <a:t> menampilkan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output</a:t>
            </a:r>
            <a:r>
              <a:rPr sz="1100" spc="-15" dirty="0">
                <a:latin typeface="Calibri"/>
                <a:cs typeface="Calibri"/>
              </a:rPr>
              <a:t> 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layar.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185663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</a:t>
            </a:r>
            <a:r>
              <a:rPr sz="1100" b="1" spc="-40" dirty="0">
                <a:latin typeface="Calibri"/>
                <a:cs typeface="Calibri"/>
              </a:rPr>
              <a:t>L</a:t>
            </a:r>
            <a:r>
              <a:rPr sz="1100" b="1" spc="-30" dirty="0">
                <a:latin typeface="Calibri"/>
                <a:cs typeface="Calibri"/>
              </a:rPr>
              <a:t>O</a:t>
            </a:r>
            <a:r>
              <a:rPr sz="1100" b="1" spc="-20" dirty="0">
                <a:latin typeface="Calibri"/>
                <a:cs typeface="Calibri"/>
              </a:rPr>
              <a:t>W</a:t>
            </a:r>
            <a:r>
              <a:rPr sz="1100" b="1" spc="-10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HART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039" y="5544565"/>
            <a:ext cx="789305" cy="544195"/>
          </a:xfrm>
          <a:custGeom>
            <a:avLst/>
            <a:gdLst/>
            <a:ahLst/>
            <a:cxnLst/>
            <a:rect l="l" t="t" r="r" b="b"/>
            <a:pathLst>
              <a:path w="789305" h="544195">
                <a:moveTo>
                  <a:pt x="0" y="272033"/>
                </a:moveTo>
                <a:lnTo>
                  <a:pt x="4279" y="231834"/>
                </a:lnTo>
                <a:lnTo>
                  <a:pt x="16709" y="193466"/>
                </a:lnTo>
                <a:lnTo>
                  <a:pt x="36679" y="157350"/>
                </a:lnTo>
                <a:lnTo>
                  <a:pt x="63578" y="123908"/>
                </a:lnTo>
                <a:lnTo>
                  <a:pt x="96796" y="93559"/>
                </a:lnTo>
                <a:lnTo>
                  <a:pt x="135722" y="66725"/>
                </a:lnTo>
                <a:lnTo>
                  <a:pt x="179745" y="43826"/>
                </a:lnTo>
                <a:lnTo>
                  <a:pt x="228253" y="25283"/>
                </a:lnTo>
                <a:lnTo>
                  <a:pt x="280638" y="11517"/>
                </a:lnTo>
                <a:lnTo>
                  <a:pt x="336286" y="2949"/>
                </a:lnTo>
                <a:lnTo>
                  <a:pt x="394588" y="0"/>
                </a:lnTo>
                <a:lnTo>
                  <a:pt x="452931" y="2949"/>
                </a:lnTo>
                <a:lnTo>
                  <a:pt x="508611" y="11517"/>
                </a:lnTo>
                <a:lnTo>
                  <a:pt x="561018" y="25283"/>
                </a:lnTo>
                <a:lnTo>
                  <a:pt x="609543" y="43826"/>
                </a:lnTo>
                <a:lnTo>
                  <a:pt x="653577" y="66725"/>
                </a:lnTo>
                <a:lnTo>
                  <a:pt x="692509" y="93559"/>
                </a:lnTo>
                <a:lnTo>
                  <a:pt x="725729" y="123908"/>
                </a:lnTo>
                <a:lnTo>
                  <a:pt x="752629" y="157350"/>
                </a:lnTo>
                <a:lnTo>
                  <a:pt x="772598" y="193466"/>
                </a:lnTo>
                <a:lnTo>
                  <a:pt x="785026" y="231834"/>
                </a:lnTo>
                <a:lnTo>
                  <a:pt x="789304" y="272033"/>
                </a:lnTo>
                <a:lnTo>
                  <a:pt x="785026" y="312236"/>
                </a:lnTo>
                <a:lnTo>
                  <a:pt x="772598" y="350612"/>
                </a:lnTo>
                <a:lnTo>
                  <a:pt x="752629" y="386740"/>
                </a:lnTo>
                <a:lnTo>
                  <a:pt x="725729" y="420197"/>
                </a:lnTo>
                <a:lnTo>
                  <a:pt x="692509" y="450563"/>
                </a:lnTo>
                <a:lnTo>
                  <a:pt x="653577" y="477415"/>
                </a:lnTo>
                <a:lnTo>
                  <a:pt x="609543" y="500330"/>
                </a:lnTo>
                <a:lnTo>
                  <a:pt x="561018" y="518888"/>
                </a:lnTo>
                <a:lnTo>
                  <a:pt x="508611" y="532666"/>
                </a:lnTo>
                <a:lnTo>
                  <a:pt x="452931" y="541242"/>
                </a:lnTo>
                <a:lnTo>
                  <a:pt x="394588" y="544194"/>
                </a:lnTo>
                <a:lnTo>
                  <a:pt x="336286" y="541242"/>
                </a:lnTo>
                <a:lnTo>
                  <a:pt x="280638" y="532666"/>
                </a:lnTo>
                <a:lnTo>
                  <a:pt x="228253" y="518888"/>
                </a:lnTo>
                <a:lnTo>
                  <a:pt x="179745" y="500330"/>
                </a:lnTo>
                <a:lnTo>
                  <a:pt x="135722" y="477415"/>
                </a:lnTo>
                <a:lnTo>
                  <a:pt x="96796" y="450563"/>
                </a:lnTo>
                <a:lnTo>
                  <a:pt x="63578" y="420197"/>
                </a:lnTo>
                <a:lnTo>
                  <a:pt x="36679" y="386740"/>
                </a:lnTo>
                <a:lnTo>
                  <a:pt x="16709" y="350612"/>
                </a:lnTo>
                <a:lnTo>
                  <a:pt x="4279" y="312236"/>
                </a:lnTo>
                <a:lnTo>
                  <a:pt x="0" y="2720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1084" y="5661151"/>
            <a:ext cx="381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95" dirty="0">
                <a:latin typeface="Calibri"/>
                <a:cs typeface="Calibri"/>
              </a:rPr>
              <a:t>T</a:t>
            </a:r>
            <a:r>
              <a:rPr sz="1100" b="1" spc="-2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0429" y="5500115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725"/>
                </a:moveTo>
                <a:lnTo>
                  <a:pt x="7375" y="57221"/>
                </a:lnTo>
                <a:lnTo>
                  <a:pt x="27479" y="27431"/>
                </a:lnTo>
                <a:lnTo>
                  <a:pt x="57275" y="7358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58"/>
                </a:lnTo>
                <a:lnTo>
                  <a:pt x="1060910" y="27431"/>
                </a:lnTo>
                <a:lnTo>
                  <a:pt x="1081014" y="57221"/>
                </a:lnTo>
                <a:lnTo>
                  <a:pt x="1088390" y="93725"/>
                </a:lnTo>
                <a:lnTo>
                  <a:pt x="1088390" y="468756"/>
                </a:lnTo>
                <a:lnTo>
                  <a:pt x="1081014" y="505281"/>
                </a:lnTo>
                <a:lnTo>
                  <a:pt x="1060910" y="535114"/>
                </a:lnTo>
                <a:lnTo>
                  <a:pt x="1031114" y="555232"/>
                </a:lnTo>
                <a:lnTo>
                  <a:pt x="994663" y="562609"/>
                </a:lnTo>
                <a:lnTo>
                  <a:pt x="93725" y="562609"/>
                </a:lnTo>
                <a:lnTo>
                  <a:pt x="57275" y="555232"/>
                </a:lnTo>
                <a:lnTo>
                  <a:pt x="27479" y="535114"/>
                </a:lnTo>
                <a:lnTo>
                  <a:pt x="7375" y="505281"/>
                </a:lnTo>
                <a:lnTo>
                  <a:pt x="0" y="468756"/>
                </a:lnTo>
                <a:lnTo>
                  <a:pt x="0" y="93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3332" y="5539587"/>
            <a:ext cx="715010" cy="40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100" b="1" spc="-5" dirty="0">
                <a:latin typeface="Calibri"/>
                <a:cs typeface="Calibri"/>
              </a:rPr>
              <a:t>Masukan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Ho</a:t>
            </a:r>
            <a:r>
              <a:rPr sz="1100" b="1" spc="-25" dirty="0">
                <a:latin typeface="Calibri"/>
                <a:cs typeface="Calibri"/>
              </a:rPr>
              <a:t>t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57270" y="5498845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725"/>
                </a:moveTo>
                <a:lnTo>
                  <a:pt x="7375" y="57221"/>
                </a:lnTo>
                <a:lnTo>
                  <a:pt x="27479" y="27432"/>
                </a:lnTo>
                <a:lnTo>
                  <a:pt x="57275" y="7358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58"/>
                </a:lnTo>
                <a:lnTo>
                  <a:pt x="1060910" y="27432"/>
                </a:lnTo>
                <a:lnTo>
                  <a:pt x="1081014" y="57221"/>
                </a:lnTo>
                <a:lnTo>
                  <a:pt x="1088389" y="93725"/>
                </a:lnTo>
                <a:lnTo>
                  <a:pt x="1088389" y="468757"/>
                </a:lnTo>
                <a:lnTo>
                  <a:pt x="1081014" y="505281"/>
                </a:lnTo>
                <a:lnTo>
                  <a:pt x="1060910" y="535114"/>
                </a:lnTo>
                <a:lnTo>
                  <a:pt x="1031114" y="555232"/>
                </a:lnTo>
                <a:lnTo>
                  <a:pt x="994663" y="562610"/>
                </a:lnTo>
                <a:lnTo>
                  <a:pt x="93725" y="562610"/>
                </a:lnTo>
                <a:lnTo>
                  <a:pt x="57275" y="555232"/>
                </a:lnTo>
                <a:lnTo>
                  <a:pt x="27479" y="535114"/>
                </a:lnTo>
                <a:lnTo>
                  <a:pt x="7375" y="505281"/>
                </a:lnTo>
                <a:lnTo>
                  <a:pt x="0" y="468757"/>
                </a:lnTo>
                <a:lnTo>
                  <a:pt x="0" y="937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70808" y="5542635"/>
            <a:ext cx="845819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100" b="1" spc="-5" dirty="0">
                <a:latin typeface="Calibri"/>
                <a:cs typeface="Calibri"/>
              </a:rPr>
              <a:t>Masukan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J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spc="-10" dirty="0">
                <a:latin typeface="Calibri"/>
                <a:cs typeface="Calibri"/>
              </a:rPr>
              <a:t>l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h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30" dirty="0">
                <a:latin typeface="Calibri"/>
                <a:cs typeface="Calibri"/>
              </a:rPr>
              <a:t>K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8865" y="5496940"/>
            <a:ext cx="1134110" cy="562610"/>
          </a:xfrm>
          <a:custGeom>
            <a:avLst/>
            <a:gdLst/>
            <a:ahLst/>
            <a:cxnLst/>
            <a:rect l="l" t="t" r="r" b="b"/>
            <a:pathLst>
              <a:path w="1134110" h="562610">
                <a:moveTo>
                  <a:pt x="0" y="93725"/>
                </a:moveTo>
                <a:lnTo>
                  <a:pt x="7375" y="57221"/>
                </a:lnTo>
                <a:lnTo>
                  <a:pt x="27479" y="27431"/>
                </a:lnTo>
                <a:lnTo>
                  <a:pt x="57275" y="7358"/>
                </a:lnTo>
                <a:lnTo>
                  <a:pt x="93725" y="0"/>
                </a:lnTo>
                <a:lnTo>
                  <a:pt x="1040384" y="0"/>
                </a:lnTo>
                <a:lnTo>
                  <a:pt x="1076834" y="7358"/>
                </a:lnTo>
                <a:lnTo>
                  <a:pt x="1106630" y="27431"/>
                </a:lnTo>
                <a:lnTo>
                  <a:pt x="1126734" y="57221"/>
                </a:lnTo>
                <a:lnTo>
                  <a:pt x="1134110" y="93725"/>
                </a:lnTo>
                <a:lnTo>
                  <a:pt x="1134110" y="468756"/>
                </a:lnTo>
                <a:lnTo>
                  <a:pt x="1126734" y="505281"/>
                </a:lnTo>
                <a:lnTo>
                  <a:pt x="1106630" y="535114"/>
                </a:lnTo>
                <a:lnTo>
                  <a:pt x="1076834" y="555232"/>
                </a:lnTo>
                <a:lnTo>
                  <a:pt x="1040384" y="562609"/>
                </a:lnTo>
                <a:lnTo>
                  <a:pt x="93725" y="562609"/>
                </a:lnTo>
                <a:lnTo>
                  <a:pt x="57275" y="555232"/>
                </a:lnTo>
                <a:lnTo>
                  <a:pt x="27479" y="535114"/>
                </a:lnTo>
                <a:lnTo>
                  <a:pt x="7375" y="505281"/>
                </a:lnTo>
                <a:lnTo>
                  <a:pt x="0" y="468756"/>
                </a:lnTo>
                <a:lnTo>
                  <a:pt x="0" y="93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3038" y="5536539"/>
            <a:ext cx="879475" cy="40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100" b="1" spc="-5" dirty="0">
                <a:latin typeface="Calibri"/>
                <a:cs typeface="Calibri"/>
              </a:rPr>
              <a:t>Masukan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J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spc="-10" dirty="0">
                <a:latin typeface="Calibri"/>
                <a:cs typeface="Calibri"/>
              </a:rPr>
              <a:t>l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h</a:t>
            </a:r>
            <a:r>
              <a:rPr sz="1100" b="1" spc="-5" dirty="0">
                <a:latin typeface="Calibri"/>
                <a:cs typeface="Calibri"/>
              </a:rPr>
              <a:t> M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0" dirty="0">
                <a:latin typeface="Calibri"/>
                <a:cs typeface="Calibri"/>
              </a:rPr>
              <a:t>l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7264" y="7041260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09">
                <a:moveTo>
                  <a:pt x="0" y="93725"/>
                </a:moveTo>
                <a:lnTo>
                  <a:pt x="7369" y="57275"/>
                </a:lnTo>
                <a:lnTo>
                  <a:pt x="27465" y="27479"/>
                </a:lnTo>
                <a:lnTo>
                  <a:pt x="57269" y="7375"/>
                </a:lnTo>
                <a:lnTo>
                  <a:pt x="93764" y="0"/>
                </a:lnTo>
                <a:lnTo>
                  <a:pt x="994664" y="0"/>
                </a:lnTo>
                <a:lnTo>
                  <a:pt x="1031114" y="7375"/>
                </a:lnTo>
                <a:lnTo>
                  <a:pt x="1060910" y="27479"/>
                </a:lnTo>
                <a:lnTo>
                  <a:pt x="1081014" y="57275"/>
                </a:lnTo>
                <a:lnTo>
                  <a:pt x="1088390" y="93725"/>
                </a:lnTo>
                <a:lnTo>
                  <a:pt x="1088390" y="468884"/>
                </a:lnTo>
                <a:lnTo>
                  <a:pt x="1081014" y="505334"/>
                </a:lnTo>
                <a:lnTo>
                  <a:pt x="1060910" y="535130"/>
                </a:lnTo>
                <a:lnTo>
                  <a:pt x="1031114" y="555234"/>
                </a:lnTo>
                <a:lnTo>
                  <a:pt x="994664" y="562610"/>
                </a:lnTo>
                <a:lnTo>
                  <a:pt x="93764" y="562610"/>
                </a:lnTo>
                <a:lnTo>
                  <a:pt x="57269" y="555234"/>
                </a:lnTo>
                <a:lnTo>
                  <a:pt x="27465" y="535130"/>
                </a:lnTo>
                <a:lnTo>
                  <a:pt x="7369" y="505334"/>
                </a:lnTo>
                <a:lnTo>
                  <a:pt x="0" y="468884"/>
                </a:lnTo>
                <a:lnTo>
                  <a:pt x="0" y="93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7932" y="7085812"/>
            <a:ext cx="75565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M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30" dirty="0">
                <a:latin typeface="Calibri"/>
                <a:cs typeface="Calibri"/>
              </a:rPr>
              <a:t>k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o  </a:t>
            </a:r>
            <a:r>
              <a:rPr sz="1100" b="1" spc="-5" dirty="0">
                <a:latin typeface="Calibri"/>
                <a:cs typeface="Calibri"/>
              </a:rPr>
              <a:t>Kamar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9664" y="7021576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09">
                <a:moveTo>
                  <a:pt x="0" y="93725"/>
                </a:moveTo>
                <a:lnTo>
                  <a:pt x="7375" y="57275"/>
                </a:lnTo>
                <a:lnTo>
                  <a:pt x="27479" y="27479"/>
                </a:lnTo>
                <a:lnTo>
                  <a:pt x="57275" y="7375"/>
                </a:lnTo>
                <a:lnTo>
                  <a:pt x="93726" y="0"/>
                </a:lnTo>
                <a:lnTo>
                  <a:pt x="994663" y="0"/>
                </a:lnTo>
                <a:lnTo>
                  <a:pt x="1031114" y="7375"/>
                </a:lnTo>
                <a:lnTo>
                  <a:pt x="1060910" y="27479"/>
                </a:lnTo>
                <a:lnTo>
                  <a:pt x="1081014" y="57275"/>
                </a:lnTo>
                <a:lnTo>
                  <a:pt x="1088389" y="93725"/>
                </a:lnTo>
                <a:lnTo>
                  <a:pt x="1088389" y="468883"/>
                </a:lnTo>
                <a:lnTo>
                  <a:pt x="1081014" y="505334"/>
                </a:lnTo>
                <a:lnTo>
                  <a:pt x="1060910" y="535130"/>
                </a:lnTo>
                <a:lnTo>
                  <a:pt x="1031114" y="555234"/>
                </a:lnTo>
                <a:lnTo>
                  <a:pt x="994663" y="562609"/>
                </a:lnTo>
                <a:lnTo>
                  <a:pt x="93726" y="562609"/>
                </a:lnTo>
                <a:lnTo>
                  <a:pt x="57275" y="555234"/>
                </a:lnTo>
                <a:lnTo>
                  <a:pt x="27479" y="535130"/>
                </a:lnTo>
                <a:lnTo>
                  <a:pt x="7375" y="505334"/>
                </a:lnTo>
                <a:lnTo>
                  <a:pt x="0" y="468883"/>
                </a:lnTo>
                <a:lnTo>
                  <a:pt x="0" y="937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11932" y="7061427"/>
            <a:ext cx="55562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</a:pPr>
            <a:r>
              <a:rPr sz="1100" b="1" spc="-15" dirty="0">
                <a:latin typeface="Calibri"/>
                <a:cs typeface="Calibri"/>
              </a:rPr>
              <a:t>P</a:t>
            </a:r>
            <a:r>
              <a:rPr sz="1100" b="1" spc="-10" dirty="0">
                <a:latin typeface="Calibri"/>
                <a:cs typeface="Calibri"/>
              </a:rPr>
              <a:t>ili</a:t>
            </a:r>
            <a:r>
              <a:rPr sz="1100" b="1" dirty="0">
                <a:latin typeface="Calibri"/>
                <a:cs typeface="Calibri"/>
              </a:rPr>
              <a:t>h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5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e  </a:t>
            </a:r>
            <a:r>
              <a:rPr sz="1100" b="1" spc="-5" dirty="0">
                <a:latin typeface="Calibri"/>
                <a:cs typeface="Calibri"/>
              </a:rPr>
              <a:t>Kamar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40479" y="7010780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09">
                <a:moveTo>
                  <a:pt x="0" y="93725"/>
                </a:moveTo>
                <a:lnTo>
                  <a:pt x="7375" y="57275"/>
                </a:lnTo>
                <a:lnTo>
                  <a:pt x="27479" y="27479"/>
                </a:lnTo>
                <a:lnTo>
                  <a:pt x="57275" y="7375"/>
                </a:lnTo>
                <a:lnTo>
                  <a:pt x="93725" y="0"/>
                </a:lnTo>
                <a:lnTo>
                  <a:pt x="994664" y="0"/>
                </a:lnTo>
                <a:lnTo>
                  <a:pt x="1031114" y="7375"/>
                </a:lnTo>
                <a:lnTo>
                  <a:pt x="1060910" y="27479"/>
                </a:lnTo>
                <a:lnTo>
                  <a:pt x="1081014" y="57275"/>
                </a:lnTo>
                <a:lnTo>
                  <a:pt x="1088390" y="93725"/>
                </a:lnTo>
                <a:lnTo>
                  <a:pt x="1088390" y="468883"/>
                </a:lnTo>
                <a:lnTo>
                  <a:pt x="1081014" y="505388"/>
                </a:lnTo>
                <a:lnTo>
                  <a:pt x="1060910" y="535177"/>
                </a:lnTo>
                <a:lnTo>
                  <a:pt x="1031114" y="555251"/>
                </a:lnTo>
                <a:lnTo>
                  <a:pt x="994664" y="562609"/>
                </a:lnTo>
                <a:lnTo>
                  <a:pt x="93725" y="562609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3"/>
                </a:lnTo>
                <a:lnTo>
                  <a:pt x="0" y="937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54271" y="7055332"/>
            <a:ext cx="71882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Masukan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70" dirty="0">
                <a:latin typeface="Calibri"/>
                <a:cs typeface="Calibri"/>
              </a:rPr>
              <a:t>T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76862" y="6375717"/>
            <a:ext cx="1214755" cy="951865"/>
            <a:chOff x="5376862" y="6375717"/>
            <a:chExt cx="1214755" cy="951865"/>
          </a:xfrm>
        </p:grpSpPr>
        <p:sp>
          <p:nvSpPr>
            <p:cNvPr id="21" name="object 21"/>
            <p:cNvSpPr/>
            <p:nvPr/>
          </p:nvSpPr>
          <p:spPr>
            <a:xfrm>
              <a:off x="5381625" y="6380479"/>
              <a:ext cx="1205230" cy="942340"/>
            </a:xfrm>
            <a:custGeom>
              <a:avLst/>
              <a:gdLst/>
              <a:ahLst/>
              <a:cxnLst/>
              <a:rect l="l" t="t" r="r" b="b"/>
              <a:pathLst>
                <a:path w="1205229" h="942340">
                  <a:moveTo>
                    <a:pt x="602614" y="0"/>
                  </a:moveTo>
                  <a:lnTo>
                    <a:pt x="0" y="471169"/>
                  </a:lnTo>
                  <a:lnTo>
                    <a:pt x="602614" y="942339"/>
                  </a:lnTo>
                  <a:lnTo>
                    <a:pt x="1205229" y="471169"/>
                  </a:lnTo>
                  <a:lnTo>
                    <a:pt x="602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1625" y="6380479"/>
              <a:ext cx="1205230" cy="942340"/>
            </a:xfrm>
            <a:custGeom>
              <a:avLst/>
              <a:gdLst/>
              <a:ahLst/>
              <a:cxnLst/>
              <a:rect l="l" t="t" r="r" b="b"/>
              <a:pathLst>
                <a:path w="1205229" h="942340">
                  <a:moveTo>
                    <a:pt x="0" y="471169"/>
                  </a:moveTo>
                  <a:lnTo>
                    <a:pt x="602614" y="0"/>
                  </a:lnTo>
                  <a:lnTo>
                    <a:pt x="1205229" y="471169"/>
                  </a:lnTo>
                  <a:lnTo>
                    <a:pt x="602614" y="942339"/>
                  </a:lnTo>
                  <a:lnTo>
                    <a:pt x="0" y="4711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68466" y="6632117"/>
            <a:ext cx="404495" cy="33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5"/>
              </a:spcBef>
            </a:pPr>
            <a:r>
              <a:rPr sz="900" b="1" spc="-65" dirty="0">
                <a:latin typeface="Calibri"/>
                <a:cs typeface="Calibri"/>
              </a:rPr>
              <a:t>T</a:t>
            </a:r>
            <a:r>
              <a:rPr sz="900" b="1" spc="5" dirty="0">
                <a:latin typeface="Calibri"/>
                <a:cs typeface="Calibri"/>
              </a:rPr>
              <a:t>a</a:t>
            </a:r>
            <a:r>
              <a:rPr sz="900" b="1" dirty="0">
                <a:latin typeface="Calibri"/>
                <a:cs typeface="Calibri"/>
              </a:rPr>
              <a:t>m</a:t>
            </a:r>
            <a:r>
              <a:rPr sz="900" b="1" spc="-30" dirty="0">
                <a:latin typeface="Calibri"/>
                <a:cs typeface="Calibri"/>
              </a:rPr>
              <a:t>b</a:t>
            </a:r>
            <a:r>
              <a:rPr sz="900" b="1" dirty="0">
                <a:latin typeface="Calibri"/>
                <a:cs typeface="Calibri"/>
              </a:rPr>
              <a:t>ah  </a:t>
            </a:r>
            <a:r>
              <a:rPr sz="900" b="1" spc="10" dirty="0">
                <a:latin typeface="Calibri"/>
                <a:cs typeface="Calibri"/>
              </a:rPr>
              <a:t>an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0865" y="7983219"/>
            <a:ext cx="789305" cy="544195"/>
          </a:xfrm>
          <a:custGeom>
            <a:avLst/>
            <a:gdLst/>
            <a:ahLst/>
            <a:cxnLst/>
            <a:rect l="l" t="t" r="r" b="b"/>
            <a:pathLst>
              <a:path w="789304" h="544195">
                <a:moveTo>
                  <a:pt x="0" y="272160"/>
                </a:moveTo>
                <a:lnTo>
                  <a:pt x="4278" y="231958"/>
                </a:lnTo>
                <a:lnTo>
                  <a:pt x="16705" y="193582"/>
                </a:lnTo>
                <a:lnTo>
                  <a:pt x="36673" y="157454"/>
                </a:lnTo>
                <a:lnTo>
                  <a:pt x="63569" y="123997"/>
                </a:lnTo>
                <a:lnTo>
                  <a:pt x="96783" y="93631"/>
                </a:lnTo>
                <a:lnTo>
                  <a:pt x="135706" y="66779"/>
                </a:lnTo>
                <a:lnTo>
                  <a:pt x="179728" y="43864"/>
                </a:lnTo>
                <a:lnTo>
                  <a:pt x="228237" y="25306"/>
                </a:lnTo>
                <a:lnTo>
                  <a:pt x="280624" y="11528"/>
                </a:lnTo>
                <a:lnTo>
                  <a:pt x="336278" y="2952"/>
                </a:lnTo>
                <a:lnTo>
                  <a:pt x="394588" y="0"/>
                </a:lnTo>
                <a:lnTo>
                  <a:pt x="452931" y="2952"/>
                </a:lnTo>
                <a:lnTo>
                  <a:pt x="508611" y="11528"/>
                </a:lnTo>
                <a:lnTo>
                  <a:pt x="561018" y="25306"/>
                </a:lnTo>
                <a:lnTo>
                  <a:pt x="609543" y="43864"/>
                </a:lnTo>
                <a:lnTo>
                  <a:pt x="653577" y="66779"/>
                </a:lnTo>
                <a:lnTo>
                  <a:pt x="692509" y="93631"/>
                </a:lnTo>
                <a:lnTo>
                  <a:pt x="725729" y="123997"/>
                </a:lnTo>
                <a:lnTo>
                  <a:pt x="752629" y="157454"/>
                </a:lnTo>
                <a:lnTo>
                  <a:pt x="772598" y="193582"/>
                </a:lnTo>
                <a:lnTo>
                  <a:pt x="785026" y="231958"/>
                </a:lnTo>
                <a:lnTo>
                  <a:pt x="789305" y="272160"/>
                </a:lnTo>
                <a:lnTo>
                  <a:pt x="785026" y="312360"/>
                </a:lnTo>
                <a:lnTo>
                  <a:pt x="772598" y="350728"/>
                </a:lnTo>
                <a:lnTo>
                  <a:pt x="752629" y="386844"/>
                </a:lnTo>
                <a:lnTo>
                  <a:pt x="725729" y="420286"/>
                </a:lnTo>
                <a:lnTo>
                  <a:pt x="692509" y="450635"/>
                </a:lnTo>
                <a:lnTo>
                  <a:pt x="653577" y="477469"/>
                </a:lnTo>
                <a:lnTo>
                  <a:pt x="609543" y="500368"/>
                </a:lnTo>
                <a:lnTo>
                  <a:pt x="561018" y="518911"/>
                </a:lnTo>
                <a:lnTo>
                  <a:pt x="508611" y="532677"/>
                </a:lnTo>
                <a:lnTo>
                  <a:pt x="452931" y="541245"/>
                </a:lnTo>
                <a:lnTo>
                  <a:pt x="394588" y="544194"/>
                </a:lnTo>
                <a:lnTo>
                  <a:pt x="336278" y="541245"/>
                </a:lnTo>
                <a:lnTo>
                  <a:pt x="280624" y="532677"/>
                </a:lnTo>
                <a:lnTo>
                  <a:pt x="228237" y="518911"/>
                </a:lnTo>
                <a:lnTo>
                  <a:pt x="179728" y="500368"/>
                </a:lnTo>
                <a:lnTo>
                  <a:pt x="135706" y="477469"/>
                </a:lnTo>
                <a:lnTo>
                  <a:pt x="96783" y="450635"/>
                </a:lnTo>
                <a:lnTo>
                  <a:pt x="63569" y="420286"/>
                </a:lnTo>
                <a:lnTo>
                  <a:pt x="36673" y="386844"/>
                </a:lnTo>
                <a:lnTo>
                  <a:pt x="16705" y="350728"/>
                </a:lnTo>
                <a:lnTo>
                  <a:pt x="4278" y="312360"/>
                </a:lnTo>
                <a:lnTo>
                  <a:pt x="0" y="2721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26963" y="8100440"/>
            <a:ext cx="2438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latin typeface="Calibri"/>
                <a:cs typeface="Calibri"/>
              </a:rPr>
              <a:t>E</a:t>
            </a:r>
            <a:r>
              <a:rPr sz="1100" b="1" spc="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845" y="5716650"/>
            <a:ext cx="254000" cy="9982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6505" y="5683757"/>
            <a:ext cx="208534" cy="9969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64964" y="5692012"/>
            <a:ext cx="127381" cy="9956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7785" y="7230109"/>
            <a:ext cx="209169" cy="9969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2090" y="7231252"/>
            <a:ext cx="163449" cy="9969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43826" y="6059423"/>
            <a:ext cx="4751705" cy="1313180"/>
          </a:xfrm>
          <a:custGeom>
            <a:avLst/>
            <a:gdLst/>
            <a:ahLst/>
            <a:cxnLst/>
            <a:rect l="l" t="t" r="r" b="b"/>
            <a:pathLst>
              <a:path w="4751705" h="1313179">
                <a:moveTo>
                  <a:pt x="4637798" y="787273"/>
                </a:moveTo>
                <a:lnTo>
                  <a:pt x="772934" y="787273"/>
                </a:lnTo>
                <a:lnTo>
                  <a:pt x="772934" y="955141"/>
                </a:lnTo>
                <a:lnTo>
                  <a:pt x="737247" y="893953"/>
                </a:lnTo>
                <a:lnTo>
                  <a:pt x="735977" y="891667"/>
                </a:lnTo>
                <a:lnTo>
                  <a:pt x="733056" y="890905"/>
                </a:lnTo>
                <a:lnTo>
                  <a:pt x="730770" y="892175"/>
                </a:lnTo>
                <a:lnTo>
                  <a:pt x="728484" y="893572"/>
                </a:lnTo>
                <a:lnTo>
                  <a:pt x="727722" y="896493"/>
                </a:lnTo>
                <a:lnTo>
                  <a:pt x="729119" y="898779"/>
                </a:lnTo>
                <a:lnTo>
                  <a:pt x="777633" y="981964"/>
                </a:lnTo>
                <a:lnTo>
                  <a:pt x="783107" y="972566"/>
                </a:lnTo>
                <a:lnTo>
                  <a:pt x="826147" y="898779"/>
                </a:lnTo>
                <a:lnTo>
                  <a:pt x="827544" y="896493"/>
                </a:lnTo>
                <a:lnTo>
                  <a:pt x="826782" y="893572"/>
                </a:lnTo>
                <a:lnTo>
                  <a:pt x="824496" y="892175"/>
                </a:lnTo>
                <a:lnTo>
                  <a:pt x="822210" y="890905"/>
                </a:lnTo>
                <a:lnTo>
                  <a:pt x="819289" y="891667"/>
                </a:lnTo>
                <a:lnTo>
                  <a:pt x="818019" y="893953"/>
                </a:lnTo>
                <a:lnTo>
                  <a:pt x="782459" y="954913"/>
                </a:lnTo>
                <a:lnTo>
                  <a:pt x="782459" y="796798"/>
                </a:lnTo>
                <a:lnTo>
                  <a:pt x="4637798" y="796798"/>
                </a:lnTo>
                <a:lnTo>
                  <a:pt x="4637798" y="792099"/>
                </a:lnTo>
                <a:lnTo>
                  <a:pt x="4637798" y="787273"/>
                </a:lnTo>
                <a:close/>
              </a:path>
              <a:path w="4751705" h="1313179">
                <a:moveTo>
                  <a:pt x="4716792" y="0"/>
                </a:moveTo>
                <a:lnTo>
                  <a:pt x="4707267" y="0"/>
                </a:lnTo>
                <a:lnTo>
                  <a:pt x="4707267" y="486029"/>
                </a:lnTo>
                <a:lnTo>
                  <a:pt x="0" y="486029"/>
                </a:lnTo>
                <a:lnTo>
                  <a:pt x="0" y="1267714"/>
                </a:lnTo>
                <a:lnTo>
                  <a:pt x="206362" y="1267714"/>
                </a:lnTo>
                <a:lnTo>
                  <a:pt x="145415" y="1303274"/>
                </a:lnTo>
                <a:lnTo>
                  <a:pt x="143141" y="1304671"/>
                </a:lnTo>
                <a:lnTo>
                  <a:pt x="142367" y="1307604"/>
                </a:lnTo>
                <a:lnTo>
                  <a:pt x="145021" y="1312164"/>
                </a:lnTo>
                <a:lnTo>
                  <a:pt x="147942" y="1312926"/>
                </a:lnTo>
                <a:lnTo>
                  <a:pt x="150202" y="1311541"/>
                </a:lnTo>
                <a:lnTo>
                  <a:pt x="225386" y="1267714"/>
                </a:lnTo>
                <a:lnTo>
                  <a:pt x="233464" y="1263015"/>
                </a:lnTo>
                <a:lnTo>
                  <a:pt x="225196" y="1258189"/>
                </a:lnTo>
                <a:lnTo>
                  <a:pt x="150202" y="1214374"/>
                </a:lnTo>
                <a:lnTo>
                  <a:pt x="147942" y="1213104"/>
                </a:lnTo>
                <a:lnTo>
                  <a:pt x="145021" y="1213866"/>
                </a:lnTo>
                <a:lnTo>
                  <a:pt x="142367" y="1218438"/>
                </a:lnTo>
                <a:lnTo>
                  <a:pt x="143141" y="1221359"/>
                </a:lnTo>
                <a:lnTo>
                  <a:pt x="145415" y="1222629"/>
                </a:lnTo>
                <a:lnTo>
                  <a:pt x="206362" y="1258189"/>
                </a:lnTo>
                <a:lnTo>
                  <a:pt x="9525" y="1258189"/>
                </a:lnTo>
                <a:lnTo>
                  <a:pt x="9525" y="495554"/>
                </a:lnTo>
                <a:lnTo>
                  <a:pt x="4716792" y="495554"/>
                </a:lnTo>
                <a:lnTo>
                  <a:pt x="4716792" y="486029"/>
                </a:lnTo>
                <a:lnTo>
                  <a:pt x="4716792" y="0"/>
                </a:lnTo>
                <a:close/>
              </a:path>
              <a:path w="4751705" h="1313179">
                <a:moveTo>
                  <a:pt x="4751463" y="1051687"/>
                </a:moveTo>
                <a:lnTo>
                  <a:pt x="4743348" y="1049020"/>
                </a:lnTo>
                <a:lnTo>
                  <a:pt x="4659896" y="1021588"/>
                </a:lnTo>
                <a:lnTo>
                  <a:pt x="4657483" y="1020699"/>
                </a:lnTo>
                <a:lnTo>
                  <a:pt x="4654689" y="1022096"/>
                </a:lnTo>
                <a:lnTo>
                  <a:pt x="4653927" y="1024636"/>
                </a:lnTo>
                <a:lnTo>
                  <a:pt x="4653038" y="1027049"/>
                </a:lnTo>
                <a:lnTo>
                  <a:pt x="4654435" y="1029716"/>
                </a:lnTo>
                <a:lnTo>
                  <a:pt x="4656975" y="1030605"/>
                </a:lnTo>
                <a:lnTo>
                  <a:pt x="4724108" y="1052690"/>
                </a:lnTo>
                <a:lnTo>
                  <a:pt x="4229112" y="1158113"/>
                </a:lnTo>
                <a:lnTo>
                  <a:pt x="4231144" y="1167511"/>
                </a:lnTo>
                <a:lnTo>
                  <a:pt x="4726038" y="1061961"/>
                </a:lnTo>
                <a:lnTo>
                  <a:pt x="4673739" y="1109472"/>
                </a:lnTo>
                <a:lnTo>
                  <a:pt x="4671834" y="1111250"/>
                </a:lnTo>
                <a:lnTo>
                  <a:pt x="4671707" y="1114298"/>
                </a:lnTo>
                <a:lnTo>
                  <a:pt x="4675263" y="1118108"/>
                </a:lnTo>
                <a:lnTo>
                  <a:pt x="4678184" y="1118362"/>
                </a:lnTo>
                <a:lnTo>
                  <a:pt x="4680216" y="1116584"/>
                </a:lnTo>
                <a:lnTo>
                  <a:pt x="4751463" y="1051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8995" y="7387208"/>
            <a:ext cx="100330" cy="447040"/>
          </a:xfrm>
          <a:custGeom>
            <a:avLst/>
            <a:gdLst/>
            <a:ahLst/>
            <a:cxnLst/>
            <a:rect l="l" t="t" r="r" b="b"/>
            <a:pathLst>
              <a:path w="100329" h="447040">
                <a:moveTo>
                  <a:pt x="5333" y="356107"/>
                </a:moveTo>
                <a:lnTo>
                  <a:pt x="3047" y="357505"/>
                </a:lnTo>
                <a:lnTo>
                  <a:pt x="762" y="358775"/>
                </a:lnTo>
                <a:lnTo>
                  <a:pt x="0" y="361695"/>
                </a:lnTo>
                <a:lnTo>
                  <a:pt x="1396" y="363981"/>
                </a:lnTo>
                <a:lnTo>
                  <a:pt x="50164" y="447039"/>
                </a:lnTo>
                <a:lnTo>
                  <a:pt x="55623" y="437642"/>
                </a:lnTo>
                <a:lnTo>
                  <a:pt x="45338" y="437642"/>
                </a:lnTo>
                <a:lnTo>
                  <a:pt x="45284" y="420007"/>
                </a:lnTo>
                <a:lnTo>
                  <a:pt x="9313" y="358775"/>
                </a:lnTo>
                <a:lnTo>
                  <a:pt x="8254" y="356869"/>
                </a:lnTo>
                <a:lnTo>
                  <a:pt x="5333" y="356107"/>
                </a:lnTo>
                <a:close/>
              </a:path>
              <a:path w="100329" h="447040">
                <a:moveTo>
                  <a:pt x="45287" y="420013"/>
                </a:moveTo>
                <a:lnTo>
                  <a:pt x="45338" y="437642"/>
                </a:lnTo>
                <a:lnTo>
                  <a:pt x="54863" y="437642"/>
                </a:lnTo>
                <a:lnTo>
                  <a:pt x="54856" y="435229"/>
                </a:lnTo>
                <a:lnTo>
                  <a:pt x="45974" y="435229"/>
                </a:lnTo>
                <a:lnTo>
                  <a:pt x="50076" y="428163"/>
                </a:lnTo>
                <a:lnTo>
                  <a:pt x="45287" y="420013"/>
                </a:lnTo>
                <a:close/>
              </a:path>
              <a:path w="100329" h="447040">
                <a:moveTo>
                  <a:pt x="94487" y="355854"/>
                </a:moveTo>
                <a:lnTo>
                  <a:pt x="91566" y="356616"/>
                </a:lnTo>
                <a:lnTo>
                  <a:pt x="90296" y="358901"/>
                </a:lnTo>
                <a:lnTo>
                  <a:pt x="54812" y="420007"/>
                </a:lnTo>
                <a:lnTo>
                  <a:pt x="54863" y="437642"/>
                </a:lnTo>
                <a:lnTo>
                  <a:pt x="55623" y="437642"/>
                </a:lnTo>
                <a:lnTo>
                  <a:pt x="98551" y="363727"/>
                </a:lnTo>
                <a:lnTo>
                  <a:pt x="99821" y="361442"/>
                </a:lnTo>
                <a:lnTo>
                  <a:pt x="99059" y="358520"/>
                </a:lnTo>
                <a:lnTo>
                  <a:pt x="96774" y="357124"/>
                </a:lnTo>
                <a:lnTo>
                  <a:pt x="94487" y="355854"/>
                </a:lnTo>
                <a:close/>
              </a:path>
              <a:path w="100329" h="447040">
                <a:moveTo>
                  <a:pt x="50076" y="428163"/>
                </a:moveTo>
                <a:lnTo>
                  <a:pt x="45974" y="435229"/>
                </a:lnTo>
                <a:lnTo>
                  <a:pt x="54228" y="435229"/>
                </a:lnTo>
                <a:lnTo>
                  <a:pt x="50076" y="428163"/>
                </a:lnTo>
                <a:close/>
              </a:path>
              <a:path w="100329" h="447040">
                <a:moveTo>
                  <a:pt x="54812" y="420007"/>
                </a:moveTo>
                <a:lnTo>
                  <a:pt x="50076" y="428163"/>
                </a:lnTo>
                <a:lnTo>
                  <a:pt x="54228" y="435229"/>
                </a:lnTo>
                <a:lnTo>
                  <a:pt x="54856" y="435229"/>
                </a:lnTo>
                <a:lnTo>
                  <a:pt x="54812" y="420007"/>
                </a:lnTo>
                <a:close/>
              </a:path>
              <a:path w="100329" h="447040">
                <a:moveTo>
                  <a:pt x="53593" y="0"/>
                </a:moveTo>
                <a:lnTo>
                  <a:pt x="44068" y="0"/>
                </a:lnTo>
                <a:lnTo>
                  <a:pt x="45287" y="420013"/>
                </a:lnTo>
                <a:lnTo>
                  <a:pt x="50076" y="428163"/>
                </a:lnTo>
                <a:lnTo>
                  <a:pt x="54812" y="420007"/>
                </a:lnTo>
                <a:lnTo>
                  <a:pt x="53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906"/>
            <a:ext cx="12331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Contoh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Source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Code: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47112"/>
            <a:ext cx="96202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Ini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contoh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5607" y="2264791"/>
            <a:ext cx="47269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nama</a:t>
            </a:r>
            <a:r>
              <a:rPr sz="1100" b="1" spc="1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hotel,</a:t>
            </a:r>
            <a:r>
              <a:rPr sz="1100" b="1" spc="1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nomer</a:t>
            </a:r>
            <a:r>
              <a:rPr sz="1100" b="1" spc="1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ruangan,</a:t>
            </a:r>
            <a:r>
              <a:rPr sz="1100" b="1" spc="11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dan</a:t>
            </a:r>
            <a:r>
              <a:rPr sz="1100" b="1" spc="1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jumlah</a:t>
            </a:r>
            <a:r>
              <a:rPr sz="1100" b="1" spc="1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malam.</a:t>
            </a:r>
            <a:r>
              <a:rPr sz="1100" b="1" spc="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Dan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output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nya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menampilkan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94353"/>
            <a:ext cx="4457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ut</a:t>
            </a:r>
            <a:r>
              <a:rPr sz="1100" b="1" spc="5" dirty="0">
                <a:latin typeface="Calibri"/>
                <a:cs typeface="Calibri"/>
              </a:rPr>
              <a:t>pu</a:t>
            </a:r>
            <a:r>
              <a:rPr sz="1100" b="1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316725"/>
            <a:ext cx="5759450" cy="2681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Fitur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2: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Operator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Logika</a:t>
            </a:r>
            <a:endParaRPr sz="1400">
              <a:latin typeface="Calibri"/>
              <a:cs typeface="Calibri"/>
            </a:endParaRPr>
          </a:p>
          <a:p>
            <a:pPr marL="12700" marR="5715" algn="just">
              <a:lnSpc>
                <a:spcPct val="111100"/>
              </a:lnSpc>
              <a:spcBef>
                <a:spcPts val="850"/>
              </a:spcBef>
            </a:pP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calculate_total_cost</a:t>
            </a:r>
            <a:r>
              <a:rPr sz="1100" spc="-1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terdapat</a:t>
            </a:r>
            <a:r>
              <a:rPr sz="1100" dirty="0">
                <a:latin typeface="Calibri"/>
                <a:cs typeface="Calibri"/>
              </a:rPr>
              <a:t> penggunaan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-5" dirty="0">
                <a:latin typeface="Calibri"/>
                <a:cs typeface="Calibri"/>
              </a:rPr>
              <a:t> aritmatika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untuk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melakukan </a:t>
            </a:r>
            <a:r>
              <a:rPr sz="1100" spc="-5" dirty="0">
                <a:latin typeface="Calibri"/>
                <a:cs typeface="Calibri"/>
              </a:rPr>
              <a:t> perhitungan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biaya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total.</a:t>
            </a:r>
            <a:r>
              <a:rPr sz="1100" spc="-5" dirty="0">
                <a:latin typeface="Calibri"/>
                <a:cs typeface="Calibri"/>
              </a:rPr>
              <a:t> Berikut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penjelasan</a:t>
            </a:r>
            <a:r>
              <a:rPr sz="1100" spc="-10" dirty="0">
                <a:latin typeface="Calibri"/>
                <a:cs typeface="Calibri"/>
              </a:rPr>
              <a:t> operator </a:t>
            </a:r>
            <a:r>
              <a:rPr sz="1100" spc="-5" dirty="0">
                <a:latin typeface="Calibri"/>
                <a:cs typeface="Calibri"/>
              </a:rPr>
              <a:t>aritmatika yang digunakan: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0900"/>
              </a:lnSpc>
              <a:spcBef>
                <a:spcPts val="770"/>
              </a:spcBef>
            </a:pP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Tambah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(+):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menjumlahkan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nilai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atau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melakukan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penambahan.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konteks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dirty="0">
                <a:latin typeface="Calibri"/>
                <a:cs typeface="Calibri"/>
              </a:rPr>
              <a:t> ini,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-5" dirty="0">
                <a:latin typeface="Calibri"/>
                <a:cs typeface="Calibri"/>
              </a:rPr>
              <a:t> tambah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menambahkan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biaya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malam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(room_rate</a:t>
            </a:r>
            <a:r>
              <a:rPr sz="1100" spc="-10" dirty="0">
                <a:latin typeface="Calibri"/>
                <a:cs typeface="Calibri"/>
              </a:rPr>
              <a:t>) </a:t>
            </a:r>
            <a:r>
              <a:rPr sz="1100" spc="-15" dirty="0">
                <a:latin typeface="Calibri"/>
                <a:cs typeface="Calibri"/>
              </a:rPr>
              <a:t>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biaya</a:t>
            </a:r>
            <a:r>
              <a:rPr sz="1100" spc="-10" dirty="0">
                <a:latin typeface="Calibri"/>
                <a:cs typeface="Calibri"/>
              </a:rPr>
              <a:t> total</a:t>
            </a:r>
            <a:r>
              <a:rPr sz="1100" spc="-5" dirty="0">
                <a:latin typeface="Calibri"/>
                <a:cs typeface="Calibri"/>
              </a:rPr>
              <a:t> (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calculate_total_cost(...))</a:t>
            </a:r>
            <a:r>
              <a:rPr sz="11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setiap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kali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rekursi</a:t>
            </a:r>
            <a:r>
              <a:rPr sz="1100" spc="-5" dirty="0">
                <a:latin typeface="Calibri"/>
                <a:cs typeface="Calibri"/>
              </a:rPr>
              <a:t> dilakukan.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1000"/>
              </a:lnSpc>
              <a:spcBef>
                <a:spcPts val="740"/>
              </a:spcBef>
            </a:pP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Perkalian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(*):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mengalikan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nilai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atau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melakukan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perkalian.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Pada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 </a:t>
            </a:r>
            <a:r>
              <a:rPr sz="1100" dirty="0">
                <a:latin typeface="Calibri"/>
                <a:cs typeface="Calibri"/>
              </a:rPr>
              <a:t>ini, </a:t>
            </a:r>
            <a:r>
              <a:rPr sz="1100" spc="-10" dirty="0">
                <a:latin typeface="Calibri"/>
                <a:cs typeface="Calibri"/>
              </a:rPr>
              <a:t>operator </a:t>
            </a:r>
            <a:r>
              <a:rPr sz="1100" spc="-5" dirty="0">
                <a:latin typeface="Calibri"/>
                <a:cs typeface="Calibri"/>
              </a:rPr>
              <a:t>perkalian digunakan untuk mengalikan </a:t>
            </a:r>
            <a:r>
              <a:rPr sz="1100" dirty="0">
                <a:latin typeface="Calibri"/>
                <a:cs typeface="Calibri"/>
              </a:rPr>
              <a:t>jumlah malam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(number_of_nights</a:t>
            </a:r>
            <a:r>
              <a:rPr sz="1100" spc="-5" dirty="0">
                <a:latin typeface="Calibri"/>
                <a:cs typeface="Calibri"/>
              </a:rPr>
              <a:t>) dengan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biaya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malam </a:t>
            </a:r>
            <a:r>
              <a:rPr sz="1100" spc="-10" dirty="0">
                <a:latin typeface="Calibri"/>
                <a:cs typeface="Calibri"/>
              </a:rPr>
              <a:t>(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spc="-10" dirty="0">
                <a:latin typeface="Calibri"/>
                <a:cs typeface="Calibri"/>
              </a:rPr>
              <a:t>)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mendapatkan</a:t>
            </a:r>
            <a:r>
              <a:rPr sz="1100" spc="-10" dirty="0">
                <a:latin typeface="Calibri"/>
                <a:cs typeface="Calibri"/>
              </a:rPr>
              <a:t> biaya total</a:t>
            </a:r>
            <a:r>
              <a:rPr sz="1100" spc="-5" dirty="0">
                <a:latin typeface="Calibri"/>
                <a:cs typeface="Calibri"/>
              </a:rPr>
              <a:t> setiap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kali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rekursi</a:t>
            </a:r>
            <a:r>
              <a:rPr sz="1100" spc="-5" dirty="0">
                <a:latin typeface="Calibri"/>
                <a:cs typeface="Calibri"/>
              </a:rPr>
              <a:t> dilakukan.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ct val="110900"/>
              </a:lnSpc>
              <a:spcBef>
                <a:spcPts val="770"/>
              </a:spcBef>
            </a:pPr>
            <a:r>
              <a:rPr sz="1100" spc="-10" dirty="0">
                <a:latin typeface="Calibri"/>
                <a:cs typeface="Calibri"/>
              </a:rPr>
              <a:t>Operator-operator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aritmatika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digunakan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secara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berurutan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rekursi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calculate_total_cost </a:t>
            </a:r>
            <a:r>
              <a:rPr sz="1100" spc="-2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 mengakumulasi </a:t>
            </a:r>
            <a:r>
              <a:rPr sz="1100" spc="-10" dirty="0">
                <a:latin typeface="Calibri"/>
                <a:cs typeface="Calibri"/>
              </a:rPr>
              <a:t>biaya total </a:t>
            </a:r>
            <a:r>
              <a:rPr sz="1100" spc="-5" dirty="0">
                <a:latin typeface="Calibri"/>
                <a:cs typeface="Calibri"/>
              </a:rPr>
              <a:t>dengan menjumlahkan </a:t>
            </a:r>
            <a:r>
              <a:rPr sz="1100" spc="-10" dirty="0">
                <a:latin typeface="Calibri"/>
                <a:cs typeface="Calibri"/>
              </a:rPr>
              <a:t>biaya </a:t>
            </a:r>
            <a:r>
              <a:rPr sz="1100" dirty="0">
                <a:latin typeface="Calibri"/>
                <a:cs typeface="Calibri"/>
              </a:rPr>
              <a:t>per </a:t>
            </a:r>
            <a:r>
              <a:rPr sz="1100" spc="-5" dirty="0">
                <a:latin typeface="Calibri"/>
                <a:cs typeface="Calibri"/>
              </a:rPr>
              <a:t>malam untuk setiap kamar yang </a:t>
            </a:r>
            <a:r>
              <a:rPr sz="1100" dirty="0">
                <a:latin typeface="Calibri"/>
                <a:cs typeface="Calibri"/>
              </a:rPr>
              <a:t> dipesan.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650" y="1229861"/>
            <a:ext cx="5731509" cy="9655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893819"/>
            <a:ext cx="4105275" cy="19907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906"/>
            <a:ext cx="6286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FLowchart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55897"/>
            <a:ext cx="11950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Contoh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Source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453889"/>
            <a:ext cx="4457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ut</a:t>
            </a:r>
            <a:r>
              <a:rPr sz="1100" b="1" spc="5" dirty="0">
                <a:latin typeface="Calibri"/>
                <a:cs typeface="Calibri"/>
              </a:rPr>
              <a:t>pu</a:t>
            </a:r>
            <a:r>
              <a:rPr sz="1100" b="1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920485"/>
            <a:ext cx="44481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Dari Output</a:t>
            </a:r>
            <a:r>
              <a:rPr sz="1100" dirty="0">
                <a:latin typeface="Calibri"/>
                <a:cs typeface="Calibri"/>
              </a:rPr>
              <a:t> ini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jumlah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dari </a:t>
            </a:r>
            <a:r>
              <a:rPr sz="1100" spc="-10" dirty="0">
                <a:latin typeface="Calibri"/>
                <a:cs typeface="Calibri"/>
              </a:rPr>
              <a:t>harga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5" dirty="0">
                <a:latin typeface="Calibri"/>
                <a:cs typeface="Calibri"/>
              </a:rPr>
              <a:t> malam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</a:t>
            </a:r>
            <a:r>
              <a:rPr sz="1100" spc="-10" dirty="0">
                <a:latin typeface="Calibri"/>
                <a:cs typeface="Calibri"/>
              </a:rPr>
              <a:t> kamarnya.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536181"/>
            <a:ext cx="5760720" cy="3133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Fitur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3: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Percabangan Bersarang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(Nested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IF)</a:t>
            </a:r>
            <a:endParaRPr sz="1400">
              <a:latin typeface="Calibri"/>
              <a:cs typeface="Calibri"/>
            </a:endParaRPr>
          </a:p>
          <a:p>
            <a:pPr marL="12700" marR="6350" algn="just">
              <a:lnSpc>
                <a:spcPct val="110500"/>
              </a:lnSpc>
              <a:spcBef>
                <a:spcPts val="860"/>
              </a:spcBef>
            </a:pPr>
            <a:r>
              <a:rPr sz="1100" spc="-5" dirty="0">
                <a:latin typeface="Calibri"/>
                <a:cs typeface="Calibri"/>
              </a:rPr>
              <a:t>Pertama,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terdapat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kondisi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pertama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dirty="0">
                <a:latin typeface="Calibri"/>
                <a:cs typeface="Calibri"/>
              </a:rPr>
              <a:t> memeriksa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apakah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dalam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daftar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room_types. room_types </a:t>
            </a:r>
            <a:r>
              <a:rPr sz="1100" spc="-5" dirty="0">
                <a:latin typeface="Calibri"/>
                <a:cs typeface="Calibri"/>
              </a:rPr>
              <a:t>merupakan sebuah variabel yang </a:t>
            </a:r>
            <a:r>
              <a:rPr sz="1100" dirty="0">
                <a:latin typeface="Calibri"/>
                <a:cs typeface="Calibri"/>
              </a:rPr>
              <a:t>mungkin </a:t>
            </a:r>
            <a:r>
              <a:rPr sz="1100" spc="-5" dirty="0">
                <a:latin typeface="Calibri"/>
                <a:cs typeface="Calibri"/>
              </a:rPr>
              <a:t>berisi </a:t>
            </a:r>
            <a:r>
              <a:rPr sz="1100" dirty="0">
                <a:latin typeface="Calibri"/>
                <a:cs typeface="Calibri"/>
              </a:rPr>
              <a:t>tipe-tipe </a:t>
            </a:r>
            <a:r>
              <a:rPr sz="1100" spc="-10" dirty="0">
                <a:latin typeface="Calibri"/>
                <a:cs typeface="Calibri"/>
              </a:rPr>
              <a:t>kamar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spc="-10" dirty="0">
                <a:latin typeface="Calibri"/>
                <a:cs typeface="Calibri"/>
              </a:rPr>
              <a:t>valid.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Jika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 </a:t>
            </a:r>
            <a:r>
              <a:rPr sz="1100" spc="-5" dirty="0">
                <a:latin typeface="Calibri"/>
                <a:cs typeface="Calibri"/>
              </a:rPr>
              <a:t>tidak </a:t>
            </a:r>
            <a:r>
              <a:rPr sz="1100" dirty="0">
                <a:latin typeface="Calibri"/>
                <a:cs typeface="Calibri"/>
              </a:rPr>
              <a:t>ada dalam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room_types</a:t>
            </a:r>
            <a:r>
              <a:rPr sz="1100" spc="-5" dirty="0">
                <a:latin typeface="Calibri"/>
                <a:cs typeface="Calibri"/>
              </a:rPr>
              <a:t>, maka kondisi </a:t>
            </a:r>
            <a:r>
              <a:rPr sz="1100" dirty="0">
                <a:latin typeface="Calibri"/>
                <a:cs typeface="Calibri"/>
              </a:rPr>
              <a:t>ini </a:t>
            </a:r>
            <a:r>
              <a:rPr sz="1100" spc="-5" dirty="0">
                <a:latin typeface="Calibri"/>
                <a:cs typeface="Calibri"/>
              </a:rPr>
              <a:t>akan terpenuhi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spc="-10" dirty="0">
                <a:latin typeface="Calibri"/>
                <a:cs typeface="Calibri"/>
              </a:rPr>
              <a:t>dicetak </a:t>
            </a:r>
            <a:r>
              <a:rPr sz="1100" dirty="0">
                <a:latin typeface="Calibri"/>
                <a:cs typeface="Calibri"/>
              </a:rPr>
              <a:t>pesan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"Tipe Kamar Tidak </a:t>
            </a:r>
            <a:r>
              <a:rPr sz="1100" spc="-15" dirty="0">
                <a:latin typeface="Calibri"/>
                <a:cs typeface="Calibri"/>
              </a:rPr>
              <a:t>Valid, </a:t>
            </a:r>
            <a:r>
              <a:rPr sz="1100" spc="-5" dirty="0">
                <a:latin typeface="Calibri"/>
                <a:cs typeface="Calibri"/>
              </a:rPr>
              <a:t>Harap Di Coba Lagi". Setelah </a:t>
            </a:r>
            <a:r>
              <a:rPr sz="1100" spc="-10" dirty="0">
                <a:latin typeface="Calibri"/>
                <a:cs typeface="Calibri"/>
              </a:rPr>
              <a:t>itu, </a:t>
            </a:r>
            <a:r>
              <a:rPr sz="1100" spc="-5" dirty="0">
                <a:latin typeface="Calibri"/>
                <a:cs typeface="Calibri"/>
              </a:rPr>
              <a:t>program akan melanjutkan iterasi </a:t>
            </a:r>
            <a:r>
              <a:rPr sz="1100" spc="-15" dirty="0">
                <a:latin typeface="Calibri"/>
                <a:cs typeface="Calibri"/>
              </a:rPr>
              <a:t>ke </a:t>
            </a:r>
            <a:r>
              <a:rPr sz="1100" spc="-10" dirty="0">
                <a:latin typeface="Calibri"/>
                <a:cs typeface="Calibri"/>
              </a:rPr>
              <a:t>iterasi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selanjutnya </a:t>
            </a:r>
            <a:r>
              <a:rPr sz="1100" spc="-5" dirty="0">
                <a:latin typeface="Calibri"/>
                <a:cs typeface="Calibri"/>
              </a:rPr>
              <a:t>menggunakan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pernyataan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continue</a:t>
            </a:r>
            <a:r>
              <a:rPr sz="1100" spc="-5" dirty="0">
                <a:solidFill>
                  <a:srgbClr val="EC7C30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  <a:spcBef>
                <a:spcPts val="755"/>
              </a:spcBef>
            </a:pPr>
            <a:r>
              <a:rPr sz="1100" spc="-5" dirty="0">
                <a:latin typeface="Calibri"/>
                <a:cs typeface="Calibri"/>
              </a:rPr>
              <a:t>Jika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 </a:t>
            </a:r>
            <a:r>
              <a:rPr sz="1100" spc="-5" dirty="0">
                <a:latin typeface="Calibri"/>
                <a:cs typeface="Calibri"/>
              </a:rPr>
              <a:t>terdapat </a:t>
            </a: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5" dirty="0">
                <a:solidFill>
                  <a:srgbClr val="006FC0"/>
                </a:solidFill>
                <a:latin typeface="Calibri"/>
                <a:cs typeface="Calibri"/>
              </a:rPr>
              <a:t>room_types</a:t>
            </a:r>
            <a:r>
              <a:rPr sz="1100" spc="-5" dirty="0">
                <a:solidFill>
                  <a:srgbClr val="EC7C30"/>
                </a:solidFill>
                <a:latin typeface="Calibri"/>
                <a:cs typeface="Calibri"/>
              </a:rPr>
              <a:t>, </a:t>
            </a:r>
            <a:r>
              <a:rPr sz="1100" spc="-5" dirty="0">
                <a:latin typeface="Calibri"/>
                <a:cs typeface="Calibri"/>
              </a:rPr>
              <a:t>maka kondisi </a:t>
            </a:r>
            <a:r>
              <a:rPr sz="1100" dirty="0">
                <a:latin typeface="Calibri"/>
                <a:cs typeface="Calibri"/>
              </a:rPr>
              <a:t>if </a:t>
            </a:r>
            <a:r>
              <a:rPr sz="1100" spc="-5" dirty="0">
                <a:latin typeface="Calibri"/>
                <a:cs typeface="Calibri"/>
              </a:rPr>
              <a:t>pertama tidak terpenuhi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10" dirty="0">
                <a:latin typeface="Calibri"/>
                <a:cs typeface="Calibri"/>
              </a:rPr>
              <a:t>program </a:t>
            </a:r>
            <a:r>
              <a:rPr sz="1100" spc="-5" dirty="0">
                <a:latin typeface="Calibri"/>
                <a:cs typeface="Calibri"/>
              </a:rPr>
              <a:t> akan melanjutkan </a:t>
            </a:r>
            <a:r>
              <a:rPr sz="1100" spc="-25" dirty="0">
                <a:latin typeface="Calibri"/>
                <a:cs typeface="Calibri"/>
              </a:rPr>
              <a:t>ke </a:t>
            </a:r>
            <a:r>
              <a:rPr sz="1100" spc="-5" dirty="0">
                <a:latin typeface="Calibri"/>
                <a:cs typeface="Calibri"/>
              </a:rPr>
              <a:t>dalam blok </a:t>
            </a:r>
            <a:r>
              <a:rPr sz="1100" dirty="0">
                <a:latin typeface="Calibri"/>
                <a:cs typeface="Calibri"/>
              </a:rPr>
              <a:t>if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dirty="0">
                <a:latin typeface="Calibri"/>
                <a:cs typeface="Calibri"/>
              </a:rPr>
              <a:t>lebih </a:t>
            </a:r>
            <a:r>
              <a:rPr sz="1100" spc="-5" dirty="0">
                <a:latin typeface="Calibri"/>
                <a:cs typeface="Calibri"/>
              </a:rPr>
              <a:t>dalam. Di </a:t>
            </a:r>
            <a:r>
              <a:rPr sz="1100" dirty="0">
                <a:latin typeface="Calibri"/>
                <a:cs typeface="Calibri"/>
              </a:rPr>
              <a:t>dalam </a:t>
            </a:r>
            <a:r>
              <a:rPr sz="1100" spc="-5" dirty="0">
                <a:latin typeface="Calibri"/>
                <a:cs typeface="Calibri"/>
              </a:rPr>
              <a:t>blok </a:t>
            </a:r>
            <a:r>
              <a:rPr sz="1100" spc="-10" dirty="0">
                <a:latin typeface="Calibri"/>
                <a:cs typeface="Calibri"/>
              </a:rPr>
              <a:t>if </a:t>
            </a:r>
            <a:r>
              <a:rPr sz="1100" dirty="0">
                <a:latin typeface="Calibri"/>
                <a:cs typeface="Calibri"/>
              </a:rPr>
              <a:t>ini, terdapat </a:t>
            </a:r>
            <a:r>
              <a:rPr sz="1100" spc="-5" dirty="0">
                <a:latin typeface="Calibri"/>
                <a:cs typeface="Calibri"/>
              </a:rPr>
              <a:t>beberapa </a:t>
            </a:r>
            <a:r>
              <a:rPr sz="1100" spc="-10" dirty="0">
                <a:latin typeface="Calibri"/>
                <a:cs typeface="Calibri"/>
              </a:rPr>
              <a:t>kondisi if </a:t>
            </a:r>
            <a:r>
              <a:rPr sz="1100" spc="-5" dirty="0">
                <a:latin typeface="Calibri"/>
                <a:cs typeface="Calibri"/>
              </a:rPr>
              <a:t> yang </a:t>
            </a:r>
            <a:r>
              <a:rPr sz="1100" dirty="0">
                <a:latin typeface="Calibri"/>
                <a:cs typeface="Calibri"/>
              </a:rPr>
              <a:t>memeriksa </a:t>
            </a:r>
            <a:r>
              <a:rPr sz="1100" spc="-5" dirty="0">
                <a:latin typeface="Calibri"/>
                <a:cs typeface="Calibri"/>
              </a:rPr>
              <a:t>nilai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 </a:t>
            </a:r>
            <a:r>
              <a:rPr sz="1100" spc="-10" dirty="0">
                <a:latin typeface="Calibri"/>
                <a:cs typeface="Calibri"/>
              </a:rPr>
              <a:t>secara </a:t>
            </a:r>
            <a:r>
              <a:rPr sz="1100" dirty="0">
                <a:latin typeface="Calibri"/>
                <a:cs typeface="Calibri"/>
              </a:rPr>
              <a:t>lebih </a:t>
            </a:r>
            <a:r>
              <a:rPr sz="1100" spc="-5" dirty="0">
                <a:latin typeface="Calibri"/>
                <a:cs typeface="Calibri"/>
              </a:rPr>
              <a:t>spesifik. Jika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 </a:t>
            </a:r>
            <a:r>
              <a:rPr sz="1100" dirty="0">
                <a:latin typeface="Calibri"/>
                <a:cs typeface="Calibri"/>
              </a:rPr>
              <a:t>adalah </a:t>
            </a:r>
            <a:r>
              <a:rPr sz="1100" spc="-5" dirty="0">
                <a:latin typeface="Calibri"/>
                <a:cs typeface="Calibri"/>
              </a:rPr>
              <a:t>"single", maka variabel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diatur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menjadi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200.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Jika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</a:t>
            </a:r>
            <a:r>
              <a:rPr sz="11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adalah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"double",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diatur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menjadi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100" spc="-10" dirty="0">
                <a:latin typeface="Calibri"/>
                <a:cs typeface="Calibri"/>
              </a:rPr>
              <a:t>250.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Jika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room_type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adalah</a:t>
            </a:r>
            <a:r>
              <a:rPr sz="1100" spc="-5" dirty="0">
                <a:latin typeface="Calibri"/>
                <a:cs typeface="Calibri"/>
              </a:rPr>
              <a:t> "suite",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diatur </a:t>
            </a:r>
            <a:r>
              <a:rPr sz="1100" dirty="0">
                <a:latin typeface="Calibri"/>
                <a:cs typeface="Calibri"/>
              </a:rPr>
              <a:t>menjadi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500.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  <a:spcBef>
                <a:spcPts val="780"/>
              </a:spcBef>
            </a:pPr>
            <a:r>
              <a:rPr sz="1100" spc="-5" dirty="0">
                <a:latin typeface="Calibri"/>
                <a:cs typeface="Calibri"/>
              </a:rPr>
              <a:t>Dengan menggunakan nested </a:t>
            </a:r>
            <a:r>
              <a:rPr sz="1100" dirty="0">
                <a:latin typeface="Calibri"/>
                <a:cs typeface="Calibri"/>
              </a:rPr>
              <a:t>if ini, </a:t>
            </a:r>
            <a:r>
              <a:rPr sz="1100" spc="-5" dirty="0">
                <a:latin typeface="Calibri"/>
                <a:cs typeface="Calibri"/>
              </a:rPr>
              <a:t>program akan</a:t>
            </a:r>
            <a:r>
              <a:rPr sz="1100" dirty="0">
                <a:latin typeface="Calibri"/>
                <a:cs typeface="Calibri"/>
              </a:rPr>
              <a:t> memeriksa </a:t>
            </a:r>
            <a:r>
              <a:rPr sz="1100" spc="-5" dirty="0">
                <a:latin typeface="Calibri"/>
                <a:cs typeface="Calibri"/>
              </a:rPr>
              <a:t>tipe kamar yang dimasukkan </a:t>
            </a:r>
            <a:r>
              <a:rPr sz="1100" dirty="0">
                <a:latin typeface="Calibri"/>
                <a:cs typeface="Calibri"/>
              </a:rPr>
              <a:t>oleh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pengguna dan </a:t>
            </a:r>
            <a:r>
              <a:rPr sz="1100" spc="-5" dirty="0">
                <a:latin typeface="Calibri"/>
                <a:cs typeface="Calibri"/>
              </a:rPr>
              <a:t>mengatur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 </a:t>
            </a:r>
            <a:r>
              <a:rPr sz="1100" spc="-10" dirty="0">
                <a:latin typeface="Calibri"/>
                <a:cs typeface="Calibri"/>
              </a:rPr>
              <a:t>sesuai </a:t>
            </a:r>
            <a:r>
              <a:rPr sz="1100" spc="-5" dirty="0">
                <a:latin typeface="Calibri"/>
                <a:cs typeface="Calibri"/>
              </a:rPr>
              <a:t>dengan </a:t>
            </a:r>
            <a:r>
              <a:rPr sz="1100" spc="-10" dirty="0">
                <a:latin typeface="Calibri"/>
                <a:cs typeface="Calibri"/>
              </a:rPr>
              <a:t>tipe </a:t>
            </a:r>
            <a:r>
              <a:rPr sz="1100" spc="-5" dirty="0">
                <a:latin typeface="Calibri"/>
                <a:cs typeface="Calibri"/>
              </a:rPr>
              <a:t>kamar yang </a:t>
            </a:r>
            <a:r>
              <a:rPr sz="1100" spc="-10" dirty="0">
                <a:latin typeface="Calibri"/>
                <a:cs typeface="Calibri"/>
              </a:rPr>
              <a:t>valid. </a:t>
            </a:r>
            <a:r>
              <a:rPr sz="1100" spc="-5" dirty="0">
                <a:latin typeface="Calibri"/>
                <a:cs typeface="Calibri"/>
              </a:rPr>
              <a:t>Jika tipe </a:t>
            </a:r>
            <a:r>
              <a:rPr sz="1100" spc="-10" dirty="0">
                <a:latin typeface="Calibri"/>
                <a:cs typeface="Calibri"/>
              </a:rPr>
              <a:t>kamar </a:t>
            </a:r>
            <a:r>
              <a:rPr sz="1100" spc="-5" dirty="0">
                <a:latin typeface="Calibri"/>
                <a:cs typeface="Calibri"/>
              </a:rPr>
              <a:t>tidak valid,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pesan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dicetak.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Jika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valid,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Calibri"/>
                <a:cs typeface="Calibri"/>
              </a:rPr>
              <a:t>room_rate</a:t>
            </a:r>
            <a:r>
              <a:rPr sz="1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diatur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sesuai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dengan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kamar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tersebut.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056887"/>
            <a:ext cx="5731509" cy="2954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752974"/>
            <a:ext cx="5731509" cy="1066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55039" y="1544065"/>
            <a:ext cx="789305" cy="544195"/>
          </a:xfrm>
          <a:custGeom>
            <a:avLst/>
            <a:gdLst/>
            <a:ahLst/>
            <a:cxnLst/>
            <a:rect l="l" t="t" r="r" b="b"/>
            <a:pathLst>
              <a:path w="789305" h="544194">
                <a:moveTo>
                  <a:pt x="0" y="272161"/>
                </a:moveTo>
                <a:lnTo>
                  <a:pt x="4279" y="231930"/>
                </a:lnTo>
                <a:lnTo>
                  <a:pt x="16709" y="193536"/>
                </a:lnTo>
                <a:lnTo>
                  <a:pt x="36679" y="157399"/>
                </a:lnTo>
                <a:lnTo>
                  <a:pt x="63578" y="123941"/>
                </a:lnTo>
                <a:lnTo>
                  <a:pt x="96796" y="93580"/>
                </a:lnTo>
                <a:lnTo>
                  <a:pt x="135722" y="66737"/>
                </a:lnTo>
                <a:lnTo>
                  <a:pt x="179745" y="43832"/>
                </a:lnTo>
                <a:lnTo>
                  <a:pt x="228253" y="25285"/>
                </a:lnTo>
                <a:lnTo>
                  <a:pt x="280638" y="11518"/>
                </a:lnTo>
                <a:lnTo>
                  <a:pt x="336286" y="2949"/>
                </a:lnTo>
                <a:lnTo>
                  <a:pt x="394588" y="0"/>
                </a:lnTo>
                <a:lnTo>
                  <a:pt x="452931" y="2949"/>
                </a:lnTo>
                <a:lnTo>
                  <a:pt x="508611" y="11518"/>
                </a:lnTo>
                <a:lnTo>
                  <a:pt x="561018" y="25285"/>
                </a:lnTo>
                <a:lnTo>
                  <a:pt x="609543" y="43832"/>
                </a:lnTo>
                <a:lnTo>
                  <a:pt x="653577" y="66737"/>
                </a:lnTo>
                <a:lnTo>
                  <a:pt x="692509" y="93580"/>
                </a:lnTo>
                <a:lnTo>
                  <a:pt x="725729" y="123941"/>
                </a:lnTo>
                <a:lnTo>
                  <a:pt x="752629" y="157399"/>
                </a:lnTo>
                <a:lnTo>
                  <a:pt x="772598" y="193536"/>
                </a:lnTo>
                <a:lnTo>
                  <a:pt x="785026" y="231930"/>
                </a:lnTo>
                <a:lnTo>
                  <a:pt x="789304" y="272161"/>
                </a:lnTo>
                <a:lnTo>
                  <a:pt x="785026" y="312360"/>
                </a:lnTo>
                <a:lnTo>
                  <a:pt x="772598" y="350728"/>
                </a:lnTo>
                <a:lnTo>
                  <a:pt x="752629" y="386844"/>
                </a:lnTo>
                <a:lnTo>
                  <a:pt x="725729" y="420286"/>
                </a:lnTo>
                <a:lnTo>
                  <a:pt x="692509" y="450635"/>
                </a:lnTo>
                <a:lnTo>
                  <a:pt x="653577" y="477469"/>
                </a:lnTo>
                <a:lnTo>
                  <a:pt x="609543" y="500368"/>
                </a:lnTo>
                <a:lnTo>
                  <a:pt x="561018" y="518911"/>
                </a:lnTo>
                <a:lnTo>
                  <a:pt x="508611" y="532677"/>
                </a:lnTo>
                <a:lnTo>
                  <a:pt x="452931" y="541245"/>
                </a:lnTo>
                <a:lnTo>
                  <a:pt x="394588" y="544195"/>
                </a:lnTo>
                <a:lnTo>
                  <a:pt x="336286" y="541245"/>
                </a:lnTo>
                <a:lnTo>
                  <a:pt x="280638" y="532677"/>
                </a:lnTo>
                <a:lnTo>
                  <a:pt x="228253" y="518911"/>
                </a:lnTo>
                <a:lnTo>
                  <a:pt x="179745" y="500368"/>
                </a:lnTo>
                <a:lnTo>
                  <a:pt x="135722" y="477469"/>
                </a:lnTo>
                <a:lnTo>
                  <a:pt x="96796" y="450635"/>
                </a:lnTo>
                <a:lnTo>
                  <a:pt x="63578" y="420286"/>
                </a:lnTo>
                <a:lnTo>
                  <a:pt x="36679" y="386844"/>
                </a:lnTo>
                <a:lnTo>
                  <a:pt x="16709" y="350728"/>
                </a:lnTo>
                <a:lnTo>
                  <a:pt x="4279" y="312360"/>
                </a:lnTo>
                <a:lnTo>
                  <a:pt x="0" y="272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1084" y="1658238"/>
            <a:ext cx="3810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95" dirty="0">
                <a:latin typeface="Calibri"/>
                <a:cs typeface="Calibri"/>
              </a:rPr>
              <a:t>T</a:t>
            </a:r>
            <a:r>
              <a:rPr sz="1100" b="1" spc="-2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70429" y="1499615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852"/>
                </a:moveTo>
                <a:lnTo>
                  <a:pt x="7375" y="57328"/>
                </a:lnTo>
                <a:lnTo>
                  <a:pt x="27479" y="27495"/>
                </a:lnTo>
                <a:lnTo>
                  <a:pt x="57275" y="7377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77"/>
                </a:lnTo>
                <a:lnTo>
                  <a:pt x="1060910" y="27495"/>
                </a:lnTo>
                <a:lnTo>
                  <a:pt x="1081014" y="57328"/>
                </a:lnTo>
                <a:lnTo>
                  <a:pt x="1088390" y="93852"/>
                </a:lnTo>
                <a:lnTo>
                  <a:pt x="1088390" y="468884"/>
                </a:lnTo>
                <a:lnTo>
                  <a:pt x="1081014" y="505388"/>
                </a:lnTo>
                <a:lnTo>
                  <a:pt x="1060910" y="535178"/>
                </a:lnTo>
                <a:lnTo>
                  <a:pt x="1031114" y="555251"/>
                </a:lnTo>
                <a:lnTo>
                  <a:pt x="994663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4"/>
                </a:lnTo>
                <a:lnTo>
                  <a:pt x="0" y="938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3332" y="1543024"/>
            <a:ext cx="65151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spc="5" dirty="0">
                <a:latin typeface="Calibri"/>
                <a:cs typeface="Calibri"/>
              </a:rPr>
              <a:t>b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  </a:t>
            </a:r>
            <a:r>
              <a:rPr sz="1100" b="1" spc="-5" dirty="0">
                <a:latin typeface="Calibri"/>
                <a:cs typeface="Calibri"/>
              </a:rPr>
              <a:t>Room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7270" y="1498345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726"/>
                </a:moveTo>
                <a:lnTo>
                  <a:pt x="7375" y="57275"/>
                </a:lnTo>
                <a:lnTo>
                  <a:pt x="27479" y="27479"/>
                </a:lnTo>
                <a:lnTo>
                  <a:pt x="57275" y="7375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75"/>
                </a:lnTo>
                <a:lnTo>
                  <a:pt x="1060910" y="27479"/>
                </a:lnTo>
                <a:lnTo>
                  <a:pt x="1081014" y="57275"/>
                </a:lnTo>
                <a:lnTo>
                  <a:pt x="1088389" y="93726"/>
                </a:lnTo>
                <a:lnTo>
                  <a:pt x="1088389" y="468884"/>
                </a:lnTo>
                <a:lnTo>
                  <a:pt x="1081014" y="505388"/>
                </a:lnTo>
                <a:lnTo>
                  <a:pt x="1060910" y="535178"/>
                </a:lnTo>
                <a:lnTo>
                  <a:pt x="1031114" y="555251"/>
                </a:lnTo>
                <a:lnTo>
                  <a:pt x="994663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4"/>
                </a:lnTo>
                <a:lnTo>
                  <a:pt x="0" y="93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70808" y="1536928"/>
            <a:ext cx="65151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spc="5" dirty="0">
                <a:latin typeface="Calibri"/>
                <a:cs typeface="Calibri"/>
              </a:rPr>
              <a:t>u</a:t>
            </a:r>
            <a:r>
              <a:rPr sz="1100" b="1" spc="-15" dirty="0">
                <a:latin typeface="Calibri"/>
                <a:cs typeface="Calibri"/>
              </a:rPr>
              <a:t>m</a:t>
            </a:r>
            <a:r>
              <a:rPr sz="1100" b="1" spc="5" dirty="0">
                <a:latin typeface="Calibri"/>
                <a:cs typeface="Calibri"/>
              </a:rPr>
              <a:t>b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  </a:t>
            </a:r>
            <a:r>
              <a:rPr sz="1100" b="1" spc="-5" dirty="0">
                <a:latin typeface="Calibri"/>
                <a:cs typeface="Calibri"/>
              </a:rPr>
              <a:t>Night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8865" y="1496440"/>
            <a:ext cx="1134110" cy="562610"/>
          </a:xfrm>
          <a:custGeom>
            <a:avLst/>
            <a:gdLst/>
            <a:ahLst/>
            <a:cxnLst/>
            <a:rect l="l" t="t" r="r" b="b"/>
            <a:pathLst>
              <a:path w="1134110" h="562610">
                <a:moveTo>
                  <a:pt x="0" y="93852"/>
                </a:moveTo>
                <a:lnTo>
                  <a:pt x="7375" y="57328"/>
                </a:lnTo>
                <a:lnTo>
                  <a:pt x="27479" y="27495"/>
                </a:lnTo>
                <a:lnTo>
                  <a:pt x="57275" y="7377"/>
                </a:lnTo>
                <a:lnTo>
                  <a:pt x="93725" y="0"/>
                </a:lnTo>
                <a:lnTo>
                  <a:pt x="1040384" y="0"/>
                </a:lnTo>
                <a:lnTo>
                  <a:pt x="1076834" y="7377"/>
                </a:lnTo>
                <a:lnTo>
                  <a:pt x="1106630" y="27495"/>
                </a:lnTo>
                <a:lnTo>
                  <a:pt x="1126734" y="57328"/>
                </a:lnTo>
                <a:lnTo>
                  <a:pt x="1134110" y="93852"/>
                </a:lnTo>
                <a:lnTo>
                  <a:pt x="1134110" y="468884"/>
                </a:lnTo>
                <a:lnTo>
                  <a:pt x="1126734" y="505388"/>
                </a:lnTo>
                <a:lnTo>
                  <a:pt x="1106630" y="535178"/>
                </a:lnTo>
                <a:lnTo>
                  <a:pt x="1076834" y="555251"/>
                </a:lnTo>
                <a:lnTo>
                  <a:pt x="1040384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4"/>
                </a:lnTo>
                <a:lnTo>
                  <a:pt x="0" y="938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03038" y="1557655"/>
            <a:ext cx="6286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Calibri"/>
                <a:cs typeface="Calibri"/>
              </a:rPr>
              <a:t>R</a:t>
            </a:r>
            <a:r>
              <a:rPr sz="1100" b="1" dirty="0">
                <a:latin typeface="Calibri"/>
                <a:cs typeface="Calibri"/>
              </a:rPr>
              <a:t>oom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35" dirty="0">
                <a:latin typeface="Calibri"/>
                <a:cs typeface="Calibri"/>
              </a:rPr>
              <a:t>r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2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7264" y="3040887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725"/>
                </a:moveTo>
                <a:lnTo>
                  <a:pt x="7369" y="57221"/>
                </a:lnTo>
                <a:lnTo>
                  <a:pt x="27465" y="27431"/>
                </a:lnTo>
                <a:lnTo>
                  <a:pt x="57269" y="7358"/>
                </a:lnTo>
                <a:lnTo>
                  <a:pt x="93764" y="0"/>
                </a:lnTo>
                <a:lnTo>
                  <a:pt x="994664" y="0"/>
                </a:lnTo>
                <a:lnTo>
                  <a:pt x="1031114" y="7358"/>
                </a:lnTo>
                <a:lnTo>
                  <a:pt x="1060910" y="27432"/>
                </a:lnTo>
                <a:lnTo>
                  <a:pt x="1081014" y="57221"/>
                </a:lnTo>
                <a:lnTo>
                  <a:pt x="1088390" y="93725"/>
                </a:lnTo>
                <a:lnTo>
                  <a:pt x="1088390" y="468756"/>
                </a:lnTo>
                <a:lnTo>
                  <a:pt x="1081014" y="505281"/>
                </a:lnTo>
                <a:lnTo>
                  <a:pt x="1060910" y="535114"/>
                </a:lnTo>
                <a:lnTo>
                  <a:pt x="1031114" y="555232"/>
                </a:lnTo>
                <a:lnTo>
                  <a:pt x="994664" y="562610"/>
                </a:lnTo>
                <a:lnTo>
                  <a:pt x="93764" y="562610"/>
                </a:lnTo>
                <a:lnTo>
                  <a:pt x="57269" y="555232"/>
                </a:lnTo>
                <a:lnTo>
                  <a:pt x="27465" y="535114"/>
                </a:lnTo>
                <a:lnTo>
                  <a:pt x="7369" y="505281"/>
                </a:lnTo>
                <a:lnTo>
                  <a:pt x="0" y="468756"/>
                </a:lnTo>
                <a:lnTo>
                  <a:pt x="0" y="93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87932" y="3079469"/>
            <a:ext cx="806450" cy="4038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b="1" spc="-10" dirty="0">
                <a:latin typeface="Calibri"/>
                <a:cs typeface="Calibri"/>
              </a:rPr>
              <a:t>Current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room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b="1" dirty="0">
                <a:latin typeface="Calibri"/>
                <a:cs typeface="Calibri"/>
              </a:rPr>
              <a:t>+1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9664" y="3021202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725"/>
                </a:moveTo>
                <a:lnTo>
                  <a:pt x="7375" y="57221"/>
                </a:lnTo>
                <a:lnTo>
                  <a:pt x="27479" y="27431"/>
                </a:lnTo>
                <a:lnTo>
                  <a:pt x="57275" y="7358"/>
                </a:lnTo>
                <a:lnTo>
                  <a:pt x="93726" y="0"/>
                </a:lnTo>
                <a:lnTo>
                  <a:pt x="994663" y="0"/>
                </a:lnTo>
                <a:lnTo>
                  <a:pt x="1031114" y="7358"/>
                </a:lnTo>
                <a:lnTo>
                  <a:pt x="1060910" y="27431"/>
                </a:lnTo>
                <a:lnTo>
                  <a:pt x="1081014" y="57221"/>
                </a:lnTo>
                <a:lnTo>
                  <a:pt x="1088389" y="93725"/>
                </a:lnTo>
                <a:lnTo>
                  <a:pt x="1088389" y="468756"/>
                </a:lnTo>
                <a:lnTo>
                  <a:pt x="1081014" y="505281"/>
                </a:lnTo>
                <a:lnTo>
                  <a:pt x="1060910" y="535114"/>
                </a:lnTo>
                <a:lnTo>
                  <a:pt x="1031114" y="555232"/>
                </a:lnTo>
                <a:lnTo>
                  <a:pt x="994663" y="562609"/>
                </a:lnTo>
                <a:lnTo>
                  <a:pt x="93726" y="562609"/>
                </a:lnTo>
                <a:lnTo>
                  <a:pt x="57275" y="555232"/>
                </a:lnTo>
                <a:lnTo>
                  <a:pt x="27479" y="535114"/>
                </a:lnTo>
                <a:lnTo>
                  <a:pt x="7375" y="505281"/>
                </a:lnTo>
                <a:lnTo>
                  <a:pt x="0" y="468756"/>
                </a:lnTo>
                <a:lnTo>
                  <a:pt x="0" y="93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1932" y="3064229"/>
            <a:ext cx="77089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+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Night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0479" y="3010407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725"/>
                </a:moveTo>
                <a:lnTo>
                  <a:pt x="7375" y="57221"/>
                </a:lnTo>
                <a:lnTo>
                  <a:pt x="27479" y="27431"/>
                </a:lnTo>
                <a:lnTo>
                  <a:pt x="57275" y="7358"/>
                </a:lnTo>
                <a:lnTo>
                  <a:pt x="93725" y="0"/>
                </a:lnTo>
                <a:lnTo>
                  <a:pt x="994664" y="0"/>
                </a:lnTo>
                <a:lnTo>
                  <a:pt x="1031114" y="7358"/>
                </a:lnTo>
                <a:lnTo>
                  <a:pt x="1060910" y="27431"/>
                </a:lnTo>
                <a:lnTo>
                  <a:pt x="1081014" y="57221"/>
                </a:lnTo>
                <a:lnTo>
                  <a:pt x="1088390" y="93725"/>
                </a:lnTo>
                <a:lnTo>
                  <a:pt x="1088390" y="468756"/>
                </a:lnTo>
                <a:lnTo>
                  <a:pt x="1081014" y="505281"/>
                </a:lnTo>
                <a:lnTo>
                  <a:pt x="1060910" y="535114"/>
                </a:lnTo>
                <a:lnTo>
                  <a:pt x="1031114" y="555232"/>
                </a:lnTo>
                <a:lnTo>
                  <a:pt x="994664" y="562609"/>
                </a:lnTo>
                <a:lnTo>
                  <a:pt x="93725" y="562609"/>
                </a:lnTo>
                <a:lnTo>
                  <a:pt x="57275" y="555232"/>
                </a:lnTo>
                <a:lnTo>
                  <a:pt x="27479" y="535114"/>
                </a:lnTo>
                <a:lnTo>
                  <a:pt x="7375" y="505281"/>
                </a:lnTo>
                <a:lnTo>
                  <a:pt x="0" y="468756"/>
                </a:lnTo>
                <a:lnTo>
                  <a:pt x="0" y="93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54271" y="3066669"/>
            <a:ext cx="7626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*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Room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49240" y="3014090"/>
            <a:ext cx="789305" cy="544195"/>
          </a:xfrm>
          <a:custGeom>
            <a:avLst/>
            <a:gdLst/>
            <a:ahLst/>
            <a:cxnLst/>
            <a:rect l="l" t="t" r="r" b="b"/>
            <a:pathLst>
              <a:path w="789304" h="544195">
                <a:moveTo>
                  <a:pt x="0" y="272161"/>
                </a:moveTo>
                <a:lnTo>
                  <a:pt x="4278" y="231958"/>
                </a:lnTo>
                <a:lnTo>
                  <a:pt x="16705" y="193582"/>
                </a:lnTo>
                <a:lnTo>
                  <a:pt x="36673" y="157454"/>
                </a:lnTo>
                <a:lnTo>
                  <a:pt x="63569" y="123997"/>
                </a:lnTo>
                <a:lnTo>
                  <a:pt x="96783" y="93631"/>
                </a:lnTo>
                <a:lnTo>
                  <a:pt x="135706" y="66779"/>
                </a:lnTo>
                <a:lnTo>
                  <a:pt x="179728" y="43864"/>
                </a:lnTo>
                <a:lnTo>
                  <a:pt x="228237" y="25306"/>
                </a:lnTo>
                <a:lnTo>
                  <a:pt x="280624" y="11528"/>
                </a:lnTo>
                <a:lnTo>
                  <a:pt x="336278" y="2952"/>
                </a:lnTo>
                <a:lnTo>
                  <a:pt x="394588" y="0"/>
                </a:lnTo>
                <a:lnTo>
                  <a:pt x="452931" y="2952"/>
                </a:lnTo>
                <a:lnTo>
                  <a:pt x="508611" y="11528"/>
                </a:lnTo>
                <a:lnTo>
                  <a:pt x="561018" y="25306"/>
                </a:lnTo>
                <a:lnTo>
                  <a:pt x="609543" y="43864"/>
                </a:lnTo>
                <a:lnTo>
                  <a:pt x="653577" y="66779"/>
                </a:lnTo>
                <a:lnTo>
                  <a:pt x="692509" y="93631"/>
                </a:lnTo>
                <a:lnTo>
                  <a:pt x="725729" y="123997"/>
                </a:lnTo>
                <a:lnTo>
                  <a:pt x="752629" y="157454"/>
                </a:lnTo>
                <a:lnTo>
                  <a:pt x="772598" y="193582"/>
                </a:lnTo>
                <a:lnTo>
                  <a:pt x="785026" y="231958"/>
                </a:lnTo>
                <a:lnTo>
                  <a:pt x="789305" y="272161"/>
                </a:lnTo>
                <a:lnTo>
                  <a:pt x="785026" y="312360"/>
                </a:lnTo>
                <a:lnTo>
                  <a:pt x="772598" y="350728"/>
                </a:lnTo>
                <a:lnTo>
                  <a:pt x="752629" y="386844"/>
                </a:lnTo>
                <a:lnTo>
                  <a:pt x="725729" y="420286"/>
                </a:lnTo>
                <a:lnTo>
                  <a:pt x="692509" y="450635"/>
                </a:lnTo>
                <a:lnTo>
                  <a:pt x="653577" y="477469"/>
                </a:lnTo>
                <a:lnTo>
                  <a:pt x="609543" y="500368"/>
                </a:lnTo>
                <a:lnTo>
                  <a:pt x="561018" y="518911"/>
                </a:lnTo>
                <a:lnTo>
                  <a:pt x="508611" y="532677"/>
                </a:lnTo>
                <a:lnTo>
                  <a:pt x="452931" y="541245"/>
                </a:lnTo>
                <a:lnTo>
                  <a:pt x="394588" y="544195"/>
                </a:lnTo>
                <a:lnTo>
                  <a:pt x="336278" y="541245"/>
                </a:lnTo>
                <a:lnTo>
                  <a:pt x="280624" y="532677"/>
                </a:lnTo>
                <a:lnTo>
                  <a:pt x="228237" y="518911"/>
                </a:lnTo>
                <a:lnTo>
                  <a:pt x="179728" y="500368"/>
                </a:lnTo>
                <a:lnTo>
                  <a:pt x="135706" y="477469"/>
                </a:lnTo>
                <a:lnTo>
                  <a:pt x="96783" y="450635"/>
                </a:lnTo>
                <a:lnTo>
                  <a:pt x="63569" y="420286"/>
                </a:lnTo>
                <a:lnTo>
                  <a:pt x="36673" y="386844"/>
                </a:lnTo>
                <a:lnTo>
                  <a:pt x="16705" y="350728"/>
                </a:lnTo>
                <a:lnTo>
                  <a:pt x="4278" y="312360"/>
                </a:lnTo>
                <a:lnTo>
                  <a:pt x="0" y="272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25210" y="3130676"/>
            <a:ext cx="2438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latin typeface="Calibri"/>
                <a:cs typeface="Calibri"/>
              </a:rPr>
              <a:t>E</a:t>
            </a:r>
            <a:r>
              <a:rPr sz="1100" b="1" spc="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845" y="1716277"/>
            <a:ext cx="254000" cy="9969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6505" y="1683257"/>
            <a:ext cx="208534" cy="9969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64964" y="1691512"/>
            <a:ext cx="127381" cy="995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7785" y="3229736"/>
            <a:ext cx="209169" cy="9969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2090" y="3230879"/>
            <a:ext cx="163449" cy="9956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43826" y="2058923"/>
            <a:ext cx="4717415" cy="1313180"/>
          </a:xfrm>
          <a:custGeom>
            <a:avLst/>
            <a:gdLst/>
            <a:ahLst/>
            <a:cxnLst/>
            <a:rect l="l" t="t" r="r" b="b"/>
            <a:pathLst>
              <a:path w="4717415" h="1313179">
                <a:moveTo>
                  <a:pt x="4575568" y="1153922"/>
                </a:moveTo>
                <a:lnTo>
                  <a:pt x="4567263" y="1149350"/>
                </a:lnTo>
                <a:lnTo>
                  <a:pt x="4488827" y="1106170"/>
                </a:lnTo>
                <a:lnTo>
                  <a:pt x="4485906" y="1107059"/>
                </a:lnTo>
                <a:lnTo>
                  <a:pt x="4483366" y="1111631"/>
                </a:lnTo>
                <a:lnTo>
                  <a:pt x="4484255" y="1114552"/>
                </a:lnTo>
                <a:lnTo>
                  <a:pt x="4548492" y="1149807"/>
                </a:lnTo>
                <a:lnTo>
                  <a:pt x="4230001" y="1157986"/>
                </a:lnTo>
                <a:lnTo>
                  <a:pt x="4230255" y="1167511"/>
                </a:lnTo>
                <a:lnTo>
                  <a:pt x="4548708" y="1159332"/>
                </a:lnTo>
                <a:lnTo>
                  <a:pt x="4488573" y="1196467"/>
                </a:lnTo>
                <a:lnTo>
                  <a:pt x="4486414" y="1197864"/>
                </a:lnTo>
                <a:lnTo>
                  <a:pt x="4485652" y="1200785"/>
                </a:lnTo>
                <a:lnTo>
                  <a:pt x="4487049" y="1203071"/>
                </a:lnTo>
                <a:lnTo>
                  <a:pt x="4488446" y="1205230"/>
                </a:lnTo>
                <a:lnTo>
                  <a:pt x="4491367" y="1205992"/>
                </a:lnTo>
                <a:lnTo>
                  <a:pt x="4575568" y="1153922"/>
                </a:lnTo>
                <a:close/>
              </a:path>
              <a:path w="4717415" h="1313179">
                <a:moveTo>
                  <a:pt x="4716792" y="0"/>
                </a:moveTo>
                <a:lnTo>
                  <a:pt x="4707267" y="0"/>
                </a:lnTo>
                <a:lnTo>
                  <a:pt x="4707267" y="486156"/>
                </a:lnTo>
                <a:lnTo>
                  <a:pt x="0" y="486156"/>
                </a:lnTo>
                <a:lnTo>
                  <a:pt x="0" y="1267841"/>
                </a:lnTo>
                <a:lnTo>
                  <a:pt x="206362" y="1267841"/>
                </a:lnTo>
                <a:lnTo>
                  <a:pt x="145415" y="1303401"/>
                </a:lnTo>
                <a:lnTo>
                  <a:pt x="143141" y="1304671"/>
                </a:lnTo>
                <a:lnTo>
                  <a:pt x="142367" y="1307592"/>
                </a:lnTo>
                <a:lnTo>
                  <a:pt x="145021" y="1312164"/>
                </a:lnTo>
                <a:lnTo>
                  <a:pt x="147942" y="1312926"/>
                </a:lnTo>
                <a:lnTo>
                  <a:pt x="150202" y="1311656"/>
                </a:lnTo>
                <a:lnTo>
                  <a:pt x="225196" y="1267841"/>
                </a:lnTo>
                <a:lnTo>
                  <a:pt x="233464" y="1263015"/>
                </a:lnTo>
                <a:lnTo>
                  <a:pt x="225386" y="1258316"/>
                </a:lnTo>
                <a:lnTo>
                  <a:pt x="150202" y="1214501"/>
                </a:lnTo>
                <a:lnTo>
                  <a:pt x="147942" y="1213104"/>
                </a:lnTo>
                <a:lnTo>
                  <a:pt x="145021" y="1213866"/>
                </a:lnTo>
                <a:lnTo>
                  <a:pt x="142367" y="1218438"/>
                </a:lnTo>
                <a:lnTo>
                  <a:pt x="143141" y="1221359"/>
                </a:lnTo>
                <a:lnTo>
                  <a:pt x="145415" y="1222756"/>
                </a:lnTo>
                <a:lnTo>
                  <a:pt x="206362" y="1258316"/>
                </a:lnTo>
                <a:lnTo>
                  <a:pt x="9525" y="1258316"/>
                </a:lnTo>
                <a:lnTo>
                  <a:pt x="9525" y="495681"/>
                </a:lnTo>
                <a:lnTo>
                  <a:pt x="4716792" y="495681"/>
                </a:lnTo>
                <a:lnTo>
                  <a:pt x="4716792" y="486156"/>
                </a:lnTo>
                <a:lnTo>
                  <a:pt x="471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2135" y="1109979"/>
            <a:ext cx="333375" cy="95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154" y="1127759"/>
            <a:ext cx="333375" cy="952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6295" y="2031157"/>
            <a:ext cx="154305" cy="92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4795" y="1993057"/>
            <a:ext cx="154304" cy="924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5554" y="2046396"/>
            <a:ext cx="154304" cy="924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898906"/>
            <a:ext cx="603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Flowchart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3655313"/>
            <a:ext cx="11963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Contoh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Source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264909"/>
            <a:ext cx="3968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u</a:t>
            </a:r>
            <a:r>
              <a:rPr sz="1100" b="1" spc="5" dirty="0">
                <a:latin typeface="Calibri"/>
                <a:cs typeface="Calibri"/>
              </a:rPr>
              <a:t>pu</a:t>
            </a:r>
            <a:r>
              <a:rPr sz="1100" b="1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9085326"/>
            <a:ext cx="301117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Tipe: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b="1" dirty="0">
                <a:latin typeface="Calibri"/>
                <a:cs typeface="Calibri"/>
              </a:rPr>
              <a:t>Double: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250,000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/</a:t>
            </a:r>
            <a:r>
              <a:rPr sz="1100" b="1" spc="-5" dirty="0">
                <a:latin typeface="Calibri"/>
                <a:cs typeface="Calibri"/>
              </a:rPr>
              <a:t> Single: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200,000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/</a:t>
            </a:r>
            <a:r>
              <a:rPr sz="1100" b="1" spc="2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Suite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500,000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3366833"/>
            <a:ext cx="5334000" cy="2797810"/>
            <a:chOff x="914400" y="3366833"/>
            <a:chExt cx="5334000" cy="27978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3954779"/>
              <a:ext cx="5334000" cy="2209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93489" y="3371595"/>
              <a:ext cx="789305" cy="544195"/>
            </a:xfrm>
            <a:custGeom>
              <a:avLst/>
              <a:gdLst/>
              <a:ahLst/>
              <a:cxnLst/>
              <a:rect l="l" t="t" r="r" b="b"/>
              <a:pathLst>
                <a:path w="789304" h="544195">
                  <a:moveTo>
                    <a:pt x="0" y="272034"/>
                  </a:moveTo>
                  <a:lnTo>
                    <a:pt x="4278" y="231834"/>
                  </a:lnTo>
                  <a:lnTo>
                    <a:pt x="16705" y="193466"/>
                  </a:lnTo>
                  <a:lnTo>
                    <a:pt x="36673" y="157350"/>
                  </a:lnTo>
                  <a:lnTo>
                    <a:pt x="63569" y="123908"/>
                  </a:lnTo>
                  <a:lnTo>
                    <a:pt x="96783" y="93559"/>
                  </a:lnTo>
                  <a:lnTo>
                    <a:pt x="135706" y="66725"/>
                  </a:lnTo>
                  <a:lnTo>
                    <a:pt x="179728" y="43826"/>
                  </a:lnTo>
                  <a:lnTo>
                    <a:pt x="228237" y="25283"/>
                  </a:lnTo>
                  <a:lnTo>
                    <a:pt x="280624" y="11517"/>
                  </a:lnTo>
                  <a:lnTo>
                    <a:pt x="336278" y="2949"/>
                  </a:lnTo>
                  <a:lnTo>
                    <a:pt x="394588" y="0"/>
                  </a:lnTo>
                  <a:lnTo>
                    <a:pt x="452931" y="2949"/>
                  </a:lnTo>
                  <a:lnTo>
                    <a:pt x="508611" y="11517"/>
                  </a:lnTo>
                  <a:lnTo>
                    <a:pt x="561018" y="25283"/>
                  </a:lnTo>
                  <a:lnTo>
                    <a:pt x="609543" y="43826"/>
                  </a:lnTo>
                  <a:lnTo>
                    <a:pt x="653577" y="66725"/>
                  </a:lnTo>
                  <a:lnTo>
                    <a:pt x="692509" y="93559"/>
                  </a:lnTo>
                  <a:lnTo>
                    <a:pt x="725729" y="123908"/>
                  </a:lnTo>
                  <a:lnTo>
                    <a:pt x="752629" y="157350"/>
                  </a:lnTo>
                  <a:lnTo>
                    <a:pt x="772598" y="193466"/>
                  </a:lnTo>
                  <a:lnTo>
                    <a:pt x="785026" y="231834"/>
                  </a:lnTo>
                  <a:lnTo>
                    <a:pt x="789305" y="272034"/>
                  </a:lnTo>
                  <a:lnTo>
                    <a:pt x="785026" y="312236"/>
                  </a:lnTo>
                  <a:lnTo>
                    <a:pt x="772598" y="350612"/>
                  </a:lnTo>
                  <a:lnTo>
                    <a:pt x="752629" y="386740"/>
                  </a:lnTo>
                  <a:lnTo>
                    <a:pt x="725729" y="420197"/>
                  </a:lnTo>
                  <a:lnTo>
                    <a:pt x="692509" y="450563"/>
                  </a:lnTo>
                  <a:lnTo>
                    <a:pt x="653577" y="477415"/>
                  </a:lnTo>
                  <a:lnTo>
                    <a:pt x="609543" y="500330"/>
                  </a:lnTo>
                  <a:lnTo>
                    <a:pt x="561018" y="518888"/>
                  </a:lnTo>
                  <a:lnTo>
                    <a:pt x="508611" y="532666"/>
                  </a:lnTo>
                  <a:lnTo>
                    <a:pt x="452931" y="541242"/>
                  </a:lnTo>
                  <a:lnTo>
                    <a:pt x="394588" y="544195"/>
                  </a:lnTo>
                  <a:lnTo>
                    <a:pt x="336278" y="541242"/>
                  </a:lnTo>
                  <a:lnTo>
                    <a:pt x="280624" y="532666"/>
                  </a:lnTo>
                  <a:lnTo>
                    <a:pt x="228237" y="518888"/>
                  </a:lnTo>
                  <a:lnTo>
                    <a:pt x="179728" y="500330"/>
                  </a:lnTo>
                  <a:lnTo>
                    <a:pt x="135706" y="477415"/>
                  </a:lnTo>
                  <a:lnTo>
                    <a:pt x="96783" y="450563"/>
                  </a:lnTo>
                  <a:lnTo>
                    <a:pt x="63569" y="420197"/>
                  </a:lnTo>
                  <a:lnTo>
                    <a:pt x="36673" y="386740"/>
                  </a:lnTo>
                  <a:lnTo>
                    <a:pt x="16705" y="350612"/>
                  </a:lnTo>
                  <a:lnTo>
                    <a:pt x="4278" y="312236"/>
                  </a:lnTo>
                  <a:lnTo>
                    <a:pt x="0" y="2720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6565391"/>
            <a:ext cx="5731509" cy="75615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7437119"/>
            <a:ext cx="5731509" cy="7272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8279510"/>
            <a:ext cx="5731509" cy="70231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955039" y="1258442"/>
            <a:ext cx="789305" cy="544195"/>
          </a:xfrm>
          <a:custGeom>
            <a:avLst/>
            <a:gdLst/>
            <a:ahLst/>
            <a:cxnLst/>
            <a:rect l="l" t="t" r="r" b="b"/>
            <a:pathLst>
              <a:path w="789305" h="544194">
                <a:moveTo>
                  <a:pt x="0" y="272161"/>
                </a:moveTo>
                <a:lnTo>
                  <a:pt x="4279" y="231930"/>
                </a:lnTo>
                <a:lnTo>
                  <a:pt x="16709" y="193536"/>
                </a:lnTo>
                <a:lnTo>
                  <a:pt x="36679" y="157399"/>
                </a:lnTo>
                <a:lnTo>
                  <a:pt x="63578" y="123941"/>
                </a:lnTo>
                <a:lnTo>
                  <a:pt x="96796" y="93580"/>
                </a:lnTo>
                <a:lnTo>
                  <a:pt x="135722" y="66737"/>
                </a:lnTo>
                <a:lnTo>
                  <a:pt x="179745" y="43832"/>
                </a:lnTo>
                <a:lnTo>
                  <a:pt x="228253" y="25285"/>
                </a:lnTo>
                <a:lnTo>
                  <a:pt x="280638" y="11518"/>
                </a:lnTo>
                <a:lnTo>
                  <a:pt x="336286" y="2949"/>
                </a:lnTo>
                <a:lnTo>
                  <a:pt x="394588" y="0"/>
                </a:lnTo>
                <a:lnTo>
                  <a:pt x="452931" y="2949"/>
                </a:lnTo>
                <a:lnTo>
                  <a:pt x="508611" y="11518"/>
                </a:lnTo>
                <a:lnTo>
                  <a:pt x="561018" y="25285"/>
                </a:lnTo>
                <a:lnTo>
                  <a:pt x="609543" y="43832"/>
                </a:lnTo>
                <a:lnTo>
                  <a:pt x="653577" y="66737"/>
                </a:lnTo>
                <a:lnTo>
                  <a:pt x="692509" y="93580"/>
                </a:lnTo>
                <a:lnTo>
                  <a:pt x="725729" y="123941"/>
                </a:lnTo>
                <a:lnTo>
                  <a:pt x="752629" y="157399"/>
                </a:lnTo>
                <a:lnTo>
                  <a:pt x="772598" y="193536"/>
                </a:lnTo>
                <a:lnTo>
                  <a:pt x="785026" y="231930"/>
                </a:lnTo>
                <a:lnTo>
                  <a:pt x="789304" y="272161"/>
                </a:lnTo>
                <a:lnTo>
                  <a:pt x="785026" y="312360"/>
                </a:lnTo>
                <a:lnTo>
                  <a:pt x="772598" y="350728"/>
                </a:lnTo>
                <a:lnTo>
                  <a:pt x="752629" y="386844"/>
                </a:lnTo>
                <a:lnTo>
                  <a:pt x="725729" y="420286"/>
                </a:lnTo>
                <a:lnTo>
                  <a:pt x="692509" y="450635"/>
                </a:lnTo>
                <a:lnTo>
                  <a:pt x="653577" y="477469"/>
                </a:lnTo>
                <a:lnTo>
                  <a:pt x="609543" y="500368"/>
                </a:lnTo>
                <a:lnTo>
                  <a:pt x="561018" y="518911"/>
                </a:lnTo>
                <a:lnTo>
                  <a:pt x="508611" y="532677"/>
                </a:lnTo>
                <a:lnTo>
                  <a:pt x="452931" y="541245"/>
                </a:lnTo>
                <a:lnTo>
                  <a:pt x="394588" y="544195"/>
                </a:lnTo>
                <a:lnTo>
                  <a:pt x="336286" y="541245"/>
                </a:lnTo>
                <a:lnTo>
                  <a:pt x="280638" y="532677"/>
                </a:lnTo>
                <a:lnTo>
                  <a:pt x="228253" y="518911"/>
                </a:lnTo>
                <a:lnTo>
                  <a:pt x="179745" y="500368"/>
                </a:lnTo>
                <a:lnTo>
                  <a:pt x="135722" y="477469"/>
                </a:lnTo>
                <a:lnTo>
                  <a:pt x="96796" y="450635"/>
                </a:lnTo>
                <a:lnTo>
                  <a:pt x="63578" y="420286"/>
                </a:lnTo>
                <a:lnTo>
                  <a:pt x="36679" y="386844"/>
                </a:lnTo>
                <a:lnTo>
                  <a:pt x="16709" y="350728"/>
                </a:lnTo>
                <a:lnTo>
                  <a:pt x="4279" y="312360"/>
                </a:lnTo>
                <a:lnTo>
                  <a:pt x="0" y="272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1084" y="1374394"/>
            <a:ext cx="3810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95" dirty="0">
                <a:latin typeface="Calibri"/>
                <a:cs typeface="Calibri"/>
              </a:rPr>
              <a:t>T</a:t>
            </a:r>
            <a:r>
              <a:rPr sz="1100" b="1" spc="-2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10117" y="1096327"/>
            <a:ext cx="833755" cy="761365"/>
            <a:chOff x="2210117" y="1096327"/>
            <a:chExt cx="833755" cy="761365"/>
          </a:xfrm>
        </p:grpSpPr>
        <p:sp>
          <p:nvSpPr>
            <p:cNvPr id="20" name="object 20"/>
            <p:cNvSpPr/>
            <p:nvPr/>
          </p:nvSpPr>
          <p:spPr>
            <a:xfrm>
              <a:off x="2214879" y="1101089"/>
              <a:ext cx="824230" cy="751840"/>
            </a:xfrm>
            <a:custGeom>
              <a:avLst/>
              <a:gdLst/>
              <a:ahLst/>
              <a:cxnLst/>
              <a:rect l="l" t="t" r="r" b="b"/>
              <a:pathLst>
                <a:path w="824230" h="751839">
                  <a:moveTo>
                    <a:pt x="412114" y="0"/>
                  </a:moveTo>
                  <a:lnTo>
                    <a:pt x="0" y="375920"/>
                  </a:lnTo>
                  <a:lnTo>
                    <a:pt x="412114" y="751840"/>
                  </a:lnTo>
                  <a:lnTo>
                    <a:pt x="824230" y="375920"/>
                  </a:lnTo>
                  <a:lnTo>
                    <a:pt x="41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4879" y="1101089"/>
              <a:ext cx="824230" cy="751840"/>
            </a:xfrm>
            <a:custGeom>
              <a:avLst/>
              <a:gdLst/>
              <a:ahLst/>
              <a:cxnLst/>
              <a:rect l="l" t="t" r="r" b="b"/>
              <a:pathLst>
                <a:path w="824230" h="751839">
                  <a:moveTo>
                    <a:pt x="0" y="375920"/>
                  </a:moveTo>
                  <a:lnTo>
                    <a:pt x="412114" y="0"/>
                  </a:lnTo>
                  <a:lnTo>
                    <a:pt x="824230" y="375920"/>
                  </a:lnTo>
                  <a:lnTo>
                    <a:pt x="412114" y="751840"/>
                  </a:lnTo>
                  <a:lnTo>
                    <a:pt x="0" y="375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05836" y="1305128"/>
            <a:ext cx="247650" cy="36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sz="1000" b="1" dirty="0">
                <a:latin typeface="Calibri"/>
                <a:cs typeface="Calibri"/>
              </a:rPr>
              <a:t>S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10" dirty="0">
                <a:latin typeface="Calibri"/>
                <a:cs typeface="Calibri"/>
              </a:rPr>
              <a:t>n</a:t>
            </a:r>
            <a:r>
              <a:rPr sz="1000" b="1" dirty="0">
                <a:latin typeface="Calibri"/>
                <a:cs typeface="Calibri"/>
              </a:rPr>
              <a:t>g  </a:t>
            </a:r>
            <a:r>
              <a:rPr sz="1000" b="1" spc="-10" dirty="0">
                <a:latin typeface="Calibri"/>
                <a:cs typeface="Calibri"/>
              </a:rPr>
              <a:t>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7047" y="3487292"/>
            <a:ext cx="2438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latin typeface="Calibri"/>
                <a:cs typeface="Calibri"/>
              </a:rPr>
              <a:t>E</a:t>
            </a:r>
            <a:r>
              <a:rPr sz="1100" b="1" spc="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7845" y="1430654"/>
            <a:ext cx="254000" cy="9969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117407" y="2325179"/>
            <a:ext cx="3659504" cy="1567815"/>
            <a:chOff x="2117407" y="2325179"/>
            <a:chExt cx="3659504" cy="1567815"/>
          </a:xfrm>
        </p:grpSpPr>
        <p:sp>
          <p:nvSpPr>
            <p:cNvPr id="26" name="object 26"/>
            <p:cNvSpPr/>
            <p:nvPr/>
          </p:nvSpPr>
          <p:spPr>
            <a:xfrm>
              <a:off x="2661666" y="2885947"/>
              <a:ext cx="3114675" cy="1007110"/>
            </a:xfrm>
            <a:custGeom>
              <a:avLst/>
              <a:gdLst/>
              <a:ahLst/>
              <a:cxnLst/>
              <a:rect l="l" t="t" r="r" b="b"/>
              <a:pathLst>
                <a:path w="3114675" h="1007110">
                  <a:moveTo>
                    <a:pt x="1181735" y="843153"/>
                  </a:moveTo>
                  <a:lnTo>
                    <a:pt x="1180338" y="840867"/>
                  </a:lnTo>
                  <a:lnTo>
                    <a:pt x="1137361" y="767080"/>
                  </a:lnTo>
                  <a:lnTo>
                    <a:pt x="1131824" y="757555"/>
                  </a:lnTo>
                  <a:lnTo>
                    <a:pt x="1083310" y="840867"/>
                  </a:lnTo>
                  <a:lnTo>
                    <a:pt x="1081913" y="843153"/>
                  </a:lnTo>
                  <a:lnTo>
                    <a:pt x="1082675" y="846074"/>
                  </a:lnTo>
                  <a:lnTo>
                    <a:pt x="1084961" y="847344"/>
                  </a:lnTo>
                  <a:lnTo>
                    <a:pt x="1087247" y="848741"/>
                  </a:lnTo>
                  <a:lnTo>
                    <a:pt x="1090168" y="847852"/>
                  </a:lnTo>
                  <a:lnTo>
                    <a:pt x="1126998" y="784733"/>
                  </a:lnTo>
                  <a:lnTo>
                    <a:pt x="1127125" y="784517"/>
                  </a:lnTo>
                  <a:lnTo>
                    <a:pt x="1126998" y="997458"/>
                  </a:lnTo>
                  <a:lnTo>
                    <a:pt x="9525" y="997458"/>
                  </a:lnTo>
                  <a:lnTo>
                    <a:pt x="9525" y="6350"/>
                  </a:lnTo>
                  <a:lnTo>
                    <a:pt x="0" y="6350"/>
                  </a:lnTo>
                  <a:lnTo>
                    <a:pt x="0" y="1006983"/>
                  </a:lnTo>
                  <a:lnTo>
                    <a:pt x="1136523" y="1006983"/>
                  </a:lnTo>
                  <a:lnTo>
                    <a:pt x="1136523" y="1002284"/>
                  </a:lnTo>
                  <a:lnTo>
                    <a:pt x="1136523" y="997458"/>
                  </a:lnTo>
                  <a:lnTo>
                    <a:pt x="1136523" y="784517"/>
                  </a:lnTo>
                  <a:lnTo>
                    <a:pt x="1136523" y="769493"/>
                  </a:lnTo>
                  <a:lnTo>
                    <a:pt x="1136523" y="767080"/>
                  </a:lnTo>
                  <a:lnTo>
                    <a:pt x="1136650" y="784733"/>
                  </a:lnTo>
                  <a:lnTo>
                    <a:pt x="1173480" y="847852"/>
                  </a:lnTo>
                  <a:lnTo>
                    <a:pt x="1176401" y="848741"/>
                  </a:lnTo>
                  <a:lnTo>
                    <a:pt x="1178687" y="847344"/>
                  </a:lnTo>
                  <a:lnTo>
                    <a:pt x="1180973" y="846074"/>
                  </a:lnTo>
                  <a:lnTo>
                    <a:pt x="1181735" y="843153"/>
                  </a:lnTo>
                  <a:close/>
                </a:path>
                <a:path w="3114675" h="1007110">
                  <a:moveTo>
                    <a:pt x="1576705" y="400177"/>
                  </a:moveTo>
                  <a:lnTo>
                    <a:pt x="1575943" y="397256"/>
                  </a:lnTo>
                  <a:lnTo>
                    <a:pt x="1573657" y="395986"/>
                  </a:lnTo>
                  <a:lnTo>
                    <a:pt x="1571371" y="394589"/>
                  </a:lnTo>
                  <a:lnTo>
                    <a:pt x="1568450" y="395351"/>
                  </a:lnTo>
                  <a:lnTo>
                    <a:pt x="1567180" y="397637"/>
                  </a:lnTo>
                  <a:lnTo>
                    <a:pt x="1531620" y="458609"/>
                  </a:lnTo>
                  <a:lnTo>
                    <a:pt x="1531493" y="458825"/>
                  </a:lnTo>
                  <a:lnTo>
                    <a:pt x="1531620" y="217678"/>
                  </a:lnTo>
                  <a:lnTo>
                    <a:pt x="1567180" y="217678"/>
                  </a:lnTo>
                  <a:lnTo>
                    <a:pt x="1567180" y="208153"/>
                  </a:lnTo>
                  <a:lnTo>
                    <a:pt x="1567180" y="8255"/>
                  </a:lnTo>
                  <a:lnTo>
                    <a:pt x="1557655" y="8255"/>
                  </a:lnTo>
                  <a:lnTo>
                    <a:pt x="1557655" y="208153"/>
                  </a:lnTo>
                  <a:lnTo>
                    <a:pt x="1522095" y="208153"/>
                  </a:lnTo>
                  <a:lnTo>
                    <a:pt x="1522095" y="458825"/>
                  </a:lnTo>
                  <a:lnTo>
                    <a:pt x="1522095" y="476250"/>
                  </a:lnTo>
                  <a:lnTo>
                    <a:pt x="1521968" y="458609"/>
                  </a:lnTo>
                  <a:lnTo>
                    <a:pt x="1486408" y="397637"/>
                  </a:lnTo>
                  <a:lnTo>
                    <a:pt x="1485138" y="395351"/>
                  </a:lnTo>
                  <a:lnTo>
                    <a:pt x="1482217" y="394589"/>
                  </a:lnTo>
                  <a:lnTo>
                    <a:pt x="1479931" y="395986"/>
                  </a:lnTo>
                  <a:lnTo>
                    <a:pt x="1477645" y="397256"/>
                  </a:lnTo>
                  <a:lnTo>
                    <a:pt x="1476883" y="400177"/>
                  </a:lnTo>
                  <a:lnTo>
                    <a:pt x="1478280" y="402463"/>
                  </a:lnTo>
                  <a:lnTo>
                    <a:pt x="1526794" y="485775"/>
                  </a:lnTo>
                  <a:lnTo>
                    <a:pt x="1532331" y="476250"/>
                  </a:lnTo>
                  <a:lnTo>
                    <a:pt x="1575308" y="402463"/>
                  </a:lnTo>
                  <a:lnTo>
                    <a:pt x="1576705" y="400177"/>
                  </a:lnTo>
                  <a:close/>
                </a:path>
                <a:path w="3114675" h="1007110">
                  <a:moveTo>
                    <a:pt x="3114675" y="0"/>
                  </a:moveTo>
                  <a:lnTo>
                    <a:pt x="3105150" y="0"/>
                  </a:lnTo>
                  <a:lnTo>
                    <a:pt x="3105150" y="320802"/>
                  </a:lnTo>
                  <a:lnTo>
                    <a:pt x="1916430" y="320802"/>
                  </a:lnTo>
                  <a:lnTo>
                    <a:pt x="1916430" y="730732"/>
                  </a:lnTo>
                  <a:lnTo>
                    <a:pt x="1916430" y="748157"/>
                  </a:lnTo>
                  <a:lnTo>
                    <a:pt x="1916303" y="730504"/>
                  </a:lnTo>
                  <a:lnTo>
                    <a:pt x="1880743" y="669544"/>
                  </a:lnTo>
                  <a:lnTo>
                    <a:pt x="1879473" y="667258"/>
                  </a:lnTo>
                  <a:lnTo>
                    <a:pt x="1876552" y="666496"/>
                  </a:lnTo>
                  <a:lnTo>
                    <a:pt x="1874266" y="667893"/>
                  </a:lnTo>
                  <a:lnTo>
                    <a:pt x="1871980" y="669163"/>
                  </a:lnTo>
                  <a:lnTo>
                    <a:pt x="1871218" y="672084"/>
                  </a:lnTo>
                  <a:lnTo>
                    <a:pt x="1872615" y="674370"/>
                  </a:lnTo>
                  <a:lnTo>
                    <a:pt x="1921129" y="757682"/>
                  </a:lnTo>
                  <a:lnTo>
                    <a:pt x="1926666" y="748157"/>
                  </a:lnTo>
                  <a:lnTo>
                    <a:pt x="1969643" y="674370"/>
                  </a:lnTo>
                  <a:lnTo>
                    <a:pt x="1971040" y="672084"/>
                  </a:lnTo>
                  <a:lnTo>
                    <a:pt x="1970278" y="669163"/>
                  </a:lnTo>
                  <a:lnTo>
                    <a:pt x="1967992" y="667893"/>
                  </a:lnTo>
                  <a:lnTo>
                    <a:pt x="1965706" y="666496"/>
                  </a:lnTo>
                  <a:lnTo>
                    <a:pt x="1962785" y="667258"/>
                  </a:lnTo>
                  <a:lnTo>
                    <a:pt x="1961515" y="669544"/>
                  </a:lnTo>
                  <a:lnTo>
                    <a:pt x="1925955" y="730504"/>
                  </a:lnTo>
                  <a:lnTo>
                    <a:pt x="1925828" y="730732"/>
                  </a:lnTo>
                  <a:lnTo>
                    <a:pt x="1925955" y="330327"/>
                  </a:lnTo>
                  <a:lnTo>
                    <a:pt x="3114675" y="330327"/>
                  </a:lnTo>
                  <a:lnTo>
                    <a:pt x="3114675" y="320802"/>
                  </a:lnTo>
                  <a:lnTo>
                    <a:pt x="3114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2170" y="2329941"/>
              <a:ext cx="1088390" cy="562610"/>
            </a:xfrm>
            <a:custGeom>
              <a:avLst/>
              <a:gdLst/>
              <a:ahLst/>
              <a:cxnLst/>
              <a:rect l="l" t="t" r="r" b="b"/>
              <a:pathLst>
                <a:path w="1088389" h="562610">
                  <a:moveTo>
                    <a:pt x="0" y="93852"/>
                  </a:moveTo>
                  <a:lnTo>
                    <a:pt x="7375" y="57328"/>
                  </a:lnTo>
                  <a:lnTo>
                    <a:pt x="27479" y="27495"/>
                  </a:lnTo>
                  <a:lnTo>
                    <a:pt x="57275" y="7377"/>
                  </a:lnTo>
                  <a:lnTo>
                    <a:pt x="93725" y="0"/>
                  </a:lnTo>
                  <a:lnTo>
                    <a:pt x="994663" y="0"/>
                  </a:lnTo>
                  <a:lnTo>
                    <a:pt x="1031114" y="7377"/>
                  </a:lnTo>
                  <a:lnTo>
                    <a:pt x="1060910" y="27495"/>
                  </a:lnTo>
                  <a:lnTo>
                    <a:pt x="1081014" y="57328"/>
                  </a:lnTo>
                  <a:lnTo>
                    <a:pt x="1088390" y="93852"/>
                  </a:lnTo>
                  <a:lnTo>
                    <a:pt x="1088390" y="468884"/>
                  </a:lnTo>
                  <a:lnTo>
                    <a:pt x="1081014" y="505388"/>
                  </a:lnTo>
                  <a:lnTo>
                    <a:pt x="1060910" y="535178"/>
                  </a:lnTo>
                  <a:lnTo>
                    <a:pt x="1031114" y="555251"/>
                  </a:lnTo>
                  <a:lnTo>
                    <a:pt x="994663" y="562610"/>
                  </a:lnTo>
                  <a:lnTo>
                    <a:pt x="93725" y="562610"/>
                  </a:lnTo>
                  <a:lnTo>
                    <a:pt x="57275" y="555251"/>
                  </a:lnTo>
                  <a:lnTo>
                    <a:pt x="27479" y="535177"/>
                  </a:lnTo>
                  <a:lnTo>
                    <a:pt x="7375" y="505388"/>
                  </a:lnTo>
                  <a:lnTo>
                    <a:pt x="0" y="468884"/>
                  </a:lnTo>
                  <a:lnTo>
                    <a:pt x="0" y="93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775392" y="1042352"/>
            <a:ext cx="833755" cy="761365"/>
            <a:chOff x="3775392" y="1042352"/>
            <a:chExt cx="833755" cy="761365"/>
          </a:xfrm>
        </p:grpSpPr>
        <p:sp>
          <p:nvSpPr>
            <p:cNvPr id="29" name="object 29"/>
            <p:cNvSpPr/>
            <p:nvPr/>
          </p:nvSpPr>
          <p:spPr>
            <a:xfrm>
              <a:off x="3780154" y="1047114"/>
              <a:ext cx="824230" cy="751840"/>
            </a:xfrm>
            <a:custGeom>
              <a:avLst/>
              <a:gdLst/>
              <a:ahLst/>
              <a:cxnLst/>
              <a:rect l="l" t="t" r="r" b="b"/>
              <a:pathLst>
                <a:path w="824229" h="751839">
                  <a:moveTo>
                    <a:pt x="412115" y="0"/>
                  </a:moveTo>
                  <a:lnTo>
                    <a:pt x="0" y="375920"/>
                  </a:lnTo>
                  <a:lnTo>
                    <a:pt x="412115" y="751840"/>
                  </a:lnTo>
                  <a:lnTo>
                    <a:pt x="824230" y="375920"/>
                  </a:lnTo>
                  <a:lnTo>
                    <a:pt x="412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0154" y="1047114"/>
              <a:ext cx="824230" cy="751840"/>
            </a:xfrm>
            <a:custGeom>
              <a:avLst/>
              <a:gdLst/>
              <a:ahLst/>
              <a:cxnLst/>
              <a:rect l="l" t="t" r="r" b="b"/>
              <a:pathLst>
                <a:path w="824229" h="751839">
                  <a:moveTo>
                    <a:pt x="0" y="375920"/>
                  </a:moveTo>
                  <a:lnTo>
                    <a:pt x="412115" y="0"/>
                  </a:lnTo>
                  <a:lnTo>
                    <a:pt x="824230" y="375920"/>
                  </a:lnTo>
                  <a:lnTo>
                    <a:pt x="412115" y="751840"/>
                  </a:lnTo>
                  <a:lnTo>
                    <a:pt x="0" y="375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91432" y="1267713"/>
            <a:ext cx="198755" cy="2711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3655" marR="5080" indent="-21590">
              <a:lnSpc>
                <a:spcPct val="102499"/>
              </a:lnSpc>
              <a:spcBef>
                <a:spcPts val="65"/>
              </a:spcBef>
            </a:pPr>
            <a:r>
              <a:rPr sz="800" b="1" spc="-5" dirty="0">
                <a:latin typeface="Calibri"/>
                <a:cs typeface="Calibri"/>
              </a:rPr>
              <a:t>Dou  ble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82565" y="1033144"/>
            <a:ext cx="824230" cy="751840"/>
          </a:xfrm>
          <a:custGeom>
            <a:avLst/>
            <a:gdLst/>
            <a:ahLst/>
            <a:cxnLst/>
            <a:rect l="l" t="t" r="r" b="b"/>
            <a:pathLst>
              <a:path w="824229" h="751839">
                <a:moveTo>
                  <a:pt x="0" y="375920"/>
                </a:moveTo>
                <a:lnTo>
                  <a:pt x="412114" y="0"/>
                </a:lnTo>
                <a:lnTo>
                  <a:pt x="824230" y="375920"/>
                </a:lnTo>
                <a:lnTo>
                  <a:pt x="412114" y="751840"/>
                </a:lnTo>
                <a:lnTo>
                  <a:pt x="0" y="3759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73395" y="1238453"/>
            <a:ext cx="231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1000" b="1" dirty="0">
                <a:latin typeface="Calibri"/>
                <a:cs typeface="Calibri"/>
              </a:rPr>
              <a:t>S</a:t>
            </a:r>
            <a:r>
              <a:rPr sz="1000" b="1" spc="10" dirty="0">
                <a:latin typeface="Calibri"/>
                <a:cs typeface="Calibri"/>
              </a:rPr>
              <a:t>u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dirty="0">
                <a:latin typeface="Calibri"/>
                <a:cs typeface="Calibri"/>
              </a:rPr>
              <a:t>t  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20" y="1376806"/>
            <a:ext cx="635000" cy="99695"/>
          </a:xfrm>
          <a:custGeom>
            <a:avLst/>
            <a:gdLst/>
            <a:ahLst/>
            <a:cxnLst/>
            <a:rect l="l" t="t" r="r" b="b"/>
            <a:pathLst>
              <a:path w="635000" h="99694">
                <a:moveTo>
                  <a:pt x="549529" y="0"/>
                </a:moveTo>
                <a:lnTo>
                  <a:pt x="546607" y="761"/>
                </a:lnTo>
                <a:lnTo>
                  <a:pt x="545338" y="2921"/>
                </a:lnTo>
                <a:lnTo>
                  <a:pt x="543941" y="5206"/>
                </a:lnTo>
                <a:lnTo>
                  <a:pt x="544703" y="8127"/>
                </a:lnTo>
                <a:lnTo>
                  <a:pt x="546989" y="9525"/>
                </a:lnTo>
                <a:lnTo>
                  <a:pt x="608136" y="45194"/>
                </a:lnTo>
                <a:lnTo>
                  <a:pt x="625602" y="45211"/>
                </a:lnTo>
                <a:lnTo>
                  <a:pt x="625602" y="54736"/>
                </a:lnTo>
                <a:lnTo>
                  <a:pt x="607905" y="54736"/>
                </a:lnTo>
                <a:lnTo>
                  <a:pt x="546989" y="90170"/>
                </a:lnTo>
                <a:lnTo>
                  <a:pt x="544703" y="91440"/>
                </a:lnTo>
                <a:lnTo>
                  <a:pt x="543941" y="94360"/>
                </a:lnTo>
                <a:lnTo>
                  <a:pt x="546481" y="98932"/>
                </a:lnTo>
                <a:lnTo>
                  <a:pt x="549402" y="99695"/>
                </a:lnTo>
                <a:lnTo>
                  <a:pt x="551688" y="98425"/>
                </a:lnTo>
                <a:lnTo>
                  <a:pt x="626712" y="54736"/>
                </a:lnTo>
                <a:lnTo>
                  <a:pt x="625602" y="54736"/>
                </a:lnTo>
                <a:lnTo>
                  <a:pt x="626743" y="54719"/>
                </a:lnTo>
                <a:lnTo>
                  <a:pt x="635000" y="49910"/>
                </a:lnTo>
                <a:lnTo>
                  <a:pt x="551815" y="1270"/>
                </a:lnTo>
                <a:lnTo>
                  <a:pt x="549529" y="0"/>
                </a:lnTo>
                <a:close/>
              </a:path>
              <a:path w="635000" h="99694">
                <a:moveTo>
                  <a:pt x="616212" y="49905"/>
                </a:moveTo>
                <a:lnTo>
                  <a:pt x="607936" y="54719"/>
                </a:lnTo>
                <a:lnTo>
                  <a:pt x="625602" y="54736"/>
                </a:lnTo>
                <a:lnTo>
                  <a:pt x="625602" y="53975"/>
                </a:lnTo>
                <a:lnTo>
                  <a:pt x="623189" y="53975"/>
                </a:lnTo>
                <a:lnTo>
                  <a:pt x="616212" y="49905"/>
                </a:lnTo>
                <a:close/>
              </a:path>
              <a:path w="635000" h="99694">
                <a:moveTo>
                  <a:pt x="0" y="44576"/>
                </a:moveTo>
                <a:lnTo>
                  <a:pt x="0" y="54101"/>
                </a:lnTo>
                <a:lnTo>
                  <a:pt x="607936" y="54719"/>
                </a:lnTo>
                <a:lnTo>
                  <a:pt x="616212" y="49905"/>
                </a:lnTo>
                <a:lnTo>
                  <a:pt x="608136" y="45194"/>
                </a:lnTo>
                <a:lnTo>
                  <a:pt x="0" y="44576"/>
                </a:lnTo>
                <a:close/>
              </a:path>
              <a:path w="635000" h="99694">
                <a:moveTo>
                  <a:pt x="623189" y="45847"/>
                </a:moveTo>
                <a:lnTo>
                  <a:pt x="616212" y="49905"/>
                </a:lnTo>
                <a:lnTo>
                  <a:pt x="623189" y="53975"/>
                </a:lnTo>
                <a:lnTo>
                  <a:pt x="623189" y="45847"/>
                </a:lnTo>
                <a:close/>
              </a:path>
              <a:path w="635000" h="99694">
                <a:moveTo>
                  <a:pt x="625602" y="45847"/>
                </a:moveTo>
                <a:lnTo>
                  <a:pt x="623189" y="45847"/>
                </a:lnTo>
                <a:lnTo>
                  <a:pt x="623189" y="53975"/>
                </a:lnTo>
                <a:lnTo>
                  <a:pt x="625602" y="53975"/>
                </a:lnTo>
                <a:lnTo>
                  <a:pt x="625602" y="45847"/>
                </a:lnTo>
                <a:close/>
              </a:path>
              <a:path w="635000" h="99694">
                <a:moveTo>
                  <a:pt x="608136" y="45194"/>
                </a:moveTo>
                <a:lnTo>
                  <a:pt x="616212" y="49905"/>
                </a:lnTo>
                <a:lnTo>
                  <a:pt x="623189" y="45847"/>
                </a:lnTo>
                <a:lnTo>
                  <a:pt x="625602" y="45847"/>
                </a:lnTo>
                <a:lnTo>
                  <a:pt x="625602" y="45211"/>
                </a:lnTo>
                <a:lnTo>
                  <a:pt x="608136" y="45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05020" y="1370456"/>
            <a:ext cx="635000" cy="99695"/>
          </a:xfrm>
          <a:custGeom>
            <a:avLst/>
            <a:gdLst/>
            <a:ahLst/>
            <a:cxnLst/>
            <a:rect l="l" t="t" r="r" b="b"/>
            <a:pathLst>
              <a:path w="635000" h="99694">
                <a:moveTo>
                  <a:pt x="549528" y="0"/>
                </a:moveTo>
                <a:lnTo>
                  <a:pt x="546607" y="761"/>
                </a:lnTo>
                <a:lnTo>
                  <a:pt x="545338" y="2921"/>
                </a:lnTo>
                <a:lnTo>
                  <a:pt x="543940" y="5206"/>
                </a:lnTo>
                <a:lnTo>
                  <a:pt x="544702" y="8127"/>
                </a:lnTo>
                <a:lnTo>
                  <a:pt x="546988" y="9525"/>
                </a:lnTo>
                <a:lnTo>
                  <a:pt x="608136" y="45194"/>
                </a:lnTo>
                <a:lnTo>
                  <a:pt x="625601" y="45211"/>
                </a:lnTo>
                <a:lnTo>
                  <a:pt x="625601" y="54736"/>
                </a:lnTo>
                <a:lnTo>
                  <a:pt x="607905" y="54736"/>
                </a:lnTo>
                <a:lnTo>
                  <a:pt x="546988" y="90170"/>
                </a:lnTo>
                <a:lnTo>
                  <a:pt x="544702" y="91440"/>
                </a:lnTo>
                <a:lnTo>
                  <a:pt x="543940" y="94360"/>
                </a:lnTo>
                <a:lnTo>
                  <a:pt x="546480" y="98932"/>
                </a:lnTo>
                <a:lnTo>
                  <a:pt x="549401" y="99695"/>
                </a:lnTo>
                <a:lnTo>
                  <a:pt x="551688" y="98425"/>
                </a:lnTo>
                <a:lnTo>
                  <a:pt x="626712" y="54736"/>
                </a:lnTo>
                <a:lnTo>
                  <a:pt x="625601" y="54736"/>
                </a:lnTo>
                <a:lnTo>
                  <a:pt x="626743" y="54719"/>
                </a:lnTo>
                <a:lnTo>
                  <a:pt x="635000" y="49910"/>
                </a:lnTo>
                <a:lnTo>
                  <a:pt x="551814" y="1270"/>
                </a:lnTo>
                <a:lnTo>
                  <a:pt x="549528" y="0"/>
                </a:lnTo>
                <a:close/>
              </a:path>
              <a:path w="635000" h="99694">
                <a:moveTo>
                  <a:pt x="616212" y="49905"/>
                </a:moveTo>
                <a:lnTo>
                  <a:pt x="607936" y="54719"/>
                </a:lnTo>
                <a:lnTo>
                  <a:pt x="625601" y="54736"/>
                </a:lnTo>
                <a:lnTo>
                  <a:pt x="625601" y="53975"/>
                </a:lnTo>
                <a:lnTo>
                  <a:pt x="623188" y="53975"/>
                </a:lnTo>
                <a:lnTo>
                  <a:pt x="616212" y="49905"/>
                </a:lnTo>
                <a:close/>
              </a:path>
              <a:path w="635000" h="99694">
                <a:moveTo>
                  <a:pt x="0" y="44576"/>
                </a:moveTo>
                <a:lnTo>
                  <a:pt x="0" y="54101"/>
                </a:lnTo>
                <a:lnTo>
                  <a:pt x="607936" y="54719"/>
                </a:lnTo>
                <a:lnTo>
                  <a:pt x="616212" y="49905"/>
                </a:lnTo>
                <a:lnTo>
                  <a:pt x="608136" y="45194"/>
                </a:lnTo>
                <a:lnTo>
                  <a:pt x="0" y="44576"/>
                </a:lnTo>
                <a:close/>
              </a:path>
              <a:path w="635000" h="99694">
                <a:moveTo>
                  <a:pt x="623188" y="45847"/>
                </a:moveTo>
                <a:lnTo>
                  <a:pt x="616212" y="49905"/>
                </a:lnTo>
                <a:lnTo>
                  <a:pt x="623188" y="53975"/>
                </a:lnTo>
                <a:lnTo>
                  <a:pt x="623188" y="45847"/>
                </a:lnTo>
                <a:close/>
              </a:path>
              <a:path w="635000" h="99694">
                <a:moveTo>
                  <a:pt x="625601" y="45847"/>
                </a:moveTo>
                <a:lnTo>
                  <a:pt x="623188" y="45847"/>
                </a:lnTo>
                <a:lnTo>
                  <a:pt x="623188" y="53975"/>
                </a:lnTo>
                <a:lnTo>
                  <a:pt x="625601" y="53975"/>
                </a:lnTo>
                <a:lnTo>
                  <a:pt x="625601" y="45847"/>
                </a:lnTo>
                <a:close/>
              </a:path>
              <a:path w="635000" h="99694">
                <a:moveTo>
                  <a:pt x="608136" y="45194"/>
                </a:moveTo>
                <a:lnTo>
                  <a:pt x="616212" y="49905"/>
                </a:lnTo>
                <a:lnTo>
                  <a:pt x="623188" y="45847"/>
                </a:lnTo>
                <a:lnTo>
                  <a:pt x="625601" y="45847"/>
                </a:lnTo>
                <a:lnTo>
                  <a:pt x="625601" y="45211"/>
                </a:lnTo>
                <a:lnTo>
                  <a:pt x="608136" y="45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34564" y="2371825"/>
            <a:ext cx="662305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100" b="1" spc="-25" dirty="0">
                <a:latin typeface="Calibri"/>
                <a:cs typeface="Calibri"/>
              </a:rPr>
              <a:t>R</a:t>
            </a:r>
            <a:r>
              <a:rPr sz="1100" b="1" dirty="0">
                <a:latin typeface="Calibri"/>
                <a:cs typeface="Calibri"/>
              </a:rPr>
              <a:t>oom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2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e  </a:t>
            </a:r>
            <a:r>
              <a:rPr sz="1100" b="1" spc="-10" dirty="0">
                <a:latin typeface="Calibri"/>
                <a:cs typeface="Calibri"/>
              </a:rPr>
              <a:t>200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9825" y="2331211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852"/>
                </a:moveTo>
                <a:lnTo>
                  <a:pt x="7375" y="57328"/>
                </a:lnTo>
                <a:lnTo>
                  <a:pt x="27479" y="27495"/>
                </a:lnTo>
                <a:lnTo>
                  <a:pt x="57275" y="7377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77"/>
                </a:lnTo>
                <a:lnTo>
                  <a:pt x="1060910" y="27495"/>
                </a:lnTo>
                <a:lnTo>
                  <a:pt x="1081014" y="57328"/>
                </a:lnTo>
                <a:lnTo>
                  <a:pt x="1088389" y="93852"/>
                </a:lnTo>
                <a:lnTo>
                  <a:pt x="1088389" y="468883"/>
                </a:lnTo>
                <a:lnTo>
                  <a:pt x="1081014" y="505388"/>
                </a:lnTo>
                <a:lnTo>
                  <a:pt x="1060910" y="535177"/>
                </a:lnTo>
                <a:lnTo>
                  <a:pt x="1031114" y="555251"/>
                </a:lnTo>
                <a:lnTo>
                  <a:pt x="994663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3"/>
                </a:lnTo>
                <a:lnTo>
                  <a:pt x="0" y="938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92728" y="2368777"/>
            <a:ext cx="662305" cy="40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100" b="1" spc="-25" dirty="0">
                <a:latin typeface="Calibri"/>
                <a:cs typeface="Calibri"/>
              </a:rPr>
              <a:t>R</a:t>
            </a:r>
            <a:r>
              <a:rPr sz="1100" b="1" dirty="0">
                <a:latin typeface="Calibri"/>
                <a:cs typeface="Calibri"/>
              </a:rPr>
              <a:t>oom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2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e  </a:t>
            </a:r>
            <a:r>
              <a:rPr sz="1100" b="1" spc="-10" dirty="0">
                <a:latin typeface="Calibri"/>
                <a:cs typeface="Calibri"/>
              </a:rPr>
              <a:t>250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27320" y="2323591"/>
            <a:ext cx="1088390" cy="562610"/>
          </a:xfrm>
          <a:custGeom>
            <a:avLst/>
            <a:gdLst/>
            <a:ahLst/>
            <a:cxnLst/>
            <a:rect l="l" t="t" r="r" b="b"/>
            <a:pathLst>
              <a:path w="1088389" h="562610">
                <a:moveTo>
                  <a:pt x="0" y="93852"/>
                </a:moveTo>
                <a:lnTo>
                  <a:pt x="7375" y="57328"/>
                </a:lnTo>
                <a:lnTo>
                  <a:pt x="27479" y="27495"/>
                </a:lnTo>
                <a:lnTo>
                  <a:pt x="57275" y="7377"/>
                </a:lnTo>
                <a:lnTo>
                  <a:pt x="93725" y="0"/>
                </a:lnTo>
                <a:lnTo>
                  <a:pt x="994663" y="0"/>
                </a:lnTo>
                <a:lnTo>
                  <a:pt x="1031114" y="7377"/>
                </a:lnTo>
                <a:lnTo>
                  <a:pt x="1060910" y="27495"/>
                </a:lnTo>
                <a:lnTo>
                  <a:pt x="1081014" y="57328"/>
                </a:lnTo>
                <a:lnTo>
                  <a:pt x="1088389" y="93852"/>
                </a:lnTo>
                <a:lnTo>
                  <a:pt x="1088389" y="468884"/>
                </a:lnTo>
                <a:lnTo>
                  <a:pt x="1081014" y="505388"/>
                </a:lnTo>
                <a:lnTo>
                  <a:pt x="1060910" y="535178"/>
                </a:lnTo>
                <a:lnTo>
                  <a:pt x="1031114" y="555251"/>
                </a:lnTo>
                <a:lnTo>
                  <a:pt x="994663" y="562610"/>
                </a:lnTo>
                <a:lnTo>
                  <a:pt x="93725" y="562610"/>
                </a:lnTo>
                <a:lnTo>
                  <a:pt x="57275" y="555251"/>
                </a:lnTo>
                <a:lnTo>
                  <a:pt x="27479" y="535177"/>
                </a:lnTo>
                <a:lnTo>
                  <a:pt x="7375" y="505388"/>
                </a:lnTo>
                <a:lnTo>
                  <a:pt x="0" y="468884"/>
                </a:lnTo>
                <a:lnTo>
                  <a:pt x="0" y="938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41746" y="2365730"/>
            <a:ext cx="662305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100" b="1" spc="-25" dirty="0">
                <a:latin typeface="Calibri"/>
                <a:cs typeface="Calibri"/>
              </a:rPr>
              <a:t>R</a:t>
            </a:r>
            <a:r>
              <a:rPr sz="1100" b="1" dirty="0">
                <a:latin typeface="Calibri"/>
                <a:cs typeface="Calibri"/>
              </a:rPr>
              <a:t>oom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5" dirty="0">
                <a:latin typeface="Calibri"/>
                <a:cs typeface="Calibri"/>
              </a:rPr>
              <a:t>a</a:t>
            </a:r>
            <a:r>
              <a:rPr sz="1100" b="1" spc="-2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e  </a:t>
            </a:r>
            <a:r>
              <a:rPr sz="1100" b="1" spc="-10" dirty="0">
                <a:latin typeface="Calibri"/>
                <a:cs typeface="Calibri"/>
              </a:rPr>
              <a:t>500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93975" y="1929891"/>
            <a:ext cx="100330" cy="325755"/>
          </a:xfrm>
          <a:custGeom>
            <a:avLst/>
            <a:gdLst/>
            <a:ahLst/>
            <a:cxnLst/>
            <a:rect l="l" t="t" r="r" b="b"/>
            <a:pathLst>
              <a:path w="100330" h="325755">
                <a:moveTo>
                  <a:pt x="5206" y="235331"/>
                </a:moveTo>
                <a:lnTo>
                  <a:pt x="2920" y="236727"/>
                </a:lnTo>
                <a:lnTo>
                  <a:pt x="762" y="238125"/>
                </a:lnTo>
                <a:lnTo>
                  <a:pt x="0" y="241046"/>
                </a:lnTo>
                <a:lnTo>
                  <a:pt x="1397" y="243332"/>
                </a:lnTo>
                <a:lnTo>
                  <a:pt x="52069" y="325247"/>
                </a:lnTo>
                <a:lnTo>
                  <a:pt x="57172" y="315975"/>
                </a:lnTo>
                <a:lnTo>
                  <a:pt x="47117" y="315975"/>
                </a:lnTo>
                <a:lnTo>
                  <a:pt x="46664" y="298386"/>
                </a:lnTo>
                <a:lnTo>
                  <a:pt x="9442" y="238125"/>
                </a:lnTo>
                <a:lnTo>
                  <a:pt x="8127" y="236093"/>
                </a:lnTo>
                <a:lnTo>
                  <a:pt x="5206" y="235331"/>
                </a:lnTo>
                <a:close/>
              </a:path>
              <a:path w="100330" h="325755">
                <a:moveTo>
                  <a:pt x="46664" y="298386"/>
                </a:moveTo>
                <a:lnTo>
                  <a:pt x="47117" y="315975"/>
                </a:lnTo>
                <a:lnTo>
                  <a:pt x="56642" y="315722"/>
                </a:lnTo>
                <a:lnTo>
                  <a:pt x="56586" y="313563"/>
                </a:lnTo>
                <a:lnTo>
                  <a:pt x="47625" y="313563"/>
                </a:lnTo>
                <a:lnTo>
                  <a:pt x="51588" y="306360"/>
                </a:lnTo>
                <a:lnTo>
                  <a:pt x="46664" y="298386"/>
                </a:lnTo>
                <a:close/>
              </a:path>
              <a:path w="100330" h="325755">
                <a:moveTo>
                  <a:pt x="94361" y="233045"/>
                </a:moveTo>
                <a:lnTo>
                  <a:pt x="91439" y="233934"/>
                </a:lnTo>
                <a:lnTo>
                  <a:pt x="56185" y="298004"/>
                </a:lnTo>
                <a:lnTo>
                  <a:pt x="56642" y="315722"/>
                </a:lnTo>
                <a:lnTo>
                  <a:pt x="47117" y="315975"/>
                </a:lnTo>
                <a:lnTo>
                  <a:pt x="57172" y="315975"/>
                </a:lnTo>
                <a:lnTo>
                  <a:pt x="99822" y="238506"/>
                </a:lnTo>
                <a:lnTo>
                  <a:pt x="98932" y="235585"/>
                </a:lnTo>
                <a:lnTo>
                  <a:pt x="94361" y="233045"/>
                </a:lnTo>
                <a:close/>
              </a:path>
              <a:path w="100330" h="325755">
                <a:moveTo>
                  <a:pt x="51588" y="306360"/>
                </a:moveTo>
                <a:lnTo>
                  <a:pt x="47625" y="313563"/>
                </a:lnTo>
                <a:lnTo>
                  <a:pt x="55880" y="313309"/>
                </a:lnTo>
                <a:lnTo>
                  <a:pt x="51588" y="306360"/>
                </a:lnTo>
                <a:close/>
              </a:path>
              <a:path w="100330" h="325755">
                <a:moveTo>
                  <a:pt x="56185" y="298004"/>
                </a:moveTo>
                <a:lnTo>
                  <a:pt x="51588" y="306360"/>
                </a:lnTo>
                <a:lnTo>
                  <a:pt x="55880" y="313309"/>
                </a:lnTo>
                <a:lnTo>
                  <a:pt x="47625" y="313563"/>
                </a:lnTo>
                <a:lnTo>
                  <a:pt x="56586" y="313563"/>
                </a:lnTo>
                <a:lnTo>
                  <a:pt x="56185" y="298004"/>
                </a:lnTo>
                <a:close/>
              </a:path>
              <a:path w="100330" h="325755">
                <a:moveTo>
                  <a:pt x="48513" y="0"/>
                </a:moveTo>
                <a:lnTo>
                  <a:pt x="38988" y="253"/>
                </a:lnTo>
                <a:lnTo>
                  <a:pt x="46664" y="298386"/>
                </a:lnTo>
                <a:lnTo>
                  <a:pt x="51588" y="306360"/>
                </a:lnTo>
                <a:lnTo>
                  <a:pt x="56185" y="298004"/>
                </a:lnTo>
                <a:lnTo>
                  <a:pt x="4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19245" y="1884171"/>
            <a:ext cx="100330" cy="325755"/>
          </a:xfrm>
          <a:custGeom>
            <a:avLst/>
            <a:gdLst/>
            <a:ahLst/>
            <a:cxnLst/>
            <a:rect l="l" t="t" r="r" b="b"/>
            <a:pathLst>
              <a:path w="100329" h="325755">
                <a:moveTo>
                  <a:pt x="5206" y="235330"/>
                </a:moveTo>
                <a:lnTo>
                  <a:pt x="2920" y="236727"/>
                </a:lnTo>
                <a:lnTo>
                  <a:pt x="762" y="238125"/>
                </a:lnTo>
                <a:lnTo>
                  <a:pt x="0" y="241045"/>
                </a:lnTo>
                <a:lnTo>
                  <a:pt x="1396" y="243331"/>
                </a:lnTo>
                <a:lnTo>
                  <a:pt x="52069" y="325246"/>
                </a:lnTo>
                <a:lnTo>
                  <a:pt x="57172" y="315975"/>
                </a:lnTo>
                <a:lnTo>
                  <a:pt x="47116" y="315975"/>
                </a:lnTo>
                <a:lnTo>
                  <a:pt x="46671" y="298398"/>
                </a:lnTo>
                <a:lnTo>
                  <a:pt x="9442" y="238125"/>
                </a:lnTo>
                <a:lnTo>
                  <a:pt x="8127" y="236092"/>
                </a:lnTo>
                <a:lnTo>
                  <a:pt x="5206" y="235330"/>
                </a:lnTo>
                <a:close/>
              </a:path>
              <a:path w="100329" h="325755">
                <a:moveTo>
                  <a:pt x="46671" y="298398"/>
                </a:moveTo>
                <a:lnTo>
                  <a:pt x="47116" y="315975"/>
                </a:lnTo>
                <a:lnTo>
                  <a:pt x="56641" y="315721"/>
                </a:lnTo>
                <a:lnTo>
                  <a:pt x="56586" y="313562"/>
                </a:lnTo>
                <a:lnTo>
                  <a:pt x="47625" y="313562"/>
                </a:lnTo>
                <a:lnTo>
                  <a:pt x="51588" y="306360"/>
                </a:lnTo>
                <a:lnTo>
                  <a:pt x="46671" y="298398"/>
                </a:lnTo>
                <a:close/>
              </a:path>
              <a:path w="100329" h="325755">
                <a:moveTo>
                  <a:pt x="94360" y="233044"/>
                </a:moveTo>
                <a:lnTo>
                  <a:pt x="91439" y="233933"/>
                </a:lnTo>
                <a:lnTo>
                  <a:pt x="56185" y="298004"/>
                </a:lnTo>
                <a:lnTo>
                  <a:pt x="56641" y="315721"/>
                </a:lnTo>
                <a:lnTo>
                  <a:pt x="47116" y="315975"/>
                </a:lnTo>
                <a:lnTo>
                  <a:pt x="57172" y="315975"/>
                </a:lnTo>
                <a:lnTo>
                  <a:pt x="99821" y="238505"/>
                </a:lnTo>
                <a:lnTo>
                  <a:pt x="98932" y="235584"/>
                </a:lnTo>
                <a:lnTo>
                  <a:pt x="94360" y="233044"/>
                </a:lnTo>
                <a:close/>
              </a:path>
              <a:path w="100329" h="325755">
                <a:moveTo>
                  <a:pt x="51588" y="306360"/>
                </a:moveTo>
                <a:lnTo>
                  <a:pt x="47625" y="313562"/>
                </a:lnTo>
                <a:lnTo>
                  <a:pt x="55879" y="313308"/>
                </a:lnTo>
                <a:lnTo>
                  <a:pt x="51588" y="306360"/>
                </a:lnTo>
                <a:close/>
              </a:path>
              <a:path w="100329" h="325755">
                <a:moveTo>
                  <a:pt x="56185" y="298004"/>
                </a:moveTo>
                <a:lnTo>
                  <a:pt x="51588" y="306360"/>
                </a:lnTo>
                <a:lnTo>
                  <a:pt x="55879" y="313308"/>
                </a:lnTo>
                <a:lnTo>
                  <a:pt x="47625" y="313562"/>
                </a:lnTo>
                <a:lnTo>
                  <a:pt x="56586" y="313562"/>
                </a:lnTo>
                <a:lnTo>
                  <a:pt x="56185" y="298004"/>
                </a:lnTo>
                <a:close/>
              </a:path>
              <a:path w="100329" h="325755">
                <a:moveTo>
                  <a:pt x="48513" y="0"/>
                </a:moveTo>
                <a:lnTo>
                  <a:pt x="39115" y="253"/>
                </a:lnTo>
                <a:lnTo>
                  <a:pt x="46671" y="298398"/>
                </a:lnTo>
                <a:lnTo>
                  <a:pt x="51588" y="306360"/>
                </a:lnTo>
                <a:lnTo>
                  <a:pt x="56185" y="298004"/>
                </a:lnTo>
                <a:lnTo>
                  <a:pt x="4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9754" y="1915286"/>
            <a:ext cx="100330" cy="325755"/>
          </a:xfrm>
          <a:custGeom>
            <a:avLst/>
            <a:gdLst/>
            <a:ahLst/>
            <a:cxnLst/>
            <a:rect l="l" t="t" r="r" b="b"/>
            <a:pathLst>
              <a:path w="100329" h="325755">
                <a:moveTo>
                  <a:pt x="5207" y="235330"/>
                </a:moveTo>
                <a:lnTo>
                  <a:pt x="2921" y="236727"/>
                </a:lnTo>
                <a:lnTo>
                  <a:pt x="762" y="238125"/>
                </a:lnTo>
                <a:lnTo>
                  <a:pt x="0" y="241046"/>
                </a:lnTo>
                <a:lnTo>
                  <a:pt x="1397" y="243331"/>
                </a:lnTo>
                <a:lnTo>
                  <a:pt x="52070" y="325247"/>
                </a:lnTo>
                <a:lnTo>
                  <a:pt x="57172" y="315975"/>
                </a:lnTo>
                <a:lnTo>
                  <a:pt x="47117" y="315975"/>
                </a:lnTo>
                <a:lnTo>
                  <a:pt x="46671" y="298398"/>
                </a:lnTo>
                <a:lnTo>
                  <a:pt x="9442" y="238125"/>
                </a:lnTo>
                <a:lnTo>
                  <a:pt x="8128" y="236093"/>
                </a:lnTo>
                <a:lnTo>
                  <a:pt x="5207" y="235330"/>
                </a:lnTo>
                <a:close/>
              </a:path>
              <a:path w="100329" h="325755">
                <a:moveTo>
                  <a:pt x="46671" y="298398"/>
                </a:moveTo>
                <a:lnTo>
                  <a:pt x="47117" y="315975"/>
                </a:lnTo>
                <a:lnTo>
                  <a:pt x="56642" y="315722"/>
                </a:lnTo>
                <a:lnTo>
                  <a:pt x="56586" y="313563"/>
                </a:lnTo>
                <a:lnTo>
                  <a:pt x="47625" y="313563"/>
                </a:lnTo>
                <a:lnTo>
                  <a:pt x="51588" y="306360"/>
                </a:lnTo>
                <a:lnTo>
                  <a:pt x="46671" y="298398"/>
                </a:lnTo>
                <a:close/>
              </a:path>
              <a:path w="100329" h="325755">
                <a:moveTo>
                  <a:pt x="94361" y="233045"/>
                </a:moveTo>
                <a:lnTo>
                  <a:pt x="91440" y="233933"/>
                </a:lnTo>
                <a:lnTo>
                  <a:pt x="56185" y="298004"/>
                </a:lnTo>
                <a:lnTo>
                  <a:pt x="56642" y="315722"/>
                </a:lnTo>
                <a:lnTo>
                  <a:pt x="47117" y="315975"/>
                </a:lnTo>
                <a:lnTo>
                  <a:pt x="57172" y="315975"/>
                </a:lnTo>
                <a:lnTo>
                  <a:pt x="99822" y="238505"/>
                </a:lnTo>
                <a:lnTo>
                  <a:pt x="98933" y="235585"/>
                </a:lnTo>
                <a:lnTo>
                  <a:pt x="94361" y="233045"/>
                </a:lnTo>
                <a:close/>
              </a:path>
              <a:path w="100329" h="325755">
                <a:moveTo>
                  <a:pt x="51588" y="306360"/>
                </a:moveTo>
                <a:lnTo>
                  <a:pt x="47625" y="313563"/>
                </a:lnTo>
                <a:lnTo>
                  <a:pt x="55880" y="313308"/>
                </a:lnTo>
                <a:lnTo>
                  <a:pt x="51588" y="306360"/>
                </a:lnTo>
                <a:close/>
              </a:path>
              <a:path w="100329" h="325755">
                <a:moveTo>
                  <a:pt x="56185" y="298004"/>
                </a:moveTo>
                <a:lnTo>
                  <a:pt x="51588" y="306360"/>
                </a:lnTo>
                <a:lnTo>
                  <a:pt x="55880" y="313308"/>
                </a:lnTo>
                <a:lnTo>
                  <a:pt x="47625" y="313563"/>
                </a:lnTo>
                <a:lnTo>
                  <a:pt x="56586" y="313563"/>
                </a:lnTo>
                <a:lnTo>
                  <a:pt x="56185" y="298004"/>
                </a:lnTo>
                <a:close/>
              </a:path>
              <a:path w="100329" h="325755">
                <a:moveTo>
                  <a:pt x="48514" y="0"/>
                </a:moveTo>
                <a:lnTo>
                  <a:pt x="39116" y="253"/>
                </a:lnTo>
                <a:lnTo>
                  <a:pt x="46671" y="298398"/>
                </a:lnTo>
                <a:lnTo>
                  <a:pt x="51588" y="306360"/>
                </a:lnTo>
                <a:lnTo>
                  <a:pt x="56185" y="298004"/>
                </a:lnTo>
                <a:lnTo>
                  <a:pt x="48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2792</Words>
  <Application>Microsoft Office PowerPoint</Application>
  <PresentationFormat>Custom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Verdana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</dc:creator>
  <cp:lastModifiedBy>Kebab Liquidzon</cp:lastModifiedBy>
  <cp:revision>3</cp:revision>
  <dcterms:created xsi:type="dcterms:W3CDTF">2023-07-02T18:39:22Z</dcterms:created>
  <dcterms:modified xsi:type="dcterms:W3CDTF">2023-07-03T04:17:46Z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2023-07-02T00:00:00Z</vt:filetime>
  </property>
</Properties>
</file>