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7" r:id="rId3"/>
    <p:sldId id="318" r:id="rId4"/>
    <p:sldId id="319" r:id="rId5"/>
    <p:sldId id="333" r:id="rId6"/>
    <p:sldId id="334" r:id="rId7"/>
    <p:sldId id="335" r:id="rId8"/>
    <p:sldId id="336" r:id="rId9"/>
    <p:sldId id="327" r:id="rId10"/>
    <p:sldId id="337" r:id="rId11"/>
    <p:sldId id="338" r:id="rId12"/>
    <p:sldId id="322" r:id="rId13"/>
    <p:sldId id="339" r:id="rId14"/>
    <p:sldId id="340" r:id="rId15"/>
    <p:sldId id="341" r:id="rId16"/>
    <p:sldId id="329" r:id="rId17"/>
    <p:sldId id="342" r:id="rId18"/>
    <p:sldId id="331" r:id="rId19"/>
    <p:sldId id="343" r:id="rId20"/>
    <p:sldId id="344" r:id="rId21"/>
    <p:sldId id="345" r:id="rId22"/>
    <p:sldId id="346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0066"/>
    <a:srgbClr val="FF9900"/>
    <a:srgbClr val="006600"/>
    <a:srgbClr val="CC33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728" autoAdjust="0"/>
  </p:normalViewPr>
  <p:slideViewPr>
    <p:cSldViewPr>
      <p:cViewPr varScale="1">
        <p:scale>
          <a:sx n="84" d="100"/>
          <a:sy n="84" d="100"/>
        </p:scale>
        <p:origin x="7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9D9BA6-AA53-49A3-8552-6EAD5CEABEDC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2DF082-B321-4F22-B8B9-866F3D12E59C}" type="slidenum">
              <a:rPr lang="ru-RU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61E9AB-D9D6-4445-8A4D-A557E1CD094F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52527-98B9-4B29-90A5-F4A1061566D7}" type="slidenum">
              <a:rPr lang="ru-RU"/>
              <a:pPr/>
              <a:t>2</a:t>
            </a:fld>
            <a:endParaRPr lang="ru-RU" dirty="0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62386-7924-429F-91E3-8535CB9BE40F}" type="slidenum">
              <a:rPr lang="ru-RU"/>
              <a:pPr/>
              <a:t>3</a:t>
            </a:fld>
            <a:endParaRPr lang="ru-RU" dirty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C76CB-154B-45AB-B124-F8D5E65C8DBF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59B9A-A19D-40F3-B10D-0D5722746380}" type="slidenum">
              <a:rPr lang="ru-RU"/>
              <a:pPr/>
              <a:t>9</a:t>
            </a:fld>
            <a:endParaRPr lang="ru-RU" dirty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D6E19-62A3-4B10-96A4-42EFD578DE92}" type="slidenum">
              <a:rPr lang="ru-RU"/>
              <a:pPr/>
              <a:t>12</a:t>
            </a:fld>
            <a:endParaRPr lang="ru-RU" dirty="0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6FF4B-3FD8-45E8-A7E9-DE6A3569B3C7}" type="slidenum">
              <a:rPr lang="ru-RU"/>
              <a:pPr/>
              <a:t>16</a:t>
            </a:fld>
            <a:endParaRPr lang="ru-RU" dirty="0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D4F09F-4ABB-4ECF-B1E2-2F5EDF2174F8}" type="slidenum">
              <a:rPr lang="ru-RU"/>
              <a:pPr/>
              <a:t>18</a:t>
            </a:fld>
            <a:endParaRPr lang="ru-RU" dirty="0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21D3-2227-4AB1-9F0F-66E5C159062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3A51-077F-463C-A32B-F45C24D89D1F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2D0E-C857-48F4-BF02-E6C0907A678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976A-CC34-497C-AFEA-5C212292D8F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F353-B554-4920-874F-30762594E10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0064-8E6F-40DD-B26E-D5C5C1859A6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D0AA-E5DD-4F72-BCC4-1D1550515C8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E0E9-A280-485F-875B-9918A3A54AC0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F2E7-FB20-4E15-87A7-C4DB901E33F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DA55-8442-48B4-B415-7E063856417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98A9-3071-4802-B887-65567530AE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dirty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7A04CE9-4F44-4CE9-BFF8-41AD88A7118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539750" y="115888"/>
            <a:ext cx="8101013" cy="1800225"/>
          </a:xfrm>
        </p:spPr>
        <p:txBody>
          <a:bodyPr/>
          <a:lstStyle/>
          <a:p>
            <a:r>
              <a:rPr lang="ru-RU" sz="4000" dirty="0">
                <a:solidFill>
                  <a:schemeClr val="accent5">
                    <a:lumMod val="75000"/>
                  </a:schemeClr>
                </a:solidFill>
                <a:effectLst/>
              </a:rPr>
              <a:t>    </a:t>
            </a:r>
            <a:r>
              <a:rPr lang="ru-RU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Лекция 6</a:t>
            </a:r>
            <a:r>
              <a:rPr lang="ru-RU" sz="40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053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1630363" y="2133600"/>
            <a:ext cx="7189787" cy="43910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Перестановки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buFont typeface="Wingdings" pitchFamily="2" charset="2"/>
              <a:buNone/>
            </a:pPr>
            <a:endParaRPr lang="ru-RU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68280"/>
          </a:xfrm>
        </p:spPr>
        <p:txBody>
          <a:bodyPr>
            <a:normAutofit fontScale="90000"/>
          </a:bodyPr>
          <a:lstStyle/>
          <a:p>
            <a:r>
              <a:rPr lang="ru-RU" dirty="0"/>
              <a:t>Генерация таблиц инверсии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435134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8992" y="22145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4942" y="221455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5918" y="22145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1736" y="22145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6248" y="257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4942" y="257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5918" y="257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1736" y="3714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71736" y="257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8992" y="257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6248" y="22145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1736" y="407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9124" y="5857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7686" y="3714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0430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6248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3174" y="5857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00430" y="3643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0430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00430" y="6286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14942" y="36433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85918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71736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7686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4942" y="32861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85918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71736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4942" y="29289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14942" y="6286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85918" y="550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57686" y="550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14942" y="550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85918" y="514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85918" y="407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00430" y="407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57686" y="407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14942" y="4071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85918" y="3714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214942" y="514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85918" y="478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57686" y="478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14942" y="478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85918" y="4429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00430" y="4429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14942" y="4429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14942" y="5857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…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357686" y="6286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71736" y="550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71736" y="514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71868" y="514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57686" y="514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1736" y="478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00430" y="478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71736" y="4429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57686" y="4429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0430" y="585789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85918" y="59293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85918" y="6286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43174" y="62865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71868" y="550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43636" y="1857364"/>
            <a:ext cx="1000132" cy="5142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dirty="0"/>
              <a:t>Шаг 0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dirty="0"/>
              <a:t>Шаг 1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dirty="0"/>
              <a:t>Шаг 2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dirty="0"/>
              <a:t>Шаг 3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dirty="0"/>
              <a:t>Шаг 4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dirty="0"/>
              <a:t>Шаг 5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dirty="0"/>
              <a:t>Шаг 6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dirty="0"/>
              <a:t>Шаг 7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dirty="0"/>
              <a:t>Шаг 8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dirty="0"/>
              <a:t>Шаг 9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dirty="0"/>
              <a:t>Шаг 10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dirty="0"/>
              <a:t>…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dirty="0"/>
              <a:t>Шаг 119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142852"/>
            <a:ext cx="7498080" cy="796908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Алгоритм И1: </a:t>
            </a:r>
            <a:br>
              <a:rPr lang="ru-RU" dirty="0"/>
            </a:br>
            <a:r>
              <a:rPr lang="ru-RU" sz="3100" dirty="0"/>
              <a:t>нахождение следующей таблицы инверсий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1071546"/>
            <a:ext cx="7498080" cy="5786454"/>
          </a:xfrm>
        </p:spPr>
        <p:txBody>
          <a:bodyPr>
            <a:normAutofit fontScale="55000" lnSpcReduction="20000"/>
          </a:bodyPr>
          <a:lstStyle/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Пусть </a:t>
            </a:r>
            <a:r>
              <a:rPr lang="en-US" dirty="0">
                <a:latin typeface="Calibri" pitchFamily="34" charset="0"/>
              </a:rPr>
              <a:t>B</a:t>
            </a:r>
            <a:r>
              <a:rPr lang="ru-RU" dirty="0">
                <a:latin typeface="Calibri" pitchFamily="34" charset="0"/>
              </a:rPr>
              <a:t> = </a:t>
            </a:r>
            <a:r>
              <a:rPr lang="en-US" dirty="0">
                <a:latin typeface="Calibri" pitchFamily="34" charset="0"/>
              </a:rPr>
              <a:t>b</a:t>
            </a:r>
            <a:r>
              <a:rPr lang="ru-RU" baseline="-25000" dirty="0">
                <a:latin typeface="Calibri" pitchFamily="34" charset="0"/>
              </a:rPr>
              <a:t>1</a:t>
            </a:r>
            <a:r>
              <a:rPr lang="ru-RU" dirty="0">
                <a:latin typeface="Calibri" pitchFamily="34" charset="0"/>
              </a:rPr>
              <a:t>, </a:t>
            </a:r>
            <a:r>
              <a:rPr lang="en-US" dirty="0">
                <a:latin typeface="Calibri" pitchFamily="34" charset="0"/>
              </a:rPr>
              <a:t>b</a:t>
            </a:r>
            <a:r>
              <a:rPr lang="ru-RU" baseline="-25000" dirty="0">
                <a:latin typeface="Calibri" pitchFamily="34" charset="0"/>
              </a:rPr>
              <a:t>2</a:t>
            </a:r>
            <a:r>
              <a:rPr lang="ru-RU" dirty="0">
                <a:latin typeface="Calibri" pitchFamily="34" charset="0"/>
              </a:rPr>
              <a:t>, ..., </a:t>
            </a:r>
            <a:r>
              <a:rPr lang="en-US" dirty="0" err="1">
                <a:latin typeface="Calibri" pitchFamily="34" charset="0"/>
              </a:rPr>
              <a:t>b</a:t>
            </a:r>
            <a:r>
              <a:rPr lang="en-US" baseline="-25000" dirty="0" err="1">
                <a:latin typeface="Calibri" pitchFamily="34" charset="0"/>
              </a:rPr>
              <a:t>N</a:t>
            </a:r>
            <a:r>
              <a:rPr lang="ru-RU" dirty="0">
                <a:latin typeface="Calibri" pitchFamily="34" charset="0"/>
              </a:rPr>
              <a:t> – таблица инверсий, построенная на предыдущем шаге. </a:t>
            </a:r>
          </a:p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Тогда следующая таблица инверсий получается из нее прибавлением к ней единицы:</a:t>
            </a:r>
          </a:p>
          <a:p>
            <a:pPr hangingPunct="0">
              <a:buNone/>
            </a:pP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 := N;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en-US" dirty="0">
                <a:latin typeface="Calibri" pitchFamily="34" charset="0"/>
              </a:rPr>
              <a:t>flag</a:t>
            </a:r>
            <a:r>
              <a:rPr lang="ru-RU" dirty="0">
                <a:latin typeface="Calibri" pitchFamily="34" charset="0"/>
              </a:rPr>
              <a:t> := </a:t>
            </a:r>
            <a:r>
              <a:rPr lang="ru-RU" b="1" dirty="0">
                <a:latin typeface="Calibri" pitchFamily="34" charset="0"/>
              </a:rPr>
              <a:t>истина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пока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flag </a:t>
            </a:r>
            <a:r>
              <a:rPr lang="ru-RU" b="1" dirty="0">
                <a:latin typeface="Calibri" pitchFamily="34" charset="0"/>
              </a:rPr>
              <a:t>выполнять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	  </a:t>
            </a:r>
            <a:r>
              <a:rPr lang="en-US" dirty="0">
                <a:latin typeface="Calibri" pitchFamily="34" charset="0"/>
              </a:rPr>
              <a:t>x</a:t>
            </a:r>
            <a:r>
              <a:rPr lang="ru-RU" dirty="0">
                <a:latin typeface="Calibri" pitchFamily="34" charset="0"/>
              </a:rPr>
              <a:t> := </a:t>
            </a:r>
            <a:r>
              <a:rPr lang="en-US" dirty="0">
                <a:latin typeface="Calibri" pitchFamily="34" charset="0"/>
              </a:rPr>
              <a:t>b</a:t>
            </a:r>
            <a:r>
              <a:rPr lang="en-US" baseline="-25000" dirty="0">
                <a:latin typeface="Calibri" pitchFamily="34" charset="0"/>
              </a:rPr>
              <a:t>i</a:t>
            </a:r>
            <a:r>
              <a:rPr lang="ru-RU" dirty="0">
                <a:latin typeface="Calibri" pitchFamily="34" charset="0"/>
              </a:rPr>
              <a:t> + 1;</a:t>
            </a:r>
          </a:p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	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если</a:t>
            </a:r>
            <a:r>
              <a:rPr lang="en-US" dirty="0">
                <a:latin typeface="Calibri" pitchFamily="34" charset="0"/>
              </a:rPr>
              <a:t> x &gt; N – </a:t>
            </a:r>
            <a:r>
              <a:rPr lang="en-US" dirty="0" err="1">
                <a:latin typeface="Calibri" pitchFamily="34" charset="0"/>
              </a:rPr>
              <a:t>i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en-US" dirty="0">
                <a:latin typeface="Calibri" pitchFamily="34" charset="0"/>
              </a:rPr>
              <a:t>	 </a:t>
            </a:r>
            <a:r>
              <a:rPr lang="ru-RU" b="1" dirty="0">
                <a:latin typeface="Calibri" pitchFamily="34" charset="0"/>
              </a:rPr>
              <a:t>то</a:t>
            </a:r>
            <a:r>
              <a:rPr lang="ru-RU" dirty="0">
                <a:latin typeface="Calibri" pitchFamily="34" charset="0"/>
              </a:rPr>
              <a:t> </a:t>
            </a:r>
          </a:p>
          <a:p>
            <a:pPr hangingPunct="0">
              <a:buNone/>
            </a:pPr>
            <a:r>
              <a:rPr lang="en-US" b="1" dirty="0">
                <a:latin typeface="Calibri" pitchFamily="34" charset="0"/>
              </a:rPr>
              <a:t>    </a:t>
            </a:r>
            <a:r>
              <a:rPr lang="ru-RU" b="1" dirty="0">
                <a:latin typeface="Calibri" pitchFamily="34" charset="0"/>
              </a:rPr>
              <a:t>	      начало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		</a:t>
            </a:r>
            <a:r>
              <a:rPr lang="en-US" dirty="0">
                <a:latin typeface="Calibri" pitchFamily="34" charset="0"/>
              </a:rPr>
              <a:t>b</a:t>
            </a:r>
            <a:r>
              <a:rPr lang="en-US" baseline="-25000" dirty="0">
                <a:latin typeface="Calibri" pitchFamily="34" charset="0"/>
              </a:rPr>
              <a:t>i </a:t>
            </a:r>
            <a:r>
              <a:rPr lang="ru-RU" baseline="-25000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:= 0; 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		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:= 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–1;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	       конец</a:t>
            </a:r>
            <a:r>
              <a:rPr lang="en-US" b="1" dirty="0">
                <a:latin typeface="Calibri" pitchFamily="34" charset="0"/>
              </a:rPr>
              <a:t> 	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en-US" dirty="0">
                <a:latin typeface="Calibri" pitchFamily="34" charset="0"/>
              </a:rPr>
              <a:t>	 </a:t>
            </a:r>
            <a:r>
              <a:rPr lang="ru-RU" b="1" dirty="0">
                <a:latin typeface="Calibri" pitchFamily="34" charset="0"/>
              </a:rPr>
              <a:t>иначе 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           начало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		</a:t>
            </a:r>
            <a:r>
              <a:rPr lang="en-US" dirty="0">
                <a:latin typeface="Calibri" pitchFamily="34" charset="0"/>
              </a:rPr>
              <a:t>b</a:t>
            </a:r>
            <a:r>
              <a:rPr lang="en-US" baseline="-25000" dirty="0">
                <a:latin typeface="Calibri" pitchFamily="34" charset="0"/>
              </a:rPr>
              <a:t>i</a:t>
            </a:r>
            <a:r>
              <a:rPr lang="ru-RU" dirty="0">
                <a:latin typeface="Calibri" pitchFamily="34" charset="0"/>
              </a:rPr>
              <a:t> := </a:t>
            </a:r>
            <a:r>
              <a:rPr lang="en-US" dirty="0">
                <a:latin typeface="Calibri" pitchFamily="34" charset="0"/>
              </a:rPr>
              <a:t>x</a:t>
            </a:r>
            <a:r>
              <a:rPr lang="ru-RU" dirty="0">
                <a:latin typeface="Calibri" pitchFamily="34" charset="0"/>
              </a:rPr>
              <a:t>; </a:t>
            </a:r>
          </a:p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 		</a:t>
            </a:r>
            <a:r>
              <a:rPr lang="en-US" dirty="0">
                <a:latin typeface="Calibri" pitchFamily="34" charset="0"/>
              </a:rPr>
              <a:t>flag</a:t>
            </a:r>
            <a:r>
              <a:rPr lang="ru-RU" dirty="0">
                <a:latin typeface="Calibri" pitchFamily="34" charset="0"/>
              </a:rPr>
              <a:t> := </a:t>
            </a:r>
            <a:r>
              <a:rPr lang="ru-RU" b="1" dirty="0">
                <a:latin typeface="Calibri" pitchFamily="34" charset="0"/>
              </a:rPr>
              <a:t>ложь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	      конец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конец пока</a:t>
            </a:r>
            <a:endParaRPr lang="ru-RU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00" y="285729"/>
            <a:ext cx="8385175" cy="928694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Дейкстры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ru-RU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следующей по алфавиту перестановки </a:t>
            </a:r>
          </a:p>
        </p:txBody>
      </p:sp>
      <p:sp>
        <p:nvSpPr>
          <p:cNvPr id="2457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00100" y="1214422"/>
            <a:ext cx="8143900" cy="54292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Пусть даны две перестановки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…,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набора 1, 2, ...,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Говорят, что перестановка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предшествует перестановке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алфавитном (лексико­графическом) порядке, если для минимального значения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такого что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≠ c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справедливо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&lt; с</a:t>
            </a:r>
            <a:r>
              <a:rPr lang="ru-RU" sz="20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Например, перестановка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1 2 3 4 5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предшествует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перестановке               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(здесь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Первой перестановкой в алфавитном порядке является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перестановка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1,2,3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, ..., 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 последней — </a:t>
            </a:r>
            <a:r>
              <a:rPr lang="ru-RU" sz="2000" b="1" i="1" dirty="0">
                <a:latin typeface="Courier New" pitchFamily="49" charset="0"/>
                <a:cs typeface="Courier New" pitchFamily="49" charset="0"/>
              </a:rPr>
              <a:t>N,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1,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N-2,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...,1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Идея алгоритма </a:t>
            </a:r>
            <a:r>
              <a:rPr lang="ru-RU" dirty="0" err="1"/>
              <a:t>Дейкстры</a:t>
            </a:r>
            <a:r>
              <a:rPr lang="ru-RU" dirty="0"/>
              <a:t>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1000108"/>
            <a:ext cx="7498080" cy="53197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600" dirty="0">
                <a:latin typeface="Calibri" pitchFamily="34" charset="0"/>
                <a:cs typeface="Times New Roman" pitchFamily="18" charset="0"/>
              </a:rPr>
              <a:t>определить каким-либо образом функцию, которая по заданной</a:t>
            </a:r>
            <a:r>
              <a:rPr lang="en-US" sz="26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600" dirty="0">
                <a:latin typeface="Calibri" pitchFamily="34" charset="0"/>
                <a:cs typeface="Times New Roman" pitchFamily="18" charset="0"/>
              </a:rPr>
              <a:t> перестановке выдает непосредственно следующую за ней в алфавитном порядке, и</a:t>
            </a:r>
            <a:r>
              <a:rPr lang="en-US" sz="26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600" dirty="0">
                <a:latin typeface="Calibri" pitchFamily="34" charset="0"/>
                <a:cs typeface="Times New Roman" pitchFamily="18" charset="0"/>
              </a:rPr>
              <a:t> применять ее последовательно к</a:t>
            </a:r>
            <a:r>
              <a:rPr lang="en-US" sz="26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600" dirty="0">
                <a:latin typeface="Calibri" pitchFamily="34" charset="0"/>
                <a:cs typeface="Times New Roman" pitchFamily="18" charset="0"/>
              </a:rPr>
              <a:t>собственным результатам начиная с самой</a:t>
            </a:r>
            <a:r>
              <a:rPr lang="en-US" sz="26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600" dirty="0">
                <a:latin typeface="Calibri" pitchFamily="34" charset="0"/>
                <a:cs typeface="Times New Roman" pitchFamily="18" charset="0"/>
              </a:rPr>
              <a:t>первой перестановки, пока не будет получена</a:t>
            </a:r>
            <a:r>
              <a:rPr lang="en-US" sz="26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600" dirty="0">
                <a:latin typeface="Calibri" pitchFamily="34" charset="0"/>
                <a:cs typeface="Times New Roman" pitchFamily="18" charset="0"/>
              </a:rPr>
              <a:t> последняя. </a:t>
            </a:r>
            <a:endParaRPr lang="en-US" sz="2600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	</a:t>
            </a:r>
            <a:endParaRPr lang="ru-RU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>
                <a:latin typeface="Calibri" pitchFamily="34" charset="0"/>
                <a:cs typeface="Times New Roman" pitchFamily="18" charset="0"/>
              </a:rPr>
              <a:t>Например, для перестановки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1 4 6 2 9 5 8 7 3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dirty="0">
                <a:latin typeface="Calibri" pitchFamily="34" charset="0"/>
                <a:cs typeface="Times New Roman" pitchFamily="18" charset="0"/>
              </a:rPr>
              <a:t>следующей по алфавиту является перестановка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1 4 6 2 9 7 3 5 8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42852"/>
            <a:ext cx="7498080" cy="1000132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44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Дейкстры</a:t>
            </a:r>
            <a:r>
              <a:rPr lang="ru-RU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ru-RU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7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генерация следующей по алфавиту перестановки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214422"/>
            <a:ext cx="8143900" cy="503397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Вход</a:t>
            </a:r>
            <a:r>
              <a:rPr lang="ru-RU" dirty="0"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количество элементов;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– предыдущая перестановка.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Шаг 1.</a:t>
            </a:r>
            <a:r>
              <a:rPr lang="ru-RU" dirty="0">
                <a:latin typeface="Arial" pitchFamily="34" charset="0"/>
                <a:cs typeface="Arial" pitchFamily="34" charset="0"/>
              </a:rPr>
              <a:t> 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Просматривая перестановку, начиная с последнего элемента, найдем такой номер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>
                <a:latin typeface="Calibri" pitchFamily="34" charset="0"/>
                <a:cs typeface="Times New Roman" pitchFamily="18" charset="0"/>
              </a:rPr>
              <a:t>,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что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&gt; ... &gt;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baseline="-25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dirty="0">
                <a:latin typeface="Calibri" pitchFamily="34" charset="0"/>
                <a:cs typeface="Times New Roman" pitchFamily="18" charset="0"/>
              </a:rPr>
              <a:t>	Если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такого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нет, то последовательность упорядочена по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убыванию и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 следующей перестановки нет: конец алгоритма.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Шаг 2</a:t>
            </a:r>
            <a:r>
              <a:rPr lang="ru-RU" dirty="0">
                <a:latin typeface="Arial" pitchFamily="34" charset="0"/>
                <a:cs typeface="Arial" pitchFamily="34" charset="0"/>
              </a:rPr>
              <a:t>.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Найти в «хвосте»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элемент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такой что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есть наименьшее значение, удовлетворяющее  условию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После этого поменять местами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и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ru-RU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Шаг 3.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Упорядочить «хвост»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по возрастанию. Для этого достаточно его инвертировать (обернуть в обратном порядке).</a:t>
            </a:r>
          </a:p>
          <a:p>
            <a:pPr>
              <a:buNone/>
            </a:pPr>
            <a:endParaRPr lang="ru-RU" dirty="0">
              <a:latin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Выход:</a:t>
            </a:r>
            <a:r>
              <a:rPr lang="ru-RU" dirty="0">
                <a:latin typeface="Calibri" pitchFamily="34" charset="0"/>
                <a:cs typeface="Times New Roman" pitchFamily="18" charset="0"/>
              </a:rPr>
              <a:t> следующая по алфавиту перестановка за данной.</a:t>
            </a:r>
            <a:endParaRPr lang="ru-RU" dirty="0"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6908"/>
          </a:xfrm>
        </p:spPr>
        <p:txBody>
          <a:bodyPr>
            <a:noAutofit/>
          </a:bodyPr>
          <a:lstStyle/>
          <a:p>
            <a:r>
              <a:rPr lang="ru-RU" sz="3200" dirty="0"/>
              <a:t>Пример построения следующей по алфавиту перестановки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1588" y="1145736"/>
            <a:ext cx="7498080" cy="17145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Для перестановки				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			1 4 6 2 9 5 8 7 3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Найти следующую по алфавиту.				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71736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8992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0364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6248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7620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4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4876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3570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0760" y="350043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4876" y="385762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43570" y="385762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Скругленная соединительная линия 16"/>
          <p:cNvCxnSpPr>
            <a:cxnSpLocks/>
            <a:stCxn id="13" idx="2"/>
            <a:endCxn id="15" idx="2"/>
          </p:cNvCxnSpPr>
          <p:nvPr/>
        </p:nvCxnSpPr>
        <p:spPr>
          <a:xfrm rot="16200000" flipH="1">
            <a:off x="5322099" y="3854946"/>
            <a:ext cx="12700" cy="928694"/>
          </a:xfrm>
          <a:prstGeom prst="curvedConnector3">
            <a:avLst>
              <a:gd name="adj1" fmla="val 8455465"/>
            </a:avLst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1538" y="2992461"/>
            <a:ext cx="724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 1: </a:t>
            </a:r>
            <a:r>
              <a:rPr lang="ru-RU" sz="1400" dirty="0"/>
              <a:t>Найти номер</a:t>
            </a:r>
            <a:r>
              <a:rPr lang="ru-RU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/>
              <a:t>элемента  от конца, нарушающего порядок по возрастанию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20579" y="3992447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Шаг  2: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8283" y="5553650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Шаг  3:</a:t>
            </a:r>
          </a:p>
        </p:txBody>
      </p:sp>
      <p:sp>
        <p:nvSpPr>
          <p:cNvPr id="26" name="Левая фигурная скобка 25"/>
          <p:cNvSpPr/>
          <p:nvPr/>
        </p:nvSpPr>
        <p:spPr>
          <a:xfrm rot="16200000">
            <a:off x="4818895" y="4194771"/>
            <a:ext cx="1947636" cy="1273350"/>
          </a:xfrm>
          <a:prstGeom prst="leftBrace">
            <a:avLst>
              <a:gd name="adj1" fmla="val 23898"/>
              <a:gd name="adj2" fmla="val 509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143108" y="5148864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Поменять их  местами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07389" y="5501483"/>
            <a:ext cx="23574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Перестроить хвост от 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</a:rPr>
              <a:t>+1</a:t>
            </a:r>
            <a:r>
              <a:rPr lang="en-US" dirty="0"/>
              <a:t>)-</a:t>
            </a:r>
            <a:r>
              <a:rPr lang="ru-RU" dirty="0" err="1"/>
              <a:t>го</a:t>
            </a:r>
            <a:r>
              <a:rPr lang="ru-RU" dirty="0"/>
              <a:t> элемента до конца по возрастанию (обернуть)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ADDD5-1E26-4795-BAB5-844EF05F2370}"/>
              </a:ext>
            </a:extLst>
          </p:cNvPr>
          <p:cNvSpPr txBox="1"/>
          <p:nvPr/>
        </p:nvSpPr>
        <p:spPr>
          <a:xfrm>
            <a:off x="2040326" y="3953498"/>
            <a:ext cx="22459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Найти элемент из хвоста с номером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/>
              <a:t> – </a:t>
            </a:r>
            <a:r>
              <a:rPr lang="ru-RU" dirty="0"/>
              <a:t>минимальный, больший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-</a:t>
            </a:r>
            <a:r>
              <a:rPr lang="ru-RU" dirty="0" err="1"/>
              <a:t>го</a:t>
            </a:r>
            <a:r>
              <a:rPr lang="ru-RU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73913E-6 L 0.1026 -0.0020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208 L -0.09236 -0.0041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73913E-6 L 0.09514 -0.0020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0" y="-10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73913E-6 L -0.08524 -0.0020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9" grpId="1"/>
      <p:bldP spid="9" grpId="2"/>
      <p:bldP spid="10" grpId="0"/>
      <p:bldP spid="10" grpId="1"/>
      <p:bldP spid="10" grpId="2"/>
      <p:bldP spid="10" grpId="3"/>
      <p:bldP spid="11" grpId="0"/>
      <p:bldP spid="11" grpId="1"/>
      <p:bldP spid="11" grpId="2"/>
      <p:bldP spid="12" grpId="0"/>
      <p:bldP spid="12" grpId="1"/>
      <p:bldP spid="12" grpId="2"/>
      <p:bldP spid="13" grpId="0"/>
      <p:bldP spid="15" grpId="0"/>
      <p:bldP spid="19" grpId="0"/>
      <p:bldP spid="24" grpId="0"/>
      <p:bldP spid="25" grpId="0"/>
      <p:bldP spid="26" grpId="0" animBg="1"/>
      <p:bldP spid="27" grpId="0"/>
      <p:bldP spid="2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00" y="285728"/>
            <a:ext cx="8385175" cy="592138"/>
          </a:xfrm>
        </p:spPr>
        <p:txBody>
          <a:bodyPr>
            <a:norm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Рекурсивный метод поиска всех перестановок </a:t>
            </a:r>
          </a:p>
        </p:txBody>
      </p:sp>
      <p:sp>
        <p:nvSpPr>
          <p:cNvPr id="2621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42976" y="928670"/>
            <a:ext cx="7858180" cy="52864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Метод рекурсивного перебора перестановок основан на идее сведения исходной задачи к аналогичной задаче на меньшем наборе входных данных.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Система рекуррентных соотношений, определяющих множество </a:t>
            </a:r>
            <a:r>
              <a:rPr lang="ru-RU" sz="2000" i="1" dirty="0">
                <a:latin typeface="Calibri" pitchFamily="34" charset="0"/>
                <a:cs typeface="Times New Roman" pitchFamily="18" charset="0"/>
              </a:rPr>
              <a:t>Реr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(</a:t>
            </a:r>
            <a:r>
              <a:rPr lang="ru-RU" sz="2000" i="1" dirty="0">
                <a:latin typeface="Calibri" pitchFamily="34" charset="0"/>
                <a:cs typeface="Times New Roman" pitchFamily="18" charset="0"/>
              </a:rPr>
              <a:t>М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)</a:t>
            </a:r>
            <a:r>
              <a:rPr lang="ru-RU" sz="20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всех перестановок базового множества </a:t>
            </a:r>
            <a:r>
              <a:rPr lang="ru-RU" sz="2000" i="1" dirty="0">
                <a:latin typeface="Calibri" pitchFamily="34" charset="0"/>
                <a:cs typeface="Times New Roman" pitchFamily="18" charset="0"/>
              </a:rPr>
              <a:t>М 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произвольной природы: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	Ре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{""},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	Ре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Permut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M\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,      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Permut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i, 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{"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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ru-RU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Первое равенство задает условие обрыва рекурсивного спуска: пустое множество элементов порождает пустую перестановку.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Два последних равенства определяют правила рекурсивного перехода.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7862150" cy="439718"/>
          </a:xfrm>
        </p:spPr>
        <p:txBody>
          <a:bodyPr>
            <a:noAutofit/>
          </a:bodyPr>
          <a:lstStyle/>
          <a:p>
            <a:r>
              <a:rPr lang="ru-RU" sz="2800" dirty="0"/>
              <a:t>Пример рекурсивного перебора</a:t>
            </a:r>
            <a:r>
              <a:rPr lang="en-US" sz="2800" dirty="0"/>
              <a:t> </a:t>
            </a:r>
            <a:r>
              <a:rPr lang="ru-RU" sz="2800" dirty="0"/>
              <a:t>для </a:t>
            </a:r>
            <a:r>
              <a:rPr lang="en-US" sz="2400" dirty="0"/>
              <a:t>M= {1,2,3,4}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00562" y="1000108"/>
            <a:ext cx="868828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000101" y="1785926"/>
            <a:ext cx="1857388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rmut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|{1})</a:t>
            </a:r>
            <a:endParaRPr lang="ru-RU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928926" y="1785926"/>
            <a:ext cx="187391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rmut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(2,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|{2})</a:t>
            </a:r>
            <a:endParaRPr lang="ru-R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1785926"/>
            <a:ext cx="187391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rmut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(3,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|{3})</a:t>
            </a:r>
            <a:endParaRPr lang="ru-RU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000892" y="1785926"/>
            <a:ext cx="1873911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rmut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(4,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|{4})</a:t>
            </a:r>
            <a:endParaRPr lang="ru-RU" sz="1800" dirty="0"/>
          </a:p>
        </p:txBody>
      </p:sp>
      <p:cxnSp>
        <p:nvCxnSpPr>
          <p:cNvPr id="10" name="Прямая со стрелкой 9"/>
          <p:cNvCxnSpPr>
            <a:stCxn id="4" idx="2"/>
          </p:cNvCxnSpPr>
          <p:nvPr/>
        </p:nvCxnSpPr>
        <p:spPr>
          <a:xfrm rot="5400000">
            <a:off x="3152204" y="3154"/>
            <a:ext cx="416486" cy="3149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4" idx="2"/>
            <a:endCxn id="6" idx="0"/>
          </p:cNvCxnSpPr>
          <p:nvPr/>
        </p:nvCxnSpPr>
        <p:spPr>
          <a:xfrm rot="5400000">
            <a:off x="4192186" y="1043136"/>
            <a:ext cx="416486" cy="10690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2"/>
            <a:endCxn id="7" idx="0"/>
          </p:cNvCxnSpPr>
          <p:nvPr/>
        </p:nvCxnSpPr>
        <p:spPr>
          <a:xfrm rot="16200000" flipH="1">
            <a:off x="5192318" y="1112098"/>
            <a:ext cx="416486" cy="93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2"/>
          </p:cNvCxnSpPr>
          <p:nvPr/>
        </p:nvCxnSpPr>
        <p:spPr>
          <a:xfrm rot="16200000" flipH="1">
            <a:off x="6331195" y="-26779"/>
            <a:ext cx="416486" cy="3208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42976" y="2928934"/>
            <a:ext cx="1923604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rmut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(12, {3,4})</a:t>
            </a:r>
            <a:endParaRPr lang="ru-RU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3286116" y="2928934"/>
            <a:ext cx="1923604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rmut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(13, {2,4})</a:t>
            </a:r>
            <a:endParaRPr lang="ru-RU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5429256" y="2928934"/>
            <a:ext cx="1923604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rmut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(14, {2,3})</a:t>
            </a:r>
            <a:endParaRPr lang="ru-RU" sz="1800" dirty="0"/>
          </a:p>
        </p:txBody>
      </p:sp>
      <p:cxnSp>
        <p:nvCxnSpPr>
          <p:cNvPr id="22" name="Прямая со стрелкой 21"/>
          <p:cNvCxnSpPr>
            <a:stCxn id="5" idx="2"/>
            <a:endCxn id="18" idx="0"/>
          </p:cNvCxnSpPr>
          <p:nvPr/>
        </p:nvCxnSpPr>
        <p:spPr>
          <a:xfrm rot="16200000" flipH="1">
            <a:off x="1629948" y="2454104"/>
            <a:ext cx="773676" cy="175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2"/>
            <a:endCxn id="19" idx="0"/>
          </p:cNvCxnSpPr>
          <p:nvPr/>
        </p:nvCxnSpPr>
        <p:spPr>
          <a:xfrm rot="16200000" flipH="1">
            <a:off x="2701518" y="1382534"/>
            <a:ext cx="773676" cy="2319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  <a:endCxn id="20" idx="0"/>
          </p:cNvCxnSpPr>
          <p:nvPr/>
        </p:nvCxnSpPr>
        <p:spPr>
          <a:xfrm rot="16200000" flipH="1">
            <a:off x="3773088" y="310964"/>
            <a:ext cx="773676" cy="4462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14414" y="4000504"/>
            <a:ext cx="1865895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rmut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(123, {4})</a:t>
            </a:r>
            <a:endParaRPr lang="ru-RU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3357554" y="4000504"/>
            <a:ext cx="1865895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rmut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(124, {3})</a:t>
            </a:r>
            <a:endParaRPr lang="ru-RU" sz="1800" dirty="0"/>
          </a:p>
        </p:txBody>
      </p:sp>
      <p:cxnSp>
        <p:nvCxnSpPr>
          <p:cNvPr id="30" name="Прямая со стрелкой 29"/>
          <p:cNvCxnSpPr>
            <a:stCxn id="18" idx="2"/>
            <a:endCxn id="27" idx="0"/>
          </p:cNvCxnSpPr>
          <p:nvPr/>
        </p:nvCxnSpPr>
        <p:spPr>
          <a:xfrm rot="16200000" flipH="1">
            <a:off x="1774951" y="3628093"/>
            <a:ext cx="702238" cy="42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8" idx="2"/>
            <a:endCxn id="28" idx="0"/>
          </p:cNvCxnSpPr>
          <p:nvPr/>
        </p:nvCxnSpPr>
        <p:spPr>
          <a:xfrm rot="16200000" flipH="1">
            <a:off x="2846521" y="2556523"/>
            <a:ext cx="702238" cy="2185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57290" y="4929198"/>
            <a:ext cx="1865895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rmut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(1234, {})</a:t>
            </a:r>
            <a:endParaRPr lang="ru-RU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3428992" y="4929198"/>
            <a:ext cx="1865895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Ре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rmut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(1243, {})</a:t>
            </a:r>
            <a:endParaRPr lang="ru-RU" sz="1800" dirty="0"/>
          </a:p>
        </p:txBody>
      </p:sp>
      <p:cxnSp>
        <p:nvCxnSpPr>
          <p:cNvPr id="36" name="Прямая со стрелкой 35"/>
          <p:cNvCxnSpPr>
            <a:stCxn id="27" idx="2"/>
            <a:endCxn id="33" idx="0"/>
          </p:cNvCxnSpPr>
          <p:nvPr/>
        </p:nvCxnSpPr>
        <p:spPr>
          <a:xfrm rot="16200000" flipH="1">
            <a:off x="1939119" y="4578079"/>
            <a:ext cx="55936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8" idx="2"/>
            <a:endCxn id="34" idx="0"/>
          </p:cNvCxnSpPr>
          <p:nvPr/>
        </p:nvCxnSpPr>
        <p:spPr>
          <a:xfrm rot="16200000" flipH="1">
            <a:off x="4046540" y="4613798"/>
            <a:ext cx="55936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8662" y="214290"/>
            <a:ext cx="8385175" cy="520700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На языке Си этот процесс можно описать следующим образом:</a:t>
            </a:r>
          </a:p>
        </p:txBody>
      </p:sp>
      <p:sp>
        <p:nvSpPr>
          <p:cNvPr id="267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36650" y="857232"/>
            <a:ext cx="8007350" cy="60007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char[256]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sz="2200" b="1">
                <a:latin typeface="Courier New" pitchFamily="49" charset="0"/>
                <a:cs typeface="Courier New" pitchFamily="49" charset="0"/>
              </a:rPr>
              <a:t>; </a:t>
            </a:r>
            <a:endParaRPr lang="ru-RU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permut(string start, string rest) </a:t>
            </a:r>
            <a:endParaRPr lang="ru-RU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int lenr = strlen(rest);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int lens = strlen(start);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int i=0; string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=“";  string s2=“";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if (lenr == 0) Printf(“%s\n”, start); </a:t>
            </a:r>
            <a:endParaRPr lang="ru-RU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else </a:t>
            </a:r>
            <a:endParaRPr lang="ru-RU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lenr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i++) </a:t>
            </a:r>
            <a:endParaRPr lang="ru-RU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   /* Добавляем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-ый символ к строке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start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 */ </a:t>
            </a: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strcpy(sl,start); </a:t>
            </a: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strncpy(sl+lens,rest+i,1); </a:t>
            </a: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strncpy(sl+lens+1,"\0",1); </a:t>
            </a: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Удаляем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i-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ый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символ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из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строки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rest  */ </a:t>
            </a: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strncpy(s2,rest,i); </a:t>
            </a: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strncpy(s2+i,rest+i+l,lenr-i-1); </a:t>
            </a: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strncpy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2+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lenr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,"\0",   1); </a:t>
            </a: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	    /* Рекурсивный переход */ </a:t>
            </a: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permut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(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s1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2  );</a:t>
            </a: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} 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072462" cy="582594"/>
          </a:xfrm>
        </p:spPr>
        <p:txBody>
          <a:bodyPr>
            <a:normAutofit/>
          </a:bodyPr>
          <a:lstStyle/>
          <a:p>
            <a:r>
              <a:rPr lang="ru-RU" sz="2800" dirty="0"/>
              <a:t>Генерация всех перестановок методом Кнута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785794"/>
            <a:ext cx="7933588" cy="60722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>
                <a:solidFill>
                  <a:srgbClr val="0000FF"/>
                </a:solidFill>
              </a:rPr>
              <a:t>Идея</a:t>
            </a:r>
            <a:r>
              <a:rPr lang="ru-RU" dirty="0"/>
              <a:t>: </a:t>
            </a: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если построены все перестановки длины </a:t>
            </a:r>
            <a:r>
              <a:rPr lang="en-US" i="1" dirty="0">
                <a:latin typeface="Calibri" pitchFamily="34" charset="0"/>
              </a:rPr>
              <a:t>N</a:t>
            </a:r>
            <a:r>
              <a:rPr lang="en-US" dirty="0">
                <a:latin typeface="Calibri" pitchFamily="34" charset="0"/>
              </a:rPr>
              <a:t>, </a:t>
            </a:r>
            <a:r>
              <a:rPr lang="ru-RU" dirty="0">
                <a:latin typeface="Calibri" pitchFamily="34" charset="0"/>
              </a:rPr>
              <a:t>то для каждой такой перестановки можно построить </a:t>
            </a:r>
            <a:r>
              <a:rPr lang="en-US" i="1" dirty="0">
                <a:latin typeface="Calibri" pitchFamily="34" charset="0"/>
              </a:rPr>
              <a:t>N</a:t>
            </a:r>
            <a:r>
              <a:rPr lang="ru-RU" dirty="0">
                <a:latin typeface="Calibri" pitchFamily="34" charset="0"/>
              </a:rPr>
              <a:t>+1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перестановку длины </a:t>
            </a:r>
            <a:r>
              <a:rPr lang="en-US" i="1" dirty="0">
                <a:latin typeface="Calibri" pitchFamily="34" charset="0"/>
              </a:rPr>
              <a:t>N</a:t>
            </a:r>
            <a:r>
              <a:rPr lang="ru-RU" dirty="0">
                <a:latin typeface="Calibri" pitchFamily="34" charset="0"/>
              </a:rPr>
              <a:t>+1. </a:t>
            </a:r>
          </a:p>
          <a:p>
            <a:pPr>
              <a:buNone/>
            </a:pP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Пример:</a:t>
            </a: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Для перестановки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3241</a:t>
            </a:r>
            <a:r>
              <a:rPr lang="ru-RU" dirty="0">
                <a:latin typeface="Calibri" pitchFamily="34" charset="0"/>
              </a:rPr>
              <a:t> можно построить 5 различных перестановок длины 5:</a:t>
            </a:r>
          </a:p>
          <a:p>
            <a:pPr lvl="4"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53241</a:t>
            </a:r>
          </a:p>
          <a:p>
            <a:pPr lvl="4"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35241</a:t>
            </a:r>
          </a:p>
          <a:p>
            <a:pPr lvl="4"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32541</a:t>
            </a:r>
          </a:p>
          <a:p>
            <a:pPr lvl="4"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32451</a:t>
            </a:r>
          </a:p>
          <a:p>
            <a:pPr lvl="4"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32415</a:t>
            </a:r>
            <a:endParaRPr lang="ru-RU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00" y="142852"/>
            <a:ext cx="8385175" cy="881063"/>
          </a:xfrm>
        </p:spPr>
        <p:txBody>
          <a:bodyPr/>
          <a:lstStyle/>
          <a:p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Перестановки</a:t>
            </a:r>
          </a:p>
        </p:txBody>
      </p:sp>
      <p:sp>
        <p:nvSpPr>
          <p:cNvPr id="234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00100" y="857232"/>
            <a:ext cx="8007350" cy="5715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Перестановкой</a:t>
            </a:r>
            <a:r>
              <a:rPr lang="ru-RU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порядка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называется расположение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различных объектов в ряд в некотором порядке.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Например, для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трех объектов —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а, b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— существует шесть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перестановок: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ru-RU" sz="1800" i="1" dirty="0" err="1">
                <a:latin typeface="Times New Roman" pitchFamily="18" charset="0"/>
                <a:cs typeface="Times New Roman" pitchFamily="18" charset="0"/>
              </a:rPr>
              <a:t>аbс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acb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bac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са.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cab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cba</a:t>
            </a:r>
            <a:r>
              <a:rPr lang="ru-RU" sz="18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множества из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элементов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можно построить </a:t>
            </a:r>
            <a:r>
              <a:rPr lang="ru-RU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различных  перестановок: первую позицию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можно занять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способами, вторую —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способом, так как один элемент уже занят, и т. д. На последнее место можно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поставить только один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оставшийся элемент.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Следовательно, общее количество вариантов расстановки равно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Далее будем рассматривать перестановки элементов множества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2, 3, … , N}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7933588" cy="1143008"/>
          </a:xfrm>
        </p:spPr>
        <p:txBody>
          <a:bodyPr>
            <a:normAutofit/>
          </a:bodyPr>
          <a:lstStyle/>
          <a:p>
            <a:r>
              <a:rPr lang="ru-RU" sz="3200" dirty="0"/>
              <a:t>Генерация перестановок методом Кнута – </a:t>
            </a:r>
            <a:br>
              <a:rPr lang="ru-RU" sz="3200" dirty="0"/>
            </a:br>
            <a:r>
              <a:rPr lang="ru-RU" sz="3200" dirty="0"/>
              <a:t>1 способ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214422"/>
            <a:ext cx="81439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>
                <a:latin typeface="Calibri" pitchFamily="34" charset="0"/>
              </a:rPr>
              <a:t>Пусть дана перестановка длины </a:t>
            </a:r>
            <a:r>
              <a:rPr lang="en-US" sz="2400" dirty="0">
                <a:latin typeface="Calibri" pitchFamily="34" charset="0"/>
              </a:rPr>
              <a:t>N.</a:t>
            </a:r>
          </a:p>
          <a:p>
            <a:r>
              <a:rPr lang="ru-RU" sz="2400" dirty="0">
                <a:latin typeface="Calibri" pitchFamily="34" charset="0"/>
              </a:rPr>
              <a:t>Дописать в конец перестановки числа 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ru-RU" sz="2400" dirty="0">
                <a:latin typeface="Calibri" pitchFamily="34" charset="0"/>
              </a:rPr>
              <a:t>2</a:t>
            </a:r>
            <a:r>
              <a:rPr lang="en-US" sz="2400" i="1" dirty="0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+1)/2 (0 </a:t>
            </a:r>
            <a:r>
              <a:rPr lang="en-US" sz="2400" dirty="0">
                <a:latin typeface="Calibri" pitchFamily="34" charset="0"/>
                <a:sym typeface="Symbol"/>
              </a:rPr>
              <a:t> </a:t>
            </a:r>
            <a:r>
              <a:rPr lang="en-US" sz="2400" i="1" dirty="0" err="1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  <a:sym typeface="Symbol"/>
              </a:rPr>
              <a:t>  N).</a:t>
            </a:r>
          </a:p>
          <a:p>
            <a:r>
              <a:rPr lang="ru-RU" sz="2400" dirty="0">
                <a:latin typeface="Calibri" pitchFamily="34" charset="0"/>
                <a:sym typeface="Symbol"/>
              </a:rPr>
              <a:t>Перенумеровать элементы полученных перестановок в порядке их возрастания.</a:t>
            </a:r>
          </a:p>
          <a:p>
            <a:pPr>
              <a:buNone/>
            </a:pPr>
            <a:r>
              <a:rPr lang="ru-RU" dirty="0">
                <a:latin typeface="Calibri" pitchFamily="34" charset="0"/>
                <a:sym typeface="Symbol"/>
              </a:rPr>
              <a:t>Пример: </a:t>
            </a:r>
            <a:r>
              <a:rPr lang="ru-RU" sz="2800" dirty="0">
                <a:latin typeface="Calibri" pitchFamily="34" charset="0"/>
                <a:sym typeface="Symbol"/>
              </a:rPr>
              <a:t>дана перестановка 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3241.</a:t>
            </a:r>
          </a:p>
          <a:p>
            <a:pPr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3 2 4 1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4 3 5 2 1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3 2 4 1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4 3 5 1 2</a:t>
            </a:r>
            <a:endParaRPr lang="ru-RU" sz="28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3 2 4 1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2.5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4 2 5 1 3</a:t>
            </a:r>
          </a:p>
          <a:p>
            <a:pPr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3 2 4 1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3.5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3 2 5 1 4</a:t>
            </a:r>
          </a:p>
          <a:p>
            <a:pPr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3 2 4 1 </a:t>
            </a:r>
            <a:r>
              <a:rPr lang="ru-RU" sz="2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4.5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3 2 4 1 5</a:t>
            </a:r>
            <a:endParaRPr lang="ru-RU" sz="2800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endParaRPr lang="ru-RU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7862150" cy="1143000"/>
          </a:xfrm>
        </p:spPr>
        <p:txBody>
          <a:bodyPr>
            <a:noAutofit/>
          </a:bodyPr>
          <a:lstStyle/>
          <a:p>
            <a:r>
              <a:rPr lang="ru-RU" sz="3200" dirty="0"/>
              <a:t>Генерация перестановок методом Кнута – </a:t>
            </a:r>
            <a:br>
              <a:rPr lang="ru-RU" sz="3200" dirty="0"/>
            </a:br>
            <a:r>
              <a:rPr lang="ru-RU" sz="3200" dirty="0"/>
              <a:t>2 способ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1214422"/>
            <a:ext cx="8286776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>
                <a:latin typeface="Calibri" pitchFamily="34" charset="0"/>
              </a:rPr>
              <a:t>Пусть дана перестановка длины </a:t>
            </a:r>
            <a:r>
              <a:rPr lang="en-US" i="1" dirty="0">
                <a:latin typeface="Calibri" pitchFamily="34" charset="0"/>
              </a:rPr>
              <a:t>N</a:t>
            </a:r>
            <a:r>
              <a:rPr lang="ru-RU" dirty="0">
                <a:latin typeface="Calibri" pitchFamily="34" charset="0"/>
              </a:rPr>
              <a:t>: </a:t>
            </a:r>
            <a:r>
              <a:rPr lang="en-US" i="1" dirty="0">
                <a:latin typeface="Calibri" pitchFamily="34" charset="0"/>
              </a:rPr>
              <a:t>a</a:t>
            </a:r>
            <a:r>
              <a:rPr lang="en-US" baseline="-25000" dirty="0">
                <a:latin typeface="Calibri" pitchFamily="34" charset="0"/>
              </a:rPr>
              <a:t>1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a</a:t>
            </a:r>
            <a:r>
              <a:rPr lang="en-US" baseline="-25000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 … </a:t>
            </a:r>
            <a:r>
              <a:rPr lang="en-US" i="1" dirty="0" err="1">
                <a:latin typeface="Calibri" pitchFamily="34" charset="0"/>
              </a:rPr>
              <a:t>a</a:t>
            </a:r>
            <a:r>
              <a:rPr lang="en-US" i="1" baseline="-25000" dirty="0" err="1">
                <a:latin typeface="Calibri" pitchFamily="34" charset="0"/>
              </a:rPr>
              <a:t>N</a:t>
            </a:r>
            <a:r>
              <a:rPr lang="en-US" dirty="0">
                <a:latin typeface="Calibri" pitchFamily="34" charset="0"/>
              </a:rPr>
              <a:t> .</a:t>
            </a:r>
          </a:p>
          <a:p>
            <a:r>
              <a:rPr lang="ru-RU" dirty="0">
                <a:latin typeface="Calibri" pitchFamily="34" charset="0"/>
              </a:rPr>
              <a:t>Дописать в конец перестановки числа </a:t>
            </a:r>
            <a:r>
              <a:rPr lang="en-US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Calibri" pitchFamily="34" charset="0"/>
              </a:rPr>
              <a:t>	(1 </a:t>
            </a:r>
            <a:r>
              <a:rPr lang="en-US" dirty="0">
                <a:latin typeface="Calibri" pitchFamily="34" charset="0"/>
                <a:sym typeface="Symbol"/>
              </a:rPr>
              <a:t> </a:t>
            </a:r>
            <a:r>
              <a:rPr lang="en-US" i="1" dirty="0">
                <a:latin typeface="Calibri" pitchFamily="34" charset="0"/>
                <a:sym typeface="Symbol"/>
              </a:rPr>
              <a:t>k</a:t>
            </a:r>
            <a:r>
              <a:rPr lang="en-US" dirty="0">
                <a:latin typeface="Calibri" pitchFamily="34" charset="0"/>
                <a:sym typeface="Symbol"/>
              </a:rPr>
              <a:t>  </a:t>
            </a:r>
            <a:r>
              <a:rPr lang="en-US" i="1" dirty="0">
                <a:latin typeface="Calibri" pitchFamily="34" charset="0"/>
                <a:sym typeface="Symbol"/>
              </a:rPr>
              <a:t>N </a:t>
            </a:r>
            <a:r>
              <a:rPr lang="en-US" dirty="0">
                <a:latin typeface="Calibri" pitchFamily="34" charset="0"/>
                <a:sym typeface="Symbol"/>
              </a:rPr>
              <a:t>+1).</a:t>
            </a:r>
          </a:p>
          <a:p>
            <a:r>
              <a:rPr lang="ru-RU" dirty="0">
                <a:latin typeface="Calibri" pitchFamily="34" charset="0"/>
                <a:sym typeface="Symbol"/>
              </a:rPr>
              <a:t>Для всех </a:t>
            </a:r>
            <a:r>
              <a:rPr lang="en-US" i="1" dirty="0" err="1">
                <a:latin typeface="Calibri" pitchFamily="34" charset="0"/>
                <a:sym typeface="Symbol"/>
              </a:rPr>
              <a:t>a</a:t>
            </a:r>
            <a:r>
              <a:rPr lang="en-US" baseline="-25000" dirty="0" err="1">
                <a:latin typeface="Calibri" pitchFamily="34" charset="0"/>
                <a:sym typeface="Symbol"/>
              </a:rPr>
              <a:t>i</a:t>
            </a:r>
            <a:r>
              <a:rPr lang="en-US" dirty="0">
                <a:latin typeface="Calibri" pitchFamily="34" charset="0"/>
                <a:sym typeface="Symbol"/>
              </a:rPr>
              <a:t>  </a:t>
            </a:r>
            <a:r>
              <a:rPr lang="en-US" i="1" dirty="0">
                <a:latin typeface="Calibri" pitchFamily="34" charset="0"/>
                <a:sym typeface="Symbol"/>
              </a:rPr>
              <a:t>k </a:t>
            </a:r>
            <a:r>
              <a:rPr lang="ru-RU" dirty="0">
                <a:latin typeface="Calibri" pitchFamily="34" charset="0"/>
                <a:sym typeface="Symbol"/>
              </a:rPr>
              <a:t>заменить их на </a:t>
            </a:r>
            <a:r>
              <a:rPr lang="en-US" i="1" dirty="0" err="1">
                <a:latin typeface="Calibri" pitchFamily="34" charset="0"/>
                <a:sym typeface="Symbol"/>
              </a:rPr>
              <a:t>a</a:t>
            </a:r>
            <a:r>
              <a:rPr lang="en-US" i="1" baseline="-25000" dirty="0" err="1">
                <a:latin typeface="Calibri" pitchFamily="34" charset="0"/>
                <a:sym typeface="Symbol"/>
              </a:rPr>
              <a:t>i</a:t>
            </a:r>
            <a:r>
              <a:rPr lang="ru-RU" i="1" baseline="-25000" dirty="0">
                <a:latin typeface="Calibri" pitchFamily="34" charset="0"/>
                <a:sym typeface="Symbol"/>
              </a:rPr>
              <a:t> </a:t>
            </a:r>
            <a:r>
              <a:rPr lang="ru-RU" dirty="0">
                <a:latin typeface="Calibri" pitchFamily="34" charset="0"/>
                <a:sym typeface="Symbol"/>
              </a:rPr>
              <a:t>+ 1.</a:t>
            </a:r>
          </a:p>
          <a:p>
            <a:pPr>
              <a:buNone/>
            </a:pPr>
            <a:r>
              <a:rPr lang="ru-RU" dirty="0">
                <a:latin typeface="Calibri" pitchFamily="34" charset="0"/>
                <a:sym typeface="Symbol"/>
              </a:rPr>
              <a:t>Пример: дана перестановка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3241.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3 2 4 1 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4 3 5 2 1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3 2 4 1 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4 3 5 1 2</a:t>
            </a:r>
            <a:endParaRPr lang="ru-RU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3 2 4 1 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4 2 5 1 3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3 2 4 1 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3 2 5 1 4</a:t>
            </a:r>
          </a:p>
          <a:p>
            <a:pPr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3 2 4 1 </a:t>
            </a:r>
            <a:r>
              <a:rPr lang="ru-RU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3 2 4 1 5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8259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ru-RU" dirty="0"/>
              <a:t>Задача коммивояжера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85852" y="1071546"/>
            <a:ext cx="7498080" cy="15716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Дано </a:t>
            </a:r>
            <a:r>
              <a:rPr lang="en-US" dirty="0"/>
              <a:t>N </a:t>
            </a:r>
            <a:r>
              <a:rPr lang="ru-RU" dirty="0"/>
              <a:t>городов. Необходимо объехать все, побывав в каждом городе только один раз и вернуться в исходный город, затратив при этом минимальное количество времени (денег, …).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285984" y="307181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3428992" y="3429000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" name="Овал 5"/>
          <p:cNvSpPr/>
          <p:nvPr/>
        </p:nvSpPr>
        <p:spPr>
          <a:xfrm>
            <a:off x="5643570" y="385762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7" name="Овал 6"/>
          <p:cNvSpPr/>
          <p:nvPr/>
        </p:nvSpPr>
        <p:spPr>
          <a:xfrm>
            <a:off x="2143108" y="407194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4143372" y="4214818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4572000" y="3000372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11" name="Прямая со стрелкой 10"/>
          <p:cNvCxnSpPr>
            <a:stCxn id="4" idx="4"/>
            <a:endCxn id="7" idx="0"/>
          </p:cNvCxnSpPr>
          <p:nvPr/>
        </p:nvCxnSpPr>
        <p:spPr>
          <a:xfrm rot="5400000">
            <a:off x="2214546" y="3750471"/>
            <a:ext cx="50006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6"/>
            <a:endCxn id="5" idx="3"/>
          </p:cNvCxnSpPr>
          <p:nvPr/>
        </p:nvCxnSpPr>
        <p:spPr>
          <a:xfrm flipV="1">
            <a:off x="2643174" y="3855833"/>
            <a:ext cx="859051" cy="466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5"/>
            <a:endCxn id="8" idx="1"/>
          </p:cNvCxnSpPr>
          <p:nvPr/>
        </p:nvCxnSpPr>
        <p:spPr>
          <a:xfrm rot="16200000" flipH="1">
            <a:off x="3820106" y="3891552"/>
            <a:ext cx="432218" cy="36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6"/>
            <a:endCxn id="6" idx="2"/>
          </p:cNvCxnSpPr>
          <p:nvPr/>
        </p:nvCxnSpPr>
        <p:spPr>
          <a:xfrm flipV="1">
            <a:off x="4643438" y="4107661"/>
            <a:ext cx="100013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1"/>
            <a:endCxn id="9" idx="5"/>
          </p:cNvCxnSpPr>
          <p:nvPr/>
        </p:nvCxnSpPr>
        <p:spPr>
          <a:xfrm rot="16200000" flipV="1">
            <a:off x="5105990" y="3320048"/>
            <a:ext cx="503656" cy="717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2"/>
            <a:endCxn id="4" idx="6"/>
          </p:cNvCxnSpPr>
          <p:nvPr/>
        </p:nvCxnSpPr>
        <p:spPr>
          <a:xfrm rot="10800000" flipV="1">
            <a:off x="2786050" y="3250405"/>
            <a:ext cx="178595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85852" y="5000636"/>
            <a:ext cx="72866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+mn-lt"/>
              </a:rPr>
              <a:t>Решение: перебрать все последовательности городов, т.е. построив все перестановки элементов этого множества.</a:t>
            </a:r>
          </a:p>
          <a:p>
            <a:r>
              <a:rPr lang="ru-RU" sz="2000" dirty="0">
                <a:latin typeface="+mn-lt"/>
              </a:rPr>
              <a:t>Например, путь, отображенный на рисунке соответствует перестановке </a:t>
            </a:r>
          </a:p>
          <a:p>
            <a:r>
              <a:rPr lang="ru-RU" sz="2000" dirty="0"/>
              <a:t>		1 3 2 4 6 5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2976" y="142852"/>
            <a:ext cx="7043758" cy="663575"/>
          </a:xfrm>
        </p:spPr>
        <p:txBody>
          <a:bodyPr/>
          <a:lstStyle/>
          <a:p>
            <a:r>
              <a:rPr lang="ru-RU" sz="2400" dirty="0"/>
              <a:t>Инверсии </a:t>
            </a:r>
          </a:p>
        </p:txBody>
      </p:sp>
      <p:sp>
        <p:nvSpPr>
          <p:cNvPr id="2375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00100" y="857232"/>
            <a:ext cx="8007350" cy="571504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Пусть даны базовое множество из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элементов 1,2, 3,...,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  его перестановка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Пара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называется </a:t>
            </a:r>
            <a:r>
              <a:rPr lang="ru-RU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инверсией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инверсионной парой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перестановки,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если               при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Например, перестановка 4, 1, 3, 2 имеет четыре инверсии: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(4,1),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(3,2), (4,3) и (4,2).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Единственной перестановкой, не содержащей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инверсий, является упорядоченная перестановка 1, 2, 3, ... ,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N.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Таким образом, каждая инверсия — это пара элементов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перестановки, нарушающих ее упорядоченность.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428992" y="1142984"/>
          <a:ext cx="1571636" cy="34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1" name="Equation" r:id="rId4" imgW="1028520" imgH="228600" progId="">
                  <p:embed/>
                </p:oleObj>
              </mc:Choice>
              <mc:Fallback>
                <p:oleObj name="Equation" r:id="rId4" imgW="102852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142984"/>
                        <a:ext cx="1571636" cy="349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714480" y="1714488"/>
          <a:ext cx="714380" cy="37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2" name="Equation" r:id="rId6" imgW="457200" imgH="241200" progId="">
                  <p:embed/>
                </p:oleObj>
              </mc:Choice>
              <mc:Fallback>
                <p:oleObj name="Equation" r:id="rId6" imgW="457200" imgH="241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714488"/>
                        <a:ext cx="714380" cy="377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3428992" y="2000240"/>
          <a:ext cx="928694" cy="458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3" name="Equation" r:id="rId8" imgW="444240" imgH="241200" progId="">
                  <p:embed/>
                </p:oleObj>
              </mc:Choice>
              <mc:Fallback>
                <p:oleObj name="Equation" r:id="rId8" imgW="444240" imgH="2412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2000240"/>
                        <a:ext cx="928694" cy="4583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36650" y="428604"/>
            <a:ext cx="7864506" cy="621510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ru-RU" sz="26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Таблицей инверсий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перестановки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ru-RU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, ...,</a:t>
            </a:r>
            <a:r>
              <a:rPr lang="ru-RU" sz="26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6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называется последовательность чисел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…,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есть число элементов перестановки, больших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и расположенных левее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j </a:t>
            </a:r>
            <a:endParaRPr lang="ru-RU" sz="26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(т. е. количество инверсий вида 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), при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Например, </a:t>
            </a:r>
          </a:p>
          <a:p>
            <a:pPr>
              <a:buFont typeface="Wingdings" pitchFamily="2" charset="2"/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для перестановки	</a:t>
            </a:r>
            <a:r>
              <a:rPr lang="ru-RU" sz="2600" b="1" dirty="0">
                <a:latin typeface="Courier New" pitchFamily="49" charset="0"/>
                <a:cs typeface="Courier New" pitchFamily="49" charset="0"/>
              </a:rPr>
              <a:t>5 9 1 8 2 6 4 7 3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</a:p>
          <a:p>
            <a:pPr>
              <a:buFont typeface="Wingdings" pitchFamily="2" charset="2"/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таблица инверсий:	</a:t>
            </a:r>
            <a:r>
              <a:rPr lang="ru-RU" sz="2600" b="1" dirty="0">
                <a:latin typeface="Courier New" pitchFamily="49" charset="0"/>
                <a:cs typeface="Courier New" pitchFamily="49" charset="0"/>
              </a:rPr>
              <a:t>2 3 6 4 0 2 2 1 0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                              		</a:t>
            </a:r>
          </a:p>
          <a:p>
            <a:pPr>
              <a:buFont typeface="Wingdings" pitchFamily="2" charset="2"/>
              <a:buNone/>
            </a:pPr>
            <a:r>
              <a:rPr lang="ru-RU" sz="2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Свойство элементов таблицы инверсий:</a:t>
            </a:r>
          </a:p>
          <a:p>
            <a:pPr lvl="6">
              <a:buFont typeface="Wingdings" pitchFamily="2" charset="2"/>
              <a:buNone/>
            </a:pP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lvl="6"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6">
              <a:buFont typeface="Wingdings" pitchFamily="2" charset="2"/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≤ b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≤ N –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,</a:t>
            </a:r>
          </a:p>
          <a:p>
            <a:pPr lvl="6">
              <a:buFont typeface="Wingdings" pitchFamily="2" charset="2"/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lvl="6">
              <a:buFont typeface="Wingdings" pitchFamily="2" charset="2"/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≤ b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≤ 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 1.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6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Утверждение</a:t>
            </a:r>
            <a:endParaRPr lang="ru-RU" sz="2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Таблица инверсий единственным образом определяет соответствующую ей перестановку. </a:t>
            </a:r>
            <a:endParaRPr lang="en-US" sz="26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11156"/>
          </a:xfrm>
        </p:spPr>
        <p:txBody>
          <a:bodyPr>
            <a:normAutofit/>
          </a:bodyPr>
          <a:lstStyle/>
          <a:p>
            <a:r>
              <a:rPr lang="ru-RU" sz="2400" dirty="0"/>
              <a:t>Построение перестановки по таблице инверсий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000108"/>
            <a:ext cx="7498080" cy="52482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способ: </a:t>
            </a:r>
            <a:r>
              <a:rPr lang="ru-RU" sz="2600" u="sng" dirty="0">
                <a:latin typeface="Arial" pitchFamily="34" charset="0"/>
                <a:cs typeface="Arial" pitchFamily="34" charset="0"/>
              </a:rPr>
              <a:t>проход по таблице инверсий справа налево</a:t>
            </a:r>
            <a:endParaRPr lang="en-US" sz="2600" u="sng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Создается заготовка перестановки из одного максимального числа. На каждом шаге в нее вставляется следующий по величине элемент с учетом того, сколько элементов, больших него, должно стоять перед ним.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Пример: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b="1" dirty="0">
                <a:latin typeface="Courier New" pitchFamily="49" charset="0"/>
                <a:cs typeface="Courier New" pitchFamily="49" charset="0"/>
              </a:rPr>
              <a:t>Таблица инверсий: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	2 3 6 4 0 2 2 1 0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9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9 8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9 8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7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9 8 6 7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5 9 8 6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7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5 9 8 6 4 7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5 9 8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6 4 7 3</a:t>
            </a:r>
          </a:p>
          <a:p>
            <a:pPr marL="596646" indent="-51435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5 9 </a:t>
            </a:r>
            <a:r>
              <a:rPr lang="ru-RU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8 2 6 4 7 3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7" name="Стрелка вверх 6"/>
          <p:cNvSpPr/>
          <p:nvPr/>
        </p:nvSpPr>
        <p:spPr>
          <a:xfrm>
            <a:off x="8429652" y="2928934"/>
            <a:ext cx="285752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04375 -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-0.00023 L -0.09097 -0.0002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97 -0.00023 L -0.13819 -0.0002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819 -0.00023 L -0.18542 -0.0002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42 -0.00023 L -0.22483 -0.0002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83 -0.00023 L -0.27205 -0.0002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05 -0.00023 L -0.31944 -0.0002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944 -0.00023 L -0.36667 -0.0002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54098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П1: </a:t>
            </a:r>
            <a:br>
              <a:rPr lang="ru-RU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построение перестановки по таблице инверсий справа налево</a:t>
            </a:r>
            <a:endParaRPr lang="ru-RU" sz="2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85852" y="1571612"/>
            <a:ext cx="7498080" cy="47863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Вход: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	N &gt;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0 - количество элементов перестановки,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b</a:t>
            </a:r>
            <a:r>
              <a:rPr lang="ru-RU" sz="2400" i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b</a:t>
            </a:r>
            <a:r>
              <a:rPr lang="ru-RU" sz="2400" i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…,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400" i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– таблица инверсий,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		0 ≤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400" i="1" baseline="-25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ru-RU" sz="2400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≤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N −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j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Р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:=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пустая последовательность;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по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j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от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N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вниз до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latin typeface="Arial" pitchFamily="34" charset="0"/>
                <a:cs typeface="Arial" pitchFamily="34" charset="0"/>
              </a:rPr>
              <a:t>		вставить число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j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в 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Р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после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400" i="1" baseline="-25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ru-RU" sz="2400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элементов;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конец цикла;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Выход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i="1" dirty="0">
                <a:latin typeface="Arial" pitchFamily="34" charset="0"/>
                <a:cs typeface="Arial" pitchFamily="34" charset="0"/>
              </a:rPr>
              <a:t>		Р −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перестановка, соответствующая данной таблице инверсий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68280"/>
          </a:xfrm>
        </p:spPr>
        <p:txBody>
          <a:bodyPr>
            <a:noAutofit/>
          </a:bodyPr>
          <a:lstStyle/>
          <a:p>
            <a:r>
              <a:rPr lang="ru-RU" sz="2400" dirty="0"/>
              <a:t>Построение перестановки по таблице инверсий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785794"/>
            <a:ext cx="7498080" cy="442915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способ: </a:t>
            </a:r>
            <a:r>
              <a:rPr lang="ru-RU" sz="2200" u="sng" dirty="0">
                <a:latin typeface="Arial" pitchFamily="34" charset="0"/>
                <a:cs typeface="Arial" pitchFamily="34" charset="0"/>
              </a:rPr>
              <a:t>проход по таблице инверсий слева направо</a:t>
            </a:r>
            <a:endParaRPr lang="en-US" sz="2200" u="sng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Создается заготовка пустой перестановки длины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 каждом шаге для каждого элемента перестановки, начиная с 1, отсчитывается в ней столько пустых ячеек, какое число записано в соответствующей позиции в таблице инверсий.  В следующее за ними пустое место вставляется этот элемент.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dirty="0">
                <a:latin typeface="Arial" pitchFamily="34" charset="0"/>
                <a:cs typeface="Arial" pitchFamily="34" charset="0"/>
              </a:rPr>
              <a:t>Пример: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Таблица инверсий:	2 3 6 4 0 2 2 1 0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200" b="1" dirty="0">
                <a:latin typeface="Courier New" pitchFamily="49" charset="0"/>
                <a:cs typeface="Courier New" pitchFamily="49" charset="0"/>
              </a:rPr>
              <a:t>Перестановка: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71604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143108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714612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286116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857620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429124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000628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572132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143636" y="5572140"/>
            <a:ext cx="571504" cy="3571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5072066" y="3786190"/>
            <a:ext cx="285752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857488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0496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512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43504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3042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0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3570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8992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5984" y="55721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3993 0.000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93 0.0007 L 0.07934 0.000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34 0.0007 L 0.11875 0.000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5 0.0007 L 0.15018 0.000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17 0.0007 L 0.18958 0.000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9 0.0007 L 0.229 0.000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 0.0007 L 0.26841 0.0007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41 0.0007 L 0.30782 0.0007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Алгоритм П2: </a:t>
            </a:r>
            <a:br>
              <a:rPr lang="ru-RU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построение перестановки по таблице инверсий слева направо</a:t>
            </a:r>
            <a:endParaRPr lang="ru-RU" sz="2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Вход: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i="1" dirty="0">
                <a:latin typeface="Arial" pitchFamily="34" charset="0"/>
                <a:cs typeface="Arial" pitchFamily="34" charset="0"/>
              </a:rPr>
              <a:t>		N &gt; </a:t>
            </a:r>
            <a:r>
              <a:rPr lang="ru-RU" dirty="0">
                <a:latin typeface="Arial" pitchFamily="34" charset="0"/>
                <a:cs typeface="Arial" pitchFamily="34" charset="0"/>
              </a:rPr>
              <a:t>0 - количество элементов перестановки,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i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b</a:t>
            </a:r>
            <a:r>
              <a:rPr lang="ru-RU" i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b</a:t>
            </a:r>
            <a:r>
              <a:rPr lang="ru-RU" i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 …,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 – таблица инверсий,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		0 ≤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ru-RU" i="1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≤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 N −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j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i="1" dirty="0">
                <a:latin typeface="Arial" pitchFamily="34" charset="0"/>
                <a:cs typeface="Arial" pitchFamily="34" charset="0"/>
              </a:rPr>
              <a:t>	Р </a:t>
            </a:r>
            <a:r>
              <a:rPr lang="ru-RU" dirty="0">
                <a:latin typeface="Arial" pitchFamily="34" charset="0"/>
                <a:cs typeface="Arial" pitchFamily="34" charset="0"/>
              </a:rPr>
              <a:t>:=</a:t>
            </a:r>
            <a:r>
              <a:rPr lang="ru-RU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последовательность из </a:t>
            </a:r>
            <a:r>
              <a:rPr lang="en-US" i="1" dirty="0">
                <a:latin typeface="Calibri" pitchFamily="34" charset="0"/>
              </a:rPr>
              <a:t>N</a:t>
            </a:r>
            <a:r>
              <a:rPr lang="ru-RU" dirty="0">
                <a:latin typeface="Calibri" pitchFamily="34" charset="0"/>
              </a:rPr>
              <a:t> пустых элементов</a:t>
            </a:r>
            <a:r>
              <a:rPr lang="ru-RU" dirty="0">
                <a:latin typeface="Arial" pitchFamily="34" charset="0"/>
                <a:cs typeface="Arial" pitchFamily="34" charset="0"/>
              </a:rPr>
              <a:t>; </a:t>
            </a:r>
          </a:p>
          <a:p>
            <a:pPr hangingPunct="0">
              <a:buNone/>
            </a:pPr>
            <a:r>
              <a:rPr lang="ru-RU" b="1" dirty="0">
                <a:latin typeface="Calibri" pitchFamily="34" charset="0"/>
              </a:rPr>
              <a:t>	цикл по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b="1" dirty="0">
                <a:latin typeface="Calibri" pitchFamily="34" charset="0"/>
              </a:rPr>
              <a:t>от</a:t>
            </a:r>
            <a:r>
              <a:rPr lang="ru-RU" dirty="0">
                <a:latin typeface="Calibri" pitchFamily="34" charset="0"/>
              </a:rPr>
              <a:t> 1 </a:t>
            </a:r>
            <a:r>
              <a:rPr lang="ru-RU" b="1" dirty="0">
                <a:latin typeface="Calibri" pitchFamily="34" charset="0"/>
              </a:rPr>
              <a:t>до</a:t>
            </a: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N</a:t>
            </a:r>
            <a:r>
              <a:rPr lang="ru-RU" dirty="0">
                <a:latin typeface="Calibri" pitchFamily="34" charset="0"/>
              </a:rPr>
              <a:t>  </a:t>
            </a:r>
            <a:r>
              <a:rPr lang="ru-RU" b="1" dirty="0">
                <a:latin typeface="Calibri" pitchFamily="34" charset="0"/>
              </a:rPr>
              <a:t>с шагом</a:t>
            </a:r>
            <a:r>
              <a:rPr lang="ru-RU" dirty="0">
                <a:latin typeface="Calibri" pitchFamily="34" charset="0"/>
              </a:rPr>
              <a:t> 1 </a:t>
            </a:r>
            <a:r>
              <a:rPr lang="ru-RU" b="1" dirty="0">
                <a:latin typeface="Calibri" pitchFamily="34" charset="0"/>
              </a:rPr>
              <a:t>выполнять 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dirty="0">
                <a:latin typeface="Calibri" pitchFamily="34" charset="0"/>
              </a:rPr>
              <a:t>  		</a:t>
            </a:r>
            <a:r>
              <a:rPr lang="ru-RU" i="1" dirty="0">
                <a:latin typeface="Calibri" pitchFamily="34" charset="0"/>
              </a:rPr>
              <a:t>пропустить </a:t>
            </a:r>
            <a:r>
              <a:rPr lang="en-US" i="1" dirty="0">
                <a:latin typeface="Calibri" pitchFamily="34" charset="0"/>
              </a:rPr>
              <a:t>b</a:t>
            </a:r>
            <a:r>
              <a:rPr lang="en-US" i="1" baseline="-25000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пустых мест  в </a:t>
            </a:r>
            <a:r>
              <a:rPr lang="en-US" i="1" dirty="0">
                <a:latin typeface="Calibri" pitchFamily="34" charset="0"/>
              </a:rPr>
              <a:t>P;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ru-RU" i="1" dirty="0">
                <a:latin typeface="Calibri" pitchFamily="34" charset="0"/>
              </a:rPr>
              <a:t>	 </a:t>
            </a:r>
            <a:r>
              <a:rPr lang="en-US" i="1" dirty="0">
                <a:latin typeface="Calibri" pitchFamily="34" charset="0"/>
              </a:rPr>
              <a:t>	</a:t>
            </a:r>
            <a:r>
              <a:rPr lang="ru-RU" i="1" dirty="0">
                <a:latin typeface="Calibri" pitchFamily="34" charset="0"/>
              </a:rPr>
              <a:t>поместить </a:t>
            </a:r>
            <a:r>
              <a:rPr lang="en-US" i="1" dirty="0" err="1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на следующее пустое место</a:t>
            </a:r>
            <a:r>
              <a:rPr lang="en-US" i="1" dirty="0">
                <a:latin typeface="Calibri" pitchFamily="34" charset="0"/>
              </a:rPr>
              <a:t>;</a:t>
            </a:r>
            <a:endParaRPr lang="ru-RU" dirty="0">
              <a:latin typeface="Calibri" pitchFamily="34" charset="0"/>
            </a:endParaRPr>
          </a:p>
          <a:p>
            <a:pPr hangingPunct="0">
              <a:buNone/>
            </a:pPr>
            <a:r>
              <a:rPr lang="en-US" b="1" dirty="0">
                <a:latin typeface="Calibri" pitchFamily="34" charset="0"/>
              </a:rPr>
              <a:t>	</a:t>
            </a:r>
            <a:r>
              <a:rPr lang="ru-RU" b="1" dirty="0">
                <a:latin typeface="Calibri" pitchFamily="34" charset="0"/>
              </a:rPr>
              <a:t>конец цикла</a:t>
            </a:r>
            <a:endParaRPr lang="en-US" b="1" dirty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>
                <a:latin typeface="Arial" pitchFamily="34" charset="0"/>
                <a:cs typeface="Arial" pitchFamily="34" charset="0"/>
              </a:rPr>
              <a:t>Выход</a:t>
            </a:r>
            <a:r>
              <a:rPr lang="ru-RU" dirty="0">
                <a:latin typeface="Arial" pitchFamily="34" charset="0"/>
                <a:cs typeface="Arial" pitchFamily="34" charset="0"/>
              </a:rPr>
              <a:t>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i="1" dirty="0">
                <a:latin typeface="Arial" pitchFamily="34" charset="0"/>
                <a:cs typeface="Arial" pitchFamily="34" charset="0"/>
              </a:rPr>
              <a:t>		Р − </a:t>
            </a:r>
            <a:r>
              <a:rPr lang="ru-RU" dirty="0">
                <a:latin typeface="Arial" pitchFamily="34" charset="0"/>
                <a:cs typeface="Arial" pitchFamily="34" charset="0"/>
              </a:rPr>
              <a:t>перестановка, соответствующая данной таблице инверсий </a:t>
            </a:r>
          </a:p>
          <a:p>
            <a:pPr hangingPunct="0">
              <a:buNone/>
            </a:pPr>
            <a:r>
              <a:rPr lang="ru-RU" b="1" dirty="0"/>
              <a:t>			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01" y="214290"/>
            <a:ext cx="7786742" cy="592138"/>
          </a:xfrm>
        </p:spPr>
        <p:txBody>
          <a:bodyPr/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Инверсионный метод поиска всех перестановок </a:t>
            </a:r>
          </a:p>
        </p:txBody>
      </p:sp>
      <p:sp>
        <p:nvSpPr>
          <p:cNvPr id="2560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00100" y="1000108"/>
            <a:ext cx="8007350" cy="52864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Таблица инверсий однозначно определяет перестановку и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каждая перестановка имеет только одну таблицу инверсий.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Следовательно, если мы сумеем перебрать все таблицы инверсий, то с помощью алгоритмов П1</a:t>
            </a:r>
            <a:r>
              <a:rPr lang="ru-RU" sz="2000" i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или П2 сможем по ним восстановить все перестановки.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Рассмотрим таблицу инверсий как </a:t>
            </a:r>
            <a:r>
              <a:rPr lang="en-US" sz="2000" i="1" dirty="0">
                <a:latin typeface="Calibri" pitchFamily="34" charset="0"/>
                <a:cs typeface="Times New Roman" pitchFamily="18" charset="0"/>
              </a:rPr>
              <a:t>N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-значное число в такой необычной «системе счисления»: количество цифр, которое можно использовать в </a:t>
            </a:r>
            <a:r>
              <a:rPr lang="ru-RU" sz="20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-м разряде (с конца, начиная с 0) равно </a:t>
            </a:r>
            <a:r>
              <a:rPr lang="en-US" sz="2000" i="1" dirty="0">
                <a:latin typeface="Calibri" pitchFamily="34" charset="0"/>
                <a:cs typeface="Times New Roman" pitchFamily="18" charset="0"/>
              </a:rPr>
              <a:t>i</a:t>
            </a:r>
            <a:r>
              <a:rPr lang="ru-RU" sz="2000" i="1" dirty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i="1" dirty="0">
              <a:latin typeface="Calibri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dirty="0">
                <a:latin typeface="Calibri" pitchFamily="34" charset="0"/>
                <a:cs typeface="Times New Roman" pitchFamily="18" charset="0"/>
              </a:rPr>
              <a:t>Возьмем «минимальную» таблицу и будем последовательно прибавлять к ней, как к числу, единицу, пользуясь, например, алгоритмом сложения с переносом для многоразрядных чисел, модифицированным для нашей «системы счисления».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2834</TotalTime>
  <Words>1214</Words>
  <Application>Microsoft Office PowerPoint</Application>
  <PresentationFormat>Экран (4:3)</PresentationFormat>
  <Paragraphs>358</Paragraphs>
  <Slides>22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Gill Sans MT</vt:lpstr>
      <vt:lpstr>Symbol</vt:lpstr>
      <vt:lpstr>Times New Roman</vt:lpstr>
      <vt:lpstr>Verdana</vt:lpstr>
      <vt:lpstr>Wingdings</vt:lpstr>
      <vt:lpstr>Wingdings 2</vt:lpstr>
      <vt:lpstr>Солнцестояние</vt:lpstr>
      <vt:lpstr>Equation</vt:lpstr>
      <vt:lpstr>    Лекция 6 </vt:lpstr>
      <vt:lpstr>Перестановки</vt:lpstr>
      <vt:lpstr>Инверсии </vt:lpstr>
      <vt:lpstr>Презентация PowerPoint</vt:lpstr>
      <vt:lpstr>Построение перестановки по таблице инверсий</vt:lpstr>
      <vt:lpstr>Алгоритм П1:  построение перестановки по таблице инверсий справа налево</vt:lpstr>
      <vt:lpstr>Построение перестановки по таблице инверсий</vt:lpstr>
      <vt:lpstr>Алгоритм П2:  построение перестановки по таблице инверсий слева направо</vt:lpstr>
      <vt:lpstr>Инверсионный метод поиска всех перестановок </vt:lpstr>
      <vt:lpstr>Генерация таблиц инверсии</vt:lpstr>
      <vt:lpstr>Алгоритм И1:  нахождение следующей таблицы инверсий</vt:lpstr>
      <vt:lpstr>Алгоритм Дейкстры: поиск следующей по алфавиту перестановки </vt:lpstr>
      <vt:lpstr>Идея алгоритма Дейкстры:</vt:lpstr>
      <vt:lpstr>Алгоритм Дейкстры:  генерация следующей по алфавиту перестановки</vt:lpstr>
      <vt:lpstr>Пример построения следующей по алфавиту перестановки</vt:lpstr>
      <vt:lpstr>Рекурсивный метод поиска всех перестановок </vt:lpstr>
      <vt:lpstr>Пример рекурсивного перебора для M= {1,2,3,4}</vt:lpstr>
      <vt:lpstr>На языке Си этот процесс можно описать следующим образом:</vt:lpstr>
      <vt:lpstr>Генерация всех перестановок методом Кнута</vt:lpstr>
      <vt:lpstr>Генерация перестановок методом Кнута –  1 способ</vt:lpstr>
      <vt:lpstr>Генерация перестановок методом Кнута –  2 способ</vt:lpstr>
      <vt:lpstr> Задача коммивояжера</vt:lpstr>
    </vt:vector>
  </TitlesOfParts>
  <Company>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lastModifiedBy>Татьяна Нестеренко</cp:lastModifiedBy>
  <cp:revision>128</cp:revision>
  <dcterms:created xsi:type="dcterms:W3CDTF">2006-06-15T11:25:02Z</dcterms:created>
  <dcterms:modified xsi:type="dcterms:W3CDTF">2017-10-17T10:22:50Z</dcterms:modified>
</cp:coreProperties>
</file>