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CC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>
        <p:scale>
          <a:sx n="83" d="100"/>
          <a:sy n="83" d="100"/>
        </p:scale>
        <p:origin x="-82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678216-B8E1-4B7A-8701-764C71DFE1F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920253D-E92E-4B61-B75F-F221BA6498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498CE-9BFC-4919-9BA6-BF2DA4D29576}" type="slidenum">
              <a:rPr lang="ru-RU"/>
              <a:pPr/>
              <a:t>1</a:t>
            </a:fld>
            <a:endParaRPr 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337A08-AC91-4811-8451-41740F80BEB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E1A3-CC43-43A2-8BA8-463E75D221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1CCA5-B0ED-438D-8286-7F31B550D6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86B08-97B9-4469-B415-95F820B1E09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DB789-06E3-4D3A-84B6-659E6998B54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A347C-2F53-4896-B527-E5F9D0D200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91FBD5-90AE-4431-8572-3DA46A5977C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AFE0-8871-499A-A16E-BD24015DD35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24E6C-73E8-4AD7-BF92-34E0ACF69B0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A3C346-60E5-4E23-955C-658299A918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F9D9F4-3637-46FF-8E8C-C90ED4CCDD4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1612712-0F4F-4760-95B3-4D2D3B0683D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7" r:id="rId3"/>
    <p:sldLayoutId id="2147483682" r:id="rId4"/>
    <p:sldLayoutId id="2147483688" r:id="rId5"/>
    <p:sldLayoutId id="2147483683" r:id="rId6"/>
    <p:sldLayoutId id="2147483689" r:id="rId7"/>
    <p:sldLayoutId id="2147483690" r:id="rId8"/>
    <p:sldLayoutId id="2147483691" r:id="rId9"/>
    <p:sldLayoutId id="2147483684" r:id="rId10"/>
    <p:sldLayoutId id="214748368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000">
                <a:solidFill>
                  <a:schemeClr val="tx2">
                    <a:lumMod val="60000"/>
                    <a:lumOff val="40000"/>
                  </a:schemeClr>
                </a:solidFill>
              </a:rPr>
              <a:t>Лекция </a:t>
            </a:r>
            <a:r>
              <a:rPr lang="ru-RU" sz="4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 </a:t>
            </a:r>
            <a:endParaRPr lang="ru-RU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Простые сортировки</a:t>
            </a: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algn="r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Сортировка простым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000108"/>
            <a:ext cx="7499350" cy="5500726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На 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ru-RU" sz="2400" i="1" dirty="0" smtClean="0">
                <a:latin typeface="Calibri" pitchFamily="34" charset="0"/>
              </a:rPr>
              <a:t>-</a:t>
            </a:r>
            <a:r>
              <a:rPr lang="ru-RU" sz="2400" dirty="0" smtClean="0">
                <a:latin typeface="Calibri" pitchFamily="34" charset="0"/>
              </a:rPr>
              <a:t>м шаге выбирается наименьший элемент из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 входной последовательности </a:t>
            </a:r>
            <a:r>
              <a:rPr lang="en-US" sz="2400" i="1" dirty="0" err="1" smtClean="0">
                <a:latin typeface="Calibri" pitchFamily="34" charset="0"/>
              </a:rPr>
              <a:t>a</a:t>
            </a:r>
            <a:r>
              <a:rPr lang="en-US" sz="2400" i="1" baseline="-25000" dirty="0" err="1" smtClean="0">
                <a:latin typeface="Calibri" pitchFamily="34" charset="0"/>
              </a:rPr>
              <a:t>i</a:t>
            </a:r>
            <a:r>
              <a:rPr lang="ru-RU" sz="2400" dirty="0" smtClean="0">
                <a:latin typeface="Calibri" pitchFamily="34" charset="0"/>
              </a:rPr>
              <a:t>, ..., </a:t>
            </a:r>
            <a:r>
              <a:rPr lang="en-US" sz="2400" i="1" dirty="0" smtClean="0">
                <a:latin typeface="Calibri" pitchFamily="34" charset="0"/>
              </a:rPr>
              <a:t>a</a:t>
            </a:r>
            <a:r>
              <a:rPr lang="en-US" sz="2400" i="1" baseline="-25000" dirty="0" smtClean="0">
                <a:latin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</a:rPr>
              <a:t> и меняется местами с </a:t>
            </a:r>
            <a:r>
              <a:rPr lang="en-US" sz="2400" i="1" dirty="0" err="1" smtClean="0">
                <a:latin typeface="Calibri" pitchFamily="34" charset="0"/>
              </a:rPr>
              <a:t>a</a:t>
            </a:r>
            <a:r>
              <a:rPr lang="en-US" sz="2400" i="1" baseline="-25000" dirty="0" err="1" smtClean="0">
                <a:latin typeface="Calibri" pitchFamily="34" charset="0"/>
              </a:rPr>
              <a:t>i</a:t>
            </a:r>
            <a:r>
              <a:rPr lang="ru-RU" sz="2400" dirty="0" smtClean="0">
                <a:latin typeface="Calibri" pitchFamily="34" charset="0"/>
              </a:rPr>
              <a:t>-м. </a:t>
            </a: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Таким образом, после шага 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70"/>
            <a:ext cx="7499350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 dirty="0" smtClean="0">
                <a:latin typeface="Calibri" pitchFamily="34" charset="0"/>
              </a:rPr>
              <a:t>  51  8  38  90  14 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 63.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	  2 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 dirty="0" smtClean="0">
                <a:latin typeface="Calibri" pitchFamily="34" charset="0"/>
              </a:rPr>
              <a:t> 38  90  14  40  63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	  2  8 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dirty="0" smtClean="0">
                <a:latin typeface="Calibri" pitchFamily="34" charset="0"/>
              </a:rPr>
              <a:t>  38  90 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dirty="0" smtClean="0">
                <a:latin typeface="Calibri" pitchFamily="34" charset="0"/>
              </a:rPr>
              <a:t>  40  63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      2  8  14 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 dirty="0" smtClean="0">
                <a:latin typeface="Calibri" pitchFamily="34" charset="0"/>
              </a:rPr>
              <a:t>  90  51  40  63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      2  8  14  38 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dirty="0" smtClean="0">
                <a:latin typeface="Calibri" pitchFamily="34" charset="0"/>
              </a:rPr>
              <a:t>  51 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dirty="0" smtClean="0">
                <a:latin typeface="Calibri" pitchFamily="34" charset="0"/>
              </a:rPr>
              <a:t>  63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      2  8  14  38   40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90  63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	  2  8  14  38   40  51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      2  8  14  38   40  51  63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u="sng" dirty="0" smtClean="0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Обсуждение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000108"/>
            <a:ext cx="7499350" cy="5248292"/>
          </a:xfrm>
        </p:spPr>
        <p:txBody>
          <a:bodyPr/>
          <a:lstStyle/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простыми включениями. </a:t>
            </a:r>
          </a:p>
          <a:p>
            <a:pPr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000108"/>
            <a:ext cx="8001024" cy="5715040"/>
          </a:xfrm>
        </p:spPr>
        <p:txBody>
          <a:bodyPr/>
          <a:lstStyle/>
          <a:p>
            <a:pPr hangingPunct="0">
              <a:buNone/>
            </a:pPr>
            <a:r>
              <a:rPr lang="ru-RU" sz="2000" dirty="0" smtClean="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цикл по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от</a:t>
            </a:r>
            <a:r>
              <a:rPr lang="ru-RU" sz="2000" dirty="0" smtClean="0">
                <a:latin typeface="Calibri" pitchFamily="34" charset="0"/>
              </a:rPr>
              <a:t> 1 </a:t>
            </a:r>
            <a:r>
              <a:rPr lang="ru-RU" sz="2000" b="1" dirty="0" smtClean="0">
                <a:latin typeface="Calibri" pitchFamily="34" charset="0"/>
              </a:rPr>
              <a:t>до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–1 </a:t>
            </a:r>
            <a:r>
              <a:rPr lang="ru-RU" sz="2000" b="1" dirty="0" smtClean="0">
                <a:latin typeface="Calibri" pitchFamily="34" charset="0"/>
              </a:rPr>
              <a:t>с шагом</a:t>
            </a:r>
            <a:r>
              <a:rPr lang="ru-RU" sz="2000" dirty="0" smtClean="0">
                <a:latin typeface="Calibri" pitchFamily="34" charset="0"/>
              </a:rPr>
              <a:t> 1 </a:t>
            </a:r>
            <a:r>
              <a:rPr lang="ru-RU" sz="2000" b="1" dirty="0" smtClean="0">
                <a:latin typeface="Calibri" pitchFamily="34" charset="0"/>
              </a:rPr>
              <a:t>выполнять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 //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dirty="0" smtClean="0">
                <a:latin typeface="Calibri" pitchFamily="34" charset="0"/>
              </a:rPr>
              <a:t>					   </a:t>
            </a: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   	 цикл по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j </a:t>
            </a:r>
            <a:r>
              <a:rPr lang="ru-RU" sz="2000" b="1" dirty="0" smtClean="0">
                <a:latin typeface="Calibri" pitchFamily="34" charset="0"/>
              </a:rPr>
              <a:t>от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 dirty="0" smtClean="0">
                <a:latin typeface="Calibri" pitchFamily="34" charset="0"/>
              </a:rPr>
              <a:t>до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N </a:t>
            </a:r>
            <a:r>
              <a:rPr lang="ru-RU" sz="2000" b="1" dirty="0" smtClean="0">
                <a:latin typeface="Calibri" pitchFamily="34" charset="0"/>
              </a:rPr>
              <a:t>с шагом</a:t>
            </a:r>
            <a:r>
              <a:rPr lang="ru-RU" sz="2000" dirty="0" smtClean="0">
                <a:latin typeface="Calibri" pitchFamily="34" charset="0"/>
              </a:rPr>
              <a:t> 1 </a:t>
            </a:r>
            <a:r>
              <a:rPr lang="ru-RU" sz="2000" b="1" dirty="0" smtClean="0">
                <a:latin typeface="Calibri" pitchFamily="34" charset="0"/>
              </a:rPr>
              <a:t>выполнять 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    		если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 dirty="0" smtClean="0">
                <a:latin typeface="Calibri" pitchFamily="34" charset="0"/>
              </a:rPr>
              <a:t>то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dirty="0" smtClean="0">
                <a:latin typeface="Calibri" pitchFamily="34" charset="0"/>
              </a:rPr>
              <a:t>		</a:t>
            </a: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 	конец цикла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// первым элементом несортированной части: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dirty="0" smtClean="0">
                <a:latin typeface="Calibri" pitchFamily="34" charset="0"/>
              </a:rPr>
              <a:t>   </a:t>
            </a:r>
            <a:r>
              <a:rPr lang="ru-RU" sz="2000" b="1" dirty="0" smtClean="0">
                <a:latin typeface="Calibri" pitchFamily="34" charset="0"/>
              </a:rPr>
              <a:t>если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sym typeface="Symbol"/>
              </a:rPr>
              <a:t></a:t>
            </a:r>
            <a:r>
              <a:rPr lang="en-US" sz="2000" dirty="0" smtClean="0">
                <a:latin typeface="Calibri" pitchFamily="34" charset="0"/>
              </a:rPr>
              <a:t> r </a:t>
            </a:r>
            <a:r>
              <a:rPr lang="ru-RU" sz="2000" dirty="0" smtClean="0">
                <a:latin typeface="Calibri" pitchFamily="34" charset="0"/>
              </a:rPr>
              <a:t>   </a:t>
            </a:r>
            <a:r>
              <a:rPr lang="ru-RU" sz="2000" b="1" dirty="0" smtClean="0">
                <a:latin typeface="Calibri" pitchFamily="34" charset="0"/>
              </a:rPr>
              <a:t>то</a:t>
            </a:r>
            <a:r>
              <a:rPr lang="ru-RU" sz="2000" dirty="0" smtClean="0">
                <a:latin typeface="Calibri" pitchFamily="34" charset="0"/>
              </a:rPr>
              <a:t> Обмен (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);			   </a:t>
            </a: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// части массива 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ru-RU" sz="2000" i="1" dirty="0" smtClean="0">
                <a:latin typeface="Calibri" pitchFamily="34" charset="0"/>
              </a:rPr>
              <a:t>.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конец цикла</a:t>
            </a: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142984"/>
            <a:ext cx="7791474" cy="5105416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Число </a:t>
            </a:r>
            <a:r>
              <a:rPr lang="ru-RU" sz="2000" i="1" dirty="0" smtClean="0">
                <a:latin typeface="Calibri" pitchFamily="34" charset="0"/>
              </a:rPr>
              <a:t>С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сравнений на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-м шаге не зависит от начального порядка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элементов.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первом шаге первый элемент сравнивается с остальными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элементами, на втором шаге число сравнений будет — </a:t>
            </a:r>
            <a:r>
              <a:rPr lang="ru-RU" sz="2000" i="1" dirty="0" smtClean="0">
                <a:latin typeface="Calibri" pitchFamily="34" charset="0"/>
              </a:rPr>
              <a:t>N </a:t>
            </a:r>
            <a:r>
              <a:rPr lang="en-US" sz="2000" i="1" dirty="0" smtClean="0">
                <a:latin typeface="Calibri" pitchFamily="34" charset="0"/>
              </a:rPr>
              <a:t>-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 т. д.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Поэтому число сравнений есть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 smtClean="0">
                <a:latin typeface="Calibri" pitchFamily="34" charset="0"/>
              </a:rPr>
              <a:t>		</a:t>
            </a:r>
            <a:r>
              <a:rPr lang="ru-RU" sz="2000" i="1" dirty="0" smtClean="0">
                <a:latin typeface="Calibri" pitchFamily="34" charset="0"/>
              </a:rPr>
              <a:t>С = (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1) + (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2) + ... + 1 = </a:t>
            </a:r>
            <a:r>
              <a:rPr lang="en-US" sz="2000" i="1" dirty="0" smtClean="0">
                <a:latin typeface="Calibri" pitchFamily="34" charset="0"/>
              </a:rPr>
              <a:t>N </a:t>
            </a:r>
            <a:r>
              <a:rPr lang="en-US" sz="2000" dirty="0" smtClean="0">
                <a:latin typeface="Calibri" pitchFamily="34" charset="0"/>
              </a:rPr>
              <a:t>* (</a:t>
            </a:r>
            <a:r>
              <a:rPr lang="en-US" sz="2000" i="1" dirty="0" smtClean="0">
                <a:latin typeface="Calibri" pitchFamily="34" charset="0"/>
              </a:rPr>
              <a:t>N </a:t>
            </a:r>
            <a:r>
              <a:rPr lang="en-US" sz="2000" dirty="0" smtClean="0">
                <a:latin typeface="Calibri" pitchFamily="34" charset="0"/>
              </a:rPr>
              <a:t>- 1)/2</a:t>
            </a:r>
            <a:r>
              <a:rPr lang="ru-RU" sz="2000" dirty="0" smtClean="0">
                <a:latin typeface="Calibri" pitchFamily="34" charset="0"/>
              </a:rPr>
              <a:t>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Максимальное число пересылок </a:t>
            </a:r>
            <a:r>
              <a:rPr lang="ru-RU" sz="2000" i="1" dirty="0" smtClean="0">
                <a:latin typeface="Calibri" pitchFamily="34" charset="0"/>
              </a:rPr>
              <a:t>М</a:t>
            </a:r>
            <a:r>
              <a:rPr lang="en-US" sz="2000" i="1" baseline="-25000" dirty="0" smtClean="0">
                <a:latin typeface="Calibri" pitchFamily="34" charset="0"/>
              </a:rPr>
              <a:t>m</a:t>
            </a:r>
            <a:r>
              <a:rPr lang="ru-RU" sz="2000" i="1" baseline="-25000" dirty="0" smtClean="0">
                <a:latin typeface="Calibri" pitchFamily="34" charset="0"/>
              </a:rPr>
              <a:t>ах</a:t>
            </a:r>
            <a:r>
              <a:rPr lang="ru-RU" sz="2000" i="1" dirty="0" smtClean="0">
                <a:latin typeface="Calibri" pitchFamily="34" charset="0"/>
              </a:rPr>
              <a:t> = N </a:t>
            </a:r>
            <a:r>
              <a:rPr lang="en-US" sz="2000" i="1" dirty="0" smtClean="0">
                <a:latin typeface="Calibri" pitchFamily="34" charset="0"/>
              </a:rPr>
              <a:t>-</a:t>
            </a:r>
            <a:r>
              <a:rPr lang="ru-RU" sz="2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так как на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каждом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проходе выполняется обмен найденного минимального элемента с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-м.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Вероятность того, что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</a:t>
            </a:r>
            <a:r>
              <a:rPr lang="ru-RU" sz="2000" dirty="0" err="1" smtClean="0">
                <a:latin typeface="Calibri" pitchFamily="34" charset="0"/>
              </a:rPr>
              <a:t>й</a:t>
            </a:r>
            <a:r>
              <a:rPr lang="ru-RU" sz="2000" dirty="0" smtClean="0">
                <a:latin typeface="Calibri" pitchFamily="34" charset="0"/>
              </a:rPr>
              <a:t> элемент уже стоит на месте, невелика, поэтому средняя оценка </a:t>
            </a:r>
            <a:r>
              <a:rPr lang="ru-RU" sz="2000" i="1" dirty="0" smtClean="0">
                <a:latin typeface="Calibri" pitchFamily="34" charset="0"/>
              </a:rPr>
              <a:t>М </a:t>
            </a:r>
            <a:r>
              <a:rPr lang="ru-RU" sz="2000" dirty="0" smtClean="0">
                <a:latin typeface="Calibri" pitchFamily="34" charset="0"/>
              </a:rPr>
              <a:t>близка к максимальной. 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Анализ, продолжение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2000" dirty="0" smtClean="0">
                <a:latin typeface="Calibri" pitchFamily="34" charset="0"/>
              </a:rPr>
              <a:t>Мы видим, что число сравнений в методе выбора всегда равно максимальному числу сравнений в методе простых включений, в то время как число перемещений, наоборот, минимально. </a:t>
            </a:r>
          </a:p>
          <a:p>
            <a:pPr algn="just">
              <a:buNone/>
            </a:pPr>
            <a:endParaRPr lang="ru-RU" sz="2000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ru-RU" sz="2000" dirty="0" smtClean="0">
                <a:latin typeface="Calibri" pitchFamily="34" charset="0"/>
              </a:rPr>
              <a:t>Если вспомнить, что сравниваются ключи позиций, а перемещаются записи целиком, то метод выбора, экономящий число перемещений может на практике оказаться предпочтительней.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2547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Сортировка простым обменом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071546"/>
            <a:ext cx="7499350" cy="5176854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Метод основан на принципе сравнения и обмена пар соседних элементов.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первом шаге сравним последний и предпоследний элементы, если они не упорядочены, поменяем их местами.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Повторим этот же процесс от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-го до 2-го элемента, потом от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-го до 3-го и т. д.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000" i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-</a:t>
            </a:r>
            <a:r>
              <a:rPr lang="ru-RU" sz="2000" dirty="0" err="1" smtClean="0">
                <a:latin typeface="Calibri" pitchFamily="34" charset="0"/>
              </a:rPr>
              <a:t>й</a:t>
            </a:r>
            <a:r>
              <a:rPr lang="ru-RU" sz="2000" dirty="0" smtClean="0">
                <a:latin typeface="Calibri" pitchFamily="34" charset="0"/>
              </a:rPr>
              <a:t> проход по массиву приводит к «всплыванию» наименьшего элемента из входной последовательности на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-</a:t>
            </a:r>
            <a:r>
              <a:rPr lang="en-US" sz="2000" i="1" dirty="0" smtClean="0">
                <a:latin typeface="Calibri" pitchFamily="34" charset="0"/>
              </a:rPr>
              <a:t>e </a:t>
            </a:r>
            <a:r>
              <a:rPr lang="ru-RU" sz="2000" dirty="0" smtClean="0">
                <a:latin typeface="Calibri" pitchFamily="34" charset="0"/>
              </a:rPr>
              <a:t>место в готовую последовательность.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70"/>
            <a:ext cx="7499350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Процесс сортировки обменами покажем на примере все той же последовательности, состоящей из восьми ключей: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latin typeface="Calibri" pitchFamily="34" charset="0"/>
              </a:rPr>
              <a:t>40  51   8   38  90  14  2  63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1 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  40   51   8  38  90 14 63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 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 smtClean="0">
                <a:latin typeface="Calibri" pitchFamily="34" charset="0"/>
              </a:rPr>
              <a:t>   40  51 14  38 90 63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3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 2</a:t>
            </a:r>
            <a:r>
              <a:rPr lang="ru-RU" sz="2000" dirty="0" smtClean="0">
                <a:latin typeface="Calibri" pitchFamily="34" charset="0"/>
              </a:rPr>
              <a:t>  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 smtClean="0">
                <a:latin typeface="Calibri" pitchFamily="34" charset="0"/>
              </a:rPr>
              <a:t>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dirty="0" smtClean="0">
                <a:latin typeface="Calibri" pitchFamily="34" charset="0"/>
              </a:rPr>
              <a:t>  40  51 38 63 90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4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 2</a:t>
            </a:r>
            <a:r>
              <a:rPr lang="ru-RU" sz="2000" dirty="0" smtClean="0">
                <a:latin typeface="Calibri" pitchFamily="34" charset="0"/>
              </a:rPr>
              <a:t>  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 smtClean="0">
                <a:latin typeface="Calibri" pitchFamily="34" charset="0"/>
              </a:rPr>
              <a:t>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38 </a:t>
            </a:r>
            <a:r>
              <a:rPr lang="ru-RU" sz="2000" dirty="0" smtClean="0">
                <a:latin typeface="Calibri" pitchFamily="34" charset="0"/>
              </a:rPr>
              <a:t> 40 51 63 90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5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rgbClr val="0000FF"/>
                </a:solidFill>
                <a:latin typeface="Calibri" pitchFamily="34" charset="0"/>
              </a:rPr>
              <a:t> 2     8   14  38  40 </a:t>
            </a:r>
            <a:r>
              <a:rPr lang="ru-RU" sz="2000" dirty="0" smtClean="0">
                <a:latin typeface="Calibri" pitchFamily="34" charset="0"/>
              </a:rPr>
              <a:t>51 63 90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6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alibri" pitchFamily="34" charset="0"/>
              </a:rPr>
              <a:t>2     8   14  38  40 51 </a:t>
            </a:r>
            <a:r>
              <a:rPr lang="ru-RU" sz="2000" dirty="0" smtClean="0">
                <a:latin typeface="Calibri" pitchFamily="34" charset="0"/>
              </a:rPr>
              <a:t>63 90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7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alibri" pitchFamily="34" charset="0"/>
              </a:rPr>
              <a:t>2     8   14  38  40 51 63 </a:t>
            </a:r>
            <a:r>
              <a:rPr lang="ru-RU" sz="2000" dirty="0" smtClean="0">
                <a:latin typeface="Calibri" pitchFamily="34" charset="0"/>
              </a:rPr>
              <a:t>90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(метод пузырька)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285860"/>
            <a:ext cx="7499350" cy="4962540"/>
          </a:xfrm>
        </p:spPr>
        <p:txBody>
          <a:bodyPr/>
          <a:lstStyle/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от 2 до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с шагом 1 выполнять	</a:t>
            </a:r>
          </a:p>
          <a:p>
            <a:pPr hangingPunct="0">
              <a:buNone/>
            </a:pP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// проход от конца массива к началу:</a:t>
            </a:r>
            <a:endParaRPr lang="ru-RU" sz="20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цикл по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от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до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с шагом -1 выполнять </a:t>
            </a:r>
          </a:p>
          <a:p>
            <a:pPr hangingPunct="0">
              <a:buNone/>
            </a:pP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// если два рядом стоящих элемента нарушают</a:t>
            </a:r>
            <a:endParaRPr lang="ru-RU" sz="20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  		// порядок по возрастанию, то их поменять местами.</a:t>
            </a:r>
            <a:endParaRPr lang="ru-RU" sz="20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если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–1]</a:t>
            </a:r>
          </a:p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 то	Обмен(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–1);	 </a:t>
            </a:r>
          </a:p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конец цикла</a:t>
            </a:r>
          </a:p>
          <a:p>
            <a:pPr hangingPunc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конец цикла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Количество сравнений </a:t>
            </a:r>
            <a:r>
              <a:rPr lang="ru-RU" sz="2000" i="1" dirty="0" smtClean="0">
                <a:latin typeface="Calibri" pitchFamily="34" charset="0"/>
              </a:rPr>
              <a:t>С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baseline="-25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на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– м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проходе равно </a:t>
            </a:r>
            <a:r>
              <a:rPr lang="ru-RU" sz="2000" i="1" dirty="0" smtClean="0">
                <a:latin typeface="Calibri" pitchFamily="34" charset="0"/>
              </a:rPr>
              <a:t>N</a:t>
            </a:r>
            <a:r>
              <a:rPr lang="en-US" sz="2000" i="1" dirty="0" smtClean="0">
                <a:latin typeface="Calibri" pitchFamily="34" charset="0"/>
              </a:rPr>
              <a:t> -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что приводит к уже известному выражению для </a:t>
            </a:r>
            <a:r>
              <a:rPr lang="ru-RU" sz="2000" i="1" dirty="0" smtClean="0">
                <a:latin typeface="Calibri" pitchFamily="34" charset="0"/>
              </a:rPr>
              <a:t>С: </a:t>
            </a:r>
            <a:endParaRPr lang="en-US" sz="2000" i="1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С = 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-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1) + (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-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2) +  ...  + 1 =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∙(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 - 1)/2</a:t>
            </a:r>
            <a:r>
              <a:rPr lang="ru-RU" sz="2000" dirty="0" smtClean="0">
                <a:latin typeface="Calibri" pitchFamily="34" charset="0"/>
              </a:rPr>
              <a:t>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Минимальное количество пересылок </a:t>
            </a:r>
            <a:r>
              <a:rPr lang="en-US" sz="2000" i="1" dirty="0" err="1" smtClean="0">
                <a:latin typeface="Calibri" pitchFamily="34" charset="0"/>
              </a:rPr>
              <a:t>M</a:t>
            </a:r>
            <a:r>
              <a:rPr lang="en-US" sz="2000" i="1" baseline="-25000" dirty="0" err="1" smtClean="0">
                <a:latin typeface="Calibri" pitchFamily="34" charset="0"/>
              </a:rPr>
              <a:t>min</a:t>
            </a:r>
            <a:r>
              <a:rPr lang="ru-RU" sz="2000" i="1" dirty="0" smtClean="0">
                <a:latin typeface="Calibri" pitchFamily="34" charset="0"/>
              </a:rPr>
              <a:t>= </a:t>
            </a:r>
            <a:r>
              <a:rPr lang="ru-RU" sz="2000" dirty="0" smtClean="0">
                <a:latin typeface="Calibri" pitchFamily="34" charset="0"/>
              </a:rPr>
              <a:t>0,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если массив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уже упорядочен,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максимальное </a:t>
            </a:r>
            <a:r>
              <a:rPr lang="ru-RU" sz="2000" i="1" dirty="0" err="1" smtClean="0">
                <a:latin typeface="Calibri" pitchFamily="34" charset="0"/>
              </a:rPr>
              <a:t>М</a:t>
            </a:r>
            <a:r>
              <a:rPr lang="ru-RU" sz="2000" i="1" baseline="-25000" dirty="0" err="1" smtClean="0">
                <a:latin typeface="Calibri" pitchFamily="34" charset="0"/>
              </a:rPr>
              <a:t>тах</a:t>
            </a:r>
            <a:r>
              <a:rPr lang="ru-RU" sz="2000" i="1" dirty="0" smtClean="0">
                <a:latin typeface="Calibri" pitchFamily="34" charset="0"/>
              </a:rPr>
              <a:t> = С</a:t>
            </a:r>
            <a:r>
              <a:rPr lang="ru-RU" sz="2000" dirty="0" smtClean="0">
                <a:latin typeface="Calibri" pitchFamily="34" charset="0"/>
              </a:rPr>
              <a:t>, если массив упорядочен по убыванию.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</a:rPr>
              <a:t>Задача сортировки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000108"/>
            <a:ext cx="7499350" cy="52482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Задача сортировки </a:t>
            </a:r>
            <a:r>
              <a:rPr lang="ru-RU" sz="2400" dirty="0" smtClean="0"/>
              <a:t>состоит в том, чтобы </a:t>
            </a:r>
            <a:r>
              <a:rPr lang="en-US" sz="2400" dirty="0" smtClean="0"/>
              <a:t> </a:t>
            </a:r>
            <a:r>
              <a:rPr lang="ru-RU" sz="2400" dirty="0" smtClean="0"/>
              <a:t>упорядочить </a:t>
            </a:r>
            <a:r>
              <a:rPr lang="ru-RU" sz="2400" i="1" dirty="0" smtClean="0"/>
              <a:t>N </a:t>
            </a:r>
            <a:r>
              <a:rPr lang="ru-RU" sz="2400" dirty="0" smtClean="0"/>
              <a:t>объектов    </a:t>
            </a:r>
            <a:r>
              <a:rPr lang="en-US" sz="2400" i="1" dirty="0" smtClean="0"/>
              <a:t>a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... , </a:t>
            </a:r>
            <a:r>
              <a:rPr lang="ru-RU" sz="2400" i="1" dirty="0" smtClean="0"/>
              <a:t>а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ru-RU" sz="24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/>
              <a:t>переставить их в такой последовательности  </a:t>
            </a:r>
            <a:r>
              <a:rPr lang="en-US" sz="2400" dirty="0" smtClean="0"/>
              <a:t>	</a:t>
            </a:r>
            <a:r>
              <a:rPr lang="ru-RU" sz="2400" dirty="0" smtClean="0"/>
              <a:t>		</a:t>
            </a:r>
            <a:r>
              <a:rPr lang="ru-RU" sz="2400" i="1" dirty="0" smtClean="0"/>
              <a:t>а</a:t>
            </a:r>
            <a:r>
              <a:rPr lang="en-US" sz="2400" i="1" baseline="-25000" dirty="0" smtClean="0"/>
              <a:t>p</a:t>
            </a:r>
            <a:r>
              <a:rPr lang="ru-RU" sz="2400" baseline="-25000" dirty="0" smtClean="0"/>
              <a:t>1</a:t>
            </a:r>
            <a:r>
              <a:rPr lang="en-US" sz="2400" baseline="-25000" dirty="0" smtClean="0"/>
              <a:t> </a:t>
            </a:r>
            <a:r>
              <a:rPr lang="ru-RU" sz="2400" i="1" dirty="0" smtClean="0"/>
              <a:t>, </a:t>
            </a:r>
            <a:r>
              <a:rPr lang="ru-RU" sz="2400" dirty="0" smtClean="0"/>
              <a:t>...,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pN</a:t>
            </a:r>
            <a:r>
              <a:rPr lang="en-US" sz="2400" i="1" baseline="-25000" dirty="0" smtClean="0"/>
              <a:t> </a:t>
            </a:r>
            <a:r>
              <a:rPr lang="ru-RU" sz="2400" i="1" dirty="0" smtClean="0"/>
              <a:t>,  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i="1" dirty="0" smtClean="0"/>
              <a:t> </a:t>
            </a:r>
            <a:r>
              <a:rPr lang="ru-RU" sz="2400" dirty="0" smtClean="0"/>
              <a:t>чтобы их ключи расположились в неубывающем порядке </a:t>
            </a:r>
            <a:r>
              <a:rPr lang="en-US" sz="2400" dirty="0" smtClean="0"/>
              <a:t> 		</a:t>
            </a:r>
            <a:r>
              <a:rPr lang="ru-RU" sz="2400" dirty="0" smtClean="0"/>
              <a:t>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/>
              <a:t> 			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p</a:t>
            </a:r>
            <a:r>
              <a:rPr lang="ru-RU" sz="2400" baseline="-25000" dirty="0" smtClean="0"/>
              <a:t>1</a:t>
            </a:r>
            <a:r>
              <a:rPr lang="ru-RU" sz="2400" i="1" dirty="0" smtClean="0"/>
              <a:t> </a:t>
            </a:r>
            <a:r>
              <a:rPr lang="ru-RU" sz="2400" dirty="0" smtClean="0"/>
              <a:t>&lt;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p</a:t>
            </a:r>
            <a:r>
              <a:rPr lang="ru-RU" sz="2400" baseline="-25000" dirty="0" smtClean="0"/>
              <a:t>2</a:t>
            </a:r>
            <a:r>
              <a:rPr lang="ru-RU" sz="2400" i="1" dirty="0" smtClean="0"/>
              <a:t> </a:t>
            </a:r>
            <a:r>
              <a:rPr lang="ru-RU" sz="2400" dirty="0" smtClean="0"/>
              <a:t>&lt; ... &lt;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pN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Улучшение метода пузырька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70"/>
            <a:ext cx="7499350" cy="5786478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1) Нередко случается, что последние проходы сортировки  простым обменом работают «вхолостую», так как элементы уже упорядочены.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Один из способов улучшения алгоритма сортировки пузырьком состоит в том, чтобы запомнить, производился ли на очередном проходе какой-либо обмен.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Если ни одного обмена не было, то алгоритм может закончить работу.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2) Асимметрия метода: один неправильно расположенный «пузырек» на «тяжелом» конце почти отсортированного массива «всплывет» на место за один проход: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	8        14        38        40        51        63        90        2</a:t>
            </a:r>
          </a:p>
          <a:p>
            <a:pPr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Неправильно расположенный «камень» на «легком» конце будет «опускаться» на правильное место только </a:t>
            </a:r>
            <a:r>
              <a:rPr lang="ru-RU" sz="2000" dirty="0" err="1" smtClean="0">
                <a:latin typeface="Calibri" pitchFamily="34" charset="0"/>
              </a:rPr>
              <a:t>только</a:t>
            </a:r>
            <a:r>
              <a:rPr lang="ru-RU" sz="2000" dirty="0" smtClean="0">
                <a:latin typeface="Calibri" pitchFamily="34" charset="0"/>
              </a:rPr>
              <a:t> по одному шажку на каждом проходе: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	90        2         8        14        40        51        63</a:t>
            </a:r>
          </a:p>
          <a:p>
            <a:pPr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1785918" y="4357694"/>
            <a:ext cx="5073640" cy="285752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7701" y="2393596"/>
              <a:ext cx="50076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6580" y="2643180"/>
              <a:ext cx="6570708" cy="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637" y="2357827"/>
              <a:ext cx="5722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28"/>
          <p:cNvGrpSpPr>
            <a:grpSpLocks/>
          </p:cNvGrpSpPr>
          <p:nvPr/>
        </p:nvGrpSpPr>
        <p:grpSpPr bwMode="auto">
          <a:xfrm>
            <a:off x="1714480" y="6143644"/>
            <a:ext cx="4787935" cy="571504"/>
            <a:chOff x="784992" y="4500570"/>
            <a:chExt cx="4786655" cy="571509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 rot="5400000">
              <a:off x="572265" y="4857760"/>
              <a:ext cx="4270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86580" y="5072075"/>
              <a:ext cx="4783479" cy="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rot="5400000" flipH="1" flipV="1">
              <a:off x="5285894" y="4784735"/>
              <a:ext cx="5699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5400000" flipH="1" flipV="1">
              <a:off x="4570911" y="4785529"/>
              <a:ext cx="57150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5400000" flipH="1" flipV="1">
              <a:off x="3785303" y="4785529"/>
              <a:ext cx="57150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H="1" flipV="1">
              <a:off x="3071114" y="4785529"/>
              <a:ext cx="57150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 flipH="1" flipV="1">
              <a:off x="2356925" y="4785529"/>
              <a:ext cx="57150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rot="5400000" flipH="1" flipV="1">
              <a:off x="1715733" y="4785532"/>
              <a:ext cx="57150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499350" cy="51115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Шейкер-сортировка (алгоритм)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714356"/>
            <a:ext cx="8215338" cy="6000792"/>
          </a:xfrm>
        </p:spPr>
        <p:txBody>
          <a:bodyPr/>
          <a:lstStyle/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alibri" pitchFamily="34" charset="0"/>
              </a:rPr>
              <a:t>Пусть </a:t>
            </a:r>
            <a:r>
              <a:rPr lang="en-US" sz="1800" dirty="0" smtClean="0">
                <a:latin typeface="Calibri" pitchFamily="34" charset="0"/>
              </a:rPr>
              <a:t>F </a:t>
            </a:r>
            <a:r>
              <a:rPr lang="ru-RU" sz="1800" dirty="0" smtClean="0">
                <a:latin typeface="Calibri" pitchFamily="34" charset="0"/>
              </a:rPr>
              <a:t>— логическая переменная, принимающая истинное значение, если во время прохода по массиву были обмены двух рядом стоящих элементов, </a:t>
            </a:r>
            <a:r>
              <a:rPr lang="en-US" sz="1800" i="1" dirty="0" smtClean="0">
                <a:latin typeface="Calibri" pitchFamily="34" charset="0"/>
              </a:rPr>
              <a:t>left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– левая граница несортированной части массива, а </a:t>
            </a:r>
            <a:r>
              <a:rPr lang="en-US" sz="1800" dirty="0" smtClean="0">
                <a:latin typeface="Calibri" pitchFamily="34" charset="0"/>
              </a:rPr>
              <a:t>right </a:t>
            </a:r>
            <a:r>
              <a:rPr lang="ru-RU" sz="1800" dirty="0" smtClean="0">
                <a:latin typeface="Calibri" pitchFamily="34" charset="0"/>
              </a:rPr>
              <a:t>– ее правая граница.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1;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истина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выполнять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ложь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   //Проход по массиву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от начала к концу: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 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&gt;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+ 1]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		// переставить два рядом стоящих элемента, нарушающие порядок: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	начало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		Обмен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+1);   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	    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истина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конец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Сдвинуть правую границу влево на одну позицию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– 1; 	   	  </a:t>
            </a:r>
          </a:p>
          <a:p>
            <a:pPr>
              <a:spcBef>
                <a:spcPts val="0"/>
              </a:spcBef>
              <a:buNone/>
            </a:pPr>
            <a:endParaRPr lang="ru-RU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4350" cy="72547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Шейкер-сортировка (продолжение алгоритма)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912" cy="5929330"/>
          </a:xfrm>
        </p:spPr>
        <p:txBody>
          <a:bodyPr/>
          <a:lstStyle/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Если были обмены во время предыдущего прохода,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совершить проход по массиву от конца к началу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начало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ложь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:= right; 			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left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&lt;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 1]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	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переставить рядом стоящие элементы,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нарушающие порядок: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начало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Обмен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i–1);	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	   F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истина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конец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–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конец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Сдвинуть левую границу вправо на одну позицию: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Цикл повторять до тех пор, пока 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F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не 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      		//останется равной значению </a:t>
            </a:r>
            <a:r>
              <a:rPr lang="ru-RU" sz="1800" b="1" i="1" dirty="0" smtClean="0">
                <a:latin typeface="Calibri" pitchFamily="34" charset="0"/>
                <a:cs typeface="Courier New" pitchFamily="49" charset="0"/>
              </a:rPr>
              <a:t>ложь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.</a:t>
            </a:r>
          </a:p>
          <a:p>
            <a:pPr hangingPunct="0">
              <a:spcBef>
                <a:spcPts val="0"/>
              </a:spcBef>
            </a:pPr>
            <a:r>
              <a:rPr lang="ru-RU" sz="1800" b="1" i="1" dirty="0" smtClean="0">
                <a:latin typeface="Calibri" pitchFamily="34" charset="0"/>
              </a:rPr>
              <a:t> </a:t>
            </a:r>
            <a:endParaRPr lang="ru-RU" sz="1800" dirty="0" smtClean="0">
              <a:latin typeface="Calibri" pitchFamily="34" charset="0"/>
            </a:endParaRP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928670"/>
            <a:ext cx="7648598" cy="5319730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i="1" dirty="0" err="1" smtClean="0">
                <a:latin typeface="Calibri" pitchFamily="34" charset="0"/>
              </a:rPr>
              <a:t>С</a:t>
            </a:r>
            <a:r>
              <a:rPr lang="ru-RU" sz="2000" i="1" baseline="-25000" dirty="0" err="1" smtClean="0">
                <a:latin typeface="Calibri" pitchFamily="34" charset="0"/>
              </a:rPr>
              <a:t>т</a:t>
            </a:r>
            <a:r>
              <a:rPr lang="en-US" sz="2000" i="1" baseline="-25000" dirty="0" smtClean="0">
                <a:latin typeface="Calibri" pitchFamily="34" charset="0"/>
              </a:rPr>
              <a:t>in</a:t>
            </a:r>
            <a:r>
              <a:rPr lang="ru-RU" sz="2000" i="1" dirty="0" smtClean="0">
                <a:latin typeface="Calibri" pitchFamily="34" charset="0"/>
              </a:rPr>
              <a:t>= N –</a:t>
            </a:r>
            <a:r>
              <a:rPr lang="ru-RU" sz="2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Кнут показал, что среднее число сравнений пропорционально </a:t>
            </a:r>
          </a:p>
          <a:p>
            <a:pPr algn="ctr"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-</a:t>
            </a:r>
            <a:r>
              <a:rPr lang="ru-RU" sz="2000" i="1" dirty="0" smtClean="0">
                <a:latin typeface="Calibri" pitchFamily="34" charset="0"/>
              </a:rPr>
              <a:t> N.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Но все предложенные улучшения не влияют на число обменов.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самом деле, каждый обмен уменьшает число инверсий в массиве на 1, следовательно, при любом алгоритме, основанном на обмене пар соседних элементов, число необходимых перестановок одинаково и равно числу инверсий в массиве.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Сортировка обменом и ее улучшенная сортировка хуже, чем сортировка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включениями и выбором.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err="1" smtClean="0">
                <a:latin typeface="Calibri" pitchFamily="34" charset="0"/>
              </a:rPr>
              <a:t>Шейкер-сортировку</a:t>
            </a:r>
            <a:r>
              <a:rPr lang="ru-RU" sz="2000" dirty="0" smtClean="0">
                <a:latin typeface="Calibri" pitchFamily="34" charset="0"/>
              </a:rPr>
              <a:t> выгодно использовать тогда, когда массив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почти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упорядочен.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методом подсчета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500174"/>
            <a:ext cx="8072462" cy="48006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При сортировке подсчетом каждый элемент поочередно сравнивается со всеми остальными и подсчитывается количество элементов, которые меньше его. Это число (+1) определяет позицию элемента в отсортированной последовательности при условии, что все элементы различны.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Простейшая реализация этого метода требует  дополнительного массива, в котором накапливаются отсортированные элементы. Это связано с тем, что в данном методе входная последовательность не сокращается по мере обработки элементов.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499350" cy="439718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(на одном массиве)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428604"/>
            <a:ext cx="7862912" cy="6429396"/>
          </a:xfrm>
        </p:spPr>
        <p:txBody>
          <a:bodyPr/>
          <a:lstStyle/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Условно разделить массив 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A 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на отсортированную и несортированную части. Пусть </a:t>
            </a:r>
            <a:r>
              <a:rPr lang="en-US" sz="18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– номер первого элемента в несортированной части массива.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1; 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:=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		// Посчитать количество элементов в массиве, меньших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		// </a:t>
            </a:r>
            <a:r>
              <a:rPr lang="en-US" sz="18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-го элемента и записать это число в переменную 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r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цикл по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&gt; A[j]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конец цикла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если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  <a:sym typeface="Symbol"/>
              </a:rPr>
              <a:t>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</a:t>
            </a:r>
            <a:r>
              <a:rPr lang="en-US" sz="18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-</a:t>
            </a:r>
            <a:r>
              <a:rPr lang="ru-RU" sz="1800" i="1" dirty="0" err="1" smtClean="0">
                <a:latin typeface="Calibri" pitchFamily="34" charset="0"/>
                <a:cs typeface="Courier New" pitchFamily="49" charset="0"/>
              </a:rPr>
              <a:t>й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элемент стоит на своем месте, 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то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+ 1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увеличить сортированную часть на 1 элемент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иначе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начало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вычислить позицию, куда нужно поставить </a:t>
            </a:r>
            <a:r>
              <a:rPr lang="en-US" sz="18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-</a:t>
            </a:r>
            <a:r>
              <a:rPr lang="ru-RU" sz="1800" i="1" dirty="0" err="1" smtClean="0">
                <a:latin typeface="Calibri" pitchFamily="34" charset="0"/>
                <a:cs typeface="Courier New" pitchFamily="49" charset="0"/>
              </a:rPr>
              <a:t>й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элемент: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пока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A[r] =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r:= r+1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	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поменять его местами с тем элементом,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    	// который в этой позиции находится: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Обмен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(r,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Свойство устойчивости сортировки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/>
              <a:t>Сортировка называется </a:t>
            </a:r>
            <a:r>
              <a:rPr lang="ru-RU" sz="2400" i="1" dirty="0" smtClean="0">
                <a:solidFill>
                  <a:srgbClr val="FF0000"/>
                </a:solidFill>
              </a:rPr>
              <a:t>устойчивой</a:t>
            </a:r>
            <a:r>
              <a:rPr lang="ru-RU" sz="2400" i="1" dirty="0" smtClean="0"/>
              <a:t>, 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 smtClean="0"/>
              <a:t>если она  удовлетворяет условию,  согласно которому записи с одинаковыми ключами остаются в прежнем  порядке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algn="ctr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baseline="-250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baseline="-250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latin typeface="Calibri" pitchFamily="34" charset="0"/>
              </a:rPr>
              <a:t>то </a:t>
            </a:r>
            <a:r>
              <a:rPr lang="en-US" sz="2400" i="1" dirty="0" smtClean="0">
                <a:latin typeface="Calibri" pitchFamily="34" charset="0"/>
              </a:rPr>
              <a:t>p</a:t>
            </a:r>
            <a:r>
              <a:rPr lang="en-US" sz="2400" i="1" baseline="-25000" dirty="0" smtClean="0">
                <a:latin typeface="Calibri" pitchFamily="34" charset="0"/>
              </a:rPr>
              <a:t>i</a:t>
            </a:r>
            <a:r>
              <a:rPr lang="ru-RU" sz="2400" i="1" dirty="0" smtClean="0">
                <a:latin typeface="Calibri" pitchFamily="34" charset="0"/>
              </a:rPr>
              <a:t> &lt; </a:t>
            </a:r>
            <a:r>
              <a:rPr lang="en-US" sz="2400" i="1" dirty="0" err="1" smtClean="0">
                <a:latin typeface="Calibri" pitchFamily="34" charset="0"/>
              </a:rPr>
              <a:t>p</a:t>
            </a:r>
            <a:r>
              <a:rPr lang="en-US" sz="2400" i="1" baseline="-25000" dirty="0" err="1" smtClean="0">
                <a:latin typeface="Calibri" pitchFamily="34" charset="0"/>
              </a:rPr>
              <a:t>j</a:t>
            </a:r>
            <a:r>
              <a:rPr lang="ru-RU" sz="2400" baseline="-25000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400" baseline="-25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При устойчивой сортировке относительный порядок элементов с одинаковыми ключами не меняется.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сортировок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857232"/>
            <a:ext cx="7499350" cy="53911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/>
              <a:t>Методы сортировки обычно разделяют на</a:t>
            </a:r>
            <a:r>
              <a:rPr lang="en-US" sz="2000" dirty="0" smtClean="0"/>
              <a:t> </a:t>
            </a:r>
            <a:r>
              <a:rPr lang="ru-RU" sz="2000" dirty="0" smtClean="0"/>
              <a:t> две категории: </a:t>
            </a:r>
            <a:r>
              <a:rPr lang="en-US" sz="2000" dirty="0" smtClean="0"/>
              <a:t>                                                       </a:t>
            </a:r>
            <a:r>
              <a:rPr lang="ru-RU" sz="2000" i="1" dirty="0" smtClean="0">
                <a:solidFill>
                  <a:srgbClr val="FF0000"/>
                </a:solidFill>
              </a:rPr>
              <a:t>внутреннюю</a:t>
            </a:r>
            <a:r>
              <a:rPr lang="ru-RU" sz="2000" i="1" dirty="0" smtClean="0"/>
              <a:t> </a:t>
            </a:r>
            <a:r>
              <a:rPr lang="ru-RU" sz="2000" dirty="0" smtClean="0"/>
              <a:t>сортировку</a:t>
            </a:r>
            <a:r>
              <a:rPr lang="en-US" sz="2000" dirty="0" smtClean="0"/>
              <a:t> </a:t>
            </a:r>
            <a:r>
              <a:rPr lang="ru-RU" sz="2000" dirty="0" smtClean="0"/>
              <a:t> массивов и </a:t>
            </a:r>
            <a:r>
              <a:rPr lang="en-US" sz="2000" dirty="0" smtClean="0"/>
              <a:t>        </a:t>
            </a: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i="1" dirty="0" smtClean="0">
                <a:solidFill>
                  <a:schemeClr val="accent2"/>
                </a:solidFill>
              </a:rPr>
              <a:t>	</a:t>
            </a:r>
            <a:r>
              <a:rPr lang="ru-RU" sz="2000" i="1" dirty="0" smtClean="0">
                <a:solidFill>
                  <a:srgbClr val="FF0000"/>
                </a:solidFill>
              </a:rPr>
              <a:t>внешнюю</a:t>
            </a:r>
            <a:r>
              <a:rPr lang="ru-RU" sz="2000" i="1" dirty="0" smtClean="0"/>
              <a:t> </a:t>
            </a:r>
            <a:r>
              <a:rPr lang="ru-RU" sz="2000" dirty="0" smtClean="0"/>
              <a:t>— сортировку файлов.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/>
              <a:t>Методы сортировки можно разбить на несколько основных классов в зависимости от лежащего в их основе приема сортировки:</a:t>
            </a:r>
          </a:p>
          <a:p>
            <a:r>
              <a:rPr lang="ru-RU" sz="2000" dirty="0" smtClean="0"/>
              <a:t>включения;</a:t>
            </a:r>
          </a:p>
          <a:p>
            <a:r>
              <a:rPr lang="ru-RU" sz="2000" dirty="0" smtClean="0"/>
              <a:t>выбора;</a:t>
            </a:r>
          </a:p>
          <a:p>
            <a:r>
              <a:rPr lang="ru-RU" sz="2000" dirty="0" smtClean="0"/>
              <a:t>обмена;</a:t>
            </a:r>
          </a:p>
          <a:p>
            <a:r>
              <a:rPr lang="ru-RU" sz="2000" dirty="0" smtClean="0"/>
              <a:t>подсчета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разделения;</a:t>
            </a:r>
          </a:p>
          <a:p>
            <a:r>
              <a:rPr lang="ru-RU" sz="2000" dirty="0" smtClean="0"/>
              <a:t>слияния.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включением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912" cy="531973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Разделим условно все элементы массива на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две последовательности: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</a:t>
            </a:r>
            <a:endParaRPr lang="ru-RU" sz="2000" i="1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входную</a:t>
            </a:r>
            <a:r>
              <a:rPr lang="en-US" sz="2000" i="1" dirty="0" smtClean="0">
                <a:latin typeface="Calibri" pitchFamily="34" charset="0"/>
              </a:rPr>
              <a:t>   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, ... , а</a:t>
            </a:r>
            <a:r>
              <a:rPr lang="en-US" sz="2000" i="1" baseline="-25000" dirty="0" smtClean="0">
                <a:latin typeface="Calibri" pitchFamily="34" charset="0"/>
              </a:rPr>
              <a:t>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и</a:t>
            </a:r>
            <a:r>
              <a:rPr lang="ru-RU" sz="2000" i="1" dirty="0" smtClean="0">
                <a:latin typeface="Calibri" pitchFamily="34" charset="0"/>
              </a:rPr>
              <a:t> готовую </a:t>
            </a:r>
            <a:r>
              <a:rPr lang="ru-RU" sz="2000" dirty="0" smtClean="0">
                <a:latin typeface="Calibri" pitchFamily="34" charset="0"/>
              </a:rPr>
              <a:t>последовательность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 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, ... , а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baseline="-25000" dirty="0" smtClean="0">
                <a:latin typeface="Calibri" pitchFamily="34" charset="0"/>
              </a:rPr>
              <a:t>-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элементы которой уже отсортированы.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алгоритмах, основанных на методе включения, на каждом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-м  шаге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</a:t>
            </a:r>
            <a:r>
              <a:rPr lang="ru-RU" sz="2000" dirty="0" err="1" smtClean="0">
                <a:latin typeface="Calibri" pitchFamily="34" charset="0"/>
              </a:rPr>
              <a:t>й</a:t>
            </a:r>
            <a:r>
              <a:rPr lang="ru-RU" sz="2000" dirty="0" smtClean="0">
                <a:latin typeface="Calibri" pitchFamily="34" charset="0"/>
              </a:rPr>
              <a:t> элемент входной  последовательности вставляется в подходящее место готовой последовательности.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Сортировка простыми включениями наиболее очевидна.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Пусть 2 &lt;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&lt;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,  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, ... , </a:t>
            </a:r>
            <a:r>
              <a:rPr lang="ru-RU" sz="2000" i="1" dirty="0" smtClean="0">
                <a:latin typeface="Calibri" pitchFamily="34" charset="0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baseline="-25000" dirty="0" smtClean="0">
                <a:latin typeface="Calibri" pitchFamily="34" charset="0"/>
              </a:rPr>
              <a:t>-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 уже отсортированы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pPr>
              <a:buFont typeface="Arial" pitchFamily="34" charset="0"/>
              <a:buNone/>
            </a:pPr>
            <a:r>
              <a:rPr lang="en-US" sz="2000" i="1" dirty="0" smtClean="0">
                <a:latin typeface="Calibri" pitchFamily="34" charset="0"/>
              </a:rPr>
              <a:t>			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а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2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...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-1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.</a:t>
            </a:r>
            <a:endParaRPr lang="en-US" sz="2000" dirty="0" smtClean="0">
              <a:latin typeface="Calibri" pitchFamily="34" charset="0"/>
              <a:sym typeface="Symbol" pitchFamily="18" charset="2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sym typeface="Symbol" pitchFamily="18" charset="2"/>
              </a:rPr>
              <a:t>Будем сравнивать по очереди 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с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-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-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2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, ...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до тех пор, пока не обнаружим, что элемент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а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следует вставить между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j</a:t>
            </a:r>
            <a:r>
              <a:rPr lang="en-US" sz="2000" i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и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j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+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(0 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i="1" dirty="0" smtClean="0">
                <a:latin typeface="Calibri" pitchFamily="34" charset="0"/>
                <a:sym typeface="Symbol" pitchFamily="18" charset="2"/>
              </a:rPr>
              <a:t>-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1) элементами.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sym typeface="Symbol" pitchFamily="18" charset="2"/>
              </a:rPr>
              <a:t>После этого или в процессе поиска подвинем записи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j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+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, ..., </a:t>
            </a:r>
            <a:r>
              <a:rPr lang="en-US" sz="2000" i="1" dirty="0" err="1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-</a:t>
            </a:r>
            <a:r>
              <a:rPr lang="ru-RU" sz="2000" baseline="-25000" dirty="0" smtClean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на одно место вправо и переместим запись 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 в позицию </a:t>
            </a:r>
            <a:r>
              <a:rPr lang="en-US" sz="2000" i="1" dirty="0" smtClean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+ 1.</a:t>
            </a:r>
          </a:p>
          <a:p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Процесс сортировки включениями покажем на примере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последовательности, состоящей из восьми ключей: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 dirty="0" smtClean="0">
                <a:latin typeface="Calibri" pitchFamily="34" charset="0"/>
              </a:rPr>
              <a:t> |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51</a:t>
            </a:r>
            <a:r>
              <a:rPr lang="ru-RU" sz="2000" dirty="0" smtClean="0">
                <a:latin typeface="Calibri" pitchFamily="34" charset="0"/>
              </a:rPr>
              <a:t>   8   38  90  14  2  63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2 </a:t>
            </a: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40  51</a:t>
            </a:r>
            <a:r>
              <a:rPr lang="ru-RU" sz="2000" dirty="0" smtClean="0">
                <a:latin typeface="Calibri" pitchFamily="34" charset="0"/>
              </a:rPr>
              <a:t> |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8</a:t>
            </a:r>
            <a:r>
              <a:rPr lang="ru-RU" sz="2000" dirty="0" smtClean="0">
                <a:latin typeface="Calibri" pitchFamily="34" charset="0"/>
              </a:rPr>
              <a:t>   38 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90  14  2  63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en-US" sz="2000" dirty="0" smtClean="0">
                <a:latin typeface="Calibri" pitchFamily="34" charset="0"/>
              </a:rPr>
              <a:t>3		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8  40  51</a:t>
            </a:r>
            <a:r>
              <a:rPr lang="ru-RU" sz="2000" dirty="0" smtClean="0">
                <a:latin typeface="Calibri" pitchFamily="34" charset="0"/>
              </a:rPr>
              <a:t> |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38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90  14  2  63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en-US" sz="2000" dirty="0" smtClean="0">
                <a:latin typeface="Calibri" pitchFamily="34" charset="0"/>
              </a:rPr>
              <a:t>4		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8 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38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40  51</a:t>
            </a:r>
            <a:r>
              <a:rPr lang="ru-RU" sz="2000" dirty="0" smtClean="0">
                <a:latin typeface="Calibri" pitchFamily="34" charset="0"/>
              </a:rPr>
              <a:t> |</a:t>
            </a:r>
            <a:r>
              <a:rPr lang="en-US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90</a:t>
            </a:r>
            <a:r>
              <a:rPr lang="ru-RU" sz="2000" dirty="0" smtClean="0">
                <a:latin typeface="Calibri" pitchFamily="34" charset="0"/>
              </a:rPr>
              <a:t>  14  2  63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en-US" sz="2000" dirty="0" smtClean="0">
                <a:latin typeface="Calibri" pitchFamily="34" charset="0"/>
              </a:rPr>
              <a:t>5		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8 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38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40  51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   90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| 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14</a:t>
            </a:r>
            <a:r>
              <a:rPr lang="ru-RU" sz="2000" dirty="0" smtClean="0">
                <a:latin typeface="Calibri" pitchFamily="34" charset="0"/>
              </a:rPr>
              <a:t>  2  63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en-US" sz="2000" dirty="0" smtClean="0">
                <a:latin typeface="Calibri" pitchFamily="34" charset="0"/>
              </a:rPr>
              <a:t>6		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8 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14  38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40  51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   90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|  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 63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en-US" sz="2000" dirty="0" smtClean="0">
                <a:latin typeface="Calibri" pitchFamily="34" charset="0"/>
              </a:rPr>
              <a:t>7		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2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8 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14  38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40  51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   90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|  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63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en-US" sz="2000" dirty="0" smtClean="0">
                <a:latin typeface="Calibri" pitchFamily="34" charset="0"/>
              </a:rPr>
              <a:t>8		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2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8 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14  38  </a:t>
            </a:r>
            <a:r>
              <a:rPr lang="ru-RU" sz="2000" dirty="0" smtClean="0">
                <a:solidFill>
                  <a:schemeClr val="accent1"/>
                </a:solidFill>
                <a:latin typeface="Calibri" pitchFamily="34" charset="0"/>
              </a:rPr>
              <a:t>40  51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   63  90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|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9350" cy="368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642918"/>
            <a:ext cx="7791474" cy="6072230"/>
          </a:xfrm>
        </p:spPr>
        <p:txBody>
          <a:bodyPr/>
          <a:lstStyle/>
          <a:p>
            <a:pPr hangingPunct="0">
              <a:buNone/>
            </a:pPr>
            <a:r>
              <a:rPr lang="ru-RU" sz="2000" dirty="0" smtClean="0">
                <a:latin typeface="Calibri" pitchFamily="34" charset="0"/>
              </a:rPr>
              <a:t>Условно разделить массив </a:t>
            </a:r>
            <a:r>
              <a:rPr lang="en-US" sz="2000" dirty="0" smtClean="0">
                <a:latin typeface="Calibri" pitchFamily="34" charset="0"/>
              </a:rPr>
              <a:t>A </a:t>
            </a:r>
            <a:r>
              <a:rPr lang="ru-RU" sz="2000" dirty="0" smtClean="0">
                <a:latin typeface="Calibri" pitchFamily="34" charset="0"/>
              </a:rPr>
              <a:t>на отсортированную и несортированную части. К сортированной части сначала относится только первый элемент.</a:t>
            </a:r>
          </a:p>
          <a:p>
            <a:pPr hangingPunct="0">
              <a:buNone/>
            </a:pPr>
            <a:r>
              <a:rPr lang="en-US" sz="2000" b="1" dirty="0" smtClean="0">
                <a:latin typeface="Calibri" pitchFamily="34" charset="0"/>
              </a:rPr>
              <a:t> </a:t>
            </a:r>
            <a:r>
              <a:rPr lang="ru-RU" sz="2000" b="1" dirty="0" smtClean="0">
                <a:latin typeface="Calibri" pitchFamily="34" charset="0"/>
              </a:rPr>
              <a:t>цикл по </a:t>
            </a:r>
            <a:r>
              <a:rPr lang="ru-RU" sz="2000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от</a:t>
            </a:r>
            <a:r>
              <a:rPr lang="ru-RU" sz="2000" dirty="0" smtClean="0">
                <a:latin typeface="Calibri" pitchFamily="34" charset="0"/>
              </a:rPr>
              <a:t> 2 </a:t>
            </a:r>
            <a:r>
              <a:rPr lang="ru-RU" sz="2000" b="1" dirty="0" smtClean="0">
                <a:latin typeface="Calibri" pitchFamily="34" charset="0"/>
              </a:rPr>
              <a:t>до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b="1" dirty="0" smtClean="0">
                <a:latin typeface="Calibri" pitchFamily="34" charset="0"/>
              </a:rPr>
              <a:t>с шагом</a:t>
            </a:r>
            <a:r>
              <a:rPr lang="ru-RU" sz="2000" dirty="0" smtClean="0">
                <a:latin typeface="Calibri" pitchFamily="34" charset="0"/>
              </a:rPr>
              <a:t> 1 </a:t>
            </a:r>
            <a:r>
              <a:rPr lang="ru-RU" sz="2000" b="1" dirty="0" smtClean="0">
                <a:latin typeface="Calibri" pitchFamily="34" charset="0"/>
              </a:rPr>
              <a:t>выполнять 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i="1" dirty="0" smtClean="0">
                <a:latin typeface="Calibri" pitchFamily="34" charset="0"/>
              </a:rPr>
              <a:t>  </a:t>
            </a:r>
            <a:r>
              <a:rPr lang="ru-RU" sz="2000" i="1" dirty="0" smtClean="0">
                <a:latin typeface="Calibri" pitchFamily="34" charset="0"/>
              </a:rPr>
              <a:t>//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– номер первого элемента в несортированной части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массива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x:= 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 			   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– 1;</a:t>
            </a: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  // Все элементы из отсортированной части, большие,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  // чем </a:t>
            </a:r>
            <a:r>
              <a:rPr lang="en-US" sz="2000" i="1" dirty="0" smtClean="0">
                <a:latin typeface="Calibri" pitchFamily="34" charset="0"/>
              </a:rPr>
              <a:t>x</a:t>
            </a:r>
            <a:r>
              <a:rPr lang="ru-RU" sz="2000" i="1" dirty="0" smtClean="0">
                <a:latin typeface="Calibri" pitchFamily="34" charset="0"/>
              </a:rPr>
              <a:t>, сдвинуть на одну позицию вправо: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   пока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&gt;0 </a:t>
            </a:r>
            <a:r>
              <a:rPr lang="ru-RU" sz="2000" b="1" dirty="0" smtClean="0">
                <a:latin typeface="Calibri" pitchFamily="34" charset="0"/>
              </a:rPr>
              <a:t>и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2000" b="1" dirty="0" smtClean="0">
                <a:latin typeface="Calibri" pitchFamily="34" charset="0"/>
              </a:rPr>
              <a:t>выполнять 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dirty="0" smtClean="0">
                <a:latin typeface="Calibri" pitchFamily="34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A[j+1] := A[j];	   	   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– 1; </a:t>
            </a:r>
            <a:r>
              <a:rPr lang="ru-RU" sz="2000" dirty="0" smtClean="0">
                <a:latin typeface="Calibri" pitchFamily="34" charset="0"/>
              </a:rPr>
              <a:t>		    </a:t>
            </a:r>
          </a:p>
          <a:p>
            <a:pPr hangingPunct="0">
              <a:buNone/>
            </a:pPr>
            <a:r>
              <a:rPr lang="ru-RU" sz="2000" b="1" dirty="0" smtClean="0">
                <a:latin typeface="Calibri" pitchFamily="34" charset="0"/>
              </a:rPr>
              <a:t>     конец пока 	 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 smtClean="0">
                <a:latin typeface="Calibri" pitchFamily="34" charset="0"/>
              </a:rPr>
              <a:t>   // Элемент </a:t>
            </a:r>
            <a:r>
              <a:rPr lang="en-US" sz="2000" i="1" dirty="0" smtClean="0">
                <a:latin typeface="Calibri" pitchFamily="34" charset="0"/>
              </a:rPr>
              <a:t>x</a:t>
            </a:r>
            <a:r>
              <a:rPr lang="ru-RU" sz="2000" i="1" dirty="0" smtClean="0">
                <a:latin typeface="Calibri" pitchFamily="34" charset="0"/>
              </a:rPr>
              <a:t> поставить на свое место по порядку:</a:t>
            </a:r>
            <a:endParaRPr lang="ru-RU" sz="2000" dirty="0" smtClean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dirty="0" smtClean="0">
                <a:latin typeface="Calibri" pitchFamily="34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A[j+1] := x;</a:t>
            </a:r>
            <a:r>
              <a:rPr lang="en-US" sz="2000" dirty="0" smtClean="0">
                <a:latin typeface="Calibri" pitchFamily="34" charset="0"/>
              </a:rPr>
              <a:t>		   	    </a:t>
            </a: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конец цикла	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785794"/>
            <a:ext cx="7499350" cy="3286148"/>
          </a:xfrm>
        </p:spPr>
        <p:txBody>
          <a:bodyPr/>
          <a:lstStyle/>
          <a:p>
            <a:pPr marL="0" indent="-449263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-м шаге максимально возможное число сравнений 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С</a:t>
            </a:r>
            <a:r>
              <a:rPr lang="en-US" sz="2000" i="1" baseline="-300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во внутреннем цикле равно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1; </a:t>
            </a:r>
            <a:endParaRPr lang="en-US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0" indent="-449263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если предположить, что все перестановки 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N 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ключей равновероятны, число сравнений в среднем равно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/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-449263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Для 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M</a:t>
            </a:r>
            <a:r>
              <a:rPr lang="en-US" sz="2000" i="1" baseline="-25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количества пересылок на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-м шаге, </a:t>
            </a:r>
          </a:p>
          <a:p>
            <a:pPr marL="0" indent="-449263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максимальное 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М</a:t>
            </a:r>
            <a:r>
              <a:rPr lang="en-US" sz="2000" i="1" baseline="-250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= 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С</a:t>
            </a:r>
            <a:r>
              <a:rPr lang="en-US" sz="2000" i="1" baseline="-300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+ 2. </a:t>
            </a:r>
          </a:p>
          <a:p>
            <a:pPr marL="0" indent="-449263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Всего шагов 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N 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</a:t>
            </a:r>
            <a:r>
              <a:rPr lang="ru-RU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1.</a:t>
            </a:r>
            <a:endParaRPr lang="en-US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0" indent="-449263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Следовательно, количество сравнений и пересылок в худшем и лучшем случаях:</a:t>
            </a: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71604" y="3929066"/>
          <a:ext cx="4000500" cy="700088"/>
        </p:xfrm>
        <a:graphic>
          <a:graphicData uri="http://schemas.openxmlformats.org/presentationml/2006/ole">
            <p:oleObj spid="_x0000_s67586" name="Equation" r:id="rId3" imgW="2247840" imgH="393480" progId="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71604" y="4714884"/>
          <a:ext cx="1571625" cy="449262"/>
        </p:xfrm>
        <a:graphic>
          <a:graphicData uri="http://schemas.openxmlformats.org/presentationml/2006/ole">
            <p:oleObj spid="_x0000_s67587" name="Equation" r:id="rId4" imgW="799920" imgH="228600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71605" y="5286384"/>
          <a:ext cx="2143125" cy="442912"/>
        </p:xfrm>
        <a:graphic>
          <a:graphicData uri="http://schemas.openxmlformats.org/presentationml/2006/ole">
            <p:oleObj spid="_x0000_s67588" name="Equation" r:id="rId5" imgW="1104840" imgH="22860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571604" y="5643578"/>
          <a:ext cx="4418013" cy="642937"/>
        </p:xfrm>
        <a:graphic>
          <a:graphicData uri="http://schemas.openxmlformats.org/presentationml/2006/ole">
            <p:oleObj spid="_x0000_s67589" name="Equation" r:id="rId6" imgW="270504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Сортировка бинарными включениями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70"/>
            <a:ext cx="7499350" cy="531973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Для нахождения места для 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ru-RU" sz="2400" i="1" dirty="0" smtClean="0">
                <a:latin typeface="Calibri" pitchFamily="34" charset="0"/>
              </a:rPr>
              <a:t>-</a:t>
            </a:r>
            <a:r>
              <a:rPr lang="ru-RU" sz="2400" dirty="0" smtClean="0">
                <a:latin typeface="Calibri" pitchFamily="34" charset="0"/>
              </a:rPr>
              <a:t>го элемента можно использовать метод  бинарного  поиска  элемента в отсортированном массиве, в котором на 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ru-RU" sz="2400" i="1" dirty="0" smtClean="0">
                <a:latin typeface="Calibri" pitchFamily="34" charset="0"/>
              </a:rPr>
              <a:t>-</a:t>
            </a:r>
            <a:r>
              <a:rPr lang="ru-RU" sz="2400" dirty="0" err="1" smtClean="0">
                <a:latin typeface="Calibri" pitchFamily="34" charset="0"/>
              </a:rPr>
              <a:t>ом</a:t>
            </a:r>
            <a:r>
              <a:rPr lang="ru-RU" sz="2400" dirty="0" smtClean="0">
                <a:latin typeface="Calibri" pitchFamily="34" charset="0"/>
              </a:rPr>
              <a:t> шаге выполняется ~ </a:t>
            </a:r>
            <a:r>
              <a:rPr lang="en-US" sz="2400" i="1" dirty="0" smtClean="0">
                <a:latin typeface="Calibri" pitchFamily="34" charset="0"/>
              </a:rPr>
              <a:t>log</a:t>
            </a:r>
            <a:r>
              <a:rPr lang="ru-RU" sz="2400" baseline="-25000" dirty="0" smtClean="0">
                <a:latin typeface="Calibri" pitchFamily="34" charset="0"/>
              </a:rPr>
              <a:t>2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сравнений.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Поэтому всего будет произведено ~ </a:t>
            </a:r>
            <a:r>
              <a:rPr lang="ru-RU" sz="2400" i="1" dirty="0" smtClean="0">
                <a:latin typeface="Calibri" pitchFamily="34" charset="0"/>
              </a:rPr>
              <a:t>N</a:t>
            </a:r>
            <a:r>
              <a:rPr lang="ru-RU" sz="2400" i="1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400" i="1" dirty="0" smtClean="0">
                <a:latin typeface="Calibri" pitchFamily="34" charset="0"/>
              </a:rPr>
              <a:t>log</a:t>
            </a:r>
            <a:r>
              <a:rPr lang="ru-RU" sz="2400" baseline="-25000" dirty="0" smtClean="0">
                <a:latin typeface="Calibri" pitchFamily="34" charset="0"/>
              </a:rPr>
              <a:t>2</a:t>
            </a:r>
            <a:r>
              <a:rPr lang="en-US" sz="2400" i="1" dirty="0" smtClean="0">
                <a:latin typeface="Calibri" pitchFamily="34" charset="0"/>
              </a:rPr>
              <a:t>N </a:t>
            </a:r>
            <a:r>
              <a:rPr lang="ru-RU" sz="2400" dirty="0" smtClean="0">
                <a:latin typeface="Calibri" pitchFamily="34" charset="0"/>
              </a:rPr>
              <a:t>сравнений.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Но количество пересылок в этом методе не изменится</a:t>
            </a: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2308</TotalTime>
  <Words>1268</Words>
  <Application>Microsoft Office PowerPoint</Application>
  <PresentationFormat>Экран (4:3)</PresentationFormat>
  <Paragraphs>254</Paragraphs>
  <Slides>25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Солнцестояние</vt:lpstr>
      <vt:lpstr>Equation</vt:lpstr>
      <vt:lpstr>Лекция 8 </vt:lpstr>
      <vt:lpstr>Задача сортировки</vt:lpstr>
      <vt:lpstr>Свойство устойчивости сортировки</vt:lpstr>
      <vt:lpstr>Виды сортировок</vt:lpstr>
      <vt:lpstr>Сортировка включением</vt:lpstr>
      <vt:lpstr>Пример</vt:lpstr>
      <vt:lpstr>Алгоритм</vt:lpstr>
      <vt:lpstr>Анализ алгоритма</vt:lpstr>
      <vt:lpstr>Сортировка бинарными включениями</vt:lpstr>
      <vt:lpstr>Сортировка простым выбором</vt:lpstr>
      <vt:lpstr>Пример</vt:lpstr>
      <vt:lpstr>Обсуждение</vt:lpstr>
      <vt:lpstr>Алгоритм</vt:lpstr>
      <vt:lpstr>Анализ</vt:lpstr>
      <vt:lpstr>Анализ, продолжение</vt:lpstr>
      <vt:lpstr>Сортировка простым обменом 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 алгоритма)</vt:lpstr>
      <vt:lpstr>Анализ</vt:lpstr>
      <vt:lpstr>Сортировка методом подсчета</vt:lpstr>
      <vt:lpstr>Алгоритм (на одном массиве)</vt:lpstr>
    </vt:vector>
  </TitlesOfParts>
  <Company>IIS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 </dc:title>
  <dc:creator>Lena</dc:creator>
  <cp:lastModifiedBy>nest</cp:lastModifiedBy>
  <cp:revision>162</cp:revision>
  <dcterms:created xsi:type="dcterms:W3CDTF">2006-06-15T11:25:02Z</dcterms:created>
  <dcterms:modified xsi:type="dcterms:W3CDTF">2015-11-13T13:53:22Z</dcterms:modified>
</cp:coreProperties>
</file>