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84" r:id="rId4"/>
    <p:sldId id="269" r:id="rId5"/>
    <p:sldId id="285" r:id="rId6"/>
    <p:sldId id="286" r:id="rId7"/>
    <p:sldId id="287" r:id="rId8"/>
    <p:sldId id="288" r:id="rId9"/>
    <p:sldId id="289" r:id="rId10"/>
    <p:sldId id="265" r:id="rId11"/>
    <p:sldId id="290" r:id="rId12"/>
    <p:sldId id="291" r:id="rId13"/>
    <p:sldId id="278" r:id="rId14"/>
    <p:sldId id="279" r:id="rId15"/>
    <p:sldId id="29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93" r:id="rId27"/>
    <p:sldId id="294" r:id="rId28"/>
    <p:sldId id="295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4660"/>
  </p:normalViewPr>
  <p:slideViewPr>
    <p:cSldViewPr>
      <p:cViewPr varScale="1">
        <p:scale>
          <a:sx n="110" d="100"/>
          <a:sy n="110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714924F-DBC3-4F65-BEC9-C5666CCA4786}" type="datetimeFigureOut">
              <a:rPr lang="ru-RU"/>
              <a:pPr>
                <a:defRPr/>
              </a:pPr>
              <a:t>15.03.2021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6F1051C-FBB0-41EA-AE82-D877C0FD8D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8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4F960-45CC-4E94-9360-3F08B8036553}" type="datetimeFigureOut">
              <a:rPr lang="ru-RU"/>
              <a:pPr>
                <a:defRPr/>
              </a:pPr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75799-87B8-4D2A-941B-C697FFCA10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9911C-D3E2-4B02-A802-03F0A387173F}" type="datetimeFigureOut">
              <a:rPr lang="ru-RU"/>
              <a:pPr>
                <a:defRPr/>
              </a:pPr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2EF89-3E16-4D52-9840-9EFCA1EC93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3E723-8C21-4546-B3FE-ADD54E268FC9}" type="datetimeFigureOut">
              <a:rPr lang="ru-RU"/>
              <a:pPr>
                <a:defRPr/>
              </a:pPr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C5073-8229-4397-BD4F-0625423957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C30D-F50F-4420-B7E7-2A52B1CCE6F6}" type="datetimeFigureOut">
              <a:rPr lang="ru-RU"/>
              <a:pPr>
                <a:defRPr/>
              </a:pPr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3BB52-EA87-40A1-B379-A3852EE5D4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37822-8727-4B74-B5EF-C02B791648C0}" type="datetimeFigureOut">
              <a:rPr lang="ru-RU"/>
              <a:pPr>
                <a:defRPr/>
              </a:pPr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D3AB3-A7BA-4206-9154-2CEC687CAE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D3547-6FCB-40C2-A112-E27F87AED090}" type="datetimeFigureOut">
              <a:rPr lang="ru-RU"/>
              <a:pPr>
                <a:defRPr/>
              </a:pPr>
              <a:t>15.03.2021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05F5A-1C33-418E-869E-CEF7555E36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51D9D-0151-4822-9D56-7B1836F357AB}" type="datetimeFigureOut">
              <a:rPr lang="ru-RU"/>
              <a:pPr>
                <a:defRPr/>
              </a:pPr>
              <a:t>15.03.2021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B9A6D-FF84-4650-ACBB-7988853680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CCAA-0263-419D-91C7-33F837C98731}" type="datetimeFigureOut">
              <a:rPr lang="ru-RU"/>
              <a:pPr>
                <a:defRPr/>
              </a:pPr>
              <a:t>15.03.2021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945B8-804C-4F9E-B1F4-2DDFB07FCD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19DF2-95F7-4E31-98BC-9238F3E1D249}" type="datetimeFigureOut">
              <a:rPr lang="ru-RU"/>
              <a:pPr>
                <a:defRPr/>
              </a:pPr>
              <a:t>15.03.2021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B587-535C-41AA-8F08-D70E40E84C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7283D-3FEB-402B-B7DD-2721815E03BB}" type="datetimeFigureOut">
              <a:rPr lang="ru-RU"/>
              <a:pPr>
                <a:defRPr/>
              </a:pPr>
              <a:t>15.03.2021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B61DA-0C50-438E-98B3-271B1AD105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46C30-3F02-4F23-8996-004544277927}" type="datetimeFigureOut">
              <a:rPr lang="ru-RU"/>
              <a:pPr>
                <a:defRPr/>
              </a:pPr>
              <a:t>15.03.2021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02BCC-BAF1-4110-AD38-146ACD6620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C97877-7F96-4CE0-8BC3-C309F522C05E}" type="datetimeFigureOut">
              <a:rPr lang="ru-RU"/>
              <a:pPr>
                <a:defRPr/>
              </a:pPr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774EF7-A6A7-457F-831F-22128D38CB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/>
          <a:lstStyle/>
          <a:p>
            <a:pPr eaLnBrk="1" hangingPunct="1"/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Алгоритмы </a:t>
            </a:r>
            <a:br>
              <a:rPr lang="ru-RU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</a:b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и структуры данных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solidFill>
                  <a:schemeClr val="tx1"/>
                </a:solidFill>
              </a:rPr>
              <a:t>Лекция 5</a:t>
            </a:r>
          </a:p>
          <a:p>
            <a:pPr eaLnBrk="1" hangingPunct="1"/>
            <a:r>
              <a:rPr lang="ru-RU" dirty="0">
                <a:solidFill>
                  <a:schemeClr val="tx1"/>
                </a:solidFill>
                <a:latin typeface="Arial" charset="0"/>
              </a:rPr>
              <a:t>Алгоритмы с возвратом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23850" y="981075"/>
            <a:ext cx="8229600" cy="51847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 </a:t>
            </a:r>
            <a:endParaRPr lang="ru-RU" dirty="0"/>
          </a:p>
        </p:txBody>
      </p:sp>
      <p:pic>
        <p:nvPicPr>
          <p:cNvPr id="34818" name="Picture 5" descr="http://www.mgopu.ru/PVU/2.1/Recurs/BacketTm/CnReturn/Images/horse/hors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00213"/>
            <a:ext cx="83534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50825" y="404813"/>
            <a:ext cx="8207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Ниже приведен фрагмент доски. Конь </a:t>
            </a:r>
            <a:r>
              <a:rPr lang="ru-RU" sz="2000" i="1" dirty="0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стоит в позиции (</a:t>
            </a:r>
            <a:r>
              <a:rPr lang="ru-RU" sz="2000" i="1" dirty="0" err="1">
                <a:latin typeface="Calibri" pitchFamily="34" charset="0"/>
              </a:rPr>
              <a:t>x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i="1" dirty="0" err="1">
                <a:latin typeface="Calibri" pitchFamily="34" charset="0"/>
              </a:rPr>
              <a:t>y</a:t>
            </a:r>
            <a:r>
              <a:rPr lang="ru-RU" sz="2000" dirty="0">
                <a:latin typeface="Calibri" pitchFamily="34" charset="0"/>
              </a:rPr>
              <a:t>).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Клетки с</a:t>
            </a:r>
            <a:endParaRPr lang="en-US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цифрами вокруг </a:t>
            </a:r>
            <a:r>
              <a:rPr lang="ru-RU" sz="2000" i="1" dirty="0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- это поля, на которые конь может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переместиться из </a:t>
            </a:r>
            <a:endParaRPr lang="en-US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(</a:t>
            </a:r>
            <a:r>
              <a:rPr lang="ru-RU" sz="2000" i="1" dirty="0" err="1">
                <a:latin typeface="Calibri" pitchFamily="34" charset="0"/>
              </a:rPr>
              <a:t>x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i="1" dirty="0" err="1">
                <a:latin typeface="Calibri" pitchFamily="34" charset="0"/>
              </a:rPr>
              <a:t>y</a:t>
            </a:r>
            <a:r>
              <a:rPr lang="ru-RU" sz="2000" dirty="0">
                <a:latin typeface="Calibri" pitchFamily="34" charset="0"/>
              </a:rPr>
              <a:t>) за один ход.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sz="3600" dirty="0"/>
              <a:t>Правило </a:t>
            </a:r>
            <a:r>
              <a:rPr lang="ru-RU" sz="3600" dirty="0" err="1"/>
              <a:t>Варнсдорфа</a:t>
            </a:r>
            <a:r>
              <a:rPr lang="ru-RU" sz="3600" dirty="0"/>
              <a:t>, 1823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800" dirty="0"/>
              <a:t>На каждом ходу ставь коня на такое поле, из которого можно совершить наименьшее число ходов на еще не пройденные поля. Если таких полей несколько, разрешается выбирать любое из них. 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/>
              <a:t>Долгое время не было известно, справедливо ли оно. 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/>
              <a:t>Верно для доски от 5x5 до 76x76.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/>
              <a:t>Опровержение правила </a:t>
            </a:r>
            <a:r>
              <a:rPr lang="ru-RU" sz="2800" dirty="0" err="1"/>
              <a:t>Варнсдорфа</a:t>
            </a:r>
            <a:r>
              <a:rPr lang="ru-RU" sz="2800" dirty="0"/>
              <a:t>: для любого исходного поля доски указаны контрпримеры, построенные с помощью ЭВМ. Иными словами, с какого бы поля конь ни начал движение, следуя правилу </a:t>
            </a:r>
            <a:r>
              <a:rPr lang="ru-RU" sz="2800" dirty="0" err="1"/>
              <a:t>Варнсдорфа</a:t>
            </a:r>
            <a:r>
              <a:rPr lang="ru-RU" sz="2800" dirty="0"/>
              <a:t>, его можно завести в тупик до полного обхода доски. </a:t>
            </a:r>
          </a:p>
          <a:p>
            <a:pPr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b="1" dirty="0"/>
              <a:t>Задача о восьми ферзях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280831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Задача о восьми ферзях — хорошо известный пример использования методов проб и ошибок и алгоритмов с возвратами. </a:t>
            </a:r>
          </a:p>
          <a:p>
            <a:pPr>
              <a:buNone/>
            </a:pPr>
            <a:r>
              <a:rPr lang="ru-RU" sz="2400" dirty="0"/>
              <a:t>В 1850 г. эту задачу исследовал К. Ф.</a:t>
            </a:r>
            <a:r>
              <a:rPr lang="en-US" sz="2400" dirty="0"/>
              <a:t> </a:t>
            </a:r>
            <a:r>
              <a:rPr lang="ru-RU" sz="2400" dirty="0"/>
              <a:t>Гаусс, однако полностью он ее так и не решил. </a:t>
            </a:r>
            <a:endParaRPr lang="en-US" sz="2400" dirty="0"/>
          </a:p>
          <a:p>
            <a:pPr>
              <a:buNone/>
            </a:pPr>
            <a:r>
              <a:rPr lang="ru-RU" sz="2400" dirty="0"/>
              <a:t>Восемь ферзей нужно расставить на шахматной доске так, чтобы ни один ферзь не угрожал другому. </a:t>
            </a:r>
          </a:p>
          <a:p>
            <a:pPr>
              <a:buNone/>
            </a:pPr>
            <a:endParaRPr lang="ru-RU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3789363"/>
            <a:ext cx="29527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143106" y="1643050"/>
          <a:ext cx="4214844" cy="3321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7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37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37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37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93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36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1071538" y="1785926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142976" y="2571744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142976" y="3429000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142976" y="4286256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8.09249E-7 L 0.13507 0.003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6763E-6 L 0.36354 0.004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54 0.00463 L 0.4875 0.0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6763E-6 L 2.77778E-7 -1.676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75 0.00463 L 0.00139 0.00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4624E-6 L 0.47239 4.0462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83237E-6 L 0.13524 0.0057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65896E-6 L 0.36354 -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929718" cy="714380"/>
          </a:xfrm>
        </p:spPr>
        <p:txBody>
          <a:bodyPr/>
          <a:lstStyle/>
          <a:p>
            <a:r>
              <a:rPr lang="ru-RU" sz="2400" b="1" dirty="0"/>
              <a:t>Схема нахождения всех решений</a:t>
            </a:r>
            <a:r>
              <a:rPr lang="en-US" sz="2400" b="1" dirty="0"/>
              <a:t> 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en-US" sz="2400" dirty="0"/>
              <a:t>(n – </a:t>
            </a:r>
            <a:r>
              <a:rPr lang="ru-RU" sz="2400" dirty="0"/>
              <a:t>количество шагов, </a:t>
            </a:r>
            <a:r>
              <a:rPr lang="en-US" sz="2400" dirty="0"/>
              <a:t>m – </a:t>
            </a:r>
            <a:r>
              <a:rPr lang="ru-RU" sz="2400" dirty="0"/>
              <a:t>количество вариантов на каждом шаге)</a:t>
            </a:r>
            <a:r>
              <a:rPr lang="en-US" sz="2400" dirty="0"/>
              <a:t>  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71504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k;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(k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1; k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&lt;= m; k++)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выбор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k-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го кандидата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(подходит)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его запись;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печатать решение;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стирание записи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/>
          <a:lstStyle/>
          <a:p>
            <a:r>
              <a:rPr lang="ru-RU" dirty="0"/>
              <a:t>Задача о стабильных браках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Имеются два непересекающихся множества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. Нужно</a:t>
            </a:r>
            <a:r>
              <a:rPr lang="en-US" sz="2400" dirty="0"/>
              <a:t> </a:t>
            </a:r>
            <a:r>
              <a:rPr lang="ru-RU" sz="2400" dirty="0"/>
              <a:t>найти множество  пар &lt;</a:t>
            </a:r>
            <a:r>
              <a:rPr lang="ru-RU" sz="2400" i="1" dirty="0"/>
              <a:t>а</a:t>
            </a:r>
            <a:r>
              <a:rPr lang="ru-RU" sz="2400" dirty="0"/>
              <a:t>, </a:t>
            </a:r>
            <a:r>
              <a:rPr lang="ru-RU" sz="2400" i="1" dirty="0"/>
              <a:t>Ь</a:t>
            </a:r>
            <a:r>
              <a:rPr lang="ru-RU" sz="2400" dirty="0"/>
              <a:t>&gt;, таких, что </a:t>
            </a:r>
            <a:r>
              <a:rPr lang="ru-RU" sz="2400" i="1" dirty="0"/>
              <a:t>а</a:t>
            </a:r>
            <a:r>
              <a:rPr lang="ru-RU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ru-RU" sz="2400" dirty="0"/>
              <a:t> </a:t>
            </a:r>
            <a:r>
              <a:rPr lang="ru-RU" sz="2400" i="1" dirty="0"/>
              <a:t>A</a:t>
            </a:r>
            <a:r>
              <a:rPr lang="ru-RU" sz="2400" dirty="0"/>
              <a:t>,</a:t>
            </a:r>
            <a:r>
              <a:rPr lang="ru-RU" sz="2400" i="1" dirty="0"/>
              <a:t> </a:t>
            </a:r>
            <a:r>
              <a:rPr lang="ru-RU" sz="2400" i="1" dirty="0" err="1"/>
              <a:t>b</a:t>
            </a:r>
            <a:r>
              <a:rPr lang="ru-RU" sz="2400" i="1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ru-RU" sz="2400" i="1" dirty="0"/>
              <a:t>В</a:t>
            </a:r>
            <a:r>
              <a:rPr lang="ru-RU" sz="2400" dirty="0"/>
              <a:t>, и они удовлетворяют некоторым условиям.</a:t>
            </a:r>
          </a:p>
          <a:p>
            <a:pPr>
              <a:buNone/>
            </a:pPr>
            <a:r>
              <a:rPr lang="ru-RU" sz="2400" dirty="0"/>
              <a:t>Для выбора таких пар существует много различных критериев; один из них называется «правилом стабильных браков». </a:t>
            </a:r>
          </a:p>
          <a:p>
            <a:pPr>
              <a:buNone/>
            </a:pPr>
            <a:r>
              <a:rPr lang="ru-RU" sz="2400" dirty="0"/>
              <a:t>Пусть  А — множество мужчин, а В — женщин. У каждых мужчины и женщины есть различные предпочтения возможного партнера. </a:t>
            </a:r>
          </a:p>
          <a:p>
            <a:pPr>
              <a:buNone/>
            </a:pPr>
            <a:r>
              <a:rPr lang="ru-RU" sz="2400" dirty="0"/>
              <a:t>Если среди </a:t>
            </a:r>
            <a:r>
              <a:rPr lang="en-US" sz="2400" i="1" dirty="0"/>
              <a:t>n</a:t>
            </a:r>
            <a:r>
              <a:rPr lang="ru-RU" sz="2400" dirty="0"/>
              <a:t> выбранных пар существуют мужчины и женщины, не состоящие между собой в браке, но предпочитающие друг друга, а не своих фактических супругов, то такое множество браков считается нестабильным. </a:t>
            </a:r>
          </a:p>
          <a:p>
            <a:pPr>
              <a:buNone/>
            </a:pPr>
            <a:r>
              <a:rPr lang="ru-RU" sz="2400" dirty="0"/>
              <a:t>Если же таких пар нет, то множество считается стабильным. </a:t>
            </a:r>
            <a:endParaRPr lang="en-US" sz="2400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634082"/>
          </a:xfrm>
        </p:spPr>
        <p:txBody>
          <a:bodyPr/>
          <a:lstStyle/>
          <a:p>
            <a:r>
              <a:rPr lang="ru-RU" sz="3600" b="1" dirty="0"/>
              <a:t>Алгоритм поиска супруги для мужчины </a:t>
            </a:r>
            <a:r>
              <a:rPr lang="ru-RU" sz="3600" b="1" i="1" dirty="0" err="1"/>
              <a:t>m</a:t>
            </a:r>
            <a:endParaRPr lang="ru-RU" sz="3600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Поиск ведется в порядке списка предпочтений именно этого мужчины. </a:t>
            </a:r>
            <a:br>
              <a:rPr lang="ru-RU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0; r&lt;n; r++) 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выбор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r-ой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претендентки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подходит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запись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брака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нe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последний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+1);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else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записать стабильное множество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отменить брак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dirty="0">
                <a:latin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</a:rPr>
            </a:b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Выбор структур данных</a:t>
            </a:r>
          </a:p>
        </p:txBody>
      </p:sp>
      <p:sp>
        <p:nvSpPr>
          <p:cNvPr id="45057" name="Rectangle 3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/>
              <a:t>Будем использовать две матрицы, задающие предпочтительных партнеров для мужчин и женщин</a:t>
            </a:r>
            <a:r>
              <a:rPr lang="en-US" sz="2400" dirty="0"/>
              <a:t>: </a:t>
            </a:r>
            <a:r>
              <a:rPr lang="ru-RU" sz="2400" dirty="0"/>
              <a:t> </a:t>
            </a:r>
            <a:r>
              <a:rPr lang="en-US" sz="2400" dirty="0" err="1"/>
              <a:t>For</a:t>
            </a:r>
            <a:r>
              <a:rPr lang="en-US" sz="2400" i="1" dirty="0" err="1"/>
              <a:t>Lady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For</a:t>
            </a:r>
            <a:r>
              <a:rPr lang="en-US" sz="2400" i="1" dirty="0" err="1"/>
              <a:t>M</a:t>
            </a:r>
            <a:r>
              <a:rPr lang="ru-RU" sz="2400" i="1" dirty="0" err="1"/>
              <a:t>an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i="1" dirty="0" err="1"/>
              <a:t>ForMan</a:t>
            </a:r>
            <a:r>
              <a:rPr lang="en-US" sz="2400" dirty="0"/>
              <a:t> [</a:t>
            </a:r>
            <a:r>
              <a:rPr lang="en-US" sz="2400" i="1" dirty="0"/>
              <a:t>m</a:t>
            </a:r>
            <a:r>
              <a:rPr lang="en-US" sz="2400" dirty="0"/>
              <a:t>][ </a:t>
            </a:r>
            <a:r>
              <a:rPr lang="en-US" sz="2400" i="1" dirty="0"/>
              <a:t>r</a:t>
            </a:r>
            <a:r>
              <a:rPr lang="en-US" sz="2400" dirty="0"/>
              <a:t>] </a:t>
            </a:r>
            <a:r>
              <a:rPr lang="ru-RU" sz="2400" dirty="0"/>
              <a:t>— женщина, стоящая на </a:t>
            </a:r>
            <a:r>
              <a:rPr lang="en-US" sz="2400" i="1" dirty="0"/>
              <a:t>r</a:t>
            </a:r>
            <a:r>
              <a:rPr lang="ru-RU" sz="2400" dirty="0"/>
              <a:t>-м месте в списке для  мужчины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i="1" dirty="0" err="1"/>
              <a:t>ForLady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en-US" sz="2400" i="1" dirty="0"/>
              <a:t>w</a:t>
            </a:r>
            <a:r>
              <a:rPr lang="en-US" sz="2400" dirty="0"/>
              <a:t>][ </a:t>
            </a:r>
            <a:r>
              <a:rPr lang="en-US" sz="2400" i="1" dirty="0"/>
              <a:t>r</a:t>
            </a:r>
            <a:r>
              <a:rPr lang="en-US" sz="2400" dirty="0"/>
              <a:t>] </a:t>
            </a:r>
            <a:r>
              <a:rPr lang="ru-RU" sz="2400" dirty="0"/>
              <a:t>— мужчина, стоящий на </a:t>
            </a:r>
            <a:r>
              <a:rPr lang="en-US" sz="2400" i="1" dirty="0"/>
              <a:t>r</a:t>
            </a:r>
            <a:r>
              <a:rPr lang="ru-RU" sz="2400" dirty="0"/>
              <a:t>-м месте в списке</a:t>
            </a:r>
            <a:r>
              <a:rPr lang="en-US" sz="2400" dirty="0"/>
              <a:t> </a:t>
            </a:r>
            <a:r>
              <a:rPr lang="ru-RU" sz="2400" dirty="0"/>
              <a:t>женщины</a:t>
            </a:r>
            <a:r>
              <a:rPr lang="en-US" sz="2400" dirty="0"/>
              <a:t> </a:t>
            </a:r>
            <a:r>
              <a:rPr lang="en-US" sz="2400" i="1" dirty="0"/>
              <a:t>w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Результат — массив женщин </a:t>
            </a:r>
            <a:r>
              <a:rPr lang="ru-RU" sz="2400" i="1" dirty="0" err="1"/>
              <a:t>х</a:t>
            </a:r>
            <a:r>
              <a:rPr lang="ru-RU" sz="2400" dirty="0"/>
              <a:t>, где </a:t>
            </a:r>
            <a:r>
              <a:rPr lang="ru-RU" sz="2400" i="1" dirty="0" err="1"/>
              <a:t>х</a:t>
            </a:r>
            <a:r>
              <a:rPr lang="en-US" sz="2400" dirty="0"/>
              <a:t>[</a:t>
            </a:r>
            <a:r>
              <a:rPr lang="ru-RU" sz="2400" i="1" dirty="0" err="1"/>
              <a:t>m</a:t>
            </a:r>
            <a:r>
              <a:rPr lang="en-US" sz="2400" dirty="0"/>
              <a:t>]</a:t>
            </a:r>
            <a:r>
              <a:rPr lang="ru-RU" sz="2400" dirty="0"/>
              <a:t> соответствует партнерше для мужчины </a:t>
            </a:r>
            <a:r>
              <a:rPr lang="ru-RU" sz="2400" i="1" dirty="0" err="1"/>
              <a:t>m</a:t>
            </a:r>
            <a:r>
              <a:rPr lang="ru-RU" sz="2400" dirty="0"/>
              <a:t>. </a:t>
            </a:r>
          </a:p>
          <a:p>
            <a:pPr>
              <a:buFont typeface="Arial" charset="0"/>
              <a:buNone/>
            </a:pPr>
            <a:r>
              <a:rPr lang="ru-RU" sz="2400" dirty="0"/>
              <a:t>Для поддержания симметрии между мужчинами и женщинами</a:t>
            </a:r>
            <a:r>
              <a:rPr lang="en-US" sz="2400" dirty="0"/>
              <a:t> </a:t>
            </a:r>
            <a:r>
              <a:rPr lang="ru-RU" sz="2400" dirty="0"/>
              <a:t>и для эффективности алгоритма будем использовать дополнительный  массив </a:t>
            </a:r>
            <a:r>
              <a:rPr lang="ru-RU" sz="2400" i="1" dirty="0"/>
              <a:t>у</a:t>
            </a:r>
            <a:r>
              <a:rPr lang="en-US" sz="2400" dirty="0"/>
              <a:t>:</a:t>
            </a:r>
            <a:r>
              <a:rPr lang="ru-RU" sz="2400" dirty="0"/>
              <a:t>  </a:t>
            </a:r>
            <a:r>
              <a:rPr lang="en-US" sz="2400" i="1" dirty="0"/>
              <a:t>y</a:t>
            </a:r>
            <a:r>
              <a:rPr lang="en-US" sz="2400" dirty="0"/>
              <a:t>[</a:t>
            </a:r>
            <a:r>
              <a:rPr lang="ru-RU" sz="2400" i="1" dirty="0" err="1"/>
              <a:t>w</a:t>
            </a:r>
            <a:r>
              <a:rPr lang="en-US" sz="2400" dirty="0"/>
              <a:t>]</a:t>
            </a:r>
            <a:r>
              <a:rPr lang="ru-RU" sz="2400" dirty="0"/>
              <a:t> — партнер для женщины </a:t>
            </a:r>
            <a:r>
              <a:rPr lang="ru-RU" sz="2400" dirty="0" err="1"/>
              <a:t>w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ru-RU" sz="2800" dirty="0">
                <a:latin typeface="+mn-lt"/>
              </a:rPr>
              <a:t>Конкретизация схемы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dirty="0"/>
              <a:t>Предикат </a:t>
            </a:r>
            <a:r>
              <a:rPr lang="en-US" sz="2000" dirty="0"/>
              <a:t>“</a:t>
            </a:r>
            <a:r>
              <a:rPr lang="ru-RU" sz="2000" dirty="0"/>
              <a:t>подходит</a:t>
            </a:r>
            <a:r>
              <a:rPr lang="en-US" sz="2000" dirty="0"/>
              <a:t>”</a:t>
            </a:r>
            <a:r>
              <a:rPr lang="ru-RU" sz="2000" dirty="0"/>
              <a:t> можно представить в виде конъюнкции </a:t>
            </a:r>
            <a:r>
              <a:rPr lang="ru-RU" sz="2000" dirty="0" err="1"/>
              <a:t>single</a:t>
            </a:r>
            <a:r>
              <a:rPr lang="ru-RU" sz="2000" dirty="0"/>
              <a:t> и </a:t>
            </a:r>
            <a:r>
              <a:rPr lang="ru-RU" sz="2000" dirty="0" err="1"/>
              <a:t>stable</a:t>
            </a:r>
            <a:r>
              <a:rPr lang="ru-RU" sz="2000" dirty="0"/>
              <a:t>, где </a:t>
            </a:r>
            <a:r>
              <a:rPr lang="ru-RU" sz="2000" dirty="0" err="1"/>
              <a:t>stable</a:t>
            </a:r>
            <a:r>
              <a:rPr lang="ru-RU" sz="2000" dirty="0"/>
              <a:t> — функция, которую нужно еще определить. </a:t>
            </a:r>
          </a:p>
          <a:p>
            <a:pPr>
              <a:buFont typeface="Arial" charset="0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r,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0; r&lt;n; r++) {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ForMan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stable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    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singl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  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m+1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else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ru-RU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singl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400" b="1"/>
              <a:t>Стабильность системы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8229600" cy="5399087"/>
          </a:xfrm>
        </p:spPr>
        <p:txBody>
          <a:bodyPr/>
          <a:lstStyle/>
          <a:p>
            <a:pPr marL="609600" indent="-609600">
              <a:buFont typeface="Arial" charset="0"/>
              <a:buNone/>
            </a:pPr>
            <a:r>
              <a:rPr lang="ru-RU" sz="2800" dirty="0"/>
              <a:t>Мы пытаемся определить возможность брака </a:t>
            </a:r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между </a:t>
            </a:r>
            <a:r>
              <a:rPr lang="ru-RU" sz="2800" i="1" dirty="0" err="1"/>
              <a:t>m</a:t>
            </a:r>
            <a:r>
              <a:rPr lang="ru-RU" sz="2800" dirty="0"/>
              <a:t> и </a:t>
            </a:r>
            <a:r>
              <a:rPr lang="ru-RU" sz="2800" i="1" dirty="0" err="1"/>
              <a:t>w</a:t>
            </a:r>
            <a:r>
              <a:rPr lang="ru-RU" sz="2800" dirty="0"/>
              <a:t>, где </a:t>
            </a:r>
            <a:r>
              <a:rPr lang="ru-RU" sz="2800" i="1" dirty="0" err="1"/>
              <a:t>w</a:t>
            </a:r>
            <a:r>
              <a:rPr lang="ru-RU" sz="2800" dirty="0"/>
              <a:t> стоит в списке </a:t>
            </a:r>
            <a:r>
              <a:rPr lang="ru-RU" sz="2800" i="1" dirty="0" err="1"/>
              <a:t>m</a:t>
            </a:r>
            <a:r>
              <a:rPr lang="ru-RU" sz="2800" dirty="0"/>
              <a:t> на </a:t>
            </a:r>
            <a:r>
              <a:rPr lang="en-US" sz="2800" i="1" dirty="0"/>
              <a:t>r</a:t>
            </a:r>
            <a:r>
              <a:rPr lang="ru-RU" sz="2800" dirty="0"/>
              <a:t>-м месте. </a:t>
            </a:r>
            <a:endParaRPr lang="en-US" sz="2800" dirty="0"/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Возможные источники неприятностей могут быть:</a:t>
            </a:r>
            <a:br>
              <a:rPr lang="ru-RU" sz="2800" dirty="0"/>
            </a:br>
            <a:endParaRPr lang="ru-RU" sz="2800" dirty="0"/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1) Может существовать женщина </a:t>
            </a:r>
            <a:r>
              <a:rPr lang="ru-RU" sz="2800" i="1" dirty="0" err="1"/>
              <a:t>pw</a:t>
            </a:r>
            <a:r>
              <a:rPr lang="ru-RU" sz="2800" dirty="0"/>
              <a:t>, которая для</a:t>
            </a:r>
          </a:p>
          <a:p>
            <a:pPr marL="609600" indent="-609600">
              <a:buFont typeface="Arial" charset="0"/>
              <a:buNone/>
            </a:pPr>
            <a:r>
              <a:rPr lang="en-US" sz="2800" i="1" dirty="0"/>
              <a:t>m</a:t>
            </a:r>
            <a:r>
              <a:rPr lang="ru-RU" sz="2800" i="1" dirty="0"/>
              <a:t> </a:t>
            </a:r>
            <a:r>
              <a:rPr lang="ru-RU" sz="2800" dirty="0"/>
              <a:t> предпочтительнее </a:t>
            </a:r>
            <a:r>
              <a:rPr lang="ru-RU" sz="2800" i="1" dirty="0" err="1"/>
              <a:t>w</a:t>
            </a:r>
            <a:r>
              <a:rPr lang="ru-RU" sz="2800" dirty="0"/>
              <a:t>, и для </a:t>
            </a:r>
            <a:r>
              <a:rPr lang="ru-RU" sz="2800" i="1" dirty="0" err="1"/>
              <a:t>pw</a:t>
            </a:r>
            <a:r>
              <a:rPr lang="ru-RU" sz="2800" dirty="0"/>
              <a:t> мужчина </a:t>
            </a:r>
            <a:r>
              <a:rPr lang="ru-RU" sz="2800" dirty="0" err="1"/>
              <a:t>m</a:t>
            </a:r>
            <a:endParaRPr lang="ru-RU" sz="2800" dirty="0"/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предпочтительнее ее супруга.</a:t>
            </a:r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2) Может существовать мужчина </a:t>
            </a:r>
            <a:r>
              <a:rPr lang="ru-RU" sz="2800" i="1" dirty="0" err="1"/>
              <a:t>рm</a:t>
            </a:r>
            <a:r>
              <a:rPr lang="ru-RU" sz="2800" dirty="0"/>
              <a:t>, который для </a:t>
            </a:r>
            <a:r>
              <a:rPr lang="ru-RU" sz="2800" i="1" dirty="0" err="1"/>
              <a:t>w</a:t>
            </a:r>
            <a:endParaRPr lang="ru-RU" sz="2800" i="1" dirty="0"/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предпочтительнее </a:t>
            </a:r>
            <a:r>
              <a:rPr lang="ru-RU" sz="2800" i="1" dirty="0" err="1"/>
              <a:t>m</a:t>
            </a:r>
            <a:r>
              <a:rPr lang="ru-RU" sz="2800" dirty="0"/>
              <a:t>, причем для </a:t>
            </a:r>
            <a:r>
              <a:rPr lang="ru-RU" sz="2800" i="1" dirty="0" err="1"/>
              <a:t>рm</a:t>
            </a:r>
            <a:r>
              <a:rPr lang="ru-RU" sz="2800" dirty="0"/>
              <a:t> женщина </a:t>
            </a:r>
            <a:r>
              <a:rPr lang="ru-RU" sz="2800" i="1" dirty="0" err="1"/>
              <a:t>w</a:t>
            </a:r>
            <a:endParaRPr lang="ru-RU" sz="2800" i="1" dirty="0"/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предпочтительнее его супруги.</a:t>
            </a:r>
          </a:p>
          <a:p>
            <a:pPr marL="609600" indent="-609600">
              <a:buFont typeface="Arial" charset="0"/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400" dirty="0"/>
              <a:t>Интересная область программирования— задачи так называемого «искусственного интеллекта»</a:t>
            </a:r>
            <a:r>
              <a:rPr lang="en-US" sz="2400" dirty="0"/>
              <a:t>:</a:t>
            </a:r>
            <a:r>
              <a:rPr lang="ru-RU" sz="2400" dirty="0"/>
              <a:t>  ищем решение не по заданным правилам вычислений, а путем проб и ошибок.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Обычно процесс проб и ошибок разделяется на отдельные задачи, и они  наиболее естественно выражаются в терминах рекурсии и требуют исследования конечного числа подзадач.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 общем виде весь процесс можно мыслить как процесс поиска, строящий (и обрезающий) дерево подзадач.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Во многих проблемах такое дерево поиска растет очень быстро, рост зависит от параметров задачи и часто бывает экспоненциальным.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Иногда, используя некоторые эвристики, дерево поиска удается сократить и свести затраты на вычисления к разумным пределам.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Начнем с демонстрации основных методов на хорошо известном примере — задаче о ходе коня.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/>
          </p:cNvSpPr>
          <p:nvPr>
            <p:ph type="body" idx="1"/>
          </p:nvPr>
        </p:nvSpPr>
        <p:spPr>
          <a:xfrm>
            <a:off x="250824" y="476250"/>
            <a:ext cx="8893175" cy="5545138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/>
              <a:t>1) </a:t>
            </a:r>
            <a:r>
              <a:rPr lang="ru-RU" sz="2000" dirty="0"/>
              <a:t>Исследуя первый источник неприятностей, мы сравниваем ранги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женщин, которых </a:t>
            </a:r>
            <a:r>
              <a:rPr lang="en-US" sz="2000" i="1" dirty="0"/>
              <a:t>m</a:t>
            </a:r>
            <a:r>
              <a:rPr lang="ru-RU" sz="2000" i="1" dirty="0"/>
              <a:t> </a:t>
            </a:r>
            <a:r>
              <a:rPr lang="ru-RU" sz="2000" dirty="0"/>
              <a:t>предпочитает больше </a:t>
            </a:r>
            <a:r>
              <a:rPr lang="en-US" sz="2000" i="1" dirty="0"/>
              <a:t>w</a:t>
            </a:r>
            <a:r>
              <a:rPr lang="ru-RU" sz="2000" dirty="0"/>
              <a:t>. Мы знаем, что все эти</a:t>
            </a: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женщины уже были выданы замуж, иначе бы выбрали ее.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</a:rPr>
              <a:t>table</a:t>
            </a:r>
            <a:r>
              <a:rPr lang="ru-RU" sz="2000" b="1" dirty="0">
                <a:latin typeface="Courier New" pitchFamily="49" charset="0"/>
              </a:rPr>
              <a:t> = 1; 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 = 1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while(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&lt;</a:t>
            </a:r>
            <a:r>
              <a:rPr lang="ru-RU" sz="2000" b="1" dirty="0" err="1">
                <a:latin typeface="Courier New" pitchFamily="49" charset="0"/>
              </a:rPr>
              <a:t>r</a:t>
            </a:r>
            <a:r>
              <a:rPr lang="ru-RU" sz="2000" b="1" dirty="0">
                <a:latin typeface="Courier New" pitchFamily="49" charset="0"/>
              </a:rPr>
              <a:t>)&amp;</a:t>
            </a:r>
            <a:r>
              <a:rPr lang="en-US" sz="2000" b="1" dirty="0">
                <a:latin typeface="Courier New" pitchFamily="49" charset="0"/>
              </a:rPr>
              <a:t>&amp;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</a:rPr>
              <a:t>table){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ForMan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m</a:t>
            </a:r>
            <a:r>
              <a:rPr lang="en-US" sz="2000" b="1" dirty="0">
                <a:latin typeface="Courier New" pitchFamily="49" charset="0"/>
              </a:rPr>
              <a:t>][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];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= i+1;</a:t>
            </a:r>
            <a:br>
              <a:rPr lang="ru-RU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	if(!</a:t>
            </a:r>
            <a:r>
              <a:rPr lang="ru-RU" sz="2000" b="1" dirty="0" err="1">
                <a:latin typeface="Courier New" pitchFamily="49" charset="0"/>
              </a:rPr>
              <a:t>single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ru-RU" sz="2000" b="1" dirty="0"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)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	  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</a:rPr>
              <a:t>table</a:t>
            </a:r>
            <a:r>
              <a:rPr lang="ru-RU" sz="2000" b="1" dirty="0">
                <a:latin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ForLady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en-US" sz="2000" b="1" dirty="0">
                <a:latin typeface="Courier New" pitchFamily="49" charset="0"/>
              </a:rPr>
              <a:t>][</a:t>
            </a:r>
            <a:r>
              <a:rPr lang="ru-RU" sz="2000" b="1" dirty="0" err="1">
                <a:latin typeface="Courier New" pitchFamily="49" charset="0"/>
              </a:rPr>
              <a:t>m</a:t>
            </a:r>
            <a:r>
              <a:rPr lang="ru-RU" sz="2000" b="1" dirty="0">
                <a:latin typeface="Courier New" pitchFamily="49" charset="0"/>
              </a:rPr>
              <a:t>] &gt; </a:t>
            </a:r>
            <a:r>
              <a:rPr lang="en-US" sz="2000" b="1" dirty="0" err="1">
                <a:latin typeface="Courier New" pitchFamily="49" charset="0"/>
              </a:rPr>
              <a:t>ForLady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en-US" sz="2000" b="1" dirty="0">
                <a:latin typeface="Courier New" pitchFamily="49" charset="0"/>
              </a:rPr>
              <a:t>][</a:t>
            </a:r>
            <a:r>
              <a:rPr lang="ru-RU" sz="2000" b="1" dirty="0" err="1">
                <a:latin typeface="Courier New" pitchFamily="49" charset="0"/>
              </a:rPr>
              <a:t>y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ru-RU" sz="2000" b="1" dirty="0"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]};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}</a:t>
            </a:r>
            <a:r>
              <a:rPr lang="ru-RU" sz="2000" b="1" dirty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2)</a:t>
            </a:r>
            <a:r>
              <a:rPr lang="en-US" sz="1600" dirty="0"/>
              <a:t> </a:t>
            </a:r>
            <a:r>
              <a:rPr lang="ru-RU" sz="2000" dirty="0"/>
              <a:t>Нужно проверить всех кандидатов </a:t>
            </a:r>
            <a:r>
              <a:rPr lang="ru-RU" sz="2000" i="1" dirty="0" err="1"/>
              <a:t>pm</a:t>
            </a:r>
            <a:r>
              <a:rPr lang="ru-RU" sz="2000" dirty="0"/>
              <a:t>, которые для </a:t>
            </a:r>
            <a:r>
              <a:rPr lang="ru-RU" sz="2000" i="1" dirty="0" err="1"/>
              <a:t>w</a:t>
            </a:r>
            <a:r>
              <a:rPr lang="ru-RU" sz="2000" dirty="0"/>
              <a:t> предпочтительнее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«суженому». Здесь не надо проводить сравнение с мужчинами,  которые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еще не женаты. Нужно использовать проверку </a:t>
            </a:r>
            <a:r>
              <a:rPr lang="ru-RU" sz="2000" i="1" dirty="0" err="1"/>
              <a:t>р</a:t>
            </a:r>
            <a:r>
              <a:rPr lang="en-US" sz="2000" i="1" dirty="0"/>
              <a:t>m</a:t>
            </a:r>
            <a:r>
              <a:rPr lang="ru-RU" sz="2000" dirty="0"/>
              <a:t> &lt;</a:t>
            </a:r>
            <a:r>
              <a:rPr lang="en-US" sz="2000" i="1" dirty="0"/>
              <a:t>m:</a:t>
            </a:r>
            <a:r>
              <a:rPr lang="ru-RU" sz="2000" dirty="0"/>
              <a:t> все  мужчины,</a:t>
            </a: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предшествующие </a:t>
            </a:r>
            <a:r>
              <a:rPr lang="en-US" sz="2000" i="1" dirty="0"/>
              <a:t>m</a:t>
            </a:r>
            <a:r>
              <a:rPr lang="ru-RU" sz="2000" dirty="0"/>
              <a:t>, уже женаты. </a:t>
            </a:r>
            <a:endParaRPr lang="en-US" sz="2000" dirty="0"/>
          </a:p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hlink"/>
                </a:solidFill>
              </a:rPr>
              <a:t>Напишите проверку 2) самостоятельно!</a:t>
            </a:r>
            <a:endParaRPr lang="en-US" sz="20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ru-RU" sz="2400" b="1"/>
              <a:t>Задача о кубике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250825" y="908050"/>
            <a:ext cx="8497888" cy="54006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Задано описание кубика и входная строка</a:t>
            </a:r>
            <a:r>
              <a:rPr lang="ru-RU" sz="2400" dirty="0"/>
              <a:t>.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Можно ли получить входную строку, прокатив кубик</a:t>
            </a:r>
            <a:r>
              <a:rPr lang="en-US" sz="2200" dirty="0"/>
              <a:t>?</a:t>
            </a: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Перенумеруем грани кубика</a:t>
            </a:r>
            <a:r>
              <a:rPr lang="en-US" sz="2200" dirty="0"/>
              <a:t> c 123456 </a:t>
            </a:r>
            <a:r>
              <a:rPr lang="ru-RU" sz="2200" dirty="0"/>
              <a:t>на 124536</a:t>
            </a:r>
            <a:r>
              <a:rPr lang="en-US" sz="2200" dirty="0"/>
              <a:t>: </a:t>
            </a: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1 – нижняя</a:t>
            </a:r>
            <a:r>
              <a:rPr lang="en-US" sz="2200" dirty="0"/>
              <a:t>;</a:t>
            </a: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6 – </a:t>
            </a:r>
            <a:r>
              <a:rPr lang="ru-RU" sz="2200" dirty="0"/>
              <a:t>верхняя</a:t>
            </a:r>
            <a:r>
              <a:rPr lang="en-US" sz="2200" dirty="0"/>
              <a:t>;</a:t>
            </a:r>
            <a:r>
              <a:rPr lang="ru-RU" sz="2200" dirty="0"/>
              <a:t> (1+6 = 7)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3 – фронтальная</a:t>
            </a:r>
            <a:r>
              <a:rPr lang="en-US" sz="2200" dirty="0"/>
              <a:t>;</a:t>
            </a:r>
            <a:r>
              <a:rPr lang="ru-RU" sz="2200" dirty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4 – задняя</a:t>
            </a:r>
            <a:r>
              <a:rPr lang="en-US" sz="2200" dirty="0"/>
              <a:t>;</a:t>
            </a:r>
            <a:r>
              <a:rPr lang="ru-RU" sz="2200" dirty="0"/>
              <a:t> (3+4 = 7)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2 – </a:t>
            </a:r>
            <a:r>
              <a:rPr lang="ru-RU" sz="2200" dirty="0"/>
              <a:t>боковая левая</a:t>
            </a:r>
            <a:r>
              <a:rPr lang="en-US" sz="2200" dirty="0"/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5 – </a:t>
            </a:r>
            <a:r>
              <a:rPr lang="ru-RU" sz="2200" dirty="0"/>
              <a:t>боковая правая (2+5 = 7).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Тогда соседними для </a:t>
            </a:r>
            <a:r>
              <a:rPr lang="en-US" sz="2200" i="1" dirty="0" err="1"/>
              <a:t>i</a:t>
            </a:r>
            <a:r>
              <a:rPr lang="en-US" sz="2200" dirty="0"/>
              <a:t>-</a:t>
            </a:r>
            <a:r>
              <a:rPr lang="ru-RU" sz="2200" dirty="0" err="1"/>
              <a:t>й</a:t>
            </a:r>
            <a:r>
              <a:rPr lang="ru-RU" sz="2200" dirty="0"/>
              <a:t> будут все, кроме </a:t>
            </a:r>
            <a:r>
              <a:rPr lang="en-US" sz="2200" i="1" dirty="0" err="1"/>
              <a:t>i</a:t>
            </a:r>
            <a:r>
              <a:rPr lang="en-US" sz="2200" dirty="0"/>
              <a:t>-</a:t>
            </a:r>
            <a:r>
              <a:rPr lang="ru-RU" sz="2200" dirty="0" err="1"/>
              <a:t>й</a:t>
            </a:r>
            <a:r>
              <a:rPr lang="ru-RU" sz="2200" dirty="0"/>
              <a:t> и </a:t>
            </a:r>
            <a:r>
              <a:rPr lang="en-US" sz="2200" dirty="0"/>
              <a:t>(</a:t>
            </a:r>
            <a:r>
              <a:rPr lang="ru-RU" sz="2200" dirty="0"/>
              <a:t>7-</a:t>
            </a:r>
            <a:r>
              <a:rPr lang="en-US" sz="2200" dirty="0" err="1"/>
              <a:t>i</a:t>
            </a:r>
            <a:r>
              <a:rPr lang="en-US" sz="2200" dirty="0"/>
              <a:t>)-</a:t>
            </a:r>
            <a:r>
              <a:rPr lang="ru-RU" sz="2200" dirty="0" err="1"/>
              <a:t>й</a:t>
            </a:r>
            <a:r>
              <a:rPr lang="ru-RU" sz="2200" dirty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Попробуем построить слово, начиная со всех шести граней.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 algn="l"/>
            <a:r>
              <a:rPr lang="ru-RU" sz="2200" dirty="0"/>
              <a:t>Результат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en-US" sz="2200" dirty="0"/>
              <a:t> </a:t>
            </a:r>
            <a:r>
              <a:rPr lang="ru-RU" sz="2200" dirty="0"/>
              <a:t>в</a:t>
            </a:r>
            <a:r>
              <a:rPr lang="en-US" sz="2200" dirty="0"/>
              <a:t> </a:t>
            </a:r>
            <a:r>
              <a:rPr lang="ru-RU" sz="2200" dirty="0"/>
              <a:t>переменной </a:t>
            </a:r>
            <a:r>
              <a:rPr lang="en-US" sz="2200" i="1" dirty="0"/>
              <a:t>q</a:t>
            </a:r>
            <a:r>
              <a:rPr lang="en-US" sz="2200" dirty="0"/>
              <a:t>)</a:t>
            </a:r>
            <a:r>
              <a:rPr lang="ru-RU" sz="2200" dirty="0"/>
              <a:t>  1, если можно получить слово, записанное в глобальной строке </a:t>
            </a:r>
            <a:r>
              <a:rPr lang="en-US" sz="2200" i="1" dirty="0"/>
              <a:t>w</a:t>
            </a:r>
            <a:r>
              <a:rPr lang="ru-RU" sz="2200" dirty="0"/>
              <a:t>,</a:t>
            </a:r>
            <a:r>
              <a:rPr lang="ru-RU" sz="2200" i="1" dirty="0"/>
              <a:t> </a:t>
            </a:r>
            <a:r>
              <a:rPr lang="ru-RU" sz="2200" dirty="0"/>
              <a:t>начиная</a:t>
            </a:r>
            <a:r>
              <a:rPr lang="en-US" sz="2200" i="1" dirty="0"/>
              <a:t> n</a:t>
            </a:r>
            <a:r>
              <a:rPr lang="ru-RU" sz="2200" i="1" dirty="0"/>
              <a:t>-</a:t>
            </a:r>
            <a:r>
              <a:rPr lang="ru-RU" sz="2200" dirty="0"/>
              <a:t>го символа, перекатывая кубик, лежащий </a:t>
            </a:r>
            <a:r>
              <a:rPr lang="en-US" sz="2200" i="1" dirty="0"/>
              <a:t>g</a:t>
            </a:r>
            <a:r>
              <a:rPr lang="en-US" sz="2200" dirty="0"/>
              <a:t>-</a:t>
            </a:r>
            <a:r>
              <a:rPr lang="ru-RU" sz="2200" dirty="0"/>
              <a:t>ой гранью.</a:t>
            </a:r>
            <a:r>
              <a:rPr lang="en-US" sz="2200" dirty="0"/>
              <a:t> </a:t>
            </a:r>
            <a:endParaRPr lang="ru-RU" sz="2200" i="1" dirty="0"/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323850" y="1628775"/>
            <a:ext cx="8229600" cy="480062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chkword</a:t>
            </a:r>
            <a:r>
              <a:rPr lang="en-US" sz="2400" b="1" dirty="0">
                <a:latin typeface="Courier New" pitchFamily="49" charset="0"/>
              </a:rPr>
              <a:t>(g,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n) {</a:t>
            </a:r>
            <a:endParaRPr lang="ru-RU" sz="2400" b="1" dirty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if((</a:t>
            </a:r>
            <a:r>
              <a:rPr lang="en-US" sz="2400" b="1" dirty="0" smtClean="0">
                <a:latin typeface="Courier New" pitchFamily="49" charset="0"/>
              </a:rPr>
              <a:t>n &gt; </a:t>
            </a:r>
            <a:r>
              <a:rPr lang="en-US" sz="2400" b="1" dirty="0" err="1" smtClean="0">
                <a:latin typeface="Courier New" pitchFamily="49" charset="0"/>
              </a:rPr>
              <a:t>strlen</a:t>
            </a:r>
            <a:r>
              <a:rPr lang="en-US" sz="2400" b="1" dirty="0" smtClean="0">
                <a:latin typeface="Courier New" pitchFamily="49" charset="0"/>
              </a:rPr>
              <a:t>(w</a:t>
            </a:r>
            <a:r>
              <a:rPr lang="en-US" sz="2400" b="1" dirty="0">
                <a:latin typeface="Courier New" pitchFamily="49" charset="0"/>
              </a:rPr>
              <a:t>)) || (w[n]== </a:t>
            </a:r>
            <a:r>
              <a:rPr lang="en-US" sz="2400" b="1" dirty="0" smtClean="0">
                <a:latin typeface="Courier New" pitchFamily="49" charset="0"/>
              </a:rPr>
              <a:t>‘ </a:t>
            </a:r>
            <a:r>
              <a:rPr lang="en-US" sz="2400" b="1" dirty="0">
                <a:latin typeface="Courier New" pitchFamily="49" charset="0"/>
              </a:rPr>
              <a:t>‘))  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	return 1; 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if(CB[g] != w[n]) </a:t>
            </a:r>
            <a:r>
              <a:rPr lang="en-US" sz="2400" b="1" dirty="0" smtClean="0">
                <a:latin typeface="Courier New" pitchFamily="49" charset="0"/>
              </a:rPr>
              <a:t>return 0</a:t>
            </a:r>
            <a:r>
              <a:rPr lang="en-US" sz="2400" b="1" dirty="0" smtClean="0">
                <a:latin typeface="Courier New" pitchFamily="49" charset="0"/>
              </a:rPr>
              <a:t>;</a:t>
            </a:r>
            <a:endParaRPr lang="en-US" sz="2400" b="1" dirty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for(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= 1</a:t>
            </a:r>
            <a:r>
              <a:rPr lang="en-US" sz="2400" b="1" dirty="0">
                <a:latin typeface="Courier New" pitchFamily="49" charset="0"/>
              </a:rPr>
              <a:t>; 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smtClean="0">
                <a:latin typeface="Courier New" pitchFamily="49" charset="0"/>
              </a:rPr>
              <a:t> &lt;= 6</a:t>
            </a:r>
            <a:r>
              <a:rPr lang="en-US" sz="2400" b="1" dirty="0">
                <a:latin typeface="Courier New" pitchFamily="49" charset="0"/>
              </a:rPr>
              <a:t>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++) {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	if((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!= g) &amp;&amp; 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i+g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!= 7)) 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		</a:t>
            </a:r>
            <a:r>
              <a:rPr lang="en-US" sz="2400" b="1" dirty="0" smtClean="0">
                <a:latin typeface="Courier New" pitchFamily="49" charset="0"/>
              </a:rPr>
              <a:t>q = </a:t>
            </a:r>
            <a:r>
              <a:rPr lang="en-US" sz="2400" b="1" dirty="0" err="1" smtClean="0">
                <a:latin typeface="Courier New" pitchFamily="49" charset="0"/>
              </a:rPr>
              <a:t>chkwrd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, n+1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		if (q) return 1;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return 0;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sz="2800" b="1" dirty="0"/>
              <a:t>Нахождение оптимальной выборки </a:t>
            </a:r>
            <a:br>
              <a:rPr lang="ru-RU" sz="2800" b="1" dirty="0"/>
            </a:br>
            <a:r>
              <a:rPr lang="ru-RU" sz="2800" b="1" dirty="0"/>
              <a:t>(задача о рюкзаке)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4422"/>
            <a:ext cx="8858280" cy="3714776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Пусть дано множество вещей </a:t>
            </a:r>
            <a:r>
              <a:rPr lang="en-US" sz="2800" dirty="0"/>
              <a:t>{x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2</a:t>
            </a:r>
            <a:r>
              <a:rPr lang="en-US" sz="2800" dirty="0"/>
              <a:t>, x</a:t>
            </a:r>
            <a:r>
              <a:rPr lang="en-US" sz="2800" baseline="-25000" dirty="0"/>
              <a:t>3</a:t>
            </a:r>
            <a:r>
              <a:rPr lang="en-US" sz="2800" dirty="0"/>
              <a:t>, …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}.</a:t>
            </a:r>
          </a:p>
          <a:p>
            <a:pPr>
              <a:buNone/>
            </a:pPr>
            <a:r>
              <a:rPr lang="ru-RU" sz="2800" dirty="0"/>
              <a:t>Каждая </a:t>
            </a:r>
            <a:r>
              <a:rPr lang="en-US" sz="2800" i="1" dirty="0" err="1"/>
              <a:t>i</a:t>
            </a:r>
            <a:r>
              <a:rPr lang="en-US" sz="2800" dirty="0"/>
              <a:t>-</a:t>
            </a:r>
            <a:r>
              <a:rPr lang="ru-RU" sz="2800" dirty="0"/>
              <a:t>я вещь имеет свой вес </a:t>
            </a:r>
            <a:r>
              <a:rPr lang="en-US" sz="2800" i="1" dirty="0" err="1"/>
              <a:t>w</a:t>
            </a:r>
            <a:r>
              <a:rPr lang="en-US" sz="2800" i="1" baseline="-25000" dirty="0" err="1"/>
              <a:t>i</a:t>
            </a:r>
            <a:r>
              <a:rPr lang="en-US" sz="2800" dirty="0"/>
              <a:t>, </a:t>
            </a:r>
            <a:r>
              <a:rPr lang="ru-RU" sz="2800" dirty="0"/>
              <a:t>и свою стоимость</a:t>
            </a:r>
            <a:r>
              <a:rPr lang="en-US" sz="2800" dirty="0"/>
              <a:t>  </a:t>
            </a:r>
            <a:r>
              <a:rPr lang="en-US" sz="2800" i="1" dirty="0" err="1"/>
              <a:t>c</a:t>
            </a:r>
            <a:r>
              <a:rPr lang="en-US" sz="2800" i="1" baseline="-25000" dirty="0" err="1"/>
              <a:t>i</a:t>
            </a:r>
            <a:r>
              <a:rPr lang="en-US" sz="2800" dirty="0"/>
              <a:t>.</a:t>
            </a:r>
            <a:endParaRPr lang="ru-RU" sz="2800" dirty="0"/>
          </a:p>
          <a:p>
            <a:pPr>
              <a:buNone/>
            </a:pPr>
            <a:r>
              <a:rPr lang="ru-RU" sz="2800" dirty="0"/>
              <a:t>Нужно из этого множества выбрать такой набор вещей, что их общий вес не превышал бы заданного числа </a:t>
            </a:r>
            <a:r>
              <a:rPr lang="en-US" sz="2800" i="1" dirty="0"/>
              <a:t>K</a:t>
            </a:r>
            <a:r>
              <a:rPr lang="ru-RU" sz="2800" dirty="0"/>
              <a:t>, а их общая стоимость была бы максимальной.</a:t>
            </a:r>
            <a:endParaRPr lang="en-US" sz="2800" dirty="0"/>
          </a:p>
          <a:p>
            <a:pPr>
              <a:buNone/>
            </a:pPr>
            <a:r>
              <a:rPr lang="en-US" sz="2800" i="1" dirty="0" err="1"/>
              <a:t>t</a:t>
            </a:r>
            <a:r>
              <a:rPr lang="en-US" sz="2800" i="1" baseline="-25000" dirty="0" err="1"/>
              <a:t>i</a:t>
            </a:r>
            <a:r>
              <a:rPr lang="en-US" sz="2800" i="1" baseline="-25000" dirty="0"/>
              <a:t> </a:t>
            </a:r>
            <a:r>
              <a:rPr lang="en-US" sz="2800" dirty="0"/>
              <a:t> = 0, </a:t>
            </a:r>
            <a:r>
              <a:rPr lang="ru-RU" sz="2800" dirty="0"/>
              <a:t>если вещь не взята, и </a:t>
            </a:r>
          </a:p>
          <a:p>
            <a:pPr>
              <a:buNone/>
            </a:pPr>
            <a:r>
              <a:rPr lang="en-US" sz="2800" i="1" dirty="0" err="1"/>
              <a:t>t</a:t>
            </a:r>
            <a:r>
              <a:rPr lang="en-US" sz="2800" i="1" baseline="-25000" dirty="0" err="1"/>
              <a:t>i</a:t>
            </a:r>
            <a:r>
              <a:rPr lang="en-US" sz="2800" i="1" baseline="-25000" dirty="0"/>
              <a:t> </a:t>
            </a:r>
            <a:r>
              <a:rPr lang="ru-RU" sz="2800" i="1" baseline="-25000" dirty="0"/>
              <a:t> </a:t>
            </a:r>
            <a:r>
              <a:rPr lang="ru-RU" sz="2800" dirty="0"/>
              <a:t>= 1, иначе.</a:t>
            </a:r>
            <a:endParaRPr lang="en-US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099" y="5143512"/>
            <a:ext cx="2013743" cy="1285884"/>
          </a:xfrm>
          <a:prstGeom prst="rect">
            <a:avLst/>
          </a:prstGeom>
          <a:noFill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3" y="5072074"/>
            <a:ext cx="2377673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sz="2800" b="1" dirty="0"/>
              <a:t>Схема перебора всех решений</a:t>
            </a:r>
            <a:r>
              <a:rPr lang="en-US" sz="2800" b="1" dirty="0"/>
              <a:t> </a:t>
            </a:r>
            <a:r>
              <a:rPr lang="ru-RU" sz="2800" b="1" dirty="0"/>
              <a:t>и выбора оптимального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(включение приемлемо)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включение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го объекта;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проверка оптимальности;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исключение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го объекта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(приемлемо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невключение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)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проверка оптимальности;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78098"/>
          </a:xfrm>
        </p:spPr>
        <p:txBody>
          <a:bodyPr/>
          <a:lstStyle/>
          <a:p>
            <a:r>
              <a:rPr lang="ru-RU" dirty="0"/>
              <a:t>Метод ветвей и границ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400600"/>
          </a:xfrm>
        </p:spPr>
        <p:txBody>
          <a:bodyPr/>
          <a:lstStyle/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400" dirty="0">
                <a:cs typeface="Times New Roman" pitchFamily="18" charset="0"/>
              </a:rPr>
              <a:t>метод для нахождения оптимальных решений различных задач оптимизации.  Метод — есть вариация полного перебора с отсечением подмножеств допустимых решений, заведомо не содержащих оптимальных решений.</a:t>
            </a:r>
            <a:endParaRPr lang="en-US" sz="2400" dirty="0">
              <a:cs typeface="Times New Roman" pitchFamily="18" charset="0"/>
            </a:endParaRPr>
          </a:p>
          <a:p>
            <a:pPr>
              <a:buNone/>
            </a:pPr>
            <a:r>
              <a:rPr lang="ru-RU" sz="2400" dirty="0">
                <a:cs typeface="Times New Roman" pitchFamily="18" charset="0"/>
              </a:rPr>
              <a:t>Впервые метод ветвей и границ был предложен </a:t>
            </a:r>
            <a:r>
              <a:rPr lang="ru-RU" sz="2400" dirty="0" err="1">
                <a:cs typeface="Times New Roman" pitchFamily="18" charset="0"/>
              </a:rPr>
              <a:t>Лендом</a:t>
            </a:r>
            <a:r>
              <a:rPr lang="ru-RU" sz="2400" dirty="0">
                <a:cs typeface="Times New Roman" pitchFamily="18" charset="0"/>
              </a:rPr>
              <a:t> и </a:t>
            </a:r>
            <a:r>
              <a:rPr lang="ru-RU" sz="2400" dirty="0" err="1">
                <a:cs typeface="Times New Roman" pitchFamily="18" charset="0"/>
              </a:rPr>
              <a:t>Дойгом</a:t>
            </a:r>
            <a:r>
              <a:rPr lang="ru-RU" sz="2400" dirty="0">
                <a:cs typeface="Times New Roman" pitchFamily="18" charset="0"/>
              </a:rPr>
              <a:t>  в 1960 для решения общей задачи целочисленного линейного программирования. Интерес к этому методу и фактически его “второе рождение” связано с работой </a:t>
            </a:r>
            <a:r>
              <a:rPr lang="ru-RU" sz="2400" dirty="0" err="1">
                <a:cs typeface="Times New Roman" pitchFamily="18" charset="0"/>
              </a:rPr>
              <a:t>Литтла</a:t>
            </a:r>
            <a:r>
              <a:rPr lang="ru-RU" sz="2400" dirty="0">
                <a:cs typeface="Times New Roman" pitchFamily="18" charset="0"/>
              </a:rPr>
              <a:t>, </a:t>
            </a:r>
            <a:r>
              <a:rPr lang="ru-RU" sz="2400" dirty="0" err="1">
                <a:cs typeface="Times New Roman" pitchFamily="18" charset="0"/>
              </a:rPr>
              <a:t>Мурти</a:t>
            </a:r>
            <a:r>
              <a:rPr lang="ru-RU" sz="2400" dirty="0">
                <a:cs typeface="Times New Roman" pitchFamily="18" charset="0"/>
              </a:rPr>
              <a:t>, </a:t>
            </a:r>
            <a:r>
              <a:rPr lang="ru-RU" sz="2400" dirty="0" err="1">
                <a:cs typeface="Times New Roman" pitchFamily="18" charset="0"/>
              </a:rPr>
              <a:t>Суини</a:t>
            </a:r>
            <a:r>
              <a:rPr lang="ru-RU" sz="2400" dirty="0">
                <a:cs typeface="Times New Roman" pitchFamily="18" charset="0"/>
              </a:rPr>
              <a:t> и </a:t>
            </a:r>
            <a:r>
              <a:rPr lang="ru-RU" sz="2400" dirty="0" err="1">
                <a:cs typeface="Times New Roman" pitchFamily="18" charset="0"/>
              </a:rPr>
              <a:t>Кэрела</a:t>
            </a:r>
            <a:r>
              <a:rPr lang="ru-RU" sz="2400" dirty="0">
                <a:cs typeface="Times New Roman" pitchFamily="18" charset="0"/>
              </a:rPr>
              <a:t>, посвященной задаче коммивояжера. Начиная с этого момента, появилось большое число работ, посвященных методу ветвей и границ и различным его модификациям.</a:t>
            </a:r>
          </a:p>
          <a:p>
            <a:pPr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Дерево поиска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877272"/>
          </a:xfrm>
        </p:spPr>
        <p:txBody>
          <a:bodyPr/>
          <a:lstStyle/>
          <a:p>
            <a:pPr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В основе метода ветвей и границ лежит идея последовательного разбиения множества допустимых решений на подмножества меньших размеров. Процедуру можно рекурсивно применять к полученным подмножествам. Эти подмножества образуют дерево, называемое </a:t>
            </a:r>
            <a:r>
              <a:rPr lang="ru-RU" sz="2000" i="1" dirty="0">
                <a:solidFill>
                  <a:srgbClr val="3646DE"/>
                </a:solidFill>
                <a:cs typeface="Times New Roman" pitchFamily="18" charset="0"/>
              </a:rPr>
              <a:t>деревом поиска</a:t>
            </a:r>
            <a:r>
              <a:rPr lang="ru-RU" sz="2000" dirty="0">
                <a:solidFill>
                  <a:srgbClr val="3646DE"/>
                </a:solidFill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или </a:t>
            </a:r>
            <a:r>
              <a:rPr lang="ru-RU" sz="2000" i="1" dirty="0">
                <a:solidFill>
                  <a:srgbClr val="3646DE"/>
                </a:solidFill>
                <a:cs typeface="Times New Roman" pitchFamily="18" charset="0"/>
              </a:rPr>
              <a:t>деревом ветвей и границ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 Узлами этого дерева являются построенные подмножества.</a:t>
            </a:r>
          </a:p>
          <a:p>
            <a:pPr>
              <a:buNone/>
            </a:pPr>
            <a:r>
              <a:rPr lang="ru-RU" sz="2000" dirty="0">
                <a:cs typeface="Times New Roman" pitchFamily="18" charset="0"/>
              </a:rPr>
              <a:t>На каждом шаге разбиения осуществляется проверка того, содержит ли данное подмножество оптимальное решение или нет. Проверка осуществляется посредством вычисления оценок </a:t>
            </a:r>
            <a:r>
              <a:rPr lang="ru-RU" sz="2000" i="1" dirty="0">
                <a:solidFill>
                  <a:srgbClr val="3646DE"/>
                </a:solidFill>
                <a:cs typeface="Times New Roman" pitchFamily="18" charset="0"/>
              </a:rPr>
              <a:t>снизу</a:t>
            </a:r>
            <a:r>
              <a:rPr lang="ru-RU" sz="2000" dirty="0">
                <a:cs typeface="Times New Roman" pitchFamily="18" charset="0"/>
              </a:rPr>
              <a:t> и </a:t>
            </a:r>
            <a:r>
              <a:rPr lang="ru-RU" sz="2000" i="1" dirty="0">
                <a:solidFill>
                  <a:srgbClr val="3646DE"/>
                </a:solidFill>
                <a:cs typeface="Times New Roman" pitchFamily="18" charset="0"/>
              </a:rPr>
              <a:t>сверху</a:t>
            </a:r>
            <a:r>
              <a:rPr lang="ru-RU" sz="2000" dirty="0">
                <a:cs typeface="Times New Roman" pitchFamily="18" charset="0"/>
              </a:rPr>
              <a:t> для целевой функции на данном подмножестве. Если для пары подмножеств получается такая ситуация,  что </a:t>
            </a:r>
            <a:r>
              <a:rPr lang="ru-RU" sz="2000" i="1" dirty="0">
                <a:solidFill>
                  <a:srgbClr val="3646DE"/>
                </a:solidFill>
                <a:cs typeface="Times New Roman" pitchFamily="18" charset="0"/>
              </a:rPr>
              <a:t>нижняя</a:t>
            </a:r>
            <a:r>
              <a:rPr lang="ru-RU" sz="2000" dirty="0">
                <a:cs typeface="Times New Roman" pitchFamily="18" charset="0"/>
              </a:rPr>
              <a:t> граница для первого подмножества дерева поиска больше, чем </a:t>
            </a:r>
            <a:r>
              <a:rPr lang="ru-RU" sz="2000" i="1" dirty="0">
                <a:solidFill>
                  <a:srgbClr val="3646DE"/>
                </a:solidFill>
                <a:cs typeface="Times New Roman" pitchFamily="18" charset="0"/>
              </a:rPr>
              <a:t>верхняя</a:t>
            </a:r>
            <a:r>
              <a:rPr lang="ru-RU" sz="2000" dirty="0">
                <a:cs typeface="Times New Roman" pitchFamily="18" charset="0"/>
              </a:rPr>
              <a:t> граница для второго подмножества, то  тогда первое подмножество можно исключить из дальнейшего рассмотрения. </a:t>
            </a:r>
          </a:p>
          <a:p>
            <a:pPr>
              <a:buNone/>
            </a:pPr>
            <a:r>
              <a:rPr lang="ru-RU" sz="2000" dirty="0">
                <a:cs typeface="Times New Roman" pitchFamily="18" charset="0"/>
              </a:rPr>
              <a:t>Если нижняя граница для узла дерева совпадает с верхней границей, то это значение является минимумом функции и достигается на соответствующем подмножестве.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60648"/>
            <a:ext cx="8229600" cy="936104"/>
          </a:xfrm>
        </p:spPr>
        <p:txBody>
          <a:bodyPr/>
          <a:lstStyle/>
          <a:p>
            <a:r>
              <a:rPr lang="ru-RU" sz="3200" dirty="0"/>
              <a:t>Использование метода ветвей и границ для решения задачи о рюкзаке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142984"/>
            <a:ext cx="8572560" cy="5429288"/>
          </a:xfrm>
        </p:spPr>
        <p:txBody>
          <a:bodyPr/>
          <a:lstStyle/>
          <a:p>
            <a:pPr>
              <a:buNone/>
            </a:pPr>
            <a:r>
              <a:rPr lang="ru-RU" sz="2200" dirty="0"/>
              <a:t>Пусть в переменной оптимум будет храниться лучшее из полученных к этому времени решений. Процедура </a:t>
            </a:r>
            <a:r>
              <a:rPr lang="en-US" sz="2200" dirty="0"/>
              <a:t>Try </a:t>
            </a:r>
            <a:r>
              <a:rPr lang="ru-RU" sz="2200" dirty="0"/>
              <a:t>вызывается рекурсивно для  исследования очередного объекта до тех пор, пока все объекты не будут рассмотрены.  При этом возможны два заключения: либо включать объект в текущую выборку, либо не включать. Оба варианта должны быть рассмотрены.</a:t>
            </a:r>
          </a:p>
          <a:p>
            <a:pPr>
              <a:buNone/>
            </a:pPr>
            <a:r>
              <a:rPr lang="ru-RU" sz="2200" dirty="0"/>
              <a:t>Пусть </a:t>
            </a:r>
            <a:r>
              <a:rPr lang="en-US" sz="2200" i="1" dirty="0"/>
              <a:t>opts</a:t>
            </a:r>
            <a:r>
              <a:rPr lang="en-US" sz="2200" dirty="0"/>
              <a:t> </a:t>
            </a:r>
            <a:r>
              <a:rPr lang="ru-RU" sz="2200" dirty="0"/>
              <a:t>– оптимальная выборка, полученная к данному моменту, </a:t>
            </a:r>
          </a:p>
          <a:p>
            <a:pPr>
              <a:buNone/>
            </a:pPr>
            <a:r>
              <a:rPr lang="en-US" sz="2200" i="1" dirty="0" err="1"/>
              <a:t>maxv</a:t>
            </a:r>
            <a:r>
              <a:rPr lang="en-US" sz="2200" dirty="0"/>
              <a:t> </a:t>
            </a:r>
            <a:r>
              <a:rPr lang="ru-RU" sz="2200" dirty="0"/>
              <a:t>– ее ценность, </a:t>
            </a:r>
            <a:r>
              <a:rPr lang="en-US" sz="2200" i="1" dirty="0"/>
              <a:t>t </a:t>
            </a:r>
            <a:r>
              <a:rPr lang="ru-RU" sz="2200" dirty="0"/>
              <a:t>– текущая выборка.</a:t>
            </a:r>
          </a:p>
          <a:p>
            <a:pPr>
              <a:buNone/>
            </a:pPr>
            <a:r>
              <a:rPr lang="ru-RU" sz="2200" dirty="0"/>
              <a:t> Объект можно включать в выборку, если он подходит по весовым ограничениям. </a:t>
            </a:r>
          </a:p>
          <a:p>
            <a:pPr>
              <a:buNone/>
            </a:pPr>
            <a:r>
              <a:rPr lang="ru-RU" sz="2200" dirty="0"/>
              <a:t>Критерием </a:t>
            </a:r>
            <a:r>
              <a:rPr lang="ru-RU" sz="2200" dirty="0" err="1"/>
              <a:t>неприемлимости</a:t>
            </a:r>
            <a:r>
              <a:rPr lang="ru-RU" sz="2200" dirty="0"/>
              <a:t> будет то, что после данного исключения общая ценность выборки будет не меньше полученного до этого момента оптимума.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39460"/>
          </a:xfrm>
        </p:spPr>
        <p:txBody>
          <a:bodyPr/>
          <a:lstStyle/>
          <a:p>
            <a:r>
              <a:rPr lang="ru-RU" dirty="0"/>
              <a:t>Оценки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71546"/>
            <a:ext cx="8858280" cy="5214974"/>
          </a:xfrm>
        </p:spPr>
        <p:txBody>
          <a:bodyPr/>
          <a:lstStyle/>
          <a:p>
            <a:pPr>
              <a:buNone/>
            </a:pPr>
            <a:r>
              <a:rPr lang="ru-RU" sz="2000" dirty="0"/>
              <a:t>Будем рассматривать следующие оценки:</a:t>
            </a:r>
          </a:p>
          <a:p>
            <a:pPr>
              <a:buNone/>
            </a:pPr>
            <a:r>
              <a:rPr lang="ru-RU" sz="2000" dirty="0"/>
              <a:t> </a:t>
            </a:r>
            <a:r>
              <a:rPr lang="en-US" sz="2000" i="1" dirty="0" err="1"/>
              <a:t>tw</a:t>
            </a:r>
            <a:r>
              <a:rPr lang="en-US" sz="2000" dirty="0"/>
              <a:t> </a:t>
            </a:r>
            <a:r>
              <a:rPr lang="ru-RU" sz="2000" dirty="0"/>
              <a:t>– общий вес выборки к данному моменту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i="1" dirty="0" err="1"/>
              <a:t>av</a:t>
            </a:r>
            <a:r>
              <a:rPr lang="en-US" sz="2000" dirty="0"/>
              <a:t> </a:t>
            </a:r>
            <a:r>
              <a:rPr lang="ru-RU" sz="2000" dirty="0"/>
              <a:t>– общая ценность текущей выборки, которую можно еще достичь.</a:t>
            </a:r>
            <a:endParaRPr lang="en-US" sz="2000" dirty="0"/>
          </a:p>
          <a:p>
            <a:pPr>
              <a:buNone/>
            </a:pPr>
            <a:r>
              <a:rPr lang="ru-RU" sz="2000" dirty="0"/>
              <a:t>Условие “включение приемлемо” можно сформулировать в виде</a:t>
            </a:r>
            <a:r>
              <a:rPr lang="en-US" sz="2000" dirty="0"/>
              <a:t> </a:t>
            </a:r>
            <a:r>
              <a:rPr lang="ru-RU" sz="2000" dirty="0"/>
              <a:t>выражения</a:t>
            </a:r>
            <a:r>
              <a:rPr lang="ru-RU" sz="2400" dirty="0"/>
              <a:t>: </a:t>
            </a:r>
            <a:r>
              <a:rPr lang="en-US" sz="2400" dirty="0"/>
              <a:t>	</a:t>
            </a:r>
            <a:r>
              <a:rPr lang="en-US" sz="2400" dirty="0" err="1"/>
              <a:t>tw</a:t>
            </a:r>
            <a:r>
              <a:rPr lang="en-US" sz="2400" dirty="0"/>
              <a:t> </a:t>
            </a:r>
            <a:r>
              <a:rPr lang="ru-RU" sz="2400" dirty="0"/>
              <a:t>+ </a:t>
            </a:r>
            <a:r>
              <a:rPr lang="en-US" sz="2400" dirty="0" err="1"/>
              <a:t>w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 </a:t>
            </a:r>
            <a:r>
              <a:rPr lang="ru-RU" sz="2400" dirty="0"/>
              <a:t>≤ </a:t>
            </a:r>
            <a:r>
              <a:rPr lang="en-US" sz="2400" dirty="0"/>
              <a:t>K</a:t>
            </a:r>
            <a:r>
              <a:rPr lang="ru-RU" sz="2400" dirty="0"/>
              <a:t>. </a:t>
            </a:r>
          </a:p>
          <a:p>
            <a:pPr>
              <a:buNone/>
            </a:pPr>
            <a:r>
              <a:rPr lang="ru-RU" sz="2000" dirty="0"/>
              <a:t>Проверка оптимальности будет следующей: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maxv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	opts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maxv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av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ru-RU" sz="2000" dirty="0"/>
              <a:t>Условие “приемлемо </a:t>
            </a:r>
            <a:r>
              <a:rPr lang="ru-RU" sz="2000" dirty="0" err="1"/>
              <a:t>невключение</a:t>
            </a:r>
            <a:r>
              <a:rPr lang="ru-RU" sz="2000" dirty="0"/>
              <a:t>” проверяется с помощью выражения: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av</a:t>
            </a:r>
            <a:r>
              <a:rPr lang="ru-RU" sz="2400" dirty="0"/>
              <a:t> </a:t>
            </a:r>
            <a:r>
              <a:rPr lang="en-US" sz="2400" dirty="0"/>
              <a:t> &gt;</a:t>
            </a:r>
            <a:r>
              <a:rPr lang="ru-RU" sz="2400" dirty="0"/>
              <a:t> </a:t>
            </a:r>
            <a:r>
              <a:rPr lang="en-US" sz="2400" dirty="0" err="1"/>
              <a:t>maxv</a:t>
            </a:r>
            <a:r>
              <a:rPr lang="en-US" sz="2400" dirty="0"/>
              <a:t> </a:t>
            </a:r>
            <a:r>
              <a:rPr lang="ru-RU" sz="2400" dirty="0"/>
              <a:t>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ru-RU" sz="2400" dirty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Задача о ходе коня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052737"/>
            <a:ext cx="8640960" cy="2232247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Дана доска размером </a:t>
            </a:r>
            <a:r>
              <a:rPr lang="en-US" sz="2400" i="1" dirty="0"/>
              <a:t>n</a:t>
            </a:r>
            <a:r>
              <a:rPr lang="ru-RU" sz="2400" dirty="0"/>
              <a:t>*</a:t>
            </a:r>
            <a:r>
              <a:rPr lang="en-US" sz="2400" i="1" dirty="0"/>
              <a:t>n</a:t>
            </a:r>
            <a:r>
              <a:rPr lang="ru-RU" sz="2400" dirty="0"/>
              <a:t>. Вначале на поле с координатами  (х</a:t>
            </a:r>
            <a:r>
              <a:rPr lang="ru-RU" sz="2400" baseline="-25000" dirty="0"/>
              <a:t>0</a:t>
            </a:r>
            <a:r>
              <a:rPr lang="ru-RU" sz="2400" dirty="0"/>
              <a:t>, у</a:t>
            </a:r>
            <a:r>
              <a:rPr lang="ru-RU" sz="2400" baseline="-25000" dirty="0"/>
              <a:t>0</a:t>
            </a:r>
            <a:r>
              <a:rPr lang="ru-RU" sz="2400" dirty="0"/>
              <a:t>) помещается конь — фигура, перемещающаяся по обычным шахматным правилам. </a:t>
            </a:r>
          </a:p>
          <a:p>
            <a:pPr>
              <a:buNone/>
            </a:pPr>
            <a:r>
              <a:rPr lang="ru-RU" sz="2400" dirty="0"/>
              <a:t>Задача заключается в поиске последовательности ходов, при которой конь точно один раз побывает на всех полях доски.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3284538"/>
            <a:ext cx="3529012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/>
          </p:cNvSpPr>
          <p:nvPr>
            <p:ph type="body" idx="1"/>
          </p:nvPr>
        </p:nvSpPr>
        <p:spPr>
          <a:xfrm>
            <a:off x="395288" y="76517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/>
              <a:t> </a:t>
            </a:r>
          </a:p>
        </p:txBody>
      </p:sp>
      <p:pic>
        <p:nvPicPr>
          <p:cNvPr id="20482" name="Picture 5" descr="http://upload.wikimedia.org/wikipedia/commons/c/ca/Knights-Tour-Animation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484313"/>
            <a:ext cx="43926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92088"/>
          </a:xfrm>
        </p:spPr>
        <p:txBody>
          <a:bodyPr/>
          <a:lstStyle/>
          <a:p>
            <a:r>
              <a:rPr lang="ru-RU" sz="3600" b="1" dirty="0"/>
              <a:t>Алгоритм выполнения очередного хода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16624"/>
          </a:xfrm>
        </p:spPr>
        <p:txBody>
          <a:bodyPr/>
          <a:lstStyle/>
          <a:p>
            <a:pPr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инициализация выбора хода;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выбор очередного хода из списка возможных;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(выбранный ход приемлем)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 запись хода;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(ход не последний)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(неудача)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отменить предыдущий ход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(неудача)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(есть другие ходы)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Выбор представления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buNone/>
            </a:pPr>
            <a:r>
              <a:rPr lang="ru-RU" dirty="0"/>
              <a:t>Доску можно представлять как матрицу </a:t>
            </a:r>
            <a:r>
              <a:rPr lang="ru-RU" i="1" dirty="0" err="1"/>
              <a:t>h</a:t>
            </a:r>
            <a:r>
              <a:rPr lang="en-US" dirty="0"/>
              <a:t>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i="1" dirty="0" err="1"/>
              <a:t>h</a:t>
            </a:r>
            <a:r>
              <a:rPr lang="ru-RU" dirty="0"/>
              <a:t> [</a:t>
            </a:r>
            <a:r>
              <a:rPr lang="ru-RU" i="1" dirty="0" err="1"/>
              <a:t>х</a:t>
            </a:r>
            <a:r>
              <a:rPr lang="en-US" dirty="0"/>
              <a:t>][</a:t>
            </a:r>
            <a:r>
              <a:rPr lang="ru-RU" dirty="0"/>
              <a:t> </a:t>
            </a:r>
            <a:r>
              <a:rPr lang="ru-RU" i="1" dirty="0"/>
              <a:t>у</a:t>
            </a:r>
            <a:r>
              <a:rPr lang="ru-RU" dirty="0"/>
              <a:t>] = 0  – поле (</a:t>
            </a:r>
            <a:r>
              <a:rPr lang="ru-RU" i="1" dirty="0" err="1"/>
              <a:t>х</a:t>
            </a:r>
            <a:r>
              <a:rPr lang="ru-RU" dirty="0"/>
              <a:t>, </a:t>
            </a:r>
            <a:r>
              <a:rPr lang="ru-RU" i="1" dirty="0"/>
              <a:t>у</a:t>
            </a:r>
            <a:r>
              <a:rPr lang="ru-RU" dirty="0"/>
              <a:t>) еще не посещалось </a:t>
            </a:r>
          </a:p>
          <a:p>
            <a:pPr>
              <a:buNone/>
            </a:pPr>
            <a:r>
              <a:rPr lang="ru-RU" i="1" dirty="0" err="1"/>
              <a:t>h</a:t>
            </a:r>
            <a:r>
              <a:rPr lang="ru-RU" dirty="0"/>
              <a:t> [</a:t>
            </a:r>
            <a:r>
              <a:rPr lang="ru-RU" i="1" dirty="0" err="1"/>
              <a:t>х</a:t>
            </a:r>
            <a:r>
              <a:rPr lang="en-US" dirty="0"/>
              <a:t>][</a:t>
            </a:r>
            <a:r>
              <a:rPr lang="ru-RU" i="1" dirty="0"/>
              <a:t>у</a:t>
            </a:r>
            <a:r>
              <a:rPr lang="ru-RU" dirty="0"/>
              <a:t>] = </a:t>
            </a:r>
            <a:r>
              <a:rPr lang="ru-RU" i="1" dirty="0" err="1"/>
              <a:t>i</a:t>
            </a:r>
            <a:r>
              <a:rPr lang="ru-RU" i="1" dirty="0"/>
              <a:t> </a:t>
            </a:r>
            <a:r>
              <a:rPr lang="ru-RU" dirty="0"/>
              <a:t>–  поле (</a:t>
            </a:r>
            <a:r>
              <a:rPr lang="ru-RU" i="1" dirty="0" err="1"/>
              <a:t>х</a:t>
            </a:r>
            <a:r>
              <a:rPr lang="ru-RU" dirty="0"/>
              <a:t>, </a:t>
            </a:r>
            <a:r>
              <a:rPr lang="ru-RU" i="1" dirty="0"/>
              <a:t>у</a:t>
            </a:r>
            <a:r>
              <a:rPr lang="ru-RU" dirty="0"/>
              <a:t>) посещалось на </a:t>
            </a:r>
            <a:r>
              <a:rPr lang="ru-RU" i="1" dirty="0"/>
              <a:t>i</a:t>
            </a:r>
            <a:r>
              <a:rPr lang="ru-RU" dirty="0"/>
              <a:t>-м ходу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Выбор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400" dirty="0"/>
              <a:t>Параметры должны определять начальные условия следующего хода и результат (если ход сделан).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 первом случае достаточно задавать координаты поля (</a:t>
            </a:r>
            <a:r>
              <a:rPr lang="ru-RU" sz="2400" i="1" dirty="0" err="1"/>
              <a:t>х</a:t>
            </a:r>
            <a:r>
              <a:rPr lang="ru-RU" sz="2400" dirty="0"/>
              <a:t>, </a:t>
            </a:r>
            <a:r>
              <a:rPr lang="ru-RU" sz="2400" i="1" dirty="0"/>
              <a:t>у</a:t>
            </a:r>
            <a:r>
              <a:rPr lang="ru-RU" sz="2400" dirty="0"/>
              <a:t>), откуда следует ход, и число</a:t>
            </a:r>
            <a:r>
              <a:rPr lang="ru-RU" sz="2400" i="1" dirty="0"/>
              <a:t> </a:t>
            </a:r>
            <a:r>
              <a:rPr lang="ru-RU" sz="2400" i="1" dirty="0" err="1"/>
              <a:t>i</a:t>
            </a:r>
            <a:r>
              <a:rPr lang="ru-RU" sz="2400" dirty="0"/>
              <a:t>, указывающее  номер хода.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Очевидно, условие «ход не последний» можно переписать как </a:t>
            </a:r>
            <a:r>
              <a:rPr lang="en-US" sz="2400" i="1" dirty="0"/>
              <a:t>			</a:t>
            </a:r>
            <a:r>
              <a:rPr lang="ru-RU" sz="2400" i="1" dirty="0" err="1"/>
              <a:t>i</a:t>
            </a:r>
            <a:r>
              <a:rPr lang="ru-RU" sz="2400" dirty="0"/>
              <a:t> &lt; </a:t>
            </a:r>
            <a:r>
              <a:rPr lang="ru-RU" sz="2400" i="1" dirty="0"/>
              <a:t>п</a:t>
            </a:r>
            <a:r>
              <a:rPr lang="ru-RU" sz="2400" baseline="30000" dirty="0"/>
              <a:t>2</a:t>
            </a:r>
            <a:r>
              <a:rPr lang="ru-RU" sz="2400" dirty="0"/>
              <a:t>. </a:t>
            </a: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Кроме того, если ввести две локальные переменные </a:t>
            </a:r>
            <a:r>
              <a:rPr lang="ru-RU" sz="2400" i="1" dirty="0" err="1"/>
              <a:t>u</a:t>
            </a:r>
            <a:r>
              <a:rPr lang="ru-RU" sz="2400" dirty="0"/>
              <a:t> и </a:t>
            </a:r>
            <a:r>
              <a:rPr lang="ru-RU" sz="2400" i="1" dirty="0" err="1"/>
              <a:t>v</a:t>
            </a:r>
            <a:r>
              <a:rPr lang="ru-RU" sz="2400" dirty="0"/>
              <a:t> для  позиции возможного хода, определяемого в соответствии с правилами хода коня, то условие «ход приемлем» можно представить как конъюнкцию условий, что новое поле находится в пределах доски</a:t>
            </a:r>
          </a:p>
          <a:p>
            <a:pPr algn="ctr">
              <a:lnSpc>
                <a:spcPct val="80000"/>
              </a:lnSpc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(0 ≤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0 ≤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и еще не посещалось  	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= 0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2400" dirty="0"/>
              <a:t> </a:t>
            </a:r>
            <a:r>
              <a:rPr lang="en-US" sz="2400" dirty="0"/>
              <a:t> </a:t>
            </a:r>
          </a:p>
          <a:p>
            <a:pPr>
              <a:lnSpc>
                <a:spcPct val="80000"/>
              </a:lnSpc>
              <a:buNone/>
            </a:pPr>
            <a:endParaRPr lang="ru-RU" sz="2400" dirty="0"/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Отмена  хода</a:t>
            </a:r>
            <a:r>
              <a:rPr lang="en-US" sz="2400" dirty="0"/>
              <a:t>:</a:t>
            </a:r>
            <a:r>
              <a:rPr lang="ru-RU" sz="2400" dirty="0">
                <a:latin typeface="Courier" pitchFamily="49" charset="0"/>
              </a:rPr>
              <a:t> </a:t>
            </a:r>
            <a:r>
              <a:rPr lang="ru-RU" sz="2400" i="1" dirty="0">
                <a:latin typeface="Courier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400" dirty="0">
                <a:latin typeface="Courier" pitchFamily="49" charset="0"/>
              </a:rPr>
              <a:t>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Введем локальную переменную </a:t>
            </a:r>
            <a:r>
              <a:rPr lang="ru-RU" sz="2400" i="1" dirty="0" err="1"/>
              <a:t>q</a:t>
            </a:r>
            <a:r>
              <a:rPr lang="ru-RU" sz="2400" dirty="0"/>
              <a:t> для результата.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418058"/>
          </a:xfrm>
        </p:spPr>
        <p:txBody>
          <a:bodyPr/>
          <a:lstStyle/>
          <a:p>
            <a:r>
              <a:rPr lang="ru-RU" dirty="0"/>
              <a:t>Конкретизация схемы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500042"/>
            <a:ext cx="8712968" cy="6215106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х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у)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инициация выбора хода;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&gt; - координаты следующего хода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(0&lt;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=u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&amp;(0&lt;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=v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h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 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(i+1,u,v);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else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&amp;&amp; 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есть другие ходы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dirty="0"/>
              <a:t>Выбор ходов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24035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400" dirty="0"/>
              <a:t>Полю с координатами (х</a:t>
            </a:r>
            <a:r>
              <a:rPr lang="ru-RU" sz="2400" baseline="-25000" dirty="0"/>
              <a:t>0</a:t>
            </a:r>
            <a:r>
              <a:rPr lang="ru-RU" sz="2400" dirty="0"/>
              <a:t>,у</a:t>
            </a:r>
            <a:r>
              <a:rPr lang="ru-RU" sz="2400" baseline="-25000" dirty="0"/>
              <a:t>0</a:t>
            </a:r>
            <a:r>
              <a:rPr lang="ru-RU" sz="2400" dirty="0"/>
              <a:t>) присваивается значение 1, остальные поля помечаются как свободные.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Если задана начальная пара координат </a:t>
            </a:r>
            <a:r>
              <a:rPr lang="ru-RU" sz="2400" dirty="0" err="1"/>
              <a:t>х</a:t>
            </a:r>
            <a:r>
              <a:rPr lang="ru-RU" sz="2400" dirty="0"/>
              <a:t>, у, то для следующего хода </a:t>
            </a:r>
            <a:r>
              <a:rPr lang="ru-RU" sz="2400" i="1" dirty="0" err="1"/>
              <a:t>u</a:t>
            </a:r>
            <a:r>
              <a:rPr lang="ru-RU" sz="2400" dirty="0"/>
              <a:t>, </a:t>
            </a:r>
            <a:r>
              <a:rPr lang="ru-RU" sz="2400" i="1" dirty="0" err="1"/>
              <a:t>v</a:t>
            </a:r>
            <a:r>
              <a:rPr lang="ru-RU" sz="2400" dirty="0"/>
              <a:t> существует максимально восемь возможных вариантов.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Получать </a:t>
            </a:r>
            <a:r>
              <a:rPr lang="ru-RU" sz="2400" i="1" dirty="0" err="1"/>
              <a:t>u</a:t>
            </a:r>
            <a:r>
              <a:rPr lang="ru-RU" sz="2400" i="1" dirty="0"/>
              <a:t>, </a:t>
            </a:r>
            <a:r>
              <a:rPr lang="ru-RU" sz="2400" i="1" dirty="0" err="1"/>
              <a:t>v</a:t>
            </a:r>
            <a:r>
              <a:rPr lang="ru-RU" sz="2400" dirty="0"/>
              <a:t> из </a:t>
            </a:r>
            <a:r>
              <a:rPr lang="ru-RU" sz="2400" i="1" dirty="0" err="1"/>
              <a:t>х</a:t>
            </a:r>
            <a:r>
              <a:rPr lang="ru-RU" sz="2400" i="1" dirty="0"/>
              <a:t>, у</a:t>
            </a:r>
            <a:r>
              <a:rPr lang="ru-RU" sz="2400" dirty="0"/>
              <a:t> можно, если к последним добавлять разности между координатами, хранящиеся либо в массиве разностей, либо в двух массивах, хранящих отдельные разности.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Рассмотрим вспомогательную матрицу: </a:t>
            </a:r>
          </a:p>
          <a:p>
            <a:pPr>
              <a:lnSpc>
                <a:spcPct val="80000"/>
              </a:lnSpc>
              <a:buNone/>
            </a:pPr>
            <a:endParaRPr lang="ru-RU" sz="2400" dirty="0"/>
          </a:p>
          <a:p>
            <a:pPr>
              <a:buNone/>
            </a:pPr>
            <a:endParaRPr lang="ru-RU" dirty="0"/>
          </a:p>
        </p:txBody>
      </p:sp>
      <p:pic>
        <p:nvPicPr>
          <p:cNvPr id="4" name="Picture 8" descr="http://www.mgopu.ru/PVU/2.1/Recurs/BacketTm/CnReturn/Images/horse/Image96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221088"/>
            <a:ext cx="3888432" cy="83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11560" y="5160821"/>
            <a:ext cx="81359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ru-RU" sz="2400" dirty="0">
                <a:latin typeface="Calibri" pitchFamily="34" charset="0"/>
              </a:rPr>
              <a:t>Для поля (</a:t>
            </a:r>
            <a:r>
              <a:rPr lang="ru-RU" sz="2400" i="1" dirty="0" err="1">
                <a:latin typeface="Calibri" pitchFamily="34" charset="0"/>
              </a:rPr>
              <a:t>x</a:t>
            </a:r>
            <a:r>
              <a:rPr lang="ru-RU" sz="2400" i="1" dirty="0">
                <a:latin typeface="Calibri" pitchFamily="34" charset="0"/>
              </a:rPr>
              <a:t>, </a:t>
            </a:r>
            <a:r>
              <a:rPr lang="ru-RU" sz="2400" i="1" dirty="0" err="1">
                <a:latin typeface="Calibri" pitchFamily="34" charset="0"/>
              </a:rPr>
              <a:t>y</a:t>
            </a:r>
            <a:r>
              <a:rPr lang="ru-RU" sz="2400" dirty="0">
                <a:latin typeface="Calibri" pitchFamily="34" charset="0"/>
              </a:rPr>
              <a:t>) построим последовательность ходов</a:t>
            </a:r>
            <a:r>
              <a:rPr lang="en-US" sz="2400" dirty="0">
                <a:latin typeface="Calibri" pitchFamily="34" charset="0"/>
              </a:rPr>
              <a:t>:</a:t>
            </a:r>
          </a:p>
          <a:p>
            <a:pPr algn="just"/>
            <a:r>
              <a:rPr lang="en-US" sz="2400" dirty="0">
                <a:latin typeface="Calibri" pitchFamily="34" charset="0"/>
              </a:rPr>
              <a:t>	</a:t>
            </a:r>
            <a:r>
              <a:rPr lang="ru-RU" sz="2400" dirty="0">
                <a:latin typeface="Calibri" pitchFamily="34" charset="0"/>
              </a:rPr>
              <a:t>(</a:t>
            </a:r>
            <a:r>
              <a:rPr lang="ru-RU" sz="2400" i="1" dirty="0" err="1">
                <a:latin typeface="Calibri" pitchFamily="34" charset="0"/>
              </a:rPr>
              <a:t>x</a:t>
            </a:r>
            <a:r>
              <a:rPr lang="ru-RU" sz="2400" dirty="0">
                <a:latin typeface="Calibri" pitchFamily="34" charset="0"/>
              </a:rPr>
              <a:t> + </a:t>
            </a:r>
            <a:r>
              <a:rPr lang="ru-RU" sz="2400" i="1" dirty="0">
                <a:latin typeface="Calibri" pitchFamily="34" charset="0"/>
              </a:rPr>
              <a:t>D</a:t>
            </a:r>
            <a:r>
              <a:rPr lang="ru-RU" sz="2400" baseline="-25000" dirty="0">
                <a:latin typeface="Calibri" pitchFamily="34" charset="0"/>
              </a:rPr>
              <a:t>0,</a:t>
            </a:r>
            <a:r>
              <a:rPr lang="ru-RU" sz="2400" i="1" baseline="-25000" dirty="0">
                <a:latin typeface="Calibri" pitchFamily="34" charset="0"/>
              </a:rPr>
              <a:t>k</a:t>
            </a:r>
            <a:r>
              <a:rPr lang="ru-RU" sz="2400" dirty="0">
                <a:latin typeface="Calibri" pitchFamily="34" charset="0"/>
              </a:rPr>
              <a:t>, </a:t>
            </a:r>
            <a:r>
              <a:rPr lang="ru-RU" sz="2400" i="1" dirty="0" err="1">
                <a:latin typeface="Calibri" pitchFamily="34" charset="0"/>
              </a:rPr>
              <a:t>y</a:t>
            </a:r>
            <a:r>
              <a:rPr lang="ru-RU" sz="2400" dirty="0">
                <a:latin typeface="Calibri" pitchFamily="34" charset="0"/>
              </a:rPr>
              <a:t> + </a:t>
            </a:r>
            <a:r>
              <a:rPr lang="ru-RU" sz="2400" i="1" dirty="0">
                <a:latin typeface="Calibri" pitchFamily="34" charset="0"/>
              </a:rPr>
              <a:t>D</a:t>
            </a:r>
            <a:r>
              <a:rPr lang="ru-RU" sz="2400" baseline="-25000" dirty="0">
                <a:latin typeface="Calibri" pitchFamily="34" charset="0"/>
              </a:rPr>
              <a:t>1,</a:t>
            </a:r>
            <a:r>
              <a:rPr lang="en-US" sz="2400" baseline="-25000" dirty="0">
                <a:latin typeface="Calibri" pitchFamily="34" charset="0"/>
              </a:rPr>
              <a:t> </a:t>
            </a:r>
            <a:r>
              <a:rPr lang="ru-RU" sz="2400" i="1" baseline="-25000" dirty="0" err="1">
                <a:latin typeface="Calibri" pitchFamily="34" charset="0"/>
              </a:rPr>
              <a:t>k</a:t>
            </a:r>
            <a:r>
              <a:rPr lang="ru-RU" sz="2400" dirty="0">
                <a:latin typeface="Calibri" pitchFamily="34" charset="0"/>
              </a:rPr>
              <a:t>)     (</a:t>
            </a:r>
            <a:r>
              <a:rPr lang="ru-RU" sz="2400" i="1" dirty="0" err="1">
                <a:latin typeface="Calibri" pitchFamily="34" charset="0"/>
              </a:rPr>
              <a:t>k</a:t>
            </a:r>
            <a:r>
              <a:rPr lang="ru-RU" sz="2400" dirty="0">
                <a:latin typeface="Calibri" pitchFamily="34" charset="0"/>
              </a:rPr>
              <a:t> = 0, 1, ..., 7)   </a:t>
            </a:r>
          </a:p>
          <a:p>
            <a:pPr algn="just"/>
            <a:r>
              <a:rPr lang="ru-RU" sz="2400" dirty="0">
                <a:latin typeface="Calibri" pitchFamily="34" charset="0"/>
              </a:rPr>
              <a:t>и отберем из них те, которые не выводят за пределы поля</a:t>
            </a:r>
            <a:r>
              <a:rPr lang="ru-RU" sz="2400" dirty="0"/>
              <a:t>.</a:t>
            </a: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1559</Words>
  <Application>Microsoft Office PowerPoint</Application>
  <PresentationFormat>Экран (4:3)</PresentationFormat>
  <Paragraphs>210</Paragraphs>
  <Slides>28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Алгоритмы  и структуры данных</vt:lpstr>
      <vt:lpstr>Постановка задачи</vt:lpstr>
      <vt:lpstr>Задача о ходе коня</vt:lpstr>
      <vt:lpstr>Презентация PowerPoint</vt:lpstr>
      <vt:lpstr>Алгоритм выполнения очередного хода</vt:lpstr>
      <vt:lpstr>Выбор представления данных</vt:lpstr>
      <vt:lpstr>Выбор параметров</vt:lpstr>
      <vt:lpstr>Конкретизация схемы</vt:lpstr>
      <vt:lpstr>Выбор ходов</vt:lpstr>
      <vt:lpstr>Презентация PowerPoint</vt:lpstr>
      <vt:lpstr>Правило Варнсдорфа, 1823</vt:lpstr>
      <vt:lpstr>Задача о восьми ферзях</vt:lpstr>
      <vt:lpstr>Пример</vt:lpstr>
      <vt:lpstr>Схема нахождения всех решений  (n – количество шагов, m – количество вариантов на каждом шаге)  </vt:lpstr>
      <vt:lpstr>Задача о стабильных браках</vt:lpstr>
      <vt:lpstr>Алгоритм поиска супруги для мужчины m</vt:lpstr>
      <vt:lpstr>Выбор структур данных</vt:lpstr>
      <vt:lpstr>Конкретизация схемы</vt:lpstr>
      <vt:lpstr>Стабильность системы</vt:lpstr>
      <vt:lpstr>Презентация PowerPoint</vt:lpstr>
      <vt:lpstr>Задача о кубике</vt:lpstr>
      <vt:lpstr>Результат ( в переменной q)  1, если можно получить слово, записанное в глобальной строке w, начиная n-го символа, перекатывая кубик, лежащий g-ой гранью. </vt:lpstr>
      <vt:lpstr>Нахождение оптимальной выборки  (задача о рюкзаке)</vt:lpstr>
      <vt:lpstr>Схема перебора всех решений и выбора оптимального</vt:lpstr>
      <vt:lpstr>Метод ветвей и границ </vt:lpstr>
      <vt:lpstr>Дерево поиска</vt:lpstr>
      <vt:lpstr>Использование метода ветвей и границ для решения задачи о рюкзаке </vt:lpstr>
      <vt:lpstr>Оценки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lastModifiedBy>Пользователь</cp:lastModifiedBy>
  <cp:revision>165</cp:revision>
  <dcterms:created xsi:type="dcterms:W3CDTF">2009-12-06T06:01:18Z</dcterms:created>
  <dcterms:modified xsi:type="dcterms:W3CDTF">2021-03-15T08:54:33Z</dcterms:modified>
</cp:coreProperties>
</file>