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3" r:id="rId3"/>
    <p:sldId id="304" r:id="rId4"/>
    <p:sldId id="305" r:id="rId5"/>
    <p:sldId id="318" r:id="rId6"/>
    <p:sldId id="261" r:id="rId7"/>
    <p:sldId id="262" r:id="rId8"/>
    <p:sldId id="263" r:id="rId9"/>
    <p:sldId id="264" r:id="rId10"/>
    <p:sldId id="319" r:id="rId11"/>
    <p:sldId id="306" r:id="rId12"/>
    <p:sldId id="336" r:id="rId13"/>
    <p:sldId id="337" r:id="rId14"/>
    <p:sldId id="352" r:id="rId15"/>
    <p:sldId id="338" r:id="rId16"/>
    <p:sldId id="339" r:id="rId17"/>
    <p:sldId id="340" r:id="rId18"/>
    <p:sldId id="341" r:id="rId19"/>
    <p:sldId id="342" r:id="rId20"/>
    <p:sldId id="344" r:id="rId21"/>
    <p:sldId id="345" r:id="rId22"/>
    <p:sldId id="335"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286" r:id="rId44"/>
    <p:sldId id="287" r:id="rId45"/>
    <p:sldId id="288" r:id="rId46"/>
    <p:sldId id="291" r:id="rId47"/>
    <p:sldId id="290" r:id="rId48"/>
    <p:sldId id="292" r:id="rId49"/>
    <p:sldId id="298" r:id="rId50"/>
    <p:sldId id="293" r:id="rId5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7" autoAdjust="0"/>
    <p:restoredTop sz="94660"/>
  </p:normalViewPr>
  <p:slideViewPr>
    <p:cSldViewPr>
      <p:cViewPr varScale="1">
        <p:scale>
          <a:sx n="107" d="100"/>
          <a:sy n="107" d="100"/>
        </p:scale>
        <p:origin x="-113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ru-RU"/>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3D913F1B-E0B3-4625-9E0B-DDEF68BC203D}" type="datetimeFigureOut">
              <a:rPr lang="ru-RU"/>
              <a:pPr>
                <a:defRPr/>
              </a:pPr>
              <a:t>10.03.2022</a:t>
            </a:fld>
            <a:endParaRPr lang="ru-R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ru-RU"/>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9BEA56D8-485C-4767-94D3-A5A5D32867FE}" type="slidenum">
              <a:rPr lang="ru-RU"/>
              <a:pPr>
                <a:defRPr/>
              </a:pPr>
              <a:t>‹#›</a:t>
            </a:fld>
            <a:endParaRPr lang="ru-RU"/>
          </a:p>
        </p:txBody>
      </p:sp>
    </p:spTree>
    <p:extLst>
      <p:ext uri="{BB962C8B-B14F-4D97-AF65-F5344CB8AC3E}">
        <p14:creationId xmlns:p14="http://schemas.microsoft.com/office/powerpoint/2010/main" val="1909491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pPr eaLnBrk="1" hangingPunct="1"/>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2413216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894811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525850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525850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1622801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10826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719643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ln/>
        </p:spPr>
      </p:sp>
      <p:sp>
        <p:nvSpPr>
          <p:cNvPr id="46082"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1699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05031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08852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1334538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ln/>
        </p:spPr>
      </p:sp>
      <p:sp>
        <p:nvSpPr>
          <p:cNvPr id="122882"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356702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ln/>
        </p:spPr>
      </p:sp>
      <p:sp>
        <p:nvSpPr>
          <p:cNvPr id="124930"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2309849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ChangeArrowheads="1" noTextEdit="1"/>
          </p:cNvSpPr>
          <p:nvPr>
            <p:ph type="sldImg"/>
          </p:nvPr>
        </p:nvSpPr>
        <p:spPr>
          <a:ln/>
        </p:spPr>
      </p:sp>
      <p:sp>
        <p:nvSpPr>
          <p:cNvPr id="126978"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969185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835057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1981952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84994"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1873449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1368772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ln/>
        </p:spPr>
      </p:sp>
      <p:sp>
        <p:nvSpPr>
          <p:cNvPr id="89090"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4128925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555995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ln/>
        </p:spPr>
      </p:sp>
      <p:sp>
        <p:nvSpPr>
          <p:cNvPr id="93186"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314425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3632804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p:spPr>
        <p:txBody>
          <a:bodyPr/>
          <a:lstStyle/>
          <a:p>
            <a:endParaRPr lang="ru-RU"/>
          </a:p>
        </p:txBody>
      </p:sp>
    </p:spTree>
    <p:extLst>
      <p:ext uri="{BB962C8B-B14F-4D97-AF65-F5344CB8AC3E}">
        <p14:creationId xmlns:p14="http://schemas.microsoft.com/office/powerpoint/2010/main" val="4005501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ln/>
        </p:spPr>
      </p:sp>
      <p:sp>
        <p:nvSpPr>
          <p:cNvPr id="99330"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ChangeArrowheads="1" noTextEdit="1"/>
          </p:cNvSpPr>
          <p:nvPr>
            <p:ph type="sldImg"/>
          </p:nvPr>
        </p:nvSpPr>
        <p:spPr>
          <a:ln/>
        </p:spPr>
      </p:sp>
      <p:sp>
        <p:nvSpPr>
          <p:cNvPr id="101378"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ChangeArrowheads="1" noTextEdit="1"/>
          </p:cNvSpPr>
          <p:nvPr>
            <p:ph type="sldImg"/>
          </p:nvPr>
        </p:nvSpPr>
        <p:spPr>
          <a:ln/>
        </p:spPr>
      </p:sp>
      <p:sp>
        <p:nvSpPr>
          <p:cNvPr id="103426"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ln/>
        </p:spPr>
      </p:sp>
      <p:sp>
        <p:nvSpPr>
          <p:cNvPr id="108546"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ln/>
        </p:spPr>
      </p:sp>
      <p:sp>
        <p:nvSpPr>
          <p:cNvPr id="105474"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ln/>
        </p:spPr>
      </p:sp>
      <p:sp>
        <p:nvSpPr>
          <p:cNvPr id="110594"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ln/>
        </p:spPr>
      </p:sp>
      <p:sp>
        <p:nvSpPr>
          <p:cNvPr id="112642"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spect="1" noChangeArrowheads="1" noTextEdit="1"/>
          </p:cNvSpPr>
          <p:nvPr>
            <p:ph type="sldImg"/>
          </p:nvPr>
        </p:nvSpPr>
        <p:spPr>
          <a:ln/>
        </p:spPr>
      </p:sp>
      <p:sp>
        <p:nvSpPr>
          <p:cNvPr id="114690"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ln/>
        </p:spPr>
      </p:sp>
      <p:sp>
        <p:nvSpPr>
          <p:cNvPr id="31746" name="Rectangle 3"/>
          <p:cNvSpPr>
            <a:spLocks noGrp="1" noChangeArrowheads="1"/>
          </p:cNvSpPr>
          <p:nvPr>
            <p:ph type="body" idx="1"/>
          </p:nvPr>
        </p:nvSpPr>
        <p:spPr>
          <a:noFill/>
          <a:ln/>
        </p:spPr>
        <p:txBody>
          <a:bodyPr/>
          <a:lstStyle/>
          <a:p>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p:spPr>
        <p:txBody>
          <a:bodyPr/>
          <a:lstStyle/>
          <a:p>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09BD63F8-8D9E-4DA1-967E-7FED0FB77DA1}" type="datetimeFigureOut">
              <a:rPr lang="ru-RU"/>
              <a:pPr>
                <a:defRPr/>
              </a:pPr>
              <a:t>10.03.2022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0848CE2-C3F3-4E16-B7B6-B1B03EAEBF48}"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BC96C13A-8985-4415-9D5C-5B5A30E2F220}" type="datetimeFigureOut">
              <a:rPr lang="ru-RU"/>
              <a:pPr>
                <a:defRPr/>
              </a:pPr>
              <a:t>10.03.2022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7E09AF5-AE30-46DD-A778-AC2077A4B919}"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D7506949-C900-4588-B10B-F8D1FFC6507F}" type="datetimeFigureOut">
              <a:rPr lang="ru-RU"/>
              <a:pPr>
                <a:defRPr/>
              </a:pPr>
              <a:t>10.03.2022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A5C7F31-1DD0-4BAF-8FB6-48518E554F55}"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ru-RU"/>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Дата 3"/>
          <p:cNvSpPr>
            <a:spLocks noGrp="1"/>
          </p:cNvSpPr>
          <p:nvPr>
            <p:ph type="dt" sz="half" idx="10"/>
          </p:nvPr>
        </p:nvSpPr>
        <p:spPr/>
        <p:txBody>
          <a:bodyPr/>
          <a:lstStyle>
            <a:lvl1pPr>
              <a:defRPr/>
            </a:lvl1pPr>
          </a:lstStyle>
          <a:p>
            <a:pPr>
              <a:defRPr/>
            </a:pPr>
            <a:fld id="{46D85C6A-F1B0-4751-BE99-1808C9D9DE9F}" type="datetimeFigureOut">
              <a:rPr lang="ru-RU"/>
              <a:pPr>
                <a:defRPr/>
              </a:pPr>
              <a:t>10.03.2022</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8D5C694-437E-4765-8140-DF3DB71C43D4}"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1B635FA3-DF9A-4476-A2E3-125BC8101D17}" type="datetimeFigureOut">
              <a:rPr lang="ru-RU"/>
              <a:pPr>
                <a:defRPr/>
              </a:pPr>
              <a:t>10.03.2022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7A2BC03-3A4F-41BD-9470-0B3B1283DF93}"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D915483C-54CF-440A-9F4B-103AA6B3075F}" type="datetimeFigureOut">
              <a:rPr lang="ru-RU"/>
              <a:pPr>
                <a:defRPr/>
              </a:pPr>
              <a:t>10.03.2022</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484EBB8-9066-4FF4-8FEF-070924FC7387}"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AB3D5DDE-567F-442B-AF24-45896710C372}" type="datetimeFigureOut">
              <a:rPr lang="ru-RU"/>
              <a:pPr>
                <a:defRPr/>
              </a:pPr>
              <a:t>10.03.2022</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CC95FAA1-896B-4675-955A-4697119B3AC3}"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EC695A0D-7017-4A21-9988-8425F575CE55}" type="datetimeFigureOut">
              <a:rPr lang="ru-RU"/>
              <a:pPr>
                <a:defRPr/>
              </a:pPr>
              <a:t>10.03.2022</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A993A92A-A0CE-426F-B752-97B000C86CEE}"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AC8C9237-C9DA-4D14-AC2A-51E7E5998175}" type="datetimeFigureOut">
              <a:rPr lang="ru-RU"/>
              <a:pPr>
                <a:defRPr/>
              </a:pPr>
              <a:t>10.03.2022</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15959D35-F8D4-4802-85D1-A889874FF10A}"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91DC95F2-8058-4465-940E-C80C7131FCA0}" type="datetimeFigureOut">
              <a:rPr lang="ru-RU"/>
              <a:pPr>
                <a:defRPr/>
              </a:pPr>
              <a:t>10.03.2022</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4BBA0E0F-296D-4EA7-A4A7-6B6030DA3B23}"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7BBD474F-B2EF-4F79-A823-8084FE5D13CB}" type="datetimeFigureOut">
              <a:rPr lang="ru-RU"/>
              <a:pPr>
                <a:defRPr/>
              </a:pPr>
              <a:t>10.03.2022</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1C80F381-D719-44BC-9E97-B92C4CD0AF30}"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7FC3432A-EF7C-4E2E-AD24-8A18362EDE93}" type="datetimeFigureOut">
              <a:rPr lang="ru-RU"/>
              <a:pPr>
                <a:defRPr/>
              </a:pPr>
              <a:t>10.03.2022</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7D383ED3-4FEA-45FD-A342-7047DCFC5EB2}"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0F63CB-770B-44DE-8DD4-C250ECEA1094}" type="datetimeFigureOut">
              <a:rPr lang="ru-RU"/>
              <a:pPr>
                <a:defRPr/>
              </a:pPr>
              <a:t>10.03.2022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FE0C2A1-A68F-4614-B4A0-D23014FFDD6D}"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Заголовок 1"/>
          <p:cNvSpPr>
            <a:spLocks noGrp="1"/>
          </p:cNvSpPr>
          <p:nvPr>
            <p:ph type="ctrTitle"/>
          </p:nvPr>
        </p:nvSpPr>
        <p:spPr>
          <a:xfrm>
            <a:off x="685800" y="1700808"/>
            <a:ext cx="7772400" cy="1470025"/>
          </a:xfrm>
        </p:spPr>
        <p:txBody>
          <a:bodyPr/>
          <a:lstStyle/>
          <a:p>
            <a:pPr eaLnBrk="1" hangingPunct="1"/>
            <a:r>
              <a:rPr lang="ru-RU" b="1" dirty="0">
                <a:solidFill>
                  <a:schemeClr val="bg1">
                    <a:lumMod val="75000"/>
                  </a:schemeClr>
                </a:solidFill>
              </a:rPr>
              <a:t>Алгоритмы и структуры данных</a:t>
            </a:r>
            <a:endParaRPr lang="ru-RU" dirty="0">
              <a:solidFill>
                <a:schemeClr val="bg1">
                  <a:lumMod val="75000"/>
                </a:schemeClr>
              </a:solidFill>
            </a:endParaRPr>
          </a:p>
        </p:txBody>
      </p:sp>
      <p:sp>
        <p:nvSpPr>
          <p:cNvPr id="15362" name="Подзаголовок 2"/>
          <p:cNvSpPr>
            <a:spLocks noGrp="1"/>
          </p:cNvSpPr>
          <p:nvPr>
            <p:ph type="subTitle" idx="1"/>
          </p:nvPr>
        </p:nvSpPr>
        <p:spPr>
          <a:xfrm>
            <a:off x="1371600" y="3886200"/>
            <a:ext cx="6944816" cy="1470025"/>
          </a:xfrm>
        </p:spPr>
        <p:txBody>
          <a:bodyPr/>
          <a:lstStyle/>
          <a:p>
            <a:pPr eaLnBrk="1" hangingPunct="1"/>
            <a:r>
              <a:rPr lang="ru-RU" b="1" dirty="0"/>
              <a:t>Лекция 6</a:t>
            </a:r>
          </a:p>
          <a:p>
            <a:pPr eaLnBrk="1" hangingPunct="1"/>
            <a:r>
              <a:rPr lang="ru-RU" b="1" dirty="0">
                <a:solidFill>
                  <a:schemeClr val="tx1"/>
                </a:solidFill>
              </a:rPr>
              <a:t>Динамическое программирование </a:t>
            </a:r>
            <a:endParaRPr lang="ru-RU" b="1" dirty="0">
              <a:solidFill>
                <a:schemeClr val="tx1"/>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692696"/>
          </a:xfrm>
        </p:spPr>
        <p:txBody>
          <a:bodyPr/>
          <a:lstStyle/>
          <a:p>
            <a:pPr algn="l"/>
            <a:r>
              <a:rPr lang="ru-RU" sz="3200" b="1" dirty="0"/>
              <a:t>Пример 3</a:t>
            </a:r>
            <a:r>
              <a:rPr lang="ru-RU" sz="3200" dirty="0"/>
              <a:t>. Сумма квадратов</a:t>
            </a:r>
          </a:p>
        </p:txBody>
      </p:sp>
      <p:sp>
        <p:nvSpPr>
          <p:cNvPr id="3" name="Объект 2"/>
          <p:cNvSpPr>
            <a:spLocks noGrp="1"/>
          </p:cNvSpPr>
          <p:nvPr>
            <p:ph idx="1"/>
          </p:nvPr>
        </p:nvSpPr>
        <p:spPr>
          <a:xfrm>
            <a:off x="457200" y="620688"/>
            <a:ext cx="8229600" cy="5505475"/>
          </a:xfrm>
        </p:spPr>
        <p:txBody>
          <a:bodyPr/>
          <a:lstStyle/>
          <a:p>
            <a:pPr marL="0" indent="0">
              <a:buNone/>
            </a:pPr>
            <a:r>
              <a:rPr lang="ru-RU" sz="2800" dirty="0">
                <a:solidFill>
                  <a:srgbClr val="0070C0"/>
                </a:solidFill>
                <a:latin typeface="Times New Roman" pitchFamily="18" charset="0"/>
              </a:rPr>
              <a:t>На какое минимальное количество квадратов можно разложить число </a:t>
            </a:r>
            <a:r>
              <a:rPr lang="en-US" sz="2800" i="1" dirty="0">
                <a:solidFill>
                  <a:srgbClr val="0070C0"/>
                </a:solidFill>
                <a:latin typeface="Times New Roman" pitchFamily="18" charset="0"/>
              </a:rPr>
              <a:t>n</a:t>
            </a:r>
            <a:r>
              <a:rPr lang="en-US" sz="2800" dirty="0">
                <a:solidFill>
                  <a:srgbClr val="0070C0"/>
                </a:solidFill>
                <a:latin typeface="Times New Roman" pitchFamily="18" charset="0"/>
              </a:rPr>
              <a:t>?</a:t>
            </a:r>
            <a:endParaRPr lang="ru-RU" sz="2800" dirty="0">
              <a:solidFill>
                <a:srgbClr val="0070C0"/>
              </a:solidFill>
              <a:latin typeface="Times New Roman" pitchFamily="18" charset="0"/>
            </a:endParaRPr>
          </a:p>
          <a:p>
            <a:pPr>
              <a:lnSpc>
                <a:spcPct val="80000"/>
              </a:lnSpc>
              <a:buNone/>
            </a:pPr>
            <a:r>
              <a:rPr lang="ru-RU" sz="2400" dirty="0"/>
              <a:t>Пусть </a:t>
            </a:r>
            <a:r>
              <a:rPr lang="en-US" sz="2400" dirty="0" err="1"/>
              <a:t>sq</a:t>
            </a:r>
            <a:r>
              <a:rPr lang="en-US" sz="2400" dirty="0"/>
              <a:t>[ k ] – </a:t>
            </a:r>
            <a:r>
              <a:rPr lang="ru-RU" sz="2400" dirty="0"/>
              <a:t>минимальное количество квадратов, на которые можно разложить число </a:t>
            </a:r>
            <a:r>
              <a:rPr lang="en-US" sz="2400" dirty="0"/>
              <a:t>k</a:t>
            </a:r>
            <a:r>
              <a:rPr lang="ru-RU" sz="2400" dirty="0"/>
              <a:t>.</a:t>
            </a:r>
          </a:p>
          <a:p>
            <a:pPr>
              <a:lnSpc>
                <a:spcPct val="80000"/>
              </a:lnSpc>
              <a:buNone/>
            </a:pPr>
            <a:r>
              <a:rPr lang="en-US" sz="2400" dirty="0"/>
              <a:t>k = 0	</a:t>
            </a:r>
            <a:r>
              <a:rPr lang="ru-RU" sz="2400" dirty="0"/>
              <a:t>	</a:t>
            </a:r>
            <a:r>
              <a:rPr lang="en-US" sz="2400" dirty="0" err="1"/>
              <a:t>sq</a:t>
            </a:r>
            <a:r>
              <a:rPr lang="en-US" sz="2400" dirty="0"/>
              <a:t> [ k ]  = 0 </a:t>
            </a:r>
          </a:p>
          <a:p>
            <a:pPr>
              <a:lnSpc>
                <a:spcPct val="80000"/>
              </a:lnSpc>
              <a:buNone/>
            </a:pPr>
            <a:r>
              <a:rPr lang="en-US" sz="2400" dirty="0"/>
              <a:t>k = 1 </a:t>
            </a:r>
            <a:r>
              <a:rPr lang="ru-RU" sz="2400" dirty="0"/>
              <a:t>	</a:t>
            </a:r>
            <a:r>
              <a:rPr lang="en-US" sz="2400" dirty="0"/>
              <a:t>	</a:t>
            </a:r>
            <a:r>
              <a:rPr lang="en-US" sz="2400" dirty="0" err="1"/>
              <a:t>sq</a:t>
            </a:r>
            <a:r>
              <a:rPr lang="ru-RU" sz="2400" dirty="0"/>
              <a:t> </a:t>
            </a:r>
            <a:r>
              <a:rPr lang="en-US" sz="2400" dirty="0"/>
              <a:t>[ k ]  =  </a:t>
            </a:r>
            <a:r>
              <a:rPr lang="ru-RU" sz="2400" dirty="0"/>
              <a:t>1</a:t>
            </a:r>
            <a:r>
              <a:rPr lang="en-US" sz="2400" dirty="0"/>
              <a:t> 	</a:t>
            </a:r>
            <a:r>
              <a:rPr lang="ru-RU" sz="2400" dirty="0"/>
              <a:t>	</a:t>
            </a:r>
            <a:r>
              <a:rPr lang="en-US" sz="2400" dirty="0">
                <a:solidFill>
                  <a:srgbClr val="0070C0"/>
                </a:solidFill>
              </a:rPr>
              <a:t>1</a:t>
            </a:r>
            <a:r>
              <a:rPr lang="en-US" sz="2400" dirty="0">
                <a:solidFill>
                  <a:srgbClr val="0070C0"/>
                </a:solidFill>
                <a:sym typeface="Symbol" panose="05050102010706020507" pitchFamily="18" charset="2"/>
              </a:rPr>
              <a:t></a:t>
            </a:r>
            <a:r>
              <a:rPr lang="ru-RU" sz="2400" dirty="0">
                <a:solidFill>
                  <a:srgbClr val="0070C0"/>
                </a:solidFill>
                <a:sym typeface="Symbol" panose="05050102010706020507" pitchFamily="18" charset="2"/>
              </a:rPr>
              <a:t>1</a:t>
            </a:r>
            <a:endParaRPr lang="en-US" sz="2400" dirty="0">
              <a:solidFill>
                <a:srgbClr val="0070C0"/>
              </a:solidFill>
            </a:endParaRPr>
          </a:p>
          <a:p>
            <a:pPr>
              <a:lnSpc>
                <a:spcPct val="80000"/>
              </a:lnSpc>
              <a:buNone/>
            </a:pPr>
            <a:r>
              <a:rPr lang="en-US" sz="2400" dirty="0"/>
              <a:t>k = 2 </a:t>
            </a:r>
            <a:r>
              <a:rPr lang="ru-RU" sz="2400" dirty="0"/>
              <a:t>	</a:t>
            </a:r>
            <a:r>
              <a:rPr lang="en-US" sz="2400" dirty="0"/>
              <a:t>	</a:t>
            </a:r>
            <a:r>
              <a:rPr lang="en-US" sz="2400" dirty="0" err="1"/>
              <a:t>sq</a:t>
            </a:r>
            <a:r>
              <a:rPr lang="ru-RU" sz="2400" dirty="0"/>
              <a:t> </a:t>
            </a:r>
            <a:r>
              <a:rPr lang="en-US" sz="2400" dirty="0"/>
              <a:t>[ k ]  =  </a:t>
            </a:r>
            <a:r>
              <a:rPr lang="ru-RU" sz="2400" dirty="0"/>
              <a:t>2</a:t>
            </a:r>
            <a:r>
              <a:rPr lang="en-US" sz="2400" dirty="0"/>
              <a:t>	</a:t>
            </a:r>
            <a:r>
              <a:rPr lang="en-US" sz="2400" dirty="0">
                <a:solidFill>
                  <a:srgbClr val="0070C0"/>
                </a:solidFill>
              </a:rPr>
              <a:t> </a:t>
            </a:r>
            <a:r>
              <a:rPr lang="ru-RU" sz="2400" dirty="0">
                <a:solidFill>
                  <a:srgbClr val="0070C0"/>
                </a:solidFill>
              </a:rPr>
              <a:t>	</a:t>
            </a:r>
            <a:r>
              <a:rPr lang="en-US" sz="2400" dirty="0">
                <a:solidFill>
                  <a:srgbClr val="0070C0"/>
                </a:solidFill>
              </a:rPr>
              <a:t>1</a:t>
            </a:r>
            <a:r>
              <a:rPr lang="en-US" sz="2400" dirty="0">
                <a:solidFill>
                  <a:srgbClr val="0070C0"/>
                </a:solidFill>
                <a:sym typeface="Symbol" panose="05050102010706020507" pitchFamily="18" charset="2"/>
              </a:rPr>
              <a:t></a:t>
            </a:r>
            <a:r>
              <a:rPr lang="ru-RU" sz="2400" dirty="0">
                <a:solidFill>
                  <a:srgbClr val="0070C0"/>
                </a:solidFill>
                <a:sym typeface="Symbol" panose="05050102010706020507" pitchFamily="18" charset="2"/>
              </a:rPr>
              <a:t>1 + </a:t>
            </a:r>
            <a:r>
              <a:rPr lang="en-US" sz="2400" dirty="0">
                <a:solidFill>
                  <a:srgbClr val="0070C0"/>
                </a:solidFill>
              </a:rPr>
              <a:t>1</a:t>
            </a:r>
            <a:r>
              <a:rPr lang="en-US" sz="2400" dirty="0">
                <a:solidFill>
                  <a:srgbClr val="0070C0"/>
                </a:solidFill>
                <a:sym typeface="Symbol" panose="05050102010706020507" pitchFamily="18" charset="2"/>
              </a:rPr>
              <a:t></a:t>
            </a:r>
            <a:r>
              <a:rPr lang="ru-RU" sz="2400" dirty="0">
                <a:solidFill>
                  <a:srgbClr val="0070C0"/>
                </a:solidFill>
                <a:sym typeface="Symbol" panose="05050102010706020507" pitchFamily="18" charset="2"/>
              </a:rPr>
              <a:t>1 </a:t>
            </a:r>
            <a:endParaRPr lang="en-US" sz="2400" dirty="0">
              <a:solidFill>
                <a:srgbClr val="0070C0"/>
              </a:solidFill>
            </a:endParaRPr>
          </a:p>
          <a:p>
            <a:pPr marL="0" indent="0">
              <a:buNone/>
            </a:pPr>
            <a:r>
              <a:rPr lang="ru-RU" sz="2400" dirty="0"/>
              <a:t>Пусть нам известно решение для всех </a:t>
            </a:r>
            <a:r>
              <a:rPr lang="en-US" sz="2400" dirty="0" err="1"/>
              <a:t>i</a:t>
            </a:r>
            <a:r>
              <a:rPr lang="en-US" sz="2400" dirty="0"/>
              <a:t> &lt; k, </a:t>
            </a:r>
            <a:r>
              <a:rPr lang="ru-RU" sz="2400" dirty="0"/>
              <a:t>тогда посчитаем </a:t>
            </a:r>
            <a:r>
              <a:rPr lang="en-US" sz="2400" dirty="0" err="1"/>
              <a:t>sq</a:t>
            </a:r>
            <a:r>
              <a:rPr lang="en-US" sz="2400" dirty="0"/>
              <a:t>[ k ]</a:t>
            </a:r>
            <a:r>
              <a:rPr lang="ru-RU" sz="2400" dirty="0"/>
              <a:t>.</a:t>
            </a:r>
            <a:r>
              <a:rPr lang="en-US" sz="2400" dirty="0"/>
              <a:t> </a:t>
            </a:r>
          </a:p>
          <a:p>
            <a:pPr marL="0" indent="0">
              <a:buNone/>
            </a:pPr>
            <a:r>
              <a:rPr lang="ru-RU" sz="2400" dirty="0"/>
              <a:t>Предположим, что нам нужно узнать, сколько квадратов будет в разложении </a:t>
            </a:r>
            <a:r>
              <a:rPr lang="en-US" sz="2400" dirty="0"/>
              <a:t>k</a:t>
            </a:r>
            <a:r>
              <a:rPr lang="ru-RU" sz="2400" dirty="0"/>
              <a:t>, если в этом разложении обязательно есть  квадрат</a:t>
            </a:r>
            <a:r>
              <a:rPr lang="en-US" sz="2400" dirty="0">
                <a:solidFill>
                  <a:srgbClr val="0070C0"/>
                </a:solidFill>
              </a:rPr>
              <a:t> </a:t>
            </a:r>
            <a:r>
              <a:rPr lang="en-US" sz="2400" dirty="0" err="1">
                <a:solidFill>
                  <a:srgbClr val="0070C0"/>
                </a:solidFill>
              </a:rPr>
              <a:t>j</a:t>
            </a:r>
            <a:r>
              <a:rPr lang="en-US" sz="2400" dirty="0" err="1">
                <a:solidFill>
                  <a:srgbClr val="0070C0"/>
                </a:solidFill>
                <a:sym typeface="Symbol" panose="05050102010706020507" pitchFamily="18" charset="2"/>
              </a:rPr>
              <a:t>j</a:t>
            </a:r>
            <a:r>
              <a:rPr lang="en-US" sz="2400" dirty="0">
                <a:solidFill>
                  <a:srgbClr val="0070C0"/>
                </a:solidFill>
                <a:sym typeface="Symbol" panose="05050102010706020507" pitchFamily="18" charset="2"/>
              </a:rPr>
              <a:t>.</a:t>
            </a:r>
            <a:r>
              <a:rPr lang="ru-RU" sz="2400" dirty="0"/>
              <a:t> </a:t>
            </a:r>
            <a:endParaRPr lang="en-US" sz="2400" dirty="0"/>
          </a:p>
          <a:p>
            <a:pPr marL="0" indent="0">
              <a:buNone/>
            </a:pPr>
            <a:r>
              <a:rPr lang="en-US" sz="2400" dirty="0" err="1"/>
              <a:t>sq</a:t>
            </a:r>
            <a:r>
              <a:rPr lang="en-US" sz="2400" dirty="0"/>
              <a:t>[k] = 1 + </a:t>
            </a:r>
            <a:r>
              <a:rPr lang="en-US" sz="2400" dirty="0" err="1"/>
              <a:t>sq</a:t>
            </a:r>
            <a:r>
              <a:rPr lang="en-US" sz="2400" dirty="0"/>
              <a:t>[ k – j </a:t>
            </a:r>
            <a:r>
              <a:rPr lang="en-US" sz="2400" dirty="0">
                <a:sym typeface="Symbol" panose="05050102010706020507" pitchFamily="18" charset="2"/>
              </a:rPr>
              <a:t> j ], </a:t>
            </a:r>
            <a:r>
              <a:rPr lang="ru-RU" sz="2400" dirty="0">
                <a:sym typeface="Symbol" panose="05050102010706020507" pitchFamily="18" charset="2"/>
              </a:rPr>
              <a:t>если </a:t>
            </a:r>
            <a:r>
              <a:rPr lang="en-US" sz="2400" dirty="0"/>
              <a:t>j </a:t>
            </a:r>
            <a:r>
              <a:rPr lang="en-US" sz="2400" dirty="0">
                <a:sym typeface="Symbol" panose="05050102010706020507" pitchFamily="18" charset="2"/>
              </a:rPr>
              <a:t> j  k</a:t>
            </a:r>
            <a:endParaRPr lang="ru-RU" sz="2400" dirty="0"/>
          </a:p>
        </p:txBody>
      </p:sp>
    </p:spTree>
    <p:extLst>
      <p:ext uri="{BB962C8B-B14F-4D97-AF65-F5344CB8AC3E}">
        <p14:creationId xmlns:p14="http://schemas.microsoft.com/office/powerpoint/2010/main" val="35025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p:cNvSpPr>
          <p:nvPr>
            <p:ph type="body" idx="1"/>
          </p:nvPr>
        </p:nvSpPr>
        <p:spPr>
          <a:xfrm>
            <a:off x="467544" y="620688"/>
            <a:ext cx="8507413" cy="5289451"/>
          </a:xfrm>
        </p:spPr>
        <p:txBody>
          <a:bodyPr/>
          <a:lstStyle/>
          <a:p>
            <a:pPr>
              <a:buFont typeface="Arial" charset="0"/>
              <a:buNone/>
            </a:pPr>
            <a:endParaRPr lang="ru-RU" sz="2400" dirty="0">
              <a:latin typeface="Times New Roman" pitchFamily="18" charset="0"/>
            </a:endParaRPr>
          </a:p>
          <a:p>
            <a:pPr>
              <a:buFont typeface="Arial" charset="0"/>
              <a:buNone/>
            </a:pPr>
            <a:r>
              <a:rPr lang="ru-RU" sz="2000" b="1" dirty="0" err="1">
                <a:latin typeface="Courier New" pitchFamily="49" charset="0"/>
              </a:rPr>
              <a:t>dp</a:t>
            </a:r>
            <a:r>
              <a:rPr lang="ru-RU" sz="2000" b="1" dirty="0">
                <a:latin typeface="Courier New" pitchFamily="49" charset="0"/>
              </a:rPr>
              <a:t>[0] = 0; </a:t>
            </a:r>
          </a:p>
          <a:p>
            <a:pPr>
              <a:buFont typeface="Arial" charset="0"/>
              <a:buNone/>
            </a:pPr>
            <a:r>
              <a:rPr lang="ru-RU" sz="2000" b="1" dirty="0" err="1">
                <a:latin typeface="Courier New" pitchFamily="49" charset="0"/>
              </a:rPr>
              <a:t>for</a:t>
            </a:r>
            <a:r>
              <a:rPr lang="ru-RU" sz="2000" b="1" dirty="0">
                <a:latin typeface="Courier New" pitchFamily="49" charset="0"/>
              </a:rPr>
              <a:t> (</a:t>
            </a:r>
            <a:r>
              <a:rPr lang="ru-RU" sz="2000" b="1" dirty="0" err="1">
                <a:latin typeface="Courier New" pitchFamily="49" charset="0"/>
              </a:rPr>
              <a:t>int</a:t>
            </a:r>
            <a:r>
              <a:rPr lang="ru-RU" sz="2000" b="1" dirty="0">
                <a:latin typeface="Courier New" pitchFamily="49" charset="0"/>
              </a:rPr>
              <a:t> i = 1; i &lt;= n; i++) { </a:t>
            </a:r>
          </a:p>
          <a:p>
            <a:pPr>
              <a:buFont typeface="Arial" charset="0"/>
              <a:buNone/>
            </a:pPr>
            <a:r>
              <a:rPr lang="ru-RU" sz="2000" b="1" dirty="0">
                <a:latin typeface="Courier New" pitchFamily="49" charset="0"/>
              </a:rPr>
              <a:t>	</a:t>
            </a:r>
            <a:r>
              <a:rPr lang="ru-RU" sz="2000" b="1" dirty="0" err="1">
                <a:latin typeface="Courier New" pitchFamily="49" charset="0"/>
              </a:rPr>
              <a:t>dp</a:t>
            </a:r>
            <a:r>
              <a:rPr lang="ru-RU" sz="2000" b="1" dirty="0">
                <a:latin typeface="Courier New" pitchFamily="49" charset="0"/>
              </a:rPr>
              <a:t>[i] = INT_MAX; </a:t>
            </a:r>
          </a:p>
          <a:p>
            <a:pPr>
              <a:buFont typeface="Arial" charset="0"/>
              <a:buNone/>
            </a:pPr>
            <a:r>
              <a:rPr lang="ru-RU" sz="2000" b="1" dirty="0">
                <a:latin typeface="Courier New" pitchFamily="49" charset="0"/>
              </a:rPr>
              <a:t>	</a:t>
            </a:r>
            <a:r>
              <a:rPr lang="ru-RU" sz="2000" b="1" dirty="0" err="1">
                <a:latin typeface="Courier New" pitchFamily="49" charset="0"/>
              </a:rPr>
              <a:t>for</a:t>
            </a:r>
            <a:r>
              <a:rPr lang="ru-RU" sz="2000" b="1" dirty="0">
                <a:latin typeface="Courier New" pitchFamily="49" charset="0"/>
              </a:rPr>
              <a:t> (</a:t>
            </a:r>
            <a:r>
              <a:rPr lang="ru-RU" sz="2000" b="1" dirty="0" err="1">
                <a:latin typeface="Courier New" pitchFamily="49" charset="0"/>
              </a:rPr>
              <a:t>int</a:t>
            </a:r>
            <a:r>
              <a:rPr lang="ru-RU" sz="2000" b="1" dirty="0">
                <a:latin typeface="Courier New" pitchFamily="49" charset="0"/>
              </a:rPr>
              <a:t> j = 1; j * j &lt;= i; j++) { </a:t>
            </a:r>
          </a:p>
          <a:p>
            <a:pPr>
              <a:buFont typeface="Arial" charset="0"/>
              <a:buNone/>
            </a:pPr>
            <a:r>
              <a:rPr lang="ru-RU" sz="2000" b="1" dirty="0">
                <a:latin typeface="Courier New" pitchFamily="49" charset="0"/>
              </a:rPr>
              <a:t>		</a:t>
            </a:r>
            <a:r>
              <a:rPr lang="ru-RU" sz="2000" b="1" dirty="0" err="1">
                <a:latin typeface="Courier New" pitchFamily="49" charset="0"/>
              </a:rPr>
              <a:t>dp</a:t>
            </a:r>
            <a:r>
              <a:rPr lang="ru-RU" sz="2000" b="1" dirty="0">
                <a:latin typeface="Courier New" pitchFamily="49" charset="0"/>
              </a:rPr>
              <a:t>[i] = </a:t>
            </a:r>
            <a:r>
              <a:rPr lang="ru-RU" sz="2000" b="1" dirty="0" err="1">
                <a:latin typeface="Courier New" pitchFamily="49" charset="0"/>
              </a:rPr>
              <a:t>min</a:t>
            </a:r>
            <a:r>
              <a:rPr lang="ru-RU" sz="2000" b="1" dirty="0">
                <a:latin typeface="Courier New" pitchFamily="49" charset="0"/>
              </a:rPr>
              <a:t>(</a:t>
            </a:r>
            <a:r>
              <a:rPr lang="ru-RU" sz="2000" b="1" dirty="0" err="1">
                <a:latin typeface="Courier New" pitchFamily="49" charset="0"/>
              </a:rPr>
              <a:t>dp</a:t>
            </a:r>
            <a:r>
              <a:rPr lang="ru-RU" sz="2000" b="1" dirty="0">
                <a:latin typeface="Courier New" pitchFamily="49" charset="0"/>
              </a:rPr>
              <a:t>[i], </a:t>
            </a:r>
            <a:r>
              <a:rPr lang="ru-RU" sz="2000" b="1" dirty="0" err="1">
                <a:latin typeface="Courier New" pitchFamily="49" charset="0"/>
              </a:rPr>
              <a:t>dp</a:t>
            </a:r>
            <a:r>
              <a:rPr lang="ru-RU" sz="2000" b="1" dirty="0">
                <a:latin typeface="Courier New" pitchFamily="49" charset="0"/>
              </a:rPr>
              <a:t>[i - j*j] + 1); </a:t>
            </a:r>
          </a:p>
          <a:p>
            <a:pPr>
              <a:buFont typeface="Arial" charset="0"/>
              <a:buNone/>
            </a:pPr>
            <a:r>
              <a:rPr lang="ru-RU" sz="2000" b="1" dirty="0">
                <a:latin typeface="Courier New" pitchFamily="49" charset="0"/>
              </a:rPr>
              <a:t>	}</a:t>
            </a:r>
          </a:p>
          <a:p>
            <a:pPr>
              <a:buFont typeface="Arial" charset="0"/>
              <a:buNone/>
            </a:pPr>
            <a:r>
              <a:rPr lang="ru-RU" sz="2000" b="1" dirty="0">
                <a:latin typeface="Courier New" pitchFamily="49" charset="0"/>
              </a:rPr>
              <a:t>}</a:t>
            </a:r>
          </a:p>
          <a:p>
            <a:pPr>
              <a:buNone/>
            </a:pPr>
            <a:r>
              <a:rPr lang="ru-RU" sz="2000" dirty="0">
                <a:solidFill>
                  <a:schemeClr val="hlink"/>
                </a:solidFill>
                <a:latin typeface="Courier New" pitchFamily="49" charset="0"/>
              </a:rPr>
              <a:t>	   </a:t>
            </a:r>
            <a:r>
              <a:rPr lang="en-US" sz="2000" dirty="0">
                <a:solidFill>
                  <a:schemeClr val="hlink"/>
                </a:solidFill>
                <a:latin typeface="Courier New" pitchFamily="49" charset="0"/>
              </a:rPr>
              <a:t>0 1 2 3 4 5 6 7 8 9 10 11 12 13 14 15 16 17 18</a:t>
            </a:r>
          </a:p>
          <a:p>
            <a:pPr>
              <a:buNone/>
            </a:pPr>
            <a:r>
              <a:rPr lang="en-US" sz="2000" dirty="0">
                <a:latin typeface="Courier New" pitchFamily="49" charset="0"/>
              </a:rPr>
              <a:t>d</a:t>
            </a:r>
            <a:r>
              <a:rPr lang="ru-RU" sz="2000" dirty="0">
                <a:latin typeface="Courier New" pitchFamily="49" charset="0"/>
              </a:rPr>
              <a:t>p</a:t>
            </a:r>
            <a:r>
              <a:rPr lang="en-US" sz="2000" dirty="0">
                <a:latin typeface="Courier New" pitchFamily="49" charset="0"/>
              </a:rPr>
              <a:t>==[</a:t>
            </a:r>
            <a:r>
              <a:rPr lang="en-US" sz="2000" b="1" dirty="0">
                <a:latin typeface="Courier New" pitchFamily="49" charset="0"/>
              </a:rPr>
              <a:t>0,1,2,3,1,2,3,4,2,1, 2, 3, 3, 4, 3, 4, 1, 2, 2 </a:t>
            </a:r>
            <a:r>
              <a:rPr lang="en-US" sz="2000" dirty="0">
                <a:latin typeface="Courier New" pitchFamily="49" charset="0"/>
              </a:rPr>
              <a:t>…] </a:t>
            </a:r>
            <a:endParaRPr lang="ru-RU" sz="2400" dirty="0">
              <a:latin typeface="Times New Roman" pitchFamily="18" charset="0"/>
            </a:endParaRPr>
          </a:p>
          <a:p>
            <a:pPr>
              <a:buFont typeface="Arial" charset="0"/>
              <a:buNone/>
            </a:pPr>
            <a:endParaRPr lang="ru-RU" sz="2000" dirty="0">
              <a:latin typeface="Courier New" pitchFamily="49" charset="0"/>
            </a:endParaRPr>
          </a:p>
        </p:txBody>
      </p:sp>
      <p:sp>
        <p:nvSpPr>
          <p:cNvPr id="4" name="Заголовок 1"/>
          <p:cNvSpPr>
            <a:spLocks noGrp="1"/>
          </p:cNvSpPr>
          <p:nvPr>
            <p:ph type="title"/>
          </p:nvPr>
        </p:nvSpPr>
        <p:spPr>
          <a:xfrm>
            <a:off x="457200" y="116632"/>
            <a:ext cx="8229600" cy="576064"/>
          </a:xfrm>
        </p:spPr>
        <p:txBody>
          <a:bodyPr/>
          <a:lstStyle/>
          <a:p>
            <a:pPr algn="l"/>
            <a:r>
              <a:rPr lang="ru-RU" sz="3200" b="1" dirty="0"/>
              <a:t>Пример 3</a:t>
            </a:r>
            <a:r>
              <a:rPr lang="ru-RU" sz="3200" dirty="0"/>
              <a:t>. Сумма квадратов</a:t>
            </a:r>
            <a:r>
              <a:rPr lang="en-US" sz="3200" dirty="0"/>
              <a:t>, </a:t>
            </a:r>
            <a:r>
              <a:rPr lang="ru-RU" sz="3200" dirty="0"/>
              <a:t>продолжение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9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29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29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29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250816" y="116632"/>
            <a:ext cx="8713671" cy="2304256"/>
          </a:xfrm>
        </p:spPr>
        <p:txBody>
          <a:bodyPr/>
          <a:lstStyle/>
          <a:p>
            <a:pPr algn="l">
              <a:lnSpc>
                <a:spcPct val="80000"/>
              </a:lnSpc>
            </a:pPr>
            <a:r>
              <a:rPr lang="ru-RU" sz="2400" b="1" dirty="0"/>
              <a:t>Пример 4.  </a:t>
            </a:r>
            <a:r>
              <a:rPr lang="ru-RU" sz="2400" b="1" dirty="0">
                <a:solidFill>
                  <a:srgbClr val="FF0000"/>
                </a:solidFill>
              </a:rPr>
              <a:t>Рюкзак 1</a:t>
            </a:r>
            <a:br>
              <a:rPr lang="ru-RU" sz="2400" b="1" dirty="0">
                <a:solidFill>
                  <a:srgbClr val="FF0000"/>
                </a:solidFill>
              </a:rPr>
            </a:br>
            <a:r>
              <a:rPr lang="ru-RU" sz="2400" dirty="0">
                <a:solidFill>
                  <a:srgbClr val="00B050"/>
                </a:solidFill>
              </a:rPr>
              <a:t>Имеется </a:t>
            </a:r>
            <a:r>
              <a:rPr lang="en-US" sz="2400" i="1" dirty="0">
                <a:solidFill>
                  <a:srgbClr val="00B050"/>
                </a:solidFill>
              </a:rPr>
              <a:t>n </a:t>
            </a:r>
            <a:r>
              <a:rPr lang="ru-RU" sz="2400" dirty="0">
                <a:solidFill>
                  <a:srgbClr val="00B050"/>
                </a:solidFill>
              </a:rPr>
              <a:t>неделимых</a:t>
            </a:r>
            <a:r>
              <a:rPr lang="en-US" sz="2400" dirty="0">
                <a:solidFill>
                  <a:srgbClr val="00B050"/>
                </a:solidFill>
              </a:rPr>
              <a:t> </a:t>
            </a:r>
            <a:r>
              <a:rPr lang="ru-RU" sz="2400" dirty="0">
                <a:solidFill>
                  <a:srgbClr val="00B050"/>
                </a:solidFill>
              </a:rPr>
              <a:t>предметов, вес  </a:t>
            </a:r>
            <a:r>
              <a:rPr lang="en-US" sz="2400" i="1" dirty="0" err="1">
                <a:solidFill>
                  <a:srgbClr val="00B050"/>
                </a:solidFill>
              </a:rPr>
              <a:t>i</a:t>
            </a:r>
            <a:r>
              <a:rPr lang="ru-RU" sz="2400" dirty="0">
                <a:solidFill>
                  <a:srgbClr val="00B050"/>
                </a:solidFill>
              </a:rPr>
              <a:t>-го предмета равен </a:t>
            </a:r>
            <a:r>
              <a:rPr lang="ru-RU" sz="2400" i="1" dirty="0" err="1">
                <a:solidFill>
                  <a:srgbClr val="00B050"/>
                </a:solidFill>
              </a:rPr>
              <a:t>w</a:t>
            </a:r>
            <a:r>
              <a:rPr lang="ru-RU" sz="2400" i="1" baseline="-25000" dirty="0" err="1">
                <a:solidFill>
                  <a:srgbClr val="00B050"/>
                </a:solidFill>
              </a:rPr>
              <a:t>i</a:t>
            </a:r>
            <a:r>
              <a:rPr lang="ru-RU" sz="2400" dirty="0">
                <a:solidFill>
                  <a:srgbClr val="00B050"/>
                </a:solidFill>
              </a:rPr>
              <a:t> . </a:t>
            </a:r>
            <a:br>
              <a:rPr lang="ru-RU" sz="2400" dirty="0">
                <a:solidFill>
                  <a:srgbClr val="00B050"/>
                </a:solidFill>
              </a:rPr>
            </a:br>
            <a:r>
              <a:rPr lang="ru-RU" sz="2400" dirty="0">
                <a:solidFill>
                  <a:srgbClr val="00B050"/>
                </a:solidFill>
              </a:rPr>
              <a:t/>
            </a:r>
            <a:br>
              <a:rPr lang="ru-RU" sz="2400" dirty="0">
                <a:solidFill>
                  <a:srgbClr val="00B050"/>
                </a:solidFill>
              </a:rPr>
            </a:br>
            <a:r>
              <a:rPr lang="ru-RU" sz="2400" b="1" dirty="0">
                <a:solidFill>
                  <a:srgbClr val="00B050"/>
                </a:solidFill>
              </a:rPr>
              <a:t>Определить</a:t>
            </a:r>
            <a:r>
              <a:rPr lang="ru-RU" sz="2400" dirty="0">
                <a:solidFill>
                  <a:srgbClr val="00B050"/>
                </a:solidFill>
              </a:rPr>
              <a:t>, существует</a:t>
            </a:r>
            <a:r>
              <a:rPr lang="en-US" sz="2400" dirty="0">
                <a:solidFill>
                  <a:srgbClr val="00B050"/>
                </a:solidFill>
              </a:rPr>
              <a:t> </a:t>
            </a:r>
            <a:r>
              <a:rPr lang="ru-RU" sz="2400" dirty="0">
                <a:solidFill>
                  <a:srgbClr val="00B050"/>
                </a:solidFill>
              </a:rPr>
              <a:t>ли набор предметов, суммарный вес которого равен </a:t>
            </a:r>
            <a:r>
              <a:rPr lang="ru-RU" sz="2400" i="1" dirty="0">
                <a:solidFill>
                  <a:srgbClr val="00B050"/>
                </a:solidFill>
              </a:rPr>
              <a:t>W </a:t>
            </a:r>
            <a:r>
              <a:rPr lang="ru-RU" sz="2400" dirty="0">
                <a:solidFill>
                  <a:srgbClr val="00B050"/>
                </a:solidFill>
              </a:rPr>
              <a:t>килограммам. </a:t>
            </a:r>
            <a:br>
              <a:rPr lang="ru-RU" sz="2400" dirty="0">
                <a:solidFill>
                  <a:srgbClr val="00B050"/>
                </a:solidFill>
              </a:rPr>
            </a:br>
            <a:r>
              <a:rPr lang="ru-RU" sz="2400" dirty="0">
                <a:solidFill>
                  <a:srgbClr val="00B050"/>
                </a:solidFill>
              </a:rPr>
              <a:t>Если такой набор существует, то определить список предметов в наборе.</a:t>
            </a:r>
            <a:br>
              <a:rPr lang="ru-RU" sz="2400" dirty="0">
                <a:solidFill>
                  <a:srgbClr val="00B050"/>
                </a:solidFill>
              </a:rPr>
            </a:br>
            <a:endParaRPr lang="ru-RU" sz="2400" b="1" dirty="0">
              <a:solidFill>
                <a:srgbClr val="00B050"/>
              </a:solidFill>
            </a:endParaRPr>
          </a:p>
        </p:txBody>
      </p:sp>
      <p:sp>
        <p:nvSpPr>
          <p:cNvPr id="27650" name="Rectangle 3"/>
          <p:cNvSpPr>
            <a:spLocks noGrp="1"/>
          </p:cNvSpPr>
          <p:nvPr>
            <p:ph type="body" idx="1"/>
          </p:nvPr>
        </p:nvSpPr>
        <p:spPr>
          <a:xfrm>
            <a:off x="240272" y="2348880"/>
            <a:ext cx="8893175" cy="4176464"/>
          </a:xfrm>
        </p:spPr>
        <p:txBody>
          <a:bodyPr/>
          <a:lstStyle/>
          <a:p>
            <a:pPr>
              <a:lnSpc>
                <a:spcPct val="80000"/>
              </a:lnSpc>
              <a:buFont typeface="Arial" charset="0"/>
              <a:buNone/>
            </a:pPr>
            <a:r>
              <a:rPr lang="ru-RU" sz="2200" dirty="0"/>
              <a:t>Обозначим через </a:t>
            </a:r>
            <a:r>
              <a:rPr lang="en-US" sz="2200" dirty="0">
                <a:solidFill>
                  <a:srgbClr val="FF0000"/>
                </a:solidFill>
                <a:latin typeface="Cambria Math" panose="02040503050406030204" pitchFamily="18" charset="0"/>
                <a:ea typeface="Cambria Math" panose="02040503050406030204" pitchFamily="18" charset="0"/>
              </a:rPr>
              <a:t>T</a:t>
            </a:r>
            <a:r>
              <a:rPr lang="ru-RU" sz="2200" dirty="0">
                <a:solidFill>
                  <a:srgbClr val="FF0000"/>
                </a:solidFill>
                <a:latin typeface="Cambria Math" panose="02040503050406030204" pitchFamily="18" charset="0"/>
                <a:ea typeface="Cambria Math" panose="02040503050406030204" pitchFamily="18" charset="0"/>
              </a:rPr>
              <a:t>(</a:t>
            </a:r>
            <a:r>
              <a:rPr lang="en-US" sz="2200" dirty="0">
                <a:solidFill>
                  <a:srgbClr val="FF0000"/>
                </a:solidFill>
                <a:latin typeface="Cambria Math" panose="02040503050406030204" pitchFamily="18" charset="0"/>
                <a:ea typeface="Cambria Math" panose="02040503050406030204" pitchFamily="18" charset="0"/>
              </a:rPr>
              <a:t>n</a:t>
            </a:r>
            <a:r>
              <a:rPr lang="ru-RU" sz="2200" dirty="0">
                <a:solidFill>
                  <a:srgbClr val="FF0000"/>
                </a:solidFill>
                <a:latin typeface="Cambria Math" panose="02040503050406030204" pitchFamily="18" charset="0"/>
                <a:ea typeface="Cambria Math" panose="02040503050406030204" pitchFamily="18" charset="0"/>
              </a:rPr>
              <a:t>,  </a:t>
            </a:r>
            <a:r>
              <a:rPr lang="en-US" sz="2200" dirty="0">
                <a:solidFill>
                  <a:srgbClr val="FF0000"/>
                </a:solidFill>
                <a:latin typeface="Cambria Math" panose="02040503050406030204" pitchFamily="18" charset="0"/>
                <a:ea typeface="Cambria Math" panose="02040503050406030204" pitchFamily="18" charset="0"/>
              </a:rPr>
              <a:t>W</a:t>
            </a:r>
            <a:r>
              <a:rPr lang="ru-RU" sz="2200" dirty="0">
                <a:solidFill>
                  <a:srgbClr val="FF0000"/>
                </a:solidFill>
                <a:latin typeface="Cambria Math" panose="02040503050406030204" pitchFamily="18" charset="0"/>
                <a:ea typeface="Cambria Math" panose="02040503050406030204" pitchFamily="18" charset="0"/>
              </a:rPr>
              <a:t>) </a:t>
            </a:r>
            <a:r>
              <a:rPr lang="ru-RU" sz="2200" dirty="0"/>
              <a:t>функцию, значение которой равно 1, если</a:t>
            </a:r>
            <a:endParaRPr lang="en-US" sz="2200" dirty="0"/>
          </a:p>
          <a:p>
            <a:pPr>
              <a:lnSpc>
                <a:spcPct val="80000"/>
              </a:lnSpc>
              <a:buFont typeface="Arial" charset="0"/>
              <a:buNone/>
            </a:pPr>
            <a:r>
              <a:rPr lang="ru-RU" sz="2200" dirty="0"/>
              <a:t>искомый</a:t>
            </a:r>
            <a:r>
              <a:rPr lang="en-US" sz="2200" dirty="0"/>
              <a:t> </a:t>
            </a:r>
            <a:r>
              <a:rPr lang="ru-RU" sz="2200" dirty="0"/>
              <a:t>набор имеется, и  равно 0, если набора нет. </a:t>
            </a:r>
          </a:p>
          <a:p>
            <a:pPr marL="0" indent="0">
              <a:lnSpc>
                <a:spcPct val="80000"/>
              </a:lnSpc>
              <a:buFont typeface="Arial" charset="0"/>
              <a:buNone/>
            </a:pPr>
            <a:r>
              <a:rPr lang="ru-RU" sz="2200" dirty="0"/>
              <a:t>Аргументами функции будут количество предметов </a:t>
            </a:r>
            <a:r>
              <a:rPr lang="en-US" sz="2200" dirty="0">
                <a:solidFill>
                  <a:srgbClr val="FF0000"/>
                </a:solidFill>
                <a:latin typeface="Cambria Math" panose="02040503050406030204" pitchFamily="18" charset="0"/>
                <a:ea typeface="Cambria Math" panose="02040503050406030204" pitchFamily="18" charset="0"/>
              </a:rPr>
              <a:t>n</a:t>
            </a:r>
            <a:r>
              <a:rPr lang="ru-RU" sz="2200" dirty="0"/>
              <a:t>, по которому можно определить вес каждого предмета, и суммарный вес набора </a:t>
            </a:r>
            <a:r>
              <a:rPr lang="en-US" sz="2200" dirty="0">
                <a:solidFill>
                  <a:srgbClr val="FF0000"/>
                </a:solidFill>
                <a:latin typeface="Cambria Math" panose="02040503050406030204" pitchFamily="18" charset="0"/>
                <a:ea typeface="Cambria Math" panose="02040503050406030204" pitchFamily="18" charset="0"/>
              </a:rPr>
              <a:t>W</a:t>
            </a:r>
            <a:r>
              <a:rPr lang="ru-RU" sz="2200" i="1" dirty="0"/>
              <a:t>. </a:t>
            </a:r>
          </a:p>
          <a:p>
            <a:pPr>
              <a:lnSpc>
                <a:spcPct val="80000"/>
              </a:lnSpc>
              <a:buFont typeface="Arial" charset="0"/>
              <a:buNone/>
            </a:pPr>
            <a:endParaRPr lang="ru-RU" sz="2200" i="1" dirty="0"/>
          </a:p>
          <a:p>
            <a:pPr>
              <a:lnSpc>
                <a:spcPct val="80000"/>
              </a:lnSpc>
              <a:buFont typeface="Arial" charset="0"/>
              <a:buNone/>
            </a:pPr>
            <a:r>
              <a:rPr lang="ru-RU" sz="2200" dirty="0"/>
              <a:t>Определим подзадачи, решением которых будут функции </a:t>
            </a:r>
            <a:r>
              <a:rPr lang="en-US" sz="2200" dirty="0">
                <a:solidFill>
                  <a:srgbClr val="FF0000"/>
                </a:solidFill>
                <a:latin typeface="Cambria Math" panose="02040503050406030204" pitchFamily="18" charset="0"/>
                <a:ea typeface="Cambria Math" panose="02040503050406030204" pitchFamily="18" charset="0"/>
              </a:rPr>
              <a:t>T</a:t>
            </a:r>
            <a:r>
              <a:rPr lang="ru-RU" sz="2200" dirty="0">
                <a:solidFill>
                  <a:srgbClr val="FF0000"/>
                </a:solidFill>
                <a:latin typeface="Cambria Math" panose="02040503050406030204" pitchFamily="18" charset="0"/>
                <a:ea typeface="Cambria Math" panose="02040503050406030204" pitchFamily="18" charset="0"/>
              </a:rPr>
              <a:t>(</a:t>
            </a:r>
            <a:r>
              <a:rPr lang="en-US" sz="2200" dirty="0" err="1">
                <a:solidFill>
                  <a:srgbClr val="FF0000"/>
                </a:solidFill>
                <a:latin typeface="Cambria Math" panose="02040503050406030204" pitchFamily="18" charset="0"/>
                <a:ea typeface="Cambria Math" panose="02040503050406030204" pitchFamily="18" charset="0"/>
              </a:rPr>
              <a:t>i</a:t>
            </a:r>
            <a:r>
              <a:rPr lang="ru-RU" sz="2200" dirty="0">
                <a:solidFill>
                  <a:srgbClr val="FF0000"/>
                </a:solidFill>
                <a:latin typeface="Cambria Math" panose="02040503050406030204" pitchFamily="18" charset="0"/>
                <a:ea typeface="Cambria Math" panose="02040503050406030204" pitchFamily="18" charset="0"/>
              </a:rPr>
              <a:t>,  </a:t>
            </a:r>
            <a:r>
              <a:rPr lang="en-US" sz="2200" dirty="0">
                <a:solidFill>
                  <a:srgbClr val="FF0000"/>
                </a:solidFill>
                <a:latin typeface="Cambria Math" panose="02040503050406030204" pitchFamily="18" charset="0"/>
                <a:ea typeface="Cambria Math" panose="02040503050406030204" pitchFamily="18" charset="0"/>
              </a:rPr>
              <a:t>j</a:t>
            </a:r>
            <a:r>
              <a:rPr lang="ru-RU" sz="2200" dirty="0">
                <a:solidFill>
                  <a:srgbClr val="FF0000"/>
                </a:solidFill>
                <a:latin typeface="Cambria Math" panose="02040503050406030204" pitchFamily="18" charset="0"/>
                <a:ea typeface="Cambria Math" panose="02040503050406030204" pitchFamily="18" charset="0"/>
              </a:rPr>
              <a:t>)</a:t>
            </a:r>
            <a:r>
              <a:rPr lang="ru-RU" sz="2200" dirty="0"/>
              <a:t>:</a:t>
            </a:r>
          </a:p>
          <a:p>
            <a:pPr>
              <a:lnSpc>
                <a:spcPct val="80000"/>
              </a:lnSpc>
              <a:buNone/>
            </a:pPr>
            <a:r>
              <a:rPr lang="en-US" sz="2200" dirty="0" err="1">
                <a:solidFill>
                  <a:srgbClr val="FF0000"/>
                </a:solidFill>
                <a:latin typeface="Cambria Math" panose="02040503050406030204" pitchFamily="18" charset="0"/>
                <a:ea typeface="Cambria Math" panose="02040503050406030204" pitchFamily="18" charset="0"/>
              </a:rPr>
              <a:t>i</a:t>
            </a:r>
            <a:r>
              <a:rPr lang="ru-RU" sz="2200" i="1" dirty="0"/>
              <a:t> – </a:t>
            </a:r>
            <a:r>
              <a:rPr lang="ru-RU" sz="2200" dirty="0"/>
              <a:t>количество начальных предметов,</a:t>
            </a:r>
          </a:p>
          <a:p>
            <a:pPr>
              <a:lnSpc>
                <a:spcPct val="80000"/>
              </a:lnSpc>
              <a:buFont typeface="Arial" charset="0"/>
              <a:buNone/>
            </a:pPr>
            <a:r>
              <a:rPr lang="ru-RU" sz="2200" dirty="0"/>
              <a:t> </a:t>
            </a:r>
            <a:r>
              <a:rPr lang="en-US" sz="2200" dirty="0">
                <a:solidFill>
                  <a:srgbClr val="FF0000"/>
                </a:solidFill>
                <a:latin typeface="Cambria Math" panose="02040503050406030204" pitchFamily="18" charset="0"/>
                <a:ea typeface="Cambria Math" panose="02040503050406030204" pitchFamily="18" charset="0"/>
              </a:rPr>
              <a:t>j</a:t>
            </a:r>
            <a:r>
              <a:rPr lang="ru-RU" sz="2200" dirty="0">
                <a:solidFill>
                  <a:srgbClr val="FF0000"/>
                </a:solidFill>
                <a:latin typeface="Cambria Math" panose="02040503050406030204" pitchFamily="18" charset="0"/>
                <a:ea typeface="Cambria Math" panose="02040503050406030204" pitchFamily="18" charset="0"/>
              </a:rPr>
              <a:t> </a:t>
            </a:r>
            <a:r>
              <a:rPr lang="ru-RU" sz="2200" i="1" dirty="0"/>
              <a:t>– </a:t>
            </a:r>
            <a:r>
              <a:rPr lang="ru-RU" sz="2200" dirty="0"/>
              <a:t>требуемый суммарный вес, где </a:t>
            </a:r>
            <a:r>
              <a:rPr lang="ru-RU" sz="2200" dirty="0">
                <a:solidFill>
                  <a:srgbClr val="FF0000"/>
                </a:solidFill>
                <a:latin typeface="Cambria Math" panose="02040503050406030204" pitchFamily="18" charset="0"/>
                <a:ea typeface="Cambria Math" panose="02040503050406030204" pitchFamily="18" charset="0"/>
              </a:rPr>
              <a:t>0 ≤ </a:t>
            </a:r>
            <a:r>
              <a:rPr lang="en-US" sz="2200" dirty="0" err="1">
                <a:solidFill>
                  <a:srgbClr val="FF0000"/>
                </a:solidFill>
                <a:latin typeface="Cambria Math" panose="02040503050406030204" pitchFamily="18" charset="0"/>
                <a:ea typeface="Cambria Math" panose="02040503050406030204" pitchFamily="18" charset="0"/>
              </a:rPr>
              <a:t>i</a:t>
            </a:r>
            <a:r>
              <a:rPr lang="ru-RU" sz="2200" dirty="0">
                <a:solidFill>
                  <a:srgbClr val="FF0000"/>
                </a:solidFill>
                <a:latin typeface="Cambria Math" panose="02040503050406030204" pitchFamily="18" charset="0"/>
                <a:ea typeface="Cambria Math" panose="02040503050406030204" pitchFamily="18" charset="0"/>
              </a:rPr>
              <a:t> ≤  </a:t>
            </a:r>
            <a:r>
              <a:rPr lang="en-US" sz="2200" dirty="0">
                <a:solidFill>
                  <a:srgbClr val="FF0000"/>
                </a:solidFill>
                <a:latin typeface="Cambria Math" panose="02040503050406030204" pitchFamily="18" charset="0"/>
                <a:ea typeface="Cambria Math" panose="02040503050406030204" pitchFamily="18" charset="0"/>
              </a:rPr>
              <a:t>n</a:t>
            </a:r>
            <a:r>
              <a:rPr lang="ru-RU" sz="2200" dirty="0">
                <a:solidFill>
                  <a:srgbClr val="FF0000"/>
                </a:solidFill>
                <a:latin typeface="Cambria Math" panose="02040503050406030204" pitchFamily="18" charset="0"/>
                <a:ea typeface="Cambria Math" panose="02040503050406030204" pitchFamily="18" charset="0"/>
              </a:rPr>
              <a:t>, 1 ≤  </a:t>
            </a:r>
            <a:r>
              <a:rPr lang="en-US" sz="2200" dirty="0">
                <a:solidFill>
                  <a:srgbClr val="FF0000"/>
                </a:solidFill>
                <a:latin typeface="Cambria Math" panose="02040503050406030204" pitchFamily="18" charset="0"/>
                <a:ea typeface="Cambria Math" panose="02040503050406030204" pitchFamily="18" charset="0"/>
              </a:rPr>
              <a:t>j</a:t>
            </a:r>
            <a:r>
              <a:rPr lang="ru-RU" sz="2200" dirty="0">
                <a:solidFill>
                  <a:srgbClr val="FF0000"/>
                </a:solidFill>
                <a:latin typeface="Cambria Math" panose="02040503050406030204" pitchFamily="18" charset="0"/>
                <a:ea typeface="Cambria Math" panose="02040503050406030204" pitchFamily="18" charset="0"/>
              </a:rPr>
              <a:t> ≤ </a:t>
            </a:r>
            <a:r>
              <a:rPr lang="en-US" sz="2200" dirty="0">
                <a:solidFill>
                  <a:srgbClr val="FF0000"/>
                </a:solidFill>
                <a:latin typeface="Cambria Math" panose="02040503050406030204" pitchFamily="18" charset="0"/>
                <a:ea typeface="Cambria Math" panose="02040503050406030204" pitchFamily="18" charset="0"/>
              </a:rPr>
              <a:t>W</a:t>
            </a:r>
            <a:r>
              <a:rPr lang="ru-RU" sz="2200" dirty="0"/>
              <a:t>. </a:t>
            </a:r>
          </a:p>
          <a:p>
            <a:pPr>
              <a:lnSpc>
                <a:spcPct val="80000"/>
              </a:lnSpc>
              <a:buFont typeface="Arial" charset="0"/>
              <a:buNone/>
            </a:pPr>
            <a:endParaRPr lang="ru-RU" sz="2200" dirty="0"/>
          </a:p>
          <a:p>
            <a:pPr>
              <a:lnSpc>
                <a:spcPct val="80000"/>
              </a:lnSpc>
              <a:buFont typeface="Arial" charset="0"/>
              <a:buNone/>
            </a:pPr>
            <a:r>
              <a:rPr lang="ru-RU" sz="2200" dirty="0"/>
              <a:t>Начальные значения функции </a:t>
            </a:r>
            <a:r>
              <a:rPr lang="en-US" sz="2200" i="1" dirty="0"/>
              <a:t>T:</a:t>
            </a:r>
          </a:p>
          <a:p>
            <a:pPr>
              <a:lnSpc>
                <a:spcPct val="80000"/>
              </a:lnSpc>
              <a:buFont typeface="Arial" charset="0"/>
              <a:buNone/>
            </a:pPr>
            <a:r>
              <a:rPr lang="en-US" sz="2200" dirty="0">
                <a:solidFill>
                  <a:srgbClr val="FF0000"/>
                </a:solidFill>
                <a:latin typeface="Cambria Math" panose="02040503050406030204" pitchFamily="18" charset="0"/>
                <a:ea typeface="Cambria Math" panose="02040503050406030204" pitchFamily="18" charset="0"/>
              </a:rPr>
              <a:t>T</a:t>
            </a:r>
            <a:r>
              <a:rPr lang="ru-RU" sz="2200" dirty="0">
                <a:solidFill>
                  <a:srgbClr val="FF0000"/>
                </a:solidFill>
                <a:latin typeface="Cambria Math" panose="02040503050406030204" pitchFamily="18" charset="0"/>
                <a:ea typeface="Cambria Math" panose="02040503050406030204" pitchFamily="18" charset="0"/>
              </a:rPr>
              <a:t>(</a:t>
            </a:r>
            <a:r>
              <a:rPr lang="en-US" sz="2200" dirty="0">
                <a:solidFill>
                  <a:srgbClr val="FF0000"/>
                </a:solidFill>
                <a:latin typeface="Cambria Math" panose="02040503050406030204" pitchFamily="18" charset="0"/>
                <a:ea typeface="Cambria Math" panose="02040503050406030204" pitchFamily="18" charset="0"/>
              </a:rPr>
              <a:t>0</a:t>
            </a:r>
            <a:r>
              <a:rPr lang="ru-RU" sz="2200" dirty="0">
                <a:solidFill>
                  <a:srgbClr val="FF0000"/>
                </a:solidFill>
                <a:latin typeface="Cambria Math" panose="02040503050406030204" pitchFamily="18" charset="0"/>
                <a:ea typeface="Cambria Math" panose="02040503050406030204" pitchFamily="18" charset="0"/>
              </a:rPr>
              <a:t>,  </a:t>
            </a:r>
            <a:r>
              <a:rPr lang="en-US" sz="2200" dirty="0">
                <a:solidFill>
                  <a:srgbClr val="FF0000"/>
                </a:solidFill>
                <a:latin typeface="Cambria Math" panose="02040503050406030204" pitchFamily="18" charset="0"/>
                <a:ea typeface="Cambria Math" panose="02040503050406030204" pitchFamily="18" charset="0"/>
              </a:rPr>
              <a:t>j</a:t>
            </a:r>
            <a:r>
              <a:rPr lang="ru-RU" sz="2200" dirty="0">
                <a:solidFill>
                  <a:srgbClr val="FF0000"/>
                </a:solidFill>
                <a:latin typeface="Cambria Math" panose="02040503050406030204" pitchFamily="18" charset="0"/>
                <a:ea typeface="Cambria Math" panose="02040503050406030204" pitchFamily="18" charset="0"/>
              </a:rPr>
              <a:t>) = 0 </a:t>
            </a:r>
            <a:r>
              <a:rPr lang="ru-RU" sz="2200" dirty="0"/>
              <a:t>при  </a:t>
            </a:r>
            <a:r>
              <a:rPr lang="en-US" sz="2200" dirty="0">
                <a:solidFill>
                  <a:srgbClr val="FF0000"/>
                </a:solidFill>
                <a:latin typeface="Cambria Math" panose="02040503050406030204" pitchFamily="18" charset="0"/>
                <a:ea typeface="Cambria Math" panose="02040503050406030204" pitchFamily="18" charset="0"/>
              </a:rPr>
              <a:t>j</a:t>
            </a:r>
            <a:r>
              <a:rPr lang="ru-RU" sz="2200" dirty="0">
                <a:solidFill>
                  <a:srgbClr val="FF0000"/>
                </a:solidFill>
                <a:latin typeface="Cambria Math" panose="02040503050406030204" pitchFamily="18" charset="0"/>
                <a:ea typeface="Cambria Math" panose="02040503050406030204" pitchFamily="18" charset="0"/>
              </a:rPr>
              <a:t> ≥ 1</a:t>
            </a:r>
            <a:r>
              <a:rPr lang="ru-RU" sz="2200" dirty="0"/>
              <a:t> (нельзя без предметов набрать массу </a:t>
            </a:r>
            <a:r>
              <a:rPr lang="en-US" sz="2200" i="1" dirty="0"/>
              <a:t>j </a:t>
            </a:r>
            <a:r>
              <a:rPr lang="en-US" sz="2200" dirty="0"/>
              <a:t>&gt;</a:t>
            </a:r>
            <a:r>
              <a:rPr lang="ru-RU" sz="2200" dirty="0"/>
              <a:t> 0), </a:t>
            </a:r>
            <a:endParaRPr lang="en-US" sz="2200" i="1" dirty="0"/>
          </a:p>
          <a:p>
            <a:pPr>
              <a:lnSpc>
                <a:spcPct val="80000"/>
              </a:lnSpc>
              <a:buFont typeface="Arial" charset="0"/>
              <a:buNone/>
            </a:pPr>
            <a:r>
              <a:rPr lang="en-US" sz="2200" dirty="0">
                <a:solidFill>
                  <a:srgbClr val="FF0000"/>
                </a:solidFill>
                <a:latin typeface="Cambria Math" panose="02040503050406030204" pitchFamily="18" charset="0"/>
                <a:ea typeface="Cambria Math" panose="02040503050406030204" pitchFamily="18" charset="0"/>
              </a:rPr>
              <a:t>T</a:t>
            </a:r>
            <a:r>
              <a:rPr lang="ru-RU" sz="2200" dirty="0">
                <a:solidFill>
                  <a:srgbClr val="FF0000"/>
                </a:solidFill>
                <a:latin typeface="Cambria Math" panose="02040503050406030204" pitchFamily="18" charset="0"/>
                <a:ea typeface="Cambria Math" panose="02040503050406030204" pitchFamily="18" charset="0"/>
              </a:rPr>
              <a:t>(</a:t>
            </a:r>
            <a:r>
              <a:rPr lang="en-US" sz="2200" dirty="0" err="1">
                <a:solidFill>
                  <a:srgbClr val="FF0000"/>
                </a:solidFill>
                <a:latin typeface="Cambria Math" panose="02040503050406030204" pitchFamily="18" charset="0"/>
                <a:ea typeface="Cambria Math" panose="02040503050406030204" pitchFamily="18" charset="0"/>
              </a:rPr>
              <a:t>i</a:t>
            </a:r>
            <a:r>
              <a:rPr lang="ru-RU" sz="2200" dirty="0">
                <a:solidFill>
                  <a:srgbClr val="FF0000"/>
                </a:solidFill>
                <a:latin typeface="Cambria Math" panose="02040503050406030204" pitchFamily="18" charset="0"/>
                <a:ea typeface="Cambria Math" panose="02040503050406030204" pitchFamily="18" charset="0"/>
              </a:rPr>
              <a:t>,  0) = </a:t>
            </a:r>
            <a:r>
              <a:rPr lang="en-US" sz="2200" dirty="0">
                <a:solidFill>
                  <a:srgbClr val="FF0000"/>
                </a:solidFill>
                <a:latin typeface="Cambria Math" panose="02040503050406030204" pitchFamily="18" charset="0"/>
                <a:ea typeface="Cambria Math" panose="02040503050406030204" pitchFamily="18" charset="0"/>
              </a:rPr>
              <a:t>1</a:t>
            </a:r>
            <a:r>
              <a:rPr lang="ru-RU" sz="2200" dirty="0">
                <a:solidFill>
                  <a:srgbClr val="FF0000"/>
                </a:solidFill>
                <a:latin typeface="Cambria Math" panose="02040503050406030204" pitchFamily="18" charset="0"/>
                <a:ea typeface="Cambria Math" panose="02040503050406030204" pitchFamily="18" charset="0"/>
              </a:rPr>
              <a:t> </a:t>
            </a:r>
            <a:r>
              <a:rPr lang="ru-RU" sz="2200" dirty="0"/>
              <a:t>при  </a:t>
            </a:r>
            <a:r>
              <a:rPr lang="en-US" sz="2200" dirty="0" err="1">
                <a:solidFill>
                  <a:srgbClr val="FF0000"/>
                </a:solidFill>
                <a:latin typeface="Cambria Math" panose="02040503050406030204" pitchFamily="18" charset="0"/>
                <a:ea typeface="Cambria Math" panose="02040503050406030204" pitchFamily="18" charset="0"/>
              </a:rPr>
              <a:t>i</a:t>
            </a:r>
            <a:r>
              <a:rPr lang="ru-RU" sz="2200" dirty="0">
                <a:solidFill>
                  <a:srgbClr val="FF0000"/>
                </a:solidFill>
                <a:latin typeface="Cambria Math" panose="02040503050406030204" pitchFamily="18" charset="0"/>
                <a:ea typeface="Cambria Math" panose="02040503050406030204" pitchFamily="18" charset="0"/>
              </a:rPr>
              <a:t> ≥ 1 </a:t>
            </a:r>
            <a:r>
              <a:rPr lang="ru-RU" sz="2200" dirty="0"/>
              <a:t>(всегда можно набрать вес, равный 0). </a:t>
            </a:r>
          </a:p>
          <a:p>
            <a:pPr>
              <a:lnSpc>
                <a:spcPct val="80000"/>
              </a:lnSpc>
              <a:buFont typeface="Arial" charset="0"/>
              <a:buNone/>
            </a:pPr>
            <a:endParaRPr lang="en-US" sz="2200" dirty="0"/>
          </a:p>
          <a:p>
            <a:pPr>
              <a:lnSpc>
                <a:spcPct val="80000"/>
              </a:lnSpc>
              <a:buFont typeface="Arial" charset="0"/>
              <a:buNone/>
            </a:pPr>
            <a:endParaRPr lang="en-US" sz="2000" dirty="0"/>
          </a:p>
        </p:txBody>
      </p:sp>
    </p:spTree>
    <p:extLst>
      <p:ext uri="{BB962C8B-B14F-4D97-AF65-F5344CB8AC3E}">
        <p14:creationId xmlns:p14="http://schemas.microsoft.com/office/powerpoint/2010/main" val="189114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0">
                                            <p:txEl>
                                              <p:pRg st="0" end="0"/>
                                            </p:txEl>
                                          </p:spTgt>
                                        </p:tgtEl>
                                        <p:attrNameLst>
                                          <p:attrName>style.visibility</p:attrName>
                                        </p:attrNameLst>
                                      </p:cBhvr>
                                      <p:to>
                                        <p:strVal val="visible"/>
                                      </p:to>
                                    </p:set>
                                    <p:anim calcmode="lin" valueType="num">
                                      <p:cBhvr additive="base">
                                        <p:cTn id="13" dur="500" fill="hold"/>
                                        <p:tgtEl>
                                          <p:spTgt spid="2765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650">
                                            <p:txEl>
                                              <p:pRg st="1" end="1"/>
                                            </p:txEl>
                                          </p:spTgt>
                                        </p:tgtEl>
                                        <p:attrNameLst>
                                          <p:attrName>style.visibility</p:attrName>
                                        </p:attrNameLst>
                                      </p:cBhvr>
                                      <p:to>
                                        <p:strVal val="visible"/>
                                      </p:to>
                                    </p:set>
                                    <p:anim calcmode="lin" valueType="num">
                                      <p:cBhvr additive="base">
                                        <p:cTn id="17" dur="500" fill="hold"/>
                                        <p:tgtEl>
                                          <p:spTgt spid="2765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0">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650">
                                            <p:txEl>
                                              <p:pRg st="2" end="2"/>
                                            </p:txEl>
                                          </p:spTgt>
                                        </p:tgtEl>
                                        <p:attrNameLst>
                                          <p:attrName>style.visibility</p:attrName>
                                        </p:attrNameLst>
                                      </p:cBhvr>
                                      <p:to>
                                        <p:strVal val="visible"/>
                                      </p:to>
                                    </p:set>
                                    <p:anim calcmode="lin" valueType="num">
                                      <p:cBhvr additive="base">
                                        <p:cTn id="21" dur="500" fill="hold"/>
                                        <p:tgtEl>
                                          <p:spTgt spid="27650">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650">
                                            <p:txEl>
                                              <p:pRg st="4" end="4"/>
                                            </p:txEl>
                                          </p:spTgt>
                                        </p:tgtEl>
                                        <p:attrNameLst>
                                          <p:attrName>style.visibility</p:attrName>
                                        </p:attrNameLst>
                                      </p:cBhvr>
                                      <p:to>
                                        <p:strVal val="visible"/>
                                      </p:to>
                                    </p:set>
                                    <p:anim calcmode="lin" valueType="num">
                                      <p:cBhvr additive="base">
                                        <p:cTn id="27" dur="500" fill="hold"/>
                                        <p:tgtEl>
                                          <p:spTgt spid="2765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650">
                                            <p:txEl>
                                              <p:pRg st="5" end="5"/>
                                            </p:txEl>
                                          </p:spTgt>
                                        </p:tgtEl>
                                        <p:attrNameLst>
                                          <p:attrName>style.visibility</p:attrName>
                                        </p:attrNameLst>
                                      </p:cBhvr>
                                      <p:to>
                                        <p:strVal val="visible"/>
                                      </p:to>
                                    </p:set>
                                    <p:anim calcmode="lin" valueType="num">
                                      <p:cBhvr additive="base">
                                        <p:cTn id="33" dur="500" fill="hold"/>
                                        <p:tgtEl>
                                          <p:spTgt spid="2765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765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7650">
                                            <p:txEl>
                                              <p:pRg st="6" end="6"/>
                                            </p:txEl>
                                          </p:spTgt>
                                        </p:tgtEl>
                                        <p:attrNameLst>
                                          <p:attrName>style.visibility</p:attrName>
                                        </p:attrNameLst>
                                      </p:cBhvr>
                                      <p:to>
                                        <p:strVal val="visible"/>
                                      </p:to>
                                    </p:set>
                                    <p:anim calcmode="lin" valueType="num">
                                      <p:cBhvr additive="base">
                                        <p:cTn id="39" dur="500" fill="hold"/>
                                        <p:tgtEl>
                                          <p:spTgt spid="27650">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65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7650">
                                            <p:txEl>
                                              <p:pRg st="8" end="8"/>
                                            </p:txEl>
                                          </p:spTgt>
                                        </p:tgtEl>
                                        <p:attrNameLst>
                                          <p:attrName>style.visibility</p:attrName>
                                        </p:attrNameLst>
                                      </p:cBhvr>
                                      <p:to>
                                        <p:strVal val="visible"/>
                                      </p:to>
                                    </p:set>
                                    <p:anim calcmode="lin" valueType="num">
                                      <p:cBhvr additive="base">
                                        <p:cTn id="45" dur="500" fill="hold"/>
                                        <p:tgtEl>
                                          <p:spTgt spid="27650">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7650">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7650">
                                            <p:txEl>
                                              <p:pRg st="9" end="9"/>
                                            </p:txEl>
                                          </p:spTgt>
                                        </p:tgtEl>
                                        <p:attrNameLst>
                                          <p:attrName>style.visibility</p:attrName>
                                        </p:attrNameLst>
                                      </p:cBhvr>
                                      <p:to>
                                        <p:strVal val="visible"/>
                                      </p:to>
                                    </p:set>
                                    <p:anim calcmode="lin" valueType="num">
                                      <p:cBhvr additive="base">
                                        <p:cTn id="49" dur="500" fill="hold"/>
                                        <p:tgtEl>
                                          <p:spTgt spid="27650">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650">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650">
                                            <p:txEl>
                                              <p:pRg st="10" end="10"/>
                                            </p:txEl>
                                          </p:spTgt>
                                        </p:tgtEl>
                                        <p:attrNameLst>
                                          <p:attrName>style.visibility</p:attrName>
                                        </p:attrNameLst>
                                      </p:cBhvr>
                                      <p:to>
                                        <p:strVal val="visible"/>
                                      </p:to>
                                    </p:set>
                                    <p:anim calcmode="lin" valueType="num">
                                      <p:cBhvr additive="base">
                                        <p:cTn id="53" dur="500" fill="hold"/>
                                        <p:tgtEl>
                                          <p:spTgt spid="27650">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765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p:cNvSpPr>
          <p:nvPr>
            <p:ph type="body" idx="1"/>
          </p:nvPr>
        </p:nvSpPr>
        <p:spPr>
          <a:xfrm>
            <a:off x="179512" y="29126"/>
            <a:ext cx="8964488" cy="6568226"/>
          </a:xfrm>
        </p:spPr>
        <p:txBody>
          <a:bodyPr/>
          <a:lstStyle/>
          <a:p>
            <a:pPr marL="457200" indent="-457200">
              <a:lnSpc>
                <a:spcPct val="80000"/>
              </a:lnSpc>
              <a:buFont typeface="Arial" charset="0"/>
              <a:buNone/>
            </a:pPr>
            <a:r>
              <a:rPr lang="ru-RU" sz="2200" dirty="0"/>
              <a:t>Для решения подзадачи, соответствующей функции</a:t>
            </a:r>
            <a:r>
              <a:rPr lang="en-US" sz="2200" dirty="0"/>
              <a:t> </a:t>
            </a:r>
            <a:r>
              <a:rPr lang="en-US" sz="2200" i="1" dirty="0"/>
              <a:t>T</a:t>
            </a:r>
            <a:r>
              <a:rPr lang="ru-RU" sz="2200" dirty="0"/>
              <a:t>(</a:t>
            </a:r>
            <a:r>
              <a:rPr lang="en-US" sz="2200" i="1" dirty="0" err="1"/>
              <a:t>i</a:t>
            </a:r>
            <a:r>
              <a:rPr lang="ru-RU" sz="2200" i="1" dirty="0"/>
              <a:t>,</a:t>
            </a:r>
            <a:r>
              <a:rPr lang="ru-RU" sz="2200" dirty="0"/>
              <a:t> </a:t>
            </a:r>
            <a:r>
              <a:rPr lang="en-US" sz="2200" i="1" dirty="0"/>
              <a:t>j</a:t>
            </a:r>
            <a:r>
              <a:rPr lang="ru-RU" sz="2200" dirty="0"/>
              <a:t>), </a:t>
            </a:r>
            <a:endParaRPr lang="en-US" sz="2200" dirty="0"/>
          </a:p>
          <a:p>
            <a:pPr marL="457200" indent="-457200">
              <a:lnSpc>
                <a:spcPct val="80000"/>
              </a:lnSpc>
              <a:buFont typeface="Arial" charset="0"/>
              <a:buNone/>
            </a:pPr>
            <a:r>
              <a:rPr lang="ru-RU" sz="2200" dirty="0"/>
              <a:t>рассмотрим два случая. </a:t>
            </a:r>
            <a:endParaRPr lang="en-US" sz="2200" dirty="0"/>
          </a:p>
          <a:p>
            <a:pPr marL="457200" indent="-457200">
              <a:lnSpc>
                <a:spcPct val="80000"/>
              </a:lnSpc>
              <a:buFont typeface="Arial" charset="0"/>
              <a:buAutoNum type="arabicParenR"/>
            </a:pPr>
            <a:r>
              <a:rPr lang="en-US" sz="2200" i="1" dirty="0" err="1">
                <a:solidFill>
                  <a:srgbClr val="00B050"/>
                </a:solidFill>
              </a:rPr>
              <a:t>i</a:t>
            </a:r>
            <a:r>
              <a:rPr lang="ru-RU" sz="2200" i="1" dirty="0">
                <a:solidFill>
                  <a:srgbClr val="00B050"/>
                </a:solidFill>
              </a:rPr>
              <a:t>-</a:t>
            </a:r>
            <a:r>
              <a:rPr lang="ru-RU" sz="2200" dirty="0" err="1">
                <a:solidFill>
                  <a:srgbClr val="00B050"/>
                </a:solidFill>
              </a:rPr>
              <a:t>ый</a:t>
            </a:r>
            <a:r>
              <a:rPr lang="ru-RU" sz="2200" dirty="0">
                <a:solidFill>
                  <a:srgbClr val="00B050"/>
                </a:solidFill>
              </a:rPr>
              <a:t> предмет в набор не берется</a:t>
            </a:r>
            <a:r>
              <a:rPr lang="ru-RU" sz="2200" dirty="0"/>
              <a:t>. </a:t>
            </a:r>
          </a:p>
          <a:p>
            <a:pPr marL="0" indent="0">
              <a:lnSpc>
                <a:spcPct val="80000"/>
              </a:lnSpc>
              <a:buNone/>
            </a:pPr>
            <a:r>
              <a:rPr lang="ru-RU" sz="2200" dirty="0"/>
              <a:t>Решение задачи с</a:t>
            </a:r>
            <a:r>
              <a:rPr lang="en-US" sz="2200" i="1" dirty="0"/>
              <a:t> </a:t>
            </a:r>
            <a:r>
              <a:rPr lang="en-US" sz="2200" i="1" dirty="0" err="1"/>
              <a:t>i</a:t>
            </a:r>
            <a:r>
              <a:rPr lang="en-US" sz="2200" i="1" dirty="0"/>
              <a:t> </a:t>
            </a:r>
            <a:r>
              <a:rPr lang="ru-RU" sz="2200" dirty="0"/>
              <a:t>предметами сводится к решению задачи с </a:t>
            </a:r>
            <a:r>
              <a:rPr lang="en-US" sz="2200" i="1" dirty="0" err="1"/>
              <a:t>i</a:t>
            </a:r>
            <a:r>
              <a:rPr lang="en-US" sz="2200" i="1" dirty="0"/>
              <a:t> </a:t>
            </a:r>
            <a:r>
              <a:rPr lang="ru-RU" sz="2200" i="1" dirty="0"/>
              <a:t>– </a:t>
            </a:r>
            <a:r>
              <a:rPr lang="ru-RU" sz="2200" dirty="0"/>
              <a:t>1 предметом</a:t>
            </a:r>
            <a:r>
              <a:rPr lang="en-US" sz="2200" dirty="0"/>
              <a:t>:</a:t>
            </a:r>
            <a:r>
              <a:rPr lang="ru-RU" sz="2200" dirty="0"/>
              <a:t> </a:t>
            </a:r>
          </a:p>
          <a:p>
            <a:pPr marL="0" indent="0" algn="ctr">
              <a:lnSpc>
                <a:spcPct val="80000"/>
              </a:lnSpc>
              <a:buNone/>
            </a:pPr>
            <a:r>
              <a:rPr lang="ru-RU" sz="2200" dirty="0"/>
              <a:t> </a:t>
            </a:r>
            <a:r>
              <a:rPr lang="en-US" sz="2200" b="1" i="1" dirty="0">
                <a:latin typeface="Courier New" panose="02070309020205020404" pitchFamily="49" charset="0"/>
                <a:cs typeface="Courier New" panose="02070309020205020404" pitchFamily="49" charset="0"/>
              </a:rPr>
              <a:t>T</a:t>
            </a:r>
            <a:r>
              <a:rPr lang="ru-RU" sz="2200" b="1" dirty="0">
                <a:latin typeface="Courier New" panose="02070309020205020404" pitchFamily="49" charset="0"/>
                <a:cs typeface="Courier New" panose="02070309020205020404" pitchFamily="49" charset="0"/>
              </a:rPr>
              <a:t>(</a:t>
            </a:r>
            <a:r>
              <a:rPr lang="en-US" sz="2200" b="1" i="1" dirty="0" err="1">
                <a:latin typeface="Courier New" panose="02070309020205020404" pitchFamily="49" charset="0"/>
                <a:cs typeface="Courier New" panose="02070309020205020404" pitchFamily="49" charset="0"/>
              </a:rPr>
              <a:t>i</a:t>
            </a:r>
            <a:r>
              <a:rPr lang="ru-RU" sz="2200" b="1" i="1" dirty="0">
                <a:latin typeface="Courier New" panose="02070309020205020404" pitchFamily="49" charset="0"/>
                <a:cs typeface="Courier New" panose="02070309020205020404" pitchFamily="49" charset="0"/>
              </a:rPr>
              <a:t>,</a:t>
            </a:r>
            <a:r>
              <a:rPr lang="ru-RU" sz="2200" b="1" dirty="0">
                <a:latin typeface="Courier New" panose="02070309020205020404" pitchFamily="49" charset="0"/>
                <a:cs typeface="Courier New" panose="02070309020205020404" pitchFamily="49" charset="0"/>
              </a:rPr>
              <a:t> </a:t>
            </a:r>
            <a:r>
              <a:rPr lang="en-US" sz="2200" b="1" i="1" dirty="0">
                <a:latin typeface="Courier New" panose="02070309020205020404" pitchFamily="49" charset="0"/>
                <a:cs typeface="Courier New" panose="02070309020205020404" pitchFamily="49" charset="0"/>
              </a:rPr>
              <a:t>j</a:t>
            </a:r>
            <a:r>
              <a:rPr lang="ru-RU" sz="2200" b="1" dirty="0">
                <a:latin typeface="Courier New" panose="02070309020205020404" pitchFamily="49" charset="0"/>
                <a:cs typeface="Courier New" panose="02070309020205020404" pitchFamily="49" charset="0"/>
              </a:rPr>
              <a:t>) =</a:t>
            </a:r>
            <a:r>
              <a:rPr lang="ru-RU" sz="2200" b="1" i="1" dirty="0">
                <a:latin typeface="Courier New" panose="02070309020205020404" pitchFamily="49" charset="0"/>
                <a:cs typeface="Courier New" panose="02070309020205020404" pitchFamily="49" charset="0"/>
              </a:rPr>
              <a:t> </a:t>
            </a:r>
            <a:r>
              <a:rPr lang="en-US" sz="2200" b="1" i="1" dirty="0">
                <a:latin typeface="Courier New" panose="02070309020205020404" pitchFamily="49" charset="0"/>
                <a:cs typeface="Courier New" panose="02070309020205020404" pitchFamily="49" charset="0"/>
              </a:rPr>
              <a:t>T</a:t>
            </a:r>
            <a:r>
              <a:rPr lang="ru-RU" sz="2200" b="1" dirty="0">
                <a:latin typeface="Courier New" panose="02070309020205020404" pitchFamily="49" charset="0"/>
                <a:cs typeface="Courier New" panose="02070309020205020404" pitchFamily="49" charset="0"/>
              </a:rPr>
              <a:t>(</a:t>
            </a:r>
            <a:r>
              <a:rPr lang="en-US" sz="2200" b="1" i="1" dirty="0" err="1">
                <a:latin typeface="Courier New" panose="02070309020205020404" pitchFamily="49" charset="0"/>
                <a:cs typeface="Courier New" panose="02070309020205020404" pitchFamily="49" charset="0"/>
              </a:rPr>
              <a:t>i</a:t>
            </a:r>
            <a:r>
              <a:rPr lang="ru-RU" sz="2200" b="1" i="1" dirty="0">
                <a:latin typeface="Courier New" panose="02070309020205020404" pitchFamily="49" charset="0"/>
                <a:cs typeface="Courier New" panose="02070309020205020404" pitchFamily="49" charset="0"/>
              </a:rPr>
              <a:t>-</a:t>
            </a:r>
            <a:r>
              <a:rPr lang="ru-RU" sz="2200" b="1" dirty="0">
                <a:latin typeface="Courier New" panose="02070309020205020404" pitchFamily="49" charset="0"/>
                <a:cs typeface="Courier New" panose="02070309020205020404" pitchFamily="49" charset="0"/>
              </a:rPr>
              <a:t>1</a:t>
            </a:r>
            <a:r>
              <a:rPr lang="ru-RU" sz="2200" b="1" i="1" dirty="0">
                <a:latin typeface="Courier New" panose="02070309020205020404" pitchFamily="49" charset="0"/>
                <a:cs typeface="Courier New" panose="02070309020205020404" pitchFamily="49" charset="0"/>
              </a:rPr>
              <a:t>,</a:t>
            </a:r>
            <a:r>
              <a:rPr lang="ru-RU" sz="2200" b="1" dirty="0">
                <a:latin typeface="Courier New" panose="02070309020205020404" pitchFamily="49" charset="0"/>
                <a:cs typeface="Courier New" panose="02070309020205020404" pitchFamily="49" charset="0"/>
              </a:rPr>
              <a:t> </a:t>
            </a:r>
            <a:r>
              <a:rPr lang="en-US" sz="2200" b="1" i="1" dirty="0">
                <a:latin typeface="Courier New" panose="02070309020205020404" pitchFamily="49" charset="0"/>
                <a:cs typeface="Courier New" panose="02070309020205020404" pitchFamily="49" charset="0"/>
              </a:rPr>
              <a:t>j</a:t>
            </a:r>
            <a:r>
              <a:rPr lang="ru-RU" sz="2200" b="1" dirty="0">
                <a:latin typeface="Courier New" panose="02070309020205020404" pitchFamily="49" charset="0"/>
                <a:cs typeface="Courier New" panose="02070309020205020404" pitchFamily="49" charset="0"/>
              </a:rPr>
              <a:t>). </a:t>
            </a:r>
            <a:endParaRPr lang="en-US" sz="2200" b="1" dirty="0">
              <a:latin typeface="Courier New" panose="02070309020205020404" pitchFamily="49" charset="0"/>
              <a:cs typeface="Courier New" panose="02070309020205020404" pitchFamily="49" charset="0"/>
            </a:endParaRPr>
          </a:p>
          <a:p>
            <a:pPr marL="457200" indent="-457200">
              <a:lnSpc>
                <a:spcPct val="80000"/>
              </a:lnSpc>
              <a:buFont typeface="Arial" charset="0"/>
              <a:buNone/>
            </a:pPr>
            <a:r>
              <a:rPr lang="en-US" sz="2200" dirty="0">
                <a:solidFill>
                  <a:srgbClr val="00B050"/>
                </a:solidFill>
              </a:rPr>
              <a:t>2)</a:t>
            </a:r>
            <a:r>
              <a:rPr lang="ru-RU" sz="2200" dirty="0">
                <a:solidFill>
                  <a:srgbClr val="00B050"/>
                </a:solidFill>
              </a:rPr>
              <a:t> </a:t>
            </a:r>
            <a:r>
              <a:rPr lang="en-US" sz="2200" i="1" dirty="0" err="1">
                <a:solidFill>
                  <a:srgbClr val="00B050"/>
                </a:solidFill>
              </a:rPr>
              <a:t>i</a:t>
            </a:r>
            <a:r>
              <a:rPr lang="ru-RU" sz="2200" i="1" dirty="0">
                <a:solidFill>
                  <a:srgbClr val="00B050"/>
                </a:solidFill>
              </a:rPr>
              <a:t>-</a:t>
            </a:r>
            <a:r>
              <a:rPr lang="ru-RU" sz="2200" dirty="0" err="1">
                <a:solidFill>
                  <a:srgbClr val="00B050"/>
                </a:solidFill>
              </a:rPr>
              <a:t>ый</a:t>
            </a:r>
            <a:r>
              <a:rPr lang="ru-RU" sz="2200" dirty="0">
                <a:solidFill>
                  <a:srgbClr val="00B050"/>
                </a:solidFill>
              </a:rPr>
              <a:t> предмет в набор берется</a:t>
            </a:r>
            <a:r>
              <a:rPr lang="ru-RU" sz="2200" dirty="0"/>
              <a:t>.  Вес оставшихся предметов</a:t>
            </a:r>
          </a:p>
          <a:p>
            <a:pPr marL="457200" indent="-457200">
              <a:lnSpc>
                <a:spcPct val="80000"/>
              </a:lnSpc>
              <a:buFont typeface="Arial" charset="0"/>
              <a:buNone/>
            </a:pPr>
            <a:r>
              <a:rPr lang="ru-RU" sz="2200" dirty="0"/>
              <a:t>уменьшается на величину </a:t>
            </a:r>
            <a:r>
              <a:rPr lang="ru-RU" sz="2200" i="1" dirty="0" err="1"/>
              <a:t>w</a:t>
            </a:r>
            <a:r>
              <a:rPr lang="ru-RU" sz="2200" i="1" baseline="-25000" dirty="0" err="1"/>
              <a:t>i</a:t>
            </a:r>
            <a:r>
              <a:rPr lang="en-US" sz="2200" dirty="0"/>
              <a:t>: </a:t>
            </a:r>
            <a:endParaRPr lang="ru-RU" sz="2200" dirty="0"/>
          </a:p>
          <a:p>
            <a:pPr marL="457200" indent="-457200" algn="ctr">
              <a:lnSpc>
                <a:spcPct val="80000"/>
              </a:lnSpc>
              <a:buFont typeface="Arial" charset="0"/>
              <a:buNone/>
            </a:pPr>
            <a:r>
              <a:rPr lang="en-US" sz="2200" b="1" i="1" dirty="0">
                <a:latin typeface="Courier New" panose="02070309020205020404" pitchFamily="49" charset="0"/>
                <a:cs typeface="Courier New" panose="02070309020205020404" pitchFamily="49" charset="0"/>
              </a:rPr>
              <a:t>T</a:t>
            </a:r>
            <a:r>
              <a:rPr lang="ru-RU" sz="2200" b="1" dirty="0">
                <a:latin typeface="Courier New" panose="02070309020205020404" pitchFamily="49" charset="0"/>
                <a:cs typeface="Courier New" panose="02070309020205020404" pitchFamily="49" charset="0"/>
              </a:rPr>
              <a:t>(</a:t>
            </a:r>
            <a:r>
              <a:rPr lang="en-US" sz="2200" b="1" i="1" dirty="0" err="1">
                <a:latin typeface="Courier New" panose="02070309020205020404" pitchFamily="49" charset="0"/>
                <a:cs typeface="Courier New" panose="02070309020205020404" pitchFamily="49" charset="0"/>
              </a:rPr>
              <a:t>i</a:t>
            </a:r>
            <a:r>
              <a:rPr lang="ru-RU" sz="2200" b="1" i="1" dirty="0">
                <a:latin typeface="Courier New" panose="02070309020205020404" pitchFamily="49" charset="0"/>
                <a:cs typeface="Courier New" panose="02070309020205020404" pitchFamily="49" charset="0"/>
              </a:rPr>
              <a:t>,</a:t>
            </a:r>
            <a:r>
              <a:rPr lang="ru-RU" sz="2200" b="1" dirty="0">
                <a:latin typeface="Courier New" panose="02070309020205020404" pitchFamily="49" charset="0"/>
                <a:cs typeface="Courier New" panose="02070309020205020404" pitchFamily="49" charset="0"/>
              </a:rPr>
              <a:t> </a:t>
            </a:r>
            <a:r>
              <a:rPr lang="en-US" sz="2200" b="1" i="1" dirty="0">
                <a:latin typeface="Courier New" panose="02070309020205020404" pitchFamily="49" charset="0"/>
                <a:cs typeface="Courier New" panose="02070309020205020404" pitchFamily="49" charset="0"/>
              </a:rPr>
              <a:t>j</a:t>
            </a:r>
            <a:r>
              <a:rPr lang="ru-RU" sz="2200" b="1" dirty="0">
                <a:latin typeface="Courier New" panose="02070309020205020404" pitchFamily="49" charset="0"/>
                <a:cs typeface="Courier New" panose="02070309020205020404" pitchFamily="49" charset="0"/>
              </a:rPr>
              <a:t>) =</a:t>
            </a:r>
            <a:r>
              <a:rPr lang="ru-RU" sz="2200" b="1" i="1" dirty="0">
                <a:latin typeface="Courier New" panose="02070309020205020404" pitchFamily="49" charset="0"/>
                <a:cs typeface="Courier New" panose="02070309020205020404" pitchFamily="49" charset="0"/>
              </a:rPr>
              <a:t> </a:t>
            </a:r>
            <a:r>
              <a:rPr lang="en-US" sz="2200" b="1" i="1" dirty="0">
                <a:latin typeface="Courier New" panose="02070309020205020404" pitchFamily="49" charset="0"/>
                <a:cs typeface="Courier New" panose="02070309020205020404" pitchFamily="49" charset="0"/>
              </a:rPr>
              <a:t>T</a:t>
            </a:r>
            <a:r>
              <a:rPr lang="ru-RU" sz="2200" b="1" dirty="0">
                <a:latin typeface="Courier New" panose="02070309020205020404" pitchFamily="49" charset="0"/>
                <a:cs typeface="Courier New" panose="02070309020205020404" pitchFamily="49" charset="0"/>
              </a:rPr>
              <a:t>(</a:t>
            </a:r>
            <a:r>
              <a:rPr lang="en-US" sz="2200" b="1" i="1" dirty="0" err="1">
                <a:latin typeface="Courier New" panose="02070309020205020404" pitchFamily="49" charset="0"/>
                <a:cs typeface="Courier New" panose="02070309020205020404" pitchFamily="49" charset="0"/>
              </a:rPr>
              <a:t>i</a:t>
            </a:r>
            <a:r>
              <a:rPr lang="ru-RU" sz="2200" b="1" i="1" dirty="0">
                <a:latin typeface="Courier New" panose="02070309020205020404" pitchFamily="49" charset="0"/>
                <a:cs typeface="Courier New" panose="02070309020205020404" pitchFamily="49" charset="0"/>
              </a:rPr>
              <a:t>-</a:t>
            </a:r>
            <a:r>
              <a:rPr lang="ru-RU" sz="2200" b="1" dirty="0">
                <a:latin typeface="Courier New" panose="02070309020205020404" pitchFamily="49" charset="0"/>
                <a:cs typeface="Courier New" panose="02070309020205020404" pitchFamily="49" charset="0"/>
              </a:rPr>
              <a:t>1</a:t>
            </a:r>
            <a:r>
              <a:rPr lang="ru-RU" sz="2200" b="1" i="1" dirty="0">
                <a:latin typeface="Courier New" panose="02070309020205020404" pitchFamily="49" charset="0"/>
                <a:cs typeface="Courier New" panose="02070309020205020404" pitchFamily="49" charset="0"/>
              </a:rPr>
              <a:t>,</a:t>
            </a:r>
            <a:r>
              <a:rPr lang="ru-RU" sz="2200" b="1" dirty="0">
                <a:latin typeface="Courier New" panose="02070309020205020404" pitchFamily="49" charset="0"/>
                <a:cs typeface="Courier New" panose="02070309020205020404" pitchFamily="49" charset="0"/>
              </a:rPr>
              <a:t> </a:t>
            </a:r>
            <a:r>
              <a:rPr lang="en-US" sz="2200" b="1" i="1" dirty="0">
                <a:latin typeface="Courier New" panose="02070309020205020404" pitchFamily="49" charset="0"/>
                <a:cs typeface="Courier New" panose="02070309020205020404" pitchFamily="49" charset="0"/>
              </a:rPr>
              <a:t>j</a:t>
            </a:r>
            <a:r>
              <a:rPr lang="ru-RU" sz="2200" b="1" i="1" dirty="0">
                <a:latin typeface="Courier New" panose="02070309020205020404" pitchFamily="49" charset="0"/>
                <a:cs typeface="Courier New" panose="02070309020205020404" pitchFamily="49" charset="0"/>
              </a:rPr>
              <a:t> - </a:t>
            </a:r>
            <a:r>
              <a:rPr lang="ru-RU" sz="2200" b="1" i="1" dirty="0" err="1">
                <a:latin typeface="Courier New" panose="02070309020205020404" pitchFamily="49" charset="0"/>
                <a:cs typeface="Courier New" panose="02070309020205020404" pitchFamily="49" charset="0"/>
              </a:rPr>
              <a:t>w</a:t>
            </a:r>
            <a:r>
              <a:rPr lang="ru-RU" sz="2200" b="1" i="1" baseline="-25000" dirty="0" err="1">
                <a:latin typeface="Courier New" panose="02070309020205020404" pitchFamily="49" charset="0"/>
                <a:cs typeface="Courier New" panose="02070309020205020404" pitchFamily="49" charset="0"/>
              </a:rPr>
              <a:t>i</a:t>
            </a:r>
            <a:r>
              <a:rPr lang="ru-RU" sz="2200" b="1" dirty="0">
                <a:latin typeface="Courier New" panose="02070309020205020404" pitchFamily="49" charset="0"/>
                <a:cs typeface="Courier New" panose="02070309020205020404" pitchFamily="49" charset="0"/>
              </a:rPr>
              <a:t>)</a:t>
            </a:r>
            <a:r>
              <a:rPr lang="ru-RU" sz="2200" dirty="0"/>
              <a:t>. </a:t>
            </a:r>
            <a:endParaRPr lang="en-US" sz="2200" dirty="0"/>
          </a:p>
          <a:p>
            <a:pPr marL="457200" indent="-457200">
              <a:lnSpc>
                <a:spcPct val="80000"/>
              </a:lnSpc>
              <a:buFont typeface="Arial" charset="0"/>
              <a:buNone/>
            </a:pPr>
            <a:r>
              <a:rPr lang="ru-RU" sz="2200" dirty="0"/>
              <a:t>При этом нужно учитывать, что эта ситуация возможна только</a:t>
            </a:r>
            <a:r>
              <a:rPr lang="en-US" sz="2200" dirty="0"/>
              <a:t> </a:t>
            </a:r>
            <a:r>
              <a:rPr lang="ru-RU" sz="2200" dirty="0"/>
              <a:t>тогда,</a:t>
            </a:r>
            <a:endParaRPr lang="en-US" sz="2200" dirty="0"/>
          </a:p>
          <a:p>
            <a:pPr marL="457200" indent="-457200">
              <a:lnSpc>
                <a:spcPct val="80000"/>
              </a:lnSpc>
              <a:buFont typeface="Arial" charset="0"/>
              <a:buNone/>
            </a:pPr>
            <a:r>
              <a:rPr lang="ru-RU" sz="2200" dirty="0"/>
              <a:t>когда масса </a:t>
            </a:r>
            <a:r>
              <a:rPr lang="en-US" sz="2200" i="1" dirty="0" err="1"/>
              <a:t>i</a:t>
            </a:r>
            <a:r>
              <a:rPr lang="ru-RU" sz="2200" i="1" dirty="0"/>
              <a:t>-</a:t>
            </a:r>
            <a:r>
              <a:rPr lang="ru-RU" sz="2200" dirty="0"/>
              <a:t>го предмета не больше значения </a:t>
            </a:r>
            <a:r>
              <a:rPr lang="en-US" sz="2200" i="1" dirty="0"/>
              <a:t>j</a:t>
            </a:r>
            <a:r>
              <a:rPr lang="ru-RU" sz="2200" dirty="0"/>
              <a:t>. </a:t>
            </a:r>
            <a:endParaRPr lang="en-US" sz="2200" dirty="0"/>
          </a:p>
          <a:p>
            <a:pPr marL="457200" indent="-457200">
              <a:lnSpc>
                <a:spcPct val="80000"/>
              </a:lnSpc>
              <a:buFont typeface="Arial" charset="0"/>
              <a:buNone/>
            </a:pPr>
            <a:endParaRPr lang="ru-RU" sz="2200" dirty="0"/>
          </a:p>
          <a:p>
            <a:pPr marL="457200" indent="-457200">
              <a:lnSpc>
                <a:spcPct val="80000"/>
              </a:lnSpc>
              <a:buFont typeface="Arial" charset="0"/>
              <a:buNone/>
            </a:pPr>
            <a:r>
              <a:rPr lang="ru-RU" sz="2200" dirty="0"/>
              <a:t>Для оптимального решения из двух возможных вариантов нужно</a:t>
            </a:r>
            <a:endParaRPr lang="en-US" sz="2200" dirty="0"/>
          </a:p>
          <a:p>
            <a:pPr marL="457200" indent="-457200">
              <a:lnSpc>
                <a:spcPct val="80000"/>
              </a:lnSpc>
              <a:buFont typeface="Arial" charset="0"/>
              <a:buNone/>
            </a:pPr>
            <a:r>
              <a:rPr lang="ru-RU" sz="2200" dirty="0"/>
              <a:t>выбрать наилучший. Рекуррентное соотношение при </a:t>
            </a:r>
            <a:r>
              <a:rPr lang="en-US" sz="2200" i="1" dirty="0" err="1"/>
              <a:t>i</a:t>
            </a:r>
            <a:r>
              <a:rPr lang="ru-RU" sz="2200" i="1" dirty="0"/>
              <a:t> ≥ </a:t>
            </a:r>
            <a:r>
              <a:rPr lang="ru-RU" sz="2200" dirty="0"/>
              <a:t>1 и  </a:t>
            </a:r>
            <a:r>
              <a:rPr lang="en-US" sz="2200" i="1" dirty="0"/>
              <a:t>j</a:t>
            </a:r>
            <a:r>
              <a:rPr lang="ru-RU" sz="2200" i="1" dirty="0"/>
              <a:t> ≥ </a:t>
            </a:r>
            <a:r>
              <a:rPr lang="ru-RU" sz="2200" dirty="0"/>
              <a:t>1:</a:t>
            </a:r>
            <a:endParaRPr lang="en-US" sz="2200" dirty="0"/>
          </a:p>
          <a:p>
            <a:pPr marL="457200" indent="-457200">
              <a:lnSpc>
                <a:spcPct val="80000"/>
              </a:lnSpc>
              <a:buFont typeface="Arial" charset="0"/>
              <a:buNone/>
            </a:pPr>
            <a:endParaRPr lang="en-US" sz="2200" i="1" dirty="0"/>
          </a:p>
          <a:p>
            <a:pPr marL="457200" indent="-457200">
              <a:lnSpc>
                <a:spcPct val="80000"/>
              </a:lnSpc>
              <a:buFont typeface="Arial" charset="0"/>
              <a:buNone/>
            </a:pP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j) = 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 j) </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при</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j &lt; </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w</a:t>
            </a:r>
            <a:r>
              <a:rPr lang="en-US" sz="2000" baseline="-25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baseline="-25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p>
          <a:p>
            <a:pPr marL="457200" indent="-457200">
              <a:lnSpc>
                <a:spcPct val="80000"/>
              </a:lnSpc>
              <a:buNone/>
            </a:pP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j) = max (T(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 j), 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 j − </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w</a:t>
            </a:r>
            <a:r>
              <a:rPr lang="en-US" sz="2000" baseline="-25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ru-RU" sz="2000" dirty="0">
                <a:latin typeface="Cambria Math" panose="02040503050406030204" pitchFamily="18" charset="0"/>
                <a:ea typeface="Cambria Math" panose="02040503050406030204" pitchFamily="18" charset="0"/>
                <a:cs typeface="Courier New" panose="02070309020205020404" pitchFamily="49" charset="0"/>
              </a:rPr>
              <a:t>при</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j ≥  </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w</a:t>
            </a:r>
            <a:r>
              <a:rPr lang="en-US" sz="2000" baseline="-25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a:t>
            </a:r>
          </a:p>
          <a:p>
            <a:pPr marL="457200" indent="-457200">
              <a:lnSpc>
                <a:spcPct val="80000"/>
              </a:lnSpc>
              <a:buNone/>
            </a:pPr>
            <a:r>
              <a:rPr lang="ru-RU" sz="2000" dirty="0">
                <a:ea typeface="Cambria Math" panose="02040503050406030204" pitchFamily="18" charset="0"/>
                <a:cs typeface="Courier New" panose="02070309020205020404" pitchFamily="49" charset="0"/>
              </a:rPr>
              <a:t>Начальные значения:</a:t>
            </a:r>
          </a:p>
          <a:p>
            <a:pPr>
              <a:lnSpc>
                <a:spcPct val="80000"/>
              </a:lnSpc>
              <a:buNone/>
            </a:pP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T</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0</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j</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0 </a:t>
            </a:r>
            <a:r>
              <a:rPr lang="ru-RU" sz="2000" dirty="0">
                <a:latin typeface="Cambria Math" panose="02040503050406030204" pitchFamily="18" charset="0"/>
                <a:ea typeface="Cambria Math" panose="02040503050406030204" pitchFamily="18" charset="0"/>
                <a:cs typeface="Courier New" panose="02070309020205020404" pitchFamily="49" charset="0"/>
              </a:rPr>
              <a:t>при</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j</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 </a:t>
            </a:r>
            <a:endPar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endParaRPr>
          </a:p>
          <a:p>
            <a:pPr>
              <a:lnSpc>
                <a:spcPct val="80000"/>
              </a:lnSpc>
              <a:buNone/>
            </a:pP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T</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0) =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1</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ru-RU" sz="2000" dirty="0">
                <a:latin typeface="Cambria Math" panose="02040503050406030204" pitchFamily="18" charset="0"/>
                <a:ea typeface="Cambria Math" panose="02040503050406030204" pitchFamily="18" charset="0"/>
                <a:cs typeface="Courier New" panose="02070309020205020404" pitchFamily="49" charset="0"/>
              </a:rPr>
              <a:t>при</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a:t>
            </a:r>
            <a:endPar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endParaRPr>
          </a:p>
          <a:p>
            <a:pPr marL="457200" indent="-457200">
              <a:lnSpc>
                <a:spcPct val="80000"/>
              </a:lnSpc>
              <a:buFont typeface="Arial" charset="0"/>
              <a:buNone/>
            </a:pPr>
            <a:endParaRPr lang="ru-RU" sz="2200" dirty="0"/>
          </a:p>
        </p:txBody>
      </p:sp>
    </p:spTree>
    <p:extLst>
      <p:ext uri="{BB962C8B-B14F-4D97-AF65-F5344CB8AC3E}">
        <p14:creationId xmlns:p14="http://schemas.microsoft.com/office/powerpoint/2010/main" val="24660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7">
                                            <p:txEl>
                                              <p:pRg st="0" end="0"/>
                                            </p:txEl>
                                          </p:spTgt>
                                        </p:tgtEl>
                                        <p:attrNameLst>
                                          <p:attrName>style.visibility</p:attrName>
                                        </p:attrNameLst>
                                      </p:cBhvr>
                                      <p:to>
                                        <p:strVal val="visible"/>
                                      </p:to>
                                    </p:set>
                                    <p:anim calcmode="lin" valueType="num">
                                      <p:cBhvr additive="base">
                                        <p:cTn id="7" dur="500" fill="hold"/>
                                        <p:tgtEl>
                                          <p:spTgt spid="2969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7">
                                            <p:txEl>
                                              <p:pRg st="1" end="1"/>
                                            </p:txEl>
                                          </p:spTgt>
                                        </p:tgtEl>
                                        <p:attrNameLst>
                                          <p:attrName>style.visibility</p:attrName>
                                        </p:attrNameLst>
                                      </p:cBhvr>
                                      <p:to>
                                        <p:strVal val="visible"/>
                                      </p:to>
                                    </p:set>
                                    <p:anim calcmode="lin" valueType="num">
                                      <p:cBhvr additive="base">
                                        <p:cTn id="11" dur="500" fill="hold"/>
                                        <p:tgtEl>
                                          <p:spTgt spid="2969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697">
                                            <p:txEl>
                                              <p:pRg st="2" end="2"/>
                                            </p:txEl>
                                          </p:spTgt>
                                        </p:tgtEl>
                                        <p:attrNameLst>
                                          <p:attrName>style.visibility</p:attrName>
                                        </p:attrNameLst>
                                      </p:cBhvr>
                                      <p:to>
                                        <p:strVal val="visible"/>
                                      </p:to>
                                    </p:set>
                                    <p:anim calcmode="lin" valueType="num">
                                      <p:cBhvr additive="base">
                                        <p:cTn id="17" dur="500" fill="hold"/>
                                        <p:tgtEl>
                                          <p:spTgt spid="2969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697">
                                            <p:txEl>
                                              <p:pRg st="3" end="3"/>
                                            </p:txEl>
                                          </p:spTgt>
                                        </p:tgtEl>
                                        <p:attrNameLst>
                                          <p:attrName>style.visibility</p:attrName>
                                        </p:attrNameLst>
                                      </p:cBhvr>
                                      <p:to>
                                        <p:strVal val="visible"/>
                                      </p:to>
                                    </p:set>
                                    <p:anim calcmode="lin" valueType="num">
                                      <p:cBhvr additive="base">
                                        <p:cTn id="23" dur="500" fill="hold"/>
                                        <p:tgtEl>
                                          <p:spTgt spid="2969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9697">
                                            <p:txEl>
                                              <p:pRg st="4" end="4"/>
                                            </p:txEl>
                                          </p:spTgt>
                                        </p:tgtEl>
                                        <p:attrNameLst>
                                          <p:attrName>style.visibility</p:attrName>
                                        </p:attrNameLst>
                                      </p:cBhvr>
                                      <p:to>
                                        <p:strVal val="visible"/>
                                      </p:to>
                                    </p:set>
                                    <p:anim calcmode="lin" valueType="num">
                                      <p:cBhvr additive="base">
                                        <p:cTn id="29" dur="500" fill="hold"/>
                                        <p:tgtEl>
                                          <p:spTgt spid="2969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697">
                                            <p:txEl>
                                              <p:pRg st="5" end="5"/>
                                            </p:txEl>
                                          </p:spTgt>
                                        </p:tgtEl>
                                        <p:attrNameLst>
                                          <p:attrName>style.visibility</p:attrName>
                                        </p:attrNameLst>
                                      </p:cBhvr>
                                      <p:to>
                                        <p:strVal val="visible"/>
                                      </p:to>
                                    </p:set>
                                    <p:anim calcmode="lin" valueType="num">
                                      <p:cBhvr additive="base">
                                        <p:cTn id="35" dur="500" fill="hold"/>
                                        <p:tgtEl>
                                          <p:spTgt spid="2969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9697">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697">
                                            <p:txEl>
                                              <p:pRg st="6" end="6"/>
                                            </p:txEl>
                                          </p:spTgt>
                                        </p:tgtEl>
                                        <p:attrNameLst>
                                          <p:attrName>style.visibility</p:attrName>
                                        </p:attrNameLst>
                                      </p:cBhvr>
                                      <p:to>
                                        <p:strVal val="visible"/>
                                      </p:to>
                                    </p:set>
                                    <p:anim calcmode="lin" valueType="num">
                                      <p:cBhvr additive="base">
                                        <p:cTn id="39" dur="500" fill="hold"/>
                                        <p:tgtEl>
                                          <p:spTgt spid="2969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9697">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9697">
                                            <p:txEl>
                                              <p:pRg st="7" end="7"/>
                                            </p:txEl>
                                          </p:spTgt>
                                        </p:tgtEl>
                                        <p:attrNameLst>
                                          <p:attrName>style.visibility</p:attrName>
                                        </p:attrNameLst>
                                      </p:cBhvr>
                                      <p:to>
                                        <p:strVal val="visible"/>
                                      </p:to>
                                    </p:set>
                                    <p:anim calcmode="lin" valueType="num">
                                      <p:cBhvr additive="base">
                                        <p:cTn id="43" dur="500" fill="hold"/>
                                        <p:tgtEl>
                                          <p:spTgt spid="2969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969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9697">
                                            <p:txEl>
                                              <p:pRg st="8" end="8"/>
                                            </p:txEl>
                                          </p:spTgt>
                                        </p:tgtEl>
                                        <p:attrNameLst>
                                          <p:attrName>style.visibility</p:attrName>
                                        </p:attrNameLst>
                                      </p:cBhvr>
                                      <p:to>
                                        <p:strVal val="visible"/>
                                      </p:to>
                                    </p:set>
                                    <p:anim calcmode="lin" valueType="num">
                                      <p:cBhvr additive="base">
                                        <p:cTn id="49" dur="500" fill="hold"/>
                                        <p:tgtEl>
                                          <p:spTgt spid="2969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69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9697">
                                            <p:txEl>
                                              <p:pRg st="9" end="9"/>
                                            </p:txEl>
                                          </p:spTgt>
                                        </p:tgtEl>
                                        <p:attrNameLst>
                                          <p:attrName>style.visibility</p:attrName>
                                        </p:attrNameLst>
                                      </p:cBhvr>
                                      <p:to>
                                        <p:strVal val="visible"/>
                                      </p:to>
                                    </p:set>
                                    <p:anim calcmode="lin" valueType="num">
                                      <p:cBhvr additive="base">
                                        <p:cTn id="53" dur="500" fill="hold"/>
                                        <p:tgtEl>
                                          <p:spTgt spid="2969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969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9697">
                                            <p:txEl>
                                              <p:pRg st="11" end="11"/>
                                            </p:txEl>
                                          </p:spTgt>
                                        </p:tgtEl>
                                        <p:attrNameLst>
                                          <p:attrName>style.visibility</p:attrName>
                                        </p:attrNameLst>
                                      </p:cBhvr>
                                      <p:to>
                                        <p:strVal val="visible"/>
                                      </p:to>
                                    </p:set>
                                    <p:anim calcmode="lin" valueType="num">
                                      <p:cBhvr additive="base">
                                        <p:cTn id="59" dur="500" fill="hold"/>
                                        <p:tgtEl>
                                          <p:spTgt spid="29697">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9697">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9697">
                                            <p:txEl>
                                              <p:pRg st="12" end="12"/>
                                            </p:txEl>
                                          </p:spTgt>
                                        </p:tgtEl>
                                        <p:attrNameLst>
                                          <p:attrName>style.visibility</p:attrName>
                                        </p:attrNameLst>
                                      </p:cBhvr>
                                      <p:to>
                                        <p:strVal val="visible"/>
                                      </p:to>
                                    </p:set>
                                    <p:anim calcmode="lin" valueType="num">
                                      <p:cBhvr additive="base">
                                        <p:cTn id="63" dur="500" fill="hold"/>
                                        <p:tgtEl>
                                          <p:spTgt spid="29697">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9697">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9697">
                                            <p:txEl>
                                              <p:pRg st="15" end="15"/>
                                            </p:txEl>
                                          </p:spTgt>
                                        </p:tgtEl>
                                        <p:attrNameLst>
                                          <p:attrName>style.visibility</p:attrName>
                                        </p:attrNameLst>
                                      </p:cBhvr>
                                      <p:to>
                                        <p:strVal val="visible"/>
                                      </p:to>
                                    </p:set>
                                    <p:anim calcmode="lin" valueType="num">
                                      <p:cBhvr additive="base">
                                        <p:cTn id="67" dur="500" fill="hold"/>
                                        <p:tgtEl>
                                          <p:spTgt spid="29697">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9697">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9697">
                                            <p:txEl>
                                              <p:pRg st="16" end="16"/>
                                            </p:txEl>
                                          </p:spTgt>
                                        </p:tgtEl>
                                        <p:attrNameLst>
                                          <p:attrName>style.visibility</p:attrName>
                                        </p:attrNameLst>
                                      </p:cBhvr>
                                      <p:to>
                                        <p:strVal val="visible"/>
                                      </p:to>
                                    </p:set>
                                    <p:anim calcmode="lin" valueType="num">
                                      <p:cBhvr additive="base">
                                        <p:cTn id="71" dur="500" fill="hold"/>
                                        <p:tgtEl>
                                          <p:spTgt spid="29697">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9697">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9697">
                                            <p:txEl>
                                              <p:pRg st="18" end="18"/>
                                            </p:txEl>
                                          </p:spTgt>
                                        </p:tgtEl>
                                        <p:attrNameLst>
                                          <p:attrName>style.visibility</p:attrName>
                                        </p:attrNameLst>
                                      </p:cBhvr>
                                      <p:to>
                                        <p:strVal val="visible"/>
                                      </p:to>
                                    </p:set>
                                    <p:anim calcmode="lin" valueType="num">
                                      <p:cBhvr additive="base">
                                        <p:cTn id="75" dur="500" fill="hold"/>
                                        <p:tgtEl>
                                          <p:spTgt spid="29697">
                                            <p:txEl>
                                              <p:pRg st="18" end="1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9697">
                                            <p:txEl>
                                              <p:pRg st="18" end="18"/>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9697">
                                            <p:txEl>
                                              <p:pRg st="17" end="17"/>
                                            </p:txEl>
                                          </p:spTgt>
                                        </p:tgtEl>
                                        <p:attrNameLst>
                                          <p:attrName>style.visibility</p:attrName>
                                        </p:attrNameLst>
                                      </p:cBhvr>
                                      <p:to>
                                        <p:strVal val="visible"/>
                                      </p:to>
                                    </p:set>
                                    <p:anim calcmode="lin" valueType="num">
                                      <p:cBhvr additive="base">
                                        <p:cTn id="79" dur="500" fill="hold"/>
                                        <p:tgtEl>
                                          <p:spTgt spid="29697">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9697">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p:cNvSpPr>
          <p:nvPr>
            <p:ph type="body" sz="half" idx="4294967295"/>
          </p:nvPr>
        </p:nvSpPr>
        <p:spPr>
          <a:xfrm>
            <a:off x="827584" y="2276872"/>
            <a:ext cx="6443662" cy="647700"/>
          </a:xfrm>
        </p:spPr>
        <p:txBody>
          <a:bodyPr/>
          <a:lstStyle/>
          <a:p>
            <a:pPr>
              <a:buFont typeface="Arial" charset="0"/>
              <a:buNone/>
            </a:pPr>
            <a:r>
              <a:rPr lang="en-US" sz="2400" dirty="0"/>
              <a:t>W =</a:t>
            </a:r>
            <a:r>
              <a:rPr lang="ru-RU" sz="2400" dirty="0"/>
              <a:t> 16</a:t>
            </a:r>
            <a:r>
              <a:rPr lang="en-US" sz="2400" dirty="0"/>
              <a:t>; </a:t>
            </a:r>
            <a:r>
              <a:rPr lang="en-US" sz="2400" i="1" dirty="0"/>
              <a:t>w</a:t>
            </a:r>
            <a:r>
              <a:rPr lang="en-US" sz="2400" i="1" baseline="-25000" dirty="0"/>
              <a:t>1</a:t>
            </a:r>
            <a:r>
              <a:rPr lang="en-US" sz="2400" i="1" dirty="0"/>
              <a:t> </a:t>
            </a:r>
            <a:r>
              <a:rPr lang="en-US" sz="2400" dirty="0"/>
              <a:t>= 4; </a:t>
            </a:r>
            <a:r>
              <a:rPr lang="en-US" sz="2400" i="1" dirty="0"/>
              <a:t>w</a:t>
            </a:r>
            <a:r>
              <a:rPr lang="en-US" sz="2400" i="1" baseline="-25000" dirty="0"/>
              <a:t>2</a:t>
            </a:r>
            <a:r>
              <a:rPr lang="en-US" sz="2400" i="1" dirty="0"/>
              <a:t> </a:t>
            </a:r>
            <a:r>
              <a:rPr lang="en-US" sz="2400" dirty="0"/>
              <a:t>= 5; </a:t>
            </a:r>
            <a:r>
              <a:rPr lang="en-US" sz="2400" i="1" dirty="0"/>
              <a:t>w</a:t>
            </a:r>
            <a:r>
              <a:rPr lang="en-US" sz="2400" i="1" baseline="-25000" dirty="0"/>
              <a:t>3 </a:t>
            </a:r>
            <a:r>
              <a:rPr lang="en-US" sz="2400" dirty="0"/>
              <a:t>= 3;  </a:t>
            </a:r>
            <a:r>
              <a:rPr lang="en-US" sz="2400" i="1" dirty="0"/>
              <a:t>w</a:t>
            </a:r>
            <a:r>
              <a:rPr lang="en-US" sz="2400" i="1" baseline="-25000" dirty="0"/>
              <a:t>4</a:t>
            </a:r>
            <a:r>
              <a:rPr lang="en-US" sz="2400" i="1" dirty="0"/>
              <a:t> </a:t>
            </a:r>
            <a:r>
              <a:rPr lang="en-US" sz="2400" dirty="0"/>
              <a:t>= 7; </a:t>
            </a:r>
            <a:r>
              <a:rPr lang="en-US" sz="2400" i="1" dirty="0"/>
              <a:t>w</a:t>
            </a:r>
            <a:r>
              <a:rPr lang="en-US" sz="2400" i="1" baseline="-25000" dirty="0"/>
              <a:t>5</a:t>
            </a:r>
            <a:r>
              <a:rPr lang="en-US" sz="2400" i="1" dirty="0"/>
              <a:t> </a:t>
            </a:r>
            <a:r>
              <a:rPr lang="en-US" sz="2400" dirty="0"/>
              <a:t>= 6</a:t>
            </a:r>
            <a:r>
              <a:rPr lang="ru-RU" sz="2400" dirty="0"/>
              <a:t>.</a:t>
            </a:r>
          </a:p>
          <a:p>
            <a:pPr>
              <a:buFont typeface="Arial" charset="0"/>
              <a:buNone/>
            </a:pPr>
            <a:endParaRPr lang="ru-RU" sz="2400" dirty="0"/>
          </a:p>
        </p:txBody>
      </p:sp>
      <p:graphicFrame>
        <p:nvGraphicFramePr>
          <p:cNvPr id="31902" name="Group 158"/>
          <p:cNvGraphicFramePr>
            <a:graphicFrameLocks noGrp="1"/>
          </p:cNvGraphicFramePr>
          <p:nvPr>
            <p:ph sz="half" idx="4294967295"/>
            <p:extLst>
              <p:ext uri="{D42A27DB-BD31-4B8C-83A1-F6EECF244321}">
                <p14:modId xmlns:p14="http://schemas.microsoft.com/office/powerpoint/2010/main" val="1225571130"/>
              </p:ext>
            </p:extLst>
          </p:nvPr>
        </p:nvGraphicFramePr>
        <p:xfrm>
          <a:off x="179512" y="3140968"/>
          <a:ext cx="8785472" cy="2968627"/>
        </p:xfrm>
        <a:graphic>
          <a:graphicData uri="http://schemas.openxmlformats.org/drawingml/2006/table">
            <a:tbl>
              <a:tblPr/>
              <a:tblGrid>
                <a:gridCol w="1080120">
                  <a:extLst>
                    <a:ext uri="{9D8B030D-6E8A-4147-A177-3AD203B41FA5}">
                      <a16:colId xmlns:a16="http://schemas.microsoft.com/office/drawing/2014/main" xmlns="" val="20018"/>
                    </a:ext>
                  </a:extLst>
                </a:gridCol>
                <a:gridCol w="504056">
                  <a:extLst>
                    <a:ext uri="{9D8B030D-6E8A-4147-A177-3AD203B41FA5}">
                      <a16:colId xmlns:a16="http://schemas.microsoft.com/office/drawing/2014/main" xmlns="" val="20000"/>
                    </a:ext>
                  </a:extLst>
                </a:gridCol>
                <a:gridCol w="432048">
                  <a:extLst>
                    <a:ext uri="{9D8B030D-6E8A-4147-A177-3AD203B41FA5}">
                      <a16:colId xmlns:a16="http://schemas.microsoft.com/office/drawing/2014/main" xmlns="" val="20001"/>
                    </a:ext>
                  </a:extLst>
                </a:gridCol>
                <a:gridCol w="432048">
                  <a:extLst>
                    <a:ext uri="{9D8B030D-6E8A-4147-A177-3AD203B41FA5}">
                      <a16:colId xmlns:a16="http://schemas.microsoft.com/office/drawing/2014/main" xmlns="" val="20002"/>
                    </a:ext>
                  </a:extLst>
                </a:gridCol>
                <a:gridCol w="432048">
                  <a:extLst>
                    <a:ext uri="{9D8B030D-6E8A-4147-A177-3AD203B41FA5}">
                      <a16:colId xmlns:a16="http://schemas.microsoft.com/office/drawing/2014/main" xmlns="" val="20003"/>
                    </a:ext>
                  </a:extLst>
                </a:gridCol>
                <a:gridCol w="432048">
                  <a:extLst>
                    <a:ext uri="{9D8B030D-6E8A-4147-A177-3AD203B41FA5}">
                      <a16:colId xmlns:a16="http://schemas.microsoft.com/office/drawing/2014/main" xmlns="" val="20004"/>
                    </a:ext>
                  </a:extLst>
                </a:gridCol>
                <a:gridCol w="432048">
                  <a:extLst>
                    <a:ext uri="{9D8B030D-6E8A-4147-A177-3AD203B41FA5}">
                      <a16:colId xmlns:a16="http://schemas.microsoft.com/office/drawing/2014/main" xmlns="" val="20005"/>
                    </a:ext>
                  </a:extLst>
                </a:gridCol>
                <a:gridCol w="360040">
                  <a:extLst>
                    <a:ext uri="{9D8B030D-6E8A-4147-A177-3AD203B41FA5}">
                      <a16:colId xmlns:a16="http://schemas.microsoft.com/office/drawing/2014/main" xmlns="" val="20006"/>
                    </a:ext>
                  </a:extLst>
                </a:gridCol>
                <a:gridCol w="432048">
                  <a:extLst>
                    <a:ext uri="{9D8B030D-6E8A-4147-A177-3AD203B41FA5}">
                      <a16:colId xmlns:a16="http://schemas.microsoft.com/office/drawing/2014/main" xmlns="" val="20007"/>
                    </a:ext>
                  </a:extLst>
                </a:gridCol>
                <a:gridCol w="360040">
                  <a:extLst>
                    <a:ext uri="{9D8B030D-6E8A-4147-A177-3AD203B41FA5}">
                      <a16:colId xmlns:a16="http://schemas.microsoft.com/office/drawing/2014/main" xmlns="" val="20008"/>
                    </a:ext>
                  </a:extLst>
                </a:gridCol>
                <a:gridCol w="432048">
                  <a:extLst>
                    <a:ext uri="{9D8B030D-6E8A-4147-A177-3AD203B41FA5}">
                      <a16:colId xmlns:a16="http://schemas.microsoft.com/office/drawing/2014/main" xmlns="" val="20009"/>
                    </a:ext>
                  </a:extLst>
                </a:gridCol>
                <a:gridCol w="432048">
                  <a:extLst>
                    <a:ext uri="{9D8B030D-6E8A-4147-A177-3AD203B41FA5}">
                      <a16:colId xmlns:a16="http://schemas.microsoft.com/office/drawing/2014/main" xmlns="" val="20010"/>
                    </a:ext>
                  </a:extLst>
                </a:gridCol>
                <a:gridCol w="432048">
                  <a:extLst>
                    <a:ext uri="{9D8B030D-6E8A-4147-A177-3AD203B41FA5}">
                      <a16:colId xmlns:a16="http://schemas.microsoft.com/office/drawing/2014/main" xmlns="" val="20011"/>
                    </a:ext>
                  </a:extLst>
                </a:gridCol>
                <a:gridCol w="432048">
                  <a:extLst>
                    <a:ext uri="{9D8B030D-6E8A-4147-A177-3AD203B41FA5}">
                      <a16:colId xmlns:a16="http://schemas.microsoft.com/office/drawing/2014/main" xmlns="" val="20012"/>
                    </a:ext>
                  </a:extLst>
                </a:gridCol>
                <a:gridCol w="432048">
                  <a:extLst>
                    <a:ext uri="{9D8B030D-6E8A-4147-A177-3AD203B41FA5}">
                      <a16:colId xmlns:a16="http://schemas.microsoft.com/office/drawing/2014/main" xmlns="" val="20013"/>
                    </a:ext>
                  </a:extLst>
                </a:gridCol>
                <a:gridCol w="432048">
                  <a:extLst>
                    <a:ext uri="{9D8B030D-6E8A-4147-A177-3AD203B41FA5}">
                      <a16:colId xmlns:a16="http://schemas.microsoft.com/office/drawing/2014/main" xmlns="" val="20014"/>
                    </a:ext>
                  </a:extLst>
                </a:gridCol>
                <a:gridCol w="432048">
                  <a:extLst>
                    <a:ext uri="{9D8B030D-6E8A-4147-A177-3AD203B41FA5}">
                      <a16:colId xmlns:a16="http://schemas.microsoft.com/office/drawing/2014/main" xmlns="" val="20015"/>
                    </a:ext>
                  </a:extLst>
                </a:gridCol>
                <a:gridCol w="432048">
                  <a:extLst>
                    <a:ext uri="{9D8B030D-6E8A-4147-A177-3AD203B41FA5}">
                      <a16:colId xmlns:a16="http://schemas.microsoft.com/office/drawing/2014/main" xmlns="" val="20016"/>
                    </a:ext>
                  </a:extLst>
                </a:gridCol>
                <a:gridCol w="432544">
                  <a:extLst>
                    <a:ext uri="{9D8B030D-6E8A-4147-A177-3AD203B41FA5}">
                      <a16:colId xmlns:a16="http://schemas.microsoft.com/office/drawing/2014/main" xmlns="" val="20017"/>
                    </a:ext>
                  </a:extLst>
                </a:gridCol>
              </a:tblGrid>
              <a:tr h="40798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mn-lt"/>
                          <a:ea typeface="Cambria Math" panose="02040503050406030204" pitchFamily="18" charset="0"/>
                        </a:rPr>
                        <a:t>W = 16</a:t>
                      </a:r>
                      <a:endParaRPr kumimoji="0" lang="ru-RU" sz="1600" b="0" i="0" u="none" strike="noStrike" cap="none" normalizeH="0" baseline="0" dirty="0">
                        <a:ln>
                          <a:noFill/>
                        </a:ln>
                        <a:solidFill>
                          <a:schemeClr val="tx1"/>
                        </a:solidFill>
                        <a:effectLst/>
                        <a:latin typeface="+mn-lt"/>
                        <a:ea typeface="Cambria Math" panose="020405030504060302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err="1">
                          <a:ln>
                            <a:noFill/>
                          </a:ln>
                          <a:solidFill>
                            <a:schemeClr val="tx1"/>
                          </a:solidFill>
                          <a:effectLst/>
                          <a:latin typeface="Cambria Math" panose="02040503050406030204" pitchFamily="18" charset="0"/>
                          <a:ea typeface="Cambria Math" panose="02040503050406030204" pitchFamily="18" charset="0"/>
                        </a:rPr>
                        <a:t>i</a:t>
                      </a:r>
                      <a:r>
                        <a:rPr kumimoji="0" lang="ru-RU" sz="16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 </a:t>
                      </a:r>
                      <a:r>
                        <a:rPr kumimoji="0" lang="en-US" sz="16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a:t>
                      </a:r>
                      <a:r>
                        <a:rPr kumimoji="0" lang="ru-RU" sz="16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 </a:t>
                      </a:r>
                      <a:r>
                        <a:rPr kumimoji="0" lang="en-US" sz="16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j</a:t>
                      </a:r>
                      <a:r>
                        <a:rPr kumimoji="0" lang="ru-RU" sz="16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41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Calibri" pitchFamily="34" charset="0"/>
                        </a:rPr>
                        <a:t>1</a:t>
                      </a: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18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lang="en-US" sz="1600" dirty="0"/>
                        <a:t>W</a:t>
                      </a:r>
                      <a:r>
                        <a:rPr lang="en-US" sz="1600" baseline="-25000" dirty="0"/>
                        <a:t>1</a:t>
                      </a:r>
                      <a:r>
                        <a:rPr lang="ru-RU" sz="1600" dirty="0"/>
                        <a:t> = </a:t>
                      </a:r>
                      <a:r>
                        <a:rPr lang="en-US" sz="1600" dirty="0"/>
                        <a:t>4</a:t>
                      </a:r>
                      <a:endParaRPr kumimoji="0" lang="ru-RU" sz="1600" b="0" i="0" u="none" strike="noStrike" cap="none" normalizeH="0" baseline="0" dirty="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dirty="0">
                          <a:ln>
                            <a:noFill/>
                          </a:ln>
                          <a:solidFill>
                            <a:schemeClr val="tx1"/>
                          </a:solidFill>
                          <a:effectLst/>
                          <a:latin typeface="Calibri" pitchFamily="34" charset="0"/>
                        </a:rPr>
                        <a:t>1</a:t>
                      </a: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hlink"/>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65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US" sz="1600" dirty="0"/>
                        <a:t>W</a:t>
                      </a:r>
                      <a:r>
                        <a:rPr lang="ru-RU" sz="1600" baseline="-25000" dirty="0"/>
                        <a:t>2</a:t>
                      </a:r>
                      <a:r>
                        <a:rPr lang="ru-RU" sz="1600" dirty="0"/>
                        <a:t> = </a:t>
                      </a:r>
                      <a:r>
                        <a:rPr kumimoji="0" lang="ru-RU" sz="1600" b="0" i="0" u="none" strike="noStrike" cap="none" normalizeH="0" baseline="0" dirty="0">
                          <a:ln>
                            <a:noFill/>
                          </a:ln>
                          <a:solidFill>
                            <a:schemeClr val="tx1"/>
                          </a:solidFill>
                          <a:effectLst/>
                          <a:latin typeface="Calibri"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Calibri" pitchFamily="34" charset="0"/>
                        </a:rPr>
                        <a:t>1</a:t>
                      </a: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365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US" sz="1600" dirty="0"/>
                        <a:t>W</a:t>
                      </a:r>
                      <a:r>
                        <a:rPr lang="ru-RU" sz="1600" baseline="-25000" dirty="0"/>
                        <a:t>3</a:t>
                      </a:r>
                      <a:r>
                        <a:rPr lang="ru-RU" sz="1600" dirty="0"/>
                        <a:t> = </a:t>
                      </a:r>
                      <a:r>
                        <a:rPr kumimoji="0" lang="ru-RU" sz="1600" b="0" i="0" u="none" strike="noStrike" cap="none" normalizeH="0" baseline="0" dirty="0">
                          <a:ln>
                            <a:noFill/>
                          </a:ln>
                          <a:solidFill>
                            <a:schemeClr val="tx1"/>
                          </a:solidFill>
                          <a:effectLst/>
                          <a:latin typeface="Calibri"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Calibri" pitchFamily="34" charset="0"/>
                        </a:rPr>
                        <a:t>1</a:t>
                      </a: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0070C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497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US" sz="1600" dirty="0"/>
                        <a:t>W</a:t>
                      </a:r>
                      <a:r>
                        <a:rPr lang="ru-RU" sz="1600" baseline="-25000" dirty="0"/>
                        <a:t>4</a:t>
                      </a:r>
                      <a:r>
                        <a:rPr lang="ru-RU" sz="1600" dirty="0"/>
                        <a:t> = </a:t>
                      </a:r>
                      <a:r>
                        <a:rPr kumimoji="0" lang="ru-RU" sz="1600" b="0" i="0" u="none" strike="noStrike" cap="none" normalizeH="0" baseline="0" dirty="0">
                          <a:ln>
                            <a:noFill/>
                          </a:ln>
                          <a:solidFill>
                            <a:schemeClr val="tx1"/>
                          </a:solidFill>
                          <a:effectLst/>
                          <a:latin typeface="Calibri"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Calibri" pitchFamily="34" charset="0"/>
                        </a:rPr>
                        <a:t>1</a:t>
                      </a: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365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US" sz="1600" dirty="0"/>
                        <a:t>W</a:t>
                      </a:r>
                      <a:r>
                        <a:rPr lang="ru-RU" sz="1600" baseline="-25000" dirty="0"/>
                        <a:t>5</a:t>
                      </a:r>
                      <a:r>
                        <a:rPr lang="ru-RU" sz="1600" dirty="0"/>
                        <a:t> = </a:t>
                      </a:r>
                      <a:r>
                        <a:rPr kumimoji="0" lang="ru-RU" sz="1600" b="0" i="0" u="none" strike="noStrike" cap="none" normalizeH="0" baseline="0" dirty="0">
                          <a:ln>
                            <a:noFill/>
                          </a:ln>
                          <a:solidFill>
                            <a:schemeClr val="tx1"/>
                          </a:solidFill>
                          <a:effectLst/>
                          <a:latin typeface="Calibri"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sz="1600" b="0" i="0" u="none" strike="noStrike" cap="none" normalizeH="0" baseline="0">
                          <a:ln>
                            <a:noFill/>
                          </a:ln>
                          <a:solidFill>
                            <a:schemeClr val="tx1"/>
                          </a:solidFill>
                          <a:effectLst/>
                          <a:latin typeface="Calibri" pitchFamily="34" charset="0"/>
                        </a:rPr>
                        <a:t>1</a:t>
                      </a: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31900" name="Rectangle 158"/>
          <p:cNvSpPr>
            <a:spLocks noChangeArrowheads="1"/>
          </p:cNvSpPr>
          <p:nvPr/>
        </p:nvSpPr>
        <p:spPr bwMode="auto">
          <a:xfrm>
            <a:off x="539552" y="692696"/>
            <a:ext cx="8351838" cy="1384995"/>
          </a:xfrm>
          <a:prstGeom prst="rect">
            <a:avLst/>
          </a:prstGeom>
          <a:noFill/>
          <a:ln w="9525">
            <a:noFill/>
            <a:miter lim="800000"/>
            <a:headEnd/>
            <a:tailEnd/>
          </a:ln>
        </p:spPr>
        <p:txBody>
          <a:bodyPr>
            <a:spAutoFit/>
          </a:bodyPr>
          <a:lstStyle/>
          <a:p>
            <a:pPr>
              <a:lnSpc>
                <a:spcPct val="80000"/>
              </a:lnSpc>
              <a:buNone/>
            </a:pP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T</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0</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j</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0 </a:t>
            </a:r>
            <a:r>
              <a:rPr lang="ru-RU" sz="2000" dirty="0">
                <a:latin typeface="Cambria Math" panose="02040503050406030204" pitchFamily="18" charset="0"/>
                <a:ea typeface="Cambria Math" panose="02040503050406030204" pitchFamily="18" charset="0"/>
                <a:cs typeface="Courier New" panose="02070309020205020404" pitchFamily="49" charset="0"/>
              </a:rPr>
              <a:t>при</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j</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 </a:t>
            </a:r>
            <a:endPar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endParaRPr>
          </a:p>
          <a:p>
            <a:pPr>
              <a:lnSpc>
                <a:spcPct val="80000"/>
              </a:lnSpc>
              <a:buNone/>
            </a:pP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T</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0) =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1</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ru-RU" sz="2000" dirty="0">
                <a:latin typeface="Cambria Math" panose="02040503050406030204" pitchFamily="18" charset="0"/>
                <a:ea typeface="Cambria Math" panose="02040503050406030204" pitchFamily="18" charset="0"/>
                <a:cs typeface="Courier New" panose="02070309020205020404" pitchFamily="49" charset="0"/>
              </a:rPr>
              <a:t>при</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0.</a:t>
            </a:r>
            <a:endPar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endParaRPr>
          </a:p>
          <a:p>
            <a:pPr>
              <a:lnSpc>
                <a:spcPct val="80000"/>
              </a:lnSpc>
              <a:buNone/>
            </a:pPr>
            <a:endPar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endParaRPr>
          </a:p>
          <a:p>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j) = 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 j) </a:t>
            </a:r>
            <a:r>
              <a:rPr lang="ru-RU" sz="2000" dirty="0">
                <a:latin typeface="Cambria Math" panose="02040503050406030204" pitchFamily="18" charset="0"/>
                <a:ea typeface="Cambria Math" panose="02040503050406030204" pitchFamily="18" charset="0"/>
                <a:cs typeface="Courier New" panose="02070309020205020404" pitchFamily="49" charset="0"/>
              </a:rPr>
              <a:t>при</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j &lt; </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w</a:t>
            </a:r>
            <a:r>
              <a:rPr lang="en-US" sz="2000" baseline="-25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baseline="-25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p>
          <a:p>
            <a:pPr marL="457200" indent="-457200">
              <a:lnSpc>
                <a:spcPct val="80000"/>
              </a:lnSpc>
              <a:buNone/>
            </a:pP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a:t>
            </a:r>
            <a:r>
              <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j) = max (T(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 j), T(</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 j − </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w</a:t>
            </a:r>
            <a:r>
              <a:rPr lang="en-US" sz="2000" baseline="-25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ru-RU" sz="2000" dirty="0">
                <a:latin typeface="Cambria Math" panose="02040503050406030204" pitchFamily="18" charset="0"/>
                <a:ea typeface="Cambria Math" panose="02040503050406030204" pitchFamily="18" charset="0"/>
                <a:cs typeface="Courier New" panose="02070309020205020404" pitchFamily="49" charset="0"/>
              </a:rPr>
              <a:t>при</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j ≥  </a:t>
            </a:r>
            <a:r>
              <a:rPr lang="en-US" sz="2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w</a:t>
            </a:r>
            <a:r>
              <a:rPr lang="en-US" sz="2000" baseline="-250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a:t>
            </a:r>
            <a:endParaRPr lang="ru-RU" sz="2000" dirty="0">
              <a:solidFill>
                <a:srgbClr val="FF0000"/>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2" name="TextBox 1"/>
          <p:cNvSpPr txBox="1"/>
          <p:nvPr/>
        </p:nvSpPr>
        <p:spPr>
          <a:xfrm>
            <a:off x="3495818" y="4005064"/>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6" name="TextBox 5"/>
          <p:cNvSpPr txBox="1"/>
          <p:nvPr/>
        </p:nvSpPr>
        <p:spPr>
          <a:xfrm>
            <a:off x="3481999" y="4382458"/>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7" name="TextBox 6"/>
          <p:cNvSpPr txBox="1"/>
          <p:nvPr/>
        </p:nvSpPr>
        <p:spPr>
          <a:xfrm>
            <a:off x="4715471" y="5210797"/>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8" name="TextBox 7"/>
          <p:cNvSpPr txBox="1"/>
          <p:nvPr/>
        </p:nvSpPr>
        <p:spPr>
          <a:xfrm>
            <a:off x="5508104" y="4367132"/>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9" name="TextBox 8"/>
          <p:cNvSpPr txBox="1"/>
          <p:nvPr/>
        </p:nvSpPr>
        <p:spPr>
          <a:xfrm>
            <a:off x="3063770" y="4797152"/>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10" name="TextBox 9"/>
          <p:cNvSpPr txBox="1"/>
          <p:nvPr/>
        </p:nvSpPr>
        <p:spPr>
          <a:xfrm>
            <a:off x="3477057" y="4796336"/>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11" name="TextBox 10"/>
          <p:cNvSpPr txBox="1"/>
          <p:nvPr/>
        </p:nvSpPr>
        <p:spPr>
          <a:xfrm>
            <a:off x="3869658" y="4797152"/>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12" name="TextBox 11"/>
          <p:cNvSpPr txBox="1"/>
          <p:nvPr/>
        </p:nvSpPr>
        <p:spPr>
          <a:xfrm>
            <a:off x="4710529" y="4797152"/>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13" name="TextBox 12"/>
          <p:cNvSpPr txBox="1"/>
          <p:nvPr/>
        </p:nvSpPr>
        <p:spPr>
          <a:xfrm>
            <a:off x="5076056" y="4803583"/>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14" name="TextBox 13"/>
          <p:cNvSpPr txBox="1"/>
          <p:nvPr/>
        </p:nvSpPr>
        <p:spPr>
          <a:xfrm>
            <a:off x="5507099" y="4820523"/>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15" name="TextBox 14"/>
          <p:cNvSpPr txBox="1"/>
          <p:nvPr/>
        </p:nvSpPr>
        <p:spPr>
          <a:xfrm>
            <a:off x="6804248" y="4820523"/>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16" name="TextBox 15"/>
          <p:cNvSpPr txBox="1"/>
          <p:nvPr/>
        </p:nvSpPr>
        <p:spPr>
          <a:xfrm>
            <a:off x="3067706" y="5206795"/>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17" name="TextBox 16"/>
          <p:cNvSpPr txBox="1"/>
          <p:nvPr/>
        </p:nvSpPr>
        <p:spPr>
          <a:xfrm>
            <a:off x="3499754" y="5206795"/>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18" name="TextBox 17"/>
          <p:cNvSpPr txBox="1"/>
          <p:nvPr/>
        </p:nvSpPr>
        <p:spPr>
          <a:xfrm>
            <a:off x="3914047" y="5206795"/>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19" name="TextBox 18"/>
          <p:cNvSpPr txBox="1"/>
          <p:nvPr/>
        </p:nvSpPr>
        <p:spPr>
          <a:xfrm>
            <a:off x="6371195" y="5210797"/>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20" name="TextBox 19"/>
          <p:cNvSpPr txBox="1"/>
          <p:nvPr/>
        </p:nvSpPr>
        <p:spPr>
          <a:xfrm>
            <a:off x="5068127" y="5210797"/>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21" name="TextBox 20"/>
          <p:cNvSpPr txBox="1"/>
          <p:nvPr/>
        </p:nvSpPr>
        <p:spPr>
          <a:xfrm>
            <a:off x="5507099" y="5220339"/>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22" name="TextBox 21"/>
          <p:cNvSpPr txBox="1"/>
          <p:nvPr/>
        </p:nvSpPr>
        <p:spPr>
          <a:xfrm>
            <a:off x="5939147" y="5220339"/>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23" name="TextBox 22"/>
          <p:cNvSpPr txBox="1"/>
          <p:nvPr/>
        </p:nvSpPr>
        <p:spPr>
          <a:xfrm>
            <a:off x="6803243" y="5220339"/>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24" name="TextBox 23"/>
          <p:cNvSpPr txBox="1"/>
          <p:nvPr/>
        </p:nvSpPr>
        <p:spPr>
          <a:xfrm>
            <a:off x="7668344" y="5226770"/>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25" name="TextBox 24"/>
          <p:cNvSpPr txBox="1"/>
          <p:nvPr/>
        </p:nvSpPr>
        <p:spPr>
          <a:xfrm>
            <a:off x="8083621" y="5261465"/>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26" name="TextBox 25"/>
          <p:cNvSpPr txBox="1"/>
          <p:nvPr/>
        </p:nvSpPr>
        <p:spPr>
          <a:xfrm>
            <a:off x="8515669" y="5243710"/>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27" name="TextBox 26"/>
          <p:cNvSpPr txBox="1"/>
          <p:nvPr/>
        </p:nvSpPr>
        <p:spPr>
          <a:xfrm>
            <a:off x="5067121" y="5694973"/>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28" name="TextBox 27"/>
          <p:cNvSpPr txBox="1"/>
          <p:nvPr/>
        </p:nvSpPr>
        <p:spPr>
          <a:xfrm>
            <a:off x="5508104" y="5678033"/>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29" name="TextBox 28"/>
          <p:cNvSpPr txBox="1"/>
          <p:nvPr/>
        </p:nvSpPr>
        <p:spPr>
          <a:xfrm>
            <a:off x="5917928" y="5678033"/>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30" name="TextBox 29"/>
          <p:cNvSpPr txBox="1"/>
          <p:nvPr/>
        </p:nvSpPr>
        <p:spPr>
          <a:xfrm>
            <a:off x="6372200" y="5688903"/>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32" name="TextBox 31"/>
          <p:cNvSpPr txBox="1"/>
          <p:nvPr/>
        </p:nvSpPr>
        <p:spPr>
          <a:xfrm>
            <a:off x="6795794" y="5678033"/>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33" name="TextBox 32"/>
          <p:cNvSpPr txBox="1"/>
          <p:nvPr/>
        </p:nvSpPr>
        <p:spPr>
          <a:xfrm>
            <a:off x="7208676" y="5689904"/>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34" name="TextBox 33"/>
          <p:cNvSpPr txBox="1"/>
          <p:nvPr/>
        </p:nvSpPr>
        <p:spPr>
          <a:xfrm>
            <a:off x="7640724" y="5690720"/>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35" name="TextBox 34"/>
          <p:cNvSpPr txBox="1"/>
          <p:nvPr/>
        </p:nvSpPr>
        <p:spPr>
          <a:xfrm>
            <a:off x="8067843" y="5690720"/>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36" name="TextBox 35"/>
          <p:cNvSpPr txBox="1"/>
          <p:nvPr/>
        </p:nvSpPr>
        <p:spPr>
          <a:xfrm>
            <a:off x="8491011" y="5690720"/>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38" name="TextBox 37"/>
          <p:cNvSpPr txBox="1"/>
          <p:nvPr/>
        </p:nvSpPr>
        <p:spPr>
          <a:xfrm>
            <a:off x="3045009" y="5640339"/>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39" name="TextBox 38"/>
          <p:cNvSpPr txBox="1"/>
          <p:nvPr/>
        </p:nvSpPr>
        <p:spPr>
          <a:xfrm>
            <a:off x="3488894" y="5670484"/>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40" name="TextBox 39"/>
          <p:cNvSpPr txBox="1"/>
          <p:nvPr/>
        </p:nvSpPr>
        <p:spPr>
          <a:xfrm>
            <a:off x="3864242" y="5679024"/>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41" name="TextBox 40"/>
          <p:cNvSpPr txBox="1"/>
          <p:nvPr/>
        </p:nvSpPr>
        <p:spPr>
          <a:xfrm>
            <a:off x="4278481" y="5671963"/>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
        <p:nvSpPr>
          <p:cNvPr id="42" name="TextBox 41"/>
          <p:cNvSpPr txBox="1"/>
          <p:nvPr/>
        </p:nvSpPr>
        <p:spPr>
          <a:xfrm>
            <a:off x="4685324" y="5675738"/>
            <a:ext cx="432048" cy="369332"/>
          </a:xfrm>
          <a:prstGeom prst="rect">
            <a:avLst/>
          </a:prstGeom>
          <a:noFill/>
        </p:spPr>
        <p:txBody>
          <a:bodyPr wrap="square" rtlCol="0">
            <a:spAutoFit/>
          </a:bodyPr>
          <a:lstStyle/>
          <a:p>
            <a:pPr algn="ctr"/>
            <a:r>
              <a:rPr lang="en-US" dirty="0" smtClean="0">
                <a:solidFill>
                  <a:srgbClr val="002060"/>
                </a:solidFill>
              </a:rPr>
              <a:t>1</a:t>
            </a:r>
            <a:endParaRPr lang="ru-RU" dirty="0">
              <a:solidFill>
                <a:srgbClr val="002060"/>
              </a:solidFill>
            </a:endParaRPr>
          </a:p>
        </p:txBody>
      </p:sp>
    </p:spTree>
    <p:extLst>
      <p:ext uri="{BB962C8B-B14F-4D97-AF65-F5344CB8AC3E}">
        <p14:creationId xmlns:p14="http://schemas.microsoft.com/office/powerpoint/2010/main" val="212173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5">
                                            <p:txEl>
                                              <p:pRg st="0" end="0"/>
                                            </p:txEl>
                                          </p:spTgt>
                                        </p:tgtEl>
                                        <p:attrNameLst>
                                          <p:attrName>style.visibility</p:attrName>
                                        </p:attrNameLst>
                                      </p:cBhvr>
                                      <p:to>
                                        <p:strVal val="visible"/>
                                      </p:to>
                                    </p:set>
                                    <p:anim calcmode="lin" valueType="num">
                                      <p:cBhvr additive="base">
                                        <p:cTn id="7" dur="500" fill="hold"/>
                                        <p:tgtEl>
                                          <p:spTgt spid="317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900">
                                            <p:txEl>
                                              <p:pRg st="0" end="0"/>
                                            </p:txEl>
                                          </p:spTgt>
                                        </p:tgtEl>
                                        <p:attrNameLst>
                                          <p:attrName>style.visibility</p:attrName>
                                        </p:attrNameLst>
                                      </p:cBhvr>
                                      <p:to>
                                        <p:strVal val="visible"/>
                                      </p:to>
                                    </p:set>
                                    <p:anim calcmode="lin" valueType="num">
                                      <p:cBhvr additive="base">
                                        <p:cTn id="11" dur="500" fill="hold"/>
                                        <p:tgtEl>
                                          <p:spTgt spid="3190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900">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900">
                                            <p:txEl>
                                              <p:pRg st="1" end="1"/>
                                            </p:txEl>
                                          </p:spTgt>
                                        </p:tgtEl>
                                        <p:attrNameLst>
                                          <p:attrName>style.visibility</p:attrName>
                                        </p:attrNameLst>
                                      </p:cBhvr>
                                      <p:to>
                                        <p:strVal val="visible"/>
                                      </p:to>
                                    </p:set>
                                    <p:anim calcmode="lin" valueType="num">
                                      <p:cBhvr additive="base">
                                        <p:cTn id="15" dur="500" fill="hold"/>
                                        <p:tgtEl>
                                          <p:spTgt spid="31900">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900">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900">
                                            <p:txEl>
                                              <p:pRg st="3" end="3"/>
                                            </p:txEl>
                                          </p:spTgt>
                                        </p:tgtEl>
                                        <p:attrNameLst>
                                          <p:attrName>style.visibility</p:attrName>
                                        </p:attrNameLst>
                                      </p:cBhvr>
                                      <p:to>
                                        <p:strVal val="visible"/>
                                      </p:to>
                                    </p:set>
                                    <p:anim calcmode="lin" valueType="num">
                                      <p:cBhvr additive="base">
                                        <p:cTn id="19" dur="500" fill="hold"/>
                                        <p:tgtEl>
                                          <p:spTgt spid="3190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90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1900">
                                            <p:txEl>
                                              <p:pRg st="4" end="4"/>
                                            </p:txEl>
                                          </p:spTgt>
                                        </p:tgtEl>
                                        <p:attrNameLst>
                                          <p:attrName>style.visibility</p:attrName>
                                        </p:attrNameLst>
                                      </p:cBhvr>
                                      <p:to>
                                        <p:strVal val="visible"/>
                                      </p:to>
                                    </p:set>
                                    <p:anim calcmode="lin" valueType="num">
                                      <p:cBhvr additive="base">
                                        <p:cTn id="23" dur="500" fill="hold"/>
                                        <p:tgtEl>
                                          <p:spTgt spid="3190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9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4"/>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2" grpId="0"/>
      <p:bldP spid="33" grpId="0"/>
      <p:bldP spid="34" grpId="0"/>
      <p:bldP spid="35" grpId="0"/>
      <p:bldP spid="36" grpId="0"/>
      <p:bldP spid="38" grpId="0"/>
      <p:bldP spid="39" grpId="0"/>
      <p:bldP spid="40" grpId="0"/>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p:cNvSpPr>
          <p:nvPr>
            <p:ph type="body" sz="half" idx="4294967295"/>
          </p:nvPr>
        </p:nvSpPr>
        <p:spPr>
          <a:xfrm>
            <a:off x="900113" y="260350"/>
            <a:ext cx="6443662" cy="647700"/>
          </a:xfrm>
        </p:spPr>
        <p:txBody>
          <a:bodyPr/>
          <a:lstStyle/>
          <a:p>
            <a:pPr>
              <a:buFont typeface="Arial" charset="0"/>
              <a:buNone/>
            </a:pPr>
            <a:r>
              <a:rPr lang="en-US" sz="2400" dirty="0"/>
              <a:t>W =</a:t>
            </a:r>
            <a:r>
              <a:rPr lang="ru-RU" sz="2400" dirty="0"/>
              <a:t> 16</a:t>
            </a:r>
            <a:r>
              <a:rPr lang="en-US" sz="2400" dirty="0"/>
              <a:t>; </a:t>
            </a:r>
            <a:r>
              <a:rPr lang="en-US" sz="2400" i="1" dirty="0"/>
              <a:t>w</a:t>
            </a:r>
            <a:r>
              <a:rPr lang="en-US" sz="2400" i="1" baseline="-25000" dirty="0"/>
              <a:t>1</a:t>
            </a:r>
            <a:r>
              <a:rPr lang="en-US" sz="2400" i="1" dirty="0"/>
              <a:t> </a:t>
            </a:r>
            <a:r>
              <a:rPr lang="en-US" sz="2400" dirty="0"/>
              <a:t>= 4; </a:t>
            </a:r>
            <a:r>
              <a:rPr lang="en-US" sz="2400" i="1" dirty="0"/>
              <a:t>w</a:t>
            </a:r>
            <a:r>
              <a:rPr lang="en-US" sz="2400" i="1" baseline="-25000" dirty="0"/>
              <a:t>2</a:t>
            </a:r>
            <a:r>
              <a:rPr lang="en-US" sz="2400" i="1" dirty="0"/>
              <a:t> </a:t>
            </a:r>
            <a:r>
              <a:rPr lang="en-US" sz="2400" dirty="0"/>
              <a:t>= 5; </a:t>
            </a:r>
            <a:r>
              <a:rPr lang="en-US" sz="2400" i="1" dirty="0"/>
              <a:t>w</a:t>
            </a:r>
            <a:r>
              <a:rPr lang="en-US" sz="2400" i="1" baseline="-25000" dirty="0"/>
              <a:t>3 </a:t>
            </a:r>
            <a:r>
              <a:rPr lang="en-US" sz="2400" dirty="0"/>
              <a:t>= 3;  </a:t>
            </a:r>
            <a:r>
              <a:rPr lang="en-US" sz="2400" i="1" dirty="0"/>
              <a:t>w</a:t>
            </a:r>
            <a:r>
              <a:rPr lang="en-US" sz="2400" i="1" baseline="-25000" dirty="0"/>
              <a:t>4</a:t>
            </a:r>
            <a:r>
              <a:rPr lang="en-US" sz="2400" i="1" dirty="0"/>
              <a:t> </a:t>
            </a:r>
            <a:r>
              <a:rPr lang="en-US" sz="2400" dirty="0"/>
              <a:t>= 7; </a:t>
            </a:r>
            <a:r>
              <a:rPr lang="en-US" sz="2400" i="1" dirty="0"/>
              <a:t>w</a:t>
            </a:r>
            <a:r>
              <a:rPr lang="en-US" sz="2400" i="1" baseline="-25000" dirty="0"/>
              <a:t>5</a:t>
            </a:r>
            <a:r>
              <a:rPr lang="en-US" sz="2400" i="1" dirty="0"/>
              <a:t> </a:t>
            </a:r>
            <a:r>
              <a:rPr lang="en-US" sz="2400" dirty="0"/>
              <a:t>= 6</a:t>
            </a:r>
            <a:r>
              <a:rPr lang="ru-RU" sz="2400" dirty="0"/>
              <a:t>.</a:t>
            </a:r>
          </a:p>
          <a:p>
            <a:pPr>
              <a:buFont typeface="Arial" charset="0"/>
              <a:buNone/>
            </a:pPr>
            <a:endParaRPr lang="ru-RU" sz="2400" dirty="0"/>
          </a:p>
        </p:txBody>
      </p:sp>
      <p:graphicFrame>
        <p:nvGraphicFramePr>
          <p:cNvPr id="31902" name="Group 158"/>
          <p:cNvGraphicFramePr>
            <a:graphicFrameLocks noGrp="1"/>
          </p:cNvGraphicFramePr>
          <p:nvPr>
            <p:ph sz="half" idx="4294967295"/>
          </p:nvPr>
        </p:nvGraphicFramePr>
        <p:xfrm>
          <a:off x="323850" y="1052513"/>
          <a:ext cx="8353425" cy="2968627"/>
        </p:xfrm>
        <a:graphic>
          <a:graphicData uri="http://schemas.openxmlformats.org/drawingml/2006/table">
            <a:tbl>
              <a:tblPr/>
              <a:tblGrid>
                <a:gridCol w="461963">
                  <a:extLst>
                    <a:ext uri="{9D8B030D-6E8A-4147-A177-3AD203B41FA5}">
                      <a16:colId xmlns:a16="http://schemas.microsoft.com/office/drawing/2014/main" xmlns="" val="20000"/>
                    </a:ext>
                  </a:extLst>
                </a:gridCol>
                <a:gridCol w="468312">
                  <a:extLst>
                    <a:ext uri="{9D8B030D-6E8A-4147-A177-3AD203B41FA5}">
                      <a16:colId xmlns:a16="http://schemas.microsoft.com/office/drawing/2014/main" xmlns="" val="20001"/>
                    </a:ext>
                  </a:extLst>
                </a:gridCol>
                <a:gridCol w="461963">
                  <a:extLst>
                    <a:ext uri="{9D8B030D-6E8A-4147-A177-3AD203B41FA5}">
                      <a16:colId xmlns:a16="http://schemas.microsoft.com/office/drawing/2014/main" xmlns="" val="20002"/>
                    </a:ext>
                  </a:extLst>
                </a:gridCol>
                <a:gridCol w="463550">
                  <a:extLst>
                    <a:ext uri="{9D8B030D-6E8A-4147-A177-3AD203B41FA5}">
                      <a16:colId xmlns:a16="http://schemas.microsoft.com/office/drawing/2014/main" xmlns="" val="20003"/>
                    </a:ext>
                  </a:extLst>
                </a:gridCol>
                <a:gridCol w="465137">
                  <a:extLst>
                    <a:ext uri="{9D8B030D-6E8A-4147-A177-3AD203B41FA5}">
                      <a16:colId xmlns:a16="http://schemas.microsoft.com/office/drawing/2014/main" xmlns="" val="20004"/>
                    </a:ext>
                  </a:extLst>
                </a:gridCol>
                <a:gridCol w="463550">
                  <a:extLst>
                    <a:ext uri="{9D8B030D-6E8A-4147-A177-3AD203B41FA5}">
                      <a16:colId xmlns:a16="http://schemas.microsoft.com/office/drawing/2014/main" xmlns="" val="20005"/>
                    </a:ext>
                  </a:extLst>
                </a:gridCol>
                <a:gridCol w="461963">
                  <a:extLst>
                    <a:ext uri="{9D8B030D-6E8A-4147-A177-3AD203B41FA5}">
                      <a16:colId xmlns:a16="http://schemas.microsoft.com/office/drawing/2014/main" xmlns="" val="20006"/>
                    </a:ext>
                  </a:extLst>
                </a:gridCol>
                <a:gridCol w="468312">
                  <a:extLst>
                    <a:ext uri="{9D8B030D-6E8A-4147-A177-3AD203B41FA5}">
                      <a16:colId xmlns:a16="http://schemas.microsoft.com/office/drawing/2014/main" xmlns="" val="20007"/>
                    </a:ext>
                  </a:extLst>
                </a:gridCol>
                <a:gridCol w="461963">
                  <a:extLst>
                    <a:ext uri="{9D8B030D-6E8A-4147-A177-3AD203B41FA5}">
                      <a16:colId xmlns:a16="http://schemas.microsoft.com/office/drawing/2014/main" xmlns="" val="20008"/>
                    </a:ext>
                  </a:extLst>
                </a:gridCol>
                <a:gridCol w="473075">
                  <a:extLst>
                    <a:ext uri="{9D8B030D-6E8A-4147-A177-3AD203B41FA5}">
                      <a16:colId xmlns:a16="http://schemas.microsoft.com/office/drawing/2014/main" xmlns="" val="20009"/>
                    </a:ext>
                  </a:extLst>
                </a:gridCol>
                <a:gridCol w="457200">
                  <a:extLst>
                    <a:ext uri="{9D8B030D-6E8A-4147-A177-3AD203B41FA5}">
                      <a16:colId xmlns:a16="http://schemas.microsoft.com/office/drawing/2014/main" xmlns="" val="20010"/>
                    </a:ext>
                  </a:extLst>
                </a:gridCol>
                <a:gridCol w="461962">
                  <a:extLst>
                    <a:ext uri="{9D8B030D-6E8A-4147-A177-3AD203B41FA5}">
                      <a16:colId xmlns:a16="http://schemas.microsoft.com/office/drawing/2014/main" xmlns="" val="20011"/>
                    </a:ext>
                  </a:extLst>
                </a:gridCol>
                <a:gridCol w="463550">
                  <a:extLst>
                    <a:ext uri="{9D8B030D-6E8A-4147-A177-3AD203B41FA5}">
                      <a16:colId xmlns:a16="http://schemas.microsoft.com/office/drawing/2014/main" xmlns="" val="20012"/>
                    </a:ext>
                  </a:extLst>
                </a:gridCol>
                <a:gridCol w="465138">
                  <a:extLst>
                    <a:ext uri="{9D8B030D-6E8A-4147-A177-3AD203B41FA5}">
                      <a16:colId xmlns:a16="http://schemas.microsoft.com/office/drawing/2014/main" xmlns="" val="20013"/>
                    </a:ext>
                  </a:extLst>
                </a:gridCol>
                <a:gridCol w="463550">
                  <a:extLst>
                    <a:ext uri="{9D8B030D-6E8A-4147-A177-3AD203B41FA5}">
                      <a16:colId xmlns:a16="http://schemas.microsoft.com/office/drawing/2014/main" xmlns="" val="20014"/>
                    </a:ext>
                  </a:extLst>
                </a:gridCol>
                <a:gridCol w="461962">
                  <a:extLst>
                    <a:ext uri="{9D8B030D-6E8A-4147-A177-3AD203B41FA5}">
                      <a16:colId xmlns:a16="http://schemas.microsoft.com/office/drawing/2014/main" xmlns="" val="20015"/>
                    </a:ext>
                  </a:extLst>
                </a:gridCol>
                <a:gridCol w="468313">
                  <a:extLst>
                    <a:ext uri="{9D8B030D-6E8A-4147-A177-3AD203B41FA5}">
                      <a16:colId xmlns:a16="http://schemas.microsoft.com/office/drawing/2014/main" xmlns="" val="20016"/>
                    </a:ext>
                  </a:extLst>
                </a:gridCol>
                <a:gridCol w="461962">
                  <a:extLst>
                    <a:ext uri="{9D8B030D-6E8A-4147-A177-3AD203B41FA5}">
                      <a16:colId xmlns:a16="http://schemas.microsoft.com/office/drawing/2014/main" xmlns="" val="20017"/>
                    </a:ext>
                  </a:extLst>
                </a:gridCol>
              </a:tblGrid>
              <a:tr h="4079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err="1">
                          <a:ln>
                            <a:noFill/>
                          </a:ln>
                          <a:solidFill>
                            <a:schemeClr val="tx1"/>
                          </a:solidFill>
                          <a:effectLst/>
                          <a:latin typeface="Calibri" pitchFamily="34" charset="0"/>
                        </a:rPr>
                        <a:t>i</a:t>
                      </a:r>
                      <a:r>
                        <a:rPr kumimoji="0" lang="en-US" sz="1800" b="0" i="0" u="none" strike="noStrike" cap="none" normalizeH="0" baseline="0" dirty="0">
                          <a:ln>
                            <a:noFill/>
                          </a:ln>
                          <a:solidFill>
                            <a:schemeClr val="tx1"/>
                          </a:solidFill>
                          <a:effectLst/>
                          <a:latin typeface="Calibri" pitchFamily="34" charset="0"/>
                        </a:rPr>
                        <a:t>\j</a:t>
                      </a:r>
                      <a:r>
                        <a:rPr kumimoji="0" lang="ru-RU" sz="1800" b="0" i="0" u="none" strike="noStrike" cap="none" normalizeH="0" baseline="0" dirty="0">
                          <a:ln>
                            <a:noFill/>
                          </a:ln>
                          <a:solidFill>
                            <a:schemeClr val="tx1"/>
                          </a:solidFill>
                          <a:effectLst/>
                          <a:latin typeface="Calibri"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41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Calibri" pitchFamily="34" charset="0"/>
                        </a:rPr>
                        <a:t>1</a:t>
                      </a:r>
                      <a:endParaRPr kumimoji="0" lang="ru-RU" sz="1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rgbClr val="0070C0"/>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FF0000"/>
                          </a:solidFill>
                          <a:effectLst/>
                          <a:latin typeface="Calibri" pitchFamily="34" charset="0"/>
                        </a:rPr>
                        <a:t>1</a:t>
                      </a:r>
                      <a:endParaRPr kumimoji="0" lang="ru-RU" sz="18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Calibri" pitchFamily="34" charset="0"/>
                        </a:rPr>
                        <a:t>0</a:t>
                      </a:r>
                      <a:endParaRPr kumimoji="0" lang="ru-RU" sz="1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hlink"/>
                          </a:solidFill>
                          <a:effectLst/>
                          <a:latin typeface="Calibri" pitchFamily="34" charset="0"/>
                        </a:rPr>
                        <a:t>0</a:t>
                      </a:r>
                      <a:endParaRPr kumimoji="0" lang="ru-RU" sz="1800" b="0" i="0" u="none" strike="noStrike" cap="none" normalizeH="0" baseline="0">
                        <a:ln>
                          <a:noFill/>
                        </a:ln>
                        <a:solidFill>
                          <a:schemeClr val="hlink"/>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65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Calibri" pitchFamily="34" charset="0"/>
                        </a:rPr>
                        <a:t>1</a:t>
                      </a:r>
                      <a:endParaRPr kumimoji="0" lang="ru-RU" sz="1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Calibri" pitchFamily="34" charset="0"/>
                        </a:rPr>
                        <a:t>0</a:t>
                      </a:r>
                      <a:endParaRPr kumimoji="0" lang="ru-RU" sz="1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Calibri" pitchFamily="34" charset="0"/>
                        </a:rPr>
                        <a:t>0</a:t>
                      </a:r>
                      <a:endParaRPr kumimoji="0" lang="ru-RU" sz="1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rgbClr val="FF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Calibri" pitchFamily="34" charset="0"/>
                        </a:rPr>
                        <a:t>0</a:t>
                      </a:r>
                      <a:endParaRPr kumimoji="0" lang="ru-RU" sz="1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365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FF0000"/>
                          </a:solidFill>
                          <a:effectLst/>
                          <a:latin typeface="Calibri" pitchFamily="34" charset="0"/>
                        </a:rPr>
                        <a:t>1</a:t>
                      </a:r>
                      <a:endParaRPr kumimoji="0" lang="ru-RU" sz="18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Calibri" pitchFamily="34" charset="0"/>
                        </a:rPr>
                        <a:t>0</a:t>
                      </a:r>
                      <a:endParaRPr kumimoji="0" lang="ru-RU" sz="1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Calibri" pitchFamily="34" charset="0"/>
                        </a:rPr>
                        <a:t>0</a:t>
                      </a:r>
                      <a:endParaRPr kumimoji="0" lang="ru-RU" sz="1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rgbClr val="0070C0"/>
                          </a:solidFill>
                          <a:effectLst/>
                          <a:latin typeface="Calibri" pitchFamily="34" charset="0"/>
                        </a:rPr>
                        <a:t>0</a:t>
                      </a:r>
                      <a:endParaRPr kumimoji="0" lang="ru-RU" sz="1800" b="0" i="0" u="none" strike="noStrike" cap="none" normalizeH="0" baseline="0" dirty="0">
                        <a:ln>
                          <a:noFill/>
                        </a:ln>
                        <a:solidFill>
                          <a:srgbClr val="0070C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49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0</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Calibri" pitchFamily="34" charset="0"/>
                        </a:rPr>
                        <a:t>0</a:t>
                      </a:r>
                      <a:endParaRPr kumimoji="0" lang="ru-RU" sz="1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a:ln>
                            <a:noFill/>
                          </a:ln>
                          <a:solidFill>
                            <a:schemeClr val="tx1"/>
                          </a:solidFill>
                          <a:effectLst/>
                          <a:latin typeface="Calibri" pitchFamily="34" charset="0"/>
                        </a:rPr>
                        <a:t>1</a:t>
                      </a:r>
                      <a:endParaRPr kumimoji="0" lang="ru-RU" sz="18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rgbClr val="FF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365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Calibri" pitchFamily="34" charset="0"/>
                        </a:rPr>
                        <a:t>1</a:t>
                      </a:r>
                      <a:endParaRPr kumimoji="0" lang="ru-RU" sz="1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rgbClr val="FF0000"/>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31900" name="Rectangle 158"/>
          <p:cNvSpPr>
            <a:spLocks noChangeArrowheads="1"/>
          </p:cNvSpPr>
          <p:nvPr/>
        </p:nvSpPr>
        <p:spPr bwMode="auto">
          <a:xfrm>
            <a:off x="323850" y="4292600"/>
            <a:ext cx="8351838" cy="2593975"/>
          </a:xfrm>
          <a:prstGeom prst="rect">
            <a:avLst/>
          </a:prstGeom>
          <a:noFill/>
          <a:ln w="9525">
            <a:noFill/>
            <a:miter lim="800000"/>
            <a:headEnd/>
            <a:tailEnd/>
          </a:ln>
        </p:spPr>
        <p:txBody>
          <a:bodyPr>
            <a:spAutoFit/>
          </a:bodyPr>
          <a:lstStyle/>
          <a:p>
            <a:r>
              <a:rPr lang="ru-RU" sz="2000" dirty="0"/>
              <a:t>Решение нашего примера определяется  </a:t>
            </a:r>
            <a:r>
              <a:rPr lang="en-US" sz="2000" i="1" dirty="0"/>
              <a:t>T</a:t>
            </a:r>
            <a:r>
              <a:rPr lang="ru-RU" sz="2000" dirty="0"/>
              <a:t>[5, 16] = 1. </a:t>
            </a:r>
          </a:p>
          <a:p>
            <a:r>
              <a:rPr lang="en-US" i="1" dirty="0"/>
              <a:t>T</a:t>
            </a:r>
            <a:r>
              <a:rPr lang="ru-RU" dirty="0"/>
              <a:t>[5, 16] = </a:t>
            </a:r>
            <a:r>
              <a:rPr lang="en-US" i="1" dirty="0"/>
              <a:t>T</a:t>
            </a:r>
            <a:r>
              <a:rPr lang="ru-RU" dirty="0"/>
              <a:t>[4, 16], то 5-ый предмет можно в набор не включать. </a:t>
            </a:r>
          </a:p>
          <a:p>
            <a:r>
              <a:rPr lang="en-US" i="1" dirty="0"/>
              <a:t>T</a:t>
            </a:r>
            <a:r>
              <a:rPr lang="ru-RU" dirty="0"/>
              <a:t>[4, 16] </a:t>
            </a:r>
            <a:r>
              <a:rPr lang="ru-RU" dirty="0">
                <a:cs typeface="Arial" charset="0"/>
              </a:rPr>
              <a:t>≠</a:t>
            </a:r>
            <a:r>
              <a:rPr lang="ru-RU" dirty="0"/>
              <a:t> </a:t>
            </a:r>
            <a:r>
              <a:rPr lang="en-US" i="1" dirty="0"/>
              <a:t>T</a:t>
            </a:r>
            <a:r>
              <a:rPr lang="ru-RU" dirty="0"/>
              <a:t>[3, 16] </a:t>
            </a:r>
            <a:r>
              <a:rPr lang="en-US" dirty="0"/>
              <a:t>–&gt; 4</a:t>
            </a:r>
            <a:r>
              <a:rPr lang="ru-RU" dirty="0"/>
              <a:t>-</a:t>
            </a:r>
            <a:r>
              <a:rPr lang="ru-RU" dirty="0" err="1"/>
              <a:t>ый</a:t>
            </a:r>
            <a:r>
              <a:rPr lang="ru-RU" dirty="0"/>
              <a:t> предмет включается. Оставшаяся масса равна </a:t>
            </a:r>
            <a:endParaRPr lang="en-US" dirty="0"/>
          </a:p>
          <a:p>
            <a:r>
              <a:rPr lang="ru-RU" dirty="0"/>
              <a:t>16-</a:t>
            </a:r>
            <a:r>
              <a:rPr lang="en-US" dirty="0"/>
              <a:t>w</a:t>
            </a:r>
            <a:r>
              <a:rPr lang="en-US" baseline="-25000" dirty="0"/>
              <a:t>4 </a:t>
            </a:r>
            <a:r>
              <a:rPr lang="en-US" dirty="0"/>
              <a:t>= 16-7 = 9. </a:t>
            </a:r>
          </a:p>
          <a:p>
            <a:r>
              <a:rPr lang="en-US" i="1" dirty="0"/>
              <a:t>T</a:t>
            </a:r>
            <a:r>
              <a:rPr lang="ru-RU" dirty="0"/>
              <a:t>[</a:t>
            </a:r>
            <a:r>
              <a:rPr lang="en-US" dirty="0"/>
              <a:t>3</a:t>
            </a:r>
            <a:r>
              <a:rPr lang="ru-RU" dirty="0"/>
              <a:t>, </a:t>
            </a:r>
            <a:r>
              <a:rPr lang="en-US" dirty="0"/>
              <a:t>9</a:t>
            </a:r>
            <a:r>
              <a:rPr lang="ru-RU" dirty="0"/>
              <a:t>] </a:t>
            </a:r>
            <a:r>
              <a:rPr lang="en-US" dirty="0"/>
              <a:t>=</a:t>
            </a:r>
            <a:r>
              <a:rPr lang="en-US" i="1" dirty="0"/>
              <a:t>T</a:t>
            </a:r>
            <a:r>
              <a:rPr lang="ru-RU" dirty="0"/>
              <a:t>[</a:t>
            </a:r>
            <a:r>
              <a:rPr lang="en-US" dirty="0"/>
              <a:t>2</a:t>
            </a:r>
            <a:r>
              <a:rPr lang="ru-RU" dirty="0"/>
              <a:t>, </a:t>
            </a:r>
            <a:r>
              <a:rPr lang="en-US" dirty="0"/>
              <a:t>9</a:t>
            </a:r>
            <a:r>
              <a:rPr lang="ru-RU" dirty="0"/>
              <a:t>]</a:t>
            </a:r>
            <a:r>
              <a:rPr lang="en-US" dirty="0"/>
              <a:t> –&gt; 3</a:t>
            </a:r>
            <a:r>
              <a:rPr lang="ru-RU" dirty="0"/>
              <a:t>-</a:t>
            </a:r>
            <a:r>
              <a:rPr lang="ru-RU" dirty="0" err="1"/>
              <a:t>ый</a:t>
            </a:r>
            <a:r>
              <a:rPr lang="ru-RU" dirty="0"/>
              <a:t> предмет в набор не включаем.</a:t>
            </a:r>
          </a:p>
          <a:p>
            <a:r>
              <a:rPr lang="en-US" i="1" dirty="0"/>
              <a:t>T</a:t>
            </a:r>
            <a:r>
              <a:rPr lang="ru-RU" dirty="0"/>
              <a:t>[2, </a:t>
            </a:r>
            <a:r>
              <a:rPr lang="en-US" dirty="0"/>
              <a:t>9</a:t>
            </a:r>
            <a:r>
              <a:rPr lang="ru-RU" dirty="0"/>
              <a:t>] ≠</a:t>
            </a:r>
            <a:r>
              <a:rPr lang="en-US" dirty="0"/>
              <a:t> </a:t>
            </a:r>
            <a:r>
              <a:rPr lang="en-US" i="1" dirty="0"/>
              <a:t>T</a:t>
            </a:r>
            <a:r>
              <a:rPr lang="ru-RU" dirty="0"/>
              <a:t>[1, </a:t>
            </a:r>
            <a:r>
              <a:rPr lang="en-US" dirty="0"/>
              <a:t>9</a:t>
            </a:r>
            <a:r>
              <a:rPr lang="ru-RU" dirty="0"/>
              <a:t>] ]</a:t>
            </a:r>
            <a:r>
              <a:rPr lang="en-US" dirty="0"/>
              <a:t> –&gt; </a:t>
            </a:r>
            <a:r>
              <a:rPr lang="ru-RU" dirty="0"/>
              <a:t>2-</a:t>
            </a:r>
            <a:r>
              <a:rPr lang="en-US" dirty="0"/>
              <a:t>o</a:t>
            </a:r>
            <a:r>
              <a:rPr lang="ru-RU" dirty="0"/>
              <a:t>й предмет включается. Оставшаяся масса равна </a:t>
            </a:r>
            <a:endParaRPr lang="en-US" dirty="0"/>
          </a:p>
          <a:p>
            <a:r>
              <a:rPr lang="en-US" dirty="0"/>
              <a:t>9</a:t>
            </a:r>
            <a:r>
              <a:rPr lang="ru-RU" dirty="0"/>
              <a:t>-</a:t>
            </a:r>
            <a:r>
              <a:rPr lang="en-US" dirty="0"/>
              <a:t>w</a:t>
            </a:r>
            <a:r>
              <a:rPr lang="en-US" baseline="-25000" dirty="0"/>
              <a:t>2</a:t>
            </a:r>
            <a:r>
              <a:rPr lang="en-US" dirty="0"/>
              <a:t> = 9 - 5 = 4. </a:t>
            </a:r>
          </a:p>
          <a:p>
            <a:r>
              <a:rPr lang="en-US" i="1" dirty="0"/>
              <a:t>T</a:t>
            </a:r>
            <a:r>
              <a:rPr lang="ru-RU" dirty="0"/>
              <a:t>[</a:t>
            </a:r>
            <a:r>
              <a:rPr lang="en-US" dirty="0"/>
              <a:t>1</a:t>
            </a:r>
            <a:r>
              <a:rPr lang="ru-RU" dirty="0"/>
              <a:t>, </a:t>
            </a:r>
            <a:r>
              <a:rPr lang="en-US" dirty="0"/>
              <a:t>4</a:t>
            </a:r>
            <a:r>
              <a:rPr lang="ru-RU" dirty="0"/>
              <a:t>] ≠</a:t>
            </a:r>
            <a:r>
              <a:rPr lang="en-US" dirty="0"/>
              <a:t> </a:t>
            </a:r>
            <a:r>
              <a:rPr lang="en-US" i="1" dirty="0"/>
              <a:t>T</a:t>
            </a:r>
            <a:r>
              <a:rPr lang="ru-RU" dirty="0"/>
              <a:t>[</a:t>
            </a:r>
            <a:r>
              <a:rPr lang="en-US" dirty="0"/>
              <a:t>0</a:t>
            </a:r>
            <a:r>
              <a:rPr lang="ru-RU" dirty="0"/>
              <a:t>, </a:t>
            </a:r>
            <a:r>
              <a:rPr lang="en-US" dirty="0"/>
              <a:t>4</a:t>
            </a:r>
            <a:r>
              <a:rPr lang="ru-RU" dirty="0"/>
              <a:t>] </a:t>
            </a:r>
            <a:r>
              <a:rPr lang="en-US" dirty="0"/>
              <a:t>–&gt;</a:t>
            </a:r>
            <a:r>
              <a:rPr lang="ru-RU" dirty="0"/>
              <a:t> </a:t>
            </a:r>
            <a:r>
              <a:rPr lang="en-US" dirty="0"/>
              <a:t>1</a:t>
            </a:r>
            <a:r>
              <a:rPr lang="ru-RU" dirty="0"/>
              <a:t>-</a:t>
            </a:r>
            <a:r>
              <a:rPr lang="en-US" dirty="0"/>
              <a:t>o</a:t>
            </a:r>
            <a:r>
              <a:rPr lang="ru-RU" dirty="0"/>
              <a:t>й предмет включается, оставшаяся масса равна 0.</a:t>
            </a:r>
            <a:endParaRPr lang="en-US" dirty="0"/>
          </a:p>
          <a:p>
            <a:endParaRPr lang="en-US" dirty="0"/>
          </a:p>
        </p:txBody>
      </p:sp>
    </p:spTree>
    <p:extLst>
      <p:ext uri="{BB962C8B-B14F-4D97-AF65-F5344CB8AC3E}">
        <p14:creationId xmlns:p14="http://schemas.microsoft.com/office/powerpoint/2010/main" val="51265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5">
                                            <p:txEl>
                                              <p:pRg st="0" end="0"/>
                                            </p:txEl>
                                          </p:spTgt>
                                        </p:tgtEl>
                                        <p:attrNameLst>
                                          <p:attrName>style.visibility</p:attrName>
                                        </p:attrNameLst>
                                      </p:cBhvr>
                                      <p:to>
                                        <p:strVal val="visible"/>
                                      </p:to>
                                    </p:set>
                                    <p:anim calcmode="lin" valueType="num">
                                      <p:cBhvr additive="base">
                                        <p:cTn id="7" dur="500" fill="hold"/>
                                        <p:tgtEl>
                                          <p:spTgt spid="317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902"/>
                                        </p:tgtEl>
                                        <p:attrNameLst>
                                          <p:attrName>style.visibility</p:attrName>
                                        </p:attrNameLst>
                                      </p:cBhvr>
                                      <p:to>
                                        <p:strVal val="visible"/>
                                      </p:to>
                                    </p:set>
                                    <p:anim calcmode="lin" valueType="num">
                                      <p:cBhvr additive="base">
                                        <p:cTn id="13" dur="500" fill="hold"/>
                                        <p:tgtEl>
                                          <p:spTgt spid="31902"/>
                                        </p:tgtEl>
                                        <p:attrNameLst>
                                          <p:attrName>ppt_x</p:attrName>
                                        </p:attrNameLst>
                                      </p:cBhvr>
                                      <p:tavLst>
                                        <p:tav tm="0">
                                          <p:val>
                                            <p:strVal val="#ppt_x"/>
                                          </p:val>
                                        </p:tav>
                                        <p:tav tm="100000">
                                          <p:val>
                                            <p:strVal val="#ppt_x"/>
                                          </p:val>
                                        </p:tav>
                                      </p:tavLst>
                                    </p:anim>
                                    <p:anim calcmode="lin" valueType="num">
                                      <p:cBhvr additive="base">
                                        <p:cTn id="14" dur="500" fill="hold"/>
                                        <p:tgtEl>
                                          <p:spTgt spid="319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900">
                                            <p:txEl>
                                              <p:pRg st="0" end="0"/>
                                            </p:txEl>
                                          </p:spTgt>
                                        </p:tgtEl>
                                        <p:attrNameLst>
                                          <p:attrName>style.visibility</p:attrName>
                                        </p:attrNameLst>
                                      </p:cBhvr>
                                      <p:to>
                                        <p:strVal val="visible"/>
                                      </p:to>
                                    </p:set>
                                    <p:anim calcmode="lin" valueType="num">
                                      <p:cBhvr additive="base">
                                        <p:cTn id="19" dur="500" fill="hold"/>
                                        <p:tgtEl>
                                          <p:spTgt spid="3190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9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900">
                                            <p:txEl>
                                              <p:pRg st="1" end="1"/>
                                            </p:txEl>
                                          </p:spTgt>
                                        </p:tgtEl>
                                        <p:attrNameLst>
                                          <p:attrName>style.visibility</p:attrName>
                                        </p:attrNameLst>
                                      </p:cBhvr>
                                      <p:to>
                                        <p:strVal val="visible"/>
                                      </p:to>
                                    </p:set>
                                    <p:anim calcmode="lin" valueType="num">
                                      <p:cBhvr additive="base">
                                        <p:cTn id="25" dur="500" fill="hold"/>
                                        <p:tgtEl>
                                          <p:spTgt spid="3190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900">
                                            <p:txEl>
                                              <p:pRg st="2" end="2"/>
                                            </p:txEl>
                                          </p:spTgt>
                                        </p:tgtEl>
                                        <p:attrNameLst>
                                          <p:attrName>style.visibility</p:attrName>
                                        </p:attrNameLst>
                                      </p:cBhvr>
                                      <p:to>
                                        <p:strVal val="visible"/>
                                      </p:to>
                                    </p:set>
                                    <p:anim calcmode="lin" valueType="num">
                                      <p:cBhvr additive="base">
                                        <p:cTn id="31" dur="500" fill="hold"/>
                                        <p:tgtEl>
                                          <p:spTgt spid="3190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900">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900">
                                            <p:txEl>
                                              <p:pRg st="3" end="3"/>
                                            </p:txEl>
                                          </p:spTgt>
                                        </p:tgtEl>
                                        <p:attrNameLst>
                                          <p:attrName>style.visibility</p:attrName>
                                        </p:attrNameLst>
                                      </p:cBhvr>
                                      <p:to>
                                        <p:strVal val="visible"/>
                                      </p:to>
                                    </p:set>
                                    <p:anim calcmode="lin" valueType="num">
                                      <p:cBhvr additive="base">
                                        <p:cTn id="35" dur="500" fill="hold"/>
                                        <p:tgtEl>
                                          <p:spTgt spid="31900">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9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1900">
                                            <p:txEl>
                                              <p:pRg st="4" end="4"/>
                                            </p:txEl>
                                          </p:spTgt>
                                        </p:tgtEl>
                                        <p:attrNameLst>
                                          <p:attrName>style.visibility</p:attrName>
                                        </p:attrNameLst>
                                      </p:cBhvr>
                                      <p:to>
                                        <p:strVal val="visible"/>
                                      </p:to>
                                    </p:set>
                                    <p:anim calcmode="lin" valueType="num">
                                      <p:cBhvr additive="base">
                                        <p:cTn id="41" dur="500" fill="hold"/>
                                        <p:tgtEl>
                                          <p:spTgt spid="31900">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9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1900">
                                            <p:txEl>
                                              <p:pRg st="5" end="5"/>
                                            </p:txEl>
                                          </p:spTgt>
                                        </p:tgtEl>
                                        <p:attrNameLst>
                                          <p:attrName>style.visibility</p:attrName>
                                        </p:attrNameLst>
                                      </p:cBhvr>
                                      <p:to>
                                        <p:strVal val="visible"/>
                                      </p:to>
                                    </p:set>
                                    <p:anim calcmode="lin" valueType="num">
                                      <p:cBhvr additive="base">
                                        <p:cTn id="47" dur="500" fill="hold"/>
                                        <p:tgtEl>
                                          <p:spTgt spid="31900">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1900">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1900">
                                            <p:txEl>
                                              <p:pRg st="6" end="6"/>
                                            </p:txEl>
                                          </p:spTgt>
                                        </p:tgtEl>
                                        <p:attrNameLst>
                                          <p:attrName>style.visibility</p:attrName>
                                        </p:attrNameLst>
                                      </p:cBhvr>
                                      <p:to>
                                        <p:strVal val="visible"/>
                                      </p:to>
                                    </p:set>
                                    <p:anim calcmode="lin" valueType="num">
                                      <p:cBhvr additive="base">
                                        <p:cTn id="51" dur="500" fill="hold"/>
                                        <p:tgtEl>
                                          <p:spTgt spid="31900">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190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1900">
                                            <p:txEl>
                                              <p:pRg st="7" end="7"/>
                                            </p:txEl>
                                          </p:spTgt>
                                        </p:tgtEl>
                                        <p:attrNameLst>
                                          <p:attrName>style.visibility</p:attrName>
                                        </p:attrNameLst>
                                      </p:cBhvr>
                                      <p:to>
                                        <p:strVal val="visible"/>
                                      </p:to>
                                    </p:set>
                                    <p:anim calcmode="lin" valueType="num">
                                      <p:cBhvr additive="base">
                                        <p:cTn id="57" dur="500" fill="hold"/>
                                        <p:tgtEl>
                                          <p:spTgt spid="31900">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190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457200" y="274638"/>
            <a:ext cx="8229600" cy="561975"/>
          </a:xfrm>
        </p:spPr>
        <p:txBody>
          <a:bodyPr/>
          <a:lstStyle/>
          <a:p>
            <a:pPr marL="838200" indent="-838200" algn="l"/>
            <a:r>
              <a:rPr lang="ru-RU" sz="2400" b="1" dirty="0"/>
              <a:t>Пример 5. Задача о рюкзаке</a:t>
            </a:r>
          </a:p>
        </p:txBody>
      </p:sp>
      <p:sp>
        <p:nvSpPr>
          <p:cNvPr id="33794" name="Rectangle 3"/>
          <p:cNvSpPr>
            <a:spLocks noGrp="1"/>
          </p:cNvSpPr>
          <p:nvPr>
            <p:ph type="body" idx="1"/>
          </p:nvPr>
        </p:nvSpPr>
        <p:spPr>
          <a:xfrm>
            <a:off x="395289" y="836613"/>
            <a:ext cx="8569200" cy="5040659"/>
          </a:xfrm>
        </p:spPr>
        <p:txBody>
          <a:bodyPr/>
          <a:lstStyle/>
          <a:p>
            <a:pPr>
              <a:lnSpc>
                <a:spcPct val="80000"/>
              </a:lnSpc>
              <a:buFont typeface="Arial" charset="0"/>
              <a:buNone/>
            </a:pPr>
            <a:r>
              <a:rPr lang="ru-RU" sz="2000" dirty="0"/>
              <a:t>Задача состоит в том, чтобы определить наиболее ценную выборку из </a:t>
            </a:r>
            <a:r>
              <a:rPr lang="en-US" sz="2000" i="1" dirty="0"/>
              <a:t>n</a:t>
            </a:r>
            <a:r>
              <a:rPr lang="ru-RU" sz="2000" dirty="0"/>
              <a:t> предметов, подлежащих упаковке в рюкзак, имеющий ограничение по весу, равное </a:t>
            </a:r>
            <a:r>
              <a:rPr lang="ru-RU" sz="2000" i="1" dirty="0"/>
              <a:t>W</a:t>
            </a:r>
            <a:r>
              <a:rPr lang="ru-RU" sz="2000" dirty="0"/>
              <a:t> килограмм. При этом </a:t>
            </a:r>
            <a:r>
              <a:rPr lang="en-US" sz="2000" i="1" dirty="0" err="1"/>
              <a:t>i</a:t>
            </a:r>
            <a:r>
              <a:rPr lang="ru-RU" sz="2000" dirty="0"/>
              <a:t>-</a:t>
            </a:r>
            <a:r>
              <a:rPr lang="ru-RU" sz="2000" dirty="0" err="1"/>
              <a:t>ый</a:t>
            </a:r>
            <a:r>
              <a:rPr lang="ru-RU" sz="2000" dirty="0"/>
              <a:t> предмет характеризуется стоимостью </a:t>
            </a:r>
            <a:r>
              <a:rPr lang="ru-RU" sz="2000" i="1" dirty="0" err="1"/>
              <a:t>с</a:t>
            </a:r>
            <a:r>
              <a:rPr lang="ru-RU" sz="2000" i="1" baseline="-25000" dirty="0" err="1"/>
              <a:t>i</a:t>
            </a:r>
            <a:r>
              <a:rPr lang="ru-RU" sz="2000" baseline="-25000" dirty="0"/>
              <a:t> </a:t>
            </a:r>
            <a:r>
              <a:rPr lang="ru-RU" sz="2000" dirty="0"/>
              <a:t> и весом </a:t>
            </a:r>
            <a:r>
              <a:rPr lang="ru-RU" sz="2000" i="1" dirty="0" err="1"/>
              <a:t>w</a:t>
            </a:r>
            <a:r>
              <a:rPr lang="ru-RU" sz="2000" i="1" baseline="-25000" dirty="0" err="1"/>
              <a:t>i</a:t>
            </a:r>
            <a:r>
              <a:rPr lang="ru-RU" sz="2000" dirty="0"/>
              <a:t>. </a:t>
            </a:r>
          </a:p>
          <a:p>
            <a:pPr>
              <a:lnSpc>
                <a:spcPct val="80000"/>
              </a:lnSpc>
              <a:buFont typeface="Arial" charset="0"/>
              <a:buNone/>
            </a:pPr>
            <a:endParaRPr lang="en-US" sz="2000" dirty="0"/>
          </a:p>
          <a:p>
            <a:pPr>
              <a:lnSpc>
                <a:spcPct val="80000"/>
              </a:lnSpc>
              <a:buFont typeface="Arial" charset="0"/>
              <a:buNone/>
            </a:pPr>
            <a:r>
              <a:rPr lang="ru-RU" sz="2000" dirty="0"/>
              <a:t>Итак, необходимо выбрать из этих предметов такой набор, чтобы суммарная масса не превосходила заданной величины </a:t>
            </a:r>
            <a:r>
              <a:rPr lang="ru-RU" sz="2000" i="1" dirty="0"/>
              <a:t>W</a:t>
            </a:r>
            <a:r>
              <a:rPr lang="ru-RU" sz="2000" dirty="0"/>
              <a:t>, а суммарная стоимость была максимальна. </a:t>
            </a:r>
          </a:p>
          <a:p>
            <a:pPr>
              <a:lnSpc>
                <a:spcPct val="80000"/>
              </a:lnSpc>
              <a:buFont typeface="Arial" charset="0"/>
              <a:buNone/>
            </a:pPr>
            <a:endParaRPr lang="en-US" sz="2000" dirty="0"/>
          </a:p>
          <a:p>
            <a:pPr>
              <a:lnSpc>
                <a:spcPct val="80000"/>
              </a:lnSpc>
              <a:buFont typeface="Arial" charset="0"/>
              <a:buNone/>
            </a:pPr>
            <a:r>
              <a:rPr lang="ru-RU" sz="2000" dirty="0"/>
              <a:t>Если перебирать всевозможные подмножества данного набора из </a:t>
            </a:r>
            <a:r>
              <a:rPr lang="en-US" sz="2000" i="1" dirty="0"/>
              <a:t>n</a:t>
            </a:r>
            <a:r>
              <a:rPr lang="ru-RU" sz="2000" dirty="0"/>
              <a:t> предметов, то получится решение сложности не менее чем </a:t>
            </a:r>
            <a:r>
              <a:rPr lang="ru-RU" sz="2000" i="1" dirty="0"/>
              <a:t>O</a:t>
            </a:r>
            <a:r>
              <a:rPr lang="ru-RU" sz="2000" dirty="0"/>
              <a:t>(2</a:t>
            </a:r>
            <a:r>
              <a:rPr lang="en-US" sz="2000" i="1" baseline="30000" dirty="0"/>
              <a:t>n</a:t>
            </a:r>
            <a:r>
              <a:rPr lang="ru-RU" sz="2000" dirty="0"/>
              <a:t>). </a:t>
            </a:r>
          </a:p>
          <a:p>
            <a:pPr>
              <a:lnSpc>
                <a:spcPct val="80000"/>
              </a:lnSpc>
              <a:buFont typeface="Arial" charset="0"/>
              <a:buNone/>
            </a:pPr>
            <a:endParaRPr lang="en-US" sz="2000" dirty="0"/>
          </a:p>
          <a:p>
            <a:pPr>
              <a:lnSpc>
                <a:spcPct val="80000"/>
              </a:lnSpc>
              <a:buFont typeface="Arial" charset="0"/>
              <a:buNone/>
            </a:pPr>
            <a:r>
              <a:rPr lang="ru-RU" sz="2000" dirty="0"/>
              <a:t>В настоящее время неизвестен алгоритм решения этой задачи, сложность которого является полиномиальной. Мы</a:t>
            </a:r>
            <a:r>
              <a:rPr lang="en-US" sz="2000" dirty="0"/>
              <a:t> </a:t>
            </a:r>
            <a:r>
              <a:rPr lang="ru-RU" sz="2000" dirty="0"/>
              <a:t>рассмотрим  алгоритм решения данной задачи для случая,</a:t>
            </a:r>
            <a:r>
              <a:rPr lang="en-US" sz="2000" dirty="0"/>
              <a:t> </a:t>
            </a:r>
            <a:r>
              <a:rPr lang="ru-RU" sz="2000" dirty="0"/>
              <a:t> когда все входные данные – целые числа. </a:t>
            </a:r>
          </a:p>
          <a:p>
            <a:pPr>
              <a:lnSpc>
                <a:spcPct val="80000"/>
              </a:lnSpc>
              <a:buFont typeface="Arial" charset="0"/>
              <a:buNone/>
            </a:pPr>
            <a:endParaRPr lang="ru-RU" sz="2000" dirty="0"/>
          </a:p>
          <a:p>
            <a:pPr>
              <a:lnSpc>
                <a:spcPct val="80000"/>
              </a:lnSpc>
              <a:buFont typeface="Arial" charset="0"/>
              <a:buNone/>
            </a:pPr>
            <a:r>
              <a:rPr lang="ru-RU" sz="2000" dirty="0"/>
              <a:t>Его быстродействие  </a:t>
            </a:r>
            <a:r>
              <a:rPr lang="ru-RU" sz="2000" i="1" dirty="0"/>
              <a:t>O</a:t>
            </a:r>
            <a:r>
              <a:rPr lang="ru-RU" sz="2000" dirty="0"/>
              <a:t>(</a:t>
            </a:r>
            <a:r>
              <a:rPr lang="en-US" sz="2000" i="1" dirty="0"/>
              <a:t>n</a:t>
            </a:r>
            <a:r>
              <a:rPr lang="ru-RU" sz="2000" i="1" dirty="0"/>
              <a:t>W</a:t>
            </a:r>
            <a:r>
              <a:rPr lang="ru-RU" sz="2000" dirty="0"/>
              <a:t>).</a:t>
            </a:r>
          </a:p>
        </p:txBody>
      </p:sp>
    </p:spTree>
    <p:extLst>
      <p:ext uri="{BB962C8B-B14F-4D97-AF65-F5344CB8AC3E}">
        <p14:creationId xmlns:p14="http://schemas.microsoft.com/office/powerpoint/2010/main" val="369110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3"/>
                                        </p:tgtEl>
                                        <p:attrNameLst>
                                          <p:attrName>style.visibility</p:attrName>
                                        </p:attrNameLst>
                                      </p:cBhvr>
                                      <p:to>
                                        <p:strVal val="visible"/>
                                      </p:to>
                                    </p:set>
                                    <p:anim calcmode="lin" valueType="num">
                                      <p:cBhvr additive="base">
                                        <p:cTn id="7" dur="500" fill="hold"/>
                                        <p:tgtEl>
                                          <p:spTgt spid="33793"/>
                                        </p:tgtEl>
                                        <p:attrNameLst>
                                          <p:attrName>ppt_x</p:attrName>
                                        </p:attrNameLst>
                                      </p:cBhvr>
                                      <p:tavLst>
                                        <p:tav tm="0">
                                          <p:val>
                                            <p:strVal val="#ppt_x"/>
                                          </p:val>
                                        </p:tav>
                                        <p:tav tm="100000">
                                          <p:val>
                                            <p:strVal val="#ppt_x"/>
                                          </p:val>
                                        </p:tav>
                                      </p:tavLst>
                                    </p:anim>
                                    <p:anim calcmode="lin" valueType="num">
                                      <p:cBhvr additive="base">
                                        <p:cTn id="8" dur="500" fill="hold"/>
                                        <p:tgtEl>
                                          <p:spTgt spid="337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4">
                                            <p:txEl>
                                              <p:pRg st="0" end="0"/>
                                            </p:txEl>
                                          </p:spTgt>
                                        </p:tgtEl>
                                        <p:attrNameLst>
                                          <p:attrName>style.visibility</p:attrName>
                                        </p:attrNameLst>
                                      </p:cBhvr>
                                      <p:to>
                                        <p:strVal val="visible"/>
                                      </p:to>
                                    </p:set>
                                    <p:anim calcmode="lin" valueType="num">
                                      <p:cBhvr additive="base">
                                        <p:cTn id="13" dur="500" fill="hold"/>
                                        <p:tgtEl>
                                          <p:spTgt spid="3379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4">
                                            <p:txEl>
                                              <p:pRg st="2" end="2"/>
                                            </p:txEl>
                                          </p:spTgt>
                                        </p:tgtEl>
                                        <p:attrNameLst>
                                          <p:attrName>style.visibility</p:attrName>
                                        </p:attrNameLst>
                                      </p:cBhvr>
                                      <p:to>
                                        <p:strVal val="visible"/>
                                      </p:to>
                                    </p:set>
                                    <p:anim calcmode="lin" valueType="num">
                                      <p:cBhvr additive="base">
                                        <p:cTn id="19" dur="500" fill="hold"/>
                                        <p:tgtEl>
                                          <p:spTgt spid="337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4">
                                            <p:txEl>
                                              <p:pRg st="4" end="4"/>
                                            </p:txEl>
                                          </p:spTgt>
                                        </p:tgtEl>
                                        <p:attrNameLst>
                                          <p:attrName>style.visibility</p:attrName>
                                        </p:attrNameLst>
                                      </p:cBhvr>
                                      <p:to>
                                        <p:strVal val="visible"/>
                                      </p:to>
                                    </p:set>
                                    <p:anim calcmode="lin" valueType="num">
                                      <p:cBhvr additive="base">
                                        <p:cTn id="23" dur="500" fill="hold"/>
                                        <p:tgtEl>
                                          <p:spTgt spid="3379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794">
                                            <p:txEl>
                                              <p:pRg st="6" end="6"/>
                                            </p:txEl>
                                          </p:spTgt>
                                        </p:tgtEl>
                                        <p:attrNameLst>
                                          <p:attrName>style.visibility</p:attrName>
                                        </p:attrNameLst>
                                      </p:cBhvr>
                                      <p:to>
                                        <p:strVal val="visible"/>
                                      </p:to>
                                    </p:set>
                                    <p:anim calcmode="lin" valueType="num">
                                      <p:cBhvr additive="base">
                                        <p:cTn id="29" dur="500" fill="hold"/>
                                        <p:tgtEl>
                                          <p:spTgt spid="3379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3794">
                                            <p:txEl>
                                              <p:pRg st="8" end="8"/>
                                            </p:txEl>
                                          </p:spTgt>
                                        </p:tgtEl>
                                        <p:attrNameLst>
                                          <p:attrName>style.visibility</p:attrName>
                                        </p:attrNameLst>
                                      </p:cBhvr>
                                      <p:to>
                                        <p:strVal val="visible"/>
                                      </p:to>
                                    </p:set>
                                    <p:anim calcmode="lin" valueType="num">
                                      <p:cBhvr additive="base">
                                        <p:cTn id="35" dur="500" fill="hold"/>
                                        <p:tgtEl>
                                          <p:spTgt spid="33794">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79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79512" y="188640"/>
            <a:ext cx="8229600" cy="561975"/>
          </a:xfrm>
        </p:spPr>
        <p:txBody>
          <a:bodyPr/>
          <a:lstStyle/>
          <a:p>
            <a:pPr algn="l"/>
            <a:r>
              <a:rPr lang="ru-RU" sz="2800" b="1" dirty="0"/>
              <a:t>Решение</a:t>
            </a:r>
          </a:p>
        </p:txBody>
      </p:sp>
      <p:sp>
        <p:nvSpPr>
          <p:cNvPr id="35842" name="Rectangle 3"/>
          <p:cNvSpPr>
            <a:spLocks noGrp="1"/>
          </p:cNvSpPr>
          <p:nvPr>
            <p:ph type="body" idx="1"/>
          </p:nvPr>
        </p:nvSpPr>
        <p:spPr>
          <a:xfrm>
            <a:off x="0" y="836613"/>
            <a:ext cx="8820150" cy="5688012"/>
          </a:xfrm>
        </p:spPr>
        <p:txBody>
          <a:bodyPr/>
          <a:lstStyle/>
          <a:p>
            <a:pPr>
              <a:lnSpc>
                <a:spcPct val="90000"/>
              </a:lnSpc>
              <a:buFont typeface="Arial" charset="0"/>
              <a:buNone/>
            </a:pPr>
            <a:r>
              <a:rPr lang="ru-RU" sz="2200" dirty="0"/>
              <a:t>Обозначим через </a:t>
            </a:r>
            <a:r>
              <a:rPr lang="en-US" sz="2200" i="1" dirty="0"/>
              <a:t>T</a:t>
            </a:r>
            <a:r>
              <a:rPr lang="ru-RU" sz="2200" dirty="0"/>
              <a:t>(</a:t>
            </a:r>
            <a:r>
              <a:rPr lang="en-US" sz="2200" i="1" dirty="0"/>
              <a:t>n</a:t>
            </a:r>
            <a:r>
              <a:rPr lang="ru-RU" sz="2200" dirty="0"/>
              <a:t>, </a:t>
            </a:r>
            <a:r>
              <a:rPr lang="en-US" sz="2200" i="1" dirty="0"/>
              <a:t>W</a:t>
            </a:r>
            <a:r>
              <a:rPr lang="ru-RU" sz="2200" dirty="0"/>
              <a:t>) функцию, значение которой  соответствует </a:t>
            </a:r>
          </a:p>
          <a:p>
            <a:pPr>
              <a:lnSpc>
                <a:spcPct val="90000"/>
              </a:lnSpc>
              <a:buFont typeface="Arial" charset="0"/>
              <a:buNone/>
            </a:pPr>
            <a:r>
              <a:rPr lang="ru-RU" sz="2200" dirty="0"/>
              <a:t>решению нашей задачи.  </a:t>
            </a:r>
          </a:p>
          <a:p>
            <a:pPr>
              <a:lnSpc>
                <a:spcPct val="90000"/>
              </a:lnSpc>
              <a:buFont typeface="Arial" charset="0"/>
              <a:buNone/>
            </a:pPr>
            <a:r>
              <a:rPr lang="ru-RU" sz="2200" dirty="0"/>
              <a:t>Аргументами функции является количество предметов </a:t>
            </a:r>
            <a:r>
              <a:rPr lang="en-US" sz="2200" i="1" dirty="0"/>
              <a:t>n</a:t>
            </a:r>
            <a:r>
              <a:rPr lang="ru-RU" sz="2200" dirty="0"/>
              <a:t>, по которому можно определить стоимость и массу каждого предмета, и ограничение по весу </a:t>
            </a:r>
            <a:r>
              <a:rPr lang="en-US" sz="2200" i="1" dirty="0"/>
              <a:t>W</a:t>
            </a:r>
            <a:r>
              <a:rPr lang="ru-RU" sz="2200" i="1" dirty="0"/>
              <a:t>. </a:t>
            </a:r>
          </a:p>
          <a:p>
            <a:pPr>
              <a:lnSpc>
                <a:spcPct val="90000"/>
              </a:lnSpc>
              <a:buFont typeface="Arial" charset="0"/>
              <a:buNone/>
            </a:pPr>
            <a:endParaRPr lang="ru-RU" sz="2200" i="1" dirty="0"/>
          </a:p>
          <a:p>
            <a:pPr>
              <a:lnSpc>
                <a:spcPct val="90000"/>
              </a:lnSpc>
              <a:buFont typeface="Arial" charset="0"/>
              <a:buNone/>
            </a:pPr>
            <a:r>
              <a:rPr lang="ru-RU" sz="2200" dirty="0"/>
              <a:t>Определим подзадачи, решением которых будут функции </a:t>
            </a:r>
            <a:r>
              <a:rPr lang="en-US" sz="2200" i="1" dirty="0"/>
              <a:t>T</a:t>
            </a:r>
            <a:r>
              <a:rPr lang="ru-RU" sz="2200" dirty="0"/>
              <a:t>(</a:t>
            </a:r>
            <a:r>
              <a:rPr lang="en-US" sz="2200" i="1" dirty="0" err="1"/>
              <a:t>i</a:t>
            </a:r>
            <a:r>
              <a:rPr lang="ru-RU" sz="2200" dirty="0"/>
              <a:t>, </a:t>
            </a:r>
            <a:r>
              <a:rPr lang="en-US" sz="2200" i="1" dirty="0"/>
              <a:t>j</a:t>
            </a:r>
            <a:r>
              <a:rPr lang="ru-RU" sz="2200" dirty="0"/>
              <a:t>),  а именно, определим максимальную стоимость предметов, которые можно уложить в рюкзак с ограничением по весу </a:t>
            </a:r>
            <a:r>
              <a:rPr lang="en-US" sz="2200" i="1" dirty="0"/>
              <a:t>j</a:t>
            </a:r>
            <a:r>
              <a:rPr lang="ru-RU" sz="2200" i="1" dirty="0"/>
              <a:t> </a:t>
            </a:r>
            <a:r>
              <a:rPr lang="ru-RU" sz="2200" dirty="0"/>
              <a:t>килограмм, если можно использовать только первые </a:t>
            </a:r>
            <a:r>
              <a:rPr lang="en-US" sz="2200" i="1" dirty="0" err="1"/>
              <a:t>i</a:t>
            </a:r>
            <a:r>
              <a:rPr lang="en-US" sz="2200" dirty="0"/>
              <a:t> </a:t>
            </a:r>
            <a:r>
              <a:rPr lang="ru-RU" sz="2200" dirty="0"/>
              <a:t>предметов из заданных, </a:t>
            </a:r>
          </a:p>
          <a:p>
            <a:pPr>
              <a:lnSpc>
                <a:spcPct val="90000"/>
              </a:lnSpc>
              <a:buFont typeface="Arial" charset="0"/>
              <a:buNone/>
            </a:pPr>
            <a:r>
              <a:rPr lang="ru-RU" sz="2200" dirty="0"/>
              <a:t>где 0</a:t>
            </a:r>
            <a:r>
              <a:rPr lang="ru-RU" sz="2200" i="1" dirty="0"/>
              <a:t> ≤ </a:t>
            </a:r>
            <a:r>
              <a:rPr lang="en-US" sz="2200" i="1" dirty="0" err="1"/>
              <a:t>i</a:t>
            </a:r>
            <a:r>
              <a:rPr lang="ru-RU" sz="2200" i="1" dirty="0"/>
              <a:t> ≤  </a:t>
            </a:r>
            <a:r>
              <a:rPr lang="en-US" sz="2200" i="1" dirty="0"/>
              <a:t>n</a:t>
            </a:r>
            <a:r>
              <a:rPr lang="ru-RU" sz="2200" i="1" dirty="0"/>
              <a:t>, 0 ≤  </a:t>
            </a:r>
            <a:r>
              <a:rPr lang="en-US" sz="2200" i="1" dirty="0"/>
              <a:t>j</a:t>
            </a:r>
            <a:r>
              <a:rPr lang="ru-RU" sz="2200" i="1" dirty="0"/>
              <a:t> ≤  </a:t>
            </a:r>
            <a:r>
              <a:rPr lang="en-US" sz="2200" i="1" dirty="0"/>
              <a:t>W</a:t>
            </a:r>
            <a:r>
              <a:rPr lang="ru-RU" sz="2200" dirty="0"/>
              <a:t>.</a:t>
            </a:r>
          </a:p>
          <a:p>
            <a:pPr>
              <a:lnSpc>
                <a:spcPct val="90000"/>
              </a:lnSpc>
              <a:buFont typeface="Arial" charset="0"/>
              <a:buNone/>
            </a:pPr>
            <a:endParaRPr lang="ru-RU" sz="2200" dirty="0"/>
          </a:p>
          <a:p>
            <a:pPr>
              <a:lnSpc>
                <a:spcPct val="90000"/>
              </a:lnSpc>
              <a:buFont typeface="Arial" charset="0"/>
              <a:buNone/>
            </a:pPr>
            <a:r>
              <a:rPr lang="ru-RU" sz="2200" dirty="0"/>
              <a:t>Определим начальные значения функции </a:t>
            </a:r>
            <a:r>
              <a:rPr lang="en-US" sz="2200" i="1" dirty="0"/>
              <a:t>T : T</a:t>
            </a:r>
            <a:r>
              <a:rPr lang="ru-RU" sz="2200" dirty="0"/>
              <a:t>(0, 0) = 0,  </a:t>
            </a:r>
            <a:endParaRPr lang="en-US" sz="2200" i="1" dirty="0"/>
          </a:p>
          <a:p>
            <a:pPr>
              <a:lnSpc>
                <a:spcPct val="90000"/>
              </a:lnSpc>
              <a:buFont typeface="Arial" charset="0"/>
              <a:buNone/>
            </a:pPr>
            <a:r>
              <a:rPr lang="en-US" sz="2200" i="1" dirty="0"/>
              <a:t>T</a:t>
            </a:r>
            <a:r>
              <a:rPr lang="ru-RU" sz="2200" dirty="0"/>
              <a:t>(0, </a:t>
            </a:r>
            <a:r>
              <a:rPr lang="en-US" sz="2200" i="1" dirty="0"/>
              <a:t>j</a:t>
            </a:r>
            <a:r>
              <a:rPr lang="ru-RU" sz="2200" dirty="0"/>
              <a:t>) = 0 при  </a:t>
            </a:r>
            <a:r>
              <a:rPr lang="en-US" sz="2200" i="1" dirty="0"/>
              <a:t>j</a:t>
            </a:r>
            <a:r>
              <a:rPr lang="ru-RU" sz="2200" i="1" dirty="0"/>
              <a:t> ≥ </a:t>
            </a:r>
            <a:r>
              <a:rPr lang="ru-RU" sz="2200" dirty="0"/>
              <a:t>1 (нет предметов, максимальная стоимость равна 0), </a:t>
            </a:r>
            <a:endParaRPr lang="en-US" sz="2200" i="1" dirty="0"/>
          </a:p>
          <a:p>
            <a:pPr>
              <a:lnSpc>
                <a:spcPct val="90000"/>
              </a:lnSpc>
              <a:buFont typeface="Arial" charset="0"/>
              <a:buNone/>
            </a:pPr>
            <a:r>
              <a:rPr lang="en-US" sz="2200" i="1" dirty="0"/>
              <a:t>T</a:t>
            </a:r>
            <a:r>
              <a:rPr lang="ru-RU" sz="2200" dirty="0"/>
              <a:t>(</a:t>
            </a:r>
            <a:r>
              <a:rPr lang="en-US" sz="2200" i="1" dirty="0" err="1"/>
              <a:t>i</a:t>
            </a:r>
            <a:r>
              <a:rPr lang="ru-RU" sz="2200" dirty="0"/>
              <a:t>, 0) = 0 при </a:t>
            </a:r>
            <a:r>
              <a:rPr lang="en-US" sz="2200" i="1" dirty="0" err="1"/>
              <a:t>i</a:t>
            </a:r>
            <a:r>
              <a:rPr lang="ru-RU" sz="2200" i="1" dirty="0"/>
              <a:t> ≥ </a:t>
            </a:r>
            <a:r>
              <a:rPr lang="ru-RU" sz="2200" dirty="0"/>
              <a:t>1 (можно брать любые из первых </a:t>
            </a:r>
            <a:r>
              <a:rPr lang="en-US" sz="2200" i="1" dirty="0" err="1"/>
              <a:t>i</a:t>
            </a:r>
            <a:r>
              <a:rPr lang="ru-RU" sz="2200" dirty="0"/>
              <a:t> предметов, но </a:t>
            </a:r>
            <a:endParaRPr lang="en-US" sz="2200" dirty="0"/>
          </a:p>
          <a:p>
            <a:pPr>
              <a:lnSpc>
                <a:spcPct val="90000"/>
              </a:lnSpc>
              <a:buFont typeface="Arial" charset="0"/>
              <a:buNone/>
            </a:pPr>
            <a:r>
              <a:rPr lang="ru-RU" sz="2200" dirty="0"/>
              <a:t>ограничение по весу равно 0). </a:t>
            </a:r>
          </a:p>
        </p:txBody>
      </p:sp>
    </p:spTree>
    <p:extLst>
      <p:ext uri="{BB962C8B-B14F-4D97-AF65-F5344CB8AC3E}">
        <p14:creationId xmlns:p14="http://schemas.microsoft.com/office/powerpoint/2010/main" val="53020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1"/>
                                        </p:tgtEl>
                                        <p:attrNameLst>
                                          <p:attrName>style.visibility</p:attrName>
                                        </p:attrNameLst>
                                      </p:cBhvr>
                                      <p:to>
                                        <p:strVal val="visible"/>
                                      </p:to>
                                    </p:set>
                                    <p:anim calcmode="lin" valueType="num">
                                      <p:cBhvr additive="base">
                                        <p:cTn id="7" dur="500" fill="hold"/>
                                        <p:tgtEl>
                                          <p:spTgt spid="35841"/>
                                        </p:tgtEl>
                                        <p:attrNameLst>
                                          <p:attrName>ppt_x</p:attrName>
                                        </p:attrNameLst>
                                      </p:cBhvr>
                                      <p:tavLst>
                                        <p:tav tm="0">
                                          <p:val>
                                            <p:strVal val="#ppt_x"/>
                                          </p:val>
                                        </p:tav>
                                        <p:tav tm="100000">
                                          <p:val>
                                            <p:strVal val="#ppt_x"/>
                                          </p:val>
                                        </p:tav>
                                      </p:tavLst>
                                    </p:anim>
                                    <p:anim calcmode="lin" valueType="num">
                                      <p:cBhvr additive="base">
                                        <p:cTn id="8" dur="500" fill="hold"/>
                                        <p:tgtEl>
                                          <p:spTgt spid="358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2">
                                            <p:txEl>
                                              <p:pRg st="0" end="0"/>
                                            </p:txEl>
                                          </p:spTgt>
                                        </p:tgtEl>
                                        <p:attrNameLst>
                                          <p:attrName>style.visibility</p:attrName>
                                        </p:attrNameLst>
                                      </p:cBhvr>
                                      <p:to>
                                        <p:strVal val="visible"/>
                                      </p:to>
                                    </p:set>
                                    <p:anim calcmode="lin" valueType="num">
                                      <p:cBhvr additive="base">
                                        <p:cTn id="13" dur="500" fill="hold"/>
                                        <p:tgtEl>
                                          <p:spTgt spid="3584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842">
                                            <p:txEl>
                                              <p:pRg st="1" end="1"/>
                                            </p:txEl>
                                          </p:spTgt>
                                        </p:tgtEl>
                                        <p:attrNameLst>
                                          <p:attrName>style.visibility</p:attrName>
                                        </p:attrNameLst>
                                      </p:cBhvr>
                                      <p:to>
                                        <p:strVal val="visible"/>
                                      </p:to>
                                    </p:set>
                                    <p:anim calcmode="lin" valueType="num">
                                      <p:cBhvr additive="base">
                                        <p:cTn id="17"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5842">
                                            <p:txEl>
                                              <p:pRg st="2" end="2"/>
                                            </p:txEl>
                                          </p:spTgt>
                                        </p:tgtEl>
                                        <p:attrNameLst>
                                          <p:attrName>style.visibility</p:attrName>
                                        </p:attrNameLst>
                                      </p:cBhvr>
                                      <p:to>
                                        <p:strVal val="visible"/>
                                      </p:to>
                                    </p:set>
                                    <p:anim calcmode="lin" valueType="num">
                                      <p:cBhvr additive="base">
                                        <p:cTn id="21" dur="500" fill="hold"/>
                                        <p:tgtEl>
                                          <p:spTgt spid="3584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5842">
                                            <p:txEl>
                                              <p:pRg st="4" end="4"/>
                                            </p:txEl>
                                          </p:spTgt>
                                        </p:tgtEl>
                                        <p:attrNameLst>
                                          <p:attrName>style.visibility</p:attrName>
                                        </p:attrNameLst>
                                      </p:cBhvr>
                                      <p:to>
                                        <p:strVal val="visible"/>
                                      </p:to>
                                    </p:set>
                                    <p:anim calcmode="lin" valueType="num">
                                      <p:cBhvr additive="base">
                                        <p:cTn id="27" dur="500" fill="hold"/>
                                        <p:tgtEl>
                                          <p:spTgt spid="3584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5842">
                                            <p:txEl>
                                              <p:pRg st="5" end="5"/>
                                            </p:txEl>
                                          </p:spTgt>
                                        </p:tgtEl>
                                        <p:attrNameLst>
                                          <p:attrName>style.visibility</p:attrName>
                                        </p:attrNameLst>
                                      </p:cBhvr>
                                      <p:to>
                                        <p:strVal val="visible"/>
                                      </p:to>
                                    </p:set>
                                    <p:anim calcmode="lin" valueType="num">
                                      <p:cBhvr additive="base">
                                        <p:cTn id="33" dur="500" fill="hold"/>
                                        <p:tgtEl>
                                          <p:spTgt spid="3584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5842">
                                            <p:txEl>
                                              <p:pRg st="7" end="7"/>
                                            </p:txEl>
                                          </p:spTgt>
                                        </p:tgtEl>
                                        <p:attrNameLst>
                                          <p:attrName>style.visibility</p:attrName>
                                        </p:attrNameLst>
                                      </p:cBhvr>
                                      <p:to>
                                        <p:strVal val="visible"/>
                                      </p:to>
                                    </p:set>
                                    <p:anim calcmode="lin" valueType="num">
                                      <p:cBhvr additive="base">
                                        <p:cTn id="39" dur="500" fill="hold"/>
                                        <p:tgtEl>
                                          <p:spTgt spid="3584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2">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5842">
                                            <p:txEl>
                                              <p:pRg st="8" end="8"/>
                                            </p:txEl>
                                          </p:spTgt>
                                        </p:tgtEl>
                                        <p:attrNameLst>
                                          <p:attrName>style.visibility</p:attrName>
                                        </p:attrNameLst>
                                      </p:cBhvr>
                                      <p:to>
                                        <p:strVal val="visible"/>
                                      </p:to>
                                    </p:set>
                                    <p:anim calcmode="lin" valueType="num">
                                      <p:cBhvr additive="base">
                                        <p:cTn id="43" dur="500" fill="hold"/>
                                        <p:tgtEl>
                                          <p:spTgt spid="3584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2">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2">
                                            <p:txEl>
                                              <p:pRg st="9" end="9"/>
                                            </p:txEl>
                                          </p:spTgt>
                                        </p:tgtEl>
                                        <p:attrNameLst>
                                          <p:attrName>style.visibility</p:attrName>
                                        </p:attrNameLst>
                                      </p:cBhvr>
                                      <p:to>
                                        <p:strVal val="visible"/>
                                      </p:to>
                                    </p:set>
                                    <p:anim calcmode="lin" valueType="num">
                                      <p:cBhvr additive="base">
                                        <p:cTn id="47" dur="500" fill="hold"/>
                                        <p:tgtEl>
                                          <p:spTgt spid="35842">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2">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5842">
                                            <p:txEl>
                                              <p:pRg st="10" end="10"/>
                                            </p:txEl>
                                          </p:spTgt>
                                        </p:tgtEl>
                                        <p:attrNameLst>
                                          <p:attrName>style.visibility</p:attrName>
                                        </p:attrNameLst>
                                      </p:cBhvr>
                                      <p:to>
                                        <p:strVal val="visible"/>
                                      </p:to>
                                    </p:set>
                                    <p:anim calcmode="lin" valueType="num">
                                      <p:cBhvr additive="base">
                                        <p:cTn id="51" dur="500" fill="hold"/>
                                        <p:tgtEl>
                                          <p:spTgt spid="35842">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84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type="body" idx="1"/>
          </p:nvPr>
        </p:nvSpPr>
        <p:spPr>
          <a:xfrm>
            <a:off x="323528" y="260648"/>
            <a:ext cx="8425184" cy="6381750"/>
          </a:xfrm>
        </p:spPr>
        <p:txBody>
          <a:bodyPr/>
          <a:lstStyle/>
          <a:p>
            <a:pPr marL="533400" indent="-533400">
              <a:buFont typeface="Arial" charset="0"/>
              <a:buNone/>
            </a:pPr>
            <a:r>
              <a:rPr lang="ru-RU" sz="2400" dirty="0"/>
              <a:t>Для решения подзадачи, соответствующей функции</a:t>
            </a:r>
            <a:r>
              <a:rPr lang="en-US" sz="2400" dirty="0"/>
              <a:t> </a:t>
            </a:r>
            <a:r>
              <a:rPr lang="en-US" sz="2400" i="1" dirty="0"/>
              <a:t>T</a:t>
            </a:r>
            <a:r>
              <a:rPr lang="ru-RU" sz="2400" dirty="0"/>
              <a:t>(</a:t>
            </a:r>
            <a:r>
              <a:rPr lang="en-US" sz="2400" i="1" dirty="0" err="1"/>
              <a:t>i</a:t>
            </a:r>
            <a:r>
              <a:rPr lang="ru-RU" sz="2400" i="1" dirty="0"/>
              <a:t>,</a:t>
            </a:r>
            <a:r>
              <a:rPr lang="en-US" sz="2400" i="1" dirty="0"/>
              <a:t> </a:t>
            </a:r>
            <a:r>
              <a:rPr lang="ru-RU" sz="2400" dirty="0"/>
              <a:t> </a:t>
            </a:r>
            <a:r>
              <a:rPr lang="en-US" sz="2400" i="1" dirty="0"/>
              <a:t>j</a:t>
            </a:r>
            <a:r>
              <a:rPr lang="ru-RU" sz="2400" dirty="0"/>
              <a:t>), </a:t>
            </a:r>
            <a:endParaRPr lang="en-US" sz="2400" dirty="0"/>
          </a:p>
          <a:p>
            <a:pPr marL="533400" indent="-533400">
              <a:buFont typeface="Arial" charset="0"/>
              <a:buNone/>
            </a:pPr>
            <a:r>
              <a:rPr lang="ru-RU" sz="2400" dirty="0"/>
              <a:t>рассмотрим два случая. </a:t>
            </a:r>
            <a:endParaRPr lang="en-US" sz="2400" dirty="0"/>
          </a:p>
          <a:p>
            <a:pPr marL="533400" indent="-533400">
              <a:buFont typeface="Arial" charset="0"/>
              <a:buNone/>
            </a:pPr>
            <a:r>
              <a:rPr lang="en-US" sz="2400" dirty="0"/>
              <a:t>1) </a:t>
            </a:r>
            <a:r>
              <a:rPr lang="en-US" sz="2400" i="1" dirty="0" err="1">
                <a:solidFill>
                  <a:srgbClr val="FF0000"/>
                </a:solidFill>
              </a:rPr>
              <a:t>i</a:t>
            </a:r>
            <a:r>
              <a:rPr lang="ru-RU" sz="2400" i="1" dirty="0">
                <a:solidFill>
                  <a:srgbClr val="FF0000"/>
                </a:solidFill>
              </a:rPr>
              <a:t>-</a:t>
            </a:r>
            <a:r>
              <a:rPr lang="ru-RU" sz="2400" dirty="0" err="1">
                <a:solidFill>
                  <a:srgbClr val="FF0000"/>
                </a:solidFill>
              </a:rPr>
              <a:t>ый</a:t>
            </a:r>
            <a:r>
              <a:rPr lang="ru-RU" sz="2400" dirty="0">
                <a:solidFill>
                  <a:srgbClr val="FF0000"/>
                </a:solidFill>
              </a:rPr>
              <a:t> предмет не упаковывается в рюкзак</a:t>
            </a:r>
            <a:r>
              <a:rPr lang="ru-RU" sz="2400" dirty="0"/>
              <a:t>. Решение задачи с</a:t>
            </a:r>
          </a:p>
          <a:p>
            <a:pPr marL="533400" indent="-533400">
              <a:buFont typeface="Arial" charset="0"/>
              <a:buNone/>
            </a:pPr>
            <a:r>
              <a:rPr lang="en-US" sz="2400" i="1" dirty="0" err="1"/>
              <a:t>i</a:t>
            </a:r>
            <a:r>
              <a:rPr lang="en-US" sz="2400" i="1" dirty="0"/>
              <a:t> </a:t>
            </a:r>
            <a:r>
              <a:rPr lang="ru-RU" sz="2400" dirty="0"/>
              <a:t>предметами сводится к решению задачи с </a:t>
            </a:r>
            <a:r>
              <a:rPr lang="en-US" sz="2400" i="1" dirty="0" err="1"/>
              <a:t>i</a:t>
            </a:r>
            <a:r>
              <a:rPr lang="en-US" sz="2400" i="1" dirty="0"/>
              <a:t> </a:t>
            </a:r>
            <a:r>
              <a:rPr lang="ru-RU" sz="2400" i="1" dirty="0"/>
              <a:t>– </a:t>
            </a:r>
            <a:r>
              <a:rPr lang="ru-RU" sz="2400" dirty="0"/>
              <a:t>1 предметом</a:t>
            </a:r>
            <a:r>
              <a:rPr lang="en-US" sz="2400" dirty="0"/>
              <a:t>:</a:t>
            </a:r>
            <a:r>
              <a:rPr lang="ru-RU" sz="2400" dirty="0"/>
              <a:t>  </a:t>
            </a:r>
            <a:endParaRPr lang="en-US" sz="2400" dirty="0"/>
          </a:p>
          <a:p>
            <a:pPr marL="533400" indent="-533400" algn="ctr">
              <a:buFont typeface="Arial" charset="0"/>
              <a:buNone/>
            </a:pPr>
            <a:r>
              <a:rPr lang="en-US" sz="2400" b="1" i="1" dirty="0">
                <a:latin typeface="Courier New" panose="02070309020205020404" pitchFamily="49" charset="0"/>
                <a:cs typeface="Courier New" panose="02070309020205020404" pitchFamily="49" charset="0"/>
              </a:rPr>
              <a:t>T</a:t>
            </a:r>
            <a:r>
              <a:rPr lang="ru-RU" sz="2400" b="1" dirty="0">
                <a:latin typeface="Courier New" panose="02070309020205020404" pitchFamily="49" charset="0"/>
                <a:cs typeface="Courier New" panose="02070309020205020404" pitchFamily="49" charset="0"/>
              </a:rPr>
              <a:t>(</a:t>
            </a:r>
            <a:r>
              <a:rPr lang="en-US" sz="2400" b="1" i="1" dirty="0" err="1">
                <a:latin typeface="Courier New" panose="02070309020205020404" pitchFamily="49" charset="0"/>
                <a:cs typeface="Courier New" panose="02070309020205020404" pitchFamily="49" charset="0"/>
              </a:rPr>
              <a:t>i</a:t>
            </a:r>
            <a:r>
              <a:rPr lang="ru-RU" sz="2400" b="1" i="1" dirty="0">
                <a:latin typeface="Courier New" panose="02070309020205020404" pitchFamily="49" charset="0"/>
                <a:cs typeface="Courier New" panose="02070309020205020404" pitchFamily="49" charset="0"/>
              </a:rPr>
              <a:t>,</a:t>
            </a:r>
            <a:r>
              <a:rPr lang="en-US" sz="2400" b="1" i="1" dirty="0">
                <a:latin typeface="Courier New" panose="02070309020205020404" pitchFamily="49" charset="0"/>
                <a:cs typeface="Courier New" panose="02070309020205020404" pitchFamily="49" charset="0"/>
              </a:rPr>
              <a:t>j</a:t>
            </a:r>
            <a:r>
              <a:rPr lang="ru-RU" sz="2400" b="1" dirty="0">
                <a:latin typeface="Courier New" panose="02070309020205020404" pitchFamily="49" charset="0"/>
                <a:cs typeface="Courier New" panose="02070309020205020404" pitchFamily="49" charset="0"/>
              </a:rPr>
              <a:t>) =</a:t>
            </a:r>
            <a:r>
              <a:rPr lang="ru-RU" sz="2400" b="1" i="1" dirty="0">
                <a:latin typeface="Courier New" panose="02070309020205020404" pitchFamily="49" charset="0"/>
                <a:cs typeface="Courier New" panose="02070309020205020404" pitchFamily="49" charset="0"/>
              </a:rPr>
              <a:t> </a:t>
            </a:r>
            <a:r>
              <a:rPr lang="en-US" sz="2400" b="1" i="1" dirty="0">
                <a:latin typeface="Courier New" panose="02070309020205020404" pitchFamily="49" charset="0"/>
                <a:cs typeface="Courier New" panose="02070309020205020404" pitchFamily="49" charset="0"/>
              </a:rPr>
              <a:t>T</a:t>
            </a:r>
            <a:r>
              <a:rPr lang="ru-RU" sz="2400" b="1" dirty="0">
                <a:latin typeface="Courier New" panose="02070309020205020404" pitchFamily="49" charset="0"/>
                <a:cs typeface="Courier New" panose="02070309020205020404" pitchFamily="49" charset="0"/>
              </a:rPr>
              <a:t>(</a:t>
            </a:r>
            <a:r>
              <a:rPr lang="en-US" sz="2400" b="1" i="1" dirty="0" err="1">
                <a:latin typeface="Courier New" panose="02070309020205020404" pitchFamily="49" charset="0"/>
                <a:cs typeface="Courier New" panose="02070309020205020404" pitchFamily="49" charset="0"/>
              </a:rPr>
              <a:t>i</a:t>
            </a:r>
            <a:r>
              <a:rPr lang="ru-RU" sz="2400" b="1" i="1" dirty="0">
                <a:latin typeface="Courier New" panose="02070309020205020404" pitchFamily="49" charset="0"/>
                <a:cs typeface="Courier New" panose="02070309020205020404" pitchFamily="49" charset="0"/>
              </a:rPr>
              <a:t>-</a:t>
            </a:r>
            <a:r>
              <a:rPr lang="ru-RU" sz="2400" b="1" dirty="0">
                <a:latin typeface="Courier New" panose="02070309020205020404" pitchFamily="49" charset="0"/>
                <a:cs typeface="Courier New" panose="02070309020205020404" pitchFamily="49" charset="0"/>
              </a:rPr>
              <a:t>1</a:t>
            </a:r>
            <a:r>
              <a:rPr lang="ru-RU" sz="2400" b="1" i="1" dirty="0">
                <a:latin typeface="Courier New" panose="02070309020205020404" pitchFamily="49" charset="0"/>
                <a:cs typeface="Courier New" panose="02070309020205020404" pitchFamily="49" charset="0"/>
              </a:rPr>
              <a:t>,</a:t>
            </a:r>
            <a:r>
              <a:rPr lang="en-US" sz="2400" b="1" i="1" dirty="0">
                <a:latin typeface="Courier New" panose="02070309020205020404" pitchFamily="49" charset="0"/>
                <a:cs typeface="Courier New" panose="02070309020205020404" pitchFamily="49" charset="0"/>
              </a:rPr>
              <a:t>j</a:t>
            </a:r>
            <a:r>
              <a:rPr lang="ru-RU" sz="2400" b="1" dirty="0">
                <a:latin typeface="Courier New" panose="02070309020205020404" pitchFamily="49" charset="0"/>
                <a:cs typeface="Courier New" panose="02070309020205020404" pitchFamily="49" charset="0"/>
              </a:rPr>
              <a:t>)</a:t>
            </a:r>
            <a:r>
              <a:rPr lang="ru-RU" sz="2400" dirty="0"/>
              <a:t>. </a:t>
            </a:r>
            <a:endParaRPr lang="en-US" sz="2400" dirty="0"/>
          </a:p>
          <a:p>
            <a:pPr marL="533400" indent="-533400">
              <a:buFont typeface="Arial" charset="0"/>
              <a:buNone/>
            </a:pPr>
            <a:r>
              <a:rPr lang="en-US" sz="2400" dirty="0"/>
              <a:t>2)</a:t>
            </a:r>
            <a:r>
              <a:rPr lang="ru-RU" sz="2400" dirty="0"/>
              <a:t> </a:t>
            </a:r>
            <a:r>
              <a:rPr lang="en-US" sz="2400" i="1" dirty="0" err="1">
                <a:solidFill>
                  <a:srgbClr val="FF0000"/>
                </a:solidFill>
              </a:rPr>
              <a:t>i</a:t>
            </a:r>
            <a:r>
              <a:rPr lang="ru-RU" sz="2400" i="1" dirty="0">
                <a:solidFill>
                  <a:srgbClr val="FF0000"/>
                </a:solidFill>
              </a:rPr>
              <a:t>-</a:t>
            </a:r>
            <a:r>
              <a:rPr lang="ru-RU" sz="2400" dirty="0" err="1">
                <a:solidFill>
                  <a:srgbClr val="FF0000"/>
                </a:solidFill>
              </a:rPr>
              <a:t>ый</a:t>
            </a:r>
            <a:r>
              <a:rPr lang="ru-RU" sz="2400" dirty="0">
                <a:solidFill>
                  <a:srgbClr val="FF0000"/>
                </a:solidFill>
              </a:rPr>
              <a:t> предмет упаковывается в рюкзак</a:t>
            </a:r>
            <a:r>
              <a:rPr lang="ru-RU" sz="2400" dirty="0"/>
              <a:t>.  Вес оставшихся предметов  уменьшается на величину </a:t>
            </a:r>
            <a:r>
              <a:rPr lang="ru-RU" sz="2400" i="1" dirty="0" err="1"/>
              <a:t>w</a:t>
            </a:r>
            <a:r>
              <a:rPr lang="ru-RU" sz="2400" i="1" baseline="-25000" dirty="0" err="1"/>
              <a:t>i</a:t>
            </a:r>
            <a:r>
              <a:rPr lang="ru-RU" sz="2400" dirty="0"/>
              <a:t>, а при добавлении </a:t>
            </a:r>
            <a:r>
              <a:rPr lang="en-US" sz="2400" i="1" dirty="0" err="1"/>
              <a:t>i</a:t>
            </a:r>
            <a:r>
              <a:rPr lang="ru-RU" sz="2400" i="1" dirty="0"/>
              <a:t>-</a:t>
            </a:r>
            <a:r>
              <a:rPr lang="ru-RU" sz="2400" dirty="0"/>
              <a:t>го предмета  стоимость выборки увеличивается на </a:t>
            </a:r>
            <a:r>
              <a:rPr lang="en-US" sz="2400" i="1" dirty="0" err="1"/>
              <a:t>c</a:t>
            </a:r>
            <a:r>
              <a:rPr lang="en-US" sz="2400" i="1" baseline="-25000" dirty="0" err="1"/>
              <a:t>i</a:t>
            </a:r>
            <a:r>
              <a:rPr lang="en-US" sz="2400" dirty="0"/>
              <a:t>: </a:t>
            </a:r>
          </a:p>
          <a:p>
            <a:pPr marL="533400" indent="-533400" algn="ctr">
              <a:buFont typeface="Arial" charset="0"/>
              <a:buNone/>
            </a:pPr>
            <a:r>
              <a:rPr lang="en-US" sz="2400" b="1" i="1" dirty="0">
                <a:latin typeface="Courier New" panose="02070309020205020404" pitchFamily="49" charset="0"/>
                <a:cs typeface="Courier New" panose="02070309020205020404" pitchFamily="49" charset="0"/>
              </a:rPr>
              <a:t>T</a:t>
            </a:r>
            <a:r>
              <a:rPr lang="ru-RU" sz="2400" b="1" dirty="0">
                <a:latin typeface="Courier New" panose="02070309020205020404" pitchFamily="49" charset="0"/>
                <a:cs typeface="Courier New" panose="02070309020205020404" pitchFamily="49" charset="0"/>
              </a:rPr>
              <a:t>(</a:t>
            </a:r>
            <a:r>
              <a:rPr lang="en-US" sz="2400" b="1" i="1" dirty="0" err="1">
                <a:latin typeface="Courier New" panose="02070309020205020404" pitchFamily="49" charset="0"/>
                <a:cs typeface="Courier New" panose="02070309020205020404" pitchFamily="49" charset="0"/>
              </a:rPr>
              <a:t>i</a:t>
            </a:r>
            <a:r>
              <a:rPr lang="ru-RU" sz="2400" b="1" i="1" dirty="0">
                <a:latin typeface="Courier New" panose="02070309020205020404" pitchFamily="49" charset="0"/>
                <a:cs typeface="Courier New" panose="02070309020205020404" pitchFamily="49" charset="0"/>
              </a:rPr>
              <a:t>,</a:t>
            </a:r>
            <a:r>
              <a:rPr lang="en-US" sz="2400" b="1" i="1" dirty="0">
                <a:latin typeface="Courier New" panose="02070309020205020404" pitchFamily="49" charset="0"/>
                <a:cs typeface="Courier New" panose="02070309020205020404" pitchFamily="49" charset="0"/>
              </a:rPr>
              <a:t>j</a:t>
            </a:r>
            <a:r>
              <a:rPr lang="ru-RU" sz="2400" b="1" dirty="0">
                <a:latin typeface="Courier New" panose="02070309020205020404" pitchFamily="49" charset="0"/>
                <a:cs typeface="Courier New" panose="02070309020205020404" pitchFamily="49" charset="0"/>
              </a:rPr>
              <a:t>) =</a:t>
            </a:r>
            <a:r>
              <a:rPr lang="ru-RU" sz="2400" b="1" i="1" dirty="0">
                <a:latin typeface="Courier New" panose="02070309020205020404" pitchFamily="49" charset="0"/>
                <a:cs typeface="Courier New" panose="02070309020205020404" pitchFamily="49" charset="0"/>
              </a:rPr>
              <a:t> </a:t>
            </a:r>
            <a:r>
              <a:rPr lang="en-US" sz="2400" b="1" i="1" dirty="0">
                <a:latin typeface="Courier New" panose="02070309020205020404" pitchFamily="49" charset="0"/>
                <a:cs typeface="Courier New" panose="02070309020205020404" pitchFamily="49" charset="0"/>
              </a:rPr>
              <a:t>T</a:t>
            </a:r>
            <a:r>
              <a:rPr lang="ru-RU" sz="2400" b="1" dirty="0">
                <a:latin typeface="Courier New" panose="02070309020205020404" pitchFamily="49" charset="0"/>
                <a:cs typeface="Courier New" panose="02070309020205020404" pitchFamily="49" charset="0"/>
              </a:rPr>
              <a:t>(</a:t>
            </a:r>
            <a:r>
              <a:rPr lang="en-US" sz="2400" b="1" i="1" dirty="0" err="1">
                <a:latin typeface="Courier New" panose="02070309020205020404" pitchFamily="49" charset="0"/>
                <a:cs typeface="Courier New" panose="02070309020205020404" pitchFamily="49" charset="0"/>
              </a:rPr>
              <a:t>i</a:t>
            </a:r>
            <a:r>
              <a:rPr lang="ru-RU" sz="2400" b="1" i="1" dirty="0">
                <a:latin typeface="Courier New" panose="02070309020205020404" pitchFamily="49" charset="0"/>
                <a:cs typeface="Courier New" panose="02070309020205020404" pitchFamily="49" charset="0"/>
              </a:rPr>
              <a:t>-</a:t>
            </a:r>
            <a:r>
              <a:rPr lang="ru-RU" sz="2400" b="1" dirty="0">
                <a:latin typeface="Courier New" panose="02070309020205020404" pitchFamily="49" charset="0"/>
                <a:cs typeface="Courier New" panose="02070309020205020404" pitchFamily="49" charset="0"/>
              </a:rPr>
              <a:t>1</a:t>
            </a:r>
            <a:r>
              <a:rPr lang="ru-RU" sz="2400" b="1" i="1" dirty="0">
                <a:latin typeface="Courier New" panose="02070309020205020404" pitchFamily="49" charset="0"/>
                <a:cs typeface="Courier New" panose="02070309020205020404" pitchFamily="49" charset="0"/>
              </a:rPr>
              <a:t>,</a:t>
            </a:r>
            <a:r>
              <a:rPr lang="ru-RU" sz="2400" b="1" dirty="0">
                <a:latin typeface="Courier New" panose="02070309020205020404" pitchFamily="49" charset="0"/>
                <a:cs typeface="Courier New" panose="02070309020205020404" pitchFamily="49" charset="0"/>
              </a:rPr>
              <a:t> </a:t>
            </a:r>
            <a:r>
              <a:rPr lang="en-US" sz="2400" b="1" i="1" dirty="0">
                <a:latin typeface="Courier New" panose="02070309020205020404" pitchFamily="49" charset="0"/>
                <a:cs typeface="Courier New" panose="02070309020205020404" pitchFamily="49" charset="0"/>
              </a:rPr>
              <a:t>j</a:t>
            </a:r>
            <a:r>
              <a:rPr lang="ru-RU" sz="2400" b="1" i="1" dirty="0">
                <a:latin typeface="Courier New" panose="02070309020205020404" pitchFamily="49" charset="0"/>
                <a:cs typeface="Courier New" panose="02070309020205020404" pitchFamily="49" charset="0"/>
              </a:rPr>
              <a:t>-</a:t>
            </a:r>
            <a:r>
              <a:rPr lang="ru-RU" sz="2400" b="1" i="1" dirty="0" err="1">
                <a:latin typeface="Courier New" panose="02070309020205020404" pitchFamily="49" charset="0"/>
                <a:cs typeface="Courier New" panose="02070309020205020404" pitchFamily="49" charset="0"/>
              </a:rPr>
              <a:t>w</a:t>
            </a:r>
            <a:r>
              <a:rPr lang="ru-RU" sz="2400" b="1" i="1" baseline="-25000" dirty="0" err="1">
                <a:latin typeface="Courier New" panose="02070309020205020404" pitchFamily="49" charset="0"/>
                <a:cs typeface="Courier New" panose="02070309020205020404" pitchFamily="49" charset="0"/>
              </a:rPr>
              <a:t>i</a:t>
            </a:r>
            <a:r>
              <a:rPr lang="ru-RU" sz="2400" b="1" dirty="0">
                <a:latin typeface="Courier New" panose="02070309020205020404" pitchFamily="49" charset="0"/>
                <a:cs typeface="Courier New" panose="02070309020205020404" pitchFamily="49" charset="0"/>
              </a:rPr>
              <a:t>) + </a:t>
            </a:r>
            <a:r>
              <a:rPr lang="en-US" sz="2400" b="1" i="1" dirty="0" err="1">
                <a:latin typeface="Courier New" panose="02070309020205020404" pitchFamily="49" charset="0"/>
                <a:cs typeface="Courier New" panose="02070309020205020404" pitchFamily="49" charset="0"/>
              </a:rPr>
              <a:t>c</a:t>
            </a:r>
            <a:r>
              <a:rPr lang="en-US" sz="2400" b="1" i="1" baseline="-25000" dirty="0" err="1">
                <a:latin typeface="Courier New" panose="02070309020205020404" pitchFamily="49" charset="0"/>
                <a:cs typeface="Courier New" panose="02070309020205020404" pitchFamily="49" charset="0"/>
              </a:rPr>
              <a:t>i</a:t>
            </a:r>
            <a:r>
              <a:rPr lang="ru-RU" sz="2400" b="1" dirty="0">
                <a:latin typeface="Courier New" panose="02070309020205020404" pitchFamily="49" charset="0"/>
                <a:cs typeface="Courier New" panose="02070309020205020404" pitchFamily="49" charset="0"/>
              </a:rPr>
              <a:t>.</a:t>
            </a:r>
            <a:r>
              <a:rPr lang="ru-RU" sz="2400" dirty="0"/>
              <a:t> </a:t>
            </a:r>
          </a:p>
          <a:p>
            <a:pPr marL="88900" indent="0">
              <a:buFont typeface="Arial" charset="0"/>
              <a:buNone/>
            </a:pPr>
            <a:r>
              <a:rPr lang="ru-RU" sz="2400" dirty="0"/>
              <a:t>При этом нужно учитывать, что эта ситуация возможна только тогда, когда масса </a:t>
            </a:r>
            <a:r>
              <a:rPr lang="en-US" sz="2400" i="1" dirty="0" err="1"/>
              <a:t>i</a:t>
            </a:r>
            <a:r>
              <a:rPr lang="ru-RU" sz="2400" i="1" dirty="0"/>
              <a:t>-</a:t>
            </a:r>
            <a:r>
              <a:rPr lang="ru-RU" sz="2400" dirty="0"/>
              <a:t>го предмета не больше значения </a:t>
            </a:r>
            <a:r>
              <a:rPr lang="en-US" sz="2400" i="1" dirty="0"/>
              <a:t>j</a:t>
            </a:r>
            <a:r>
              <a:rPr lang="ru-RU" sz="2400" dirty="0"/>
              <a:t>. </a:t>
            </a:r>
          </a:p>
          <a:p>
            <a:pPr marL="804863" indent="0">
              <a:buNone/>
            </a:pPr>
            <a:endParaRPr lang="ru-RU" sz="2400" dirty="0"/>
          </a:p>
          <a:p>
            <a:pPr marL="3175" indent="0">
              <a:buNone/>
            </a:pPr>
            <a:r>
              <a:rPr lang="ru-RU" sz="2400" dirty="0"/>
              <a:t>Для оптимального решения из двух возможных вариантов упаковки рюкзака нужно выбрать наилучший. </a:t>
            </a:r>
          </a:p>
          <a:p>
            <a:pPr marL="804863" indent="0">
              <a:buFont typeface="Arial" charset="0"/>
              <a:buNone/>
            </a:pPr>
            <a:endParaRPr lang="ru-RU" sz="2400" dirty="0"/>
          </a:p>
        </p:txBody>
      </p:sp>
    </p:spTree>
    <p:extLst>
      <p:ext uri="{BB962C8B-B14F-4D97-AF65-F5344CB8AC3E}">
        <p14:creationId xmlns:p14="http://schemas.microsoft.com/office/powerpoint/2010/main" val="409669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89">
                                            <p:txEl>
                                              <p:pRg st="0" end="0"/>
                                            </p:txEl>
                                          </p:spTgt>
                                        </p:tgtEl>
                                        <p:attrNameLst>
                                          <p:attrName>style.visibility</p:attrName>
                                        </p:attrNameLst>
                                      </p:cBhvr>
                                      <p:to>
                                        <p:strVal val="visible"/>
                                      </p:to>
                                    </p:set>
                                    <p:anim calcmode="lin" valueType="num">
                                      <p:cBhvr additive="base">
                                        <p:cTn id="7" dur="500" fill="hold"/>
                                        <p:tgtEl>
                                          <p:spTgt spid="378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89">
                                            <p:txEl>
                                              <p:pRg st="1" end="1"/>
                                            </p:txEl>
                                          </p:spTgt>
                                        </p:tgtEl>
                                        <p:attrNameLst>
                                          <p:attrName>style.visibility</p:attrName>
                                        </p:attrNameLst>
                                      </p:cBhvr>
                                      <p:to>
                                        <p:strVal val="visible"/>
                                      </p:to>
                                    </p:set>
                                    <p:anim calcmode="lin" valueType="num">
                                      <p:cBhvr additive="base">
                                        <p:cTn id="11" dur="500" fill="hold"/>
                                        <p:tgtEl>
                                          <p:spTgt spid="3788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889">
                                            <p:txEl>
                                              <p:pRg st="2" end="2"/>
                                            </p:txEl>
                                          </p:spTgt>
                                        </p:tgtEl>
                                        <p:attrNameLst>
                                          <p:attrName>style.visibility</p:attrName>
                                        </p:attrNameLst>
                                      </p:cBhvr>
                                      <p:to>
                                        <p:strVal val="visible"/>
                                      </p:to>
                                    </p:set>
                                    <p:anim calcmode="lin" valueType="num">
                                      <p:cBhvr additive="base">
                                        <p:cTn id="17" dur="500" fill="hold"/>
                                        <p:tgtEl>
                                          <p:spTgt spid="3788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8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889">
                                            <p:txEl>
                                              <p:pRg st="3" end="3"/>
                                            </p:txEl>
                                          </p:spTgt>
                                        </p:tgtEl>
                                        <p:attrNameLst>
                                          <p:attrName>style.visibility</p:attrName>
                                        </p:attrNameLst>
                                      </p:cBhvr>
                                      <p:to>
                                        <p:strVal val="visible"/>
                                      </p:to>
                                    </p:set>
                                    <p:anim calcmode="lin" valueType="num">
                                      <p:cBhvr additive="base">
                                        <p:cTn id="21" dur="500" fill="hold"/>
                                        <p:tgtEl>
                                          <p:spTgt spid="3788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88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889">
                                            <p:txEl>
                                              <p:pRg st="4" end="4"/>
                                            </p:txEl>
                                          </p:spTgt>
                                        </p:tgtEl>
                                        <p:attrNameLst>
                                          <p:attrName>style.visibility</p:attrName>
                                        </p:attrNameLst>
                                      </p:cBhvr>
                                      <p:to>
                                        <p:strVal val="visible"/>
                                      </p:to>
                                    </p:set>
                                    <p:anim calcmode="lin" valueType="num">
                                      <p:cBhvr additive="base">
                                        <p:cTn id="25" dur="500" fill="hold"/>
                                        <p:tgtEl>
                                          <p:spTgt spid="3788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889">
                                            <p:txEl>
                                              <p:pRg st="5" end="5"/>
                                            </p:txEl>
                                          </p:spTgt>
                                        </p:tgtEl>
                                        <p:attrNameLst>
                                          <p:attrName>style.visibility</p:attrName>
                                        </p:attrNameLst>
                                      </p:cBhvr>
                                      <p:to>
                                        <p:strVal val="visible"/>
                                      </p:to>
                                    </p:set>
                                    <p:anim calcmode="lin" valueType="num">
                                      <p:cBhvr additive="base">
                                        <p:cTn id="31" dur="500" fill="hold"/>
                                        <p:tgtEl>
                                          <p:spTgt spid="3788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8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889">
                                            <p:txEl>
                                              <p:pRg st="6" end="6"/>
                                            </p:txEl>
                                          </p:spTgt>
                                        </p:tgtEl>
                                        <p:attrNameLst>
                                          <p:attrName>style.visibility</p:attrName>
                                        </p:attrNameLst>
                                      </p:cBhvr>
                                      <p:to>
                                        <p:strVal val="visible"/>
                                      </p:to>
                                    </p:set>
                                    <p:anim calcmode="lin" valueType="num">
                                      <p:cBhvr additive="base">
                                        <p:cTn id="35" dur="500" fill="hold"/>
                                        <p:tgtEl>
                                          <p:spTgt spid="3788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8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889">
                                            <p:txEl>
                                              <p:pRg st="7" end="7"/>
                                            </p:txEl>
                                          </p:spTgt>
                                        </p:tgtEl>
                                        <p:attrNameLst>
                                          <p:attrName>style.visibility</p:attrName>
                                        </p:attrNameLst>
                                      </p:cBhvr>
                                      <p:to>
                                        <p:strVal val="visible"/>
                                      </p:to>
                                    </p:set>
                                    <p:anim calcmode="lin" valueType="num">
                                      <p:cBhvr additive="base">
                                        <p:cTn id="39" dur="500" fill="hold"/>
                                        <p:tgtEl>
                                          <p:spTgt spid="3788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88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7889">
                                            <p:txEl>
                                              <p:pRg st="9" end="9"/>
                                            </p:txEl>
                                          </p:spTgt>
                                        </p:tgtEl>
                                        <p:attrNameLst>
                                          <p:attrName>style.visibility</p:attrName>
                                        </p:attrNameLst>
                                      </p:cBhvr>
                                      <p:to>
                                        <p:strVal val="visible"/>
                                      </p:to>
                                    </p:set>
                                    <p:anim calcmode="lin" valueType="num">
                                      <p:cBhvr additive="base">
                                        <p:cTn id="45" dur="500" fill="hold"/>
                                        <p:tgtEl>
                                          <p:spTgt spid="3788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788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type="body" idx="1"/>
          </p:nvPr>
        </p:nvSpPr>
        <p:spPr>
          <a:xfrm>
            <a:off x="323528" y="188641"/>
            <a:ext cx="8712968" cy="2448272"/>
          </a:xfrm>
        </p:spPr>
        <p:txBody>
          <a:bodyPr/>
          <a:lstStyle/>
          <a:p>
            <a:pPr>
              <a:buFont typeface="Arial" charset="0"/>
              <a:buNone/>
            </a:pPr>
            <a:r>
              <a:rPr lang="ru-RU" sz="2400" dirty="0"/>
              <a:t>Рекуррентное соотношение при </a:t>
            </a:r>
            <a:r>
              <a:rPr lang="en-US" sz="2400" i="1" dirty="0" err="1"/>
              <a:t>i</a:t>
            </a:r>
            <a:r>
              <a:rPr lang="ru-RU" sz="2400" i="1" dirty="0"/>
              <a:t> ≥ </a:t>
            </a:r>
            <a:r>
              <a:rPr lang="ru-RU" sz="2400" dirty="0"/>
              <a:t>1 и  </a:t>
            </a:r>
            <a:r>
              <a:rPr lang="en-US" sz="2400" i="1" dirty="0"/>
              <a:t>j</a:t>
            </a:r>
            <a:r>
              <a:rPr lang="ru-RU" sz="2400" i="1" dirty="0"/>
              <a:t> ≥ </a:t>
            </a:r>
            <a:r>
              <a:rPr lang="ru-RU" sz="2400" dirty="0"/>
              <a:t>1:</a:t>
            </a:r>
            <a:endParaRPr lang="en-US" sz="2400" i="1" dirty="0"/>
          </a:p>
          <a:p>
            <a:pPr>
              <a:buNone/>
            </a:pPr>
            <a:r>
              <a:rPr lang="en-US" sz="2000" b="1" i="1" dirty="0">
                <a:solidFill>
                  <a:srgbClr val="FF0000"/>
                </a:solidFill>
                <a:latin typeface="Courier New" panose="02070309020205020404" pitchFamily="49" charset="0"/>
                <a:cs typeface="Courier New" panose="02070309020205020404" pitchFamily="49" charset="0"/>
              </a:rPr>
              <a:t>T</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err="1">
                <a:solidFill>
                  <a:srgbClr val="FF0000"/>
                </a:solidFill>
                <a:latin typeface="Courier New" panose="02070309020205020404" pitchFamily="49" charset="0"/>
                <a:cs typeface="Courier New" panose="02070309020205020404" pitchFamily="49" charset="0"/>
              </a:rPr>
              <a:t>i,j</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a:solidFill>
                  <a:srgbClr val="FF0000"/>
                </a:solidFill>
                <a:latin typeface="Courier New" panose="02070309020205020404" pitchFamily="49" charset="0"/>
                <a:cs typeface="Courier New" panose="02070309020205020404" pitchFamily="49" charset="0"/>
              </a:rPr>
              <a:t> T</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1</a:t>
            </a:r>
            <a:r>
              <a:rPr lang="en-US" sz="2000" b="1" i="1" dirty="0">
                <a:solidFill>
                  <a:srgbClr val="FF0000"/>
                </a:solidFill>
                <a:latin typeface="Courier New" panose="02070309020205020404" pitchFamily="49" charset="0"/>
                <a:cs typeface="Courier New" panose="02070309020205020404" pitchFamily="49" charset="0"/>
              </a:rPr>
              <a:t>,</a:t>
            </a:r>
            <a:r>
              <a:rPr lang="ru-RU" sz="2000" b="1" i="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j</a:t>
            </a:r>
            <a:r>
              <a:rPr lang="en-US" sz="2000" b="1" dirty="0">
                <a:solidFill>
                  <a:srgbClr val="FF0000"/>
                </a:solidFill>
                <a:latin typeface="Courier New" panose="02070309020205020404" pitchFamily="49" charset="0"/>
                <a:cs typeface="Courier New" panose="02070309020205020404" pitchFamily="49" charset="0"/>
              </a:rPr>
              <a:t>) </a:t>
            </a:r>
            <a:r>
              <a:rPr lang="ru-RU" sz="2000" b="1" dirty="0">
                <a:solidFill>
                  <a:srgbClr val="FF0000"/>
                </a:solidFill>
                <a:latin typeface="Courier New" panose="02070309020205020404" pitchFamily="49" charset="0"/>
                <a:cs typeface="Courier New" panose="02070309020205020404" pitchFamily="49" charset="0"/>
              </a:rPr>
              <a:t>при</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 j &lt; </a:t>
            </a:r>
            <a:r>
              <a:rPr lang="en-US" sz="2000" b="1" i="1" dirty="0" err="1">
                <a:solidFill>
                  <a:srgbClr val="FF0000"/>
                </a:solidFill>
                <a:latin typeface="Courier New" panose="02070309020205020404" pitchFamily="49" charset="0"/>
                <a:cs typeface="Courier New" panose="02070309020205020404" pitchFamily="49" charset="0"/>
              </a:rPr>
              <a:t>w</a:t>
            </a:r>
            <a:r>
              <a:rPr lang="en-US" sz="2000" b="1" i="1" baseline="-25000" dirty="0" err="1">
                <a:solidFill>
                  <a:srgbClr val="FF0000"/>
                </a:solidFill>
                <a:latin typeface="Courier New" panose="02070309020205020404" pitchFamily="49" charset="0"/>
                <a:cs typeface="Courier New" panose="02070309020205020404" pitchFamily="49" charset="0"/>
              </a:rPr>
              <a:t>i</a:t>
            </a:r>
            <a:r>
              <a:rPr lang="en-US" sz="2000" b="1" i="1" baseline="-25000"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 </a:t>
            </a:r>
          </a:p>
          <a:p>
            <a:pPr>
              <a:buNone/>
            </a:pPr>
            <a:r>
              <a:rPr lang="en-US" sz="2000" b="1" i="1" dirty="0">
                <a:solidFill>
                  <a:srgbClr val="FF0000"/>
                </a:solidFill>
                <a:latin typeface="Courier New" panose="02070309020205020404" pitchFamily="49" charset="0"/>
                <a:cs typeface="Courier New" panose="02070309020205020404" pitchFamily="49" charset="0"/>
              </a:rPr>
              <a:t>T</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err="1">
                <a:solidFill>
                  <a:srgbClr val="FF0000"/>
                </a:solidFill>
                <a:latin typeface="Courier New" panose="02070309020205020404" pitchFamily="49" charset="0"/>
                <a:cs typeface="Courier New" panose="02070309020205020404" pitchFamily="49" charset="0"/>
              </a:rPr>
              <a:t>i,j</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a:solidFill>
                  <a:srgbClr val="FF0000"/>
                </a:solidFill>
                <a:latin typeface="Courier New" panose="02070309020205020404" pitchFamily="49" charset="0"/>
                <a:cs typeface="Courier New" panose="02070309020205020404" pitchFamily="49" charset="0"/>
              </a:rPr>
              <a:t> max</a:t>
            </a:r>
            <a:r>
              <a:rPr lang="en-US" sz="2000" b="1" dirty="0">
                <a:solidFill>
                  <a:srgbClr val="FF0000"/>
                </a:solidFill>
                <a:latin typeface="Courier New" panose="02070309020205020404" pitchFamily="49" charset="0"/>
                <a:cs typeface="Courier New" panose="02070309020205020404" pitchFamily="49" charset="0"/>
              </a:rPr>
              <a:t>(</a:t>
            </a:r>
            <a:r>
              <a:rPr lang="ru-RU"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T</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1</a:t>
            </a:r>
            <a:r>
              <a:rPr lang="en-US" sz="2000" b="1" i="1" dirty="0">
                <a:solidFill>
                  <a:srgbClr val="FF00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j</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T</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1</a:t>
            </a:r>
            <a:r>
              <a:rPr lang="en-US" sz="2000" b="1" i="1" dirty="0">
                <a:solidFill>
                  <a:srgbClr val="FF00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j</a:t>
            </a:r>
            <a:r>
              <a:rPr lang="ru-RU" sz="2000" b="1" i="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a:t>
            </a:r>
            <a:r>
              <a:rPr lang="ru-RU" sz="2000" b="1" i="1" dirty="0">
                <a:solidFill>
                  <a:srgbClr val="FF0000"/>
                </a:solidFill>
                <a:latin typeface="Courier New" panose="02070309020205020404" pitchFamily="49" charset="0"/>
                <a:cs typeface="Courier New" panose="02070309020205020404" pitchFamily="49" charset="0"/>
              </a:rPr>
              <a:t> </a:t>
            </a:r>
            <a:r>
              <a:rPr lang="en-US" sz="2000" b="1" i="1" dirty="0" err="1">
                <a:solidFill>
                  <a:srgbClr val="FF0000"/>
                </a:solidFill>
                <a:latin typeface="Courier New" panose="02070309020205020404" pitchFamily="49" charset="0"/>
                <a:cs typeface="Courier New" panose="02070309020205020404" pitchFamily="49" charset="0"/>
              </a:rPr>
              <a:t>w</a:t>
            </a:r>
            <a:r>
              <a:rPr lang="en-US" sz="2000" b="1" i="1" baseline="-25000"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a:t>
            </a:r>
            <a:r>
              <a:rPr lang="ru-RU" sz="2000" b="1" dirty="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a:t>
            </a:r>
            <a:r>
              <a:rPr lang="ru-RU"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c</a:t>
            </a:r>
            <a:r>
              <a:rPr lang="en-US" sz="2000" b="1" i="1" baseline="-25000" dirty="0">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 </a:t>
            </a:r>
            <a:r>
              <a:rPr lang="ru-RU" sz="2000" b="1" dirty="0">
                <a:solidFill>
                  <a:srgbClr val="FF0000"/>
                </a:solidFill>
                <a:latin typeface="Courier New" panose="02070309020205020404" pitchFamily="49" charset="0"/>
                <a:cs typeface="Courier New" panose="02070309020205020404" pitchFamily="49" charset="0"/>
              </a:rPr>
              <a:t>при</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j ≥ </a:t>
            </a:r>
            <a:r>
              <a:rPr lang="en-US" sz="2000" b="1" i="1" dirty="0" err="1">
                <a:solidFill>
                  <a:srgbClr val="FF0000"/>
                </a:solidFill>
                <a:latin typeface="Courier New" panose="02070309020205020404" pitchFamily="49" charset="0"/>
                <a:cs typeface="Courier New" panose="02070309020205020404" pitchFamily="49" charset="0"/>
              </a:rPr>
              <a:t>w</a:t>
            </a:r>
            <a:r>
              <a:rPr lang="en-US" sz="2000" b="1" i="1" baseline="-25000" dirty="0" err="1">
                <a:solidFill>
                  <a:srgbClr val="FF0000"/>
                </a:solidFill>
                <a:latin typeface="Courier New" panose="02070309020205020404" pitchFamily="49" charset="0"/>
                <a:cs typeface="Courier New" panose="02070309020205020404" pitchFamily="49" charset="0"/>
              </a:rPr>
              <a:t>i</a:t>
            </a:r>
            <a:r>
              <a:rPr lang="en-US" sz="2000" i="1" dirty="0">
                <a:solidFill>
                  <a:srgbClr val="FF0000"/>
                </a:solidFill>
              </a:rPr>
              <a:t>.</a:t>
            </a:r>
            <a:endParaRPr lang="ru-RU" sz="2000" i="1" dirty="0">
              <a:solidFill>
                <a:srgbClr val="FF0000"/>
              </a:solidFill>
            </a:endParaRPr>
          </a:p>
          <a:p>
            <a:pPr>
              <a:buFont typeface="Arial" charset="0"/>
              <a:buNone/>
            </a:pPr>
            <a:r>
              <a:rPr lang="ru-RU" sz="2400" i="1" dirty="0"/>
              <a:t>Начальные условия:	</a:t>
            </a:r>
          </a:p>
          <a:p>
            <a:pPr>
              <a:lnSpc>
                <a:spcPct val="90000"/>
              </a:lnSpc>
              <a:buNone/>
            </a:pPr>
            <a:r>
              <a:rPr lang="ru-RU" sz="2400" i="1" dirty="0"/>
              <a:t>  </a:t>
            </a:r>
            <a:r>
              <a:rPr lang="en-US" sz="2000" b="1" i="1" dirty="0">
                <a:solidFill>
                  <a:srgbClr val="FF0000"/>
                </a:solidFill>
                <a:latin typeface="Courier New" panose="02070309020205020404" pitchFamily="49" charset="0"/>
                <a:cs typeface="Courier New" panose="02070309020205020404" pitchFamily="49" charset="0"/>
              </a:rPr>
              <a:t>T</a:t>
            </a:r>
            <a:r>
              <a:rPr lang="ru-RU" sz="2000" b="1" dirty="0">
                <a:solidFill>
                  <a:srgbClr val="FF0000"/>
                </a:solidFill>
                <a:latin typeface="Courier New" panose="02070309020205020404" pitchFamily="49" charset="0"/>
                <a:cs typeface="Courier New" panose="02070309020205020404" pitchFamily="49" charset="0"/>
              </a:rPr>
              <a:t>(0,</a:t>
            </a:r>
            <a:r>
              <a:rPr lang="en-US" sz="2000" b="1" i="1" dirty="0">
                <a:solidFill>
                  <a:srgbClr val="FF0000"/>
                </a:solidFill>
                <a:latin typeface="Courier New" panose="02070309020205020404" pitchFamily="49" charset="0"/>
                <a:cs typeface="Courier New" panose="02070309020205020404" pitchFamily="49" charset="0"/>
              </a:rPr>
              <a:t>j</a:t>
            </a:r>
            <a:r>
              <a:rPr lang="ru-RU" sz="2000" b="1" dirty="0">
                <a:solidFill>
                  <a:srgbClr val="FF0000"/>
                </a:solidFill>
                <a:latin typeface="Courier New" panose="02070309020205020404" pitchFamily="49" charset="0"/>
                <a:cs typeface="Courier New" panose="02070309020205020404" pitchFamily="49" charset="0"/>
              </a:rPr>
              <a:t>)= 0 при </a:t>
            </a:r>
            <a:r>
              <a:rPr lang="en-US" sz="2000" b="1" i="1" dirty="0">
                <a:solidFill>
                  <a:srgbClr val="FF0000"/>
                </a:solidFill>
                <a:latin typeface="Courier New" panose="02070309020205020404" pitchFamily="49" charset="0"/>
                <a:cs typeface="Courier New" panose="02070309020205020404" pitchFamily="49" charset="0"/>
              </a:rPr>
              <a:t>j</a:t>
            </a:r>
            <a:r>
              <a:rPr lang="ru-RU" sz="2000" b="1" i="1" dirty="0">
                <a:solidFill>
                  <a:srgbClr val="FF0000"/>
                </a:solidFill>
                <a:latin typeface="Courier New" panose="02070309020205020404" pitchFamily="49" charset="0"/>
                <a:cs typeface="Courier New" panose="02070309020205020404" pitchFamily="49" charset="0"/>
              </a:rPr>
              <a:t> ≥ </a:t>
            </a:r>
            <a:r>
              <a:rPr lang="ru-RU" sz="2000" b="1" dirty="0">
                <a:solidFill>
                  <a:srgbClr val="FF0000"/>
                </a:solidFill>
                <a:latin typeface="Courier New" panose="02070309020205020404" pitchFamily="49" charset="0"/>
                <a:cs typeface="Courier New" panose="02070309020205020404" pitchFamily="49" charset="0"/>
              </a:rPr>
              <a:t>0, </a:t>
            </a:r>
            <a:endParaRPr lang="en-US" sz="2000" b="1" i="1" dirty="0">
              <a:solidFill>
                <a:srgbClr val="FF0000"/>
              </a:solidFill>
              <a:latin typeface="Courier New" panose="02070309020205020404" pitchFamily="49" charset="0"/>
              <a:cs typeface="Courier New" panose="02070309020205020404" pitchFamily="49" charset="0"/>
            </a:endParaRPr>
          </a:p>
          <a:p>
            <a:pPr>
              <a:lnSpc>
                <a:spcPct val="90000"/>
              </a:lnSpc>
              <a:buNone/>
            </a:pPr>
            <a:r>
              <a:rPr lang="ru-RU" sz="2000" b="1" i="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T</a:t>
            </a:r>
            <a:r>
              <a:rPr lang="ru-RU" sz="2000" b="1" dirty="0">
                <a:solidFill>
                  <a:srgbClr val="FF0000"/>
                </a:solidFill>
                <a:latin typeface="Courier New" panose="02070309020205020404" pitchFamily="49" charset="0"/>
                <a:cs typeface="Courier New" panose="02070309020205020404" pitchFamily="49" charset="0"/>
              </a:rPr>
              <a:t>(</a:t>
            </a:r>
            <a:r>
              <a:rPr lang="en-US" sz="2000" b="1" i="1" dirty="0" err="1">
                <a:solidFill>
                  <a:srgbClr val="FF0000"/>
                </a:solidFill>
                <a:latin typeface="Courier New" panose="02070309020205020404" pitchFamily="49" charset="0"/>
                <a:cs typeface="Courier New" panose="02070309020205020404" pitchFamily="49" charset="0"/>
              </a:rPr>
              <a:t>i</a:t>
            </a:r>
            <a:r>
              <a:rPr lang="ru-RU" sz="2000" b="1" dirty="0">
                <a:solidFill>
                  <a:srgbClr val="FF0000"/>
                </a:solidFill>
                <a:latin typeface="Courier New" panose="02070309020205020404" pitchFamily="49" charset="0"/>
                <a:cs typeface="Courier New" panose="02070309020205020404" pitchFamily="49" charset="0"/>
              </a:rPr>
              <a:t>,0)= 0 при </a:t>
            </a:r>
            <a:r>
              <a:rPr lang="en-US" sz="2000" b="1" i="1" dirty="0" err="1">
                <a:solidFill>
                  <a:srgbClr val="FF0000"/>
                </a:solidFill>
                <a:latin typeface="Courier New" panose="02070309020205020404" pitchFamily="49" charset="0"/>
                <a:cs typeface="Courier New" panose="02070309020205020404" pitchFamily="49" charset="0"/>
              </a:rPr>
              <a:t>i</a:t>
            </a:r>
            <a:r>
              <a:rPr lang="ru-RU" sz="2000" b="1" i="1" dirty="0">
                <a:solidFill>
                  <a:srgbClr val="FF0000"/>
                </a:solidFill>
                <a:latin typeface="Courier New" panose="02070309020205020404" pitchFamily="49" charset="0"/>
                <a:cs typeface="Courier New" panose="02070309020205020404" pitchFamily="49" charset="0"/>
              </a:rPr>
              <a:t> ≥ </a:t>
            </a:r>
            <a:r>
              <a:rPr lang="ru-RU" sz="2000" b="1" dirty="0">
                <a:solidFill>
                  <a:srgbClr val="FF0000"/>
                </a:solidFill>
                <a:latin typeface="Courier New" panose="02070309020205020404" pitchFamily="49" charset="0"/>
                <a:cs typeface="Courier New" panose="02070309020205020404" pitchFamily="49" charset="0"/>
              </a:rPr>
              <a:t>1.</a:t>
            </a:r>
            <a:r>
              <a:rPr lang="ru-RU" sz="2400" b="1" dirty="0">
                <a:latin typeface="Courier New" panose="02070309020205020404" pitchFamily="49" charset="0"/>
                <a:cs typeface="Courier New" panose="02070309020205020404" pitchFamily="49" charset="0"/>
              </a:rPr>
              <a:t> </a:t>
            </a:r>
            <a:endParaRPr lang="en-US" sz="2400" b="1" i="1" dirty="0">
              <a:latin typeface="Courier New" panose="02070309020205020404" pitchFamily="49" charset="0"/>
              <a:cs typeface="Courier New" panose="02070309020205020404" pitchFamily="49" charset="0"/>
            </a:endParaRPr>
          </a:p>
          <a:p>
            <a:pPr>
              <a:buNone/>
            </a:pPr>
            <a:r>
              <a:rPr lang="en-US" sz="2400" b="1" i="1" dirty="0">
                <a:latin typeface="Courier New" panose="02070309020205020404" pitchFamily="49" charset="0"/>
                <a:cs typeface="Courier New" panose="02070309020205020404" pitchFamily="49" charset="0"/>
              </a:rPr>
              <a:t>	</a:t>
            </a:r>
            <a:endParaRPr lang="ru-RU" sz="2400" i="1" dirty="0"/>
          </a:p>
        </p:txBody>
      </p:sp>
      <p:graphicFrame>
        <p:nvGraphicFramePr>
          <p:cNvPr id="4" name="Group 381"/>
          <p:cNvGraphicFramePr>
            <a:graphicFrameLocks/>
          </p:cNvGraphicFramePr>
          <p:nvPr>
            <p:extLst>
              <p:ext uri="{D42A27DB-BD31-4B8C-83A1-F6EECF244321}">
                <p14:modId xmlns:p14="http://schemas.microsoft.com/office/powerpoint/2010/main" val="3338250894"/>
              </p:ext>
            </p:extLst>
          </p:nvPr>
        </p:nvGraphicFramePr>
        <p:xfrm>
          <a:off x="36860" y="2780928"/>
          <a:ext cx="9011068" cy="3024188"/>
        </p:xfrm>
        <a:graphic>
          <a:graphicData uri="http://schemas.openxmlformats.org/drawingml/2006/table">
            <a:tbl>
              <a:tblPr/>
              <a:tblGrid>
                <a:gridCol w="1417193">
                  <a:extLst>
                    <a:ext uri="{9D8B030D-6E8A-4147-A177-3AD203B41FA5}">
                      <a16:colId xmlns:a16="http://schemas.microsoft.com/office/drawing/2014/main" xmlns="" val="20000"/>
                    </a:ext>
                  </a:extLst>
                </a:gridCol>
                <a:gridCol w="504056">
                  <a:extLst>
                    <a:ext uri="{9D8B030D-6E8A-4147-A177-3AD203B41FA5}">
                      <a16:colId xmlns:a16="http://schemas.microsoft.com/office/drawing/2014/main" xmlns="" val="20018"/>
                    </a:ext>
                  </a:extLst>
                </a:gridCol>
                <a:gridCol w="360040">
                  <a:extLst>
                    <a:ext uri="{9D8B030D-6E8A-4147-A177-3AD203B41FA5}">
                      <a16:colId xmlns:a16="http://schemas.microsoft.com/office/drawing/2014/main" xmlns="" val="20001"/>
                    </a:ext>
                  </a:extLst>
                </a:gridCol>
                <a:gridCol w="432048">
                  <a:extLst>
                    <a:ext uri="{9D8B030D-6E8A-4147-A177-3AD203B41FA5}">
                      <a16:colId xmlns:a16="http://schemas.microsoft.com/office/drawing/2014/main" xmlns="" val="20002"/>
                    </a:ext>
                  </a:extLst>
                </a:gridCol>
                <a:gridCol w="432048">
                  <a:extLst>
                    <a:ext uri="{9D8B030D-6E8A-4147-A177-3AD203B41FA5}">
                      <a16:colId xmlns:a16="http://schemas.microsoft.com/office/drawing/2014/main" xmlns="" val="20003"/>
                    </a:ext>
                  </a:extLst>
                </a:gridCol>
                <a:gridCol w="432048">
                  <a:extLst>
                    <a:ext uri="{9D8B030D-6E8A-4147-A177-3AD203B41FA5}">
                      <a16:colId xmlns:a16="http://schemas.microsoft.com/office/drawing/2014/main" xmlns="" val="20004"/>
                    </a:ext>
                  </a:extLst>
                </a:gridCol>
                <a:gridCol w="432048">
                  <a:extLst>
                    <a:ext uri="{9D8B030D-6E8A-4147-A177-3AD203B41FA5}">
                      <a16:colId xmlns:a16="http://schemas.microsoft.com/office/drawing/2014/main" xmlns="" val="20005"/>
                    </a:ext>
                  </a:extLst>
                </a:gridCol>
                <a:gridCol w="432048">
                  <a:extLst>
                    <a:ext uri="{9D8B030D-6E8A-4147-A177-3AD203B41FA5}">
                      <a16:colId xmlns:a16="http://schemas.microsoft.com/office/drawing/2014/main" xmlns="" val="20006"/>
                    </a:ext>
                  </a:extLst>
                </a:gridCol>
                <a:gridCol w="432048">
                  <a:extLst>
                    <a:ext uri="{9D8B030D-6E8A-4147-A177-3AD203B41FA5}">
                      <a16:colId xmlns:a16="http://schemas.microsoft.com/office/drawing/2014/main" xmlns="" val="20007"/>
                    </a:ext>
                  </a:extLst>
                </a:gridCol>
                <a:gridCol w="432048">
                  <a:extLst>
                    <a:ext uri="{9D8B030D-6E8A-4147-A177-3AD203B41FA5}">
                      <a16:colId xmlns:a16="http://schemas.microsoft.com/office/drawing/2014/main" xmlns="" val="20008"/>
                    </a:ext>
                  </a:extLst>
                </a:gridCol>
                <a:gridCol w="432048">
                  <a:extLst>
                    <a:ext uri="{9D8B030D-6E8A-4147-A177-3AD203B41FA5}">
                      <a16:colId xmlns:a16="http://schemas.microsoft.com/office/drawing/2014/main" xmlns="" val="20009"/>
                    </a:ext>
                  </a:extLst>
                </a:gridCol>
                <a:gridCol w="360040">
                  <a:extLst>
                    <a:ext uri="{9D8B030D-6E8A-4147-A177-3AD203B41FA5}">
                      <a16:colId xmlns:a16="http://schemas.microsoft.com/office/drawing/2014/main" xmlns="" val="20010"/>
                    </a:ext>
                  </a:extLst>
                </a:gridCol>
                <a:gridCol w="453651">
                  <a:extLst>
                    <a:ext uri="{9D8B030D-6E8A-4147-A177-3AD203B41FA5}">
                      <a16:colId xmlns:a16="http://schemas.microsoft.com/office/drawing/2014/main" xmlns="" val="20011"/>
                    </a:ext>
                  </a:extLst>
                </a:gridCol>
                <a:gridCol w="410445">
                  <a:extLst>
                    <a:ext uri="{9D8B030D-6E8A-4147-A177-3AD203B41FA5}">
                      <a16:colId xmlns:a16="http://schemas.microsoft.com/office/drawing/2014/main" xmlns="" val="20012"/>
                    </a:ext>
                  </a:extLst>
                </a:gridCol>
                <a:gridCol w="360040">
                  <a:extLst>
                    <a:ext uri="{9D8B030D-6E8A-4147-A177-3AD203B41FA5}">
                      <a16:colId xmlns:a16="http://schemas.microsoft.com/office/drawing/2014/main" xmlns="" val="20013"/>
                    </a:ext>
                  </a:extLst>
                </a:gridCol>
                <a:gridCol w="432048">
                  <a:extLst>
                    <a:ext uri="{9D8B030D-6E8A-4147-A177-3AD203B41FA5}">
                      <a16:colId xmlns:a16="http://schemas.microsoft.com/office/drawing/2014/main" xmlns="" val="20014"/>
                    </a:ext>
                  </a:extLst>
                </a:gridCol>
                <a:gridCol w="432048">
                  <a:extLst>
                    <a:ext uri="{9D8B030D-6E8A-4147-A177-3AD203B41FA5}">
                      <a16:colId xmlns:a16="http://schemas.microsoft.com/office/drawing/2014/main" xmlns="" val="20015"/>
                    </a:ext>
                  </a:extLst>
                </a:gridCol>
                <a:gridCol w="432048">
                  <a:extLst>
                    <a:ext uri="{9D8B030D-6E8A-4147-A177-3AD203B41FA5}">
                      <a16:colId xmlns:a16="http://schemas.microsoft.com/office/drawing/2014/main" xmlns="" val="20016"/>
                    </a:ext>
                  </a:extLst>
                </a:gridCol>
                <a:gridCol w="393075">
                  <a:extLst>
                    <a:ext uri="{9D8B030D-6E8A-4147-A177-3AD203B41FA5}">
                      <a16:colId xmlns:a16="http://schemas.microsoft.com/office/drawing/2014/main" xmlns="" val="20017"/>
                    </a:ext>
                  </a:extLst>
                </a:gridCol>
              </a:tblGrid>
              <a:tr h="4318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lang="en-US" sz="1800" dirty="0">
                          <a:solidFill>
                            <a:schemeClr val="folHlink"/>
                          </a:solidFill>
                        </a:rPr>
                        <a:t>W =</a:t>
                      </a:r>
                      <a:r>
                        <a:rPr lang="ru-RU" sz="1800" dirty="0">
                          <a:solidFill>
                            <a:schemeClr val="folHlink"/>
                          </a:solidFill>
                        </a:rPr>
                        <a:t> 16</a:t>
                      </a:r>
                      <a:endParaRPr kumimoji="0" lang="ru-RU" sz="1800" b="0" i="0" u="none" strike="noStrike" cap="none" normalizeH="0" baseline="0" dirty="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800" b="0" i="0" u="none" strike="noStrike" cap="none" normalizeH="0" baseline="0" dirty="0" err="1">
                          <a:ln>
                            <a:noFill/>
                          </a:ln>
                          <a:solidFill>
                            <a:schemeClr val="tx1"/>
                          </a:solidFill>
                          <a:effectLst/>
                          <a:latin typeface="Calibri" pitchFamily="34" charset="0"/>
                        </a:rPr>
                        <a:t>i</a:t>
                      </a:r>
                      <a:r>
                        <a:rPr kumimoji="0" lang="ru-RU" sz="1800" b="0" i="0" u="none" strike="noStrike" cap="none" normalizeH="0" baseline="0" dirty="0">
                          <a:ln>
                            <a:noFill/>
                          </a:ln>
                          <a:solidFill>
                            <a:schemeClr val="tx1"/>
                          </a:solidFill>
                          <a:effectLst/>
                          <a:latin typeface="Calibri" pitchFamily="34" charset="0"/>
                        </a:rPr>
                        <a:t> </a:t>
                      </a:r>
                      <a:r>
                        <a:rPr kumimoji="0" lang="en-US" sz="1800" b="0" i="0" u="none" strike="noStrike" cap="none" normalizeH="0" baseline="0" dirty="0">
                          <a:ln>
                            <a:noFill/>
                          </a:ln>
                          <a:solidFill>
                            <a:schemeClr val="tx1"/>
                          </a:solidFill>
                          <a:effectLst/>
                          <a:latin typeface="Calibri" pitchFamily="34" charset="0"/>
                        </a:rPr>
                        <a:t>\</a:t>
                      </a:r>
                      <a:r>
                        <a:rPr kumimoji="0" lang="ru-RU" sz="1800" b="0" i="0" u="none" strike="noStrike" cap="none" normalizeH="0" baseline="0" dirty="0">
                          <a:ln>
                            <a:noFill/>
                          </a:ln>
                          <a:solidFill>
                            <a:schemeClr val="tx1"/>
                          </a:solidFill>
                          <a:effectLst/>
                          <a:latin typeface="Calibri" pitchFamily="34" charset="0"/>
                        </a:rPr>
                        <a:t> </a:t>
                      </a:r>
                      <a:r>
                        <a:rPr kumimoji="0" lang="en-US" sz="1800" b="0" i="0" u="none" strike="noStrike" cap="none" normalizeH="0" baseline="0" dirty="0">
                          <a:ln>
                            <a:noFill/>
                          </a:ln>
                          <a:solidFill>
                            <a:schemeClr val="tx1"/>
                          </a:solidFill>
                          <a:effectLst/>
                          <a:latin typeface="Calibri" pitchFamily="34" charset="0"/>
                        </a:rPr>
                        <a:t>j</a:t>
                      </a:r>
                      <a:r>
                        <a:rPr kumimoji="0" lang="ru-RU" sz="1800" b="0" i="0" u="none" strike="noStrike" cap="none" normalizeH="0" baseline="0" dirty="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2</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3</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4</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5</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6</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7</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8</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9</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10</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11</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12</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13</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14</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15</a:t>
                      </a: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16</a:t>
                      </a:r>
                    </a:p>
                  </a:txBody>
                  <a:tcPr marL="36000" marR="36000" marT="36000" marB="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ru-RU" sz="1800" b="0" i="0" u="none" strike="noStrike" cap="none" normalizeH="0" baseline="0" dirty="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1800">
                <a:tc>
                  <a:txBody>
                    <a:bodyPr/>
                    <a:lstStyle/>
                    <a:p>
                      <a:pPr>
                        <a:buFont typeface="Arial" charset="0"/>
                        <a:buNone/>
                      </a:pPr>
                      <a:r>
                        <a:rPr lang="en-US" sz="1600" i="1" dirty="0"/>
                        <a:t>c</a:t>
                      </a:r>
                      <a:r>
                        <a:rPr lang="en-US" sz="1600" baseline="-25000" dirty="0"/>
                        <a:t>1</a:t>
                      </a:r>
                      <a:r>
                        <a:rPr lang="en-US" sz="1600" dirty="0"/>
                        <a:t>  = 5,</a:t>
                      </a:r>
                      <a:r>
                        <a:rPr lang="en-US" sz="1600" i="1" dirty="0"/>
                        <a:t> </a:t>
                      </a:r>
                      <a:r>
                        <a:rPr lang="en-US" sz="1600" i="1" dirty="0">
                          <a:solidFill>
                            <a:schemeClr val="folHlink"/>
                          </a:solidFill>
                        </a:rPr>
                        <a:t>w</a:t>
                      </a:r>
                      <a:r>
                        <a:rPr lang="en-US" sz="1600" i="1" baseline="-25000" dirty="0">
                          <a:solidFill>
                            <a:schemeClr val="folHlink"/>
                          </a:solidFill>
                        </a:rPr>
                        <a:t>1</a:t>
                      </a:r>
                      <a:r>
                        <a:rPr lang="en-US" sz="1600" i="1" dirty="0">
                          <a:solidFill>
                            <a:schemeClr val="folHlink"/>
                          </a:solidFill>
                        </a:rPr>
                        <a:t> </a:t>
                      </a:r>
                      <a:r>
                        <a:rPr lang="en-US" sz="1600" dirty="0">
                          <a:solidFill>
                            <a:schemeClr val="folHlink"/>
                          </a:solidFill>
                        </a:rPr>
                        <a:t>= 4</a:t>
                      </a:r>
                      <a:endParaRPr kumimoji="0" lang="ru-RU" sz="1600" b="0" i="0" u="none" strike="noStrike" cap="none" normalizeH="0" baseline="0" dirty="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3388">
                <a:tc>
                  <a:txBody>
                    <a:bodyPr/>
                    <a:lstStyle/>
                    <a:p>
                      <a:pPr>
                        <a:buFont typeface="Arial" charset="0"/>
                        <a:buNone/>
                      </a:pPr>
                      <a:r>
                        <a:rPr lang="en-US" sz="1600" i="1" dirty="0"/>
                        <a:t>c</a:t>
                      </a:r>
                      <a:r>
                        <a:rPr lang="en-US" sz="1600" baseline="-25000" dirty="0"/>
                        <a:t>2</a:t>
                      </a:r>
                      <a:r>
                        <a:rPr lang="en-US" sz="1600" dirty="0"/>
                        <a:t> </a:t>
                      </a:r>
                      <a:r>
                        <a:rPr lang="en-US" sz="1600" i="1" dirty="0"/>
                        <a:t>  </a:t>
                      </a:r>
                      <a:r>
                        <a:rPr lang="en-US" sz="1600" dirty="0"/>
                        <a:t>= 7,</a:t>
                      </a:r>
                      <a:r>
                        <a:rPr lang="ru-RU" sz="1600" dirty="0"/>
                        <a:t> </a:t>
                      </a:r>
                      <a:r>
                        <a:rPr lang="en-US" sz="1600" i="1" dirty="0">
                          <a:solidFill>
                            <a:schemeClr val="folHlink"/>
                          </a:solidFill>
                        </a:rPr>
                        <a:t>w</a:t>
                      </a:r>
                      <a:r>
                        <a:rPr lang="en-US" sz="1600" i="1" baseline="-25000" dirty="0">
                          <a:solidFill>
                            <a:schemeClr val="folHlink"/>
                          </a:solidFill>
                        </a:rPr>
                        <a:t>2</a:t>
                      </a:r>
                      <a:r>
                        <a:rPr lang="en-US" sz="1600" i="1" dirty="0">
                          <a:solidFill>
                            <a:schemeClr val="folHlink"/>
                          </a:solidFill>
                        </a:rPr>
                        <a:t> </a:t>
                      </a:r>
                      <a:r>
                        <a:rPr lang="en-US" sz="1600" dirty="0">
                          <a:solidFill>
                            <a:schemeClr val="folHlink"/>
                          </a:solidFill>
                        </a:rPr>
                        <a:t>= 5</a:t>
                      </a:r>
                      <a:endParaRPr kumimoji="0" lang="ru-RU" sz="1600" b="0" i="0" u="none" strike="noStrike" cap="none" normalizeH="0" baseline="0" dirty="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31800">
                <a:tc>
                  <a:txBody>
                    <a:bodyPr/>
                    <a:lstStyle/>
                    <a:p>
                      <a:pPr>
                        <a:buFont typeface="Arial" charset="0"/>
                        <a:buNone/>
                      </a:pPr>
                      <a:r>
                        <a:rPr lang="en-US" sz="1600" dirty="0"/>
                        <a:t>c</a:t>
                      </a:r>
                      <a:r>
                        <a:rPr lang="en-US" sz="1600" baseline="-25000" dirty="0"/>
                        <a:t>3</a:t>
                      </a:r>
                      <a:r>
                        <a:rPr lang="en-US" sz="1600" i="1" dirty="0"/>
                        <a:t>   </a:t>
                      </a:r>
                      <a:r>
                        <a:rPr lang="en-US" sz="1600" dirty="0"/>
                        <a:t>= 4,</a:t>
                      </a:r>
                      <a:r>
                        <a:rPr lang="en-US" sz="1600" i="1" dirty="0"/>
                        <a:t> </a:t>
                      </a:r>
                      <a:r>
                        <a:rPr lang="en-US" sz="1600" i="1" dirty="0">
                          <a:solidFill>
                            <a:schemeClr val="folHlink"/>
                          </a:solidFill>
                        </a:rPr>
                        <a:t>w</a:t>
                      </a:r>
                      <a:r>
                        <a:rPr lang="en-US" sz="1600" i="1" baseline="-25000" dirty="0">
                          <a:solidFill>
                            <a:schemeClr val="folHlink"/>
                          </a:solidFill>
                        </a:rPr>
                        <a:t>3</a:t>
                      </a:r>
                      <a:r>
                        <a:rPr lang="en-US" sz="1600" i="1" dirty="0">
                          <a:solidFill>
                            <a:schemeClr val="folHlink"/>
                          </a:solidFill>
                        </a:rPr>
                        <a:t> </a:t>
                      </a:r>
                      <a:r>
                        <a:rPr lang="en-US" sz="1600" dirty="0">
                          <a:solidFill>
                            <a:schemeClr val="folHlink"/>
                          </a:solidFill>
                        </a:rPr>
                        <a:t>= 3</a:t>
                      </a:r>
                      <a:endParaRPr kumimoji="0" lang="ru-RU" sz="1600" b="0" i="0" u="none" strike="noStrike" cap="none" normalizeH="0" baseline="0" dirty="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1800">
                <a:tc>
                  <a:txBody>
                    <a:bodyPr/>
                    <a:lstStyle/>
                    <a:p>
                      <a:pPr>
                        <a:buFont typeface="Arial" charset="0"/>
                        <a:buNone/>
                      </a:pPr>
                      <a:r>
                        <a:rPr lang="en-US" sz="1600" i="1" dirty="0"/>
                        <a:t>c</a:t>
                      </a:r>
                      <a:r>
                        <a:rPr lang="en-US" sz="1600" baseline="-25000" dirty="0"/>
                        <a:t>4</a:t>
                      </a:r>
                      <a:r>
                        <a:rPr lang="en-US" sz="1600" i="1" dirty="0"/>
                        <a:t>  </a:t>
                      </a:r>
                      <a:r>
                        <a:rPr lang="en-US" sz="1600" dirty="0"/>
                        <a:t>= 9,  </a:t>
                      </a:r>
                      <a:r>
                        <a:rPr lang="en-US" sz="1600" i="1" dirty="0">
                          <a:solidFill>
                            <a:schemeClr val="folHlink"/>
                          </a:solidFill>
                        </a:rPr>
                        <a:t>w</a:t>
                      </a:r>
                      <a:r>
                        <a:rPr lang="en-US" sz="1600" i="1" baseline="-25000" dirty="0">
                          <a:solidFill>
                            <a:schemeClr val="folHlink"/>
                          </a:solidFill>
                        </a:rPr>
                        <a:t>4</a:t>
                      </a:r>
                      <a:r>
                        <a:rPr lang="en-US" sz="1600" i="1" dirty="0">
                          <a:solidFill>
                            <a:schemeClr val="folHlink"/>
                          </a:solidFill>
                        </a:rPr>
                        <a:t> </a:t>
                      </a:r>
                      <a:r>
                        <a:rPr lang="en-US" sz="1600" dirty="0">
                          <a:solidFill>
                            <a:schemeClr val="folHlink"/>
                          </a:solidFill>
                        </a:rPr>
                        <a:t>= 7</a:t>
                      </a:r>
                      <a:endParaRPr kumimoji="0" lang="ru-RU" sz="1600" b="0" i="0" u="none" strike="noStrike" cap="none" normalizeH="0" baseline="0" dirty="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31800">
                <a:tc>
                  <a:txBody>
                    <a:bodyPr/>
                    <a:lstStyle/>
                    <a:p>
                      <a:pPr>
                        <a:buFont typeface="Arial" charset="0"/>
                        <a:buNone/>
                      </a:pPr>
                      <a:r>
                        <a:rPr lang="en-US" sz="1600" i="1" dirty="0"/>
                        <a:t>c</a:t>
                      </a:r>
                      <a:r>
                        <a:rPr lang="en-US" sz="1600" baseline="-25000" dirty="0"/>
                        <a:t>5</a:t>
                      </a:r>
                      <a:r>
                        <a:rPr lang="en-US" sz="1600" i="1" dirty="0"/>
                        <a:t>  </a:t>
                      </a:r>
                      <a:r>
                        <a:rPr lang="en-US" sz="1600" dirty="0"/>
                        <a:t>= 8,  </a:t>
                      </a:r>
                      <a:r>
                        <a:rPr lang="en-US" sz="1600" i="1" dirty="0">
                          <a:solidFill>
                            <a:schemeClr val="folHlink"/>
                          </a:solidFill>
                        </a:rPr>
                        <a:t>w</a:t>
                      </a:r>
                      <a:r>
                        <a:rPr lang="en-US" sz="1600" i="1" baseline="-25000" dirty="0">
                          <a:solidFill>
                            <a:schemeClr val="folHlink"/>
                          </a:solidFill>
                        </a:rPr>
                        <a:t>5</a:t>
                      </a:r>
                      <a:r>
                        <a:rPr lang="en-US" sz="1600" i="1" dirty="0">
                          <a:solidFill>
                            <a:schemeClr val="folHlink"/>
                          </a:solidFill>
                        </a:rPr>
                        <a:t> </a:t>
                      </a:r>
                      <a:r>
                        <a:rPr lang="en-US" sz="1600" dirty="0">
                          <a:solidFill>
                            <a:schemeClr val="folHlink"/>
                          </a:solidFill>
                        </a:rPr>
                        <a:t>= 6</a:t>
                      </a:r>
                      <a:endParaRPr kumimoji="0" lang="ru-RU" sz="1600" b="0" i="0" u="none" strike="noStrike" cap="none" normalizeH="0" baseline="0" dirty="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800" b="0" i="0" u="none" strike="noStrike" cap="none" normalizeH="0" baseline="0" dirty="0">
                          <a:ln>
                            <a:noFill/>
                          </a:ln>
                          <a:solidFill>
                            <a:schemeClr val="tx1"/>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16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1600" b="0" i="0" u="none" strike="noStrike" cap="none" normalizeH="0" baseline="0" dirty="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 name="TextBox 1"/>
          <p:cNvSpPr txBox="1"/>
          <p:nvPr/>
        </p:nvSpPr>
        <p:spPr>
          <a:xfrm>
            <a:off x="3618137" y="3673762"/>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5" name="TextBox 4"/>
          <p:cNvSpPr txBox="1"/>
          <p:nvPr/>
        </p:nvSpPr>
        <p:spPr>
          <a:xfrm>
            <a:off x="4050185" y="3671126"/>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6" name="TextBox 5"/>
          <p:cNvSpPr txBox="1"/>
          <p:nvPr/>
        </p:nvSpPr>
        <p:spPr>
          <a:xfrm>
            <a:off x="4469408" y="3647415"/>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7" name="TextBox 6"/>
          <p:cNvSpPr txBox="1"/>
          <p:nvPr/>
        </p:nvSpPr>
        <p:spPr>
          <a:xfrm>
            <a:off x="4901456" y="3647415"/>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8" name="TextBox 7"/>
          <p:cNvSpPr txBox="1"/>
          <p:nvPr/>
        </p:nvSpPr>
        <p:spPr>
          <a:xfrm>
            <a:off x="5364088" y="3647415"/>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9" name="TextBox 8"/>
          <p:cNvSpPr txBox="1"/>
          <p:nvPr/>
        </p:nvSpPr>
        <p:spPr>
          <a:xfrm>
            <a:off x="5724128" y="3647738"/>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10" name="TextBox 9"/>
          <p:cNvSpPr txBox="1"/>
          <p:nvPr/>
        </p:nvSpPr>
        <p:spPr>
          <a:xfrm>
            <a:off x="6156176" y="3647738"/>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11" name="TextBox 10"/>
          <p:cNvSpPr txBox="1"/>
          <p:nvPr/>
        </p:nvSpPr>
        <p:spPr>
          <a:xfrm>
            <a:off x="6588224" y="3647738"/>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12" name="TextBox 11"/>
          <p:cNvSpPr txBox="1"/>
          <p:nvPr/>
        </p:nvSpPr>
        <p:spPr>
          <a:xfrm>
            <a:off x="6919160" y="3652500"/>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13" name="TextBox 12"/>
          <p:cNvSpPr txBox="1"/>
          <p:nvPr/>
        </p:nvSpPr>
        <p:spPr>
          <a:xfrm>
            <a:off x="7351208" y="3652500"/>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14" name="TextBox 13"/>
          <p:cNvSpPr txBox="1"/>
          <p:nvPr/>
        </p:nvSpPr>
        <p:spPr>
          <a:xfrm>
            <a:off x="7783256" y="3652500"/>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15" name="TextBox 14"/>
          <p:cNvSpPr txBox="1"/>
          <p:nvPr/>
        </p:nvSpPr>
        <p:spPr>
          <a:xfrm>
            <a:off x="8244408" y="3652500"/>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16" name="TextBox 15"/>
          <p:cNvSpPr txBox="1"/>
          <p:nvPr/>
        </p:nvSpPr>
        <p:spPr>
          <a:xfrm>
            <a:off x="8604448" y="3652500"/>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17" name="TextBox 16"/>
          <p:cNvSpPr txBox="1"/>
          <p:nvPr/>
        </p:nvSpPr>
        <p:spPr>
          <a:xfrm>
            <a:off x="3618137" y="4086364"/>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18" name="TextBox 17"/>
          <p:cNvSpPr txBox="1"/>
          <p:nvPr/>
        </p:nvSpPr>
        <p:spPr>
          <a:xfrm>
            <a:off x="4060047" y="4086364"/>
            <a:ext cx="432048" cy="369332"/>
          </a:xfrm>
          <a:prstGeom prst="rect">
            <a:avLst/>
          </a:prstGeom>
          <a:noFill/>
        </p:spPr>
        <p:txBody>
          <a:bodyPr wrap="square" rtlCol="0">
            <a:spAutoFit/>
          </a:bodyPr>
          <a:lstStyle/>
          <a:p>
            <a:pPr algn="ctr"/>
            <a:r>
              <a:rPr lang="en-US" dirty="0" smtClean="0">
                <a:solidFill>
                  <a:srgbClr val="002060"/>
                </a:solidFill>
              </a:rPr>
              <a:t>7</a:t>
            </a:r>
            <a:endParaRPr lang="ru-RU" dirty="0">
              <a:solidFill>
                <a:srgbClr val="002060"/>
              </a:solidFill>
            </a:endParaRPr>
          </a:p>
        </p:txBody>
      </p:sp>
      <p:sp>
        <p:nvSpPr>
          <p:cNvPr id="19" name="TextBox 18"/>
          <p:cNvSpPr txBox="1"/>
          <p:nvPr/>
        </p:nvSpPr>
        <p:spPr>
          <a:xfrm>
            <a:off x="5724128" y="4087497"/>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20" name="TextBox 19"/>
          <p:cNvSpPr txBox="1"/>
          <p:nvPr/>
        </p:nvSpPr>
        <p:spPr>
          <a:xfrm>
            <a:off x="4480255" y="4086364"/>
            <a:ext cx="432048" cy="369332"/>
          </a:xfrm>
          <a:prstGeom prst="rect">
            <a:avLst/>
          </a:prstGeom>
          <a:noFill/>
        </p:spPr>
        <p:txBody>
          <a:bodyPr wrap="square" rtlCol="0">
            <a:spAutoFit/>
          </a:bodyPr>
          <a:lstStyle/>
          <a:p>
            <a:pPr algn="ctr"/>
            <a:r>
              <a:rPr lang="en-US" dirty="0" smtClean="0">
                <a:solidFill>
                  <a:srgbClr val="002060"/>
                </a:solidFill>
              </a:rPr>
              <a:t>7</a:t>
            </a:r>
            <a:endParaRPr lang="ru-RU" dirty="0">
              <a:solidFill>
                <a:srgbClr val="002060"/>
              </a:solidFill>
            </a:endParaRPr>
          </a:p>
        </p:txBody>
      </p:sp>
      <p:sp>
        <p:nvSpPr>
          <p:cNvPr id="21" name="TextBox 20"/>
          <p:cNvSpPr txBox="1"/>
          <p:nvPr/>
        </p:nvSpPr>
        <p:spPr>
          <a:xfrm>
            <a:off x="4901456" y="4084276"/>
            <a:ext cx="432048" cy="369332"/>
          </a:xfrm>
          <a:prstGeom prst="rect">
            <a:avLst/>
          </a:prstGeom>
          <a:noFill/>
        </p:spPr>
        <p:txBody>
          <a:bodyPr wrap="square" rtlCol="0">
            <a:spAutoFit/>
          </a:bodyPr>
          <a:lstStyle/>
          <a:p>
            <a:pPr algn="ctr"/>
            <a:r>
              <a:rPr lang="en-US" dirty="0" smtClean="0">
                <a:solidFill>
                  <a:srgbClr val="002060"/>
                </a:solidFill>
              </a:rPr>
              <a:t>7</a:t>
            </a:r>
            <a:endParaRPr lang="ru-RU" dirty="0">
              <a:solidFill>
                <a:srgbClr val="002060"/>
              </a:solidFill>
            </a:endParaRPr>
          </a:p>
        </p:txBody>
      </p:sp>
      <p:sp>
        <p:nvSpPr>
          <p:cNvPr id="22" name="TextBox 21"/>
          <p:cNvSpPr txBox="1"/>
          <p:nvPr/>
        </p:nvSpPr>
        <p:spPr>
          <a:xfrm>
            <a:off x="5333504" y="4086364"/>
            <a:ext cx="432048" cy="369332"/>
          </a:xfrm>
          <a:prstGeom prst="rect">
            <a:avLst/>
          </a:prstGeom>
          <a:noFill/>
        </p:spPr>
        <p:txBody>
          <a:bodyPr wrap="square" rtlCol="0">
            <a:spAutoFit/>
          </a:bodyPr>
          <a:lstStyle/>
          <a:p>
            <a:pPr algn="ctr"/>
            <a:r>
              <a:rPr lang="en-US" dirty="0" smtClean="0">
                <a:solidFill>
                  <a:srgbClr val="002060"/>
                </a:solidFill>
              </a:rPr>
              <a:t>7</a:t>
            </a:r>
            <a:endParaRPr lang="ru-RU" dirty="0">
              <a:solidFill>
                <a:srgbClr val="002060"/>
              </a:solidFill>
            </a:endParaRPr>
          </a:p>
        </p:txBody>
      </p:sp>
      <p:sp>
        <p:nvSpPr>
          <p:cNvPr id="23" name="TextBox 22"/>
          <p:cNvSpPr txBox="1"/>
          <p:nvPr/>
        </p:nvSpPr>
        <p:spPr>
          <a:xfrm>
            <a:off x="6516216" y="4086364"/>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24" name="TextBox 23"/>
          <p:cNvSpPr txBox="1"/>
          <p:nvPr/>
        </p:nvSpPr>
        <p:spPr>
          <a:xfrm>
            <a:off x="6919160" y="4063823"/>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25" name="TextBox 24"/>
          <p:cNvSpPr txBox="1"/>
          <p:nvPr/>
        </p:nvSpPr>
        <p:spPr>
          <a:xfrm>
            <a:off x="7315204" y="4074181"/>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26" name="TextBox 25"/>
          <p:cNvSpPr txBox="1"/>
          <p:nvPr/>
        </p:nvSpPr>
        <p:spPr>
          <a:xfrm>
            <a:off x="7740352" y="4076269"/>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27" name="TextBox 26"/>
          <p:cNvSpPr txBox="1"/>
          <p:nvPr/>
        </p:nvSpPr>
        <p:spPr>
          <a:xfrm>
            <a:off x="8139358" y="4076269"/>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28" name="TextBox 27"/>
          <p:cNvSpPr txBox="1"/>
          <p:nvPr/>
        </p:nvSpPr>
        <p:spPr>
          <a:xfrm>
            <a:off x="8568444" y="4074181"/>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29" name="TextBox 28"/>
          <p:cNvSpPr txBox="1"/>
          <p:nvPr/>
        </p:nvSpPr>
        <p:spPr>
          <a:xfrm>
            <a:off x="6120172" y="4095766"/>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30" name="TextBox 29"/>
          <p:cNvSpPr txBox="1"/>
          <p:nvPr/>
        </p:nvSpPr>
        <p:spPr>
          <a:xfrm>
            <a:off x="5688124" y="4522241"/>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31" name="TextBox 30"/>
          <p:cNvSpPr txBox="1"/>
          <p:nvPr/>
        </p:nvSpPr>
        <p:spPr>
          <a:xfrm>
            <a:off x="6134480" y="4522241"/>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32" name="TextBox 31"/>
          <p:cNvSpPr txBox="1"/>
          <p:nvPr/>
        </p:nvSpPr>
        <p:spPr>
          <a:xfrm>
            <a:off x="6552220" y="4522241"/>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33" name="TextBox 32"/>
          <p:cNvSpPr txBox="1"/>
          <p:nvPr/>
        </p:nvSpPr>
        <p:spPr>
          <a:xfrm>
            <a:off x="3603334" y="4951502"/>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34" name="TextBox 33"/>
          <p:cNvSpPr txBox="1"/>
          <p:nvPr/>
        </p:nvSpPr>
        <p:spPr>
          <a:xfrm>
            <a:off x="3618137" y="4497673"/>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35" name="TextBox 34"/>
          <p:cNvSpPr txBox="1"/>
          <p:nvPr/>
        </p:nvSpPr>
        <p:spPr>
          <a:xfrm>
            <a:off x="3186089" y="4522241"/>
            <a:ext cx="432048" cy="369332"/>
          </a:xfrm>
          <a:prstGeom prst="rect">
            <a:avLst/>
          </a:prstGeom>
          <a:noFill/>
        </p:spPr>
        <p:txBody>
          <a:bodyPr wrap="square" rtlCol="0">
            <a:spAutoFit/>
          </a:bodyPr>
          <a:lstStyle/>
          <a:p>
            <a:pPr algn="ctr"/>
            <a:r>
              <a:rPr lang="en-US" dirty="0" smtClean="0">
                <a:solidFill>
                  <a:srgbClr val="002060"/>
                </a:solidFill>
              </a:rPr>
              <a:t>4</a:t>
            </a:r>
            <a:endParaRPr lang="ru-RU" dirty="0">
              <a:solidFill>
                <a:srgbClr val="002060"/>
              </a:solidFill>
            </a:endParaRPr>
          </a:p>
        </p:txBody>
      </p:sp>
      <p:sp>
        <p:nvSpPr>
          <p:cNvPr id="36" name="TextBox 35"/>
          <p:cNvSpPr txBox="1"/>
          <p:nvPr/>
        </p:nvSpPr>
        <p:spPr>
          <a:xfrm>
            <a:off x="3603334" y="5389014"/>
            <a:ext cx="432048" cy="369332"/>
          </a:xfrm>
          <a:prstGeom prst="rect">
            <a:avLst/>
          </a:prstGeom>
          <a:noFill/>
        </p:spPr>
        <p:txBody>
          <a:bodyPr wrap="square" rtlCol="0">
            <a:spAutoFit/>
          </a:bodyPr>
          <a:lstStyle/>
          <a:p>
            <a:pPr algn="ctr"/>
            <a:r>
              <a:rPr lang="en-US" dirty="0" smtClean="0">
                <a:solidFill>
                  <a:srgbClr val="002060"/>
                </a:solidFill>
              </a:rPr>
              <a:t>5</a:t>
            </a:r>
            <a:endParaRPr lang="ru-RU" dirty="0">
              <a:solidFill>
                <a:srgbClr val="002060"/>
              </a:solidFill>
            </a:endParaRPr>
          </a:p>
        </p:txBody>
      </p:sp>
      <p:sp>
        <p:nvSpPr>
          <p:cNvPr id="37" name="TextBox 36"/>
          <p:cNvSpPr txBox="1"/>
          <p:nvPr/>
        </p:nvSpPr>
        <p:spPr>
          <a:xfrm>
            <a:off x="3158456" y="5320834"/>
            <a:ext cx="432048" cy="369332"/>
          </a:xfrm>
          <a:prstGeom prst="rect">
            <a:avLst/>
          </a:prstGeom>
          <a:noFill/>
        </p:spPr>
        <p:txBody>
          <a:bodyPr wrap="square" rtlCol="0">
            <a:spAutoFit/>
          </a:bodyPr>
          <a:lstStyle/>
          <a:p>
            <a:pPr algn="ctr"/>
            <a:r>
              <a:rPr lang="en-US" dirty="0" smtClean="0">
                <a:solidFill>
                  <a:srgbClr val="002060"/>
                </a:solidFill>
              </a:rPr>
              <a:t>4</a:t>
            </a:r>
            <a:endParaRPr lang="ru-RU" dirty="0">
              <a:solidFill>
                <a:srgbClr val="002060"/>
              </a:solidFill>
            </a:endParaRPr>
          </a:p>
        </p:txBody>
      </p:sp>
      <p:sp>
        <p:nvSpPr>
          <p:cNvPr id="38" name="TextBox 37"/>
          <p:cNvSpPr txBox="1"/>
          <p:nvPr/>
        </p:nvSpPr>
        <p:spPr>
          <a:xfrm>
            <a:off x="3177691" y="4941168"/>
            <a:ext cx="432048" cy="369332"/>
          </a:xfrm>
          <a:prstGeom prst="rect">
            <a:avLst/>
          </a:prstGeom>
          <a:noFill/>
        </p:spPr>
        <p:txBody>
          <a:bodyPr wrap="square" rtlCol="0">
            <a:spAutoFit/>
          </a:bodyPr>
          <a:lstStyle/>
          <a:p>
            <a:pPr algn="ctr"/>
            <a:r>
              <a:rPr lang="en-US" dirty="0" smtClean="0">
                <a:solidFill>
                  <a:srgbClr val="002060"/>
                </a:solidFill>
              </a:rPr>
              <a:t>4</a:t>
            </a:r>
            <a:endParaRPr lang="ru-RU" dirty="0">
              <a:solidFill>
                <a:srgbClr val="002060"/>
              </a:solidFill>
            </a:endParaRPr>
          </a:p>
        </p:txBody>
      </p:sp>
      <p:sp>
        <p:nvSpPr>
          <p:cNvPr id="39" name="TextBox 38"/>
          <p:cNvSpPr txBox="1"/>
          <p:nvPr/>
        </p:nvSpPr>
        <p:spPr>
          <a:xfrm>
            <a:off x="4060047" y="4522241"/>
            <a:ext cx="432048" cy="369332"/>
          </a:xfrm>
          <a:prstGeom prst="rect">
            <a:avLst/>
          </a:prstGeom>
          <a:noFill/>
        </p:spPr>
        <p:txBody>
          <a:bodyPr wrap="square" rtlCol="0">
            <a:spAutoFit/>
          </a:bodyPr>
          <a:lstStyle/>
          <a:p>
            <a:pPr algn="ctr"/>
            <a:r>
              <a:rPr lang="en-US" dirty="0" smtClean="0">
                <a:solidFill>
                  <a:srgbClr val="002060"/>
                </a:solidFill>
              </a:rPr>
              <a:t>7</a:t>
            </a:r>
            <a:endParaRPr lang="ru-RU" dirty="0">
              <a:solidFill>
                <a:srgbClr val="002060"/>
              </a:solidFill>
            </a:endParaRPr>
          </a:p>
        </p:txBody>
      </p:sp>
      <p:sp>
        <p:nvSpPr>
          <p:cNvPr id="40" name="TextBox 39"/>
          <p:cNvSpPr txBox="1"/>
          <p:nvPr/>
        </p:nvSpPr>
        <p:spPr>
          <a:xfrm>
            <a:off x="4037360" y="4951502"/>
            <a:ext cx="432048" cy="369332"/>
          </a:xfrm>
          <a:prstGeom prst="rect">
            <a:avLst/>
          </a:prstGeom>
          <a:noFill/>
        </p:spPr>
        <p:txBody>
          <a:bodyPr wrap="square" rtlCol="0">
            <a:spAutoFit/>
          </a:bodyPr>
          <a:lstStyle/>
          <a:p>
            <a:pPr algn="ctr"/>
            <a:r>
              <a:rPr lang="en-US" dirty="0" smtClean="0">
                <a:solidFill>
                  <a:srgbClr val="002060"/>
                </a:solidFill>
              </a:rPr>
              <a:t>7</a:t>
            </a:r>
            <a:endParaRPr lang="ru-RU" dirty="0">
              <a:solidFill>
                <a:srgbClr val="002060"/>
              </a:solidFill>
            </a:endParaRPr>
          </a:p>
        </p:txBody>
      </p:sp>
      <p:sp>
        <p:nvSpPr>
          <p:cNvPr id="41" name="TextBox 40"/>
          <p:cNvSpPr txBox="1"/>
          <p:nvPr/>
        </p:nvSpPr>
        <p:spPr>
          <a:xfrm>
            <a:off x="4060047" y="5373216"/>
            <a:ext cx="432048" cy="369332"/>
          </a:xfrm>
          <a:prstGeom prst="rect">
            <a:avLst/>
          </a:prstGeom>
          <a:noFill/>
        </p:spPr>
        <p:txBody>
          <a:bodyPr wrap="square" rtlCol="0">
            <a:spAutoFit/>
          </a:bodyPr>
          <a:lstStyle/>
          <a:p>
            <a:pPr algn="ctr"/>
            <a:r>
              <a:rPr lang="en-US" dirty="0" smtClean="0">
                <a:solidFill>
                  <a:srgbClr val="002060"/>
                </a:solidFill>
              </a:rPr>
              <a:t>7</a:t>
            </a:r>
            <a:endParaRPr lang="ru-RU" dirty="0">
              <a:solidFill>
                <a:srgbClr val="002060"/>
              </a:solidFill>
            </a:endParaRPr>
          </a:p>
        </p:txBody>
      </p:sp>
      <p:sp>
        <p:nvSpPr>
          <p:cNvPr id="42" name="TextBox 41"/>
          <p:cNvSpPr txBox="1"/>
          <p:nvPr/>
        </p:nvSpPr>
        <p:spPr>
          <a:xfrm>
            <a:off x="4469402" y="4522241"/>
            <a:ext cx="432048" cy="369332"/>
          </a:xfrm>
          <a:prstGeom prst="rect">
            <a:avLst/>
          </a:prstGeom>
          <a:noFill/>
        </p:spPr>
        <p:txBody>
          <a:bodyPr wrap="square" rtlCol="0">
            <a:spAutoFit/>
          </a:bodyPr>
          <a:lstStyle/>
          <a:p>
            <a:pPr algn="ctr"/>
            <a:r>
              <a:rPr lang="en-US" dirty="0" smtClean="0">
                <a:solidFill>
                  <a:srgbClr val="002060"/>
                </a:solidFill>
              </a:rPr>
              <a:t>7</a:t>
            </a:r>
            <a:endParaRPr lang="ru-RU" dirty="0">
              <a:solidFill>
                <a:srgbClr val="002060"/>
              </a:solidFill>
            </a:endParaRPr>
          </a:p>
        </p:txBody>
      </p:sp>
      <p:sp>
        <p:nvSpPr>
          <p:cNvPr id="43" name="TextBox 42"/>
          <p:cNvSpPr txBox="1"/>
          <p:nvPr/>
        </p:nvSpPr>
        <p:spPr>
          <a:xfrm>
            <a:off x="4492095" y="5373216"/>
            <a:ext cx="432048" cy="369332"/>
          </a:xfrm>
          <a:prstGeom prst="rect">
            <a:avLst/>
          </a:prstGeom>
          <a:noFill/>
        </p:spPr>
        <p:txBody>
          <a:bodyPr wrap="square" rtlCol="0">
            <a:spAutoFit/>
          </a:bodyPr>
          <a:lstStyle/>
          <a:p>
            <a:pPr algn="ctr"/>
            <a:r>
              <a:rPr lang="en-US" dirty="0" smtClean="0">
                <a:solidFill>
                  <a:srgbClr val="002060"/>
                </a:solidFill>
              </a:rPr>
              <a:t>8</a:t>
            </a:r>
            <a:endParaRPr lang="ru-RU" dirty="0">
              <a:solidFill>
                <a:srgbClr val="002060"/>
              </a:solidFill>
            </a:endParaRPr>
          </a:p>
        </p:txBody>
      </p:sp>
      <p:sp>
        <p:nvSpPr>
          <p:cNvPr id="44" name="TextBox 43"/>
          <p:cNvSpPr txBox="1"/>
          <p:nvPr/>
        </p:nvSpPr>
        <p:spPr>
          <a:xfrm>
            <a:off x="4467424" y="4951502"/>
            <a:ext cx="432048" cy="369332"/>
          </a:xfrm>
          <a:prstGeom prst="rect">
            <a:avLst/>
          </a:prstGeom>
          <a:noFill/>
        </p:spPr>
        <p:txBody>
          <a:bodyPr wrap="square" rtlCol="0">
            <a:spAutoFit/>
          </a:bodyPr>
          <a:lstStyle/>
          <a:p>
            <a:pPr algn="ctr"/>
            <a:r>
              <a:rPr lang="en-US" dirty="0" smtClean="0">
                <a:solidFill>
                  <a:srgbClr val="002060"/>
                </a:solidFill>
              </a:rPr>
              <a:t>7</a:t>
            </a:r>
            <a:endParaRPr lang="ru-RU" dirty="0">
              <a:solidFill>
                <a:srgbClr val="002060"/>
              </a:solidFill>
            </a:endParaRPr>
          </a:p>
        </p:txBody>
      </p:sp>
      <p:sp>
        <p:nvSpPr>
          <p:cNvPr id="45" name="TextBox 44"/>
          <p:cNvSpPr txBox="1"/>
          <p:nvPr/>
        </p:nvSpPr>
        <p:spPr>
          <a:xfrm>
            <a:off x="4912303" y="4522241"/>
            <a:ext cx="432048" cy="369332"/>
          </a:xfrm>
          <a:prstGeom prst="rect">
            <a:avLst/>
          </a:prstGeom>
          <a:noFill/>
        </p:spPr>
        <p:txBody>
          <a:bodyPr wrap="square" rtlCol="0">
            <a:spAutoFit/>
          </a:bodyPr>
          <a:lstStyle/>
          <a:p>
            <a:pPr algn="ctr"/>
            <a:r>
              <a:rPr lang="en-US" dirty="0" smtClean="0">
                <a:solidFill>
                  <a:srgbClr val="002060"/>
                </a:solidFill>
              </a:rPr>
              <a:t>9</a:t>
            </a:r>
            <a:endParaRPr lang="ru-RU" dirty="0">
              <a:solidFill>
                <a:srgbClr val="002060"/>
              </a:solidFill>
            </a:endParaRPr>
          </a:p>
        </p:txBody>
      </p:sp>
      <p:sp>
        <p:nvSpPr>
          <p:cNvPr id="46" name="TextBox 45"/>
          <p:cNvSpPr txBox="1"/>
          <p:nvPr/>
        </p:nvSpPr>
        <p:spPr>
          <a:xfrm>
            <a:off x="4899472" y="4941168"/>
            <a:ext cx="432048" cy="369332"/>
          </a:xfrm>
          <a:prstGeom prst="rect">
            <a:avLst/>
          </a:prstGeom>
          <a:noFill/>
        </p:spPr>
        <p:txBody>
          <a:bodyPr wrap="square" rtlCol="0">
            <a:spAutoFit/>
          </a:bodyPr>
          <a:lstStyle/>
          <a:p>
            <a:pPr algn="ctr"/>
            <a:r>
              <a:rPr lang="en-US" dirty="0" smtClean="0">
                <a:solidFill>
                  <a:srgbClr val="002060"/>
                </a:solidFill>
              </a:rPr>
              <a:t>9</a:t>
            </a:r>
            <a:endParaRPr lang="ru-RU" dirty="0">
              <a:solidFill>
                <a:srgbClr val="002060"/>
              </a:solidFill>
            </a:endParaRPr>
          </a:p>
        </p:txBody>
      </p:sp>
      <p:sp>
        <p:nvSpPr>
          <p:cNvPr id="47" name="TextBox 46"/>
          <p:cNvSpPr txBox="1"/>
          <p:nvPr/>
        </p:nvSpPr>
        <p:spPr>
          <a:xfrm>
            <a:off x="4924143" y="5365795"/>
            <a:ext cx="432048" cy="369332"/>
          </a:xfrm>
          <a:prstGeom prst="rect">
            <a:avLst/>
          </a:prstGeom>
          <a:noFill/>
        </p:spPr>
        <p:txBody>
          <a:bodyPr wrap="square" rtlCol="0">
            <a:spAutoFit/>
          </a:bodyPr>
          <a:lstStyle/>
          <a:p>
            <a:pPr algn="ctr"/>
            <a:r>
              <a:rPr lang="en-US" dirty="0" smtClean="0">
                <a:solidFill>
                  <a:srgbClr val="002060"/>
                </a:solidFill>
              </a:rPr>
              <a:t>9</a:t>
            </a:r>
            <a:endParaRPr lang="ru-RU" dirty="0">
              <a:solidFill>
                <a:srgbClr val="002060"/>
              </a:solidFill>
            </a:endParaRPr>
          </a:p>
        </p:txBody>
      </p:sp>
      <p:sp>
        <p:nvSpPr>
          <p:cNvPr id="48" name="TextBox 47"/>
          <p:cNvSpPr txBox="1"/>
          <p:nvPr/>
        </p:nvSpPr>
        <p:spPr>
          <a:xfrm>
            <a:off x="5331520" y="4522241"/>
            <a:ext cx="432048" cy="369332"/>
          </a:xfrm>
          <a:prstGeom prst="rect">
            <a:avLst/>
          </a:prstGeom>
          <a:noFill/>
        </p:spPr>
        <p:txBody>
          <a:bodyPr wrap="square" rtlCol="0">
            <a:spAutoFit/>
          </a:bodyPr>
          <a:lstStyle/>
          <a:p>
            <a:pPr algn="ctr"/>
            <a:r>
              <a:rPr lang="en-US" dirty="0" smtClean="0">
                <a:solidFill>
                  <a:srgbClr val="002060"/>
                </a:solidFill>
              </a:rPr>
              <a:t>11</a:t>
            </a:r>
            <a:endParaRPr lang="ru-RU" dirty="0">
              <a:solidFill>
                <a:srgbClr val="002060"/>
              </a:solidFill>
            </a:endParaRPr>
          </a:p>
        </p:txBody>
      </p:sp>
      <p:sp>
        <p:nvSpPr>
          <p:cNvPr id="49" name="TextBox 48"/>
          <p:cNvSpPr txBox="1"/>
          <p:nvPr/>
        </p:nvSpPr>
        <p:spPr>
          <a:xfrm>
            <a:off x="5356191" y="4951502"/>
            <a:ext cx="432048" cy="369332"/>
          </a:xfrm>
          <a:prstGeom prst="rect">
            <a:avLst/>
          </a:prstGeom>
          <a:noFill/>
        </p:spPr>
        <p:txBody>
          <a:bodyPr wrap="square" rtlCol="0">
            <a:spAutoFit/>
          </a:bodyPr>
          <a:lstStyle/>
          <a:p>
            <a:pPr algn="ctr"/>
            <a:r>
              <a:rPr lang="en-US" dirty="0" smtClean="0">
                <a:solidFill>
                  <a:srgbClr val="002060"/>
                </a:solidFill>
              </a:rPr>
              <a:t>11</a:t>
            </a:r>
            <a:endParaRPr lang="ru-RU" dirty="0">
              <a:solidFill>
                <a:srgbClr val="002060"/>
              </a:solidFill>
            </a:endParaRPr>
          </a:p>
        </p:txBody>
      </p:sp>
      <p:sp>
        <p:nvSpPr>
          <p:cNvPr id="50" name="TextBox 49"/>
          <p:cNvSpPr txBox="1"/>
          <p:nvPr/>
        </p:nvSpPr>
        <p:spPr>
          <a:xfrm>
            <a:off x="5331520" y="5365795"/>
            <a:ext cx="432048" cy="369332"/>
          </a:xfrm>
          <a:prstGeom prst="rect">
            <a:avLst/>
          </a:prstGeom>
          <a:noFill/>
        </p:spPr>
        <p:txBody>
          <a:bodyPr wrap="square" rtlCol="0">
            <a:spAutoFit/>
          </a:bodyPr>
          <a:lstStyle/>
          <a:p>
            <a:pPr algn="ctr"/>
            <a:r>
              <a:rPr lang="en-US" dirty="0" smtClean="0">
                <a:solidFill>
                  <a:srgbClr val="002060"/>
                </a:solidFill>
              </a:rPr>
              <a:t>11</a:t>
            </a:r>
            <a:endParaRPr lang="ru-RU" dirty="0">
              <a:solidFill>
                <a:srgbClr val="002060"/>
              </a:solidFill>
            </a:endParaRPr>
          </a:p>
        </p:txBody>
      </p:sp>
      <p:sp>
        <p:nvSpPr>
          <p:cNvPr id="51" name="TextBox 50"/>
          <p:cNvSpPr txBox="1"/>
          <p:nvPr/>
        </p:nvSpPr>
        <p:spPr>
          <a:xfrm>
            <a:off x="6955164" y="4489975"/>
            <a:ext cx="468052" cy="369332"/>
          </a:xfrm>
          <a:prstGeom prst="rect">
            <a:avLst/>
          </a:prstGeom>
          <a:noFill/>
        </p:spPr>
        <p:txBody>
          <a:bodyPr wrap="square" rtlCol="0">
            <a:spAutoFit/>
          </a:bodyPr>
          <a:lstStyle/>
          <a:p>
            <a:pPr algn="ctr"/>
            <a:r>
              <a:rPr lang="en-US" dirty="0" smtClean="0">
                <a:solidFill>
                  <a:srgbClr val="002060"/>
                </a:solidFill>
              </a:rPr>
              <a:t>16</a:t>
            </a:r>
            <a:endParaRPr lang="ru-RU" dirty="0">
              <a:solidFill>
                <a:srgbClr val="002060"/>
              </a:solidFill>
            </a:endParaRPr>
          </a:p>
        </p:txBody>
      </p:sp>
      <p:sp>
        <p:nvSpPr>
          <p:cNvPr id="52" name="TextBox 51"/>
          <p:cNvSpPr txBox="1"/>
          <p:nvPr/>
        </p:nvSpPr>
        <p:spPr>
          <a:xfrm>
            <a:off x="7351208" y="4522503"/>
            <a:ext cx="468052" cy="369332"/>
          </a:xfrm>
          <a:prstGeom prst="rect">
            <a:avLst/>
          </a:prstGeom>
          <a:noFill/>
        </p:spPr>
        <p:txBody>
          <a:bodyPr wrap="square" rtlCol="0">
            <a:spAutoFit/>
          </a:bodyPr>
          <a:lstStyle/>
          <a:p>
            <a:pPr algn="ctr"/>
            <a:r>
              <a:rPr lang="en-US" dirty="0" smtClean="0">
                <a:solidFill>
                  <a:srgbClr val="002060"/>
                </a:solidFill>
              </a:rPr>
              <a:t>16</a:t>
            </a:r>
            <a:endParaRPr lang="ru-RU" dirty="0">
              <a:solidFill>
                <a:srgbClr val="002060"/>
              </a:solidFill>
            </a:endParaRPr>
          </a:p>
        </p:txBody>
      </p:sp>
      <p:sp>
        <p:nvSpPr>
          <p:cNvPr id="53" name="TextBox 52"/>
          <p:cNvSpPr txBox="1"/>
          <p:nvPr/>
        </p:nvSpPr>
        <p:spPr>
          <a:xfrm>
            <a:off x="7747252" y="4522503"/>
            <a:ext cx="468052" cy="369332"/>
          </a:xfrm>
          <a:prstGeom prst="rect">
            <a:avLst/>
          </a:prstGeom>
          <a:noFill/>
        </p:spPr>
        <p:txBody>
          <a:bodyPr wrap="square" rtlCol="0">
            <a:spAutoFit/>
          </a:bodyPr>
          <a:lstStyle/>
          <a:p>
            <a:pPr algn="ctr"/>
            <a:r>
              <a:rPr lang="en-US" dirty="0" smtClean="0">
                <a:solidFill>
                  <a:srgbClr val="002060"/>
                </a:solidFill>
              </a:rPr>
              <a:t>16</a:t>
            </a:r>
            <a:endParaRPr lang="ru-RU" dirty="0">
              <a:solidFill>
                <a:srgbClr val="002060"/>
              </a:solidFill>
            </a:endParaRPr>
          </a:p>
        </p:txBody>
      </p:sp>
      <p:sp>
        <p:nvSpPr>
          <p:cNvPr id="54" name="TextBox 53"/>
          <p:cNvSpPr txBox="1"/>
          <p:nvPr/>
        </p:nvSpPr>
        <p:spPr>
          <a:xfrm>
            <a:off x="8215304" y="4522503"/>
            <a:ext cx="468052" cy="369332"/>
          </a:xfrm>
          <a:prstGeom prst="rect">
            <a:avLst/>
          </a:prstGeom>
          <a:noFill/>
        </p:spPr>
        <p:txBody>
          <a:bodyPr wrap="square" rtlCol="0">
            <a:spAutoFit/>
          </a:bodyPr>
          <a:lstStyle/>
          <a:p>
            <a:pPr algn="ctr"/>
            <a:r>
              <a:rPr lang="en-US" dirty="0" smtClean="0">
                <a:solidFill>
                  <a:srgbClr val="002060"/>
                </a:solidFill>
              </a:rPr>
              <a:t>16</a:t>
            </a:r>
            <a:endParaRPr lang="ru-RU" dirty="0">
              <a:solidFill>
                <a:srgbClr val="002060"/>
              </a:solidFill>
            </a:endParaRPr>
          </a:p>
        </p:txBody>
      </p:sp>
      <p:sp>
        <p:nvSpPr>
          <p:cNvPr id="55" name="TextBox 54"/>
          <p:cNvSpPr txBox="1"/>
          <p:nvPr/>
        </p:nvSpPr>
        <p:spPr>
          <a:xfrm>
            <a:off x="8604448" y="4522503"/>
            <a:ext cx="468052" cy="369332"/>
          </a:xfrm>
          <a:prstGeom prst="rect">
            <a:avLst/>
          </a:prstGeom>
          <a:noFill/>
        </p:spPr>
        <p:txBody>
          <a:bodyPr wrap="square" rtlCol="0">
            <a:spAutoFit/>
          </a:bodyPr>
          <a:lstStyle/>
          <a:p>
            <a:pPr algn="ctr"/>
            <a:r>
              <a:rPr lang="en-US" dirty="0" smtClean="0">
                <a:solidFill>
                  <a:srgbClr val="002060"/>
                </a:solidFill>
              </a:rPr>
              <a:t>16</a:t>
            </a:r>
            <a:endParaRPr lang="ru-RU" dirty="0">
              <a:solidFill>
                <a:srgbClr val="002060"/>
              </a:solidFill>
            </a:endParaRPr>
          </a:p>
        </p:txBody>
      </p:sp>
      <p:sp>
        <p:nvSpPr>
          <p:cNvPr id="56" name="TextBox 55"/>
          <p:cNvSpPr txBox="1"/>
          <p:nvPr/>
        </p:nvSpPr>
        <p:spPr>
          <a:xfrm>
            <a:off x="5719694" y="4951502"/>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57" name="TextBox 56"/>
          <p:cNvSpPr txBox="1"/>
          <p:nvPr/>
        </p:nvSpPr>
        <p:spPr>
          <a:xfrm>
            <a:off x="5688124" y="5365795"/>
            <a:ext cx="504056" cy="369332"/>
          </a:xfrm>
          <a:prstGeom prst="rect">
            <a:avLst/>
          </a:prstGeom>
          <a:noFill/>
        </p:spPr>
        <p:txBody>
          <a:bodyPr wrap="square" rtlCol="0">
            <a:spAutoFit/>
          </a:bodyPr>
          <a:lstStyle/>
          <a:p>
            <a:pPr algn="ctr"/>
            <a:r>
              <a:rPr lang="en-US" dirty="0" smtClean="0">
                <a:solidFill>
                  <a:srgbClr val="002060"/>
                </a:solidFill>
              </a:rPr>
              <a:t>12</a:t>
            </a:r>
            <a:endParaRPr lang="ru-RU" dirty="0">
              <a:solidFill>
                <a:srgbClr val="002060"/>
              </a:solidFill>
            </a:endParaRPr>
          </a:p>
        </p:txBody>
      </p:sp>
      <p:sp>
        <p:nvSpPr>
          <p:cNvPr id="58" name="TextBox 57"/>
          <p:cNvSpPr txBox="1"/>
          <p:nvPr/>
        </p:nvSpPr>
        <p:spPr>
          <a:xfrm>
            <a:off x="6106367" y="4926325"/>
            <a:ext cx="504056" cy="369332"/>
          </a:xfrm>
          <a:prstGeom prst="rect">
            <a:avLst/>
          </a:prstGeom>
          <a:noFill/>
        </p:spPr>
        <p:txBody>
          <a:bodyPr wrap="square" rtlCol="0">
            <a:spAutoFit/>
          </a:bodyPr>
          <a:lstStyle/>
          <a:p>
            <a:pPr algn="ctr"/>
            <a:r>
              <a:rPr lang="en-US" dirty="0" smtClean="0">
                <a:solidFill>
                  <a:srgbClr val="002060"/>
                </a:solidFill>
              </a:rPr>
              <a:t>13</a:t>
            </a:r>
            <a:endParaRPr lang="ru-RU" dirty="0">
              <a:solidFill>
                <a:srgbClr val="002060"/>
              </a:solidFill>
            </a:endParaRPr>
          </a:p>
        </p:txBody>
      </p:sp>
      <p:sp>
        <p:nvSpPr>
          <p:cNvPr id="59" name="TextBox 58"/>
          <p:cNvSpPr txBox="1"/>
          <p:nvPr/>
        </p:nvSpPr>
        <p:spPr>
          <a:xfrm>
            <a:off x="6120172" y="5362963"/>
            <a:ext cx="504056" cy="369332"/>
          </a:xfrm>
          <a:prstGeom prst="rect">
            <a:avLst/>
          </a:prstGeom>
          <a:noFill/>
        </p:spPr>
        <p:txBody>
          <a:bodyPr wrap="square" rtlCol="0">
            <a:spAutoFit/>
          </a:bodyPr>
          <a:lstStyle/>
          <a:p>
            <a:pPr algn="ctr"/>
            <a:r>
              <a:rPr lang="en-US" dirty="0" smtClean="0">
                <a:solidFill>
                  <a:srgbClr val="002060"/>
                </a:solidFill>
              </a:rPr>
              <a:t>13</a:t>
            </a:r>
            <a:endParaRPr lang="ru-RU" dirty="0">
              <a:solidFill>
                <a:srgbClr val="002060"/>
              </a:solidFill>
            </a:endParaRPr>
          </a:p>
        </p:txBody>
      </p:sp>
      <p:sp>
        <p:nvSpPr>
          <p:cNvPr id="60" name="TextBox 59"/>
          <p:cNvSpPr txBox="1"/>
          <p:nvPr/>
        </p:nvSpPr>
        <p:spPr>
          <a:xfrm>
            <a:off x="6541875" y="4948670"/>
            <a:ext cx="504056" cy="369332"/>
          </a:xfrm>
          <a:prstGeom prst="rect">
            <a:avLst/>
          </a:prstGeom>
          <a:noFill/>
        </p:spPr>
        <p:txBody>
          <a:bodyPr wrap="square" rtlCol="0">
            <a:spAutoFit/>
          </a:bodyPr>
          <a:lstStyle/>
          <a:p>
            <a:pPr algn="ctr"/>
            <a:r>
              <a:rPr lang="en-US" dirty="0" smtClean="0">
                <a:solidFill>
                  <a:srgbClr val="002060"/>
                </a:solidFill>
              </a:rPr>
              <a:t>14</a:t>
            </a:r>
            <a:endParaRPr lang="ru-RU" dirty="0">
              <a:solidFill>
                <a:srgbClr val="002060"/>
              </a:solidFill>
            </a:endParaRPr>
          </a:p>
        </p:txBody>
      </p:sp>
      <p:sp>
        <p:nvSpPr>
          <p:cNvPr id="61" name="TextBox 60"/>
          <p:cNvSpPr txBox="1"/>
          <p:nvPr/>
        </p:nvSpPr>
        <p:spPr>
          <a:xfrm>
            <a:off x="6558643" y="5362963"/>
            <a:ext cx="504056" cy="369332"/>
          </a:xfrm>
          <a:prstGeom prst="rect">
            <a:avLst/>
          </a:prstGeom>
          <a:noFill/>
        </p:spPr>
        <p:txBody>
          <a:bodyPr wrap="square" rtlCol="0">
            <a:spAutoFit/>
          </a:bodyPr>
          <a:lstStyle/>
          <a:p>
            <a:pPr algn="ctr"/>
            <a:r>
              <a:rPr lang="en-US" dirty="0" smtClean="0">
                <a:solidFill>
                  <a:srgbClr val="002060"/>
                </a:solidFill>
              </a:rPr>
              <a:t>15</a:t>
            </a:r>
            <a:endParaRPr lang="ru-RU" dirty="0">
              <a:solidFill>
                <a:srgbClr val="002060"/>
              </a:solidFill>
            </a:endParaRPr>
          </a:p>
        </p:txBody>
      </p:sp>
      <p:sp>
        <p:nvSpPr>
          <p:cNvPr id="62" name="TextBox 61"/>
          <p:cNvSpPr txBox="1"/>
          <p:nvPr/>
        </p:nvSpPr>
        <p:spPr>
          <a:xfrm>
            <a:off x="6955164" y="4941168"/>
            <a:ext cx="468052" cy="369332"/>
          </a:xfrm>
          <a:prstGeom prst="rect">
            <a:avLst/>
          </a:prstGeom>
          <a:noFill/>
        </p:spPr>
        <p:txBody>
          <a:bodyPr wrap="square" rtlCol="0">
            <a:spAutoFit/>
          </a:bodyPr>
          <a:lstStyle/>
          <a:p>
            <a:pPr algn="ctr"/>
            <a:r>
              <a:rPr lang="en-US" dirty="0" smtClean="0">
                <a:solidFill>
                  <a:srgbClr val="002060"/>
                </a:solidFill>
              </a:rPr>
              <a:t>16</a:t>
            </a:r>
            <a:endParaRPr lang="ru-RU" dirty="0">
              <a:solidFill>
                <a:srgbClr val="002060"/>
              </a:solidFill>
            </a:endParaRPr>
          </a:p>
        </p:txBody>
      </p:sp>
      <p:sp>
        <p:nvSpPr>
          <p:cNvPr id="63" name="TextBox 62"/>
          <p:cNvSpPr txBox="1"/>
          <p:nvPr/>
        </p:nvSpPr>
        <p:spPr>
          <a:xfrm>
            <a:off x="6955164" y="5373216"/>
            <a:ext cx="468052" cy="369332"/>
          </a:xfrm>
          <a:prstGeom prst="rect">
            <a:avLst/>
          </a:prstGeom>
          <a:noFill/>
        </p:spPr>
        <p:txBody>
          <a:bodyPr wrap="square" rtlCol="0">
            <a:spAutoFit/>
          </a:bodyPr>
          <a:lstStyle/>
          <a:p>
            <a:pPr algn="ctr"/>
            <a:r>
              <a:rPr lang="en-US" dirty="0" smtClean="0">
                <a:solidFill>
                  <a:srgbClr val="002060"/>
                </a:solidFill>
              </a:rPr>
              <a:t>16</a:t>
            </a:r>
            <a:endParaRPr lang="ru-RU" dirty="0">
              <a:solidFill>
                <a:srgbClr val="002060"/>
              </a:solidFill>
            </a:endParaRPr>
          </a:p>
        </p:txBody>
      </p:sp>
      <p:sp>
        <p:nvSpPr>
          <p:cNvPr id="64" name="TextBox 63"/>
          <p:cNvSpPr txBox="1"/>
          <p:nvPr/>
        </p:nvSpPr>
        <p:spPr>
          <a:xfrm>
            <a:off x="7315204" y="4922149"/>
            <a:ext cx="468052" cy="369332"/>
          </a:xfrm>
          <a:prstGeom prst="rect">
            <a:avLst/>
          </a:prstGeom>
          <a:noFill/>
        </p:spPr>
        <p:txBody>
          <a:bodyPr wrap="square" rtlCol="0">
            <a:spAutoFit/>
          </a:bodyPr>
          <a:lstStyle/>
          <a:p>
            <a:pPr algn="ctr"/>
            <a:r>
              <a:rPr lang="en-US" dirty="0" smtClean="0">
                <a:solidFill>
                  <a:srgbClr val="002060"/>
                </a:solidFill>
              </a:rPr>
              <a:t>16</a:t>
            </a:r>
            <a:endParaRPr lang="ru-RU" dirty="0">
              <a:solidFill>
                <a:srgbClr val="002060"/>
              </a:solidFill>
            </a:endParaRPr>
          </a:p>
        </p:txBody>
      </p:sp>
      <p:sp>
        <p:nvSpPr>
          <p:cNvPr id="65" name="TextBox 64"/>
          <p:cNvSpPr txBox="1"/>
          <p:nvPr/>
        </p:nvSpPr>
        <p:spPr>
          <a:xfrm>
            <a:off x="7758354" y="4926325"/>
            <a:ext cx="468052" cy="369332"/>
          </a:xfrm>
          <a:prstGeom prst="rect">
            <a:avLst/>
          </a:prstGeom>
          <a:noFill/>
        </p:spPr>
        <p:txBody>
          <a:bodyPr wrap="square" rtlCol="0">
            <a:spAutoFit/>
          </a:bodyPr>
          <a:lstStyle/>
          <a:p>
            <a:pPr algn="ctr"/>
            <a:r>
              <a:rPr lang="en-US" dirty="0" smtClean="0">
                <a:solidFill>
                  <a:srgbClr val="002060"/>
                </a:solidFill>
              </a:rPr>
              <a:t>18</a:t>
            </a:r>
            <a:endParaRPr lang="ru-RU" dirty="0">
              <a:solidFill>
                <a:srgbClr val="002060"/>
              </a:solidFill>
            </a:endParaRPr>
          </a:p>
        </p:txBody>
      </p:sp>
      <p:sp>
        <p:nvSpPr>
          <p:cNvPr id="66" name="TextBox 65"/>
          <p:cNvSpPr txBox="1"/>
          <p:nvPr/>
        </p:nvSpPr>
        <p:spPr>
          <a:xfrm>
            <a:off x="8219750" y="5373216"/>
            <a:ext cx="468052" cy="369332"/>
          </a:xfrm>
          <a:prstGeom prst="rect">
            <a:avLst/>
          </a:prstGeom>
          <a:noFill/>
        </p:spPr>
        <p:txBody>
          <a:bodyPr wrap="square" rtlCol="0">
            <a:spAutoFit/>
          </a:bodyPr>
          <a:lstStyle/>
          <a:p>
            <a:pPr algn="ctr"/>
            <a:r>
              <a:rPr lang="en-US" dirty="0" smtClean="0">
                <a:solidFill>
                  <a:srgbClr val="002060"/>
                </a:solidFill>
              </a:rPr>
              <a:t>20</a:t>
            </a:r>
            <a:endParaRPr lang="ru-RU" dirty="0">
              <a:solidFill>
                <a:srgbClr val="002060"/>
              </a:solidFill>
            </a:endParaRPr>
          </a:p>
        </p:txBody>
      </p:sp>
      <p:sp>
        <p:nvSpPr>
          <p:cNvPr id="67" name="TextBox 66"/>
          <p:cNvSpPr txBox="1"/>
          <p:nvPr/>
        </p:nvSpPr>
        <p:spPr>
          <a:xfrm>
            <a:off x="7783256" y="5362963"/>
            <a:ext cx="468052" cy="369332"/>
          </a:xfrm>
          <a:prstGeom prst="rect">
            <a:avLst/>
          </a:prstGeom>
          <a:noFill/>
        </p:spPr>
        <p:txBody>
          <a:bodyPr wrap="square" rtlCol="0">
            <a:spAutoFit/>
          </a:bodyPr>
          <a:lstStyle/>
          <a:p>
            <a:pPr algn="ctr"/>
            <a:r>
              <a:rPr lang="en-US" dirty="0" smtClean="0">
                <a:solidFill>
                  <a:srgbClr val="002060"/>
                </a:solidFill>
              </a:rPr>
              <a:t>19</a:t>
            </a:r>
            <a:endParaRPr lang="ru-RU" dirty="0">
              <a:solidFill>
                <a:srgbClr val="002060"/>
              </a:solidFill>
            </a:endParaRPr>
          </a:p>
        </p:txBody>
      </p:sp>
      <p:sp>
        <p:nvSpPr>
          <p:cNvPr id="68" name="TextBox 67"/>
          <p:cNvSpPr txBox="1"/>
          <p:nvPr/>
        </p:nvSpPr>
        <p:spPr>
          <a:xfrm>
            <a:off x="7351208" y="5390891"/>
            <a:ext cx="468052" cy="369332"/>
          </a:xfrm>
          <a:prstGeom prst="rect">
            <a:avLst/>
          </a:prstGeom>
          <a:noFill/>
        </p:spPr>
        <p:txBody>
          <a:bodyPr wrap="square" rtlCol="0">
            <a:spAutoFit/>
          </a:bodyPr>
          <a:lstStyle/>
          <a:p>
            <a:pPr algn="ctr"/>
            <a:r>
              <a:rPr lang="en-US" dirty="0" smtClean="0">
                <a:solidFill>
                  <a:srgbClr val="002060"/>
                </a:solidFill>
              </a:rPr>
              <a:t>17</a:t>
            </a:r>
            <a:endParaRPr lang="ru-RU" dirty="0">
              <a:solidFill>
                <a:srgbClr val="002060"/>
              </a:solidFill>
            </a:endParaRPr>
          </a:p>
        </p:txBody>
      </p:sp>
      <p:sp>
        <p:nvSpPr>
          <p:cNvPr id="69" name="TextBox 68"/>
          <p:cNvSpPr txBox="1"/>
          <p:nvPr/>
        </p:nvSpPr>
        <p:spPr>
          <a:xfrm>
            <a:off x="8617274" y="5399642"/>
            <a:ext cx="468052" cy="369332"/>
          </a:xfrm>
          <a:prstGeom prst="rect">
            <a:avLst/>
          </a:prstGeom>
          <a:noFill/>
        </p:spPr>
        <p:txBody>
          <a:bodyPr wrap="square" rtlCol="0">
            <a:spAutoFit/>
          </a:bodyPr>
          <a:lstStyle/>
          <a:p>
            <a:pPr algn="ctr"/>
            <a:r>
              <a:rPr lang="en-US" dirty="0" smtClean="0">
                <a:solidFill>
                  <a:srgbClr val="002060"/>
                </a:solidFill>
              </a:rPr>
              <a:t>21</a:t>
            </a:r>
            <a:endParaRPr lang="ru-RU" dirty="0">
              <a:solidFill>
                <a:srgbClr val="002060"/>
              </a:solidFill>
            </a:endParaRPr>
          </a:p>
        </p:txBody>
      </p:sp>
      <p:sp>
        <p:nvSpPr>
          <p:cNvPr id="70" name="TextBox 69"/>
          <p:cNvSpPr txBox="1"/>
          <p:nvPr/>
        </p:nvSpPr>
        <p:spPr>
          <a:xfrm>
            <a:off x="8604448" y="4989215"/>
            <a:ext cx="468052" cy="369332"/>
          </a:xfrm>
          <a:prstGeom prst="rect">
            <a:avLst/>
          </a:prstGeom>
          <a:noFill/>
        </p:spPr>
        <p:txBody>
          <a:bodyPr wrap="square" rtlCol="0">
            <a:spAutoFit/>
          </a:bodyPr>
          <a:lstStyle/>
          <a:p>
            <a:pPr algn="ctr"/>
            <a:r>
              <a:rPr lang="en-US" dirty="0" smtClean="0">
                <a:solidFill>
                  <a:srgbClr val="002060"/>
                </a:solidFill>
              </a:rPr>
              <a:t>21</a:t>
            </a:r>
            <a:endParaRPr lang="ru-RU" dirty="0">
              <a:solidFill>
                <a:srgbClr val="002060"/>
              </a:solidFill>
            </a:endParaRPr>
          </a:p>
        </p:txBody>
      </p:sp>
      <p:sp>
        <p:nvSpPr>
          <p:cNvPr id="71" name="TextBox 70"/>
          <p:cNvSpPr txBox="1"/>
          <p:nvPr/>
        </p:nvSpPr>
        <p:spPr>
          <a:xfrm>
            <a:off x="8214334" y="4957547"/>
            <a:ext cx="468052" cy="369332"/>
          </a:xfrm>
          <a:prstGeom prst="rect">
            <a:avLst/>
          </a:prstGeom>
          <a:noFill/>
        </p:spPr>
        <p:txBody>
          <a:bodyPr wrap="square" rtlCol="0">
            <a:spAutoFit/>
          </a:bodyPr>
          <a:lstStyle/>
          <a:p>
            <a:pPr algn="ctr"/>
            <a:r>
              <a:rPr lang="en-US" dirty="0" smtClean="0">
                <a:solidFill>
                  <a:srgbClr val="002060"/>
                </a:solidFill>
              </a:rPr>
              <a:t>20</a:t>
            </a:r>
            <a:endParaRPr lang="ru-RU" dirty="0">
              <a:solidFill>
                <a:srgbClr val="002060"/>
              </a:solidFill>
            </a:endParaRPr>
          </a:p>
        </p:txBody>
      </p:sp>
      <p:sp>
        <p:nvSpPr>
          <p:cNvPr id="72" name="Rectangle 158"/>
          <p:cNvSpPr>
            <a:spLocks noChangeArrowheads="1"/>
          </p:cNvSpPr>
          <p:nvPr/>
        </p:nvSpPr>
        <p:spPr bwMode="auto">
          <a:xfrm>
            <a:off x="107504" y="5949280"/>
            <a:ext cx="8977822" cy="830997"/>
          </a:xfrm>
          <a:prstGeom prst="rect">
            <a:avLst/>
          </a:prstGeom>
          <a:noFill/>
          <a:ln w="9525">
            <a:noFill/>
            <a:miter lim="800000"/>
            <a:headEnd/>
            <a:tailEnd/>
          </a:ln>
        </p:spPr>
        <p:txBody>
          <a:bodyPr wrap="square">
            <a:spAutoFit/>
          </a:bodyPr>
          <a:lstStyle/>
          <a:p>
            <a:r>
              <a:rPr lang="ru-RU" sz="1600" dirty="0"/>
              <a:t>Решение примера определяется  </a:t>
            </a:r>
            <a:r>
              <a:rPr lang="en-US" sz="1600" i="1" dirty="0"/>
              <a:t>T</a:t>
            </a:r>
            <a:r>
              <a:rPr lang="ru-RU" sz="1600" dirty="0"/>
              <a:t>[5, 16] = 21. </a:t>
            </a:r>
            <a:endParaRPr lang="en-US" sz="1600" dirty="0"/>
          </a:p>
          <a:p>
            <a:r>
              <a:rPr lang="ru-RU" sz="1600" dirty="0"/>
              <a:t>В примере суммарная масса предметов, подлежащих</a:t>
            </a:r>
            <a:r>
              <a:rPr lang="en-US" sz="1600" dirty="0"/>
              <a:t> </a:t>
            </a:r>
            <a:r>
              <a:rPr lang="ru-RU" sz="1600" dirty="0" smtClean="0"/>
              <a:t>упаковке</a:t>
            </a:r>
            <a:r>
              <a:rPr lang="en-US" sz="1600" dirty="0" smtClean="0"/>
              <a:t> </a:t>
            </a:r>
            <a:r>
              <a:rPr lang="ru-RU" sz="1600" dirty="0" smtClean="0"/>
              <a:t>в </a:t>
            </a:r>
            <a:r>
              <a:rPr lang="ru-RU" sz="1600" dirty="0"/>
              <a:t>рюкзак, совпадает с</a:t>
            </a:r>
            <a:r>
              <a:rPr lang="ru-RU" sz="1600" i="1" dirty="0"/>
              <a:t> </a:t>
            </a:r>
            <a:r>
              <a:rPr lang="en-US" sz="1600" i="1" dirty="0"/>
              <a:t>W</a:t>
            </a:r>
            <a:r>
              <a:rPr lang="ru-RU" sz="1600" dirty="0"/>
              <a:t>, </a:t>
            </a:r>
            <a:endParaRPr lang="en-US" sz="1600" dirty="0" smtClean="0"/>
          </a:p>
          <a:p>
            <a:r>
              <a:rPr lang="ru-RU" sz="1600" dirty="0" smtClean="0"/>
              <a:t>в общем</a:t>
            </a:r>
            <a:r>
              <a:rPr lang="en-US" sz="1600" dirty="0" smtClean="0"/>
              <a:t> </a:t>
            </a:r>
            <a:r>
              <a:rPr lang="ru-RU" sz="1600" dirty="0" smtClean="0"/>
              <a:t>же </a:t>
            </a:r>
            <a:r>
              <a:rPr lang="ru-RU" sz="1600" dirty="0"/>
              <a:t>случае она не должна превосходить величину </a:t>
            </a:r>
            <a:r>
              <a:rPr lang="en-US" sz="1600" i="1" dirty="0"/>
              <a:t>W</a:t>
            </a:r>
            <a:r>
              <a:rPr lang="ru-RU" sz="1600" dirty="0"/>
              <a:t>.</a:t>
            </a:r>
          </a:p>
        </p:txBody>
      </p:sp>
    </p:spTree>
    <p:extLst>
      <p:ext uri="{BB962C8B-B14F-4D97-AF65-F5344CB8AC3E}">
        <p14:creationId xmlns:p14="http://schemas.microsoft.com/office/powerpoint/2010/main" val="22690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937">
                                            <p:txEl>
                                              <p:pRg st="0" end="0"/>
                                            </p:txEl>
                                          </p:spTgt>
                                        </p:tgtEl>
                                        <p:attrNameLst>
                                          <p:attrName>style.visibility</p:attrName>
                                        </p:attrNameLst>
                                      </p:cBhvr>
                                      <p:to>
                                        <p:strVal val="visible"/>
                                      </p:to>
                                    </p:set>
                                    <p:anim calcmode="lin" valueType="num">
                                      <p:cBhvr additive="base">
                                        <p:cTn id="7" dur="500" fill="hold"/>
                                        <p:tgtEl>
                                          <p:spTgt spid="399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7">
                                            <p:txEl>
                                              <p:pRg st="6" end="6"/>
                                            </p:txEl>
                                          </p:spTgt>
                                        </p:tgtEl>
                                        <p:attrNameLst>
                                          <p:attrName>style.visibility</p:attrName>
                                        </p:attrNameLst>
                                      </p:cBhvr>
                                      <p:to>
                                        <p:strVal val="visible"/>
                                      </p:to>
                                    </p:set>
                                    <p:anim calcmode="lin" valueType="num">
                                      <p:cBhvr additive="base">
                                        <p:cTn id="13" dur="500" fill="hold"/>
                                        <p:tgtEl>
                                          <p:spTgt spid="3993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4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3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2"/>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5"/>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33"/>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40"/>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44"/>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4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4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5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58"/>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60"/>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62"/>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6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65"/>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71"/>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7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37"/>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36"/>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41"/>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4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47"/>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50"/>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57"/>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59"/>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6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63"/>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6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67"/>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66"/>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lt">
                                    <p:tmAbs val="0"/>
                                  </p:iterate>
                                  <p:childTnLst>
                                    <p:set>
                                      <p:cBhvr>
                                        <p:cTn id="292" dur="1" fill="hold">
                                          <p:stCondLst>
                                            <p:cond delay="0"/>
                                          </p:stCondLst>
                                        </p:cTn>
                                        <p:tgtEl>
                                          <p:spTgt spid="69"/>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6" presetClass="emph" presetSubtype="0" fill="hold" grpId="1" nodeType="clickEffect">
                                  <p:stCondLst>
                                    <p:cond delay="0"/>
                                  </p:stCondLst>
                                  <p:iterate type="lt">
                                    <p:tmPct val="4000"/>
                                  </p:iterate>
                                  <p:childTnLst>
                                    <p:set>
                                      <p:cBhvr override="childStyle">
                                        <p:cTn id="296" dur="500" fill="hold"/>
                                        <p:tgtEl>
                                          <p:spTgt spid="69"/>
                                        </p:tgtEl>
                                        <p:attrNameLst>
                                          <p:attrName>style.color</p:attrName>
                                        </p:attrNameLst>
                                      </p:cBhvr>
                                      <p:to>
                                        <p:clrVal>
                                          <a:schemeClr val="accent2"/>
                                        </p:clrVal>
                                      </p:to>
                                    </p:set>
                                    <p:set>
                                      <p:cBhvr>
                                        <p:cTn id="297" dur="500" fill="hold"/>
                                        <p:tgtEl>
                                          <p:spTgt spid="69"/>
                                        </p:tgtEl>
                                        <p:attrNameLst>
                                          <p:attrName>fillcolor</p:attrName>
                                        </p:attrNameLst>
                                      </p:cBhvr>
                                      <p:to>
                                        <p:clrVal>
                                          <a:schemeClr val="accent2"/>
                                        </p:clrVal>
                                      </p:to>
                                    </p:set>
                                    <p:set>
                                      <p:cBhvr>
                                        <p:cTn id="298" dur="500" fill="hold"/>
                                        <p:tgtEl>
                                          <p:spTgt spid="69"/>
                                        </p:tgtEl>
                                        <p:attrNameLst>
                                          <p:attrName>fill.type</p:attrName>
                                        </p:attrNameLst>
                                      </p:cBhvr>
                                      <p:to>
                                        <p:strVal val="solid"/>
                                      </p:to>
                                    </p:set>
                                  </p:childTnLst>
                                </p:cTn>
                              </p:par>
                            </p:childTnLst>
                          </p:cTn>
                        </p:par>
                      </p:childTnLst>
                    </p:cTn>
                  </p:par>
                  <p:par>
                    <p:cTn id="299" fill="hold">
                      <p:stCondLst>
                        <p:cond delay="indefinite"/>
                      </p:stCondLst>
                      <p:childTnLst>
                        <p:par>
                          <p:cTn id="300" fill="hold">
                            <p:stCondLst>
                              <p:cond delay="0"/>
                            </p:stCondLst>
                            <p:childTnLst>
                              <p:par>
                                <p:cTn id="301" presetID="2" presetClass="entr" presetSubtype="4" fill="hold" nodeType="clickEffect">
                                  <p:stCondLst>
                                    <p:cond delay="0"/>
                                  </p:stCondLst>
                                  <p:childTnLst>
                                    <p:set>
                                      <p:cBhvr>
                                        <p:cTn id="302" dur="1" fill="hold">
                                          <p:stCondLst>
                                            <p:cond delay="0"/>
                                          </p:stCondLst>
                                        </p:cTn>
                                        <p:tgtEl>
                                          <p:spTgt spid="72">
                                            <p:txEl>
                                              <p:pRg st="0" end="0"/>
                                            </p:txEl>
                                          </p:spTgt>
                                        </p:tgtEl>
                                        <p:attrNameLst>
                                          <p:attrName>style.visibility</p:attrName>
                                        </p:attrNameLst>
                                      </p:cBhvr>
                                      <p:to>
                                        <p:strVal val="visible"/>
                                      </p:to>
                                    </p:set>
                                    <p:anim calcmode="lin" valueType="num">
                                      <p:cBhvr additive="base">
                                        <p:cTn id="303"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304"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5" fill="hold">
                      <p:stCondLst>
                        <p:cond delay="indefinite"/>
                      </p:stCondLst>
                      <p:childTnLst>
                        <p:par>
                          <p:cTn id="306" fill="hold">
                            <p:stCondLst>
                              <p:cond delay="0"/>
                            </p:stCondLst>
                            <p:childTnLst>
                              <p:par>
                                <p:cTn id="307" presetID="2" presetClass="entr" presetSubtype="4" fill="hold" nodeType="clickEffect">
                                  <p:stCondLst>
                                    <p:cond delay="0"/>
                                  </p:stCondLst>
                                  <p:childTnLst>
                                    <p:set>
                                      <p:cBhvr>
                                        <p:cTn id="308" dur="1" fill="hold">
                                          <p:stCondLst>
                                            <p:cond delay="0"/>
                                          </p:stCondLst>
                                        </p:cTn>
                                        <p:tgtEl>
                                          <p:spTgt spid="72">
                                            <p:txEl>
                                              <p:pRg st="1" end="1"/>
                                            </p:txEl>
                                          </p:spTgt>
                                        </p:tgtEl>
                                        <p:attrNameLst>
                                          <p:attrName>style.visibility</p:attrName>
                                        </p:attrNameLst>
                                      </p:cBhvr>
                                      <p:to>
                                        <p:strVal val="visible"/>
                                      </p:to>
                                    </p:set>
                                    <p:anim calcmode="lin" valueType="num">
                                      <p:cBhvr additive="base">
                                        <p:cTn id="309" dur="500" fill="hold"/>
                                        <p:tgtEl>
                                          <p:spTgt spid="72">
                                            <p:txEl>
                                              <p:pRg st="1" end="1"/>
                                            </p:txEl>
                                          </p:spTgt>
                                        </p:tgtEl>
                                        <p:attrNameLst>
                                          <p:attrName>ppt_x</p:attrName>
                                        </p:attrNameLst>
                                      </p:cBhvr>
                                      <p:tavLst>
                                        <p:tav tm="0">
                                          <p:val>
                                            <p:strVal val="#ppt_x"/>
                                          </p:val>
                                        </p:tav>
                                        <p:tav tm="100000">
                                          <p:val>
                                            <p:strVal val="#ppt_x"/>
                                          </p:val>
                                        </p:tav>
                                      </p:tavLst>
                                    </p:anim>
                                    <p:anim calcmode="lin" valueType="num">
                                      <p:cBhvr additive="base">
                                        <p:cTn id="310" dur="500" fill="hold"/>
                                        <p:tgtEl>
                                          <p:spTgt spid="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1" fill="hold">
                      <p:stCondLst>
                        <p:cond delay="indefinite"/>
                      </p:stCondLst>
                      <p:childTnLst>
                        <p:par>
                          <p:cTn id="312" fill="hold">
                            <p:stCondLst>
                              <p:cond delay="0"/>
                            </p:stCondLst>
                            <p:childTnLst>
                              <p:par>
                                <p:cTn id="313" presetID="2" presetClass="entr" presetSubtype="4" fill="hold" nodeType="clickEffect">
                                  <p:stCondLst>
                                    <p:cond delay="0"/>
                                  </p:stCondLst>
                                  <p:childTnLst>
                                    <p:set>
                                      <p:cBhvr>
                                        <p:cTn id="314" dur="1" fill="hold">
                                          <p:stCondLst>
                                            <p:cond delay="0"/>
                                          </p:stCondLst>
                                        </p:cTn>
                                        <p:tgtEl>
                                          <p:spTgt spid="72">
                                            <p:txEl>
                                              <p:pRg st="2" end="2"/>
                                            </p:txEl>
                                          </p:spTgt>
                                        </p:tgtEl>
                                        <p:attrNameLst>
                                          <p:attrName>style.visibility</p:attrName>
                                        </p:attrNameLst>
                                      </p:cBhvr>
                                      <p:to>
                                        <p:strVal val="visible"/>
                                      </p:to>
                                    </p:set>
                                    <p:anim calcmode="lin" valueType="num">
                                      <p:cBhvr additive="base">
                                        <p:cTn id="315" dur="500" fill="hold"/>
                                        <p:tgtEl>
                                          <p:spTgt spid="72">
                                            <p:txEl>
                                              <p:pRg st="2" end="2"/>
                                            </p:txEl>
                                          </p:spTgt>
                                        </p:tgtEl>
                                        <p:attrNameLst>
                                          <p:attrName>ppt_x</p:attrName>
                                        </p:attrNameLst>
                                      </p:cBhvr>
                                      <p:tavLst>
                                        <p:tav tm="0">
                                          <p:val>
                                            <p:strVal val="#ppt_x"/>
                                          </p:val>
                                        </p:tav>
                                        <p:tav tm="100000">
                                          <p:val>
                                            <p:strVal val="#ppt_x"/>
                                          </p:val>
                                        </p:tav>
                                      </p:tavLst>
                                    </p:anim>
                                    <p:anim calcmode="lin" valueType="num">
                                      <p:cBhvr additive="base">
                                        <p:cTn id="316" dur="500" fill="hold"/>
                                        <p:tgtEl>
                                          <p:spTgt spid="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69" grpId="1"/>
      <p:bldP spid="70" grpId="0"/>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457200" y="274638"/>
            <a:ext cx="8229600" cy="777875"/>
          </a:xfrm>
        </p:spPr>
        <p:txBody>
          <a:bodyPr/>
          <a:lstStyle/>
          <a:p>
            <a:pPr algn="l"/>
            <a:r>
              <a:rPr lang="ru-RU" sz="2800" dirty="0">
                <a:solidFill>
                  <a:srgbClr val="0070C0"/>
                </a:solidFill>
              </a:rPr>
              <a:t>Динамическое программирование</a:t>
            </a:r>
          </a:p>
        </p:txBody>
      </p:sp>
      <p:sp>
        <p:nvSpPr>
          <p:cNvPr id="17410" name="Rectangle 3"/>
          <p:cNvSpPr>
            <a:spLocks noGrp="1"/>
          </p:cNvSpPr>
          <p:nvPr>
            <p:ph type="body" idx="1"/>
          </p:nvPr>
        </p:nvSpPr>
        <p:spPr>
          <a:xfrm>
            <a:off x="395288" y="1125538"/>
            <a:ext cx="8569200" cy="5471814"/>
          </a:xfrm>
        </p:spPr>
        <p:txBody>
          <a:bodyPr/>
          <a:lstStyle/>
          <a:p>
            <a:pPr marL="0" indent="531813" algn="just">
              <a:lnSpc>
                <a:spcPct val="80000"/>
              </a:lnSpc>
              <a:buFont typeface="Arial" charset="0"/>
              <a:buNone/>
            </a:pPr>
            <a:r>
              <a:rPr lang="ru-RU" sz="2400" dirty="0"/>
              <a:t>Словосочетание </a:t>
            </a:r>
            <a:r>
              <a:rPr lang="ru-RU" sz="2400" dirty="0">
                <a:solidFill>
                  <a:srgbClr val="FF0000"/>
                </a:solidFill>
              </a:rPr>
              <a:t>динамическое программирование </a:t>
            </a:r>
            <a:r>
              <a:rPr lang="ru-RU" sz="2400" dirty="0"/>
              <a:t>впервые было использовано </a:t>
            </a:r>
            <a:r>
              <a:rPr lang="ru-RU" sz="2400" dirty="0">
                <a:solidFill>
                  <a:srgbClr val="FF0000"/>
                </a:solidFill>
              </a:rPr>
              <a:t>в 1940-х годах Р. Беллманом </a:t>
            </a:r>
            <a:r>
              <a:rPr lang="ru-RU" sz="2400" dirty="0"/>
              <a:t>для описания процесса нахождения решения задачи, где ответ на одну задачу может быть получен только после решения задачи, «предшествующей» ей. Первоначально эта область была основана, как системный анализ и инжиниринг. </a:t>
            </a:r>
          </a:p>
          <a:p>
            <a:pPr marL="0" indent="531813" algn="just">
              <a:lnSpc>
                <a:spcPct val="80000"/>
              </a:lnSpc>
              <a:buFont typeface="Arial" charset="0"/>
              <a:buNone/>
            </a:pPr>
            <a:r>
              <a:rPr lang="ru-RU" sz="2400" dirty="0"/>
              <a:t>Слово «программирование» в словосочетании «динамическое программирование» в действительности к традиционному программированию почти никакого отношения не имеет и происходит от словосочетания «математическое программирование», которое является синонимом слова «оптимизация». Поэтому слово «программа» в данном контексте скорее означает оптимальную последовательность действий для получения решения задачи. </a:t>
            </a:r>
          </a:p>
          <a:p>
            <a:pPr marL="0" indent="531813">
              <a:lnSpc>
                <a:spcPct val="80000"/>
              </a:lnSpc>
              <a:buFont typeface="Arial" charset="0"/>
              <a:buNone/>
            </a:pPr>
            <a:r>
              <a:rPr lang="ru-RU" sz="2400" dirty="0"/>
              <a:t>К примеру, определенное расписание событий на выставке иногда называют программой. Программа в данном случае понимается как допустимая последовательность событий.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457200" y="274638"/>
            <a:ext cx="8229600" cy="561975"/>
          </a:xfrm>
        </p:spPr>
        <p:txBody>
          <a:bodyPr/>
          <a:lstStyle/>
          <a:p>
            <a:pPr algn="l"/>
            <a:r>
              <a:rPr lang="ru-RU" sz="2400" b="1"/>
              <a:t>Обратный ход</a:t>
            </a:r>
          </a:p>
        </p:txBody>
      </p:sp>
      <p:sp>
        <p:nvSpPr>
          <p:cNvPr id="44034" name="Rectangle 3"/>
          <p:cNvSpPr>
            <a:spLocks noGrp="1"/>
          </p:cNvSpPr>
          <p:nvPr>
            <p:ph type="body" idx="1"/>
          </p:nvPr>
        </p:nvSpPr>
        <p:spPr>
          <a:xfrm>
            <a:off x="323850" y="908050"/>
            <a:ext cx="8640763" cy="5400675"/>
          </a:xfrm>
        </p:spPr>
        <p:txBody>
          <a:bodyPr/>
          <a:lstStyle/>
          <a:p>
            <a:pPr>
              <a:buFont typeface="Arial" charset="0"/>
              <a:buNone/>
            </a:pPr>
            <a:r>
              <a:rPr lang="ru-RU" sz="2400" dirty="0"/>
              <a:t>Требуется определить набор предметов, которые подлежат</a:t>
            </a:r>
          </a:p>
          <a:p>
            <a:pPr>
              <a:buFont typeface="Arial" charset="0"/>
              <a:buNone/>
            </a:pPr>
            <a:r>
              <a:rPr lang="ru-RU" sz="2400" dirty="0"/>
              <a:t>упаковке в рюкзак. </a:t>
            </a:r>
          </a:p>
          <a:p>
            <a:pPr>
              <a:buFont typeface="Arial" charset="0"/>
              <a:buNone/>
            </a:pPr>
            <a:r>
              <a:rPr lang="ru-RU" sz="2400" dirty="0"/>
              <a:t>Сравним значение </a:t>
            </a:r>
            <a:r>
              <a:rPr lang="en-US" sz="2400" i="1" dirty="0"/>
              <a:t>T</a:t>
            </a:r>
            <a:r>
              <a:rPr lang="ru-RU" sz="2400" dirty="0"/>
              <a:t>[</a:t>
            </a:r>
            <a:r>
              <a:rPr lang="en-US" sz="2400" i="1" dirty="0"/>
              <a:t>n</a:t>
            </a:r>
            <a:r>
              <a:rPr lang="ru-RU" sz="2400" dirty="0"/>
              <a:t>,</a:t>
            </a:r>
            <a:r>
              <a:rPr lang="ru-RU" sz="2400" i="1" dirty="0"/>
              <a:t> </a:t>
            </a:r>
            <a:r>
              <a:rPr lang="en-US" sz="2400" i="1" dirty="0"/>
              <a:t>W</a:t>
            </a:r>
            <a:r>
              <a:rPr lang="ru-RU" sz="2400" dirty="0"/>
              <a:t>] со значением </a:t>
            </a:r>
            <a:r>
              <a:rPr lang="en-US" sz="2400" i="1" dirty="0"/>
              <a:t>T</a:t>
            </a:r>
            <a:r>
              <a:rPr lang="ru-RU" sz="2400" dirty="0"/>
              <a:t>[</a:t>
            </a:r>
            <a:r>
              <a:rPr lang="en-US" sz="2400" i="1" dirty="0"/>
              <a:t>n</a:t>
            </a:r>
            <a:r>
              <a:rPr lang="ru-RU" sz="2400" dirty="0"/>
              <a:t>-1, </a:t>
            </a:r>
            <a:r>
              <a:rPr lang="en-US" sz="2400" i="1" dirty="0"/>
              <a:t>W</a:t>
            </a:r>
            <a:r>
              <a:rPr lang="ru-RU" sz="2400" dirty="0"/>
              <a:t>]. </a:t>
            </a:r>
          </a:p>
          <a:p>
            <a:pPr>
              <a:buNone/>
            </a:pPr>
            <a:r>
              <a:rPr lang="ru-RU" sz="2400" dirty="0"/>
              <a:t>1) Если  </a:t>
            </a:r>
            <a:r>
              <a:rPr lang="en-US" sz="2400" i="1" dirty="0"/>
              <a:t>T</a:t>
            </a:r>
            <a:r>
              <a:rPr lang="ru-RU" sz="2400" dirty="0"/>
              <a:t>[</a:t>
            </a:r>
            <a:r>
              <a:rPr lang="en-US" sz="2400" i="1" dirty="0"/>
              <a:t>n</a:t>
            </a:r>
            <a:r>
              <a:rPr lang="ru-RU" sz="2400" dirty="0"/>
              <a:t>, </a:t>
            </a:r>
            <a:r>
              <a:rPr lang="en-US" sz="2400" i="1" dirty="0"/>
              <a:t>W</a:t>
            </a:r>
            <a:r>
              <a:rPr lang="ru-RU" sz="2400" dirty="0"/>
              <a:t>] ≠ </a:t>
            </a:r>
            <a:r>
              <a:rPr lang="en-US" sz="2400" i="1" dirty="0"/>
              <a:t>T</a:t>
            </a:r>
            <a:r>
              <a:rPr lang="ru-RU" sz="2400" dirty="0"/>
              <a:t>[</a:t>
            </a:r>
            <a:r>
              <a:rPr lang="en-US" sz="2400" i="1" dirty="0"/>
              <a:t>n − </a:t>
            </a:r>
            <a:r>
              <a:rPr lang="ru-RU" sz="2400" dirty="0"/>
              <a:t>1, </a:t>
            </a:r>
            <a:r>
              <a:rPr lang="en-US" sz="2400" i="1" dirty="0"/>
              <a:t>W</a:t>
            </a:r>
            <a:r>
              <a:rPr lang="ru-RU" sz="2400" dirty="0"/>
              <a:t>], то предмет </a:t>
            </a:r>
            <a:r>
              <a:rPr lang="ru-RU" sz="2400" dirty="0" err="1"/>
              <a:t>c</a:t>
            </a:r>
            <a:r>
              <a:rPr lang="ru-RU" sz="2400" dirty="0"/>
              <a:t> номером </a:t>
            </a:r>
            <a:r>
              <a:rPr lang="en-US" sz="2400" i="1" dirty="0"/>
              <a:t>n</a:t>
            </a:r>
            <a:r>
              <a:rPr lang="ru-RU" sz="2400" dirty="0"/>
              <a:t> обязательно упаковывается в рюкзак, после чего переходим к сравнению элементов </a:t>
            </a:r>
            <a:r>
              <a:rPr lang="en-US" sz="2400" i="1" dirty="0"/>
              <a:t>T</a:t>
            </a:r>
            <a:r>
              <a:rPr lang="ru-RU" sz="2400" dirty="0"/>
              <a:t>[</a:t>
            </a:r>
            <a:r>
              <a:rPr lang="en-US" sz="2400" i="1" dirty="0"/>
              <a:t>n − </a:t>
            </a:r>
            <a:r>
              <a:rPr lang="ru-RU" sz="2400" dirty="0"/>
              <a:t>1, </a:t>
            </a:r>
            <a:r>
              <a:rPr lang="en-US" sz="2400" i="1" dirty="0"/>
              <a:t>W</a:t>
            </a:r>
            <a:r>
              <a:rPr lang="ru-RU" sz="2400" i="1" dirty="0"/>
              <a:t> </a:t>
            </a:r>
            <a:r>
              <a:rPr lang="en-US" sz="2400" i="1" dirty="0"/>
              <a:t>−</a:t>
            </a:r>
            <a:r>
              <a:rPr lang="ru-RU" sz="2400" i="1" dirty="0"/>
              <a:t> </a:t>
            </a:r>
            <a:r>
              <a:rPr lang="en-US" sz="2400" i="1" dirty="0" err="1"/>
              <a:t>w</a:t>
            </a:r>
            <a:r>
              <a:rPr lang="en-US" sz="2400" i="1" baseline="-25000" dirty="0" err="1"/>
              <a:t>n</a:t>
            </a:r>
            <a:r>
              <a:rPr lang="ru-RU" sz="2400" dirty="0"/>
              <a:t>] и </a:t>
            </a:r>
            <a:r>
              <a:rPr lang="en-US" sz="2400" i="1" dirty="0"/>
              <a:t>T</a:t>
            </a:r>
            <a:r>
              <a:rPr lang="ru-RU" sz="2400" dirty="0"/>
              <a:t>[</a:t>
            </a:r>
            <a:r>
              <a:rPr lang="en-US" sz="2400" i="1" dirty="0"/>
              <a:t>n − </a:t>
            </a:r>
            <a:r>
              <a:rPr lang="ru-RU" sz="2400" dirty="0"/>
              <a:t>2, </a:t>
            </a:r>
            <a:r>
              <a:rPr lang="en-US" sz="2400" i="1" dirty="0"/>
              <a:t>W −</a:t>
            </a:r>
            <a:r>
              <a:rPr lang="ru-RU" sz="2400" i="1" dirty="0"/>
              <a:t> </a:t>
            </a:r>
            <a:r>
              <a:rPr lang="en-US" sz="2400" i="1" dirty="0" err="1"/>
              <a:t>w</a:t>
            </a:r>
            <a:r>
              <a:rPr lang="en-US" sz="2400" i="1" baseline="-25000" dirty="0" err="1"/>
              <a:t>n</a:t>
            </a:r>
            <a:r>
              <a:rPr lang="ru-RU" sz="2400" dirty="0"/>
              <a:t>]  и т.д. </a:t>
            </a:r>
          </a:p>
          <a:p>
            <a:pPr>
              <a:buNone/>
            </a:pPr>
            <a:r>
              <a:rPr lang="ru-RU" sz="2400" dirty="0"/>
              <a:t>2) Если </a:t>
            </a:r>
            <a:r>
              <a:rPr lang="en-US" sz="2400" i="1" dirty="0"/>
              <a:t>T</a:t>
            </a:r>
            <a:r>
              <a:rPr lang="ru-RU" sz="2400" dirty="0"/>
              <a:t>[</a:t>
            </a:r>
            <a:r>
              <a:rPr lang="en-US" sz="2400" i="1" dirty="0"/>
              <a:t>n − </a:t>
            </a:r>
            <a:r>
              <a:rPr lang="ru-RU" sz="2400" dirty="0"/>
              <a:t>1, </a:t>
            </a:r>
            <a:r>
              <a:rPr lang="en-US" sz="2400" i="1" dirty="0"/>
              <a:t>W</a:t>
            </a:r>
            <a:r>
              <a:rPr lang="ru-RU" sz="2400" dirty="0"/>
              <a:t>] = </a:t>
            </a:r>
            <a:r>
              <a:rPr lang="en-US" sz="2400" i="1" dirty="0"/>
              <a:t>T</a:t>
            </a:r>
            <a:r>
              <a:rPr lang="ru-RU" sz="2400" dirty="0"/>
              <a:t>[</a:t>
            </a:r>
            <a:r>
              <a:rPr lang="en-US" sz="2400" i="1" dirty="0"/>
              <a:t>n − </a:t>
            </a:r>
            <a:r>
              <a:rPr lang="ru-RU" sz="2400" dirty="0"/>
              <a:t>1, </a:t>
            </a:r>
            <a:r>
              <a:rPr lang="en-US" sz="2400" i="1" dirty="0"/>
              <a:t>W</a:t>
            </a:r>
            <a:r>
              <a:rPr lang="ru-RU" sz="2400" dirty="0"/>
              <a:t>], то </a:t>
            </a:r>
            <a:r>
              <a:rPr lang="en-US" sz="2400" i="1" dirty="0"/>
              <a:t>n</a:t>
            </a:r>
            <a:r>
              <a:rPr lang="ru-RU" sz="2400" dirty="0"/>
              <a:t>-</a:t>
            </a:r>
            <a:r>
              <a:rPr lang="ru-RU" sz="2400" dirty="0" err="1"/>
              <a:t>ый</a:t>
            </a:r>
            <a:r>
              <a:rPr lang="ru-RU" sz="2400" dirty="0"/>
              <a:t> предмет можно не</a:t>
            </a:r>
          </a:p>
          <a:p>
            <a:pPr>
              <a:buFont typeface="Arial" charset="0"/>
              <a:buNone/>
            </a:pPr>
            <a:r>
              <a:rPr lang="ru-RU" sz="2400" dirty="0"/>
              <a:t>упаковывать в рюкзак. В этом случае следует перейти к</a:t>
            </a:r>
          </a:p>
          <a:p>
            <a:pPr>
              <a:buNone/>
            </a:pPr>
            <a:r>
              <a:rPr lang="ru-RU" sz="2400" dirty="0"/>
              <a:t>рассмотрению элементов </a:t>
            </a:r>
            <a:r>
              <a:rPr lang="en-US" sz="2400" i="1" dirty="0"/>
              <a:t>T</a:t>
            </a:r>
            <a:r>
              <a:rPr lang="ru-RU" sz="2400" dirty="0"/>
              <a:t>[</a:t>
            </a:r>
            <a:r>
              <a:rPr lang="en-US" sz="2400" i="1" dirty="0"/>
              <a:t>n − </a:t>
            </a:r>
            <a:r>
              <a:rPr lang="ru-RU" sz="2400" dirty="0"/>
              <a:t>1, </a:t>
            </a:r>
            <a:r>
              <a:rPr lang="en-US" sz="2400" i="1" dirty="0"/>
              <a:t>W</a:t>
            </a:r>
            <a:r>
              <a:rPr lang="ru-RU" sz="2400" dirty="0"/>
              <a:t>] и </a:t>
            </a:r>
            <a:r>
              <a:rPr lang="en-US" sz="2400" i="1" dirty="0"/>
              <a:t>T</a:t>
            </a:r>
            <a:r>
              <a:rPr lang="ru-RU" sz="2400" dirty="0"/>
              <a:t>[</a:t>
            </a:r>
            <a:r>
              <a:rPr lang="en-US" sz="2400" i="1" dirty="0"/>
              <a:t>n − </a:t>
            </a:r>
            <a:r>
              <a:rPr lang="ru-RU" sz="2400" dirty="0"/>
              <a:t>2, </a:t>
            </a:r>
            <a:r>
              <a:rPr lang="en-US" sz="2400" i="1" dirty="0"/>
              <a:t>W</a:t>
            </a:r>
            <a:r>
              <a:rPr lang="ru-RU" sz="2400" dirty="0"/>
              <a:t>] .</a:t>
            </a:r>
          </a:p>
        </p:txBody>
      </p:sp>
    </p:spTree>
    <p:extLst>
      <p:ext uri="{BB962C8B-B14F-4D97-AF65-F5344CB8AC3E}">
        <p14:creationId xmlns:p14="http://schemas.microsoft.com/office/powerpoint/2010/main" val="1240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3"/>
                                        </p:tgtEl>
                                        <p:attrNameLst>
                                          <p:attrName>style.visibility</p:attrName>
                                        </p:attrNameLst>
                                      </p:cBhvr>
                                      <p:to>
                                        <p:strVal val="visible"/>
                                      </p:to>
                                    </p:set>
                                    <p:anim calcmode="lin" valueType="num">
                                      <p:cBhvr additive="base">
                                        <p:cTn id="7" dur="500" fill="hold"/>
                                        <p:tgtEl>
                                          <p:spTgt spid="44033"/>
                                        </p:tgtEl>
                                        <p:attrNameLst>
                                          <p:attrName>ppt_x</p:attrName>
                                        </p:attrNameLst>
                                      </p:cBhvr>
                                      <p:tavLst>
                                        <p:tav tm="0">
                                          <p:val>
                                            <p:strVal val="#ppt_x"/>
                                          </p:val>
                                        </p:tav>
                                        <p:tav tm="100000">
                                          <p:val>
                                            <p:strVal val="#ppt_x"/>
                                          </p:val>
                                        </p:tav>
                                      </p:tavLst>
                                    </p:anim>
                                    <p:anim calcmode="lin" valueType="num">
                                      <p:cBhvr additive="base">
                                        <p:cTn id="8" dur="500" fill="hold"/>
                                        <p:tgtEl>
                                          <p:spTgt spid="440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4">
                                            <p:txEl>
                                              <p:pRg st="0" end="0"/>
                                            </p:txEl>
                                          </p:spTgt>
                                        </p:tgtEl>
                                        <p:attrNameLst>
                                          <p:attrName>style.visibility</p:attrName>
                                        </p:attrNameLst>
                                      </p:cBhvr>
                                      <p:to>
                                        <p:strVal val="visible"/>
                                      </p:to>
                                    </p:set>
                                    <p:anim calcmode="lin" valueType="num">
                                      <p:cBhvr additive="base">
                                        <p:cTn id="13" dur="500" fill="hold"/>
                                        <p:tgtEl>
                                          <p:spTgt spid="4403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4">
                                            <p:txEl>
                                              <p:pRg st="1" end="1"/>
                                            </p:txEl>
                                          </p:spTgt>
                                        </p:tgtEl>
                                        <p:attrNameLst>
                                          <p:attrName>style.visibility</p:attrName>
                                        </p:attrNameLst>
                                      </p:cBhvr>
                                      <p:to>
                                        <p:strVal val="visible"/>
                                      </p:to>
                                    </p:set>
                                    <p:anim calcmode="lin" valueType="num">
                                      <p:cBhvr additive="base">
                                        <p:cTn id="17" dur="500" fill="hold"/>
                                        <p:tgtEl>
                                          <p:spTgt spid="4403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4">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034">
                                            <p:txEl>
                                              <p:pRg st="2" end="2"/>
                                            </p:txEl>
                                          </p:spTgt>
                                        </p:tgtEl>
                                        <p:attrNameLst>
                                          <p:attrName>style.visibility</p:attrName>
                                        </p:attrNameLst>
                                      </p:cBhvr>
                                      <p:to>
                                        <p:strVal val="visible"/>
                                      </p:to>
                                    </p:set>
                                    <p:anim calcmode="lin" valueType="num">
                                      <p:cBhvr additive="base">
                                        <p:cTn id="21" dur="500" fill="hold"/>
                                        <p:tgtEl>
                                          <p:spTgt spid="4403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4034">
                                            <p:txEl>
                                              <p:pRg st="3" end="3"/>
                                            </p:txEl>
                                          </p:spTgt>
                                        </p:tgtEl>
                                        <p:attrNameLst>
                                          <p:attrName>style.visibility</p:attrName>
                                        </p:attrNameLst>
                                      </p:cBhvr>
                                      <p:to>
                                        <p:strVal val="visible"/>
                                      </p:to>
                                    </p:set>
                                    <p:anim calcmode="lin" valueType="num">
                                      <p:cBhvr additive="base">
                                        <p:cTn id="27" dur="500" fill="hold"/>
                                        <p:tgtEl>
                                          <p:spTgt spid="4403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4034">
                                            <p:txEl>
                                              <p:pRg st="4" end="4"/>
                                            </p:txEl>
                                          </p:spTgt>
                                        </p:tgtEl>
                                        <p:attrNameLst>
                                          <p:attrName>style.visibility</p:attrName>
                                        </p:attrNameLst>
                                      </p:cBhvr>
                                      <p:to>
                                        <p:strVal val="visible"/>
                                      </p:to>
                                    </p:set>
                                    <p:anim calcmode="lin" valueType="num">
                                      <p:cBhvr additive="base">
                                        <p:cTn id="33" dur="500" fill="hold"/>
                                        <p:tgtEl>
                                          <p:spTgt spid="4403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034">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4034">
                                            <p:txEl>
                                              <p:pRg st="5" end="5"/>
                                            </p:txEl>
                                          </p:spTgt>
                                        </p:tgtEl>
                                        <p:attrNameLst>
                                          <p:attrName>style.visibility</p:attrName>
                                        </p:attrNameLst>
                                      </p:cBhvr>
                                      <p:to>
                                        <p:strVal val="visible"/>
                                      </p:to>
                                    </p:set>
                                    <p:anim calcmode="lin" valueType="num">
                                      <p:cBhvr additive="base">
                                        <p:cTn id="37" dur="500" fill="hold"/>
                                        <p:tgtEl>
                                          <p:spTgt spid="4403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034">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4034">
                                            <p:txEl>
                                              <p:pRg st="6" end="6"/>
                                            </p:txEl>
                                          </p:spTgt>
                                        </p:tgtEl>
                                        <p:attrNameLst>
                                          <p:attrName>style.visibility</p:attrName>
                                        </p:attrNameLst>
                                      </p:cBhvr>
                                      <p:to>
                                        <p:strVal val="visible"/>
                                      </p:to>
                                    </p:set>
                                    <p:anim calcmode="lin" valueType="num">
                                      <p:cBhvr additive="base">
                                        <p:cTn id="41" dur="500" fill="hold"/>
                                        <p:tgtEl>
                                          <p:spTgt spid="4403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40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457200" y="274638"/>
            <a:ext cx="8229600" cy="490537"/>
          </a:xfrm>
        </p:spPr>
        <p:txBody>
          <a:bodyPr/>
          <a:lstStyle/>
          <a:p>
            <a:pPr algn="l"/>
            <a:r>
              <a:rPr lang="ru-RU" sz="2400" b="1"/>
              <a:t>Пример</a:t>
            </a:r>
          </a:p>
        </p:txBody>
      </p:sp>
      <p:sp>
        <p:nvSpPr>
          <p:cNvPr id="46082" name="Rectangle 3"/>
          <p:cNvSpPr>
            <a:spLocks noGrp="1"/>
          </p:cNvSpPr>
          <p:nvPr>
            <p:ph type="body" idx="1"/>
          </p:nvPr>
        </p:nvSpPr>
        <p:spPr>
          <a:xfrm>
            <a:off x="179388" y="908050"/>
            <a:ext cx="8964612" cy="5616575"/>
          </a:xfrm>
        </p:spPr>
        <p:txBody>
          <a:bodyPr/>
          <a:lstStyle/>
          <a:p>
            <a:pPr>
              <a:lnSpc>
                <a:spcPct val="80000"/>
              </a:lnSpc>
              <a:buFont typeface="Arial" charset="0"/>
              <a:buNone/>
            </a:pPr>
            <a:r>
              <a:rPr lang="ru-RU" sz="2400" dirty="0"/>
              <a:t>В примере </a:t>
            </a:r>
            <a:r>
              <a:rPr lang="en-US" sz="2400" i="1" dirty="0"/>
              <a:t>T</a:t>
            </a:r>
            <a:r>
              <a:rPr lang="ru-RU" sz="2400" dirty="0"/>
              <a:t>[5, 16] = </a:t>
            </a:r>
            <a:r>
              <a:rPr lang="en-US" sz="2400" i="1" dirty="0"/>
              <a:t>T</a:t>
            </a:r>
            <a:r>
              <a:rPr lang="ru-RU" sz="2400" dirty="0"/>
              <a:t>[4, 16], поэтому 5-ый предмет в рюкзак</a:t>
            </a:r>
          </a:p>
          <a:p>
            <a:pPr>
              <a:lnSpc>
                <a:spcPct val="80000"/>
              </a:lnSpc>
              <a:buFont typeface="Arial" charset="0"/>
              <a:buNone/>
            </a:pPr>
            <a:r>
              <a:rPr lang="ru-RU" sz="2400" dirty="0"/>
              <a:t>не упаковывается. Переходим к сравнению элементов</a:t>
            </a:r>
          </a:p>
          <a:p>
            <a:pPr>
              <a:lnSpc>
                <a:spcPct val="80000"/>
              </a:lnSpc>
              <a:buFont typeface="Arial" charset="0"/>
              <a:buNone/>
            </a:pPr>
            <a:r>
              <a:rPr lang="ru-RU" sz="2400" dirty="0"/>
              <a:t>таблицы </a:t>
            </a:r>
            <a:r>
              <a:rPr lang="en-US" sz="2400" i="1" dirty="0"/>
              <a:t>T</a:t>
            </a:r>
            <a:r>
              <a:rPr lang="ru-RU" sz="2400" dirty="0"/>
              <a:t>[4, 16] и </a:t>
            </a:r>
            <a:r>
              <a:rPr lang="en-US" sz="2400" i="1" dirty="0"/>
              <a:t>T</a:t>
            </a:r>
            <a:r>
              <a:rPr lang="ru-RU" sz="2400" dirty="0"/>
              <a:t>[3, 16].  Их значения не равны, следовательно,</a:t>
            </a:r>
          </a:p>
          <a:p>
            <a:pPr>
              <a:lnSpc>
                <a:spcPct val="80000"/>
              </a:lnSpc>
              <a:buFont typeface="Arial" charset="0"/>
              <a:buNone/>
            </a:pPr>
            <a:r>
              <a:rPr lang="ru-RU" sz="2400" dirty="0"/>
              <a:t>четвертый предмет должен быть включен в искомый набор, а </a:t>
            </a:r>
          </a:p>
          <a:p>
            <a:pPr>
              <a:lnSpc>
                <a:spcPct val="80000"/>
              </a:lnSpc>
              <a:buFont typeface="Arial" charset="0"/>
              <a:buNone/>
            </a:pPr>
            <a:r>
              <a:rPr lang="ru-RU" sz="2400" dirty="0"/>
              <a:t>ограничение на вес становится равным 16 –</a:t>
            </a:r>
            <a:r>
              <a:rPr lang="ru-RU" sz="2400" i="1" dirty="0"/>
              <a:t> </a:t>
            </a:r>
            <a:r>
              <a:rPr lang="en-US" sz="2400" i="1" dirty="0"/>
              <a:t>w</a:t>
            </a:r>
            <a:r>
              <a:rPr lang="ru-RU" sz="2400" baseline="-25000" dirty="0"/>
              <a:t>4</a:t>
            </a:r>
            <a:r>
              <a:rPr lang="ru-RU" sz="2400" dirty="0"/>
              <a:t>= 16 – 7 =</a:t>
            </a:r>
            <a:r>
              <a:rPr lang="ru-RU" sz="2400" dirty="0">
                <a:solidFill>
                  <a:schemeClr val="hlink"/>
                </a:solidFill>
              </a:rPr>
              <a:t>9</a:t>
            </a:r>
            <a:r>
              <a:rPr lang="ru-RU" sz="2400" dirty="0"/>
              <a:t>.  </a:t>
            </a:r>
          </a:p>
          <a:p>
            <a:pPr>
              <a:lnSpc>
                <a:spcPct val="80000"/>
              </a:lnSpc>
              <a:buFont typeface="Arial" charset="0"/>
              <a:buNone/>
            </a:pPr>
            <a:r>
              <a:rPr lang="ru-RU" sz="2400" dirty="0"/>
              <a:t>Далее сравним элементы </a:t>
            </a:r>
            <a:r>
              <a:rPr lang="en-US" sz="2400" i="1" dirty="0"/>
              <a:t>T</a:t>
            </a:r>
            <a:r>
              <a:rPr lang="ru-RU" sz="2400" dirty="0"/>
              <a:t>[3, 9] и </a:t>
            </a:r>
            <a:r>
              <a:rPr lang="en-US" sz="2400" i="1" dirty="0"/>
              <a:t>T</a:t>
            </a:r>
            <a:r>
              <a:rPr lang="ru-RU" sz="2400" dirty="0"/>
              <a:t>[2, 9], они равны, поэтому</a:t>
            </a:r>
          </a:p>
          <a:p>
            <a:pPr>
              <a:lnSpc>
                <a:spcPct val="80000"/>
              </a:lnSpc>
              <a:buFont typeface="Arial" charset="0"/>
              <a:buNone/>
            </a:pPr>
            <a:r>
              <a:rPr lang="ru-RU" sz="2400" dirty="0"/>
              <a:t>третий предмет в рюкзак не упаковывается и сравниваем </a:t>
            </a:r>
            <a:r>
              <a:rPr lang="en-US" sz="2400" i="1" dirty="0"/>
              <a:t>T</a:t>
            </a:r>
            <a:r>
              <a:rPr lang="ru-RU" sz="2400" dirty="0"/>
              <a:t>[2, 9] и</a:t>
            </a:r>
          </a:p>
          <a:p>
            <a:pPr>
              <a:lnSpc>
                <a:spcPct val="80000"/>
              </a:lnSpc>
              <a:buFont typeface="Arial" charset="0"/>
              <a:buNone/>
            </a:pPr>
            <a:r>
              <a:rPr lang="en-US" sz="2400" i="1" dirty="0"/>
              <a:t>T</a:t>
            </a:r>
            <a:r>
              <a:rPr lang="ru-RU" sz="2400" dirty="0"/>
              <a:t>[1, 9], они не совпадают, следовательно, второй предмет должен</a:t>
            </a:r>
          </a:p>
          <a:p>
            <a:pPr>
              <a:lnSpc>
                <a:spcPct val="80000"/>
              </a:lnSpc>
              <a:buFont typeface="Arial" charset="0"/>
              <a:buNone/>
            </a:pPr>
            <a:r>
              <a:rPr lang="ru-RU" sz="2400" dirty="0"/>
              <a:t>быть взят в рюкзак, а ограничение на вес становится равным 9 -</a:t>
            </a:r>
            <a:r>
              <a:rPr lang="ru-RU" sz="2400" i="1" dirty="0"/>
              <a:t> </a:t>
            </a:r>
            <a:r>
              <a:rPr lang="en-US" sz="2400" i="1" dirty="0"/>
              <a:t>w</a:t>
            </a:r>
            <a:r>
              <a:rPr lang="ru-RU" sz="2400" i="1" baseline="-25000" dirty="0"/>
              <a:t>2</a:t>
            </a:r>
          </a:p>
          <a:p>
            <a:pPr>
              <a:lnSpc>
                <a:spcPct val="80000"/>
              </a:lnSpc>
              <a:buFont typeface="Arial" charset="0"/>
              <a:buNone/>
            </a:pPr>
            <a:r>
              <a:rPr lang="ru-RU" sz="2400" i="1" dirty="0"/>
              <a:t> </a:t>
            </a:r>
            <a:r>
              <a:rPr lang="ru-RU" sz="2400" dirty="0"/>
              <a:t>= 9 – 5 =</a:t>
            </a:r>
            <a:r>
              <a:rPr lang="ru-RU" sz="2400" dirty="0">
                <a:solidFill>
                  <a:schemeClr val="hlink"/>
                </a:solidFill>
              </a:rPr>
              <a:t>4</a:t>
            </a:r>
            <a:r>
              <a:rPr lang="ru-RU" sz="2400" dirty="0"/>
              <a:t>. </a:t>
            </a:r>
          </a:p>
          <a:p>
            <a:pPr>
              <a:lnSpc>
                <a:spcPct val="80000"/>
              </a:lnSpc>
              <a:buFont typeface="Arial" charset="0"/>
              <a:buNone/>
            </a:pPr>
            <a:r>
              <a:rPr lang="ru-RU" sz="2400" dirty="0"/>
              <a:t>И, наконец, сравниваем элементы </a:t>
            </a:r>
            <a:r>
              <a:rPr lang="en-US" sz="2400" i="1" dirty="0"/>
              <a:t>T</a:t>
            </a:r>
            <a:r>
              <a:rPr lang="ru-RU" sz="2400" dirty="0"/>
              <a:t>[1, 4] и </a:t>
            </a:r>
            <a:r>
              <a:rPr lang="en-US" sz="2400" i="1" dirty="0"/>
              <a:t>T</a:t>
            </a:r>
            <a:r>
              <a:rPr lang="ru-RU" sz="2400" dirty="0"/>
              <a:t>[0, 4],  они не равны,</a:t>
            </a:r>
          </a:p>
          <a:p>
            <a:pPr>
              <a:lnSpc>
                <a:spcPct val="80000"/>
              </a:lnSpc>
              <a:buFont typeface="Arial" charset="0"/>
              <a:buNone/>
            </a:pPr>
            <a:r>
              <a:rPr lang="ru-RU" sz="2400" dirty="0"/>
              <a:t>поэтому второй предмет включатся в искомый набор, при этом,</a:t>
            </a:r>
          </a:p>
          <a:p>
            <a:pPr>
              <a:lnSpc>
                <a:spcPct val="80000"/>
              </a:lnSpc>
              <a:buFont typeface="Arial" charset="0"/>
              <a:buNone/>
            </a:pPr>
            <a:r>
              <a:rPr lang="ru-RU" sz="2400" dirty="0"/>
              <a:t>ограничение по весу становится равным 0. </a:t>
            </a:r>
          </a:p>
          <a:p>
            <a:pPr>
              <a:lnSpc>
                <a:spcPct val="80000"/>
              </a:lnSpc>
              <a:buFont typeface="Arial" charset="0"/>
              <a:buNone/>
            </a:pPr>
            <a:r>
              <a:rPr lang="ru-RU" sz="2400" dirty="0"/>
              <a:t>Итак, для нашего примера в рюкзак упакуются предметы с </a:t>
            </a:r>
          </a:p>
          <a:p>
            <a:pPr>
              <a:lnSpc>
                <a:spcPct val="80000"/>
              </a:lnSpc>
              <a:buFont typeface="Arial" charset="0"/>
              <a:buNone/>
            </a:pPr>
            <a:r>
              <a:rPr lang="ru-RU" sz="2400" dirty="0"/>
              <a:t>номерами </a:t>
            </a:r>
            <a:r>
              <a:rPr lang="ru-RU" sz="2400" dirty="0">
                <a:solidFill>
                  <a:schemeClr val="hlink"/>
                </a:solidFill>
              </a:rPr>
              <a:t>1, 2, 4.</a:t>
            </a:r>
            <a:r>
              <a:rPr lang="ru-RU" sz="2400" dirty="0"/>
              <a:t> </a:t>
            </a:r>
          </a:p>
        </p:txBody>
      </p:sp>
    </p:spTree>
    <p:extLst>
      <p:ext uri="{BB962C8B-B14F-4D97-AF65-F5344CB8AC3E}">
        <p14:creationId xmlns:p14="http://schemas.microsoft.com/office/powerpoint/2010/main" val="19887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1"/>
                                        </p:tgtEl>
                                        <p:attrNameLst>
                                          <p:attrName>style.visibility</p:attrName>
                                        </p:attrNameLst>
                                      </p:cBhvr>
                                      <p:to>
                                        <p:strVal val="visible"/>
                                      </p:to>
                                    </p:set>
                                    <p:anim calcmode="lin" valueType="num">
                                      <p:cBhvr additive="base">
                                        <p:cTn id="7" dur="500" fill="hold"/>
                                        <p:tgtEl>
                                          <p:spTgt spid="46081"/>
                                        </p:tgtEl>
                                        <p:attrNameLst>
                                          <p:attrName>ppt_x</p:attrName>
                                        </p:attrNameLst>
                                      </p:cBhvr>
                                      <p:tavLst>
                                        <p:tav tm="0">
                                          <p:val>
                                            <p:strVal val="#ppt_x"/>
                                          </p:val>
                                        </p:tav>
                                        <p:tav tm="100000">
                                          <p:val>
                                            <p:strVal val="#ppt_x"/>
                                          </p:val>
                                        </p:tav>
                                      </p:tavLst>
                                    </p:anim>
                                    <p:anim calcmode="lin" valueType="num">
                                      <p:cBhvr additive="base">
                                        <p:cTn id="8" dur="500" fill="hold"/>
                                        <p:tgtEl>
                                          <p:spTgt spid="460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2">
                                            <p:txEl>
                                              <p:pRg st="0" end="0"/>
                                            </p:txEl>
                                          </p:spTgt>
                                        </p:tgtEl>
                                        <p:attrNameLst>
                                          <p:attrName>style.visibility</p:attrName>
                                        </p:attrNameLst>
                                      </p:cBhvr>
                                      <p:to>
                                        <p:strVal val="visible"/>
                                      </p:to>
                                    </p:set>
                                    <p:anim calcmode="lin" valueType="num">
                                      <p:cBhvr additive="base">
                                        <p:cTn id="13" dur="500" fill="hold"/>
                                        <p:tgtEl>
                                          <p:spTgt spid="4608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6082">
                                            <p:txEl>
                                              <p:pRg st="1" end="1"/>
                                            </p:txEl>
                                          </p:spTgt>
                                        </p:tgtEl>
                                        <p:attrNameLst>
                                          <p:attrName>style.visibility</p:attrName>
                                        </p:attrNameLst>
                                      </p:cBhvr>
                                      <p:to>
                                        <p:strVal val="visible"/>
                                      </p:to>
                                    </p:set>
                                    <p:anim calcmode="lin" valueType="num">
                                      <p:cBhvr additive="base">
                                        <p:cTn id="17"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08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6082">
                                            <p:txEl>
                                              <p:pRg st="2" end="2"/>
                                            </p:txEl>
                                          </p:spTgt>
                                        </p:tgtEl>
                                        <p:attrNameLst>
                                          <p:attrName>style.visibility</p:attrName>
                                        </p:attrNameLst>
                                      </p:cBhvr>
                                      <p:to>
                                        <p:strVal val="visible"/>
                                      </p:to>
                                    </p:set>
                                    <p:anim calcmode="lin" valueType="num">
                                      <p:cBhvr additive="base">
                                        <p:cTn id="21"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08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6082">
                                            <p:txEl>
                                              <p:pRg st="3" end="3"/>
                                            </p:txEl>
                                          </p:spTgt>
                                        </p:tgtEl>
                                        <p:attrNameLst>
                                          <p:attrName>style.visibility</p:attrName>
                                        </p:attrNameLst>
                                      </p:cBhvr>
                                      <p:to>
                                        <p:strVal val="visible"/>
                                      </p:to>
                                    </p:set>
                                    <p:anim calcmode="lin" valueType="num">
                                      <p:cBhvr additive="base">
                                        <p:cTn id="25"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6082">
                                            <p:txEl>
                                              <p:pRg st="4" end="4"/>
                                            </p:txEl>
                                          </p:spTgt>
                                        </p:tgtEl>
                                        <p:attrNameLst>
                                          <p:attrName>style.visibility</p:attrName>
                                        </p:attrNameLst>
                                      </p:cBhvr>
                                      <p:to>
                                        <p:strVal val="visible"/>
                                      </p:to>
                                    </p:set>
                                    <p:anim calcmode="lin" valueType="num">
                                      <p:cBhvr additive="base">
                                        <p:cTn id="29"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6082">
                                            <p:txEl>
                                              <p:pRg st="5" end="5"/>
                                            </p:txEl>
                                          </p:spTgt>
                                        </p:tgtEl>
                                        <p:attrNameLst>
                                          <p:attrName>style.visibility</p:attrName>
                                        </p:attrNameLst>
                                      </p:cBhvr>
                                      <p:to>
                                        <p:strVal val="visible"/>
                                      </p:to>
                                    </p:set>
                                    <p:anim calcmode="lin" valueType="num">
                                      <p:cBhvr additive="base">
                                        <p:cTn id="35" dur="500" fill="hold"/>
                                        <p:tgtEl>
                                          <p:spTgt spid="4608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2">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082">
                                            <p:txEl>
                                              <p:pRg st="6" end="6"/>
                                            </p:txEl>
                                          </p:spTgt>
                                        </p:tgtEl>
                                        <p:attrNameLst>
                                          <p:attrName>style.visibility</p:attrName>
                                        </p:attrNameLst>
                                      </p:cBhvr>
                                      <p:to>
                                        <p:strVal val="visible"/>
                                      </p:to>
                                    </p:set>
                                    <p:anim calcmode="lin" valueType="num">
                                      <p:cBhvr additive="base">
                                        <p:cTn id="39" dur="500" fill="hold"/>
                                        <p:tgtEl>
                                          <p:spTgt spid="46082">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6082">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6082">
                                            <p:txEl>
                                              <p:pRg st="7" end="7"/>
                                            </p:txEl>
                                          </p:spTgt>
                                        </p:tgtEl>
                                        <p:attrNameLst>
                                          <p:attrName>style.visibility</p:attrName>
                                        </p:attrNameLst>
                                      </p:cBhvr>
                                      <p:to>
                                        <p:strVal val="visible"/>
                                      </p:to>
                                    </p:set>
                                    <p:anim calcmode="lin" valueType="num">
                                      <p:cBhvr additive="base">
                                        <p:cTn id="43" dur="500" fill="hold"/>
                                        <p:tgtEl>
                                          <p:spTgt spid="4608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6082">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6082">
                                            <p:txEl>
                                              <p:pRg st="8" end="8"/>
                                            </p:txEl>
                                          </p:spTgt>
                                        </p:tgtEl>
                                        <p:attrNameLst>
                                          <p:attrName>style.visibility</p:attrName>
                                        </p:attrNameLst>
                                      </p:cBhvr>
                                      <p:to>
                                        <p:strVal val="visible"/>
                                      </p:to>
                                    </p:set>
                                    <p:anim calcmode="lin" valueType="num">
                                      <p:cBhvr additive="base">
                                        <p:cTn id="47" dur="500" fill="hold"/>
                                        <p:tgtEl>
                                          <p:spTgt spid="46082">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6082">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082">
                                            <p:txEl>
                                              <p:pRg st="9" end="9"/>
                                            </p:txEl>
                                          </p:spTgt>
                                        </p:tgtEl>
                                        <p:attrNameLst>
                                          <p:attrName>style.visibility</p:attrName>
                                        </p:attrNameLst>
                                      </p:cBhvr>
                                      <p:to>
                                        <p:strVal val="visible"/>
                                      </p:to>
                                    </p:set>
                                    <p:anim calcmode="lin" valueType="num">
                                      <p:cBhvr additive="base">
                                        <p:cTn id="51" dur="500" fill="hold"/>
                                        <p:tgtEl>
                                          <p:spTgt spid="46082">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608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6082">
                                            <p:txEl>
                                              <p:pRg st="10" end="10"/>
                                            </p:txEl>
                                          </p:spTgt>
                                        </p:tgtEl>
                                        <p:attrNameLst>
                                          <p:attrName>style.visibility</p:attrName>
                                        </p:attrNameLst>
                                      </p:cBhvr>
                                      <p:to>
                                        <p:strVal val="visible"/>
                                      </p:to>
                                    </p:set>
                                    <p:anim calcmode="lin" valueType="num">
                                      <p:cBhvr additive="base">
                                        <p:cTn id="57" dur="500" fill="hold"/>
                                        <p:tgtEl>
                                          <p:spTgt spid="46082">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6082">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6082">
                                            <p:txEl>
                                              <p:pRg st="11" end="11"/>
                                            </p:txEl>
                                          </p:spTgt>
                                        </p:tgtEl>
                                        <p:attrNameLst>
                                          <p:attrName>style.visibility</p:attrName>
                                        </p:attrNameLst>
                                      </p:cBhvr>
                                      <p:to>
                                        <p:strVal val="visible"/>
                                      </p:to>
                                    </p:set>
                                    <p:anim calcmode="lin" valueType="num">
                                      <p:cBhvr additive="base">
                                        <p:cTn id="61" dur="500" fill="hold"/>
                                        <p:tgtEl>
                                          <p:spTgt spid="46082">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6082">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6082">
                                            <p:txEl>
                                              <p:pRg st="12" end="12"/>
                                            </p:txEl>
                                          </p:spTgt>
                                        </p:tgtEl>
                                        <p:attrNameLst>
                                          <p:attrName>style.visibility</p:attrName>
                                        </p:attrNameLst>
                                      </p:cBhvr>
                                      <p:to>
                                        <p:strVal val="visible"/>
                                      </p:to>
                                    </p:set>
                                    <p:anim calcmode="lin" valueType="num">
                                      <p:cBhvr additive="base">
                                        <p:cTn id="65" dur="500" fill="hold"/>
                                        <p:tgtEl>
                                          <p:spTgt spid="46082">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608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6082">
                                            <p:txEl>
                                              <p:pRg st="13" end="13"/>
                                            </p:txEl>
                                          </p:spTgt>
                                        </p:tgtEl>
                                        <p:attrNameLst>
                                          <p:attrName>style.visibility</p:attrName>
                                        </p:attrNameLst>
                                      </p:cBhvr>
                                      <p:to>
                                        <p:strVal val="visible"/>
                                      </p:to>
                                    </p:set>
                                    <p:anim calcmode="lin" valueType="num">
                                      <p:cBhvr additive="base">
                                        <p:cTn id="71" dur="500" fill="hold"/>
                                        <p:tgtEl>
                                          <p:spTgt spid="46082">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6082">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082">
                                            <p:txEl>
                                              <p:pRg st="14" end="14"/>
                                            </p:txEl>
                                          </p:spTgt>
                                        </p:tgtEl>
                                        <p:attrNameLst>
                                          <p:attrName>style.visibility</p:attrName>
                                        </p:attrNameLst>
                                      </p:cBhvr>
                                      <p:to>
                                        <p:strVal val="visible"/>
                                      </p:to>
                                    </p:set>
                                    <p:anim calcmode="lin" valueType="num">
                                      <p:cBhvr additive="base">
                                        <p:cTn id="75" dur="500" fill="hold"/>
                                        <p:tgtEl>
                                          <p:spTgt spid="46082">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608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type="body" idx="1"/>
          </p:nvPr>
        </p:nvSpPr>
        <p:spPr>
          <a:xfrm>
            <a:off x="250825" y="333375"/>
            <a:ext cx="8675688" cy="5903913"/>
          </a:xfrm>
        </p:spPr>
        <p:txBody>
          <a:bodyPr/>
          <a:lstStyle/>
          <a:p>
            <a:pPr>
              <a:lnSpc>
                <a:spcPct val="80000"/>
              </a:lnSpc>
              <a:buFont typeface="Arial" charset="0"/>
              <a:buNone/>
            </a:pPr>
            <a:r>
              <a:rPr lang="en-US" sz="2000" b="1" dirty="0">
                <a:latin typeface="Courier New" pitchFamily="49" charset="0"/>
                <a:cs typeface="Courier New" pitchFamily="49" charset="0"/>
              </a:rPr>
              <a:t>void</a:t>
            </a:r>
            <a:r>
              <a:rPr lang="en-US" sz="1800" b="1" dirty="0">
                <a:latin typeface="Courier New" pitchFamily="49" charset="0"/>
                <a:cs typeface="Courier New" pitchFamily="49" charset="0"/>
              </a:rPr>
              <a:t> </a:t>
            </a:r>
            <a:r>
              <a:rPr lang="en-US" sz="2000" b="1" dirty="0" err="1">
                <a:latin typeface="Courier New" pitchFamily="49" charset="0"/>
                <a:cs typeface="Courier New" pitchFamily="49" charset="0"/>
              </a:rPr>
              <a:t>Print_item</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j)</a:t>
            </a:r>
            <a:endParaRPr lang="ru-RU" sz="2000" b="1" dirty="0">
              <a:latin typeface="Courier New" pitchFamily="49" charset="0"/>
              <a:cs typeface="Courier New" pitchFamily="49" charset="0"/>
            </a:endParaRPr>
          </a:p>
          <a:p>
            <a:pPr>
              <a:lnSpc>
                <a:spcPct val="80000"/>
              </a:lnSpc>
              <a:buFont typeface="Arial" charset="0"/>
              <a:buNone/>
            </a:pPr>
            <a:r>
              <a:rPr lang="ru-RU" sz="2000" b="1" dirty="0">
                <a:latin typeface="Courier New" pitchFamily="49" charset="0"/>
                <a:cs typeface="Courier New" pitchFamily="49" charset="0"/>
              </a:rPr>
              <a:t>{</a:t>
            </a:r>
          </a:p>
          <a:p>
            <a:pPr>
              <a:lnSpc>
                <a:spcPct val="80000"/>
              </a:lnSpc>
              <a:buFont typeface="Arial" charset="0"/>
              <a:buNone/>
            </a:pPr>
            <a:r>
              <a:rPr lang="ru-RU" sz="2000" b="1" dirty="0">
                <a:latin typeface="Courier New" pitchFamily="49" charset="0"/>
                <a:cs typeface="Courier New" pitchFamily="49" charset="0"/>
              </a:rPr>
              <a:t>  </a:t>
            </a:r>
            <a:r>
              <a:rPr lang="ru-RU" sz="2000" b="1" dirty="0" err="1">
                <a:latin typeface="Courier New" pitchFamily="49" charset="0"/>
                <a:cs typeface="Courier New" pitchFamily="49" charset="0"/>
              </a:rPr>
              <a:t>if</a:t>
            </a:r>
            <a:r>
              <a:rPr lang="ru-RU" sz="2000" b="1" dirty="0">
                <a:latin typeface="Courier New" pitchFamily="49" charset="0"/>
                <a:cs typeface="Courier New" pitchFamily="49" charset="0"/>
              </a:rPr>
              <a:t> (</a:t>
            </a:r>
            <a:r>
              <a:rPr lang="en-US" sz="2000" b="1" dirty="0">
                <a:latin typeface="Courier New" pitchFamily="49" charset="0"/>
                <a:cs typeface="Courier New" pitchFamily="49" charset="0"/>
              </a:rPr>
              <a:t>T</a:t>
            </a:r>
            <a:r>
              <a:rPr lang="ru-RU" sz="2000" b="1" dirty="0">
                <a:latin typeface="Courier New" pitchFamily="49" charset="0"/>
                <a:cs typeface="Courier New" pitchFamily="49" charset="0"/>
              </a:rPr>
              <a:t>[</a:t>
            </a:r>
            <a:r>
              <a:rPr lang="en-US" sz="2000" b="1" dirty="0" err="1">
                <a:latin typeface="Courier New" pitchFamily="49" charset="0"/>
                <a:cs typeface="Courier New" pitchFamily="49" charset="0"/>
              </a:rPr>
              <a:t>i</a:t>
            </a:r>
            <a:r>
              <a:rPr lang="ru-RU" sz="2000" b="1" dirty="0">
                <a:latin typeface="Courier New" pitchFamily="49" charset="0"/>
                <a:cs typeface="Courier New" pitchFamily="49" charset="0"/>
              </a:rPr>
              <a:t>][</a:t>
            </a:r>
            <a:r>
              <a:rPr lang="en-US" sz="2000" b="1" dirty="0">
                <a:latin typeface="Courier New" pitchFamily="49" charset="0"/>
                <a:cs typeface="Courier New" pitchFamily="49" charset="0"/>
              </a:rPr>
              <a:t>j</a:t>
            </a:r>
            <a:r>
              <a:rPr lang="ru-RU" sz="2000" b="1" dirty="0">
                <a:latin typeface="Courier New" pitchFamily="49" charset="0"/>
                <a:cs typeface="Courier New" pitchFamily="49" charset="0"/>
              </a:rPr>
              <a:t>]==0)  //</a:t>
            </a:r>
            <a:r>
              <a:rPr lang="ru-RU" sz="1800" b="1" dirty="0">
                <a:latin typeface="Courier New" pitchFamily="49" charset="0"/>
                <a:cs typeface="Courier New" pitchFamily="49" charset="0"/>
              </a:rPr>
              <a:t>максимальный рюкзак для параметров</a:t>
            </a:r>
            <a:r>
              <a:rPr lang="ru-RU" sz="2000" b="1" dirty="0">
                <a:latin typeface="Courier New" pitchFamily="49" charset="0"/>
                <a:cs typeface="Courier New" pitchFamily="49" charset="0"/>
              </a:rPr>
              <a:t> </a:t>
            </a:r>
          </a:p>
          <a:p>
            <a:pPr>
              <a:lnSpc>
                <a:spcPct val="80000"/>
              </a:lnSpc>
              <a:buFont typeface="Arial" charset="0"/>
              <a:buNone/>
            </a:pPr>
            <a:r>
              <a:rPr lang="ru-RU" sz="2000" b="1" dirty="0">
                <a:latin typeface="Courier New" pitchFamily="49" charset="0"/>
                <a:cs typeface="Courier New" pitchFamily="49" charset="0"/>
              </a:rPr>
              <a:t>      </a:t>
            </a:r>
            <a:r>
              <a:rPr lang="en-US" sz="2000" b="1" dirty="0">
                <a:latin typeface="Courier New" pitchFamily="49" charset="0"/>
                <a:cs typeface="Courier New" pitchFamily="49" charset="0"/>
              </a:rPr>
              <a:t>return;      //</a:t>
            </a:r>
            <a:r>
              <a:rPr lang="ru-RU" sz="1800" b="1" dirty="0">
                <a:latin typeface="Courier New" pitchFamily="49" charset="0"/>
                <a:cs typeface="Courier New" pitchFamily="49" charset="0"/>
              </a:rPr>
              <a:t>имеет</a:t>
            </a:r>
            <a:r>
              <a:rPr lang="en-US" sz="1800" b="1" dirty="0">
                <a:latin typeface="Courier New" pitchFamily="49" charset="0"/>
                <a:cs typeface="Courier New" pitchFamily="49" charset="0"/>
              </a:rPr>
              <a:t> </a:t>
            </a:r>
            <a:r>
              <a:rPr lang="ru-RU" sz="1800" b="1" dirty="0">
                <a:latin typeface="Courier New" pitchFamily="49" charset="0"/>
                <a:cs typeface="Courier New" pitchFamily="49" charset="0"/>
              </a:rPr>
              <a:t>нулевую</a:t>
            </a:r>
            <a:r>
              <a:rPr lang="en-US" sz="1800" b="1" dirty="0">
                <a:latin typeface="Courier New" pitchFamily="49" charset="0"/>
                <a:cs typeface="Courier New" pitchFamily="49" charset="0"/>
              </a:rPr>
              <a:t> </a:t>
            </a:r>
            <a:r>
              <a:rPr lang="ru-RU" sz="1800" b="1" dirty="0">
                <a:latin typeface="Courier New" pitchFamily="49" charset="0"/>
                <a:cs typeface="Courier New" pitchFamily="49" charset="0"/>
              </a:rPr>
              <a:t>ценность</a:t>
            </a:r>
            <a:endParaRPr lang="en-US" sz="2000" b="1" dirty="0">
              <a:latin typeface="Courier New" pitchFamily="49" charset="0"/>
              <a:cs typeface="Courier New" pitchFamily="49" charset="0"/>
            </a:endParaRPr>
          </a:p>
          <a:p>
            <a:pPr>
              <a:lnSpc>
                <a:spcPct val="80000"/>
              </a:lnSpc>
              <a:buFont typeface="Arial" charset="0"/>
              <a:buNone/>
            </a:pPr>
            <a:r>
              <a:rPr lang="en-US" sz="2000" b="1" dirty="0">
                <a:latin typeface="Courier New" pitchFamily="49" charset="0"/>
                <a:cs typeface="Courier New" pitchFamily="49" charset="0"/>
              </a:rPr>
              <a:t>  else if (T[i-1][j] == T[</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][j]) </a:t>
            </a:r>
          </a:p>
          <a:p>
            <a:pPr>
              <a:lnSpc>
                <a:spcPct val="80000"/>
              </a:lnSpc>
              <a:buFont typeface="Arial" charset="0"/>
              <a:buNone/>
            </a:pPr>
            <a:r>
              <a:rPr lang="en-US" sz="2000" b="1" dirty="0">
                <a:latin typeface="Courier New" pitchFamily="49" charset="0"/>
                <a:cs typeface="Courier New" pitchFamily="49" charset="0"/>
              </a:rPr>
              <a:t>           </a:t>
            </a:r>
            <a:r>
              <a:rPr lang="ru-RU" sz="2000" b="1" dirty="0" err="1">
                <a:latin typeface="Courier New" pitchFamily="49" charset="0"/>
                <a:cs typeface="Courier New" pitchFamily="49" charset="0"/>
              </a:rPr>
              <a:t>Print</a:t>
            </a:r>
            <a:r>
              <a:rPr lang="en-US" sz="2000" b="1" dirty="0">
                <a:latin typeface="Courier New" pitchFamily="49" charset="0"/>
                <a:cs typeface="Courier New" pitchFamily="49" charset="0"/>
              </a:rPr>
              <a:t>_item </a:t>
            </a:r>
            <a:r>
              <a:rPr lang="ru-RU" sz="2000" b="1" dirty="0">
                <a:latin typeface="Courier New" pitchFamily="49" charset="0"/>
                <a:cs typeface="Courier New" pitchFamily="49" charset="0"/>
              </a:rPr>
              <a:t>(</a:t>
            </a:r>
            <a:r>
              <a:rPr lang="en-US" sz="2000" b="1" dirty="0" err="1">
                <a:latin typeface="Courier New" pitchFamily="49" charset="0"/>
                <a:cs typeface="Courier New" pitchFamily="49" charset="0"/>
              </a:rPr>
              <a:t>i</a:t>
            </a:r>
            <a:r>
              <a:rPr lang="ru-RU" sz="2000" b="1" dirty="0">
                <a:latin typeface="Courier New" pitchFamily="49" charset="0"/>
                <a:cs typeface="Courier New" pitchFamily="49" charset="0"/>
              </a:rPr>
              <a:t>-1,</a:t>
            </a:r>
            <a:r>
              <a:rPr lang="en-US" sz="2000" b="1" dirty="0">
                <a:latin typeface="Courier New" pitchFamily="49" charset="0"/>
                <a:cs typeface="Courier New" pitchFamily="49" charset="0"/>
              </a:rPr>
              <a:t>j</a:t>
            </a:r>
            <a:r>
              <a:rPr lang="ru-RU" sz="2000" b="1" dirty="0">
                <a:latin typeface="Courier New" pitchFamily="49" charset="0"/>
                <a:cs typeface="Courier New" pitchFamily="49" charset="0"/>
              </a:rPr>
              <a:t>); //</a:t>
            </a:r>
            <a:r>
              <a:rPr lang="ru-RU" sz="1800" b="1" dirty="0">
                <a:latin typeface="Courier New" pitchFamily="49" charset="0"/>
                <a:cs typeface="Courier New" pitchFamily="49" charset="0"/>
              </a:rPr>
              <a:t>можно составить 							</a:t>
            </a:r>
            <a:r>
              <a:rPr lang="en-US" sz="1800" b="1" dirty="0">
                <a:latin typeface="Courier New" pitchFamily="49" charset="0"/>
                <a:cs typeface="Courier New" pitchFamily="49" charset="0"/>
              </a:rPr>
              <a:t>// </a:t>
            </a:r>
            <a:r>
              <a:rPr lang="ru-RU" sz="1800" b="1" dirty="0">
                <a:latin typeface="Courier New" pitchFamily="49" charset="0"/>
                <a:cs typeface="Courier New" pitchFamily="49" charset="0"/>
              </a:rPr>
              <a:t>рюкзак без </a:t>
            </a:r>
            <a:r>
              <a:rPr lang="en-US" sz="1800" b="1" dirty="0" err="1">
                <a:latin typeface="Courier New" pitchFamily="49" charset="0"/>
                <a:cs typeface="Courier New" pitchFamily="49" charset="0"/>
              </a:rPr>
              <a:t>i</a:t>
            </a:r>
            <a:r>
              <a:rPr lang="ru-RU" sz="1800" b="1" dirty="0">
                <a:latin typeface="Courier New" pitchFamily="49" charset="0"/>
                <a:cs typeface="Courier New" pitchFamily="49" charset="0"/>
              </a:rPr>
              <a:t>-го</a:t>
            </a:r>
            <a:r>
              <a:rPr lang="ru-RU" sz="2000" b="1" dirty="0">
                <a:latin typeface="Courier New" pitchFamily="49" charset="0"/>
                <a:cs typeface="Courier New" pitchFamily="49" charset="0"/>
              </a:rPr>
              <a:t> </a:t>
            </a:r>
            <a:r>
              <a:rPr lang="ru-RU" sz="1800" b="1" dirty="0">
                <a:latin typeface="Courier New" pitchFamily="49" charset="0"/>
                <a:cs typeface="Courier New" pitchFamily="49" charset="0"/>
              </a:rPr>
              <a:t>предмета</a:t>
            </a:r>
            <a:r>
              <a:rPr lang="ru-RU" sz="2000" b="1" dirty="0">
                <a:latin typeface="Courier New" pitchFamily="49" charset="0"/>
                <a:cs typeface="Courier New" pitchFamily="49" charset="0"/>
              </a:rPr>
              <a:t> </a:t>
            </a:r>
          </a:p>
          <a:p>
            <a:pPr>
              <a:lnSpc>
                <a:spcPct val="80000"/>
              </a:lnSpc>
              <a:buFont typeface="Arial" charset="0"/>
              <a:buNone/>
            </a:pPr>
            <a:r>
              <a:rPr lang="ru-RU" sz="2000" b="1" dirty="0">
                <a:latin typeface="Courier New" pitchFamily="49" charset="0"/>
                <a:cs typeface="Courier New" pitchFamily="49" charset="0"/>
              </a:rPr>
              <a:t>       </a:t>
            </a:r>
            <a:r>
              <a:rPr lang="en-US" sz="2000" b="1" dirty="0">
                <a:latin typeface="Courier New" pitchFamily="49" charset="0"/>
                <a:cs typeface="Courier New" pitchFamily="49" charset="0"/>
              </a:rPr>
              <a:t>e</a:t>
            </a:r>
            <a:r>
              <a:rPr lang="ru-RU" sz="2000" b="1" dirty="0" err="1">
                <a:latin typeface="Courier New" pitchFamily="49" charset="0"/>
                <a:cs typeface="Courier New" pitchFamily="49" charset="0"/>
              </a:rPr>
              <a:t>lse</a:t>
            </a:r>
            <a:r>
              <a:rPr lang="ru-RU" sz="2000" b="1" dirty="0">
                <a:latin typeface="Courier New" pitchFamily="49" charset="0"/>
                <a:cs typeface="Courier New" pitchFamily="49" charset="0"/>
              </a:rPr>
              <a:t> {                               </a:t>
            </a:r>
          </a:p>
          <a:p>
            <a:pPr>
              <a:lnSpc>
                <a:spcPct val="80000"/>
              </a:lnSpc>
              <a:buFont typeface="Arial" charset="0"/>
              <a:buNone/>
            </a:pPr>
            <a:r>
              <a:rPr lang="ru-RU" sz="2000" b="1" dirty="0">
                <a:latin typeface="Courier New" pitchFamily="49" charset="0"/>
                <a:cs typeface="Courier New" pitchFamily="49" charset="0"/>
              </a:rPr>
              <a:t>           </a:t>
            </a:r>
            <a:r>
              <a:rPr lang="ru-RU" sz="2000" b="1" dirty="0" err="1">
                <a:latin typeface="Courier New" pitchFamily="49" charset="0"/>
                <a:cs typeface="Courier New" pitchFamily="49" charset="0"/>
              </a:rPr>
              <a:t>Print_</a:t>
            </a:r>
            <a:r>
              <a:rPr lang="en-US" sz="2000" b="1" dirty="0">
                <a:latin typeface="Courier New" pitchFamily="49" charset="0"/>
                <a:cs typeface="Courier New" pitchFamily="49" charset="0"/>
              </a:rPr>
              <a:t>item</a:t>
            </a:r>
            <a:r>
              <a:rPr lang="ru-RU" sz="2000" b="1" dirty="0">
                <a:latin typeface="Courier New" pitchFamily="49" charset="0"/>
                <a:cs typeface="Courier New" pitchFamily="49" charset="0"/>
              </a:rPr>
              <a:t>(</a:t>
            </a:r>
            <a:r>
              <a:rPr lang="en-US" sz="2000" b="1" dirty="0" err="1">
                <a:latin typeface="Courier New" pitchFamily="49" charset="0"/>
                <a:cs typeface="Courier New" pitchFamily="49" charset="0"/>
              </a:rPr>
              <a:t>i</a:t>
            </a:r>
            <a:r>
              <a:rPr lang="ru-RU" sz="2000" b="1" dirty="0">
                <a:latin typeface="Courier New" pitchFamily="49" charset="0"/>
                <a:cs typeface="Courier New" pitchFamily="49" charset="0"/>
              </a:rPr>
              <a:t>-1,</a:t>
            </a:r>
            <a:r>
              <a:rPr lang="en-US" sz="2000" b="1" dirty="0">
                <a:latin typeface="Courier New" pitchFamily="49" charset="0"/>
                <a:cs typeface="Courier New" pitchFamily="49" charset="0"/>
              </a:rPr>
              <a:t>j</a:t>
            </a:r>
            <a:r>
              <a:rPr lang="ru-RU" sz="2000" b="1" dirty="0">
                <a:latin typeface="Courier New" pitchFamily="49" charset="0"/>
                <a:cs typeface="Courier New" pitchFamily="49" charset="0"/>
              </a:rPr>
              <a:t>-</a:t>
            </a:r>
            <a:r>
              <a:rPr lang="ru-RU" sz="2000" b="1" dirty="0" err="1">
                <a:latin typeface="Courier New" pitchFamily="49" charset="0"/>
                <a:cs typeface="Courier New" pitchFamily="49" charset="0"/>
              </a:rPr>
              <a:t>w</a:t>
            </a:r>
            <a:r>
              <a:rPr lang="ru-RU" sz="2000" b="1" dirty="0">
                <a:latin typeface="Courier New" pitchFamily="49" charset="0"/>
                <a:cs typeface="Courier New" pitchFamily="49" charset="0"/>
              </a:rPr>
              <a:t>[</a:t>
            </a:r>
            <a:r>
              <a:rPr lang="en-US" sz="2000" b="1" dirty="0" err="1">
                <a:latin typeface="Courier New" pitchFamily="49" charset="0"/>
                <a:cs typeface="Courier New" pitchFamily="49" charset="0"/>
              </a:rPr>
              <a:t>i</a:t>
            </a:r>
            <a:r>
              <a:rPr lang="ru-RU" sz="2000" b="1" dirty="0">
                <a:latin typeface="Courier New" pitchFamily="49" charset="0"/>
                <a:cs typeface="Courier New" pitchFamily="49" charset="0"/>
              </a:rPr>
              <a:t>]); //</a:t>
            </a:r>
            <a:r>
              <a:rPr lang="ru-RU" sz="1800" b="1" dirty="0">
                <a:latin typeface="Courier New" pitchFamily="49" charset="0"/>
                <a:cs typeface="Courier New" pitchFamily="49" charset="0"/>
              </a:rPr>
              <a:t>Предмет </a:t>
            </a:r>
            <a:r>
              <a:rPr lang="en-US" sz="1800" b="1" dirty="0" err="1">
                <a:latin typeface="Courier New" pitchFamily="49" charset="0"/>
                <a:cs typeface="Courier New" pitchFamily="49" charset="0"/>
              </a:rPr>
              <a:t>i</a:t>
            </a:r>
            <a:r>
              <a:rPr lang="ru-RU" sz="1800" b="1" dirty="0">
                <a:latin typeface="Courier New" pitchFamily="49" charset="0"/>
                <a:cs typeface="Courier New" pitchFamily="49" charset="0"/>
              </a:rPr>
              <a:t> </a:t>
            </a:r>
            <a:r>
              <a:rPr lang="en-US" sz="1800" b="1" dirty="0">
                <a:latin typeface="Courier New" pitchFamily="49" charset="0"/>
                <a:cs typeface="Courier New" pitchFamily="49" charset="0"/>
              </a:rPr>
              <a:t>							//</a:t>
            </a:r>
            <a:r>
              <a:rPr lang="ru-RU" sz="1800" b="1" dirty="0">
                <a:latin typeface="Courier New" pitchFamily="49" charset="0"/>
                <a:cs typeface="Courier New" pitchFamily="49" charset="0"/>
              </a:rPr>
              <a:t>упаковывается в рюкзак</a:t>
            </a:r>
          </a:p>
          <a:p>
            <a:pPr>
              <a:lnSpc>
                <a:spcPct val="80000"/>
              </a:lnSpc>
              <a:buFont typeface="Arial" charset="0"/>
              <a:buNone/>
            </a:pPr>
            <a:r>
              <a:rPr lang="ru-RU"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ru-RU" sz="2000" b="1" dirty="0">
                <a:latin typeface="Courier New" pitchFamily="49" charset="0"/>
                <a:cs typeface="Courier New" pitchFamily="49" charset="0"/>
              </a:rPr>
              <a:t>(“%</a:t>
            </a:r>
            <a:r>
              <a:rPr lang="en-US" sz="2000" b="1" dirty="0">
                <a:latin typeface="Courier New" pitchFamily="49" charset="0"/>
                <a:cs typeface="Courier New" pitchFamily="49" charset="0"/>
              </a:rPr>
              <a:t>d</a:t>
            </a:r>
            <a:r>
              <a:rPr lang="ru-RU" sz="2000" b="1" dirty="0">
                <a:latin typeface="Courier New" pitchFamily="49" charset="0"/>
                <a:cs typeface="Courier New" pitchFamily="49" charset="0"/>
              </a:rPr>
              <a:t> “, </a:t>
            </a:r>
            <a:r>
              <a:rPr lang="en-US" sz="2000" b="1" dirty="0" err="1">
                <a:latin typeface="Courier New" pitchFamily="49" charset="0"/>
                <a:cs typeface="Courier New" pitchFamily="49" charset="0"/>
              </a:rPr>
              <a:t>i</a:t>
            </a:r>
            <a:r>
              <a:rPr lang="ru-RU" sz="2000" b="1" dirty="0">
                <a:latin typeface="Courier New" pitchFamily="49" charset="0"/>
                <a:cs typeface="Courier New" pitchFamily="49" charset="0"/>
              </a:rPr>
              <a:t>); </a:t>
            </a:r>
            <a:r>
              <a:rPr lang="en-US" sz="2000" b="1" dirty="0">
                <a:latin typeface="Courier New" pitchFamily="49" charset="0"/>
                <a:cs typeface="Courier New" pitchFamily="49" charset="0"/>
              </a:rPr>
              <a:t> </a:t>
            </a:r>
            <a:r>
              <a:rPr lang="ru-RU" sz="2000" b="1" dirty="0">
                <a:latin typeface="Courier New" pitchFamily="49" charset="0"/>
                <a:cs typeface="Courier New" pitchFamily="49" charset="0"/>
              </a:rPr>
              <a:t>// </a:t>
            </a:r>
            <a:r>
              <a:rPr lang="ru-RU" sz="1800" b="1" dirty="0">
                <a:latin typeface="Courier New" pitchFamily="49" charset="0"/>
                <a:cs typeface="Courier New" pitchFamily="49" charset="0"/>
              </a:rPr>
              <a:t>печать </a:t>
            </a:r>
            <a:r>
              <a:rPr lang="en-US" sz="1800" b="1" dirty="0" err="1">
                <a:latin typeface="Courier New" pitchFamily="49" charset="0"/>
                <a:cs typeface="Courier New" pitchFamily="49" charset="0"/>
              </a:rPr>
              <a:t>i</a:t>
            </a:r>
            <a:r>
              <a:rPr lang="ru-RU" sz="1800" b="1" dirty="0">
                <a:latin typeface="Courier New" pitchFamily="49" charset="0"/>
                <a:cs typeface="Courier New" pitchFamily="49" charset="0"/>
              </a:rPr>
              <a:t>-го предмета</a:t>
            </a:r>
            <a:r>
              <a:rPr lang="ru-RU" sz="2000" b="1" dirty="0">
                <a:latin typeface="Courier New" pitchFamily="49" charset="0"/>
                <a:cs typeface="Courier New" pitchFamily="49" charset="0"/>
              </a:rPr>
              <a:t> </a:t>
            </a:r>
          </a:p>
          <a:p>
            <a:pPr>
              <a:lnSpc>
                <a:spcPct val="80000"/>
              </a:lnSpc>
              <a:buFont typeface="Arial" charset="0"/>
              <a:buNone/>
            </a:pPr>
            <a:r>
              <a:rPr lang="ru-RU" sz="2000" b="1" dirty="0">
                <a:latin typeface="Courier New" pitchFamily="49" charset="0"/>
                <a:cs typeface="Courier New" pitchFamily="49" charset="0"/>
              </a:rPr>
              <a:t>       }</a:t>
            </a:r>
          </a:p>
          <a:p>
            <a:pPr>
              <a:lnSpc>
                <a:spcPct val="80000"/>
              </a:lnSpc>
              <a:buFont typeface="Arial" charset="0"/>
              <a:buNone/>
            </a:pPr>
            <a:r>
              <a:rPr lang="ru-RU" sz="2000" b="1" dirty="0">
                <a:latin typeface="Courier New" pitchFamily="49" charset="0"/>
                <a:cs typeface="Courier New" pitchFamily="49" charset="0"/>
              </a:rPr>
              <a:t>}</a:t>
            </a:r>
          </a:p>
          <a:p>
            <a:pPr>
              <a:lnSpc>
                <a:spcPct val="80000"/>
              </a:lnSpc>
              <a:buFont typeface="Arial" charset="0"/>
              <a:buNone/>
            </a:pPr>
            <a:endParaRPr lang="ru-RU" sz="2000" dirty="0"/>
          </a:p>
          <a:p>
            <a:pPr>
              <a:lnSpc>
                <a:spcPct val="80000"/>
              </a:lnSpc>
              <a:buFont typeface="Arial" charset="0"/>
              <a:buNone/>
            </a:pPr>
            <a:r>
              <a:rPr lang="ru-RU" sz="2000" dirty="0"/>
              <a:t>В программе нужно вызвать функцию </a:t>
            </a:r>
            <a:r>
              <a:rPr lang="en-US" sz="2000" b="1" dirty="0">
                <a:latin typeface="Courier"/>
              </a:rPr>
              <a:t>Print</a:t>
            </a:r>
            <a:r>
              <a:rPr lang="ru-RU" sz="2000" b="1" dirty="0">
                <a:latin typeface="Courier"/>
              </a:rPr>
              <a:t>_</a:t>
            </a:r>
            <a:r>
              <a:rPr lang="en-US" sz="2000" b="1" dirty="0">
                <a:latin typeface="Courier"/>
              </a:rPr>
              <a:t>item</a:t>
            </a:r>
            <a:r>
              <a:rPr lang="en-US" sz="2000" b="1" dirty="0"/>
              <a:t> </a:t>
            </a:r>
            <a:r>
              <a:rPr lang="ru-RU" sz="2000" dirty="0"/>
              <a:t>с параметрами </a:t>
            </a:r>
            <a:r>
              <a:rPr lang="ru-RU" sz="2000" b="1" dirty="0">
                <a:latin typeface="Courier"/>
              </a:rPr>
              <a:t>(</a:t>
            </a:r>
            <a:r>
              <a:rPr lang="en-US" sz="2000" b="1" i="1" dirty="0">
                <a:latin typeface="Courier"/>
              </a:rPr>
              <a:t>n</a:t>
            </a:r>
            <a:r>
              <a:rPr lang="ru-RU" sz="2000" b="1" dirty="0">
                <a:latin typeface="Courier"/>
              </a:rPr>
              <a:t>,</a:t>
            </a:r>
            <a:r>
              <a:rPr lang="ru-RU" sz="2000" b="1" i="1" dirty="0">
                <a:latin typeface="Courier"/>
              </a:rPr>
              <a:t>W</a:t>
            </a:r>
            <a:r>
              <a:rPr lang="ru-RU" sz="2000" b="1" dirty="0">
                <a:latin typeface="Courier"/>
              </a:rPr>
              <a:t>).</a:t>
            </a:r>
            <a:endParaRPr lang="en-US" sz="2000" b="1" dirty="0">
              <a:latin typeface="Courier"/>
            </a:endParaRPr>
          </a:p>
          <a:p>
            <a:pPr>
              <a:lnSpc>
                <a:spcPct val="80000"/>
              </a:lnSpc>
              <a:buFont typeface="Arial" charset="0"/>
              <a:buNone/>
            </a:pPr>
            <a:endParaRPr lang="en-US" sz="2000" dirty="0"/>
          </a:p>
          <a:p>
            <a:pPr>
              <a:lnSpc>
                <a:spcPct val="80000"/>
              </a:lnSpc>
              <a:buFont typeface="Arial" charset="0"/>
              <a:buNone/>
            </a:pPr>
            <a:r>
              <a:rPr lang="ru-RU" sz="2000" dirty="0"/>
              <a:t>Заметим, что  рассуждения были приведены для случая, когда все предметы</a:t>
            </a:r>
            <a:endParaRPr lang="en-US" sz="2000" dirty="0"/>
          </a:p>
          <a:p>
            <a:pPr>
              <a:lnSpc>
                <a:spcPct val="80000"/>
              </a:lnSpc>
              <a:buFont typeface="Arial" charset="0"/>
              <a:buNone/>
            </a:pPr>
            <a:r>
              <a:rPr lang="ru-RU" sz="2000" dirty="0"/>
              <a:t>различны.  Самостоятельно рассмотрите, какие изменения будут внесены в</a:t>
            </a:r>
          </a:p>
          <a:p>
            <a:pPr>
              <a:lnSpc>
                <a:spcPct val="80000"/>
              </a:lnSpc>
              <a:buFont typeface="Arial" charset="0"/>
              <a:buNone/>
            </a:pPr>
            <a:r>
              <a:rPr lang="ru-RU" sz="2000" dirty="0"/>
              <a:t>таблицу в противном случае.</a:t>
            </a:r>
          </a:p>
        </p:txBody>
      </p:sp>
    </p:spTree>
    <p:extLst>
      <p:ext uri="{BB962C8B-B14F-4D97-AF65-F5344CB8AC3E}">
        <p14:creationId xmlns:p14="http://schemas.microsoft.com/office/powerpoint/2010/main" val="70007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29">
                                            <p:txEl>
                                              <p:pRg st="0" end="0"/>
                                            </p:txEl>
                                          </p:spTgt>
                                        </p:tgtEl>
                                        <p:attrNameLst>
                                          <p:attrName>style.visibility</p:attrName>
                                        </p:attrNameLst>
                                      </p:cBhvr>
                                      <p:to>
                                        <p:strVal val="visible"/>
                                      </p:to>
                                    </p:set>
                                    <p:anim calcmode="lin" valueType="num">
                                      <p:cBhvr additive="base">
                                        <p:cTn id="7" dur="500" fill="hold"/>
                                        <p:tgtEl>
                                          <p:spTgt spid="481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29">
                                            <p:txEl>
                                              <p:pRg st="1" end="1"/>
                                            </p:txEl>
                                          </p:spTgt>
                                        </p:tgtEl>
                                        <p:attrNameLst>
                                          <p:attrName>style.visibility</p:attrName>
                                        </p:attrNameLst>
                                      </p:cBhvr>
                                      <p:to>
                                        <p:strVal val="visible"/>
                                      </p:to>
                                    </p:set>
                                    <p:anim calcmode="lin" valueType="num">
                                      <p:cBhvr additive="base">
                                        <p:cTn id="13" dur="500" fill="hold"/>
                                        <p:tgtEl>
                                          <p:spTgt spid="481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2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8129">
                                            <p:txEl>
                                              <p:pRg st="2" end="2"/>
                                            </p:txEl>
                                          </p:spTgt>
                                        </p:tgtEl>
                                        <p:attrNameLst>
                                          <p:attrName>style.visibility</p:attrName>
                                        </p:attrNameLst>
                                      </p:cBhvr>
                                      <p:to>
                                        <p:strVal val="visible"/>
                                      </p:to>
                                    </p:set>
                                    <p:anim calcmode="lin" valueType="num">
                                      <p:cBhvr additive="base">
                                        <p:cTn id="17" dur="500" fill="hold"/>
                                        <p:tgtEl>
                                          <p:spTgt spid="4812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2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8129">
                                            <p:txEl>
                                              <p:pRg st="3" end="3"/>
                                            </p:txEl>
                                          </p:spTgt>
                                        </p:tgtEl>
                                        <p:attrNameLst>
                                          <p:attrName>style.visibility</p:attrName>
                                        </p:attrNameLst>
                                      </p:cBhvr>
                                      <p:to>
                                        <p:strVal val="visible"/>
                                      </p:to>
                                    </p:set>
                                    <p:anim calcmode="lin" valueType="num">
                                      <p:cBhvr additive="base">
                                        <p:cTn id="21" dur="500" fill="hold"/>
                                        <p:tgtEl>
                                          <p:spTgt spid="4812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8129">
                                            <p:txEl>
                                              <p:pRg st="4" end="4"/>
                                            </p:txEl>
                                          </p:spTgt>
                                        </p:tgtEl>
                                        <p:attrNameLst>
                                          <p:attrName>style.visibility</p:attrName>
                                        </p:attrNameLst>
                                      </p:cBhvr>
                                      <p:to>
                                        <p:strVal val="visible"/>
                                      </p:to>
                                    </p:set>
                                    <p:anim calcmode="lin" valueType="num">
                                      <p:cBhvr additive="base">
                                        <p:cTn id="27" dur="500" fill="hold"/>
                                        <p:tgtEl>
                                          <p:spTgt spid="4812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2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8129">
                                            <p:txEl>
                                              <p:pRg st="5" end="5"/>
                                            </p:txEl>
                                          </p:spTgt>
                                        </p:tgtEl>
                                        <p:attrNameLst>
                                          <p:attrName>style.visibility</p:attrName>
                                        </p:attrNameLst>
                                      </p:cBhvr>
                                      <p:to>
                                        <p:strVal val="visible"/>
                                      </p:to>
                                    </p:set>
                                    <p:anim calcmode="lin" valueType="num">
                                      <p:cBhvr additive="base">
                                        <p:cTn id="31" dur="500" fill="hold"/>
                                        <p:tgtEl>
                                          <p:spTgt spid="4812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2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8129">
                                            <p:txEl>
                                              <p:pRg st="6" end="6"/>
                                            </p:txEl>
                                          </p:spTgt>
                                        </p:tgtEl>
                                        <p:attrNameLst>
                                          <p:attrName>style.visibility</p:attrName>
                                        </p:attrNameLst>
                                      </p:cBhvr>
                                      <p:to>
                                        <p:strVal val="visible"/>
                                      </p:to>
                                    </p:set>
                                    <p:anim calcmode="lin" valueType="num">
                                      <p:cBhvr additive="base">
                                        <p:cTn id="37" dur="500" fill="hold"/>
                                        <p:tgtEl>
                                          <p:spTgt spid="4812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129">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8129">
                                            <p:txEl>
                                              <p:pRg st="7" end="7"/>
                                            </p:txEl>
                                          </p:spTgt>
                                        </p:tgtEl>
                                        <p:attrNameLst>
                                          <p:attrName>style.visibility</p:attrName>
                                        </p:attrNameLst>
                                      </p:cBhvr>
                                      <p:to>
                                        <p:strVal val="visible"/>
                                      </p:to>
                                    </p:set>
                                    <p:anim calcmode="lin" valueType="num">
                                      <p:cBhvr additive="base">
                                        <p:cTn id="41" dur="500" fill="hold"/>
                                        <p:tgtEl>
                                          <p:spTgt spid="4812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8129">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8129">
                                            <p:txEl>
                                              <p:pRg st="8" end="8"/>
                                            </p:txEl>
                                          </p:spTgt>
                                        </p:tgtEl>
                                        <p:attrNameLst>
                                          <p:attrName>style.visibility</p:attrName>
                                        </p:attrNameLst>
                                      </p:cBhvr>
                                      <p:to>
                                        <p:strVal val="visible"/>
                                      </p:to>
                                    </p:set>
                                    <p:anim calcmode="lin" valueType="num">
                                      <p:cBhvr additive="base">
                                        <p:cTn id="45" dur="500" fill="hold"/>
                                        <p:tgtEl>
                                          <p:spTgt spid="4812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8129">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8129">
                                            <p:txEl>
                                              <p:pRg st="9" end="9"/>
                                            </p:txEl>
                                          </p:spTgt>
                                        </p:tgtEl>
                                        <p:attrNameLst>
                                          <p:attrName>style.visibility</p:attrName>
                                        </p:attrNameLst>
                                      </p:cBhvr>
                                      <p:to>
                                        <p:strVal val="visible"/>
                                      </p:to>
                                    </p:set>
                                    <p:anim calcmode="lin" valueType="num">
                                      <p:cBhvr additive="base">
                                        <p:cTn id="49" dur="500" fill="hold"/>
                                        <p:tgtEl>
                                          <p:spTgt spid="4812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12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8129">
                                            <p:txEl>
                                              <p:pRg st="10" end="10"/>
                                            </p:txEl>
                                          </p:spTgt>
                                        </p:tgtEl>
                                        <p:attrNameLst>
                                          <p:attrName>style.visibility</p:attrName>
                                        </p:attrNameLst>
                                      </p:cBhvr>
                                      <p:to>
                                        <p:strVal val="visible"/>
                                      </p:to>
                                    </p:set>
                                    <p:anim calcmode="lin" valueType="num">
                                      <p:cBhvr additive="base">
                                        <p:cTn id="55" dur="500" fill="hold"/>
                                        <p:tgtEl>
                                          <p:spTgt spid="4812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812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129">
                                            <p:txEl>
                                              <p:pRg st="12" end="12"/>
                                            </p:txEl>
                                          </p:spTgt>
                                        </p:tgtEl>
                                        <p:attrNameLst>
                                          <p:attrName>style.visibility</p:attrName>
                                        </p:attrNameLst>
                                      </p:cBhvr>
                                      <p:to>
                                        <p:strVal val="visible"/>
                                      </p:to>
                                    </p:set>
                                    <p:anim calcmode="lin" valueType="num">
                                      <p:cBhvr additive="base">
                                        <p:cTn id="61" dur="500" fill="hold"/>
                                        <p:tgtEl>
                                          <p:spTgt spid="48129">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812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8129">
                                            <p:txEl>
                                              <p:pRg st="14" end="14"/>
                                            </p:txEl>
                                          </p:spTgt>
                                        </p:tgtEl>
                                        <p:attrNameLst>
                                          <p:attrName>style.visibility</p:attrName>
                                        </p:attrNameLst>
                                      </p:cBhvr>
                                      <p:to>
                                        <p:strVal val="visible"/>
                                      </p:to>
                                    </p:set>
                                    <p:anim calcmode="lin" valueType="num">
                                      <p:cBhvr additive="base">
                                        <p:cTn id="67" dur="500" fill="hold"/>
                                        <p:tgtEl>
                                          <p:spTgt spid="48129">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8129">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8129">
                                            <p:txEl>
                                              <p:pRg st="15" end="15"/>
                                            </p:txEl>
                                          </p:spTgt>
                                        </p:tgtEl>
                                        <p:attrNameLst>
                                          <p:attrName>style.visibility</p:attrName>
                                        </p:attrNameLst>
                                      </p:cBhvr>
                                      <p:to>
                                        <p:strVal val="visible"/>
                                      </p:to>
                                    </p:set>
                                    <p:anim calcmode="lin" valueType="num">
                                      <p:cBhvr additive="base">
                                        <p:cTn id="71" dur="500" fill="hold"/>
                                        <p:tgtEl>
                                          <p:spTgt spid="48129">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8129">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8129">
                                            <p:txEl>
                                              <p:pRg st="16" end="16"/>
                                            </p:txEl>
                                          </p:spTgt>
                                        </p:tgtEl>
                                        <p:attrNameLst>
                                          <p:attrName>style.visibility</p:attrName>
                                        </p:attrNameLst>
                                      </p:cBhvr>
                                      <p:to>
                                        <p:strVal val="visible"/>
                                      </p:to>
                                    </p:set>
                                    <p:anim calcmode="lin" valueType="num">
                                      <p:cBhvr additive="base">
                                        <p:cTn id="75" dur="500" fill="hold"/>
                                        <p:tgtEl>
                                          <p:spTgt spid="48129">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129">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xfrm>
            <a:off x="285720" y="214290"/>
            <a:ext cx="8229600" cy="647700"/>
          </a:xfrm>
        </p:spPr>
        <p:txBody>
          <a:bodyPr/>
          <a:lstStyle/>
          <a:p>
            <a:pPr algn="l"/>
            <a:r>
              <a:rPr lang="ru-RU" sz="2800" b="1" dirty="0"/>
              <a:t>Пример 6. Задача</a:t>
            </a:r>
            <a:r>
              <a:rPr lang="en-US" sz="2400" b="1" dirty="0"/>
              <a:t>  </a:t>
            </a:r>
            <a:r>
              <a:rPr lang="en-US" sz="2800" b="1" dirty="0"/>
              <a:t>"Divisibility“  </a:t>
            </a:r>
            <a:r>
              <a:rPr lang="en-US" sz="1800" dirty="0"/>
              <a:t>1999-2000 ACM NEERC</a:t>
            </a:r>
            <a:endParaRPr lang="ru-RU" sz="1800" dirty="0"/>
          </a:p>
        </p:txBody>
      </p:sp>
      <p:sp>
        <p:nvSpPr>
          <p:cNvPr id="94211" name="Rectangle 3"/>
          <p:cNvSpPr>
            <a:spLocks noGrp="1"/>
          </p:cNvSpPr>
          <p:nvPr>
            <p:ph type="body" idx="1"/>
          </p:nvPr>
        </p:nvSpPr>
        <p:spPr>
          <a:xfrm>
            <a:off x="107504" y="908720"/>
            <a:ext cx="8893175" cy="5572164"/>
          </a:xfrm>
        </p:spPr>
        <p:txBody>
          <a:bodyPr/>
          <a:lstStyle/>
          <a:p>
            <a:pPr>
              <a:buNone/>
            </a:pPr>
            <a:r>
              <a:rPr lang="ru-RU" sz="2000" dirty="0">
                <a:latin typeface="Times New Roman" pitchFamily="18" charset="0"/>
                <a:cs typeface="Times New Roman" pitchFamily="18" charset="0"/>
              </a:rPr>
              <a:t>Рассмотрим произвольную последовательность целых чисел. Можно поставить знаки операций  + или – между целыми в данной последовательности, получая при этом различные арифметические выражения, которые при их вычислении имеют различные значения.  Давайте, например, возьмем следующую последовательность: </a:t>
            </a:r>
            <a:r>
              <a:rPr lang="ru-RU" sz="2000" b="1" dirty="0">
                <a:latin typeface="Courier New" pitchFamily="49" charset="0"/>
                <a:cs typeface="Courier New" pitchFamily="49" charset="0"/>
              </a:rPr>
              <a:t>17, 5, -21, 15</a:t>
            </a:r>
            <a:r>
              <a:rPr lang="ru-RU" sz="2000" dirty="0">
                <a:latin typeface="Times New Roman" pitchFamily="18" charset="0"/>
                <a:cs typeface="Times New Roman" pitchFamily="18" charset="0"/>
              </a:rPr>
              <a:t>. Из нее можно получить восемь различных выражений: </a:t>
            </a:r>
          </a:p>
          <a:p>
            <a:pPr lvl="1">
              <a:buNone/>
            </a:pPr>
            <a:r>
              <a:rPr lang="en-US" sz="2000" b="1" dirty="0">
                <a:latin typeface="Courier New" pitchFamily="49" charset="0"/>
                <a:cs typeface="Courier New" pitchFamily="49" charset="0"/>
              </a:rPr>
              <a:t>17+5+-21+15= 16	17-5+-21+15=6</a:t>
            </a:r>
            <a:endParaRPr lang="ru-RU" sz="2000" b="1" dirty="0">
              <a:latin typeface="Courier New" pitchFamily="49" charset="0"/>
              <a:cs typeface="Courier New" pitchFamily="49" charset="0"/>
            </a:endParaRPr>
          </a:p>
          <a:p>
            <a:pPr lvl="1">
              <a:buNone/>
            </a:pPr>
            <a:r>
              <a:rPr lang="en-US" sz="2000" b="1" dirty="0">
                <a:latin typeface="Courier New" pitchFamily="49" charset="0"/>
                <a:cs typeface="Courier New" pitchFamily="49" charset="0"/>
              </a:rPr>
              <a:t>17+5+-21-15=-14	17+5--21+15=58</a:t>
            </a:r>
            <a:endParaRPr lang="ru-RU" sz="2000" b="1" dirty="0">
              <a:latin typeface="Courier New" pitchFamily="49" charset="0"/>
              <a:cs typeface="Courier New" pitchFamily="49" charset="0"/>
            </a:endParaRPr>
          </a:p>
          <a:p>
            <a:pPr lvl="1">
              <a:buNone/>
            </a:pPr>
            <a:r>
              <a:rPr lang="en-US" sz="2000" b="1" dirty="0">
                <a:latin typeface="Courier New" pitchFamily="49" charset="0"/>
                <a:cs typeface="Courier New" pitchFamily="49" charset="0"/>
              </a:rPr>
              <a:t>17+5--21-15= 28	17-5+-21-15=-24</a:t>
            </a:r>
          </a:p>
          <a:p>
            <a:pPr lvl="1">
              <a:buNone/>
            </a:pPr>
            <a:r>
              <a:rPr lang="en-US" sz="2000" b="1" dirty="0">
                <a:latin typeface="Courier New" pitchFamily="49" charset="0"/>
                <a:cs typeface="Courier New" pitchFamily="49" charset="0"/>
              </a:rPr>
              <a:t>17-5--21+15= 48	17-5--21-15=18</a:t>
            </a:r>
            <a:endParaRPr lang="ru-RU" sz="2000" b="1" dirty="0">
              <a:latin typeface="Courier New" pitchFamily="49" charset="0"/>
              <a:cs typeface="Courier New" pitchFamily="49" charset="0"/>
            </a:endParaRPr>
          </a:p>
          <a:p>
            <a:pPr>
              <a:buNone/>
            </a:pPr>
            <a:r>
              <a:rPr lang="ru-RU" sz="2000" dirty="0">
                <a:latin typeface="Times New Roman" pitchFamily="18" charset="0"/>
                <a:cs typeface="Times New Roman" pitchFamily="18" charset="0"/>
              </a:rPr>
              <a:t>Назовем последовательность </a:t>
            </a:r>
            <a:r>
              <a:rPr lang="ru-RU" sz="2000" b="1" dirty="0">
                <a:latin typeface="Times New Roman" pitchFamily="18" charset="0"/>
                <a:cs typeface="Times New Roman" pitchFamily="18" charset="0"/>
              </a:rPr>
              <a:t>делимой</a:t>
            </a:r>
            <a:r>
              <a:rPr lang="ru-RU" sz="2000" dirty="0">
                <a:latin typeface="Times New Roman" pitchFamily="18" charset="0"/>
                <a:cs typeface="Times New Roman" pitchFamily="18" charset="0"/>
              </a:rPr>
              <a:t> на </a:t>
            </a:r>
            <a:r>
              <a:rPr lang="en-US" sz="2000" i="1" dirty="0">
                <a:latin typeface="Times New Roman" pitchFamily="18" charset="0"/>
                <a:cs typeface="Times New Roman" pitchFamily="18" charset="0"/>
              </a:rPr>
              <a:t>K</a:t>
            </a:r>
            <a:r>
              <a:rPr lang="ru-RU" sz="2000" i="1" dirty="0">
                <a:latin typeface="Times New Roman" pitchFamily="18" charset="0"/>
                <a:cs typeface="Times New Roman" pitchFamily="18" charset="0"/>
              </a:rPr>
              <a:t>,</a:t>
            </a:r>
            <a:r>
              <a:rPr lang="ru-RU" sz="2000" dirty="0">
                <a:latin typeface="Times New Roman" pitchFamily="18" charset="0"/>
                <a:cs typeface="Times New Roman" pitchFamily="18" charset="0"/>
              </a:rPr>
              <a:t> если можно так расставить операции  + или – между целыми в последовательности, что значение полученного выражения делилось бы нацело  на </a:t>
            </a:r>
            <a:r>
              <a:rPr lang="en-US" sz="2000" i="1" dirty="0">
                <a:latin typeface="Times New Roman" pitchFamily="18" charset="0"/>
                <a:cs typeface="Times New Roman" pitchFamily="18" charset="0"/>
              </a:rPr>
              <a:t>K</a:t>
            </a:r>
            <a:r>
              <a:rPr lang="ru-RU" sz="2000" dirty="0">
                <a:latin typeface="Times New Roman" pitchFamily="18" charset="0"/>
                <a:cs typeface="Times New Roman" pitchFamily="18" charset="0"/>
              </a:rPr>
              <a:t>. В приведенном выше примере последовательность делима на </a:t>
            </a:r>
            <a:r>
              <a:rPr lang="ru-RU" sz="2000" b="1" dirty="0">
                <a:latin typeface="Courier New" pitchFamily="49" charset="0"/>
                <a:cs typeface="Courier New" pitchFamily="49" charset="0"/>
              </a:rPr>
              <a:t>7 (17+5+-21-15=-14), </a:t>
            </a:r>
            <a:r>
              <a:rPr lang="ru-RU" sz="2000" dirty="0">
                <a:latin typeface="Times New Roman" pitchFamily="18" charset="0"/>
                <a:cs typeface="Times New Roman" pitchFamily="18" charset="0"/>
              </a:rPr>
              <a:t>но не делима на 5. </a:t>
            </a:r>
          </a:p>
          <a:p>
            <a:pPr>
              <a:buNone/>
            </a:pPr>
            <a:r>
              <a:rPr lang="ru-RU" sz="2000" dirty="0">
                <a:latin typeface="Times New Roman" pitchFamily="18" charset="0"/>
                <a:cs typeface="Times New Roman" pitchFamily="18" charset="0"/>
              </a:rPr>
              <a:t>Напишите программу, которая определяет делимость последовательности целых чисел. </a:t>
            </a:r>
          </a:p>
        </p:txBody>
      </p:sp>
    </p:spTree>
    <p:extLst>
      <p:ext uri="{BB962C8B-B14F-4D97-AF65-F5344CB8AC3E}">
        <p14:creationId xmlns:p14="http://schemas.microsoft.com/office/powerpoint/2010/main" val="138052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additive="base">
                                        <p:cTn id="7" dur="500" fill="hold"/>
                                        <p:tgtEl>
                                          <p:spTgt spid="94210"/>
                                        </p:tgtEl>
                                        <p:attrNameLst>
                                          <p:attrName>ppt_x</p:attrName>
                                        </p:attrNameLst>
                                      </p:cBhvr>
                                      <p:tavLst>
                                        <p:tav tm="0">
                                          <p:val>
                                            <p:strVal val="#ppt_x"/>
                                          </p:val>
                                        </p:tav>
                                        <p:tav tm="100000">
                                          <p:val>
                                            <p:strVal val="#ppt_x"/>
                                          </p:val>
                                        </p:tav>
                                      </p:tavLst>
                                    </p:anim>
                                    <p:anim calcmode="lin" valueType="num">
                                      <p:cBhvr additive="base">
                                        <p:cTn id="8" dur="500" fill="hold"/>
                                        <p:tgtEl>
                                          <p:spTgt spid="942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421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21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2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P spid="942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4624"/>
            <a:ext cx="8229600" cy="504056"/>
          </a:xfrm>
        </p:spPr>
        <p:txBody>
          <a:bodyPr/>
          <a:lstStyle/>
          <a:p>
            <a:r>
              <a:rPr lang="ru-RU" dirty="0"/>
              <a:t>Решение</a:t>
            </a:r>
          </a:p>
        </p:txBody>
      </p:sp>
      <p:sp>
        <p:nvSpPr>
          <p:cNvPr id="3" name="Содержимое 2"/>
          <p:cNvSpPr>
            <a:spLocks noGrp="1"/>
          </p:cNvSpPr>
          <p:nvPr>
            <p:ph idx="1"/>
          </p:nvPr>
        </p:nvSpPr>
        <p:spPr>
          <a:xfrm>
            <a:off x="467544" y="620688"/>
            <a:ext cx="8229600" cy="1800200"/>
          </a:xfrm>
        </p:spPr>
        <p:txBody>
          <a:bodyPr/>
          <a:lstStyle/>
          <a:p>
            <a:pPr>
              <a:buNone/>
            </a:pPr>
            <a:r>
              <a:rPr lang="ru-RU" sz="2000" dirty="0"/>
              <a:t>Если число </a:t>
            </a:r>
            <a:r>
              <a:rPr lang="en-US" sz="2000" dirty="0"/>
              <a:t>N </a:t>
            </a:r>
            <a:r>
              <a:rPr lang="ru-RU" sz="2000" dirty="0"/>
              <a:t>делится на некоторое число К, то остаток от деления </a:t>
            </a:r>
            <a:r>
              <a:rPr lang="en-US" sz="2000" dirty="0"/>
              <a:t>N </a:t>
            </a:r>
            <a:r>
              <a:rPr lang="ru-RU" sz="2000" dirty="0"/>
              <a:t>на </a:t>
            </a:r>
            <a:r>
              <a:rPr lang="en-US" sz="2000" dirty="0"/>
              <a:t>K</a:t>
            </a:r>
            <a:r>
              <a:rPr lang="ru-RU" sz="2000" dirty="0"/>
              <a:t> равен 0.</a:t>
            </a:r>
          </a:p>
          <a:p>
            <a:pPr>
              <a:buNone/>
            </a:pPr>
            <a:r>
              <a:rPr lang="ru-RU" sz="2000" dirty="0"/>
              <a:t>Остаток от деления суммы чисел на некоторое число равен остатку от деления суммы остатков от деления каждого числа на это число.</a:t>
            </a:r>
          </a:p>
          <a:p>
            <a:pPr algn="ctr">
              <a:buNone/>
            </a:pPr>
            <a:r>
              <a:rPr lang="en-US" sz="2000" dirty="0">
                <a:solidFill>
                  <a:srgbClr val="FF0000"/>
                </a:solidFill>
              </a:rPr>
              <a:t>(a + b) mod c == (a mod c + b mod c ) mod c</a:t>
            </a:r>
            <a:endParaRPr lang="ru-RU" sz="2000" dirty="0">
              <a:solidFill>
                <a:srgbClr val="FF0000"/>
              </a:solidFill>
            </a:endParaRPr>
          </a:p>
        </p:txBody>
      </p:sp>
      <p:graphicFrame>
        <p:nvGraphicFramePr>
          <p:cNvPr id="4" name="Таблица 4">
            <a:extLst>
              <a:ext uri="{FF2B5EF4-FFF2-40B4-BE49-F238E27FC236}">
                <a16:creationId xmlns:a16="http://schemas.microsoft.com/office/drawing/2014/main" xmlns="" id="{FD3FF758-709D-4F7B-A8DC-E3C918EF6B06}"/>
              </a:ext>
            </a:extLst>
          </p:cNvPr>
          <p:cNvGraphicFramePr>
            <a:graphicFrameLocks noGrp="1"/>
          </p:cNvGraphicFramePr>
          <p:nvPr>
            <p:extLst>
              <p:ext uri="{D42A27DB-BD31-4B8C-83A1-F6EECF244321}">
                <p14:modId xmlns:p14="http://schemas.microsoft.com/office/powerpoint/2010/main" val="3027651844"/>
              </p:ext>
            </p:extLst>
          </p:nvPr>
        </p:nvGraphicFramePr>
        <p:xfrm>
          <a:off x="1043608" y="2780928"/>
          <a:ext cx="6514728" cy="18542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xmlns="" val="781868310"/>
                    </a:ext>
                  </a:extLst>
                </a:gridCol>
                <a:gridCol w="504056">
                  <a:extLst>
                    <a:ext uri="{9D8B030D-6E8A-4147-A177-3AD203B41FA5}">
                      <a16:colId xmlns:a16="http://schemas.microsoft.com/office/drawing/2014/main" xmlns="" val="3411044499"/>
                    </a:ext>
                  </a:extLst>
                </a:gridCol>
                <a:gridCol w="576064">
                  <a:extLst>
                    <a:ext uri="{9D8B030D-6E8A-4147-A177-3AD203B41FA5}">
                      <a16:colId xmlns:a16="http://schemas.microsoft.com/office/drawing/2014/main" xmlns="" val="2753387847"/>
                    </a:ext>
                  </a:extLst>
                </a:gridCol>
                <a:gridCol w="576064">
                  <a:extLst>
                    <a:ext uri="{9D8B030D-6E8A-4147-A177-3AD203B41FA5}">
                      <a16:colId xmlns:a16="http://schemas.microsoft.com/office/drawing/2014/main" xmlns="" val="771819888"/>
                    </a:ext>
                  </a:extLst>
                </a:gridCol>
                <a:gridCol w="648072">
                  <a:extLst>
                    <a:ext uri="{9D8B030D-6E8A-4147-A177-3AD203B41FA5}">
                      <a16:colId xmlns:a16="http://schemas.microsoft.com/office/drawing/2014/main" xmlns="" val="2011475570"/>
                    </a:ext>
                  </a:extLst>
                </a:gridCol>
                <a:gridCol w="576064">
                  <a:extLst>
                    <a:ext uri="{9D8B030D-6E8A-4147-A177-3AD203B41FA5}">
                      <a16:colId xmlns:a16="http://schemas.microsoft.com/office/drawing/2014/main" xmlns="" val="2739296273"/>
                    </a:ext>
                  </a:extLst>
                </a:gridCol>
                <a:gridCol w="576064">
                  <a:extLst>
                    <a:ext uri="{9D8B030D-6E8A-4147-A177-3AD203B41FA5}">
                      <a16:colId xmlns:a16="http://schemas.microsoft.com/office/drawing/2014/main" xmlns="" val="3443883711"/>
                    </a:ext>
                  </a:extLst>
                </a:gridCol>
                <a:gridCol w="466056">
                  <a:extLst>
                    <a:ext uri="{9D8B030D-6E8A-4147-A177-3AD203B41FA5}">
                      <a16:colId xmlns:a16="http://schemas.microsoft.com/office/drawing/2014/main" xmlns="" val="3325366956"/>
                    </a:ext>
                  </a:extLst>
                </a:gridCol>
              </a:tblGrid>
              <a:tr h="370840">
                <a:tc>
                  <a:txBody>
                    <a:bodyPr/>
                    <a:lstStyle/>
                    <a:p>
                      <a:endParaRPr lang="ru-RU" dirty="0"/>
                    </a:p>
                  </a:txBody>
                  <a:tcPr/>
                </a:tc>
                <a:tc>
                  <a:txBody>
                    <a:bodyPr/>
                    <a:lstStyle/>
                    <a:p>
                      <a:pPr algn="ctr"/>
                      <a:r>
                        <a:rPr lang="en-US" dirty="0"/>
                        <a:t>0</a:t>
                      </a:r>
                      <a:endParaRPr lang="ru-RU" dirty="0"/>
                    </a:p>
                  </a:txBody>
                  <a:tcPr/>
                </a:tc>
                <a:tc>
                  <a:txBody>
                    <a:bodyPr/>
                    <a:lstStyle/>
                    <a:p>
                      <a:pPr algn="ctr"/>
                      <a:r>
                        <a:rPr lang="en-US" dirty="0"/>
                        <a:t>1</a:t>
                      </a:r>
                      <a:endParaRPr lang="ru-RU" dirty="0"/>
                    </a:p>
                  </a:txBody>
                  <a:tcPr/>
                </a:tc>
                <a:tc>
                  <a:txBody>
                    <a:bodyPr/>
                    <a:lstStyle/>
                    <a:p>
                      <a:pPr algn="ctr"/>
                      <a:r>
                        <a:rPr lang="en-US" dirty="0"/>
                        <a:t>2</a:t>
                      </a:r>
                      <a:endParaRPr lang="ru-RU" dirty="0"/>
                    </a:p>
                  </a:txBody>
                  <a:tcPr/>
                </a:tc>
                <a:tc>
                  <a:txBody>
                    <a:bodyPr/>
                    <a:lstStyle/>
                    <a:p>
                      <a:pPr algn="ctr"/>
                      <a:r>
                        <a:rPr lang="en-US" dirty="0"/>
                        <a:t>3</a:t>
                      </a:r>
                      <a:endParaRPr lang="ru-RU" dirty="0"/>
                    </a:p>
                  </a:txBody>
                  <a:tcPr/>
                </a:tc>
                <a:tc>
                  <a:txBody>
                    <a:bodyPr/>
                    <a:lstStyle/>
                    <a:p>
                      <a:pPr algn="ctr"/>
                      <a:r>
                        <a:rPr lang="en-US" dirty="0"/>
                        <a:t>4</a:t>
                      </a:r>
                      <a:endParaRPr lang="ru-RU" dirty="0"/>
                    </a:p>
                  </a:txBody>
                  <a:tcPr/>
                </a:tc>
                <a:tc>
                  <a:txBody>
                    <a:bodyPr/>
                    <a:lstStyle/>
                    <a:p>
                      <a:pPr algn="ctr"/>
                      <a:r>
                        <a:rPr lang="en-US" dirty="0"/>
                        <a:t>5</a:t>
                      </a:r>
                      <a:endParaRPr lang="ru-RU" dirty="0"/>
                    </a:p>
                  </a:txBody>
                  <a:tcPr/>
                </a:tc>
                <a:tc>
                  <a:txBody>
                    <a:bodyPr/>
                    <a:lstStyle/>
                    <a:p>
                      <a:pPr algn="ctr"/>
                      <a:r>
                        <a:rPr lang="en-US" dirty="0"/>
                        <a:t>6</a:t>
                      </a:r>
                      <a:endParaRPr lang="ru-RU" dirty="0"/>
                    </a:p>
                  </a:txBody>
                  <a:tcPr/>
                </a:tc>
                <a:extLst>
                  <a:ext uri="{0D108BD9-81ED-4DB2-BD59-A6C34878D82A}">
                    <a16:rowId xmlns:a16="http://schemas.microsoft.com/office/drawing/2014/main" xmlns="" val="2027487407"/>
                  </a:ext>
                </a:extLst>
              </a:tr>
              <a:tr h="370840">
                <a:tc>
                  <a:txBody>
                    <a:bodyPr/>
                    <a:lstStyle/>
                    <a:p>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a:p>
                  </a:txBody>
                  <a:tcPr/>
                </a:tc>
                <a:tc>
                  <a:txBody>
                    <a:bodyPr/>
                    <a:lstStyle/>
                    <a:p>
                      <a:pPr algn="ctr"/>
                      <a:endParaRPr lang="ru-RU" dirty="0"/>
                    </a:p>
                  </a:txBody>
                  <a:tcPr/>
                </a:tc>
                <a:tc>
                  <a:txBody>
                    <a:bodyPr/>
                    <a:lstStyle/>
                    <a:p>
                      <a:pPr algn="ctr"/>
                      <a:endParaRPr lang="ru-RU"/>
                    </a:p>
                  </a:txBody>
                  <a:tcPr/>
                </a:tc>
                <a:tc>
                  <a:txBody>
                    <a:bodyPr/>
                    <a:lstStyle/>
                    <a:p>
                      <a:pPr algn="ctr"/>
                      <a:endParaRPr lang="ru-RU"/>
                    </a:p>
                  </a:txBody>
                  <a:tcPr/>
                </a:tc>
                <a:tc>
                  <a:txBody>
                    <a:bodyPr/>
                    <a:lstStyle/>
                    <a:p>
                      <a:pPr algn="ctr"/>
                      <a:endParaRPr lang="ru-RU"/>
                    </a:p>
                  </a:txBody>
                  <a:tcPr/>
                </a:tc>
                <a:extLst>
                  <a:ext uri="{0D108BD9-81ED-4DB2-BD59-A6C34878D82A}">
                    <a16:rowId xmlns:a16="http://schemas.microsoft.com/office/drawing/2014/main" xmlns="" val="109510224"/>
                  </a:ext>
                </a:extLst>
              </a:tr>
              <a:tr h="370840">
                <a:tc>
                  <a:txBody>
                    <a:bodyPr/>
                    <a:lstStyle/>
                    <a:p>
                      <a:endParaRPr lang="ru-RU" dirty="0"/>
                    </a:p>
                  </a:txBody>
                  <a:tcPr/>
                </a:tc>
                <a:tc>
                  <a:txBody>
                    <a:bodyPr/>
                    <a:lstStyle/>
                    <a:p>
                      <a:pPr algn="ctr"/>
                      <a:endParaRPr lang="ru-RU"/>
                    </a:p>
                  </a:txBody>
                  <a:tcPr/>
                </a:tc>
                <a:tc>
                  <a:txBody>
                    <a:bodyPr/>
                    <a:lstStyle/>
                    <a:p>
                      <a:pPr algn="ctr"/>
                      <a:r>
                        <a:rPr lang="en-US" dirty="0"/>
                        <a:t>                  </a:t>
                      </a:r>
                      <a:endParaRPr lang="ru-RU" dirty="0"/>
                    </a:p>
                  </a:txBody>
                  <a:tcPr/>
                </a:tc>
                <a:tc>
                  <a:txBody>
                    <a:bodyPr/>
                    <a:lstStyle/>
                    <a:p>
                      <a:pPr algn="ctr"/>
                      <a:endParaRPr lang="ru-RU" dirty="0"/>
                    </a:p>
                  </a:txBody>
                  <a:tcPr/>
                </a:tc>
                <a:tc>
                  <a:txBody>
                    <a:bodyPr/>
                    <a:lstStyle/>
                    <a:p>
                      <a:pPr algn="ctr"/>
                      <a:endParaRPr lang="ru-RU"/>
                    </a:p>
                  </a:txBody>
                  <a:tcPr/>
                </a:tc>
                <a:tc>
                  <a:txBody>
                    <a:bodyPr/>
                    <a:lstStyle/>
                    <a:p>
                      <a:pPr algn="ctr"/>
                      <a:endParaRPr lang="ru-RU"/>
                    </a:p>
                  </a:txBody>
                  <a:tcPr/>
                </a:tc>
                <a:tc>
                  <a:txBody>
                    <a:bodyPr/>
                    <a:lstStyle/>
                    <a:p>
                      <a:pPr algn="ctr"/>
                      <a:endParaRPr lang="ru-RU" dirty="0"/>
                    </a:p>
                  </a:txBody>
                  <a:tcPr/>
                </a:tc>
                <a:tc>
                  <a:txBody>
                    <a:bodyPr/>
                    <a:lstStyle/>
                    <a:p>
                      <a:pPr algn="ctr"/>
                      <a:endParaRPr lang="ru-RU"/>
                    </a:p>
                  </a:txBody>
                  <a:tcPr/>
                </a:tc>
                <a:extLst>
                  <a:ext uri="{0D108BD9-81ED-4DB2-BD59-A6C34878D82A}">
                    <a16:rowId xmlns:a16="http://schemas.microsoft.com/office/drawing/2014/main" xmlns="" val="2946123684"/>
                  </a:ext>
                </a:extLst>
              </a:tr>
              <a:tr h="370840">
                <a:tc>
                  <a:txBody>
                    <a:bodyPr/>
                    <a:lstStyle/>
                    <a:p>
                      <a:endParaRPr lang="ru-RU" dirty="0"/>
                    </a:p>
                  </a:txBody>
                  <a:tcPr/>
                </a:tc>
                <a:tc>
                  <a:txBody>
                    <a:bodyPr/>
                    <a:lstStyle/>
                    <a:p>
                      <a:pPr algn="ctr"/>
                      <a:endParaRPr lang="ru-RU"/>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a:p>
                  </a:txBody>
                  <a:tcPr/>
                </a:tc>
                <a:extLst>
                  <a:ext uri="{0D108BD9-81ED-4DB2-BD59-A6C34878D82A}">
                    <a16:rowId xmlns:a16="http://schemas.microsoft.com/office/drawing/2014/main" xmlns="" val="1720838534"/>
                  </a:ext>
                </a:extLst>
              </a:tr>
              <a:tr h="370840">
                <a:tc>
                  <a:txBody>
                    <a:bodyPr/>
                    <a:lstStyle/>
                    <a:p>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xmlns="" val="1435364390"/>
                  </a:ext>
                </a:extLst>
              </a:tr>
            </a:tbl>
          </a:graphicData>
        </a:graphic>
      </p:graphicFrame>
      <p:sp>
        <p:nvSpPr>
          <p:cNvPr id="5" name="TextBox 4">
            <a:extLst>
              <a:ext uri="{FF2B5EF4-FFF2-40B4-BE49-F238E27FC236}">
                <a16:creationId xmlns:a16="http://schemas.microsoft.com/office/drawing/2014/main" xmlns="" id="{E209F537-C5E2-4546-A3AE-79DEAEEB5A6E}"/>
              </a:ext>
            </a:extLst>
          </p:cNvPr>
          <p:cNvSpPr txBox="1"/>
          <p:nvPr/>
        </p:nvSpPr>
        <p:spPr>
          <a:xfrm>
            <a:off x="1187624" y="3140968"/>
            <a:ext cx="1800200" cy="369332"/>
          </a:xfrm>
          <a:prstGeom prst="rect">
            <a:avLst/>
          </a:prstGeom>
          <a:noFill/>
        </p:spPr>
        <p:txBody>
          <a:bodyPr wrap="square" rtlCol="0">
            <a:spAutoFit/>
          </a:bodyPr>
          <a:lstStyle/>
          <a:p>
            <a:r>
              <a:rPr lang="en-US" dirty="0"/>
              <a:t>17 mod 7 = 3</a:t>
            </a:r>
            <a:endParaRPr lang="ru-RU" dirty="0"/>
          </a:p>
        </p:txBody>
      </p:sp>
      <p:sp>
        <p:nvSpPr>
          <p:cNvPr id="6" name="TextBox 5">
            <a:extLst>
              <a:ext uri="{FF2B5EF4-FFF2-40B4-BE49-F238E27FC236}">
                <a16:creationId xmlns:a16="http://schemas.microsoft.com/office/drawing/2014/main" xmlns="" id="{7F70A975-D68A-47E6-BFD7-50017177A86F}"/>
              </a:ext>
            </a:extLst>
          </p:cNvPr>
          <p:cNvSpPr txBox="1"/>
          <p:nvPr/>
        </p:nvSpPr>
        <p:spPr>
          <a:xfrm>
            <a:off x="1320868" y="3523362"/>
            <a:ext cx="1800200" cy="369332"/>
          </a:xfrm>
          <a:prstGeom prst="rect">
            <a:avLst/>
          </a:prstGeom>
          <a:noFill/>
        </p:spPr>
        <p:txBody>
          <a:bodyPr wrap="square" rtlCol="0">
            <a:spAutoFit/>
          </a:bodyPr>
          <a:lstStyle/>
          <a:p>
            <a:r>
              <a:rPr lang="en-US" dirty="0"/>
              <a:t>5 mod 7 = 5</a:t>
            </a:r>
            <a:endParaRPr lang="ru-RU" dirty="0"/>
          </a:p>
        </p:txBody>
      </p:sp>
      <p:sp>
        <p:nvSpPr>
          <p:cNvPr id="7" name="TextBox 6">
            <a:extLst>
              <a:ext uri="{FF2B5EF4-FFF2-40B4-BE49-F238E27FC236}">
                <a16:creationId xmlns:a16="http://schemas.microsoft.com/office/drawing/2014/main" xmlns="" id="{5DD12051-CC8D-4ABC-A0ED-E9F92C92A14A}"/>
              </a:ext>
            </a:extLst>
          </p:cNvPr>
          <p:cNvSpPr txBox="1"/>
          <p:nvPr/>
        </p:nvSpPr>
        <p:spPr>
          <a:xfrm>
            <a:off x="1115616" y="3883402"/>
            <a:ext cx="1800200" cy="369332"/>
          </a:xfrm>
          <a:prstGeom prst="rect">
            <a:avLst/>
          </a:prstGeom>
          <a:noFill/>
        </p:spPr>
        <p:txBody>
          <a:bodyPr wrap="square" rtlCol="0">
            <a:spAutoFit/>
          </a:bodyPr>
          <a:lstStyle/>
          <a:p>
            <a:r>
              <a:rPr lang="en-US" dirty="0"/>
              <a:t>-21 mod 7 = 0</a:t>
            </a:r>
            <a:endParaRPr lang="ru-RU" dirty="0"/>
          </a:p>
        </p:txBody>
      </p:sp>
      <p:sp>
        <p:nvSpPr>
          <p:cNvPr id="9" name="TextBox 8">
            <a:extLst>
              <a:ext uri="{FF2B5EF4-FFF2-40B4-BE49-F238E27FC236}">
                <a16:creationId xmlns:a16="http://schemas.microsoft.com/office/drawing/2014/main" xmlns="" id="{48207C7D-9822-469C-951F-97F0B297DF2F}"/>
              </a:ext>
            </a:extLst>
          </p:cNvPr>
          <p:cNvSpPr txBox="1"/>
          <p:nvPr/>
        </p:nvSpPr>
        <p:spPr>
          <a:xfrm>
            <a:off x="1187624" y="4243442"/>
            <a:ext cx="1800200" cy="369332"/>
          </a:xfrm>
          <a:prstGeom prst="rect">
            <a:avLst/>
          </a:prstGeom>
          <a:noFill/>
        </p:spPr>
        <p:txBody>
          <a:bodyPr wrap="square" rtlCol="0">
            <a:spAutoFit/>
          </a:bodyPr>
          <a:lstStyle/>
          <a:p>
            <a:r>
              <a:rPr lang="en-US" dirty="0"/>
              <a:t>15 mod 7 = 1</a:t>
            </a:r>
            <a:endParaRPr lang="ru-RU" dirty="0"/>
          </a:p>
        </p:txBody>
      </p:sp>
      <p:sp>
        <p:nvSpPr>
          <p:cNvPr id="10" name="TextBox 9">
            <a:extLst>
              <a:ext uri="{FF2B5EF4-FFF2-40B4-BE49-F238E27FC236}">
                <a16:creationId xmlns:a16="http://schemas.microsoft.com/office/drawing/2014/main" xmlns="" id="{7719C503-02D4-4D23-834C-3876DD327985}"/>
              </a:ext>
            </a:extLst>
          </p:cNvPr>
          <p:cNvSpPr txBox="1"/>
          <p:nvPr/>
        </p:nvSpPr>
        <p:spPr>
          <a:xfrm>
            <a:off x="4171608" y="3492584"/>
            <a:ext cx="432048" cy="400110"/>
          </a:xfrm>
          <a:prstGeom prst="rect">
            <a:avLst/>
          </a:prstGeom>
          <a:noFill/>
        </p:spPr>
        <p:txBody>
          <a:bodyPr wrap="square" rtlCol="0">
            <a:spAutoFit/>
          </a:bodyPr>
          <a:lstStyle/>
          <a:p>
            <a:pPr algn="ctr"/>
            <a:r>
              <a:rPr lang="en-US" sz="2000" dirty="0">
                <a:latin typeface="+mn-lt"/>
              </a:rPr>
              <a:t>1</a:t>
            </a:r>
            <a:endParaRPr lang="ru-RU" sz="2000" dirty="0">
              <a:latin typeface="+mn-lt"/>
            </a:endParaRPr>
          </a:p>
        </p:txBody>
      </p:sp>
      <p:sp>
        <p:nvSpPr>
          <p:cNvPr id="11" name="TextBox 10">
            <a:extLst>
              <a:ext uri="{FF2B5EF4-FFF2-40B4-BE49-F238E27FC236}">
                <a16:creationId xmlns:a16="http://schemas.microsoft.com/office/drawing/2014/main" xmlns="" id="{39E25D93-6854-442B-99DD-8214760C7EB3}"/>
              </a:ext>
            </a:extLst>
          </p:cNvPr>
          <p:cNvSpPr txBox="1"/>
          <p:nvPr/>
        </p:nvSpPr>
        <p:spPr>
          <a:xfrm>
            <a:off x="5436096" y="3140968"/>
            <a:ext cx="432048" cy="400110"/>
          </a:xfrm>
          <a:prstGeom prst="rect">
            <a:avLst/>
          </a:prstGeom>
          <a:noFill/>
        </p:spPr>
        <p:txBody>
          <a:bodyPr wrap="square" rtlCol="0">
            <a:spAutoFit/>
          </a:bodyPr>
          <a:lstStyle/>
          <a:p>
            <a:pPr algn="ctr"/>
            <a:r>
              <a:rPr lang="en-US" sz="2000" dirty="0">
                <a:latin typeface="+mn-lt"/>
              </a:rPr>
              <a:t>1</a:t>
            </a:r>
            <a:endParaRPr lang="ru-RU" sz="2000" dirty="0">
              <a:latin typeface="+mn-lt"/>
            </a:endParaRPr>
          </a:p>
        </p:txBody>
      </p:sp>
      <p:sp>
        <p:nvSpPr>
          <p:cNvPr id="12" name="TextBox 11">
            <a:extLst>
              <a:ext uri="{FF2B5EF4-FFF2-40B4-BE49-F238E27FC236}">
                <a16:creationId xmlns:a16="http://schemas.microsoft.com/office/drawing/2014/main" xmlns="" id="{1FAEE129-BA7B-4448-9A1E-73E864336AAE}"/>
              </a:ext>
            </a:extLst>
          </p:cNvPr>
          <p:cNvSpPr txBox="1"/>
          <p:nvPr/>
        </p:nvSpPr>
        <p:spPr>
          <a:xfrm>
            <a:off x="4205136" y="3848968"/>
            <a:ext cx="432048" cy="400110"/>
          </a:xfrm>
          <a:prstGeom prst="rect">
            <a:avLst/>
          </a:prstGeom>
          <a:noFill/>
        </p:spPr>
        <p:txBody>
          <a:bodyPr wrap="square" rtlCol="0">
            <a:spAutoFit/>
          </a:bodyPr>
          <a:lstStyle/>
          <a:p>
            <a:pPr algn="ctr"/>
            <a:r>
              <a:rPr lang="en-US" sz="2000" dirty="0">
                <a:latin typeface="+mn-lt"/>
              </a:rPr>
              <a:t>1</a:t>
            </a:r>
            <a:endParaRPr lang="ru-RU" sz="2000" dirty="0">
              <a:latin typeface="+mn-lt"/>
            </a:endParaRPr>
          </a:p>
        </p:txBody>
      </p:sp>
      <p:sp>
        <p:nvSpPr>
          <p:cNvPr id="13" name="TextBox 12">
            <a:extLst>
              <a:ext uri="{FF2B5EF4-FFF2-40B4-BE49-F238E27FC236}">
                <a16:creationId xmlns:a16="http://schemas.microsoft.com/office/drawing/2014/main" xmlns="" id="{36B33EE3-F4EB-4265-BE2C-9264B857A592}"/>
              </a:ext>
            </a:extLst>
          </p:cNvPr>
          <p:cNvSpPr txBox="1"/>
          <p:nvPr/>
        </p:nvSpPr>
        <p:spPr>
          <a:xfrm>
            <a:off x="6619880" y="3523362"/>
            <a:ext cx="432048" cy="400110"/>
          </a:xfrm>
          <a:prstGeom prst="rect">
            <a:avLst/>
          </a:prstGeom>
          <a:noFill/>
        </p:spPr>
        <p:txBody>
          <a:bodyPr wrap="square" rtlCol="0">
            <a:spAutoFit/>
          </a:bodyPr>
          <a:lstStyle/>
          <a:p>
            <a:pPr algn="ctr"/>
            <a:r>
              <a:rPr lang="en-US" sz="2000" dirty="0">
                <a:latin typeface="+mn-lt"/>
              </a:rPr>
              <a:t>1</a:t>
            </a:r>
            <a:endParaRPr lang="ru-RU" sz="2000" dirty="0">
              <a:latin typeface="+mn-lt"/>
            </a:endParaRPr>
          </a:p>
        </p:txBody>
      </p:sp>
      <p:sp>
        <p:nvSpPr>
          <p:cNvPr id="14" name="TextBox 13">
            <a:extLst>
              <a:ext uri="{FF2B5EF4-FFF2-40B4-BE49-F238E27FC236}">
                <a16:creationId xmlns:a16="http://schemas.microsoft.com/office/drawing/2014/main" xmlns="" id="{8C153D8E-78C3-46F7-BEDD-DD962A32F50C}"/>
              </a:ext>
            </a:extLst>
          </p:cNvPr>
          <p:cNvSpPr txBox="1"/>
          <p:nvPr/>
        </p:nvSpPr>
        <p:spPr>
          <a:xfrm>
            <a:off x="6619880" y="3843332"/>
            <a:ext cx="432048" cy="400110"/>
          </a:xfrm>
          <a:prstGeom prst="rect">
            <a:avLst/>
          </a:prstGeom>
          <a:noFill/>
        </p:spPr>
        <p:txBody>
          <a:bodyPr wrap="square" rtlCol="0">
            <a:spAutoFit/>
          </a:bodyPr>
          <a:lstStyle/>
          <a:p>
            <a:pPr algn="ctr"/>
            <a:r>
              <a:rPr lang="en-US" sz="2000" dirty="0">
                <a:latin typeface="+mn-lt"/>
              </a:rPr>
              <a:t>1</a:t>
            </a:r>
            <a:endParaRPr lang="ru-RU" sz="2000" dirty="0">
              <a:latin typeface="+mn-lt"/>
            </a:endParaRPr>
          </a:p>
        </p:txBody>
      </p:sp>
      <p:sp>
        <p:nvSpPr>
          <p:cNvPr id="15" name="TextBox 14">
            <a:extLst>
              <a:ext uri="{FF2B5EF4-FFF2-40B4-BE49-F238E27FC236}">
                <a16:creationId xmlns:a16="http://schemas.microsoft.com/office/drawing/2014/main" xmlns="" id="{7AB9E9BC-9BCE-48BA-A720-2F79556EBE2E}"/>
              </a:ext>
            </a:extLst>
          </p:cNvPr>
          <p:cNvSpPr txBox="1"/>
          <p:nvPr/>
        </p:nvSpPr>
        <p:spPr>
          <a:xfrm>
            <a:off x="3694584" y="4235018"/>
            <a:ext cx="432048" cy="400110"/>
          </a:xfrm>
          <a:prstGeom prst="rect">
            <a:avLst/>
          </a:prstGeom>
          <a:noFill/>
        </p:spPr>
        <p:txBody>
          <a:bodyPr wrap="square" rtlCol="0">
            <a:spAutoFit/>
          </a:bodyPr>
          <a:lstStyle/>
          <a:p>
            <a:pPr algn="ctr"/>
            <a:r>
              <a:rPr lang="en-US" sz="2000" dirty="0">
                <a:latin typeface="+mn-lt"/>
              </a:rPr>
              <a:t>1</a:t>
            </a:r>
            <a:endParaRPr lang="ru-RU" sz="2000" dirty="0">
              <a:latin typeface="+mn-lt"/>
            </a:endParaRPr>
          </a:p>
        </p:txBody>
      </p:sp>
      <p:sp>
        <p:nvSpPr>
          <p:cNvPr id="16" name="TextBox 15">
            <a:extLst>
              <a:ext uri="{FF2B5EF4-FFF2-40B4-BE49-F238E27FC236}">
                <a16:creationId xmlns:a16="http://schemas.microsoft.com/office/drawing/2014/main" xmlns="" id="{C9E6996A-ABBA-4CBA-A89A-5A38BE0012C4}"/>
              </a:ext>
            </a:extLst>
          </p:cNvPr>
          <p:cNvSpPr txBox="1"/>
          <p:nvPr/>
        </p:nvSpPr>
        <p:spPr>
          <a:xfrm>
            <a:off x="4801346" y="4258513"/>
            <a:ext cx="432048" cy="400110"/>
          </a:xfrm>
          <a:prstGeom prst="rect">
            <a:avLst/>
          </a:prstGeom>
          <a:noFill/>
        </p:spPr>
        <p:txBody>
          <a:bodyPr wrap="square" rtlCol="0">
            <a:spAutoFit/>
          </a:bodyPr>
          <a:lstStyle/>
          <a:p>
            <a:pPr algn="ctr"/>
            <a:r>
              <a:rPr lang="en-US" sz="2000" dirty="0">
                <a:latin typeface="+mn-lt"/>
              </a:rPr>
              <a:t>1</a:t>
            </a:r>
            <a:endParaRPr lang="ru-RU" sz="2000" dirty="0">
              <a:latin typeface="+mn-lt"/>
            </a:endParaRPr>
          </a:p>
        </p:txBody>
      </p:sp>
      <p:sp>
        <p:nvSpPr>
          <p:cNvPr id="17" name="TextBox 16">
            <a:extLst>
              <a:ext uri="{FF2B5EF4-FFF2-40B4-BE49-F238E27FC236}">
                <a16:creationId xmlns:a16="http://schemas.microsoft.com/office/drawing/2014/main" xmlns="" id="{B4082EA4-53D4-49E4-9CE6-549D71DF4BBA}"/>
              </a:ext>
            </a:extLst>
          </p:cNvPr>
          <p:cNvSpPr txBox="1"/>
          <p:nvPr/>
        </p:nvSpPr>
        <p:spPr>
          <a:xfrm>
            <a:off x="5963817" y="4258513"/>
            <a:ext cx="432048" cy="400110"/>
          </a:xfrm>
          <a:prstGeom prst="rect">
            <a:avLst/>
          </a:prstGeom>
          <a:noFill/>
        </p:spPr>
        <p:txBody>
          <a:bodyPr wrap="square" rtlCol="0">
            <a:spAutoFit/>
          </a:bodyPr>
          <a:lstStyle/>
          <a:p>
            <a:pPr algn="ctr"/>
            <a:r>
              <a:rPr lang="en-US" sz="2000" dirty="0">
                <a:latin typeface="+mn-lt"/>
              </a:rPr>
              <a:t>1</a:t>
            </a:r>
            <a:endParaRPr lang="ru-RU" sz="2000" dirty="0">
              <a:latin typeface="+mn-lt"/>
            </a:endParaRPr>
          </a:p>
        </p:txBody>
      </p:sp>
      <p:sp>
        <p:nvSpPr>
          <p:cNvPr id="19" name="TextBox 18">
            <a:extLst>
              <a:ext uri="{FF2B5EF4-FFF2-40B4-BE49-F238E27FC236}">
                <a16:creationId xmlns:a16="http://schemas.microsoft.com/office/drawing/2014/main" xmlns="" id="{845B5219-52D1-44FF-8C34-82B09F864B31}"/>
              </a:ext>
            </a:extLst>
          </p:cNvPr>
          <p:cNvSpPr txBox="1"/>
          <p:nvPr/>
        </p:nvSpPr>
        <p:spPr>
          <a:xfrm>
            <a:off x="7108142" y="4228053"/>
            <a:ext cx="432048" cy="400110"/>
          </a:xfrm>
          <a:prstGeom prst="rect">
            <a:avLst/>
          </a:prstGeom>
          <a:noFill/>
        </p:spPr>
        <p:txBody>
          <a:bodyPr wrap="square" rtlCol="0">
            <a:spAutoFit/>
          </a:bodyPr>
          <a:lstStyle/>
          <a:p>
            <a:pPr algn="ctr"/>
            <a:r>
              <a:rPr lang="en-US" sz="2000" dirty="0">
                <a:latin typeface="+mn-lt"/>
              </a:rPr>
              <a:t>1</a:t>
            </a:r>
            <a:endParaRPr lang="ru-RU" sz="2000" dirty="0">
              <a:latin typeface="+mn-lt"/>
            </a:endParaRPr>
          </a:p>
        </p:txBody>
      </p:sp>
    </p:spTree>
    <p:extLst>
      <p:ext uri="{BB962C8B-B14F-4D97-AF65-F5344CB8AC3E}">
        <p14:creationId xmlns:p14="http://schemas.microsoft.com/office/powerpoint/2010/main" val="121596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9" grpId="0"/>
      <p:bldP spid="10" grpId="0"/>
      <p:bldP spid="11" grpId="0"/>
      <p:bldP spid="12" grpId="0"/>
      <p:bldP spid="13" grpId="0"/>
      <p:bldP spid="14" grpId="0"/>
      <p:bldP spid="15" grpId="0"/>
      <p:bldP spid="16" grpId="0"/>
      <p:bldP spid="17"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283185B-733E-4B83-B58B-E127DBD38063}"/>
              </a:ext>
            </a:extLst>
          </p:cNvPr>
          <p:cNvSpPr>
            <a:spLocks noGrp="1"/>
          </p:cNvSpPr>
          <p:nvPr>
            <p:ph type="title"/>
          </p:nvPr>
        </p:nvSpPr>
        <p:spPr>
          <a:xfrm>
            <a:off x="457200" y="116632"/>
            <a:ext cx="8229600" cy="457199"/>
          </a:xfrm>
        </p:spPr>
        <p:txBody>
          <a:bodyPr/>
          <a:lstStyle/>
          <a:p>
            <a:r>
              <a:rPr lang="ru-RU" sz="3200" dirty="0"/>
              <a:t>Пример 7. Максимальная сумма в таблице</a:t>
            </a:r>
          </a:p>
        </p:txBody>
      </p:sp>
      <p:sp>
        <p:nvSpPr>
          <p:cNvPr id="3" name="Объект 2">
            <a:extLst>
              <a:ext uri="{FF2B5EF4-FFF2-40B4-BE49-F238E27FC236}">
                <a16:creationId xmlns:a16="http://schemas.microsoft.com/office/drawing/2014/main" xmlns="" id="{BEDFDB24-8DF0-4DA8-8D95-71A3EACFE92D}"/>
              </a:ext>
            </a:extLst>
          </p:cNvPr>
          <p:cNvSpPr>
            <a:spLocks noGrp="1"/>
          </p:cNvSpPr>
          <p:nvPr>
            <p:ph idx="1"/>
          </p:nvPr>
        </p:nvSpPr>
        <p:spPr>
          <a:xfrm>
            <a:off x="457200" y="764704"/>
            <a:ext cx="8363272" cy="5400600"/>
          </a:xfrm>
        </p:spPr>
        <p:txBody>
          <a:bodyPr/>
          <a:lstStyle/>
          <a:p>
            <a:pPr marL="0" indent="0">
              <a:buNone/>
            </a:pPr>
            <a:r>
              <a:rPr lang="ru-RU" sz="2400" dirty="0"/>
              <a:t>Дана матрица </a:t>
            </a:r>
            <a:r>
              <a:rPr lang="en-US" sz="2400" dirty="0"/>
              <a:t>A </a:t>
            </a:r>
            <a:r>
              <a:rPr lang="ru-RU" sz="2400" dirty="0"/>
              <a:t>размером </a:t>
            </a:r>
            <a:r>
              <a:rPr lang="en-US" sz="2400" dirty="0"/>
              <a:t>M</a:t>
            </a:r>
            <a:r>
              <a:rPr lang="en-US" sz="2400" dirty="0">
                <a:sym typeface="Symbol" panose="05050102010706020507" pitchFamily="18" charset="2"/>
              </a:rPr>
              <a:t></a:t>
            </a:r>
            <a:r>
              <a:rPr lang="en-US" sz="2400" dirty="0"/>
              <a:t>N.</a:t>
            </a:r>
            <a:r>
              <a:rPr lang="ru-RU" sz="2400" dirty="0"/>
              <a:t> Нужно пройти по столбцам матрицы и набрать максимальную сумму.</a:t>
            </a:r>
          </a:p>
          <a:p>
            <a:pPr marL="0" indent="0">
              <a:buNone/>
            </a:pPr>
            <a:r>
              <a:rPr lang="ru-RU" sz="2400" dirty="0"/>
              <a:t>Двигаться нужно по следующим правилам:</a:t>
            </a:r>
          </a:p>
          <a:p>
            <a:r>
              <a:rPr lang="ru-RU" sz="2400" dirty="0"/>
              <a:t>Начинать нужно с первого столбца.</a:t>
            </a:r>
          </a:p>
          <a:p>
            <a:r>
              <a:rPr lang="ru-RU" sz="2400" dirty="0"/>
              <a:t>Передвигаться в следующий столбец: либо в рядом стоящую клетку, либо в соседнюю по диагонали вверх, либо в соседнюю по диагонали вниз.</a:t>
            </a:r>
          </a:p>
          <a:p>
            <a:r>
              <a:rPr lang="ru-RU" sz="2400" dirty="0"/>
              <a:t>Закончить движение в последнем столбце.</a:t>
            </a:r>
          </a:p>
          <a:p>
            <a:pPr marL="0" indent="0">
              <a:buNone/>
            </a:pPr>
            <a:endParaRPr lang="ru-RU" sz="2400" dirty="0"/>
          </a:p>
          <a:p>
            <a:pPr marL="0" indent="0">
              <a:buNone/>
            </a:pPr>
            <a:r>
              <a:rPr lang="ru-RU" sz="2400" dirty="0"/>
              <a:t>Для решения будем использовать дополнительную матрицу</a:t>
            </a:r>
            <a:r>
              <a:rPr lang="en-US" sz="2400" dirty="0"/>
              <a:t> B</a:t>
            </a:r>
            <a:r>
              <a:rPr lang="ru-RU" sz="2400" dirty="0"/>
              <a:t> такого же размера. В каждой клетке этой матрицы будет храниться максимальная сумма, которую можно набрать, двигаясь по исходной матрице и придя в эту клетку.</a:t>
            </a:r>
            <a:endParaRPr lang="en-US" sz="2400" dirty="0"/>
          </a:p>
          <a:p>
            <a:pPr marL="0" indent="0">
              <a:buNone/>
            </a:pPr>
            <a:endParaRPr lang="ru-RU" sz="2400" dirty="0"/>
          </a:p>
          <a:p>
            <a:pPr marL="0" indent="0">
              <a:buNone/>
            </a:pPr>
            <a:endParaRPr lang="ru-RU" sz="2400" dirty="0"/>
          </a:p>
        </p:txBody>
      </p:sp>
    </p:spTree>
    <p:extLst>
      <p:ext uri="{BB962C8B-B14F-4D97-AF65-F5344CB8AC3E}">
        <p14:creationId xmlns:p14="http://schemas.microsoft.com/office/powerpoint/2010/main" val="3646256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27E89AA-69E3-4852-A7A0-84F2E80509EE}"/>
              </a:ext>
            </a:extLst>
          </p:cNvPr>
          <p:cNvSpPr>
            <a:spLocks noGrp="1"/>
          </p:cNvSpPr>
          <p:nvPr>
            <p:ph type="title"/>
          </p:nvPr>
        </p:nvSpPr>
        <p:spPr>
          <a:xfrm>
            <a:off x="490344" y="116632"/>
            <a:ext cx="8229600" cy="457199"/>
          </a:xfrm>
        </p:spPr>
        <p:txBody>
          <a:bodyPr/>
          <a:lstStyle/>
          <a:p>
            <a:pPr algn="l"/>
            <a:r>
              <a:rPr lang="ru-RU" sz="2400" dirty="0"/>
              <a:t>Пример 7. Продолжение</a:t>
            </a:r>
          </a:p>
        </p:txBody>
      </p:sp>
      <p:sp>
        <p:nvSpPr>
          <p:cNvPr id="3" name="Объект 2">
            <a:extLst>
              <a:ext uri="{FF2B5EF4-FFF2-40B4-BE49-F238E27FC236}">
                <a16:creationId xmlns:a16="http://schemas.microsoft.com/office/drawing/2014/main" xmlns="" id="{CABCC12A-6F1A-460E-828A-9C55E391BD65}"/>
              </a:ext>
            </a:extLst>
          </p:cNvPr>
          <p:cNvSpPr>
            <a:spLocks noGrp="1"/>
          </p:cNvSpPr>
          <p:nvPr>
            <p:ph idx="1"/>
          </p:nvPr>
        </p:nvSpPr>
        <p:spPr>
          <a:xfrm>
            <a:off x="179512" y="573832"/>
            <a:ext cx="8640960" cy="2855168"/>
          </a:xfrm>
        </p:spPr>
        <p:txBody>
          <a:bodyPr/>
          <a:lstStyle/>
          <a:p>
            <a:pPr marL="0" indent="0">
              <a:buNone/>
            </a:pPr>
            <a:r>
              <a:rPr lang="ru-RU" dirty="0">
                <a:solidFill>
                  <a:srgbClr val="00B0F0"/>
                </a:solidFill>
              </a:rPr>
              <a:t>Справедливы следующие отношения</a:t>
            </a:r>
            <a:r>
              <a:rPr lang="ru-RU" dirty="0"/>
              <a:t>:</a:t>
            </a:r>
          </a:p>
          <a:p>
            <a:pPr marL="0" indent="0">
              <a:spcBef>
                <a:spcPts val="0"/>
              </a:spcBef>
              <a:spcAft>
                <a:spcPts val="1200"/>
              </a:spcAft>
              <a:buNone/>
            </a:pPr>
            <a:r>
              <a:rPr lang="en-US" sz="2000" dirty="0">
                <a:latin typeface="Cambria Math" panose="02040503050406030204" pitchFamily="18" charset="0"/>
                <a:ea typeface="Cambria Math" panose="02040503050406030204" pitchFamily="18" charset="0"/>
              </a:rPr>
              <a:t>B[</a:t>
            </a:r>
            <a:r>
              <a:rPr lang="en-US" sz="2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 0] = A[ </a:t>
            </a:r>
            <a:r>
              <a:rPr lang="en-US" sz="2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 0], </a:t>
            </a:r>
            <a:r>
              <a:rPr lang="ru-RU" sz="2000" dirty="0">
                <a:latin typeface="Cambria Math" panose="02040503050406030204" pitchFamily="18" charset="0"/>
                <a:ea typeface="Cambria Math" panose="02040503050406030204" pitchFamily="18" charset="0"/>
              </a:rPr>
              <a:t>при </a:t>
            </a:r>
            <a:r>
              <a:rPr lang="en-US" sz="2000" dirty="0">
                <a:latin typeface="Cambria Math" panose="02040503050406030204" pitchFamily="18" charset="0"/>
                <a:ea typeface="Cambria Math" panose="02040503050406030204" pitchFamily="18" charset="0"/>
              </a:rPr>
              <a:t>0 ≤ </a:t>
            </a:r>
            <a:r>
              <a:rPr lang="en-US" sz="2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 &lt; M.</a:t>
            </a:r>
          </a:p>
          <a:p>
            <a:pPr marL="0" indent="0">
              <a:spcBef>
                <a:spcPts val="0"/>
              </a:spcBef>
              <a:spcAft>
                <a:spcPts val="1200"/>
              </a:spcAft>
              <a:buNone/>
            </a:pPr>
            <a:r>
              <a:rPr lang="en-US" sz="2000" dirty="0">
                <a:latin typeface="Cambria Math" panose="02040503050406030204" pitchFamily="18" charset="0"/>
                <a:ea typeface="Cambria Math" panose="02040503050406030204" pitchFamily="18" charset="0"/>
              </a:rPr>
              <a:t>B[0, j] = </a:t>
            </a:r>
            <a:r>
              <a:rPr lang="ru-RU" sz="2000" dirty="0">
                <a:latin typeface="Cambria Math" panose="02040503050406030204" pitchFamily="18" charset="0"/>
                <a:ea typeface="Cambria Math" panose="02040503050406030204" pitchFamily="18" charset="0"/>
              </a:rPr>
              <a:t>А</a:t>
            </a:r>
            <a:r>
              <a:rPr lang="en-US" sz="2000" dirty="0">
                <a:latin typeface="Cambria Math" panose="02040503050406030204" pitchFamily="18" charset="0"/>
                <a:ea typeface="Cambria Math" panose="02040503050406030204" pitchFamily="18" charset="0"/>
              </a:rPr>
              <a:t>[</a:t>
            </a:r>
            <a:r>
              <a:rPr lang="ru-RU" sz="2000" dirty="0">
                <a:latin typeface="Cambria Math" panose="02040503050406030204" pitchFamily="18" charset="0"/>
                <a:ea typeface="Cambria Math" panose="02040503050406030204" pitchFamily="18" charset="0"/>
              </a:rPr>
              <a:t>0</a:t>
            </a:r>
            <a:r>
              <a:rPr lang="en-US" sz="2000" dirty="0">
                <a:latin typeface="Cambria Math" panose="02040503050406030204" pitchFamily="18" charset="0"/>
                <a:ea typeface="Cambria Math" panose="02040503050406030204" pitchFamily="18" charset="0"/>
              </a:rPr>
              <a:t>, j]</a:t>
            </a:r>
            <a:r>
              <a:rPr lang="ru-RU" sz="2000" dirty="0">
                <a:latin typeface="Cambria Math" panose="02040503050406030204" pitchFamily="18" charset="0"/>
                <a:ea typeface="Cambria Math" panose="02040503050406030204" pitchFamily="18" charset="0"/>
              </a:rPr>
              <a:t> + </a:t>
            </a:r>
            <a:r>
              <a:rPr lang="en-US" sz="2000" dirty="0">
                <a:latin typeface="Cambria Math" panose="02040503050406030204" pitchFamily="18" charset="0"/>
                <a:ea typeface="Cambria Math" panose="02040503050406030204" pitchFamily="18" charset="0"/>
              </a:rPr>
              <a:t>max( B[0, j -1], B[ 1, j -1] ), </a:t>
            </a:r>
            <a:r>
              <a:rPr lang="ru-RU" sz="2000" dirty="0">
                <a:latin typeface="Cambria Math" panose="02040503050406030204" pitchFamily="18" charset="0"/>
                <a:ea typeface="Cambria Math" panose="02040503050406030204" pitchFamily="18" charset="0"/>
              </a:rPr>
              <a:t>при </a:t>
            </a:r>
            <a:r>
              <a:rPr lang="en-US" sz="2000" dirty="0">
                <a:latin typeface="Cambria Math" panose="02040503050406030204" pitchFamily="18" charset="0"/>
                <a:ea typeface="Cambria Math" panose="02040503050406030204" pitchFamily="18" charset="0"/>
              </a:rPr>
              <a:t>1 ≤ j &lt; N.</a:t>
            </a:r>
          </a:p>
          <a:p>
            <a:pPr marL="0" indent="0">
              <a:spcBef>
                <a:spcPts val="0"/>
              </a:spcBef>
              <a:spcAft>
                <a:spcPts val="1200"/>
              </a:spcAft>
              <a:buNone/>
            </a:pPr>
            <a:r>
              <a:rPr lang="en-US" sz="2000" dirty="0">
                <a:latin typeface="Cambria Math" panose="02040503050406030204" pitchFamily="18" charset="0"/>
                <a:ea typeface="Cambria Math" panose="02040503050406030204" pitchFamily="18" charset="0"/>
              </a:rPr>
              <a:t>B[M -1, j] = </a:t>
            </a:r>
            <a:r>
              <a:rPr lang="ru-RU" sz="2000" dirty="0">
                <a:latin typeface="Cambria Math" panose="02040503050406030204" pitchFamily="18" charset="0"/>
                <a:ea typeface="Cambria Math" panose="02040503050406030204" pitchFamily="18" charset="0"/>
              </a:rPr>
              <a:t>А</a:t>
            </a:r>
            <a:r>
              <a:rPr lang="en-US" sz="2000" dirty="0">
                <a:latin typeface="Cambria Math" panose="02040503050406030204" pitchFamily="18" charset="0"/>
                <a:ea typeface="Cambria Math" panose="02040503050406030204" pitchFamily="18" charset="0"/>
              </a:rPr>
              <a:t>[</a:t>
            </a:r>
            <a:r>
              <a:rPr lang="ru-RU" sz="2000" dirty="0">
                <a:latin typeface="Cambria Math" panose="02040503050406030204" pitchFamily="18" charset="0"/>
                <a:ea typeface="Cambria Math" panose="02040503050406030204" pitchFamily="18" charset="0"/>
              </a:rPr>
              <a:t>М</a:t>
            </a:r>
            <a:r>
              <a:rPr lang="en-US" sz="2000" dirty="0">
                <a:latin typeface="Cambria Math" panose="02040503050406030204" pitchFamily="18" charset="0"/>
                <a:ea typeface="Cambria Math" panose="02040503050406030204" pitchFamily="18" charset="0"/>
              </a:rPr>
              <a:t> - 1, j]</a:t>
            </a:r>
            <a:r>
              <a:rPr lang="ru-RU" sz="2000" dirty="0">
                <a:latin typeface="Cambria Math" panose="02040503050406030204" pitchFamily="18" charset="0"/>
                <a:ea typeface="Cambria Math" panose="02040503050406030204" pitchFamily="18" charset="0"/>
              </a:rPr>
              <a:t> + </a:t>
            </a:r>
            <a:r>
              <a:rPr lang="en-US" sz="2000" dirty="0">
                <a:latin typeface="Cambria Math" panose="02040503050406030204" pitchFamily="18" charset="0"/>
                <a:ea typeface="Cambria Math" panose="02040503050406030204" pitchFamily="18" charset="0"/>
              </a:rPr>
              <a:t>max( B[ </a:t>
            </a:r>
            <a:r>
              <a:rPr lang="ru-RU" sz="2000" dirty="0">
                <a:latin typeface="Cambria Math" panose="02040503050406030204" pitchFamily="18" charset="0"/>
                <a:ea typeface="Cambria Math" panose="02040503050406030204" pitchFamily="18" charset="0"/>
              </a:rPr>
              <a:t>М</a:t>
            </a:r>
            <a:r>
              <a:rPr lang="en-US" sz="2000" dirty="0">
                <a:latin typeface="Cambria Math" panose="02040503050406030204" pitchFamily="18" charset="0"/>
                <a:ea typeface="Cambria Math" panose="02040503050406030204" pitchFamily="18" charset="0"/>
              </a:rPr>
              <a:t> - 1, j -1], B[ </a:t>
            </a:r>
            <a:r>
              <a:rPr lang="ru-RU" sz="2000" dirty="0">
                <a:latin typeface="Cambria Math" panose="02040503050406030204" pitchFamily="18" charset="0"/>
                <a:ea typeface="Cambria Math" panose="02040503050406030204" pitchFamily="18" charset="0"/>
              </a:rPr>
              <a:t>М - 2</a:t>
            </a:r>
            <a:r>
              <a:rPr lang="en-US" sz="2000" dirty="0">
                <a:latin typeface="Cambria Math" panose="02040503050406030204" pitchFamily="18" charset="0"/>
                <a:ea typeface="Cambria Math" panose="02040503050406030204" pitchFamily="18" charset="0"/>
              </a:rPr>
              <a:t>, j -1]</a:t>
            </a:r>
            <a:r>
              <a:rPr lang="ru-RU" sz="2000" dirty="0">
                <a:latin typeface="Cambria Math" panose="02040503050406030204" pitchFamily="18" charset="0"/>
                <a:ea typeface="Cambria Math" panose="02040503050406030204" pitchFamily="18" charset="0"/>
              </a:rPr>
              <a:t>)</a:t>
            </a:r>
            <a:r>
              <a:rPr lang="en-US" sz="2000" dirty="0">
                <a:latin typeface="Cambria Math" panose="02040503050406030204" pitchFamily="18" charset="0"/>
                <a:ea typeface="Cambria Math" panose="02040503050406030204" pitchFamily="18" charset="0"/>
              </a:rPr>
              <a:t>, </a:t>
            </a:r>
            <a:r>
              <a:rPr lang="ru-RU" sz="2000" dirty="0">
                <a:latin typeface="Cambria Math" panose="02040503050406030204" pitchFamily="18" charset="0"/>
                <a:ea typeface="Cambria Math" panose="02040503050406030204" pitchFamily="18" charset="0"/>
              </a:rPr>
              <a:t>при</a:t>
            </a:r>
            <a:r>
              <a:rPr lang="en-US" sz="2000" dirty="0">
                <a:latin typeface="Cambria Math" panose="02040503050406030204" pitchFamily="18" charset="0"/>
                <a:ea typeface="Cambria Math" panose="02040503050406030204" pitchFamily="18" charset="0"/>
              </a:rPr>
              <a:t> 1 ≤ j &lt; N.</a:t>
            </a:r>
          </a:p>
          <a:p>
            <a:pPr marL="0" indent="0">
              <a:buNone/>
            </a:pPr>
            <a:r>
              <a:rPr lang="en-US" sz="2000" dirty="0">
                <a:latin typeface="Cambria Math" panose="02040503050406030204" pitchFamily="18" charset="0"/>
                <a:ea typeface="Cambria Math" panose="02040503050406030204" pitchFamily="18" charset="0"/>
              </a:rPr>
              <a:t>B[</a:t>
            </a:r>
            <a:r>
              <a:rPr lang="en-US" sz="2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 j] = </a:t>
            </a:r>
            <a:r>
              <a:rPr lang="ru-RU" sz="2000" dirty="0">
                <a:latin typeface="Cambria Math" panose="02040503050406030204" pitchFamily="18" charset="0"/>
                <a:ea typeface="Cambria Math" panose="02040503050406030204" pitchFamily="18" charset="0"/>
              </a:rPr>
              <a:t>А</a:t>
            </a:r>
            <a:r>
              <a:rPr lang="en-US" sz="2000" dirty="0">
                <a:latin typeface="Cambria Math" panose="02040503050406030204" pitchFamily="18" charset="0"/>
                <a:ea typeface="Cambria Math" panose="02040503050406030204" pitchFamily="18" charset="0"/>
              </a:rPr>
              <a:t>[</a:t>
            </a:r>
            <a:r>
              <a:rPr lang="en-US" sz="2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 j]</a:t>
            </a:r>
            <a:r>
              <a:rPr lang="ru-RU" sz="2000" dirty="0">
                <a:latin typeface="Cambria Math" panose="02040503050406030204" pitchFamily="18" charset="0"/>
                <a:ea typeface="Cambria Math" panose="02040503050406030204" pitchFamily="18" charset="0"/>
              </a:rPr>
              <a:t> + </a:t>
            </a:r>
            <a:r>
              <a:rPr lang="en-US" sz="2000" dirty="0">
                <a:latin typeface="Cambria Math" panose="02040503050406030204" pitchFamily="18" charset="0"/>
                <a:ea typeface="Cambria Math" panose="02040503050406030204" pitchFamily="18" charset="0"/>
              </a:rPr>
              <a:t>max( B[ </a:t>
            </a:r>
            <a:r>
              <a:rPr lang="en-US" sz="2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 - 1, j -1], B[ </a:t>
            </a:r>
            <a:r>
              <a:rPr lang="en-US" sz="2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 j -1], B[ </a:t>
            </a:r>
            <a:r>
              <a:rPr lang="en-US" sz="2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 + 1, j -1]</a:t>
            </a:r>
            <a:r>
              <a:rPr lang="ru-RU"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 </a:t>
            </a:r>
            <a:r>
              <a:rPr lang="ru-RU" sz="2000" dirty="0">
                <a:latin typeface="Cambria Math" panose="02040503050406030204" pitchFamily="18" charset="0"/>
                <a:ea typeface="Cambria Math" panose="02040503050406030204" pitchFamily="18" charset="0"/>
              </a:rPr>
              <a:t> </a:t>
            </a:r>
          </a:p>
          <a:p>
            <a:pPr marL="0" indent="0">
              <a:spcBef>
                <a:spcPts val="0"/>
              </a:spcBef>
              <a:buNone/>
            </a:pPr>
            <a:r>
              <a:rPr lang="ru-RU" sz="2000" dirty="0">
                <a:latin typeface="Cambria Math" panose="02040503050406030204" pitchFamily="18" charset="0"/>
                <a:ea typeface="Cambria Math" panose="02040503050406030204" pitchFamily="18" charset="0"/>
              </a:rPr>
              <a:t>                                                                                            при </a:t>
            </a:r>
            <a:r>
              <a:rPr lang="en-US" sz="2000" dirty="0">
                <a:latin typeface="Cambria Math" panose="02040503050406030204" pitchFamily="18" charset="0"/>
                <a:ea typeface="Cambria Math" panose="02040503050406030204" pitchFamily="18" charset="0"/>
              </a:rPr>
              <a:t>1 ≤ </a:t>
            </a:r>
            <a:r>
              <a:rPr lang="en-US" sz="2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 &lt; M -1, 1 ≤ j &lt; N</a:t>
            </a:r>
            <a:r>
              <a:rPr lang="en-US" dirty="0"/>
              <a:t>.</a:t>
            </a:r>
          </a:p>
          <a:p>
            <a:pPr marL="0" indent="0">
              <a:buNone/>
            </a:pPr>
            <a:endParaRPr lang="ru-RU" dirty="0"/>
          </a:p>
          <a:p>
            <a:pPr marL="0" indent="0">
              <a:buNone/>
            </a:pPr>
            <a:endParaRPr lang="ru-RU" dirty="0"/>
          </a:p>
        </p:txBody>
      </p:sp>
      <p:graphicFrame>
        <p:nvGraphicFramePr>
          <p:cNvPr id="4" name="Таблица 4">
            <a:extLst>
              <a:ext uri="{FF2B5EF4-FFF2-40B4-BE49-F238E27FC236}">
                <a16:creationId xmlns:a16="http://schemas.microsoft.com/office/drawing/2014/main" xmlns="" id="{9A84DFE6-7F87-48C2-AA4D-DE7F568B90C2}"/>
              </a:ext>
            </a:extLst>
          </p:cNvPr>
          <p:cNvGraphicFramePr>
            <a:graphicFrameLocks noGrp="1"/>
          </p:cNvGraphicFramePr>
          <p:nvPr>
            <p:extLst>
              <p:ext uri="{D42A27DB-BD31-4B8C-83A1-F6EECF244321}">
                <p14:modId xmlns:p14="http://schemas.microsoft.com/office/powerpoint/2010/main" val="722331969"/>
              </p:ext>
            </p:extLst>
          </p:nvPr>
        </p:nvGraphicFramePr>
        <p:xfrm>
          <a:off x="827584" y="3707800"/>
          <a:ext cx="2569487" cy="2567135"/>
        </p:xfrm>
        <a:graphic>
          <a:graphicData uri="http://schemas.openxmlformats.org/drawingml/2006/table">
            <a:tbl>
              <a:tblPr firstRow="1" bandRow="1">
                <a:tableStyleId>{2D5ABB26-0587-4C30-8999-92F81FD0307C}</a:tableStyleId>
              </a:tblPr>
              <a:tblGrid>
                <a:gridCol w="641171">
                  <a:extLst>
                    <a:ext uri="{9D8B030D-6E8A-4147-A177-3AD203B41FA5}">
                      <a16:colId xmlns:a16="http://schemas.microsoft.com/office/drawing/2014/main" xmlns="" val="3237614811"/>
                    </a:ext>
                  </a:extLst>
                </a:gridCol>
                <a:gridCol w="667593">
                  <a:extLst>
                    <a:ext uri="{9D8B030D-6E8A-4147-A177-3AD203B41FA5}">
                      <a16:colId xmlns:a16="http://schemas.microsoft.com/office/drawing/2014/main" xmlns="" val="2554620431"/>
                    </a:ext>
                  </a:extLst>
                </a:gridCol>
                <a:gridCol w="584144">
                  <a:extLst>
                    <a:ext uri="{9D8B030D-6E8A-4147-A177-3AD203B41FA5}">
                      <a16:colId xmlns:a16="http://schemas.microsoft.com/office/drawing/2014/main" xmlns="" val="2842342923"/>
                    </a:ext>
                  </a:extLst>
                </a:gridCol>
                <a:gridCol w="676579">
                  <a:extLst>
                    <a:ext uri="{9D8B030D-6E8A-4147-A177-3AD203B41FA5}">
                      <a16:colId xmlns:a16="http://schemas.microsoft.com/office/drawing/2014/main" xmlns="" val="676878093"/>
                    </a:ext>
                  </a:extLst>
                </a:gridCol>
              </a:tblGrid>
              <a:tr h="513427">
                <a:tc>
                  <a:txBody>
                    <a:bodyPr/>
                    <a:lstStyle/>
                    <a:p>
                      <a:pPr algn="ctr"/>
                      <a:r>
                        <a:rPr lang="ru-RU"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505728"/>
                  </a:ext>
                </a:extLst>
              </a:tr>
              <a:tr h="513427">
                <a:tc>
                  <a:txBody>
                    <a:bodyPr/>
                    <a:lstStyle/>
                    <a:p>
                      <a:pPr algn="ctr"/>
                      <a:r>
                        <a:rPr lang="ru-RU"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24359659"/>
                  </a:ext>
                </a:extLst>
              </a:tr>
              <a:tr h="513427">
                <a:tc>
                  <a:txBody>
                    <a:bodyPr/>
                    <a:lstStyle/>
                    <a:p>
                      <a:pPr algn="ctr"/>
                      <a:r>
                        <a:rPr lang="ru-RU"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34430366"/>
                  </a:ext>
                </a:extLst>
              </a:tr>
              <a:tr h="513427">
                <a:tc>
                  <a:txBody>
                    <a:bodyPr/>
                    <a:lstStyle/>
                    <a:p>
                      <a:pPr algn="ctr"/>
                      <a:r>
                        <a:rPr lang="ru-RU" sz="2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04765677"/>
                  </a:ext>
                </a:extLst>
              </a:tr>
              <a:tr h="513427">
                <a:tc>
                  <a:txBody>
                    <a:bodyPr/>
                    <a:lstStyle/>
                    <a:p>
                      <a:pPr algn="ctr"/>
                      <a:r>
                        <a:rPr lang="ru-RU"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23282744"/>
                  </a:ext>
                </a:extLst>
              </a:tr>
            </a:tbl>
          </a:graphicData>
        </a:graphic>
      </p:graphicFrame>
      <p:graphicFrame>
        <p:nvGraphicFramePr>
          <p:cNvPr id="5" name="Таблица 4">
            <a:extLst>
              <a:ext uri="{FF2B5EF4-FFF2-40B4-BE49-F238E27FC236}">
                <a16:creationId xmlns:a16="http://schemas.microsoft.com/office/drawing/2014/main" xmlns="" id="{14827F32-D849-40EA-92D8-CC897919E636}"/>
              </a:ext>
            </a:extLst>
          </p:cNvPr>
          <p:cNvGraphicFramePr>
            <a:graphicFrameLocks noGrp="1"/>
          </p:cNvGraphicFramePr>
          <p:nvPr>
            <p:extLst>
              <p:ext uri="{D42A27DB-BD31-4B8C-83A1-F6EECF244321}">
                <p14:modId xmlns:p14="http://schemas.microsoft.com/office/powerpoint/2010/main" val="1377364581"/>
              </p:ext>
            </p:extLst>
          </p:nvPr>
        </p:nvGraphicFramePr>
        <p:xfrm>
          <a:off x="4799427" y="3705560"/>
          <a:ext cx="2569487" cy="2567135"/>
        </p:xfrm>
        <a:graphic>
          <a:graphicData uri="http://schemas.openxmlformats.org/drawingml/2006/table">
            <a:tbl>
              <a:tblPr firstRow="1" bandRow="1">
                <a:tableStyleId>{2D5ABB26-0587-4C30-8999-92F81FD0307C}</a:tableStyleId>
              </a:tblPr>
              <a:tblGrid>
                <a:gridCol w="641171">
                  <a:extLst>
                    <a:ext uri="{9D8B030D-6E8A-4147-A177-3AD203B41FA5}">
                      <a16:colId xmlns:a16="http://schemas.microsoft.com/office/drawing/2014/main" xmlns="" val="3237614811"/>
                    </a:ext>
                  </a:extLst>
                </a:gridCol>
                <a:gridCol w="667593">
                  <a:extLst>
                    <a:ext uri="{9D8B030D-6E8A-4147-A177-3AD203B41FA5}">
                      <a16:colId xmlns:a16="http://schemas.microsoft.com/office/drawing/2014/main" xmlns="" val="2554620431"/>
                    </a:ext>
                  </a:extLst>
                </a:gridCol>
                <a:gridCol w="624049">
                  <a:extLst>
                    <a:ext uri="{9D8B030D-6E8A-4147-A177-3AD203B41FA5}">
                      <a16:colId xmlns:a16="http://schemas.microsoft.com/office/drawing/2014/main" xmlns="" val="2842342923"/>
                    </a:ext>
                  </a:extLst>
                </a:gridCol>
                <a:gridCol w="636674">
                  <a:extLst>
                    <a:ext uri="{9D8B030D-6E8A-4147-A177-3AD203B41FA5}">
                      <a16:colId xmlns:a16="http://schemas.microsoft.com/office/drawing/2014/main" xmlns="" val="676878093"/>
                    </a:ext>
                  </a:extLst>
                </a:gridCol>
              </a:tblGrid>
              <a:tr h="513427">
                <a:tc>
                  <a:txBody>
                    <a:bodyPr/>
                    <a:lstStyle/>
                    <a:p>
                      <a:pPr algn="ctr"/>
                      <a:r>
                        <a:rPr lang="ru-RU"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5505728"/>
                  </a:ext>
                </a:extLst>
              </a:tr>
              <a:tr h="513427">
                <a:tc>
                  <a:txBody>
                    <a:bodyPr/>
                    <a:lstStyle/>
                    <a:p>
                      <a:pPr algn="ctr"/>
                      <a:r>
                        <a:rPr lang="ru-RU"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24359659"/>
                  </a:ext>
                </a:extLst>
              </a:tr>
              <a:tr h="513427">
                <a:tc>
                  <a:txBody>
                    <a:bodyPr/>
                    <a:lstStyle/>
                    <a:p>
                      <a:pPr algn="ctr"/>
                      <a:r>
                        <a:rPr lang="ru-RU"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34430366"/>
                  </a:ext>
                </a:extLst>
              </a:tr>
              <a:tr h="513427">
                <a:tc>
                  <a:txBody>
                    <a:bodyPr/>
                    <a:lstStyle/>
                    <a:p>
                      <a:pPr algn="ctr"/>
                      <a:r>
                        <a:rPr lang="ru-RU" sz="2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04765677"/>
                  </a:ext>
                </a:extLst>
              </a:tr>
              <a:tr h="513427">
                <a:tc>
                  <a:txBody>
                    <a:bodyPr/>
                    <a:lstStyle/>
                    <a:p>
                      <a:pPr algn="ctr"/>
                      <a:r>
                        <a:rPr lang="ru-RU"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23282744"/>
                  </a:ext>
                </a:extLst>
              </a:tr>
            </a:tbl>
          </a:graphicData>
        </a:graphic>
      </p:graphicFrame>
      <p:sp>
        <p:nvSpPr>
          <p:cNvPr id="6" name="TextBox 5">
            <a:extLst>
              <a:ext uri="{FF2B5EF4-FFF2-40B4-BE49-F238E27FC236}">
                <a16:creationId xmlns:a16="http://schemas.microsoft.com/office/drawing/2014/main" xmlns="" id="{3397D629-49EE-4359-BF76-13CF8C502A8C}"/>
              </a:ext>
            </a:extLst>
          </p:cNvPr>
          <p:cNvSpPr txBox="1"/>
          <p:nvPr/>
        </p:nvSpPr>
        <p:spPr>
          <a:xfrm>
            <a:off x="179512" y="3789040"/>
            <a:ext cx="432048" cy="461665"/>
          </a:xfrm>
          <a:prstGeom prst="rect">
            <a:avLst/>
          </a:prstGeom>
          <a:noFill/>
        </p:spPr>
        <p:txBody>
          <a:bodyPr wrap="square" rtlCol="0">
            <a:spAutoFit/>
          </a:bodyPr>
          <a:lstStyle/>
          <a:p>
            <a:r>
              <a:rPr lang="en-US" sz="2400" b="1" dirty="0">
                <a:solidFill>
                  <a:srgbClr val="FF0000"/>
                </a:solidFill>
              </a:rPr>
              <a:t>A</a:t>
            </a:r>
            <a:endParaRPr lang="ru-RU" sz="2400" b="1" dirty="0">
              <a:solidFill>
                <a:srgbClr val="FF0000"/>
              </a:solidFill>
            </a:endParaRPr>
          </a:p>
        </p:txBody>
      </p:sp>
      <p:sp>
        <p:nvSpPr>
          <p:cNvPr id="7" name="TextBox 6">
            <a:extLst>
              <a:ext uri="{FF2B5EF4-FFF2-40B4-BE49-F238E27FC236}">
                <a16:creationId xmlns:a16="http://schemas.microsoft.com/office/drawing/2014/main" xmlns="" id="{D2B51055-C96A-41BF-9177-26298AF3AE07}"/>
              </a:ext>
            </a:extLst>
          </p:cNvPr>
          <p:cNvSpPr txBox="1"/>
          <p:nvPr/>
        </p:nvSpPr>
        <p:spPr>
          <a:xfrm>
            <a:off x="4173096" y="3735264"/>
            <a:ext cx="432048" cy="461665"/>
          </a:xfrm>
          <a:prstGeom prst="rect">
            <a:avLst/>
          </a:prstGeom>
          <a:noFill/>
        </p:spPr>
        <p:txBody>
          <a:bodyPr wrap="square" rtlCol="0">
            <a:spAutoFit/>
          </a:bodyPr>
          <a:lstStyle/>
          <a:p>
            <a:r>
              <a:rPr lang="en-US" sz="2400" b="1" dirty="0">
                <a:solidFill>
                  <a:srgbClr val="FF0000"/>
                </a:solidFill>
              </a:rPr>
              <a:t>B</a:t>
            </a:r>
            <a:endParaRPr lang="ru-RU" sz="2400" b="1" dirty="0">
              <a:solidFill>
                <a:srgbClr val="FF0000"/>
              </a:solidFill>
            </a:endParaRPr>
          </a:p>
        </p:txBody>
      </p:sp>
      <p:sp>
        <p:nvSpPr>
          <p:cNvPr id="8" name="TextBox 7">
            <a:extLst>
              <a:ext uri="{FF2B5EF4-FFF2-40B4-BE49-F238E27FC236}">
                <a16:creationId xmlns:a16="http://schemas.microsoft.com/office/drawing/2014/main" xmlns="" id="{C3FCFD05-0A2F-4363-8874-2A89A2789F2F}"/>
              </a:ext>
            </a:extLst>
          </p:cNvPr>
          <p:cNvSpPr txBox="1"/>
          <p:nvPr/>
        </p:nvSpPr>
        <p:spPr>
          <a:xfrm>
            <a:off x="6837651" y="5804169"/>
            <a:ext cx="504056" cy="369332"/>
          </a:xfrm>
          <a:prstGeom prst="rect">
            <a:avLst/>
          </a:prstGeom>
          <a:noFill/>
        </p:spPr>
        <p:txBody>
          <a:bodyPr wrap="square" rtlCol="0">
            <a:spAutoFit/>
          </a:bodyPr>
          <a:lstStyle/>
          <a:p>
            <a:r>
              <a:rPr lang="en-US" dirty="0"/>
              <a:t>26</a:t>
            </a:r>
            <a:endParaRPr lang="ru-RU" dirty="0"/>
          </a:p>
        </p:txBody>
      </p:sp>
      <p:sp>
        <p:nvSpPr>
          <p:cNvPr id="9" name="TextBox 8">
            <a:extLst>
              <a:ext uri="{FF2B5EF4-FFF2-40B4-BE49-F238E27FC236}">
                <a16:creationId xmlns:a16="http://schemas.microsoft.com/office/drawing/2014/main" xmlns="" id="{2A651B5F-A390-450B-B961-CE922DF98FDF}"/>
              </a:ext>
            </a:extLst>
          </p:cNvPr>
          <p:cNvSpPr txBox="1"/>
          <p:nvPr/>
        </p:nvSpPr>
        <p:spPr>
          <a:xfrm>
            <a:off x="6819466" y="5306159"/>
            <a:ext cx="504056" cy="369332"/>
          </a:xfrm>
          <a:prstGeom prst="rect">
            <a:avLst/>
          </a:prstGeom>
          <a:noFill/>
        </p:spPr>
        <p:txBody>
          <a:bodyPr wrap="square" rtlCol="0">
            <a:spAutoFit/>
          </a:bodyPr>
          <a:lstStyle/>
          <a:p>
            <a:r>
              <a:rPr lang="en-US" dirty="0"/>
              <a:t>31</a:t>
            </a:r>
            <a:endParaRPr lang="ru-RU" dirty="0"/>
          </a:p>
        </p:txBody>
      </p:sp>
      <p:sp>
        <p:nvSpPr>
          <p:cNvPr id="10" name="TextBox 9">
            <a:extLst>
              <a:ext uri="{FF2B5EF4-FFF2-40B4-BE49-F238E27FC236}">
                <a16:creationId xmlns:a16="http://schemas.microsoft.com/office/drawing/2014/main" xmlns="" id="{2A1BF737-9FFE-4E02-908B-E60EC3907FB9}"/>
              </a:ext>
            </a:extLst>
          </p:cNvPr>
          <p:cNvSpPr txBox="1"/>
          <p:nvPr/>
        </p:nvSpPr>
        <p:spPr>
          <a:xfrm>
            <a:off x="6819466" y="4795850"/>
            <a:ext cx="504056" cy="369332"/>
          </a:xfrm>
          <a:prstGeom prst="rect">
            <a:avLst/>
          </a:prstGeom>
          <a:noFill/>
        </p:spPr>
        <p:txBody>
          <a:bodyPr wrap="square" rtlCol="0">
            <a:spAutoFit/>
          </a:bodyPr>
          <a:lstStyle/>
          <a:p>
            <a:r>
              <a:rPr lang="en-US" dirty="0"/>
              <a:t>33</a:t>
            </a:r>
            <a:endParaRPr lang="ru-RU" dirty="0"/>
          </a:p>
        </p:txBody>
      </p:sp>
      <p:sp>
        <p:nvSpPr>
          <p:cNvPr id="11" name="TextBox 10">
            <a:extLst>
              <a:ext uri="{FF2B5EF4-FFF2-40B4-BE49-F238E27FC236}">
                <a16:creationId xmlns:a16="http://schemas.microsoft.com/office/drawing/2014/main" xmlns="" id="{36BD7594-1454-4884-B124-D3E49AD99DD3}"/>
              </a:ext>
            </a:extLst>
          </p:cNvPr>
          <p:cNvSpPr txBox="1"/>
          <p:nvPr/>
        </p:nvSpPr>
        <p:spPr>
          <a:xfrm>
            <a:off x="6849553" y="4250705"/>
            <a:ext cx="504056" cy="369332"/>
          </a:xfrm>
          <a:prstGeom prst="rect">
            <a:avLst/>
          </a:prstGeom>
          <a:noFill/>
        </p:spPr>
        <p:txBody>
          <a:bodyPr wrap="square" rtlCol="0">
            <a:spAutoFit/>
          </a:bodyPr>
          <a:lstStyle/>
          <a:p>
            <a:r>
              <a:rPr lang="en-US" dirty="0"/>
              <a:t>35</a:t>
            </a:r>
            <a:endParaRPr lang="ru-RU" dirty="0"/>
          </a:p>
        </p:txBody>
      </p:sp>
      <p:sp>
        <p:nvSpPr>
          <p:cNvPr id="12" name="TextBox 11">
            <a:extLst>
              <a:ext uri="{FF2B5EF4-FFF2-40B4-BE49-F238E27FC236}">
                <a16:creationId xmlns:a16="http://schemas.microsoft.com/office/drawing/2014/main" xmlns="" id="{6214E20E-B665-40E3-AF4E-9458563E2AB0}"/>
              </a:ext>
            </a:extLst>
          </p:cNvPr>
          <p:cNvSpPr txBox="1"/>
          <p:nvPr/>
        </p:nvSpPr>
        <p:spPr>
          <a:xfrm>
            <a:off x="6837651" y="3740396"/>
            <a:ext cx="504056" cy="369332"/>
          </a:xfrm>
          <a:prstGeom prst="rect">
            <a:avLst/>
          </a:prstGeom>
          <a:noFill/>
        </p:spPr>
        <p:txBody>
          <a:bodyPr wrap="square" rtlCol="0">
            <a:spAutoFit/>
          </a:bodyPr>
          <a:lstStyle/>
          <a:p>
            <a:r>
              <a:rPr lang="en-US" dirty="0"/>
              <a:t>29</a:t>
            </a:r>
            <a:endParaRPr lang="ru-RU" dirty="0"/>
          </a:p>
        </p:txBody>
      </p:sp>
      <p:sp>
        <p:nvSpPr>
          <p:cNvPr id="13" name="TextBox 12">
            <a:extLst>
              <a:ext uri="{FF2B5EF4-FFF2-40B4-BE49-F238E27FC236}">
                <a16:creationId xmlns:a16="http://schemas.microsoft.com/office/drawing/2014/main" xmlns="" id="{E85768E9-8AA6-4C12-B0DE-67EBC8D245B8}"/>
              </a:ext>
            </a:extLst>
          </p:cNvPr>
          <p:cNvSpPr txBox="1"/>
          <p:nvPr/>
        </p:nvSpPr>
        <p:spPr>
          <a:xfrm>
            <a:off x="6202619" y="5787136"/>
            <a:ext cx="504056" cy="369332"/>
          </a:xfrm>
          <a:prstGeom prst="rect">
            <a:avLst/>
          </a:prstGeom>
          <a:noFill/>
        </p:spPr>
        <p:txBody>
          <a:bodyPr wrap="square" rtlCol="0">
            <a:spAutoFit/>
          </a:bodyPr>
          <a:lstStyle/>
          <a:p>
            <a:r>
              <a:rPr lang="en-US" dirty="0"/>
              <a:t>24</a:t>
            </a:r>
            <a:endParaRPr lang="ru-RU" dirty="0"/>
          </a:p>
        </p:txBody>
      </p:sp>
      <p:sp>
        <p:nvSpPr>
          <p:cNvPr id="14" name="TextBox 13">
            <a:extLst>
              <a:ext uri="{FF2B5EF4-FFF2-40B4-BE49-F238E27FC236}">
                <a16:creationId xmlns:a16="http://schemas.microsoft.com/office/drawing/2014/main" xmlns="" id="{FE1C3CF2-D588-41AD-942E-E152C2E7E781}"/>
              </a:ext>
            </a:extLst>
          </p:cNvPr>
          <p:cNvSpPr txBox="1"/>
          <p:nvPr/>
        </p:nvSpPr>
        <p:spPr>
          <a:xfrm>
            <a:off x="6195050" y="5325910"/>
            <a:ext cx="504056" cy="369332"/>
          </a:xfrm>
          <a:prstGeom prst="rect">
            <a:avLst/>
          </a:prstGeom>
          <a:noFill/>
        </p:spPr>
        <p:txBody>
          <a:bodyPr wrap="square" rtlCol="0">
            <a:spAutoFit/>
          </a:bodyPr>
          <a:lstStyle/>
          <a:p>
            <a:r>
              <a:rPr lang="en-US" dirty="0"/>
              <a:t>20</a:t>
            </a:r>
            <a:endParaRPr lang="ru-RU" dirty="0"/>
          </a:p>
        </p:txBody>
      </p:sp>
      <p:sp>
        <p:nvSpPr>
          <p:cNvPr id="15" name="TextBox 14">
            <a:extLst>
              <a:ext uri="{FF2B5EF4-FFF2-40B4-BE49-F238E27FC236}">
                <a16:creationId xmlns:a16="http://schemas.microsoft.com/office/drawing/2014/main" xmlns="" id="{670E6FAA-5319-4C11-9FF5-0546ADBAA787}"/>
              </a:ext>
            </a:extLst>
          </p:cNvPr>
          <p:cNvSpPr txBox="1"/>
          <p:nvPr/>
        </p:nvSpPr>
        <p:spPr>
          <a:xfrm>
            <a:off x="6195050" y="4799880"/>
            <a:ext cx="504056" cy="369332"/>
          </a:xfrm>
          <a:prstGeom prst="rect">
            <a:avLst/>
          </a:prstGeom>
          <a:noFill/>
        </p:spPr>
        <p:txBody>
          <a:bodyPr wrap="square" rtlCol="0">
            <a:spAutoFit/>
          </a:bodyPr>
          <a:lstStyle/>
          <a:p>
            <a:r>
              <a:rPr lang="en-US" dirty="0"/>
              <a:t>25</a:t>
            </a:r>
            <a:endParaRPr lang="ru-RU" dirty="0"/>
          </a:p>
        </p:txBody>
      </p:sp>
      <p:sp>
        <p:nvSpPr>
          <p:cNvPr id="16" name="TextBox 15">
            <a:extLst>
              <a:ext uri="{FF2B5EF4-FFF2-40B4-BE49-F238E27FC236}">
                <a16:creationId xmlns:a16="http://schemas.microsoft.com/office/drawing/2014/main" xmlns="" id="{4AA2D751-1933-435F-9AC0-F2E783EA67D6}"/>
              </a:ext>
            </a:extLst>
          </p:cNvPr>
          <p:cNvSpPr txBox="1"/>
          <p:nvPr/>
        </p:nvSpPr>
        <p:spPr>
          <a:xfrm>
            <a:off x="6195050" y="4279642"/>
            <a:ext cx="504056" cy="369332"/>
          </a:xfrm>
          <a:prstGeom prst="rect">
            <a:avLst/>
          </a:prstGeom>
          <a:noFill/>
        </p:spPr>
        <p:txBody>
          <a:bodyPr wrap="square" rtlCol="0">
            <a:spAutoFit/>
          </a:bodyPr>
          <a:lstStyle/>
          <a:p>
            <a:r>
              <a:rPr lang="en-US" dirty="0"/>
              <a:t>17</a:t>
            </a:r>
            <a:endParaRPr lang="ru-RU" dirty="0"/>
          </a:p>
        </p:txBody>
      </p:sp>
      <p:sp>
        <p:nvSpPr>
          <p:cNvPr id="17" name="TextBox 16">
            <a:extLst>
              <a:ext uri="{FF2B5EF4-FFF2-40B4-BE49-F238E27FC236}">
                <a16:creationId xmlns:a16="http://schemas.microsoft.com/office/drawing/2014/main" xmlns="" id="{C2D20B8D-AC72-4D84-8377-8971E934D657}"/>
              </a:ext>
            </a:extLst>
          </p:cNvPr>
          <p:cNvSpPr txBox="1"/>
          <p:nvPr/>
        </p:nvSpPr>
        <p:spPr>
          <a:xfrm>
            <a:off x="6202619" y="3759404"/>
            <a:ext cx="504056" cy="369332"/>
          </a:xfrm>
          <a:prstGeom prst="rect">
            <a:avLst/>
          </a:prstGeom>
          <a:noFill/>
        </p:spPr>
        <p:txBody>
          <a:bodyPr wrap="square" rtlCol="0">
            <a:spAutoFit/>
          </a:bodyPr>
          <a:lstStyle/>
          <a:p>
            <a:r>
              <a:rPr lang="en-US" dirty="0"/>
              <a:t>26</a:t>
            </a:r>
            <a:endParaRPr lang="ru-RU" dirty="0"/>
          </a:p>
        </p:txBody>
      </p:sp>
      <p:sp>
        <p:nvSpPr>
          <p:cNvPr id="18" name="TextBox 17">
            <a:extLst>
              <a:ext uri="{FF2B5EF4-FFF2-40B4-BE49-F238E27FC236}">
                <a16:creationId xmlns:a16="http://schemas.microsoft.com/office/drawing/2014/main" xmlns="" id="{A9D71013-94F6-4E83-8620-FDD7F4C1E542}"/>
              </a:ext>
            </a:extLst>
          </p:cNvPr>
          <p:cNvSpPr txBox="1"/>
          <p:nvPr/>
        </p:nvSpPr>
        <p:spPr>
          <a:xfrm>
            <a:off x="5543866" y="5789099"/>
            <a:ext cx="504056" cy="369332"/>
          </a:xfrm>
          <a:prstGeom prst="rect">
            <a:avLst/>
          </a:prstGeom>
          <a:noFill/>
        </p:spPr>
        <p:txBody>
          <a:bodyPr wrap="square" rtlCol="0">
            <a:spAutoFit/>
          </a:bodyPr>
          <a:lstStyle/>
          <a:p>
            <a:r>
              <a:rPr lang="en-US" dirty="0"/>
              <a:t>13</a:t>
            </a:r>
            <a:endParaRPr lang="ru-RU" dirty="0"/>
          </a:p>
        </p:txBody>
      </p:sp>
      <p:sp>
        <p:nvSpPr>
          <p:cNvPr id="19" name="TextBox 18">
            <a:extLst>
              <a:ext uri="{FF2B5EF4-FFF2-40B4-BE49-F238E27FC236}">
                <a16:creationId xmlns:a16="http://schemas.microsoft.com/office/drawing/2014/main" xmlns="" id="{965D1147-D229-4C32-962D-A3EAF02C39D5}"/>
              </a:ext>
            </a:extLst>
          </p:cNvPr>
          <p:cNvSpPr txBox="1"/>
          <p:nvPr/>
        </p:nvSpPr>
        <p:spPr>
          <a:xfrm>
            <a:off x="5543866" y="5329202"/>
            <a:ext cx="504056" cy="369332"/>
          </a:xfrm>
          <a:prstGeom prst="rect">
            <a:avLst/>
          </a:prstGeom>
          <a:noFill/>
        </p:spPr>
        <p:txBody>
          <a:bodyPr wrap="square" rtlCol="0">
            <a:spAutoFit/>
          </a:bodyPr>
          <a:lstStyle/>
          <a:p>
            <a:r>
              <a:rPr lang="en-US" dirty="0"/>
              <a:t>15</a:t>
            </a:r>
            <a:endParaRPr lang="ru-RU" dirty="0"/>
          </a:p>
        </p:txBody>
      </p:sp>
      <p:sp>
        <p:nvSpPr>
          <p:cNvPr id="20" name="TextBox 19">
            <a:extLst>
              <a:ext uri="{FF2B5EF4-FFF2-40B4-BE49-F238E27FC236}">
                <a16:creationId xmlns:a16="http://schemas.microsoft.com/office/drawing/2014/main" xmlns="" id="{999C63E1-F7A1-4E2B-B21B-F3E32F8B20BB}"/>
              </a:ext>
            </a:extLst>
          </p:cNvPr>
          <p:cNvSpPr txBox="1"/>
          <p:nvPr/>
        </p:nvSpPr>
        <p:spPr>
          <a:xfrm>
            <a:off x="5525243" y="4804422"/>
            <a:ext cx="504056" cy="369332"/>
          </a:xfrm>
          <a:prstGeom prst="rect">
            <a:avLst/>
          </a:prstGeom>
          <a:noFill/>
        </p:spPr>
        <p:txBody>
          <a:bodyPr wrap="square" rtlCol="0">
            <a:spAutoFit/>
          </a:bodyPr>
          <a:lstStyle/>
          <a:p>
            <a:r>
              <a:rPr lang="en-US" dirty="0"/>
              <a:t>12</a:t>
            </a:r>
            <a:endParaRPr lang="ru-RU" dirty="0"/>
          </a:p>
        </p:txBody>
      </p:sp>
      <p:sp>
        <p:nvSpPr>
          <p:cNvPr id="21" name="TextBox 20">
            <a:extLst>
              <a:ext uri="{FF2B5EF4-FFF2-40B4-BE49-F238E27FC236}">
                <a16:creationId xmlns:a16="http://schemas.microsoft.com/office/drawing/2014/main" xmlns="" id="{B31256F1-28E3-4045-B9D7-5AE9B5F6AEDF}"/>
              </a:ext>
            </a:extLst>
          </p:cNvPr>
          <p:cNvSpPr txBox="1"/>
          <p:nvPr/>
        </p:nvSpPr>
        <p:spPr>
          <a:xfrm>
            <a:off x="5525243" y="4279642"/>
            <a:ext cx="504056" cy="369332"/>
          </a:xfrm>
          <a:prstGeom prst="rect">
            <a:avLst/>
          </a:prstGeom>
          <a:noFill/>
        </p:spPr>
        <p:txBody>
          <a:bodyPr wrap="square" rtlCol="0">
            <a:spAutoFit/>
          </a:bodyPr>
          <a:lstStyle/>
          <a:p>
            <a:r>
              <a:rPr lang="en-US" dirty="0"/>
              <a:t>16</a:t>
            </a:r>
            <a:endParaRPr lang="ru-RU" dirty="0"/>
          </a:p>
        </p:txBody>
      </p:sp>
      <p:sp>
        <p:nvSpPr>
          <p:cNvPr id="22" name="TextBox 21">
            <a:extLst>
              <a:ext uri="{FF2B5EF4-FFF2-40B4-BE49-F238E27FC236}">
                <a16:creationId xmlns:a16="http://schemas.microsoft.com/office/drawing/2014/main" xmlns="" id="{5089C1CB-1A0A-4F73-99C2-39DFBBFFF496}"/>
              </a:ext>
            </a:extLst>
          </p:cNvPr>
          <p:cNvSpPr txBox="1"/>
          <p:nvPr/>
        </p:nvSpPr>
        <p:spPr>
          <a:xfrm>
            <a:off x="5525243" y="3735264"/>
            <a:ext cx="504056" cy="369332"/>
          </a:xfrm>
          <a:prstGeom prst="rect">
            <a:avLst/>
          </a:prstGeom>
          <a:noFill/>
        </p:spPr>
        <p:txBody>
          <a:bodyPr wrap="square" rtlCol="0">
            <a:spAutoFit/>
          </a:bodyPr>
          <a:lstStyle/>
          <a:p>
            <a:r>
              <a:rPr lang="en-US" dirty="0"/>
              <a:t>10</a:t>
            </a:r>
            <a:endParaRPr lang="ru-RU" dirty="0"/>
          </a:p>
        </p:txBody>
      </p:sp>
      <p:cxnSp>
        <p:nvCxnSpPr>
          <p:cNvPr id="24" name="Прямая со стрелкой 23">
            <a:extLst>
              <a:ext uri="{FF2B5EF4-FFF2-40B4-BE49-F238E27FC236}">
                <a16:creationId xmlns:a16="http://schemas.microsoft.com/office/drawing/2014/main" xmlns="" id="{B7E04982-A389-4920-BA47-34712CD0D367}"/>
              </a:ext>
            </a:extLst>
          </p:cNvPr>
          <p:cNvCxnSpPr>
            <a:cxnSpLocks/>
          </p:cNvCxnSpPr>
          <p:nvPr/>
        </p:nvCxnSpPr>
        <p:spPr>
          <a:xfrm flipH="1" flipV="1">
            <a:off x="6546959" y="3987358"/>
            <a:ext cx="353999" cy="317191"/>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xmlns="" id="{7F81D767-9B8C-410D-853F-410CA75FD7B8}"/>
              </a:ext>
            </a:extLst>
          </p:cNvPr>
          <p:cNvCxnSpPr>
            <a:cxnSpLocks/>
            <a:stCxn id="17" idx="1"/>
          </p:cNvCxnSpPr>
          <p:nvPr/>
        </p:nvCxnSpPr>
        <p:spPr>
          <a:xfrm flipH="1">
            <a:off x="5794210" y="3944070"/>
            <a:ext cx="408409" cy="46122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a:extLst>
              <a:ext uri="{FF2B5EF4-FFF2-40B4-BE49-F238E27FC236}">
                <a16:creationId xmlns:a16="http://schemas.microsoft.com/office/drawing/2014/main" xmlns="" id="{98ED69EE-CAB1-43B5-82EF-25A97C05C2C9}"/>
              </a:ext>
            </a:extLst>
          </p:cNvPr>
          <p:cNvCxnSpPr>
            <a:cxnSpLocks/>
          </p:cNvCxnSpPr>
          <p:nvPr/>
        </p:nvCxnSpPr>
        <p:spPr>
          <a:xfrm flipH="1">
            <a:off x="5140070" y="4535724"/>
            <a:ext cx="512050"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6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xfrm>
            <a:off x="457200" y="274638"/>
            <a:ext cx="8229600" cy="706437"/>
          </a:xfrm>
        </p:spPr>
        <p:txBody>
          <a:bodyPr/>
          <a:lstStyle/>
          <a:p>
            <a:pPr algn="l"/>
            <a:r>
              <a:rPr lang="ru-RU" sz="2800" b="1" dirty="0"/>
              <a:t>Пример </a:t>
            </a:r>
            <a:r>
              <a:rPr lang="en-US" sz="2800" b="1" dirty="0"/>
              <a:t>8</a:t>
            </a:r>
            <a:r>
              <a:rPr lang="ru-RU" sz="2800" b="1" dirty="0"/>
              <a:t>. Задача</a:t>
            </a:r>
            <a:r>
              <a:rPr lang="en-US" sz="2800" b="1" dirty="0"/>
              <a:t>  "Gangsters"</a:t>
            </a:r>
            <a:endParaRPr lang="ru-RU" sz="1800" dirty="0"/>
          </a:p>
        </p:txBody>
      </p:sp>
      <p:sp>
        <p:nvSpPr>
          <p:cNvPr id="96259" name="Rectangle 3"/>
          <p:cNvSpPr>
            <a:spLocks noGrp="1"/>
          </p:cNvSpPr>
          <p:nvPr>
            <p:ph type="body" idx="1"/>
          </p:nvPr>
        </p:nvSpPr>
        <p:spPr>
          <a:xfrm>
            <a:off x="468313" y="981075"/>
            <a:ext cx="8496300" cy="5616575"/>
          </a:xfrm>
        </p:spPr>
        <p:txBody>
          <a:bodyPr/>
          <a:lstStyle/>
          <a:p>
            <a:r>
              <a:rPr lang="en-US" sz="2000" dirty="0"/>
              <a:t>N</a:t>
            </a:r>
            <a:r>
              <a:rPr lang="ru-RU" sz="2000" dirty="0"/>
              <a:t> гангстеров идут в ресторан.</a:t>
            </a:r>
            <a:r>
              <a:rPr lang="ru-RU" sz="2000" i="1" dirty="0"/>
              <a:t> </a:t>
            </a:r>
            <a:r>
              <a:rPr lang="en-US" sz="2000" i="1" dirty="0" err="1"/>
              <a:t>i</a:t>
            </a:r>
            <a:r>
              <a:rPr lang="ru-RU" sz="2000" dirty="0"/>
              <a:t>-</a:t>
            </a:r>
            <a:r>
              <a:rPr lang="ru-RU" sz="2000" dirty="0" err="1"/>
              <a:t>ый</a:t>
            </a:r>
            <a:r>
              <a:rPr lang="ru-RU" sz="2000" dirty="0"/>
              <a:t> гангстер заходит в </a:t>
            </a:r>
            <a:r>
              <a:rPr lang="en-US" sz="2000" dirty="0"/>
              <a:t>T</a:t>
            </a:r>
            <a:r>
              <a:rPr lang="en-US" sz="2000" baseline="-25000" dirty="0"/>
              <a:t>i</a:t>
            </a:r>
            <a:r>
              <a:rPr lang="ru-RU" sz="2000" dirty="0"/>
              <a:t>-е время и имеет при себе </a:t>
            </a:r>
            <a:r>
              <a:rPr lang="en-US" sz="2000" dirty="0"/>
              <a:t>P</a:t>
            </a:r>
            <a:r>
              <a:rPr lang="en-US" sz="2000" baseline="-25000" dirty="0"/>
              <a:t>i</a:t>
            </a:r>
            <a:r>
              <a:rPr lang="ru-RU" sz="2000" dirty="0"/>
              <a:t> денег. Дверь ресторана имеет </a:t>
            </a:r>
            <a:r>
              <a:rPr lang="en-US" sz="2000" dirty="0"/>
              <a:t>k</a:t>
            </a:r>
            <a:r>
              <a:rPr lang="ru-RU" sz="2000" dirty="0"/>
              <a:t>+1 стадий открытия, выраженных в целых числах от 0 до </a:t>
            </a:r>
            <a:r>
              <a:rPr lang="en-US" sz="2000" dirty="0"/>
              <a:t>k</a:t>
            </a:r>
            <a:r>
              <a:rPr lang="ru-RU" sz="2000" dirty="0"/>
              <a:t>. Состояние открытия может измениться на 1 в единицу времени, т.е. либо открыться на 1, либо закрыться на 1, либо остаться прежним. В начальный момент состояние двери закрытое = 0.</a:t>
            </a:r>
          </a:p>
          <a:p>
            <a:r>
              <a:rPr lang="ru-RU" sz="2000" dirty="0"/>
              <a:t> </a:t>
            </a:r>
            <a:r>
              <a:rPr lang="en-US" sz="2000" dirty="0" err="1"/>
              <a:t>i</a:t>
            </a:r>
            <a:r>
              <a:rPr lang="ru-RU" sz="2000" dirty="0"/>
              <a:t>-</a:t>
            </a:r>
            <a:r>
              <a:rPr lang="ru-RU" sz="2000" dirty="0" err="1"/>
              <a:t>тый</a:t>
            </a:r>
            <a:r>
              <a:rPr lang="ru-RU" sz="2000" dirty="0"/>
              <a:t> гангстер может войти в ресторан, если дверь открыта специально для него, т.е. состояние двери совпадает с шириной его плеч </a:t>
            </a:r>
            <a:r>
              <a:rPr lang="en-US" sz="2000" dirty="0"/>
              <a:t>S</a:t>
            </a:r>
            <a:r>
              <a:rPr lang="en-US" sz="2000" baseline="-25000" dirty="0"/>
              <a:t>i</a:t>
            </a:r>
            <a:r>
              <a:rPr lang="ru-RU" sz="2000" dirty="0"/>
              <a:t>. Если в момент времени, когда гангстер подошел к ресторану, состояние открытия двери не совпадает с шириной его плеч, то он уходит и никогда не возвращается. Ресторан работает в интервале времени [0, </a:t>
            </a:r>
            <a:r>
              <a:rPr lang="en-US" sz="2000" dirty="0"/>
              <a:t>T</a:t>
            </a:r>
            <a:r>
              <a:rPr lang="ru-RU" sz="2000" dirty="0"/>
              <a:t>].  </a:t>
            </a:r>
          </a:p>
          <a:p>
            <a:r>
              <a:rPr lang="ru-RU" sz="2000" dirty="0"/>
              <a:t>Цель: собрать в ресторане гангстеров с максимальным количеством денег.</a:t>
            </a:r>
          </a:p>
        </p:txBody>
      </p:sp>
    </p:spTree>
    <p:extLst>
      <p:ext uri="{BB962C8B-B14F-4D97-AF65-F5344CB8AC3E}">
        <p14:creationId xmlns:p14="http://schemas.microsoft.com/office/powerpoint/2010/main" val="273968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 calcmode="lin" valueType="num">
                                      <p:cBhvr additive="base">
                                        <p:cTn id="7" dur="500" fill="hold"/>
                                        <p:tgtEl>
                                          <p:spTgt spid="96258"/>
                                        </p:tgtEl>
                                        <p:attrNameLst>
                                          <p:attrName>ppt_x</p:attrName>
                                        </p:attrNameLst>
                                      </p:cBhvr>
                                      <p:tavLst>
                                        <p:tav tm="0">
                                          <p:val>
                                            <p:strVal val="#ppt_x"/>
                                          </p:val>
                                        </p:tav>
                                        <p:tav tm="100000">
                                          <p:val>
                                            <p:strVal val="#ppt_x"/>
                                          </p:val>
                                        </p:tav>
                                      </p:tavLst>
                                    </p:anim>
                                    <p:anim calcmode="lin" valueType="num">
                                      <p:cBhvr additive="base">
                                        <p:cTn id="8" dur="500" fill="hold"/>
                                        <p:tgtEl>
                                          <p:spTgt spid="962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5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548680"/>
          </a:xfrm>
        </p:spPr>
        <p:txBody>
          <a:bodyPr/>
          <a:lstStyle/>
          <a:p>
            <a:r>
              <a:rPr lang="ru-RU" dirty="0"/>
              <a:t>Гангстеры , продолжение</a:t>
            </a:r>
          </a:p>
        </p:txBody>
      </p:sp>
      <p:sp>
        <p:nvSpPr>
          <p:cNvPr id="3" name="Содержимое 2"/>
          <p:cNvSpPr>
            <a:spLocks noGrp="1"/>
          </p:cNvSpPr>
          <p:nvPr>
            <p:ph idx="1"/>
          </p:nvPr>
        </p:nvSpPr>
        <p:spPr>
          <a:xfrm>
            <a:off x="0" y="476672"/>
            <a:ext cx="8697144" cy="5904656"/>
          </a:xfrm>
        </p:spPr>
        <p:txBody>
          <a:bodyPr/>
          <a:lstStyle/>
          <a:p>
            <a:pPr lvl="0">
              <a:buNone/>
            </a:pPr>
            <a:r>
              <a:rPr lang="ru-RU" sz="2000" dirty="0"/>
              <a:t>Первая строка входного файла содержит значения </a:t>
            </a:r>
            <a:r>
              <a:rPr lang="en-US" sz="2000" dirty="0"/>
              <a:t>N</a:t>
            </a:r>
            <a:r>
              <a:rPr lang="ru-RU" sz="2000" dirty="0"/>
              <a:t>, </a:t>
            </a:r>
            <a:r>
              <a:rPr lang="en-US" sz="2000" dirty="0"/>
              <a:t>K</a:t>
            </a:r>
            <a:r>
              <a:rPr lang="ru-RU" sz="2000" dirty="0"/>
              <a:t> и </a:t>
            </a:r>
            <a:r>
              <a:rPr lang="en-US" sz="2000" dirty="0"/>
              <a:t>T</a:t>
            </a:r>
            <a:r>
              <a:rPr lang="ru-RU" sz="2000" dirty="0"/>
              <a:t>, разделенные пробелами (1 </a:t>
            </a:r>
            <a:r>
              <a:rPr lang="ru-RU" sz="2000" dirty="0">
                <a:sym typeface="Symbol"/>
              </a:rPr>
              <a:t></a:t>
            </a:r>
            <a:r>
              <a:rPr lang="ru-RU" sz="2000" dirty="0"/>
              <a:t> </a:t>
            </a:r>
            <a:r>
              <a:rPr lang="en-US" sz="2000" dirty="0"/>
              <a:t>N </a:t>
            </a:r>
            <a:r>
              <a:rPr lang="en-US" sz="2000" dirty="0">
                <a:sym typeface="Symbol"/>
              </a:rPr>
              <a:t></a:t>
            </a:r>
            <a:r>
              <a:rPr lang="ru-RU" sz="2000" dirty="0"/>
              <a:t> 100, 1 </a:t>
            </a:r>
            <a:r>
              <a:rPr lang="ru-RU" sz="2000" dirty="0">
                <a:sym typeface="Symbol"/>
              </a:rPr>
              <a:t></a:t>
            </a:r>
            <a:r>
              <a:rPr lang="ru-RU" sz="2000" dirty="0"/>
              <a:t> </a:t>
            </a:r>
            <a:r>
              <a:rPr lang="en-US" sz="2000" dirty="0"/>
              <a:t>K </a:t>
            </a:r>
            <a:r>
              <a:rPr lang="ru-RU" sz="2000" dirty="0">
                <a:sym typeface="Symbol"/>
              </a:rPr>
              <a:t></a:t>
            </a:r>
            <a:r>
              <a:rPr lang="ru-RU" sz="2000" dirty="0"/>
              <a:t> 100, 0 </a:t>
            </a:r>
            <a:r>
              <a:rPr lang="ru-RU" sz="2000" dirty="0">
                <a:sym typeface="Symbol"/>
              </a:rPr>
              <a:t></a:t>
            </a:r>
            <a:r>
              <a:rPr lang="ru-RU" sz="2000" dirty="0"/>
              <a:t> </a:t>
            </a:r>
            <a:r>
              <a:rPr lang="en-US" sz="2000" dirty="0"/>
              <a:t>T </a:t>
            </a:r>
            <a:r>
              <a:rPr lang="ru-RU" sz="2000" dirty="0">
                <a:sym typeface="Symbol"/>
              </a:rPr>
              <a:t></a:t>
            </a:r>
            <a:r>
              <a:rPr lang="ru-RU" sz="2000" dirty="0"/>
              <a:t> 30000 ); </a:t>
            </a:r>
          </a:p>
          <a:p>
            <a:pPr marL="88900" lvl="0" indent="-88900">
              <a:buNone/>
            </a:pPr>
            <a:r>
              <a:rPr lang="ru-RU" sz="2000" dirty="0"/>
              <a:t>вторая строка содержит моменты времени, в которые гангстеры подходят к ресторану </a:t>
            </a:r>
            <a:r>
              <a:rPr lang="en-US" sz="2000" dirty="0"/>
              <a:t>T</a:t>
            </a:r>
            <a:r>
              <a:rPr lang="ru-RU" sz="2000" baseline="-25000" dirty="0"/>
              <a:t>1</a:t>
            </a:r>
            <a:r>
              <a:rPr lang="ru-RU" sz="2000" dirty="0"/>
              <a:t>, </a:t>
            </a:r>
            <a:r>
              <a:rPr lang="en-US" sz="2000" dirty="0"/>
              <a:t>T</a:t>
            </a:r>
            <a:r>
              <a:rPr lang="ru-RU" sz="2000" baseline="-25000" dirty="0"/>
              <a:t>2</a:t>
            </a:r>
            <a:r>
              <a:rPr lang="ru-RU" sz="2000" dirty="0"/>
              <a:t>, ... , </a:t>
            </a:r>
            <a:r>
              <a:rPr lang="en-US" sz="2000" dirty="0"/>
              <a:t>T</a:t>
            </a:r>
            <a:r>
              <a:rPr lang="en-US" sz="2000" baseline="-25000" dirty="0"/>
              <a:t>N</a:t>
            </a:r>
            <a:r>
              <a:rPr lang="ru-RU" sz="2000" dirty="0"/>
              <a:t>, разделенные пробелами (0 </a:t>
            </a:r>
            <a:r>
              <a:rPr lang="ru-RU" sz="2000" dirty="0">
                <a:sym typeface="Symbol"/>
              </a:rPr>
              <a:t></a:t>
            </a:r>
            <a:r>
              <a:rPr lang="ru-RU" sz="2000" dirty="0"/>
              <a:t> </a:t>
            </a:r>
            <a:r>
              <a:rPr lang="en-US" sz="2000" dirty="0"/>
              <a:t>T</a:t>
            </a:r>
            <a:r>
              <a:rPr lang="en-US" sz="2000" i="1" baseline="-25000" dirty="0"/>
              <a:t>i</a:t>
            </a:r>
            <a:r>
              <a:rPr lang="en-US" sz="2000" dirty="0"/>
              <a:t> </a:t>
            </a:r>
            <a:r>
              <a:rPr lang="ru-RU" sz="2000" dirty="0">
                <a:sym typeface="Symbol"/>
              </a:rPr>
              <a:t></a:t>
            </a:r>
            <a:r>
              <a:rPr lang="ru-RU" sz="2000" dirty="0"/>
              <a:t> </a:t>
            </a:r>
            <a:r>
              <a:rPr lang="en-US" sz="2000" dirty="0"/>
              <a:t>T</a:t>
            </a:r>
            <a:r>
              <a:rPr lang="ru-RU" sz="2000" dirty="0"/>
              <a:t> для </a:t>
            </a:r>
            <a:r>
              <a:rPr lang="en-US" sz="2000" i="1" dirty="0" err="1"/>
              <a:t>i</a:t>
            </a:r>
            <a:r>
              <a:rPr lang="ru-RU" sz="2000" dirty="0"/>
              <a:t> = 1, 2. ..., </a:t>
            </a:r>
            <a:r>
              <a:rPr lang="en-US" sz="2000" dirty="0"/>
              <a:t>N</a:t>
            </a:r>
            <a:r>
              <a:rPr lang="ru-RU" sz="2000" dirty="0"/>
              <a:t>);</a:t>
            </a:r>
          </a:p>
          <a:p>
            <a:pPr lvl="0">
              <a:buNone/>
            </a:pPr>
            <a:r>
              <a:rPr lang="ru-RU" sz="2000" dirty="0"/>
              <a:t>в третьей строке записаны суммы денег каждого гангстера </a:t>
            </a:r>
            <a:r>
              <a:rPr lang="en-US" sz="2000" dirty="0"/>
              <a:t>P</a:t>
            </a:r>
            <a:r>
              <a:rPr lang="ru-RU" sz="2000" baseline="-25000" dirty="0"/>
              <a:t>1</a:t>
            </a:r>
            <a:r>
              <a:rPr lang="ru-RU" sz="2000" dirty="0"/>
              <a:t>, </a:t>
            </a:r>
            <a:r>
              <a:rPr lang="en-US" sz="2000" dirty="0"/>
              <a:t>P</a:t>
            </a:r>
            <a:r>
              <a:rPr lang="ru-RU" sz="2000" baseline="-25000" dirty="0"/>
              <a:t>2</a:t>
            </a:r>
            <a:r>
              <a:rPr lang="ru-RU" sz="2000" dirty="0"/>
              <a:t>, ... , </a:t>
            </a:r>
            <a:r>
              <a:rPr lang="en-US" sz="2000" dirty="0"/>
              <a:t>P</a:t>
            </a:r>
            <a:r>
              <a:rPr lang="en-US" sz="2000" baseline="-25000" dirty="0"/>
              <a:t>N</a:t>
            </a:r>
            <a:r>
              <a:rPr lang="ru-RU" sz="2000" dirty="0"/>
              <a:t>, разделенные пробелами ( 0 </a:t>
            </a:r>
            <a:r>
              <a:rPr lang="ru-RU" sz="2000" dirty="0">
                <a:sym typeface="Symbol"/>
              </a:rPr>
              <a:t></a:t>
            </a:r>
            <a:r>
              <a:rPr lang="ru-RU" sz="2000" dirty="0"/>
              <a:t> </a:t>
            </a:r>
            <a:r>
              <a:rPr lang="en-US" sz="2000" dirty="0"/>
              <a:t>P</a:t>
            </a:r>
            <a:r>
              <a:rPr lang="en-US" sz="2000" i="1" baseline="-25000" dirty="0"/>
              <a:t>i</a:t>
            </a:r>
            <a:r>
              <a:rPr lang="en-US" sz="2000" dirty="0"/>
              <a:t> </a:t>
            </a:r>
            <a:r>
              <a:rPr lang="ru-RU" sz="2000" dirty="0">
                <a:sym typeface="Symbol"/>
              </a:rPr>
              <a:t></a:t>
            </a:r>
            <a:r>
              <a:rPr lang="ru-RU" sz="2000" dirty="0"/>
              <a:t> 300,  для </a:t>
            </a:r>
            <a:r>
              <a:rPr lang="en-US" sz="2000" i="1" dirty="0" err="1"/>
              <a:t>i</a:t>
            </a:r>
            <a:r>
              <a:rPr lang="ru-RU" sz="2000" dirty="0"/>
              <a:t> = 1, 2. ..., </a:t>
            </a:r>
            <a:r>
              <a:rPr lang="en-US" sz="2000" dirty="0"/>
              <a:t>N</a:t>
            </a:r>
            <a:r>
              <a:rPr lang="ru-RU" sz="2000" dirty="0"/>
              <a:t>); </a:t>
            </a:r>
          </a:p>
          <a:p>
            <a:pPr lvl="0">
              <a:buNone/>
            </a:pPr>
            <a:r>
              <a:rPr lang="ru-RU" sz="2000" dirty="0"/>
              <a:t>четвертая строка содержит значения ширины плеч каждого гангстера, разделенные пробелами (0 </a:t>
            </a:r>
            <a:r>
              <a:rPr lang="ru-RU" sz="2000" dirty="0">
                <a:sym typeface="Symbol"/>
              </a:rPr>
              <a:t></a:t>
            </a:r>
            <a:r>
              <a:rPr lang="ru-RU" sz="2000" dirty="0"/>
              <a:t> </a:t>
            </a:r>
            <a:r>
              <a:rPr lang="en-US" sz="2000" dirty="0"/>
              <a:t>S</a:t>
            </a:r>
            <a:r>
              <a:rPr lang="en-US" sz="2000" i="1" baseline="-25000" dirty="0"/>
              <a:t>i</a:t>
            </a:r>
            <a:r>
              <a:rPr lang="en-US" sz="2000" dirty="0"/>
              <a:t> </a:t>
            </a:r>
            <a:r>
              <a:rPr lang="ru-RU" sz="2000" dirty="0">
                <a:sym typeface="Symbol"/>
              </a:rPr>
              <a:t></a:t>
            </a:r>
            <a:r>
              <a:rPr lang="ru-RU" sz="2000" dirty="0"/>
              <a:t> </a:t>
            </a:r>
            <a:r>
              <a:rPr lang="en-US" sz="2000" dirty="0"/>
              <a:t>K</a:t>
            </a:r>
            <a:r>
              <a:rPr lang="ru-RU" sz="2000" dirty="0"/>
              <a:t> для </a:t>
            </a:r>
            <a:r>
              <a:rPr lang="en-US" sz="2000" i="1" dirty="0" err="1"/>
              <a:t>i</a:t>
            </a:r>
            <a:r>
              <a:rPr lang="ru-RU" sz="2000" dirty="0"/>
              <a:t> = 1, 2. ..., </a:t>
            </a:r>
            <a:r>
              <a:rPr lang="en-US" sz="2000" dirty="0"/>
              <a:t>N</a:t>
            </a:r>
            <a:r>
              <a:rPr lang="ru-RU" sz="2000" dirty="0"/>
              <a:t>). Все значения целые.</a:t>
            </a:r>
          </a:p>
          <a:p>
            <a:pPr>
              <a:buNone/>
            </a:pPr>
            <a:r>
              <a:rPr lang="ru-RU" sz="2000" b="1" dirty="0"/>
              <a:t>Выходные данные</a:t>
            </a:r>
            <a:r>
              <a:rPr lang="ru-RU" sz="2000" dirty="0"/>
              <a:t>: В выходной файл выдать одно целое число — максимальное значение достатка всех гангстеров, собранных в ресторане. Если ни один гангстер не может попасть в ресторан, выдать 0.</a:t>
            </a:r>
          </a:p>
          <a:p>
            <a:pPr>
              <a:buNone/>
            </a:pPr>
            <a:r>
              <a:rPr lang="ru-RU" sz="2000" b="1" dirty="0"/>
              <a:t>Пример </a:t>
            </a:r>
            <a:r>
              <a:rPr lang="ru-RU" sz="2000" dirty="0"/>
              <a:t>1				</a:t>
            </a:r>
            <a:r>
              <a:rPr lang="ru-RU" sz="2000" b="1" dirty="0"/>
              <a:t>Пример</a:t>
            </a:r>
            <a:r>
              <a:rPr lang="ru-RU" sz="2000" dirty="0"/>
              <a:t> 2</a:t>
            </a:r>
          </a:p>
          <a:p>
            <a:pPr>
              <a:buNone/>
            </a:pPr>
            <a:r>
              <a:rPr lang="ru-RU" sz="2000" dirty="0"/>
              <a:t>Вход:		Выход:			Вход:			Выход:</a:t>
            </a:r>
          </a:p>
          <a:p>
            <a:pPr>
              <a:buNone/>
            </a:pPr>
            <a:r>
              <a:rPr lang="ru-RU" sz="2000" dirty="0"/>
              <a:t>4 10 20		26			2 17 100			0</a:t>
            </a:r>
          </a:p>
          <a:p>
            <a:pPr>
              <a:buNone/>
            </a:pPr>
            <a:r>
              <a:rPr lang="ru-RU" sz="2000" dirty="0"/>
              <a:t>10 16 8 16				5 0</a:t>
            </a:r>
          </a:p>
          <a:p>
            <a:pPr>
              <a:buNone/>
            </a:pPr>
            <a:r>
              <a:rPr lang="ru-RU" sz="2000" dirty="0"/>
              <a:t>10 11 15 1				50 33</a:t>
            </a:r>
          </a:p>
          <a:p>
            <a:pPr>
              <a:buNone/>
            </a:pPr>
            <a:r>
              <a:rPr lang="ru-RU" sz="2000" dirty="0"/>
              <a:t>10 7 1 8					6 1</a:t>
            </a:r>
          </a:p>
          <a:p>
            <a:pPr>
              <a:buNone/>
            </a:pPr>
            <a:endParaRPr lang="ru-RU" sz="2000" dirty="0"/>
          </a:p>
          <a:p>
            <a:pPr>
              <a:buNone/>
            </a:pPr>
            <a:r>
              <a:rPr lang="ru-RU" sz="2000" dirty="0"/>
              <a:t>					</a:t>
            </a:r>
          </a:p>
          <a:p>
            <a:pPr>
              <a:buNone/>
            </a:pPr>
            <a:r>
              <a:rPr lang="ru-RU" sz="2000" dirty="0"/>
              <a:t>				</a:t>
            </a:r>
          </a:p>
        </p:txBody>
      </p:sp>
    </p:spTree>
    <p:extLst>
      <p:ext uri="{BB962C8B-B14F-4D97-AF65-F5344CB8AC3E}">
        <p14:creationId xmlns:p14="http://schemas.microsoft.com/office/powerpoint/2010/main" val="3897483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xfrm>
            <a:off x="457200" y="144574"/>
            <a:ext cx="8229600" cy="404696"/>
          </a:xfrm>
        </p:spPr>
        <p:txBody>
          <a:bodyPr/>
          <a:lstStyle/>
          <a:p>
            <a:pPr algn="l"/>
            <a:r>
              <a:rPr lang="ru-RU" sz="2800" b="1" dirty="0"/>
              <a:t>Пример</a:t>
            </a:r>
          </a:p>
        </p:txBody>
      </p:sp>
      <p:sp>
        <p:nvSpPr>
          <p:cNvPr id="98307" name="Rectangle 3"/>
          <p:cNvSpPr>
            <a:spLocks noGrp="1"/>
          </p:cNvSpPr>
          <p:nvPr>
            <p:ph type="body" sz="half" idx="1"/>
          </p:nvPr>
        </p:nvSpPr>
        <p:spPr>
          <a:xfrm>
            <a:off x="1835705" y="431910"/>
            <a:ext cx="6984767" cy="1512888"/>
          </a:xfrm>
        </p:spPr>
        <p:txBody>
          <a:bodyPr/>
          <a:lstStyle/>
          <a:p>
            <a:pPr>
              <a:buFont typeface="Arial" charset="0"/>
              <a:buNone/>
            </a:pPr>
            <a:r>
              <a:rPr lang="en-US" sz="2400" dirty="0"/>
              <a:t>t = 1  2  3  4  5  6</a:t>
            </a:r>
            <a:r>
              <a:rPr lang="ru-RU" sz="2400" dirty="0"/>
              <a:t>        - времена прихода гангстеров</a:t>
            </a:r>
            <a:endParaRPr lang="en-US" sz="2400" dirty="0"/>
          </a:p>
          <a:p>
            <a:pPr>
              <a:buFont typeface="Arial" charset="0"/>
              <a:buNone/>
            </a:pPr>
            <a:r>
              <a:rPr lang="en-US" sz="2400" dirty="0"/>
              <a:t>S = 1  2  3  4  5  1</a:t>
            </a:r>
            <a:r>
              <a:rPr lang="ru-RU" sz="2400" dirty="0"/>
              <a:t>       - ширина плеч</a:t>
            </a:r>
            <a:endParaRPr lang="en-US" sz="2400" dirty="0"/>
          </a:p>
          <a:p>
            <a:pPr>
              <a:buFont typeface="Arial" charset="0"/>
              <a:buNone/>
            </a:pPr>
            <a:r>
              <a:rPr lang="en-US" sz="2400" dirty="0"/>
              <a:t>P = 1  1  1  1  1  100 </a:t>
            </a:r>
            <a:r>
              <a:rPr lang="ru-RU" sz="2400" dirty="0"/>
              <a:t> - деньги</a:t>
            </a:r>
            <a:endParaRPr lang="en-US" sz="2400" dirty="0"/>
          </a:p>
          <a:p>
            <a:pPr>
              <a:buFont typeface="Arial" charset="0"/>
              <a:buNone/>
            </a:pPr>
            <a:endParaRPr lang="en-US" sz="2400" dirty="0"/>
          </a:p>
          <a:p>
            <a:pPr>
              <a:buFont typeface="Arial" charset="0"/>
              <a:buNone/>
            </a:pPr>
            <a:endParaRPr lang="en-US" sz="2400" dirty="0"/>
          </a:p>
          <a:p>
            <a:pPr>
              <a:buFont typeface="Arial" charset="0"/>
              <a:buNone/>
            </a:pPr>
            <a:endParaRPr lang="ru-RU" sz="2000" dirty="0"/>
          </a:p>
        </p:txBody>
      </p:sp>
      <p:graphicFrame>
        <p:nvGraphicFramePr>
          <p:cNvPr id="98385" name="Group 81"/>
          <p:cNvGraphicFramePr>
            <a:graphicFrameLocks noGrp="1"/>
          </p:cNvGraphicFramePr>
          <p:nvPr>
            <p:ph sz="half" idx="2"/>
          </p:nvPr>
        </p:nvGraphicFramePr>
        <p:xfrm>
          <a:off x="1692275" y="2420938"/>
          <a:ext cx="4967288" cy="2305050"/>
        </p:xfrm>
        <a:graphic>
          <a:graphicData uri="http://schemas.openxmlformats.org/drawingml/2006/table">
            <a:tbl>
              <a:tblPr/>
              <a:tblGrid>
                <a:gridCol w="620713">
                  <a:extLst>
                    <a:ext uri="{9D8B030D-6E8A-4147-A177-3AD203B41FA5}">
                      <a16:colId xmlns:a16="http://schemas.microsoft.com/office/drawing/2014/main" xmlns="" val="20000"/>
                    </a:ext>
                  </a:extLst>
                </a:gridCol>
                <a:gridCol w="620712">
                  <a:extLst>
                    <a:ext uri="{9D8B030D-6E8A-4147-A177-3AD203B41FA5}">
                      <a16:colId xmlns:a16="http://schemas.microsoft.com/office/drawing/2014/main" xmlns="" val="20001"/>
                    </a:ext>
                  </a:extLst>
                </a:gridCol>
                <a:gridCol w="620713">
                  <a:extLst>
                    <a:ext uri="{9D8B030D-6E8A-4147-A177-3AD203B41FA5}">
                      <a16:colId xmlns:a16="http://schemas.microsoft.com/office/drawing/2014/main" xmlns="" val="20002"/>
                    </a:ext>
                  </a:extLst>
                </a:gridCol>
                <a:gridCol w="622300">
                  <a:extLst>
                    <a:ext uri="{9D8B030D-6E8A-4147-A177-3AD203B41FA5}">
                      <a16:colId xmlns:a16="http://schemas.microsoft.com/office/drawing/2014/main" xmlns="" val="20003"/>
                    </a:ext>
                  </a:extLst>
                </a:gridCol>
                <a:gridCol w="620712">
                  <a:extLst>
                    <a:ext uri="{9D8B030D-6E8A-4147-A177-3AD203B41FA5}">
                      <a16:colId xmlns:a16="http://schemas.microsoft.com/office/drawing/2014/main" xmlns="" val="20004"/>
                    </a:ext>
                  </a:extLst>
                </a:gridCol>
                <a:gridCol w="620713">
                  <a:extLst>
                    <a:ext uri="{9D8B030D-6E8A-4147-A177-3AD203B41FA5}">
                      <a16:colId xmlns:a16="http://schemas.microsoft.com/office/drawing/2014/main" xmlns="" val="20005"/>
                    </a:ext>
                  </a:extLst>
                </a:gridCol>
                <a:gridCol w="620712">
                  <a:extLst>
                    <a:ext uri="{9D8B030D-6E8A-4147-A177-3AD203B41FA5}">
                      <a16:colId xmlns:a16="http://schemas.microsoft.com/office/drawing/2014/main" xmlns="" val="20006"/>
                    </a:ext>
                  </a:extLst>
                </a:gridCol>
                <a:gridCol w="620713">
                  <a:extLst>
                    <a:ext uri="{9D8B030D-6E8A-4147-A177-3AD203B41FA5}">
                      <a16:colId xmlns:a16="http://schemas.microsoft.com/office/drawing/2014/main" xmlns="" val="20007"/>
                    </a:ext>
                  </a:extLst>
                </a:gridCol>
              </a:tblGrid>
              <a:tr h="384175">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4</a:t>
                      </a:r>
                      <a:endParaRPr kumimoji="0" lang="ru-RU" sz="2000" b="1"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4175">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3</a:t>
                      </a:r>
                      <a:endParaRPr kumimoji="0" lang="ru-RU" sz="2000" b="1"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dirty="0">
                          <a:ln>
                            <a:noFill/>
                          </a:ln>
                          <a:solidFill>
                            <a:schemeClr val="tx1"/>
                          </a:solidFill>
                          <a:effectLst/>
                          <a:latin typeface="Calibri"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4175">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2</a:t>
                      </a:r>
                      <a:endParaRPr kumimoji="0" lang="ru-RU" sz="2000" b="1"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4175">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1</a:t>
                      </a:r>
                      <a:endParaRPr kumimoji="0" lang="ru-RU" sz="2000" b="1"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4175">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0</a:t>
                      </a:r>
                      <a:endParaRPr kumimoji="0" lang="ru-RU" sz="2000" b="1"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4175">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0</a:t>
                      </a:r>
                      <a:endParaRPr kumimoji="0" lang="ru-RU" sz="2000" b="1"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0</a:t>
                      </a: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1</a:t>
                      </a: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2</a:t>
                      </a: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3</a:t>
                      </a: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4</a:t>
                      </a: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5</a:t>
                      </a:r>
                      <a:endParaRPr kumimoji="0" lang="ru-RU" sz="2000" b="1"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Calibri" pitchFamily="34" charset="0"/>
                        </a:rPr>
                        <a:t>6</a:t>
                      </a:r>
                      <a:endParaRPr kumimoji="0" lang="ru-RU" sz="2000" b="1"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98378" name="Line 74"/>
          <p:cNvSpPr>
            <a:spLocks noChangeShapeType="1"/>
          </p:cNvSpPr>
          <p:nvPr/>
        </p:nvSpPr>
        <p:spPr bwMode="auto">
          <a:xfrm flipH="1">
            <a:off x="6732588" y="4508500"/>
            <a:ext cx="503237" cy="0"/>
          </a:xfrm>
          <a:prstGeom prst="line">
            <a:avLst/>
          </a:prstGeom>
          <a:noFill/>
          <a:ln w="28575">
            <a:solidFill>
              <a:schemeClr val="tx1"/>
            </a:solidFill>
            <a:round/>
            <a:headEnd/>
            <a:tailEnd type="triangle" w="med" len="med"/>
          </a:ln>
        </p:spPr>
        <p:txBody>
          <a:bodyPr/>
          <a:lstStyle/>
          <a:p>
            <a:endParaRPr lang="ru-RU"/>
          </a:p>
        </p:txBody>
      </p:sp>
      <p:sp>
        <p:nvSpPr>
          <p:cNvPr id="98379" name="Text Box 75"/>
          <p:cNvSpPr txBox="1">
            <a:spLocks noChangeArrowheads="1"/>
          </p:cNvSpPr>
          <p:nvPr/>
        </p:nvSpPr>
        <p:spPr bwMode="auto">
          <a:xfrm>
            <a:off x="7235825" y="4292600"/>
            <a:ext cx="1823320" cy="646331"/>
          </a:xfrm>
          <a:prstGeom prst="rect">
            <a:avLst/>
          </a:prstGeom>
          <a:noFill/>
          <a:ln w="9525">
            <a:noFill/>
            <a:miter lim="800000"/>
            <a:headEnd/>
            <a:tailEnd/>
          </a:ln>
        </p:spPr>
        <p:txBody>
          <a:bodyPr wrap="none">
            <a:spAutoFit/>
          </a:bodyPr>
          <a:lstStyle/>
          <a:p>
            <a:r>
              <a:rPr lang="ru-RU" dirty="0"/>
              <a:t>Время прихода</a:t>
            </a:r>
          </a:p>
          <a:p>
            <a:r>
              <a:rPr lang="ru-RU" dirty="0"/>
              <a:t>гангстеров</a:t>
            </a:r>
          </a:p>
        </p:txBody>
      </p:sp>
      <p:sp>
        <p:nvSpPr>
          <p:cNvPr id="98380" name="Line 76"/>
          <p:cNvSpPr>
            <a:spLocks noChangeShapeType="1"/>
          </p:cNvSpPr>
          <p:nvPr/>
        </p:nvSpPr>
        <p:spPr bwMode="auto">
          <a:xfrm>
            <a:off x="1908175" y="1989138"/>
            <a:ext cx="0" cy="360362"/>
          </a:xfrm>
          <a:prstGeom prst="line">
            <a:avLst/>
          </a:prstGeom>
          <a:noFill/>
          <a:ln w="28575">
            <a:solidFill>
              <a:schemeClr val="tx1"/>
            </a:solidFill>
            <a:round/>
            <a:headEnd/>
            <a:tailEnd type="triangle" w="med" len="med"/>
          </a:ln>
        </p:spPr>
        <p:txBody>
          <a:bodyPr/>
          <a:lstStyle/>
          <a:p>
            <a:endParaRPr lang="ru-RU"/>
          </a:p>
        </p:txBody>
      </p:sp>
      <p:sp>
        <p:nvSpPr>
          <p:cNvPr id="126023" name="Text Box 77"/>
          <p:cNvSpPr txBox="1">
            <a:spLocks noChangeArrowheads="1"/>
          </p:cNvSpPr>
          <p:nvPr/>
        </p:nvSpPr>
        <p:spPr bwMode="auto">
          <a:xfrm>
            <a:off x="2392363" y="5392738"/>
            <a:ext cx="184150" cy="366712"/>
          </a:xfrm>
          <a:prstGeom prst="rect">
            <a:avLst/>
          </a:prstGeom>
          <a:noFill/>
          <a:ln w="9525">
            <a:noFill/>
            <a:miter lim="800000"/>
            <a:headEnd/>
            <a:tailEnd/>
          </a:ln>
        </p:spPr>
        <p:txBody>
          <a:bodyPr wrap="none">
            <a:spAutoFit/>
          </a:bodyPr>
          <a:lstStyle/>
          <a:p>
            <a:endParaRPr lang="ru-RU"/>
          </a:p>
        </p:txBody>
      </p:sp>
      <p:sp>
        <p:nvSpPr>
          <p:cNvPr id="98382" name="Text Box 78"/>
          <p:cNvSpPr txBox="1">
            <a:spLocks noChangeArrowheads="1"/>
          </p:cNvSpPr>
          <p:nvPr/>
        </p:nvSpPr>
        <p:spPr bwMode="auto">
          <a:xfrm>
            <a:off x="1980128" y="2017712"/>
            <a:ext cx="323850" cy="366713"/>
          </a:xfrm>
          <a:prstGeom prst="rect">
            <a:avLst/>
          </a:prstGeom>
          <a:noFill/>
          <a:ln w="9525">
            <a:noFill/>
            <a:miter lim="800000"/>
            <a:headEnd/>
            <a:tailEnd/>
          </a:ln>
        </p:spPr>
        <p:txBody>
          <a:bodyPr wrap="none">
            <a:spAutoFit/>
          </a:bodyPr>
          <a:lstStyle/>
          <a:p>
            <a:r>
              <a:rPr lang="en-US" b="1"/>
              <a:t>L</a:t>
            </a:r>
            <a:endParaRPr lang="ru-RU" b="1"/>
          </a:p>
        </p:txBody>
      </p:sp>
      <p:sp>
        <p:nvSpPr>
          <p:cNvPr id="98383" name="Text Box 79"/>
          <p:cNvSpPr txBox="1">
            <a:spLocks noChangeArrowheads="1"/>
          </p:cNvSpPr>
          <p:nvPr/>
        </p:nvSpPr>
        <p:spPr bwMode="auto">
          <a:xfrm>
            <a:off x="2353475" y="1981995"/>
            <a:ext cx="2349487" cy="366712"/>
          </a:xfrm>
          <a:prstGeom prst="rect">
            <a:avLst/>
          </a:prstGeom>
          <a:noFill/>
          <a:ln w="9525">
            <a:noFill/>
            <a:miter lim="800000"/>
            <a:headEnd/>
            <a:tailEnd/>
          </a:ln>
        </p:spPr>
        <p:txBody>
          <a:bodyPr wrap="square">
            <a:spAutoFit/>
          </a:bodyPr>
          <a:lstStyle/>
          <a:p>
            <a:r>
              <a:rPr lang="en-US" dirty="0"/>
              <a:t>– </a:t>
            </a:r>
            <a:r>
              <a:rPr lang="ru-RU" dirty="0"/>
              <a:t>состояние двери</a:t>
            </a:r>
          </a:p>
        </p:txBody>
      </p:sp>
      <p:sp>
        <p:nvSpPr>
          <p:cNvPr id="98386" name="Line 82"/>
          <p:cNvSpPr>
            <a:spLocks noChangeShapeType="1"/>
          </p:cNvSpPr>
          <p:nvPr/>
        </p:nvSpPr>
        <p:spPr bwMode="auto">
          <a:xfrm>
            <a:off x="2339975" y="2420938"/>
            <a:ext cx="0" cy="2303462"/>
          </a:xfrm>
          <a:prstGeom prst="line">
            <a:avLst/>
          </a:prstGeom>
          <a:noFill/>
          <a:ln w="28575">
            <a:solidFill>
              <a:schemeClr val="tx1"/>
            </a:solidFill>
            <a:round/>
            <a:headEnd/>
            <a:tailEnd/>
          </a:ln>
        </p:spPr>
        <p:txBody>
          <a:bodyPr/>
          <a:lstStyle/>
          <a:p>
            <a:endParaRPr lang="ru-RU"/>
          </a:p>
        </p:txBody>
      </p:sp>
      <p:sp>
        <p:nvSpPr>
          <p:cNvPr id="126027" name="Line 83"/>
          <p:cNvSpPr>
            <a:spLocks noChangeShapeType="1"/>
          </p:cNvSpPr>
          <p:nvPr/>
        </p:nvSpPr>
        <p:spPr bwMode="auto">
          <a:xfrm>
            <a:off x="1763713" y="4365625"/>
            <a:ext cx="0" cy="0"/>
          </a:xfrm>
          <a:prstGeom prst="line">
            <a:avLst/>
          </a:prstGeom>
          <a:noFill/>
          <a:ln w="9525">
            <a:solidFill>
              <a:schemeClr val="tx1"/>
            </a:solidFill>
            <a:round/>
            <a:headEnd/>
            <a:tailEnd/>
          </a:ln>
        </p:spPr>
        <p:txBody>
          <a:bodyPr/>
          <a:lstStyle/>
          <a:p>
            <a:endParaRPr lang="ru-RU"/>
          </a:p>
        </p:txBody>
      </p:sp>
      <p:sp>
        <p:nvSpPr>
          <p:cNvPr id="98389" name="Line 85"/>
          <p:cNvSpPr>
            <a:spLocks noChangeShapeType="1"/>
          </p:cNvSpPr>
          <p:nvPr/>
        </p:nvSpPr>
        <p:spPr bwMode="auto">
          <a:xfrm>
            <a:off x="1692275" y="4365625"/>
            <a:ext cx="4967288" cy="0"/>
          </a:xfrm>
          <a:prstGeom prst="line">
            <a:avLst/>
          </a:prstGeom>
          <a:noFill/>
          <a:ln w="28575">
            <a:solidFill>
              <a:schemeClr val="tx1"/>
            </a:solidFill>
            <a:round/>
            <a:headEnd/>
            <a:tailEnd/>
          </a:ln>
        </p:spPr>
        <p:txBody>
          <a:bodyPr/>
          <a:lstStyle/>
          <a:p>
            <a:endParaRPr lang="ru-RU"/>
          </a:p>
        </p:txBody>
      </p:sp>
      <p:sp>
        <p:nvSpPr>
          <p:cNvPr id="98390" name="Text Box 86"/>
          <p:cNvSpPr txBox="1">
            <a:spLocks noChangeArrowheads="1"/>
          </p:cNvSpPr>
          <p:nvPr/>
        </p:nvSpPr>
        <p:spPr bwMode="auto">
          <a:xfrm>
            <a:off x="932656" y="5013325"/>
            <a:ext cx="6337300" cy="1800225"/>
          </a:xfrm>
          <a:prstGeom prst="rect">
            <a:avLst/>
          </a:prstGeom>
          <a:noFill/>
          <a:ln w="9525">
            <a:noFill/>
            <a:miter lim="800000"/>
            <a:headEnd/>
            <a:tailEnd/>
          </a:ln>
        </p:spPr>
        <p:txBody>
          <a:bodyPr>
            <a:spAutoFit/>
          </a:bodyPr>
          <a:lstStyle/>
          <a:p>
            <a:r>
              <a:rPr lang="en-US" sz="2800" i="1" dirty="0" err="1"/>
              <a:t>m</a:t>
            </a:r>
            <a:r>
              <a:rPr lang="en-US" sz="2800" i="1" baseline="-25000" dirty="0" err="1"/>
              <a:t>i,j</a:t>
            </a:r>
            <a:r>
              <a:rPr lang="en-US" sz="2800" baseline="-25000" dirty="0"/>
              <a:t> </a:t>
            </a:r>
            <a:r>
              <a:rPr lang="en-US" sz="2800" dirty="0"/>
              <a:t>= max { [</a:t>
            </a:r>
            <a:r>
              <a:rPr lang="en-US" sz="2800" i="1" dirty="0"/>
              <a:t>m</a:t>
            </a:r>
            <a:r>
              <a:rPr lang="en-US" sz="2800" baseline="-25000" dirty="0"/>
              <a:t>i-1,</a:t>
            </a:r>
            <a:r>
              <a:rPr lang="en-US" sz="2800" i="1" baseline="-25000" dirty="0"/>
              <a:t>j</a:t>
            </a:r>
            <a:r>
              <a:rPr lang="en-US" sz="2800" baseline="-25000" dirty="0"/>
              <a:t>-1</a:t>
            </a:r>
            <a:r>
              <a:rPr lang="en-US" sz="2800" dirty="0"/>
              <a:t>, </a:t>
            </a:r>
            <a:r>
              <a:rPr lang="en-US" sz="2800" i="1" dirty="0"/>
              <a:t>m</a:t>
            </a:r>
            <a:r>
              <a:rPr lang="en-US" sz="2800" i="1" baseline="-25000" dirty="0"/>
              <a:t>i</a:t>
            </a:r>
            <a:r>
              <a:rPr lang="en-US" sz="2800" baseline="-25000" dirty="0"/>
              <a:t>-1,</a:t>
            </a:r>
            <a:r>
              <a:rPr lang="en-US" sz="2800" i="1" baseline="-25000" dirty="0"/>
              <a:t>j</a:t>
            </a:r>
            <a:r>
              <a:rPr lang="en-US" sz="2800" dirty="0"/>
              <a:t>, </a:t>
            </a:r>
            <a:r>
              <a:rPr lang="en-US" sz="2800" i="1" dirty="0"/>
              <a:t>m</a:t>
            </a:r>
            <a:r>
              <a:rPr lang="en-US" sz="2800" i="1" baseline="-25000" dirty="0"/>
              <a:t>i</a:t>
            </a:r>
            <a:r>
              <a:rPr lang="en-US" sz="2800" baseline="-25000" dirty="0"/>
              <a:t>-1,</a:t>
            </a:r>
            <a:r>
              <a:rPr lang="en-US" sz="2800" i="1" baseline="-25000" dirty="0"/>
              <a:t>j</a:t>
            </a:r>
            <a:r>
              <a:rPr lang="en-US" sz="2800" baseline="-25000" dirty="0"/>
              <a:t>+1</a:t>
            </a:r>
            <a:r>
              <a:rPr lang="en-US" sz="2800" dirty="0"/>
              <a:t>] + </a:t>
            </a:r>
            <a:r>
              <a:rPr lang="en-US" sz="2800" i="1" dirty="0"/>
              <a:t>f</a:t>
            </a:r>
            <a:r>
              <a:rPr lang="en-US" sz="2800" i="1" baseline="-25000" dirty="0"/>
              <a:t>i </a:t>
            </a:r>
            <a:r>
              <a:rPr lang="en-US" sz="2800" dirty="0"/>
              <a:t>}</a:t>
            </a:r>
          </a:p>
          <a:p>
            <a:r>
              <a:rPr lang="en-US" sz="2800" i="1" dirty="0"/>
              <a:t>   </a:t>
            </a:r>
            <a:r>
              <a:rPr lang="ru-RU" sz="2800" i="1" dirty="0"/>
              <a:t>      </a:t>
            </a:r>
            <a:r>
              <a:rPr lang="ru-RU" sz="2800" dirty="0"/>
              <a:t>где</a:t>
            </a:r>
            <a:r>
              <a:rPr lang="ru-RU" sz="2800" i="1" dirty="0"/>
              <a:t>                  </a:t>
            </a:r>
            <a:r>
              <a:rPr lang="en-US" sz="2800" i="1" dirty="0"/>
              <a:t>p</a:t>
            </a:r>
            <a:r>
              <a:rPr lang="en-US" sz="2800" i="1" baseline="-25000" dirty="0"/>
              <a:t>i</a:t>
            </a:r>
            <a:r>
              <a:rPr lang="en-US" sz="2800" i="1" dirty="0"/>
              <a:t>, </a:t>
            </a:r>
            <a:r>
              <a:rPr lang="ru-RU" sz="2800" dirty="0"/>
              <a:t>если</a:t>
            </a:r>
            <a:r>
              <a:rPr lang="ru-RU" sz="2800" i="1" dirty="0"/>
              <a:t> </a:t>
            </a:r>
            <a:r>
              <a:rPr lang="en-US" sz="2800" i="1" dirty="0"/>
              <a:t>L = </a:t>
            </a:r>
            <a:r>
              <a:rPr lang="en-US" sz="2800" i="1" dirty="0" err="1"/>
              <a:t>s</a:t>
            </a:r>
            <a:r>
              <a:rPr lang="en-US" sz="2800" i="1" baseline="-25000" dirty="0" err="1"/>
              <a:t>i</a:t>
            </a:r>
            <a:endParaRPr lang="ru-RU" sz="2800" i="1" baseline="-25000" dirty="0"/>
          </a:p>
          <a:p>
            <a:r>
              <a:rPr lang="ru-RU" sz="2800" i="1" baseline="-25000" dirty="0"/>
              <a:t>			       </a:t>
            </a:r>
            <a:r>
              <a:rPr lang="en-US" sz="2800" dirty="0"/>
              <a:t>0</a:t>
            </a:r>
            <a:endParaRPr lang="ru-RU" sz="2800" dirty="0"/>
          </a:p>
          <a:p>
            <a:endParaRPr lang="ru-RU" sz="2800" b="1" dirty="0"/>
          </a:p>
        </p:txBody>
      </p:sp>
      <p:sp>
        <p:nvSpPr>
          <p:cNvPr id="4" name="Левая фигурная скобка 3"/>
          <p:cNvSpPr>
            <a:spLocks/>
          </p:cNvSpPr>
          <p:nvPr/>
        </p:nvSpPr>
        <p:spPr bwMode="auto">
          <a:xfrm>
            <a:off x="3995738" y="5589588"/>
            <a:ext cx="211137" cy="719137"/>
          </a:xfrm>
          <a:prstGeom prst="leftBrace">
            <a:avLst>
              <a:gd name="adj1" fmla="val 58486"/>
              <a:gd name="adj2" fmla="val 50000"/>
            </a:avLst>
          </a:prstGeom>
          <a:noFill/>
          <a:ln w="9525" algn="ctr">
            <a:solidFill>
              <a:schemeClr val="tx1"/>
            </a:solidFill>
            <a:round/>
            <a:headEnd/>
            <a:tailEnd/>
          </a:ln>
        </p:spPr>
        <p:txBody>
          <a:bodyPr anchor="ctr"/>
          <a:lstStyle/>
          <a:p>
            <a:pPr algn="ctr" fontAlgn="auto">
              <a:spcBef>
                <a:spcPts val="0"/>
              </a:spcBef>
              <a:spcAft>
                <a:spcPts val="0"/>
              </a:spcAft>
              <a:defRPr/>
            </a:pPr>
            <a:endParaRPr lang="ru-RU">
              <a:latin typeface="+mn-lt"/>
            </a:endParaRPr>
          </a:p>
        </p:txBody>
      </p:sp>
      <p:sp>
        <p:nvSpPr>
          <p:cNvPr id="98393" name="Text Box 89"/>
          <p:cNvSpPr txBox="1">
            <a:spLocks noChangeArrowheads="1"/>
          </p:cNvSpPr>
          <p:nvPr/>
        </p:nvSpPr>
        <p:spPr bwMode="auto">
          <a:xfrm>
            <a:off x="3203575" y="5661025"/>
            <a:ext cx="649288" cy="519113"/>
          </a:xfrm>
          <a:prstGeom prst="rect">
            <a:avLst/>
          </a:prstGeom>
          <a:noFill/>
          <a:ln w="9525">
            <a:noFill/>
            <a:miter lim="800000"/>
            <a:headEnd/>
            <a:tailEnd/>
          </a:ln>
        </p:spPr>
        <p:txBody>
          <a:bodyPr>
            <a:spAutoFit/>
          </a:bodyPr>
          <a:lstStyle/>
          <a:p>
            <a:r>
              <a:rPr lang="en-US" sz="2800" i="1" dirty="0"/>
              <a:t>f</a:t>
            </a:r>
            <a:r>
              <a:rPr lang="en-US" sz="2800" i="1" baseline="-25000" dirty="0"/>
              <a:t>i</a:t>
            </a:r>
            <a:r>
              <a:rPr lang="en-US" sz="2800" i="1" dirty="0"/>
              <a:t> =</a:t>
            </a:r>
            <a:endParaRPr lang="ru-RU" sz="2800" i="1" dirty="0"/>
          </a:p>
        </p:txBody>
      </p:sp>
    </p:spTree>
    <p:extLst>
      <p:ext uri="{BB962C8B-B14F-4D97-AF65-F5344CB8AC3E}">
        <p14:creationId xmlns:p14="http://schemas.microsoft.com/office/powerpoint/2010/main" val="26049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ppt_x"/>
                                          </p:val>
                                        </p:tav>
                                        <p:tav tm="100000">
                                          <p:val>
                                            <p:strVal val="#ppt_x"/>
                                          </p:val>
                                        </p:tav>
                                      </p:tavLst>
                                    </p:anim>
                                    <p:anim calcmode="lin" valueType="num">
                                      <p:cBhvr additive="base">
                                        <p:cTn id="8" dur="500" fill="hold"/>
                                        <p:tgtEl>
                                          <p:spTgt spid="983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307">
                                            <p:txEl>
                                              <p:pRg st="0" end="0"/>
                                            </p:txEl>
                                          </p:spTgt>
                                        </p:tgtEl>
                                        <p:attrNameLst>
                                          <p:attrName>style.visibility</p:attrName>
                                        </p:attrNameLst>
                                      </p:cBhvr>
                                      <p:to>
                                        <p:strVal val="visible"/>
                                      </p:to>
                                    </p:set>
                                    <p:anim calcmode="lin" valueType="num">
                                      <p:cBhvr additive="base">
                                        <p:cTn id="13" dur="500" fill="hold"/>
                                        <p:tgtEl>
                                          <p:spTgt spid="9830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307">
                                            <p:txEl>
                                              <p:pRg st="1" end="1"/>
                                            </p:txEl>
                                          </p:spTgt>
                                        </p:tgtEl>
                                        <p:attrNameLst>
                                          <p:attrName>style.visibility</p:attrName>
                                        </p:attrNameLst>
                                      </p:cBhvr>
                                      <p:to>
                                        <p:strVal val="visible"/>
                                      </p:to>
                                    </p:set>
                                    <p:anim calcmode="lin" valueType="num">
                                      <p:cBhvr additive="base">
                                        <p:cTn id="19"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8307">
                                            <p:txEl>
                                              <p:pRg st="2" end="2"/>
                                            </p:txEl>
                                          </p:spTgt>
                                        </p:tgtEl>
                                        <p:attrNameLst>
                                          <p:attrName>style.visibility</p:attrName>
                                        </p:attrNameLst>
                                      </p:cBhvr>
                                      <p:to>
                                        <p:strVal val="visible"/>
                                      </p:to>
                                    </p:set>
                                    <p:anim calcmode="lin" valueType="num">
                                      <p:cBhvr additive="base">
                                        <p:cTn id="25"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8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8385"/>
                                        </p:tgtEl>
                                        <p:attrNameLst>
                                          <p:attrName>style.visibility</p:attrName>
                                        </p:attrNameLst>
                                      </p:cBhvr>
                                      <p:to>
                                        <p:strVal val="visible"/>
                                      </p:to>
                                    </p:set>
                                    <p:anim calcmode="lin" valueType="num">
                                      <p:cBhvr additive="base">
                                        <p:cTn id="31" dur="500" fill="hold"/>
                                        <p:tgtEl>
                                          <p:spTgt spid="98385"/>
                                        </p:tgtEl>
                                        <p:attrNameLst>
                                          <p:attrName>ppt_x</p:attrName>
                                        </p:attrNameLst>
                                      </p:cBhvr>
                                      <p:tavLst>
                                        <p:tav tm="0">
                                          <p:val>
                                            <p:strVal val="#ppt_x"/>
                                          </p:val>
                                        </p:tav>
                                        <p:tav tm="100000">
                                          <p:val>
                                            <p:strVal val="#ppt_x"/>
                                          </p:val>
                                        </p:tav>
                                      </p:tavLst>
                                    </p:anim>
                                    <p:anim calcmode="lin" valueType="num">
                                      <p:cBhvr additive="base">
                                        <p:cTn id="32" dur="500" fill="hold"/>
                                        <p:tgtEl>
                                          <p:spTgt spid="9838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8386"/>
                                        </p:tgtEl>
                                        <p:attrNameLst>
                                          <p:attrName>style.visibility</p:attrName>
                                        </p:attrNameLst>
                                      </p:cBhvr>
                                      <p:to>
                                        <p:strVal val="visible"/>
                                      </p:to>
                                    </p:set>
                                    <p:anim calcmode="lin" valueType="num">
                                      <p:cBhvr additive="base">
                                        <p:cTn id="35" dur="500" fill="hold"/>
                                        <p:tgtEl>
                                          <p:spTgt spid="98386"/>
                                        </p:tgtEl>
                                        <p:attrNameLst>
                                          <p:attrName>ppt_x</p:attrName>
                                        </p:attrNameLst>
                                      </p:cBhvr>
                                      <p:tavLst>
                                        <p:tav tm="0">
                                          <p:val>
                                            <p:strVal val="#ppt_x"/>
                                          </p:val>
                                        </p:tav>
                                        <p:tav tm="100000">
                                          <p:val>
                                            <p:strVal val="#ppt_x"/>
                                          </p:val>
                                        </p:tav>
                                      </p:tavLst>
                                    </p:anim>
                                    <p:anim calcmode="lin" valueType="num">
                                      <p:cBhvr additive="base">
                                        <p:cTn id="36" dur="500" fill="hold"/>
                                        <p:tgtEl>
                                          <p:spTgt spid="9838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8389"/>
                                        </p:tgtEl>
                                        <p:attrNameLst>
                                          <p:attrName>style.visibility</p:attrName>
                                        </p:attrNameLst>
                                      </p:cBhvr>
                                      <p:to>
                                        <p:strVal val="visible"/>
                                      </p:to>
                                    </p:set>
                                    <p:anim calcmode="lin" valueType="num">
                                      <p:cBhvr additive="base">
                                        <p:cTn id="39" dur="500" fill="hold"/>
                                        <p:tgtEl>
                                          <p:spTgt spid="98389"/>
                                        </p:tgtEl>
                                        <p:attrNameLst>
                                          <p:attrName>ppt_x</p:attrName>
                                        </p:attrNameLst>
                                      </p:cBhvr>
                                      <p:tavLst>
                                        <p:tav tm="0">
                                          <p:val>
                                            <p:strVal val="#ppt_x"/>
                                          </p:val>
                                        </p:tav>
                                        <p:tav tm="100000">
                                          <p:val>
                                            <p:strVal val="#ppt_x"/>
                                          </p:val>
                                        </p:tav>
                                      </p:tavLst>
                                    </p:anim>
                                    <p:anim calcmode="lin" valueType="num">
                                      <p:cBhvr additive="base">
                                        <p:cTn id="40" dur="500" fill="hold"/>
                                        <p:tgtEl>
                                          <p:spTgt spid="9838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8383"/>
                                        </p:tgtEl>
                                        <p:attrNameLst>
                                          <p:attrName>style.visibility</p:attrName>
                                        </p:attrNameLst>
                                      </p:cBhvr>
                                      <p:to>
                                        <p:strVal val="visible"/>
                                      </p:to>
                                    </p:set>
                                    <p:anim calcmode="lin" valueType="num">
                                      <p:cBhvr additive="base">
                                        <p:cTn id="45" dur="500" fill="hold"/>
                                        <p:tgtEl>
                                          <p:spTgt spid="98383"/>
                                        </p:tgtEl>
                                        <p:attrNameLst>
                                          <p:attrName>ppt_x</p:attrName>
                                        </p:attrNameLst>
                                      </p:cBhvr>
                                      <p:tavLst>
                                        <p:tav tm="0">
                                          <p:val>
                                            <p:strVal val="#ppt_x"/>
                                          </p:val>
                                        </p:tav>
                                        <p:tav tm="100000">
                                          <p:val>
                                            <p:strVal val="#ppt_x"/>
                                          </p:val>
                                        </p:tav>
                                      </p:tavLst>
                                    </p:anim>
                                    <p:anim calcmode="lin" valueType="num">
                                      <p:cBhvr additive="base">
                                        <p:cTn id="46" dur="500" fill="hold"/>
                                        <p:tgtEl>
                                          <p:spTgt spid="9838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8382"/>
                                        </p:tgtEl>
                                        <p:attrNameLst>
                                          <p:attrName>style.visibility</p:attrName>
                                        </p:attrNameLst>
                                      </p:cBhvr>
                                      <p:to>
                                        <p:strVal val="visible"/>
                                      </p:to>
                                    </p:set>
                                    <p:anim calcmode="lin" valueType="num">
                                      <p:cBhvr additive="base">
                                        <p:cTn id="49" dur="500" fill="hold"/>
                                        <p:tgtEl>
                                          <p:spTgt spid="98382"/>
                                        </p:tgtEl>
                                        <p:attrNameLst>
                                          <p:attrName>ppt_x</p:attrName>
                                        </p:attrNameLst>
                                      </p:cBhvr>
                                      <p:tavLst>
                                        <p:tav tm="0">
                                          <p:val>
                                            <p:strVal val="#ppt_x"/>
                                          </p:val>
                                        </p:tav>
                                        <p:tav tm="100000">
                                          <p:val>
                                            <p:strVal val="#ppt_x"/>
                                          </p:val>
                                        </p:tav>
                                      </p:tavLst>
                                    </p:anim>
                                    <p:anim calcmode="lin" valueType="num">
                                      <p:cBhvr additive="base">
                                        <p:cTn id="50" dur="500" fill="hold"/>
                                        <p:tgtEl>
                                          <p:spTgt spid="9838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8380"/>
                                        </p:tgtEl>
                                        <p:attrNameLst>
                                          <p:attrName>style.visibility</p:attrName>
                                        </p:attrNameLst>
                                      </p:cBhvr>
                                      <p:to>
                                        <p:strVal val="visible"/>
                                      </p:to>
                                    </p:set>
                                    <p:anim calcmode="lin" valueType="num">
                                      <p:cBhvr additive="base">
                                        <p:cTn id="53" dur="500" fill="hold"/>
                                        <p:tgtEl>
                                          <p:spTgt spid="98380"/>
                                        </p:tgtEl>
                                        <p:attrNameLst>
                                          <p:attrName>ppt_x</p:attrName>
                                        </p:attrNameLst>
                                      </p:cBhvr>
                                      <p:tavLst>
                                        <p:tav tm="0">
                                          <p:val>
                                            <p:strVal val="#ppt_x"/>
                                          </p:val>
                                        </p:tav>
                                        <p:tav tm="100000">
                                          <p:val>
                                            <p:strVal val="#ppt_x"/>
                                          </p:val>
                                        </p:tav>
                                      </p:tavLst>
                                    </p:anim>
                                    <p:anim calcmode="lin" valueType="num">
                                      <p:cBhvr additive="base">
                                        <p:cTn id="54" dur="500" fill="hold"/>
                                        <p:tgtEl>
                                          <p:spTgt spid="9838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98379"/>
                                        </p:tgtEl>
                                        <p:attrNameLst>
                                          <p:attrName>style.visibility</p:attrName>
                                        </p:attrNameLst>
                                      </p:cBhvr>
                                      <p:to>
                                        <p:strVal val="visible"/>
                                      </p:to>
                                    </p:set>
                                    <p:anim calcmode="lin" valueType="num">
                                      <p:cBhvr additive="base">
                                        <p:cTn id="59" dur="500" fill="hold"/>
                                        <p:tgtEl>
                                          <p:spTgt spid="98379"/>
                                        </p:tgtEl>
                                        <p:attrNameLst>
                                          <p:attrName>ppt_x</p:attrName>
                                        </p:attrNameLst>
                                      </p:cBhvr>
                                      <p:tavLst>
                                        <p:tav tm="0">
                                          <p:val>
                                            <p:strVal val="#ppt_x"/>
                                          </p:val>
                                        </p:tav>
                                        <p:tav tm="100000">
                                          <p:val>
                                            <p:strVal val="#ppt_x"/>
                                          </p:val>
                                        </p:tav>
                                      </p:tavLst>
                                    </p:anim>
                                    <p:anim calcmode="lin" valueType="num">
                                      <p:cBhvr additive="base">
                                        <p:cTn id="60" dur="500" fill="hold"/>
                                        <p:tgtEl>
                                          <p:spTgt spid="9837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8378"/>
                                        </p:tgtEl>
                                        <p:attrNameLst>
                                          <p:attrName>style.visibility</p:attrName>
                                        </p:attrNameLst>
                                      </p:cBhvr>
                                      <p:to>
                                        <p:strVal val="visible"/>
                                      </p:to>
                                    </p:set>
                                    <p:anim calcmode="lin" valueType="num">
                                      <p:cBhvr additive="base">
                                        <p:cTn id="63" dur="500" fill="hold"/>
                                        <p:tgtEl>
                                          <p:spTgt spid="98378"/>
                                        </p:tgtEl>
                                        <p:attrNameLst>
                                          <p:attrName>ppt_x</p:attrName>
                                        </p:attrNameLst>
                                      </p:cBhvr>
                                      <p:tavLst>
                                        <p:tav tm="0">
                                          <p:val>
                                            <p:strVal val="#ppt_x"/>
                                          </p:val>
                                        </p:tav>
                                        <p:tav tm="100000">
                                          <p:val>
                                            <p:strVal val="#ppt_x"/>
                                          </p:val>
                                        </p:tav>
                                      </p:tavLst>
                                    </p:anim>
                                    <p:anim calcmode="lin" valueType="num">
                                      <p:cBhvr additive="base">
                                        <p:cTn id="64" dur="500" fill="hold"/>
                                        <p:tgtEl>
                                          <p:spTgt spid="9837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98390"/>
                                        </p:tgtEl>
                                        <p:attrNameLst>
                                          <p:attrName>style.visibility</p:attrName>
                                        </p:attrNameLst>
                                      </p:cBhvr>
                                      <p:to>
                                        <p:strVal val="visible"/>
                                      </p:to>
                                    </p:set>
                                    <p:anim calcmode="lin" valueType="num">
                                      <p:cBhvr additive="base">
                                        <p:cTn id="69" dur="500" fill="hold"/>
                                        <p:tgtEl>
                                          <p:spTgt spid="98390"/>
                                        </p:tgtEl>
                                        <p:attrNameLst>
                                          <p:attrName>ppt_x</p:attrName>
                                        </p:attrNameLst>
                                      </p:cBhvr>
                                      <p:tavLst>
                                        <p:tav tm="0">
                                          <p:val>
                                            <p:strVal val="#ppt_x"/>
                                          </p:val>
                                        </p:tav>
                                        <p:tav tm="100000">
                                          <p:val>
                                            <p:strVal val="#ppt_x"/>
                                          </p:val>
                                        </p:tav>
                                      </p:tavLst>
                                    </p:anim>
                                    <p:anim calcmode="lin" valueType="num">
                                      <p:cBhvr additive="base">
                                        <p:cTn id="70" dur="500" fill="hold"/>
                                        <p:tgtEl>
                                          <p:spTgt spid="9839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500" fill="hold"/>
                                        <p:tgtEl>
                                          <p:spTgt spid="4"/>
                                        </p:tgtEl>
                                        <p:attrNameLst>
                                          <p:attrName>ppt_x</p:attrName>
                                        </p:attrNameLst>
                                      </p:cBhvr>
                                      <p:tavLst>
                                        <p:tav tm="0">
                                          <p:val>
                                            <p:strVal val="#ppt_x"/>
                                          </p:val>
                                        </p:tav>
                                        <p:tav tm="100000">
                                          <p:val>
                                            <p:strVal val="#ppt_x"/>
                                          </p:val>
                                        </p:tav>
                                      </p:tavLst>
                                    </p:anim>
                                    <p:anim calcmode="lin" valueType="num">
                                      <p:cBhvr additive="base">
                                        <p:cTn id="74" dur="500" fill="hold"/>
                                        <p:tgtEl>
                                          <p:spTgt spid="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8393"/>
                                        </p:tgtEl>
                                        <p:attrNameLst>
                                          <p:attrName>style.visibility</p:attrName>
                                        </p:attrNameLst>
                                      </p:cBhvr>
                                      <p:to>
                                        <p:strVal val="visible"/>
                                      </p:to>
                                    </p:set>
                                    <p:anim calcmode="lin" valueType="num">
                                      <p:cBhvr additive="base">
                                        <p:cTn id="77" dur="500" fill="hold"/>
                                        <p:tgtEl>
                                          <p:spTgt spid="98393"/>
                                        </p:tgtEl>
                                        <p:attrNameLst>
                                          <p:attrName>ppt_x</p:attrName>
                                        </p:attrNameLst>
                                      </p:cBhvr>
                                      <p:tavLst>
                                        <p:tav tm="0">
                                          <p:val>
                                            <p:strVal val="#ppt_x"/>
                                          </p:val>
                                        </p:tav>
                                        <p:tav tm="100000">
                                          <p:val>
                                            <p:strVal val="#ppt_x"/>
                                          </p:val>
                                        </p:tav>
                                      </p:tavLst>
                                    </p:anim>
                                    <p:anim calcmode="lin" valueType="num">
                                      <p:cBhvr additive="base">
                                        <p:cTn id="78" dur="500" fill="hold"/>
                                        <p:tgtEl>
                                          <p:spTgt spid="98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build="p"/>
      <p:bldP spid="98378" grpId="0" animBg="1"/>
      <p:bldP spid="98379" grpId="0"/>
      <p:bldP spid="98380" grpId="0" animBg="1"/>
      <p:bldP spid="98382" grpId="0"/>
      <p:bldP spid="98383" grpId="0"/>
      <p:bldP spid="98386" grpId="0" animBg="1"/>
      <p:bldP spid="98389" grpId="0" animBg="1"/>
      <p:bldP spid="98390" grpId="0"/>
      <p:bldP spid="4" grpId="0" animBg="1"/>
      <p:bldP spid="9839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1"/>
          </p:nvPr>
        </p:nvSpPr>
        <p:spPr>
          <a:xfrm>
            <a:off x="468312" y="332656"/>
            <a:ext cx="8280151" cy="6264696"/>
          </a:xfrm>
        </p:spPr>
        <p:txBody>
          <a:bodyPr/>
          <a:lstStyle/>
          <a:p>
            <a:pPr marL="609600" indent="-609600">
              <a:lnSpc>
                <a:spcPct val="80000"/>
              </a:lnSpc>
              <a:buFont typeface="Arial" charset="0"/>
              <a:buNone/>
            </a:pPr>
            <a:r>
              <a:rPr lang="ru-RU" sz="2800" dirty="0"/>
              <a:t>В общем случае мы можем решить задачу, в которой присутствует оптимальная подструктура, проделывая следующие три шага:</a:t>
            </a:r>
          </a:p>
          <a:p>
            <a:pPr marL="609600" indent="-609600">
              <a:lnSpc>
                <a:spcPct val="80000"/>
              </a:lnSpc>
            </a:pPr>
            <a:r>
              <a:rPr lang="ru-RU" sz="2800" dirty="0"/>
              <a:t>Разбиение задачи на подзадачи меньшего размера. </a:t>
            </a:r>
          </a:p>
          <a:p>
            <a:pPr marL="609600" indent="-609600">
              <a:lnSpc>
                <a:spcPct val="80000"/>
              </a:lnSpc>
            </a:pPr>
            <a:r>
              <a:rPr lang="ru-RU" sz="2800" dirty="0"/>
              <a:t>Нахождение оптимального решения подзадач рекурсивно, проделывая такой же трехшаговый алгоритм. </a:t>
            </a:r>
          </a:p>
          <a:p>
            <a:pPr marL="609600" indent="-609600">
              <a:lnSpc>
                <a:spcPct val="80000"/>
              </a:lnSpc>
            </a:pPr>
            <a:r>
              <a:rPr lang="ru-RU" sz="2800" dirty="0"/>
              <a:t>Использование полученного решения подзадач для конструирования решения исходной задачи. </a:t>
            </a:r>
          </a:p>
          <a:p>
            <a:pPr marL="609600" indent="-609600">
              <a:lnSpc>
                <a:spcPct val="80000"/>
              </a:lnSpc>
              <a:buFont typeface="Arial" charset="0"/>
              <a:buNone/>
            </a:pPr>
            <a:endParaRPr lang="ru-RU" sz="2800" dirty="0"/>
          </a:p>
          <a:p>
            <a:pPr marL="92075" indent="533400">
              <a:lnSpc>
                <a:spcPct val="80000"/>
              </a:lnSpc>
              <a:buFont typeface="Arial" charset="0"/>
              <a:buNone/>
            </a:pPr>
            <a:r>
              <a:rPr lang="ru-RU" sz="2800" dirty="0"/>
              <a:t>Подзадачи решаются делением их на подзадачи ещё меньшего размера и т. д., пока не приходят к тривиальному случаю задачи, решаемой за константное время (ответ можно сказать сразу). К примеру, если нам нужно найти </a:t>
            </a:r>
            <a:r>
              <a:rPr lang="ru-RU" sz="2800" dirty="0" err="1"/>
              <a:t>n</a:t>
            </a:r>
            <a:r>
              <a:rPr lang="ru-RU" sz="2800" dirty="0"/>
              <a:t>!, то тривиальной задачей будет 1! = 1 (или 0! = 1). </a:t>
            </a:r>
          </a:p>
          <a:p>
            <a:pPr marL="92075" indent="533400">
              <a:lnSpc>
                <a:spcPct val="80000"/>
              </a:lnSpc>
              <a:buFont typeface="Arial" charset="0"/>
              <a:buNone/>
            </a:pPr>
            <a:endParaRPr lang="ru-RU"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457200" y="44624"/>
            <a:ext cx="8229600" cy="576064"/>
          </a:xfrm>
        </p:spPr>
        <p:txBody>
          <a:bodyPr/>
          <a:lstStyle/>
          <a:p>
            <a:pPr marL="838200" indent="-838200" algn="l"/>
            <a:r>
              <a:rPr lang="ru-RU" sz="2400" b="1" dirty="0"/>
              <a:t>Пример 9</a:t>
            </a:r>
            <a:r>
              <a:rPr lang="ru-RU" sz="2400" b="1" dirty="0">
                <a:solidFill>
                  <a:srgbClr val="FF0000"/>
                </a:solidFill>
              </a:rPr>
              <a:t>. </a:t>
            </a:r>
            <a:r>
              <a:rPr lang="ru-RU" sz="2400" dirty="0">
                <a:solidFill>
                  <a:srgbClr val="FF0000"/>
                </a:solidFill>
              </a:rPr>
              <a:t>Задача о преобразовании строк. Алгоритм </a:t>
            </a:r>
            <a:r>
              <a:rPr lang="ru-RU" sz="2400" dirty="0" err="1">
                <a:solidFill>
                  <a:srgbClr val="FF0000"/>
                </a:solidFill>
              </a:rPr>
              <a:t>Ахо</a:t>
            </a:r>
            <a:endParaRPr lang="ru-RU" sz="2400" dirty="0">
              <a:solidFill>
                <a:srgbClr val="FF0000"/>
              </a:solidFill>
            </a:endParaRPr>
          </a:p>
        </p:txBody>
      </p:sp>
      <p:sp>
        <p:nvSpPr>
          <p:cNvPr id="50178" name="Rectangle 3"/>
          <p:cNvSpPr>
            <a:spLocks noGrp="1"/>
          </p:cNvSpPr>
          <p:nvPr>
            <p:ph type="body" idx="1"/>
          </p:nvPr>
        </p:nvSpPr>
        <p:spPr>
          <a:xfrm>
            <a:off x="179388" y="764704"/>
            <a:ext cx="8785225" cy="5904656"/>
          </a:xfrm>
        </p:spPr>
        <p:txBody>
          <a:bodyPr/>
          <a:lstStyle/>
          <a:p>
            <a:pPr>
              <a:lnSpc>
                <a:spcPct val="80000"/>
              </a:lnSpc>
              <a:buFont typeface="Arial" charset="0"/>
              <a:buNone/>
            </a:pPr>
            <a:r>
              <a:rPr lang="ru-RU" sz="2400" dirty="0"/>
              <a:t>Пусть даны две строки </a:t>
            </a:r>
            <a:r>
              <a:rPr lang="en-US" sz="2400" i="1" dirty="0"/>
              <a:t>S</a:t>
            </a:r>
            <a:r>
              <a:rPr lang="ru-RU" sz="2400" baseline="-25000" dirty="0"/>
              <a:t>1</a:t>
            </a:r>
            <a:r>
              <a:rPr lang="ru-RU" sz="2400" dirty="0"/>
              <a:t> и </a:t>
            </a:r>
            <a:r>
              <a:rPr lang="en-US" sz="2400" i="1" dirty="0"/>
              <a:t>S</a:t>
            </a:r>
            <a:r>
              <a:rPr lang="ru-RU" sz="2400" baseline="-25000" dirty="0"/>
              <a:t>2</a:t>
            </a:r>
            <a:r>
              <a:rPr lang="ru-RU" sz="2400" dirty="0"/>
              <a:t>. Необходимо за минимальное</a:t>
            </a:r>
            <a:endParaRPr lang="en-US" sz="2400" dirty="0"/>
          </a:p>
          <a:p>
            <a:pPr>
              <a:lnSpc>
                <a:spcPct val="80000"/>
              </a:lnSpc>
              <a:buFont typeface="Arial" charset="0"/>
              <a:buNone/>
            </a:pPr>
            <a:r>
              <a:rPr lang="ru-RU" sz="2400" dirty="0"/>
              <a:t>число </a:t>
            </a:r>
            <a:r>
              <a:rPr lang="ru-RU" sz="2400" i="1" dirty="0"/>
              <a:t>допустимых</a:t>
            </a:r>
            <a:r>
              <a:rPr lang="ru-RU" sz="2400" dirty="0"/>
              <a:t> операций преобразовать строку </a:t>
            </a:r>
            <a:r>
              <a:rPr lang="en-US" sz="2400" i="1" dirty="0"/>
              <a:t>S</a:t>
            </a:r>
            <a:r>
              <a:rPr lang="ru-RU" sz="2400" baseline="-25000" dirty="0"/>
              <a:t>1</a:t>
            </a:r>
            <a:r>
              <a:rPr lang="ru-RU" sz="2400" dirty="0"/>
              <a:t> в строку</a:t>
            </a:r>
            <a:endParaRPr lang="en-US" sz="2400" dirty="0"/>
          </a:p>
          <a:p>
            <a:pPr>
              <a:lnSpc>
                <a:spcPct val="80000"/>
              </a:lnSpc>
              <a:buFont typeface="Arial" charset="0"/>
              <a:buNone/>
            </a:pPr>
            <a:r>
              <a:rPr lang="en-US" sz="2400" i="1" dirty="0"/>
              <a:t>S</a:t>
            </a:r>
            <a:r>
              <a:rPr lang="ru-RU" sz="2400" baseline="-25000" dirty="0"/>
              <a:t>2</a:t>
            </a:r>
            <a:r>
              <a:rPr lang="ru-RU" sz="2400" dirty="0"/>
              <a:t>. Допустимой операцией являются следующие операции</a:t>
            </a:r>
            <a:endParaRPr lang="en-US" sz="2400" dirty="0"/>
          </a:p>
          <a:p>
            <a:pPr>
              <a:lnSpc>
                <a:spcPct val="80000"/>
              </a:lnSpc>
              <a:buFont typeface="Arial" charset="0"/>
              <a:buNone/>
            </a:pPr>
            <a:r>
              <a:rPr lang="ru-RU" sz="2400" dirty="0"/>
              <a:t>удаления символа из строки и вставки символа в строку: </a:t>
            </a:r>
            <a:endParaRPr lang="en-US" sz="2400" dirty="0"/>
          </a:p>
          <a:p>
            <a:pPr>
              <a:lnSpc>
                <a:spcPct val="80000"/>
              </a:lnSpc>
              <a:buFont typeface="Arial" charset="0"/>
              <a:buNone/>
            </a:pPr>
            <a:r>
              <a:rPr lang="en-US" sz="2400" dirty="0">
                <a:solidFill>
                  <a:schemeClr val="hlink"/>
                </a:solidFill>
                <a:latin typeface="Cambria Math" panose="02040503050406030204" pitchFamily="18" charset="0"/>
                <a:ea typeface="Cambria Math" panose="02040503050406030204" pitchFamily="18" charset="0"/>
              </a:rPr>
              <a:t>DEL</a:t>
            </a:r>
            <a:r>
              <a:rPr lang="ru-RU" sz="2400" dirty="0">
                <a:solidFill>
                  <a:schemeClr val="hlink"/>
                </a:solidFill>
                <a:latin typeface="Cambria Math" panose="02040503050406030204" pitchFamily="18" charset="0"/>
                <a:ea typeface="Cambria Math" panose="02040503050406030204" pitchFamily="18" charset="0"/>
              </a:rPr>
              <a:t>(</a:t>
            </a:r>
            <a:r>
              <a:rPr lang="en-US" sz="2400" dirty="0">
                <a:solidFill>
                  <a:schemeClr val="hlink"/>
                </a:solidFill>
                <a:latin typeface="Cambria Math" panose="02040503050406030204" pitchFamily="18" charset="0"/>
                <a:ea typeface="Cambria Math" panose="02040503050406030204" pitchFamily="18" charset="0"/>
              </a:rPr>
              <a:t>S</a:t>
            </a:r>
            <a:r>
              <a:rPr lang="ru-RU" sz="2400" dirty="0">
                <a:solidFill>
                  <a:schemeClr val="hlink"/>
                </a:solidFill>
                <a:latin typeface="Cambria Math" panose="02040503050406030204" pitchFamily="18" charset="0"/>
                <a:ea typeface="Cambria Math" panose="02040503050406030204" pitchFamily="18" charset="0"/>
              </a:rPr>
              <a:t>, </a:t>
            </a:r>
            <a:r>
              <a:rPr lang="en-US" sz="2400" dirty="0" err="1">
                <a:solidFill>
                  <a:schemeClr val="hlink"/>
                </a:solidFill>
                <a:latin typeface="Cambria Math" panose="02040503050406030204" pitchFamily="18" charset="0"/>
                <a:ea typeface="Cambria Math" panose="02040503050406030204" pitchFamily="18" charset="0"/>
              </a:rPr>
              <a:t>i</a:t>
            </a:r>
            <a:r>
              <a:rPr lang="ru-RU" sz="2400" dirty="0">
                <a:solidFill>
                  <a:schemeClr val="hlink"/>
                </a:solidFill>
                <a:latin typeface="Cambria Math" panose="02040503050406030204" pitchFamily="18" charset="0"/>
                <a:ea typeface="Cambria Math" panose="02040503050406030204" pitchFamily="18" charset="0"/>
              </a:rPr>
              <a:t>)</a:t>
            </a:r>
            <a:r>
              <a:rPr lang="ru-RU" sz="2400" dirty="0">
                <a:latin typeface="Cambria Math" panose="02040503050406030204" pitchFamily="18" charset="0"/>
                <a:ea typeface="Cambria Math" panose="02040503050406030204" pitchFamily="18" charset="0"/>
              </a:rPr>
              <a:t> </a:t>
            </a:r>
            <a:r>
              <a:rPr lang="ru-RU" sz="2400" dirty="0"/>
              <a:t>– удалить </a:t>
            </a:r>
            <a:r>
              <a:rPr lang="en-US" sz="2400" i="1" dirty="0" err="1"/>
              <a:t>i</a:t>
            </a:r>
            <a:r>
              <a:rPr lang="ru-RU" sz="2400" dirty="0"/>
              <a:t>-</a:t>
            </a:r>
            <a:r>
              <a:rPr lang="ru-RU" sz="2400" dirty="0" err="1"/>
              <a:t>ый</a:t>
            </a:r>
            <a:r>
              <a:rPr lang="ru-RU" sz="2400" dirty="0"/>
              <a:t> элемент строки </a:t>
            </a:r>
            <a:r>
              <a:rPr lang="en-US" sz="2400" i="1" dirty="0"/>
              <a:t>S</a:t>
            </a:r>
            <a:r>
              <a:rPr lang="ru-RU" sz="2400" dirty="0"/>
              <a:t>;</a:t>
            </a:r>
            <a:endParaRPr lang="en-US" sz="2400" dirty="0"/>
          </a:p>
          <a:p>
            <a:pPr>
              <a:lnSpc>
                <a:spcPct val="80000"/>
              </a:lnSpc>
              <a:buFont typeface="Arial" charset="0"/>
              <a:buNone/>
            </a:pPr>
            <a:r>
              <a:rPr lang="en-US" sz="2400" dirty="0">
                <a:solidFill>
                  <a:schemeClr val="hlink"/>
                </a:solidFill>
                <a:latin typeface="Cambria Math" panose="02040503050406030204" pitchFamily="18" charset="0"/>
                <a:ea typeface="Cambria Math" panose="02040503050406030204" pitchFamily="18" charset="0"/>
              </a:rPr>
              <a:t>INS</a:t>
            </a:r>
            <a:r>
              <a:rPr lang="ru-RU" sz="2400" dirty="0">
                <a:solidFill>
                  <a:schemeClr val="hlink"/>
                </a:solidFill>
                <a:latin typeface="Cambria Math" panose="02040503050406030204" pitchFamily="18" charset="0"/>
                <a:ea typeface="Cambria Math" panose="02040503050406030204" pitchFamily="18" charset="0"/>
              </a:rPr>
              <a:t>(</a:t>
            </a:r>
            <a:r>
              <a:rPr lang="en-US" sz="2400" dirty="0">
                <a:solidFill>
                  <a:schemeClr val="hlink"/>
                </a:solidFill>
                <a:latin typeface="Cambria Math" panose="02040503050406030204" pitchFamily="18" charset="0"/>
                <a:ea typeface="Cambria Math" panose="02040503050406030204" pitchFamily="18" charset="0"/>
              </a:rPr>
              <a:t>S</a:t>
            </a:r>
            <a:r>
              <a:rPr lang="ru-RU" sz="2400" dirty="0">
                <a:solidFill>
                  <a:schemeClr val="hlink"/>
                </a:solidFill>
                <a:latin typeface="Cambria Math" panose="02040503050406030204" pitchFamily="18" charset="0"/>
                <a:ea typeface="Cambria Math" panose="02040503050406030204" pitchFamily="18" charset="0"/>
              </a:rPr>
              <a:t>, </a:t>
            </a:r>
            <a:r>
              <a:rPr lang="en-US" sz="2400" dirty="0" err="1">
                <a:solidFill>
                  <a:schemeClr val="hlink"/>
                </a:solidFill>
                <a:latin typeface="Cambria Math" panose="02040503050406030204" pitchFamily="18" charset="0"/>
                <a:ea typeface="Cambria Math" panose="02040503050406030204" pitchFamily="18" charset="0"/>
              </a:rPr>
              <a:t>i</a:t>
            </a:r>
            <a:r>
              <a:rPr lang="ru-RU" sz="2400" dirty="0">
                <a:solidFill>
                  <a:schemeClr val="hlink"/>
                </a:solidFill>
                <a:latin typeface="Cambria Math" panose="02040503050406030204" pitchFamily="18" charset="0"/>
                <a:ea typeface="Cambria Math" panose="02040503050406030204" pitchFamily="18" charset="0"/>
              </a:rPr>
              <a:t>, </a:t>
            </a:r>
            <a:r>
              <a:rPr lang="en-US" sz="2400" dirty="0">
                <a:solidFill>
                  <a:schemeClr val="hlink"/>
                </a:solidFill>
                <a:latin typeface="Cambria Math" panose="02040503050406030204" pitchFamily="18" charset="0"/>
                <a:ea typeface="Cambria Math" panose="02040503050406030204" pitchFamily="18" charset="0"/>
              </a:rPr>
              <a:t>c</a:t>
            </a:r>
            <a:r>
              <a:rPr lang="ru-RU" sz="2400" dirty="0">
                <a:solidFill>
                  <a:schemeClr val="hlink"/>
                </a:solidFill>
                <a:latin typeface="Cambria Math" panose="02040503050406030204" pitchFamily="18" charset="0"/>
                <a:ea typeface="Cambria Math" panose="02040503050406030204" pitchFamily="18" charset="0"/>
              </a:rPr>
              <a:t>)</a:t>
            </a:r>
            <a:r>
              <a:rPr lang="ru-RU" sz="2400" dirty="0">
                <a:latin typeface="Cambria Math" panose="02040503050406030204" pitchFamily="18" charset="0"/>
                <a:ea typeface="Cambria Math" panose="02040503050406030204" pitchFamily="18" charset="0"/>
              </a:rPr>
              <a:t> </a:t>
            </a:r>
            <a:r>
              <a:rPr lang="ru-RU" sz="2400" dirty="0"/>
              <a:t>– вставить символ </a:t>
            </a:r>
            <a:r>
              <a:rPr lang="en-US" sz="2400" i="1" dirty="0"/>
              <a:t>c</a:t>
            </a:r>
            <a:r>
              <a:rPr lang="ru-RU" sz="2400" dirty="0"/>
              <a:t> после </a:t>
            </a:r>
            <a:r>
              <a:rPr lang="en-US" sz="2400" i="1" dirty="0" err="1"/>
              <a:t>i</a:t>
            </a:r>
            <a:r>
              <a:rPr lang="ru-RU" sz="2400" dirty="0"/>
              <a:t>-го элемента строки </a:t>
            </a:r>
            <a:r>
              <a:rPr lang="en-US" sz="2400" i="1" dirty="0"/>
              <a:t>S</a:t>
            </a:r>
            <a:r>
              <a:rPr lang="ru-RU" sz="2400" dirty="0"/>
              <a:t>.</a:t>
            </a:r>
          </a:p>
          <a:p>
            <a:pPr>
              <a:lnSpc>
                <a:spcPct val="80000"/>
              </a:lnSpc>
              <a:buFont typeface="Arial" charset="0"/>
              <a:buNone/>
            </a:pPr>
            <a:endParaRPr lang="ru-RU" sz="2400" dirty="0"/>
          </a:p>
          <a:p>
            <a:pPr>
              <a:lnSpc>
                <a:spcPct val="80000"/>
              </a:lnSpc>
              <a:buFont typeface="Arial" charset="0"/>
              <a:buNone/>
            </a:pPr>
            <a:r>
              <a:rPr lang="ru-RU" sz="2400" dirty="0">
                <a:solidFill>
                  <a:srgbClr val="00B050"/>
                </a:solidFill>
              </a:rPr>
              <a:t>Минимальное количество операций =</a:t>
            </a:r>
          </a:p>
          <a:p>
            <a:pPr>
              <a:lnSpc>
                <a:spcPct val="80000"/>
              </a:lnSpc>
              <a:buFont typeface="Arial" charset="0"/>
              <a:buNone/>
            </a:pPr>
            <a:r>
              <a:rPr lang="ru-RU" sz="2400" dirty="0">
                <a:solidFill>
                  <a:srgbClr val="00B050"/>
                </a:solidFill>
              </a:rPr>
              <a:t>                                               редакторское расстояние = </a:t>
            </a:r>
          </a:p>
          <a:p>
            <a:pPr>
              <a:lnSpc>
                <a:spcPct val="80000"/>
              </a:lnSpc>
              <a:buFont typeface="Arial" charset="0"/>
              <a:buNone/>
            </a:pPr>
            <a:r>
              <a:rPr lang="ru-RU" sz="2400" dirty="0">
                <a:solidFill>
                  <a:srgbClr val="00B050"/>
                </a:solidFill>
              </a:rPr>
              <a:t>                                               расстояние Левенштейна</a:t>
            </a:r>
            <a:endParaRPr lang="en-US" sz="2400" dirty="0">
              <a:solidFill>
                <a:srgbClr val="00B050"/>
              </a:solidFill>
            </a:endParaRPr>
          </a:p>
          <a:p>
            <a:pPr>
              <a:lnSpc>
                <a:spcPct val="80000"/>
              </a:lnSpc>
              <a:buFont typeface="Arial" charset="0"/>
              <a:buNone/>
            </a:pPr>
            <a:endParaRPr lang="ru-RU" sz="2400" dirty="0"/>
          </a:p>
          <a:p>
            <a:pPr>
              <a:lnSpc>
                <a:spcPct val="80000"/>
              </a:lnSpc>
              <a:buNone/>
            </a:pPr>
            <a:r>
              <a:rPr lang="ru-RU" sz="2400" dirty="0"/>
              <a:t>В общем случае алгоритм, который будет рассмотрен, носит имя </a:t>
            </a:r>
            <a:r>
              <a:rPr lang="ru-RU" sz="2800" dirty="0"/>
              <a:t>Вагнера — Фишера</a:t>
            </a:r>
          </a:p>
          <a:p>
            <a:pPr>
              <a:lnSpc>
                <a:spcPct val="80000"/>
              </a:lnSpc>
              <a:buNone/>
            </a:pPr>
            <a:endParaRPr lang="ru-RU" sz="2400" dirty="0"/>
          </a:p>
          <a:p>
            <a:pPr>
              <a:lnSpc>
                <a:spcPct val="80000"/>
              </a:lnSpc>
              <a:buNone/>
            </a:pPr>
            <a:r>
              <a:rPr lang="ru-RU" sz="2400" dirty="0"/>
              <a:t>Обозначим через </a:t>
            </a:r>
            <a:r>
              <a:rPr lang="en-US" sz="2400" i="1" dirty="0"/>
              <a:t>S</a:t>
            </a:r>
            <a:r>
              <a:rPr lang="en-US" sz="2400" dirty="0"/>
              <a:t> </a:t>
            </a:r>
            <a:r>
              <a:rPr lang="ru-RU" sz="2400" dirty="0"/>
              <a:t>[</a:t>
            </a:r>
            <a:r>
              <a:rPr lang="en-US" sz="2400" i="1" dirty="0" err="1"/>
              <a:t>i</a:t>
            </a:r>
            <a:r>
              <a:rPr lang="ru-RU" sz="2400" dirty="0"/>
              <a:t>..</a:t>
            </a:r>
            <a:r>
              <a:rPr lang="en-US" sz="2400" i="1" dirty="0"/>
              <a:t>j</a:t>
            </a:r>
            <a:r>
              <a:rPr lang="ru-RU" sz="2400" dirty="0"/>
              <a:t>]  – подстроку от</a:t>
            </a:r>
            <a:r>
              <a:rPr lang="ru-RU" sz="2400" i="1" dirty="0"/>
              <a:t> </a:t>
            </a:r>
            <a:r>
              <a:rPr lang="en-US" sz="2400" i="1" dirty="0" err="1"/>
              <a:t>i</a:t>
            </a:r>
            <a:r>
              <a:rPr lang="ru-RU" sz="2400" dirty="0"/>
              <a:t>-го символа до </a:t>
            </a:r>
            <a:r>
              <a:rPr lang="en-US" sz="2400" i="1" dirty="0"/>
              <a:t>j</a:t>
            </a:r>
            <a:r>
              <a:rPr lang="ru-RU" sz="2400" dirty="0"/>
              <a:t>-го.</a:t>
            </a:r>
          </a:p>
          <a:p>
            <a:pPr>
              <a:lnSpc>
                <a:spcPct val="80000"/>
              </a:lnSpc>
              <a:buFont typeface="Arial" charset="0"/>
              <a:buNone/>
            </a:pPr>
            <a:endParaRPr lang="en-US" sz="2400" dirty="0"/>
          </a:p>
        </p:txBody>
      </p:sp>
    </p:spTree>
    <p:extLst>
      <p:ext uri="{BB962C8B-B14F-4D97-AF65-F5344CB8AC3E}">
        <p14:creationId xmlns:p14="http://schemas.microsoft.com/office/powerpoint/2010/main" val="404798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7"/>
                                        </p:tgtEl>
                                        <p:attrNameLst>
                                          <p:attrName>style.visibility</p:attrName>
                                        </p:attrNameLst>
                                      </p:cBhvr>
                                      <p:to>
                                        <p:strVal val="visible"/>
                                      </p:to>
                                    </p:set>
                                    <p:anim calcmode="lin" valueType="num">
                                      <p:cBhvr additive="base">
                                        <p:cTn id="7" dur="500" fill="hold"/>
                                        <p:tgtEl>
                                          <p:spTgt spid="50177"/>
                                        </p:tgtEl>
                                        <p:attrNameLst>
                                          <p:attrName>ppt_x</p:attrName>
                                        </p:attrNameLst>
                                      </p:cBhvr>
                                      <p:tavLst>
                                        <p:tav tm="0">
                                          <p:val>
                                            <p:strVal val="#ppt_x"/>
                                          </p:val>
                                        </p:tav>
                                        <p:tav tm="100000">
                                          <p:val>
                                            <p:strVal val="#ppt_x"/>
                                          </p:val>
                                        </p:tav>
                                      </p:tavLst>
                                    </p:anim>
                                    <p:anim calcmode="lin" valueType="num">
                                      <p:cBhvr additive="base">
                                        <p:cTn id="8" dur="500" fill="hold"/>
                                        <p:tgtEl>
                                          <p:spTgt spid="501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8">
                                            <p:txEl>
                                              <p:pRg st="0" end="0"/>
                                            </p:txEl>
                                          </p:spTgt>
                                        </p:tgtEl>
                                        <p:attrNameLst>
                                          <p:attrName>style.visibility</p:attrName>
                                        </p:attrNameLst>
                                      </p:cBhvr>
                                      <p:to>
                                        <p:strVal val="visible"/>
                                      </p:to>
                                    </p:set>
                                    <p:anim calcmode="lin" valueType="num">
                                      <p:cBhvr additive="base">
                                        <p:cTn id="13" dur="500" fill="hold"/>
                                        <p:tgtEl>
                                          <p:spTgt spid="5017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0178">
                                            <p:txEl>
                                              <p:pRg st="1" end="1"/>
                                            </p:txEl>
                                          </p:spTgt>
                                        </p:tgtEl>
                                        <p:attrNameLst>
                                          <p:attrName>style.visibility</p:attrName>
                                        </p:attrNameLst>
                                      </p:cBhvr>
                                      <p:to>
                                        <p:strVal val="visible"/>
                                      </p:to>
                                    </p:set>
                                    <p:anim calcmode="lin" valueType="num">
                                      <p:cBhvr additive="base">
                                        <p:cTn id="17" dur="500" fill="hold"/>
                                        <p:tgtEl>
                                          <p:spTgt spid="5017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0178">
                                            <p:txEl>
                                              <p:pRg st="2" end="2"/>
                                            </p:txEl>
                                          </p:spTgt>
                                        </p:tgtEl>
                                        <p:attrNameLst>
                                          <p:attrName>style.visibility</p:attrName>
                                        </p:attrNameLst>
                                      </p:cBhvr>
                                      <p:to>
                                        <p:strVal val="visible"/>
                                      </p:to>
                                    </p:set>
                                    <p:anim calcmode="lin" valueType="num">
                                      <p:cBhvr additive="base">
                                        <p:cTn id="21" dur="500" fill="hold"/>
                                        <p:tgtEl>
                                          <p:spTgt spid="5017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0178">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0178">
                                            <p:txEl>
                                              <p:pRg st="3" end="3"/>
                                            </p:txEl>
                                          </p:spTgt>
                                        </p:tgtEl>
                                        <p:attrNameLst>
                                          <p:attrName>style.visibility</p:attrName>
                                        </p:attrNameLst>
                                      </p:cBhvr>
                                      <p:to>
                                        <p:strVal val="visible"/>
                                      </p:to>
                                    </p:set>
                                    <p:anim calcmode="lin" valueType="num">
                                      <p:cBhvr additive="base">
                                        <p:cTn id="25" dur="500" fill="hold"/>
                                        <p:tgtEl>
                                          <p:spTgt spid="5017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0178">
                                            <p:txEl>
                                              <p:pRg st="4" end="4"/>
                                            </p:txEl>
                                          </p:spTgt>
                                        </p:tgtEl>
                                        <p:attrNameLst>
                                          <p:attrName>style.visibility</p:attrName>
                                        </p:attrNameLst>
                                      </p:cBhvr>
                                      <p:to>
                                        <p:strVal val="visible"/>
                                      </p:to>
                                    </p:set>
                                    <p:anim calcmode="lin" valueType="num">
                                      <p:cBhvr additive="base">
                                        <p:cTn id="31" dur="500" fill="hold"/>
                                        <p:tgtEl>
                                          <p:spTgt spid="5017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8">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0178">
                                            <p:txEl>
                                              <p:pRg st="5" end="5"/>
                                            </p:txEl>
                                          </p:spTgt>
                                        </p:tgtEl>
                                        <p:attrNameLst>
                                          <p:attrName>style.visibility</p:attrName>
                                        </p:attrNameLst>
                                      </p:cBhvr>
                                      <p:to>
                                        <p:strVal val="visible"/>
                                      </p:to>
                                    </p:set>
                                    <p:anim calcmode="lin" valueType="num">
                                      <p:cBhvr additive="base">
                                        <p:cTn id="35" dur="500" fill="hold"/>
                                        <p:tgtEl>
                                          <p:spTgt spid="5017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178">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0178">
                                            <p:txEl>
                                              <p:pRg st="7" end="7"/>
                                            </p:txEl>
                                          </p:spTgt>
                                        </p:tgtEl>
                                        <p:attrNameLst>
                                          <p:attrName>style.visibility</p:attrName>
                                        </p:attrNameLst>
                                      </p:cBhvr>
                                      <p:to>
                                        <p:strVal val="visible"/>
                                      </p:to>
                                    </p:set>
                                    <p:anim calcmode="lin" valueType="num">
                                      <p:cBhvr additive="base">
                                        <p:cTn id="39" dur="500" fill="hold"/>
                                        <p:tgtEl>
                                          <p:spTgt spid="5017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0178">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0178">
                                            <p:txEl>
                                              <p:pRg st="8" end="8"/>
                                            </p:txEl>
                                          </p:spTgt>
                                        </p:tgtEl>
                                        <p:attrNameLst>
                                          <p:attrName>style.visibility</p:attrName>
                                        </p:attrNameLst>
                                      </p:cBhvr>
                                      <p:to>
                                        <p:strVal val="visible"/>
                                      </p:to>
                                    </p:set>
                                    <p:anim calcmode="lin" valueType="num">
                                      <p:cBhvr additive="base">
                                        <p:cTn id="43" dur="500" fill="hold"/>
                                        <p:tgtEl>
                                          <p:spTgt spid="5017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0178">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0178">
                                            <p:txEl>
                                              <p:pRg st="9" end="9"/>
                                            </p:txEl>
                                          </p:spTgt>
                                        </p:tgtEl>
                                        <p:attrNameLst>
                                          <p:attrName>style.visibility</p:attrName>
                                        </p:attrNameLst>
                                      </p:cBhvr>
                                      <p:to>
                                        <p:strVal val="visible"/>
                                      </p:to>
                                    </p:set>
                                    <p:anim calcmode="lin" valueType="num">
                                      <p:cBhvr additive="base">
                                        <p:cTn id="47" dur="500" fill="hold"/>
                                        <p:tgtEl>
                                          <p:spTgt spid="50178">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0178">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0178">
                                            <p:txEl>
                                              <p:pRg st="11" end="11"/>
                                            </p:txEl>
                                          </p:spTgt>
                                        </p:tgtEl>
                                        <p:attrNameLst>
                                          <p:attrName>style.visibility</p:attrName>
                                        </p:attrNameLst>
                                      </p:cBhvr>
                                      <p:to>
                                        <p:strVal val="visible"/>
                                      </p:to>
                                    </p:set>
                                    <p:anim calcmode="lin" valueType="num">
                                      <p:cBhvr additive="base">
                                        <p:cTn id="51" dur="500" fill="hold"/>
                                        <p:tgtEl>
                                          <p:spTgt spid="50178">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017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0178">
                                            <p:txEl>
                                              <p:pRg st="13" end="13"/>
                                            </p:txEl>
                                          </p:spTgt>
                                        </p:tgtEl>
                                        <p:attrNameLst>
                                          <p:attrName>style.visibility</p:attrName>
                                        </p:attrNameLst>
                                      </p:cBhvr>
                                      <p:to>
                                        <p:strVal val="visible"/>
                                      </p:to>
                                    </p:set>
                                    <p:anim calcmode="lin" valueType="num">
                                      <p:cBhvr additive="base">
                                        <p:cTn id="57" dur="500" fill="hold"/>
                                        <p:tgtEl>
                                          <p:spTgt spid="50178">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017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p:cNvSpPr>
          <p:nvPr>
            <p:ph type="body" idx="1"/>
          </p:nvPr>
        </p:nvSpPr>
        <p:spPr>
          <a:xfrm>
            <a:off x="358775" y="238125"/>
            <a:ext cx="8785225" cy="6381750"/>
          </a:xfrm>
        </p:spPr>
        <p:txBody>
          <a:bodyPr/>
          <a:lstStyle/>
          <a:p>
            <a:pPr>
              <a:lnSpc>
                <a:spcPct val="80000"/>
              </a:lnSpc>
              <a:buNone/>
            </a:pPr>
            <a:r>
              <a:rPr lang="ru-RU" sz="2400" dirty="0"/>
              <a:t>Пусть </a:t>
            </a:r>
            <a:r>
              <a:rPr lang="en-US" sz="2400" dirty="0">
                <a:solidFill>
                  <a:srgbClr val="FF0000"/>
                </a:solidFill>
                <a:latin typeface="Cambria Math" panose="02040503050406030204" pitchFamily="18" charset="0"/>
                <a:ea typeface="Cambria Math" panose="02040503050406030204" pitchFamily="18" charset="0"/>
              </a:rPr>
              <a:t>M</a:t>
            </a:r>
            <a:r>
              <a:rPr lang="ru-RU" sz="2400" dirty="0">
                <a:solidFill>
                  <a:srgbClr val="FF0000"/>
                </a:solidFill>
                <a:latin typeface="Cambria Math" panose="02040503050406030204" pitchFamily="18" charset="0"/>
                <a:ea typeface="Cambria Math" panose="02040503050406030204" pitchFamily="18" charset="0"/>
              </a:rPr>
              <a:t>(</a:t>
            </a:r>
            <a:r>
              <a:rPr lang="en-US" sz="2400" dirty="0" err="1">
                <a:solidFill>
                  <a:srgbClr val="FF0000"/>
                </a:solidFill>
                <a:latin typeface="Cambria Math" panose="02040503050406030204" pitchFamily="18" charset="0"/>
                <a:ea typeface="Cambria Math" panose="02040503050406030204" pitchFamily="18" charset="0"/>
              </a:rPr>
              <a:t>i</a:t>
            </a:r>
            <a:r>
              <a:rPr lang="ru-RU" sz="2400" dirty="0">
                <a:solidFill>
                  <a:srgbClr val="FF0000"/>
                </a:solidFill>
                <a:latin typeface="Cambria Math" panose="02040503050406030204" pitchFamily="18" charset="0"/>
                <a:ea typeface="Cambria Math" panose="02040503050406030204" pitchFamily="18" charset="0"/>
              </a:rPr>
              <a:t>, </a:t>
            </a:r>
            <a:r>
              <a:rPr lang="en-US" sz="2400" dirty="0">
                <a:solidFill>
                  <a:srgbClr val="FF0000"/>
                </a:solidFill>
                <a:latin typeface="Cambria Math" panose="02040503050406030204" pitchFamily="18" charset="0"/>
                <a:ea typeface="Cambria Math" panose="02040503050406030204" pitchFamily="18" charset="0"/>
              </a:rPr>
              <a:t>j</a:t>
            </a:r>
            <a:r>
              <a:rPr lang="ru-RU" sz="2400" dirty="0">
                <a:solidFill>
                  <a:srgbClr val="FF0000"/>
                </a:solidFill>
                <a:latin typeface="Cambria Math" panose="02040503050406030204" pitchFamily="18" charset="0"/>
                <a:ea typeface="Cambria Math" panose="02040503050406030204" pitchFamily="18" charset="0"/>
              </a:rPr>
              <a:t>) </a:t>
            </a:r>
            <a:r>
              <a:rPr lang="ru-RU" sz="2400" dirty="0">
                <a:solidFill>
                  <a:srgbClr val="0070C0"/>
                </a:solidFill>
              </a:rPr>
              <a:t>– минимальное количество операций, которые</a:t>
            </a:r>
            <a:endParaRPr lang="en-US" sz="2400" dirty="0">
              <a:solidFill>
                <a:srgbClr val="0070C0"/>
              </a:solidFill>
            </a:endParaRPr>
          </a:p>
          <a:p>
            <a:pPr>
              <a:lnSpc>
                <a:spcPct val="80000"/>
              </a:lnSpc>
              <a:buNone/>
            </a:pPr>
            <a:r>
              <a:rPr lang="ru-RU" sz="2400" dirty="0">
                <a:solidFill>
                  <a:srgbClr val="0070C0"/>
                </a:solidFill>
              </a:rPr>
              <a:t>требуются, чтобы преобразовать начальные</a:t>
            </a:r>
            <a:r>
              <a:rPr lang="ru-RU" sz="2400" dirty="0">
                <a:solidFill>
                  <a:srgbClr val="FF0000"/>
                </a:solidFill>
                <a:latin typeface="Cambria Math" panose="02040503050406030204" pitchFamily="18" charset="0"/>
                <a:ea typeface="Cambria Math" panose="02040503050406030204" pitchFamily="18" charset="0"/>
              </a:rPr>
              <a:t> i </a:t>
            </a:r>
            <a:r>
              <a:rPr lang="ru-RU" sz="2400" dirty="0">
                <a:solidFill>
                  <a:srgbClr val="0070C0"/>
                </a:solidFill>
              </a:rPr>
              <a:t>символов строки</a:t>
            </a:r>
            <a:endParaRPr lang="en-US" sz="2400" dirty="0">
              <a:solidFill>
                <a:srgbClr val="0070C0"/>
              </a:solidFill>
            </a:endParaRPr>
          </a:p>
          <a:p>
            <a:pPr>
              <a:lnSpc>
                <a:spcPct val="80000"/>
              </a:lnSpc>
              <a:buNone/>
            </a:pPr>
            <a:r>
              <a:rPr lang="en-US" sz="2400" i="1" dirty="0">
                <a:solidFill>
                  <a:srgbClr val="0070C0"/>
                </a:solidFill>
              </a:rPr>
              <a:t>S</a:t>
            </a:r>
            <a:r>
              <a:rPr lang="ru-RU" sz="2400" baseline="-25000" dirty="0">
                <a:solidFill>
                  <a:srgbClr val="0070C0"/>
                </a:solidFill>
              </a:rPr>
              <a:t>1</a:t>
            </a:r>
            <a:r>
              <a:rPr lang="en-US" sz="2400" dirty="0">
                <a:solidFill>
                  <a:srgbClr val="0070C0"/>
                </a:solidFill>
              </a:rPr>
              <a:t> </a:t>
            </a:r>
            <a:r>
              <a:rPr lang="ru-RU" sz="2400" dirty="0">
                <a:solidFill>
                  <a:srgbClr val="0070C0"/>
                </a:solidFill>
              </a:rPr>
              <a:t>в  начальные </a:t>
            </a:r>
            <a:r>
              <a:rPr lang="ru-RU" sz="2400" dirty="0">
                <a:solidFill>
                  <a:srgbClr val="FF0000"/>
                </a:solidFill>
                <a:latin typeface="Cambria Math" panose="02040503050406030204" pitchFamily="18" charset="0"/>
                <a:ea typeface="Cambria Math" panose="02040503050406030204" pitchFamily="18" charset="0"/>
              </a:rPr>
              <a:t>j </a:t>
            </a:r>
            <a:r>
              <a:rPr lang="ru-RU" sz="2400" dirty="0">
                <a:solidFill>
                  <a:srgbClr val="0070C0"/>
                </a:solidFill>
              </a:rPr>
              <a:t>символов строки </a:t>
            </a:r>
            <a:r>
              <a:rPr lang="en-US" sz="2400" i="1" dirty="0">
                <a:solidFill>
                  <a:srgbClr val="0070C0"/>
                </a:solidFill>
              </a:rPr>
              <a:t>S</a:t>
            </a:r>
            <a:r>
              <a:rPr lang="ru-RU" sz="2400" baseline="-25000" dirty="0">
                <a:solidFill>
                  <a:srgbClr val="0070C0"/>
                </a:solidFill>
              </a:rPr>
              <a:t>2</a:t>
            </a:r>
            <a:r>
              <a:rPr lang="en-US" sz="2400" dirty="0"/>
              <a:t>:</a:t>
            </a:r>
            <a:r>
              <a:rPr lang="ru-RU" sz="2400" dirty="0"/>
              <a:t> </a:t>
            </a:r>
            <a:r>
              <a:rPr lang="en-US" sz="2400" dirty="0"/>
              <a:t> </a:t>
            </a:r>
            <a:r>
              <a:rPr lang="en-US" sz="2400" i="1" dirty="0"/>
              <a:t>S</a:t>
            </a:r>
            <a:r>
              <a:rPr lang="ru-RU" sz="2400" baseline="-25000" dirty="0"/>
              <a:t>1</a:t>
            </a:r>
            <a:r>
              <a:rPr lang="ru-RU" sz="2400" dirty="0"/>
              <a:t>[0..</a:t>
            </a:r>
            <a:r>
              <a:rPr lang="en-US" sz="2400" i="1" dirty="0" err="1"/>
              <a:t>i</a:t>
            </a:r>
            <a:r>
              <a:rPr lang="ru-RU" sz="2400" dirty="0"/>
              <a:t>] </a:t>
            </a:r>
            <a:r>
              <a:rPr lang="en-US" sz="2400" dirty="0"/>
              <a:t>–&gt;</a:t>
            </a:r>
            <a:r>
              <a:rPr lang="ru-RU" sz="2400" dirty="0"/>
              <a:t> </a:t>
            </a:r>
            <a:r>
              <a:rPr lang="en-US" sz="2400" i="1" dirty="0"/>
              <a:t>S</a:t>
            </a:r>
            <a:r>
              <a:rPr lang="ru-RU" sz="2400" baseline="-25000" dirty="0"/>
              <a:t>2</a:t>
            </a:r>
            <a:r>
              <a:rPr lang="ru-RU" sz="2400" dirty="0"/>
              <a:t>[0..</a:t>
            </a:r>
            <a:r>
              <a:rPr lang="en-US" sz="2400" i="1" dirty="0"/>
              <a:t>j</a:t>
            </a:r>
            <a:r>
              <a:rPr lang="ru-RU" sz="2400" dirty="0"/>
              <a:t>].  </a:t>
            </a:r>
            <a:endParaRPr lang="en-US" sz="2400" dirty="0"/>
          </a:p>
          <a:p>
            <a:pPr marL="533400" indent="-533400">
              <a:buFont typeface="Arial" charset="0"/>
              <a:buNone/>
            </a:pPr>
            <a:endParaRPr lang="ru-RU" sz="2400" dirty="0"/>
          </a:p>
          <a:p>
            <a:pPr marL="533400" indent="-533400">
              <a:buNone/>
            </a:pPr>
            <a:r>
              <a:rPr lang="ru-RU" sz="2400" i="1" dirty="0">
                <a:solidFill>
                  <a:srgbClr val="00A249"/>
                </a:solidFill>
              </a:rPr>
              <a:t>Начальные значения</a:t>
            </a:r>
          </a:p>
          <a:p>
            <a:pPr marL="533400" indent="-533400">
              <a:buNone/>
            </a:pPr>
            <a:r>
              <a:rPr lang="en-US" sz="2400" i="1" dirty="0"/>
              <a:t> S</a:t>
            </a:r>
            <a:r>
              <a:rPr lang="ru-RU" sz="2400" baseline="-25000" dirty="0"/>
              <a:t>1</a:t>
            </a:r>
            <a:r>
              <a:rPr lang="ru-RU" sz="2400" dirty="0"/>
              <a:t>[0..0] и </a:t>
            </a:r>
            <a:r>
              <a:rPr lang="en-US" sz="2400" i="1" dirty="0"/>
              <a:t>S</a:t>
            </a:r>
            <a:r>
              <a:rPr lang="ru-RU" sz="2400" baseline="-25000" dirty="0"/>
              <a:t>2</a:t>
            </a:r>
            <a:r>
              <a:rPr lang="ru-RU" sz="2400" dirty="0"/>
              <a:t>[0..0] –  пустые строки. </a:t>
            </a:r>
          </a:p>
          <a:p>
            <a:pPr marL="0" indent="503238">
              <a:spcBef>
                <a:spcPts val="0"/>
              </a:spcBef>
              <a:buFont typeface="Arial" charset="0"/>
              <a:buNone/>
            </a:pPr>
            <a:endParaRPr lang="ru-RU" sz="2400" dirty="0"/>
          </a:p>
          <a:p>
            <a:pPr marL="0" indent="503238">
              <a:spcBef>
                <a:spcPts val="0"/>
              </a:spcBef>
              <a:buFont typeface="Arial" charset="0"/>
              <a:buNone/>
            </a:pPr>
            <a:r>
              <a:rPr lang="ru-RU" sz="2400" dirty="0"/>
              <a:t>Заметим, что для преобразования пустой строки в строку длины </a:t>
            </a:r>
            <a:r>
              <a:rPr lang="en-US" sz="2400" i="1" dirty="0"/>
              <a:t>j</a:t>
            </a:r>
            <a:r>
              <a:rPr lang="ru-RU" sz="2400" i="1" dirty="0"/>
              <a:t> </a:t>
            </a:r>
            <a:r>
              <a:rPr lang="ru-RU" sz="2400" dirty="0"/>
              <a:t>требуется </a:t>
            </a:r>
            <a:r>
              <a:rPr lang="en-US" sz="2400" i="1" dirty="0"/>
              <a:t>j</a:t>
            </a:r>
            <a:r>
              <a:rPr lang="ru-RU" sz="2400" dirty="0"/>
              <a:t> операций вставки, т.е.  </a:t>
            </a:r>
            <a:r>
              <a:rPr lang="en-US" sz="2400" dirty="0">
                <a:solidFill>
                  <a:srgbClr val="FF0000"/>
                </a:solidFill>
                <a:latin typeface="Cambria Math" panose="02040503050406030204" pitchFamily="18" charset="0"/>
                <a:ea typeface="Cambria Math" panose="02040503050406030204" pitchFamily="18" charset="0"/>
              </a:rPr>
              <a:t>M </a:t>
            </a:r>
            <a:r>
              <a:rPr lang="ru-RU" sz="2400" dirty="0">
                <a:solidFill>
                  <a:srgbClr val="FF0000"/>
                </a:solidFill>
                <a:latin typeface="Cambria Math" panose="02040503050406030204" pitchFamily="18" charset="0"/>
                <a:ea typeface="Cambria Math" panose="02040503050406030204" pitchFamily="18" charset="0"/>
              </a:rPr>
              <a:t>(0, </a:t>
            </a:r>
            <a:r>
              <a:rPr lang="en-US" sz="2400" dirty="0">
                <a:solidFill>
                  <a:srgbClr val="FF0000"/>
                </a:solidFill>
                <a:latin typeface="Cambria Math" panose="02040503050406030204" pitchFamily="18" charset="0"/>
                <a:ea typeface="Cambria Math" panose="02040503050406030204" pitchFamily="18" charset="0"/>
              </a:rPr>
              <a:t>j</a:t>
            </a:r>
            <a:r>
              <a:rPr lang="ru-RU" sz="2400" dirty="0">
                <a:solidFill>
                  <a:srgbClr val="FF0000"/>
                </a:solidFill>
                <a:latin typeface="Cambria Math" panose="02040503050406030204" pitchFamily="18" charset="0"/>
                <a:ea typeface="Cambria Math" panose="02040503050406030204" pitchFamily="18" charset="0"/>
              </a:rPr>
              <a:t>) = </a:t>
            </a:r>
            <a:r>
              <a:rPr lang="en-US" sz="2400" dirty="0">
                <a:solidFill>
                  <a:srgbClr val="FF0000"/>
                </a:solidFill>
                <a:latin typeface="Cambria Math" panose="02040503050406030204" pitchFamily="18" charset="0"/>
                <a:ea typeface="Cambria Math" panose="02040503050406030204" pitchFamily="18" charset="0"/>
              </a:rPr>
              <a:t>j</a:t>
            </a:r>
            <a:r>
              <a:rPr lang="ru-RU" sz="2400" dirty="0">
                <a:solidFill>
                  <a:srgbClr val="FF0000"/>
                </a:solidFill>
                <a:latin typeface="Cambria Math" panose="02040503050406030204" pitchFamily="18" charset="0"/>
                <a:ea typeface="Cambria Math" panose="02040503050406030204" pitchFamily="18" charset="0"/>
              </a:rPr>
              <a:t> </a:t>
            </a:r>
            <a:r>
              <a:rPr lang="ru-RU" sz="2400" dirty="0"/>
              <a:t>. </a:t>
            </a:r>
            <a:endParaRPr lang="en-US" sz="2400" dirty="0"/>
          </a:p>
          <a:p>
            <a:pPr marL="0" indent="503238">
              <a:spcBef>
                <a:spcPts val="0"/>
              </a:spcBef>
              <a:buFont typeface="Arial" charset="0"/>
              <a:buNone/>
            </a:pPr>
            <a:r>
              <a:rPr lang="ru-RU" sz="2400" dirty="0"/>
              <a:t>Аналогично, для преобразования строки длины </a:t>
            </a:r>
            <a:r>
              <a:rPr lang="en-US" sz="2400" i="1" dirty="0" err="1"/>
              <a:t>i</a:t>
            </a:r>
            <a:r>
              <a:rPr lang="ru-RU" sz="2400" dirty="0"/>
              <a:t> в пустую строку требуется </a:t>
            </a:r>
            <a:r>
              <a:rPr lang="en-US" sz="2400" i="1" dirty="0" err="1"/>
              <a:t>i</a:t>
            </a:r>
            <a:r>
              <a:rPr lang="ru-RU" sz="2400" dirty="0"/>
              <a:t> операций удаления, т.е. </a:t>
            </a:r>
            <a:r>
              <a:rPr lang="en-US" sz="2400" dirty="0">
                <a:solidFill>
                  <a:srgbClr val="FF0000"/>
                </a:solidFill>
                <a:latin typeface="Cambria Math" panose="02040503050406030204" pitchFamily="18" charset="0"/>
                <a:ea typeface="Cambria Math" panose="02040503050406030204" pitchFamily="18" charset="0"/>
              </a:rPr>
              <a:t>M</a:t>
            </a:r>
            <a:r>
              <a:rPr lang="ru-RU" sz="2400" dirty="0">
                <a:solidFill>
                  <a:srgbClr val="FF0000"/>
                </a:solidFill>
                <a:latin typeface="Cambria Math" panose="02040503050406030204" pitchFamily="18" charset="0"/>
                <a:ea typeface="Cambria Math" panose="02040503050406030204" pitchFamily="18" charset="0"/>
              </a:rPr>
              <a:t> (</a:t>
            </a:r>
            <a:r>
              <a:rPr lang="en-US" sz="2400" dirty="0" err="1">
                <a:solidFill>
                  <a:srgbClr val="FF0000"/>
                </a:solidFill>
                <a:latin typeface="Cambria Math" panose="02040503050406030204" pitchFamily="18" charset="0"/>
                <a:ea typeface="Cambria Math" panose="02040503050406030204" pitchFamily="18" charset="0"/>
              </a:rPr>
              <a:t>i</a:t>
            </a:r>
            <a:r>
              <a:rPr lang="ru-RU" sz="2400" dirty="0">
                <a:solidFill>
                  <a:srgbClr val="FF0000"/>
                </a:solidFill>
                <a:latin typeface="Cambria Math" panose="02040503050406030204" pitchFamily="18" charset="0"/>
                <a:ea typeface="Cambria Math" panose="02040503050406030204" pitchFamily="18" charset="0"/>
              </a:rPr>
              <a:t>, 0) = </a:t>
            </a:r>
            <a:r>
              <a:rPr lang="en-US" sz="2400" dirty="0" err="1">
                <a:solidFill>
                  <a:srgbClr val="FF0000"/>
                </a:solidFill>
                <a:latin typeface="Cambria Math" panose="02040503050406030204" pitchFamily="18" charset="0"/>
                <a:ea typeface="Cambria Math" panose="02040503050406030204" pitchFamily="18" charset="0"/>
              </a:rPr>
              <a:t>i</a:t>
            </a:r>
            <a:r>
              <a:rPr lang="ru-RU" sz="2400" dirty="0"/>
              <a:t>.</a:t>
            </a:r>
            <a:endParaRPr lang="en-US" sz="2400" dirty="0"/>
          </a:p>
          <a:p>
            <a:pPr marL="533400" indent="-533400">
              <a:buFont typeface="Arial" charset="0"/>
              <a:buNone/>
            </a:pPr>
            <a:endParaRPr lang="en-US" sz="2400" dirty="0"/>
          </a:p>
          <a:p>
            <a:pPr marL="533400" indent="-533400">
              <a:spcBef>
                <a:spcPts val="0"/>
              </a:spcBef>
              <a:buFont typeface="Arial" charset="0"/>
              <a:buNone/>
            </a:pPr>
            <a:r>
              <a:rPr lang="ru-RU" sz="2400" dirty="0"/>
              <a:t>Пусть  мы  решили  подзадачу </a:t>
            </a:r>
            <a:r>
              <a:rPr lang="en-US" sz="2400" dirty="0"/>
              <a:t>c  </a:t>
            </a:r>
            <a:r>
              <a:rPr lang="ru-RU" sz="2400" dirty="0"/>
              <a:t>параметрами  </a:t>
            </a:r>
            <a:r>
              <a:rPr lang="en-US" sz="2400" i="1" dirty="0" err="1"/>
              <a:t>i</a:t>
            </a:r>
            <a:r>
              <a:rPr lang="en-US" sz="2400" i="1" dirty="0"/>
              <a:t> </a:t>
            </a:r>
            <a:r>
              <a:rPr lang="ru-RU" sz="2400" dirty="0"/>
              <a:t>–1</a:t>
            </a:r>
            <a:r>
              <a:rPr lang="ru-RU" sz="2400" i="1" dirty="0"/>
              <a:t> </a:t>
            </a:r>
            <a:r>
              <a:rPr lang="ru-RU" sz="2400" dirty="0"/>
              <a:t>и </a:t>
            </a:r>
            <a:r>
              <a:rPr lang="en-US" sz="2400" i="1" dirty="0"/>
              <a:t>j </a:t>
            </a:r>
            <a:r>
              <a:rPr lang="ru-RU" sz="2400" dirty="0"/>
              <a:t>– 1. Это</a:t>
            </a:r>
          </a:p>
          <a:p>
            <a:pPr marL="533400" indent="-533400">
              <a:spcBef>
                <a:spcPts val="0"/>
              </a:spcBef>
              <a:buFont typeface="Arial" charset="0"/>
              <a:buNone/>
            </a:pPr>
            <a:r>
              <a:rPr lang="ru-RU" sz="2400" dirty="0"/>
              <a:t>означает, что из строки </a:t>
            </a:r>
            <a:r>
              <a:rPr lang="en-US" sz="2400" i="1" dirty="0"/>
              <a:t>S</a:t>
            </a:r>
            <a:r>
              <a:rPr lang="ru-RU" sz="2400" baseline="-25000" dirty="0"/>
              <a:t>1</a:t>
            </a:r>
            <a:r>
              <a:rPr lang="ru-RU" sz="2400" dirty="0"/>
              <a:t>[0 .. </a:t>
            </a:r>
            <a:r>
              <a:rPr lang="en-US" sz="2400" i="1" dirty="0" err="1"/>
              <a:t>i</a:t>
            </a:r>
            <a:r>
              <a:rPr lang="ru-RU" sz="2400" i="1" dirty="0"/>
              <a:t> </a:t>
            </a:r>
            <a:r>
              <a:rPr lang="ru-RU" sz="2400" dirty="0"/>
              <a:t>–1] построена строка </a:t>
            </a:r>
            <a:r>
              <a:rPr lang="en-US" sz="2400" i="1" dirty="0"/>
              <a:t>S</a:t>
            </a:r>
            <a:r>
              <a:rPr lang="ru-RU" sz="2400" baseline="-25000" dirty="0"/>
              <a:t>2</a:t>
            </a:r>
            <a:r>
              <a:rPr lang="ru-RU" sz="2400" dirty="0"/>
              <a:t>[0 .. </a:t>
            </a:r>
            <a:r>
              <a:rPr lang="en-US" sz="2400" i="1" dirty="0"/>
              <a:t>j</a:t>
            </a:r>
            <a:r>
              <a:rPr lang="ru-RU" sz="2400" dirty="0"/>
              <a:t>–1] за</a:t>
            </a:r>
          </a:p>
          <a:p>
            <a:pPr marL="533400" indent="-533400">
              <a:spcBef>
                <a:spcPts val="0"/>
              </a:spcBef>
              <a:buFont typeface="Arial" charset="0"/>
              <a:buNone/>
            </a:pPr>
            <a:r>
              <a:rPr lang="ru-RU" sz="2400" dirty="0"/>
              <a:t>минимальное число допустимых операций </a:t>
            </a:r>
            <a:r>
              <a:rPr lang="en-US" sz="2400" i="1" dirty="0"/>
              <a:t>M</a:t>
            </a:r>
            <a:r>
              <a:rPr lang="ru-RU" sz="2400" dirty="0"/>
              <a:t>(</a:t>
            </a:r>
            <a:r>
              <a:rPr lang="en-US" sz="2400" i="1" dirty="0" err="1"/>
              <a:t>i</a:t>
            </a:r>
            <a:r>
              <a:rPr lang="ru-RU" sz="2400" i="1" dirty="0"/>
              <a:t> </a:t>
            </a:r>
            <a:r>
              <a:rPr lang="ru-RU" sz="2400" dirty="0"/>
              <a:t>–1, </a:t>
            </a:r>
            <a:r>
              <a:rPr lang="en-US" sz="2400" i="1" dirty="0"/>
              <a:t>j </a:t>
            </a:r>
            <a:r>
              <a:rPr lang="ru-RU" sz="2400" dirty="0"/>
              <a:t>–1). </a:t>
            </a:r>
            <a:endParaRPr lang="en-US" sz="2400" dirty="0"/>
          </a:p>
          <a:p>
            <a:pPr marL="533400" indent="-533400">
              <a:buFont typeface="Arial" charset="0"/>
              <a:buNone/>
            </a:pPr>
            <a:endParaRPr lang="en-US" sz="2400" dirty="0"/>
          </a:p>
          <a:p>
            <a:pPr marL="533400" indent="-533400">
              <a:buFont typeface="Arial" charset="0"/>
              <a:buNone/>
            </a:pPr>
            <a:endParaRPr lang="ru-RU" sz="2400" dirty="0"/>
          </a:p>
        </p:txBody>
      </p:sp>
    </p:spTree>
    <p:extLst>
      <p:ext uri="{BB962C8B-B14F-4D97-AF65-F5344CB8AC3E}">
        <p14:creationId xmlns:p14="http://schemas.microsoft.com/office/powerpoint/2010/main" val="47154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5">
                                            <p:txEl>
                                              <p:pRg st="0" end="0"/>
                                            </p:txEl>
                                          </p:spTgt>
                                        </p:tgtEl>
                                        <p:attrNameLst>
                                          <p:attrName>style.visibility</p:attrName>
                                        </p:attrNameLst>
                                      </p:cBhvr>
                                      <p:to>
                                        <p:strVal val="visible"/>
                                      </p:to>
                                    </p:set>
                                    <p:anim calcmode="lin" valueType="num">
                                      <p:cBhvr additive="base">
                                        <p:cTn id="7" dur="500" fill="hold"/>
                                        <p:tgtEl>
                                          <p:spTgt spid="522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5">
                                            <p:txEl>
                                              <p:pRg st="1" end="1"/>
                                            </p:txEl>
                                          </p:spTgt>
                                        </p:tgtEl>
                                        <p:attrNameLst>
                                          <p:attrName>style.visibility</p:attrName>
                                        </p:attrNameLst>
                                      </p:cBhvr>
                                      <p:to>
                                        <p:strVal val="visible"/>
                                      </p:to>
                                    </p:set>
                                    <p:anim calcmode="lin" valueType="num">
                                      <p:cBhvr additive="base">
                                        <p:cTn id="13" dur="500" fill="hold"/>
                                        <p:tgtEl>
                                          <p:spTgt spid="522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5">
                                            <p:txEl>
                                              <p:pRg st="2" end="2"/>
                                            </p:txEl>
                                          </p:spTgt>
                                        </p:tgtEl>
                                        <p:attrNameLst>
                                          <p:attrName>style.visibility</p:attrName>
                                        </p:attrNameLst>
                                      </p:cBhvr>
                                      <p:to>
                                        <p:strVal val="visible"/>
                                      </p:to>
                                    </p:set>
                                    <p:anim calcmode="lin" valueType="num">
                                      <p:cBhvr additive="base">
                                        <p:cTn id="19" dur="500" fill="hold"/>
                                        <p:tgtEl>
                                          <p:spTgt spid="522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25">
                                            <p:txEl>
                                              <p:pRg st="4" end="4"/>
                                            </p:txEl>
                                          </p:spTgt>
                                        </p:tgtEl>
                                        <p:attrNameLst>
                                          <p:attrName>style.visibility</p:attrName>
                                        </p:attrNameLst>
                                      </p:cBhvr>
                                      <p:to>
                                        <p:strVal val="visible"/>
                                      </p:to>
                                    </p:set>
                                    <p:anim calcmode="lin" valueType="num">
                                      <p:cBhvr additive="base">
                                        <p:cTn id="25" dur="500" fill="hold"/>
                                        <p:tgtEl>
                                          <p:spTgt spid="5222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2225">
                                            <p:txEl>
                                              <p:pRg st="5" end="5"/>
                                            </p:txEl>
                                          </p:spTgt>
                                        </p:tgtEl>
                                        <p:attrNameLst>
                                          <p:attrName>style.visibility</p:attrName>
                                        </p:attrNameLst>
                                      </p:cBhvr>
                                      <p:to>
                                        <p:strVal val="visible"/>
                                      </p:to>
                                    </p:set>
                                    <p:anim calcmode="lin" valueType="num">
                                      <p:cBhvr additive="base">
                                        <p:cTn id="31" dur="500" fill="hold"/>
                                        <p:tgtEl>
                                          <p:spTgt spid="5222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225">
                                            <p:txEl>
                                              <p:pRg st="7" end="7"/>
                                            </p:txEl>
                                          </p:spTgt>
                                        </p:tgtEl>
                                        <p:attrNameLst>
                                          <p:attrName>style.visibility</p:attrName>
                                        </p:attrNameLst>
                                      </p:cBhvr>
                                      <p:to>
                                        <p:strVal val="visible"/>
                                      </p:to>
                                    </p:set>
                                    <p:anim calcmode="lin" valueType="num">
                                      <p:cBhvr additive="base">
                                        <p:cTn id="37" dur="500" fill="hold"/>
                                        <p:tgtEl>
                                          <p:spTgt spid="5222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2225">
                                            <p:txEl>
                                              <p:pRg st="8" end="8"/>
                                            </p:txEl>
                                          </p:spTgt>
                                        </p:tgtEl>
                                        <p:attrNameLst>
                                          <p:attrName>style.visibility</p:attrName>
                                        </p:attrNameLst>
                                      </p:cBhvr>
                                      <p:to>
                                        <p:strVal val="visible"/>
                                      </p:to>
                                    </p:set>
                                    <p:anim calcmode="lin" valueType="num">
                                      <p:cBhvr additive="base">
                                        <p:cTn id="43" dur="500" fill="hold"/>
                                        <p:tgtEl>
                                          <p:spTgt spid="5222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225">
                                            <p:txEl>
                                              <p:pRg st="10" end="10"/>
                                            </p:txEl>
                                          </p:spTgt>
                                        </p:tgtEl>
                                        <p:attrNameLst>
                                          <p:attrName>style.visibility</p:attrName>
                                        </p:attrNameLst>
                                      </p:cBhvr>
                                      <p:to>
                                        <p:strVal val="visible"/>
                                      </p:to>
                                    </p:set>
                                    <p:anim calcmode="lin" valueType="num">
                                      <p:cBhvr additive="base">
                                        <p:cTn id="49" dur="500" fill="hold"/>
                                        <p:tgtEl>
                                          <p:spTgt spid="5222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5">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2225">
                                            <p:txEl>
                                              <p:pRg st="11" end="11"/>
                                            </p:txEl>
                                          </p:spTgt>
                                        </p:tgtEl>
                                        <p:attrNameLst>
                                          <p:attrName>style.visibility</p:attrName>
                                        </p:attrNameLst>
                                      </p:cBhvr>
                                      <p:to>
                                        <p:strVal val="visible"/>
                                      </p:to>
                                    </p:set>
                                    <p:anim calcmode="lin" valueType="num">
                                      <p:cBhvr additive="base">
                                        <p:cTn id="53" dur="500" fill="hold"/>
                                        <p:tgtEl>
                                          <p:spTgt spid="52225">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2225">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2225">
                                            <p:txEl>
                                              <p:pRg st="12" end="12"/>
                                            </p:txEl>
                                          </p:spTgt>
                                        </p:tgtEl>
                                        <p:attrNameLst>
                                          <p:attrName>style.visibility</p:attrName>
                                        </p:attrNameLst>
                                      </p:cBhvr>
                                      <p:to>
                                        <p:strVal val="visible"/>
                                      </p:to>
                                    </p:set>
                                    <p:anim calcmode="lin" valueType="num">
                                      <p:cBhvr additive="base">
                                        <p:cTn id="57" dur="500" fill="hold"/>
                                        <p:tgtEl>
                                          <p:spTgt spid="5222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222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4B16A9B-CEA8-4802-9B26-D8BEF4D3219C}"/>
              </a:ext>
            </a:extLst>
          </p:cNvPr>
          <p:cNvSpPr>
            <a:spLocks noGrp="1"/>
          </p:cNvSpPr>
          <p:nvPr>
            <p:ph type="title"/>
          </p:nvPr>
        </p:nvSpPr>
        <p:spPr>
          <a:xfrm>
            <a:off x="457200" y="274638"/>
            <a:ext cx="8229600" cy="706090"/>
          </a:xfrm>
        </p:spPr>
        <p:txBody>
          <a:bodyPr/>
          <a:lstStyle/>
          <a:p>
            <a:pPr algn="l"/>
            <a:r>
              <a:rPr lang="ru-RU" sz="3200" i="1" dirty="0"/>
              <a:t>Пусть </a:t>
            </a:r>
            <a:r>
              <a:rPr lang="ru-RU" sz="3200" i="1" dirty="0">
                <a:solidFill>
                  <a:srgbClr val="FF0000"/>
                </a:solidFill>
              </a:rPr>
              <a:t> </a:t>
            </a:r>
            <a:r>
              <a:rPr lang="en-US" sz="3200" i="1" dirty="0">
                <a:solidFill>
                  <a:srgbClr val="FF0000"/>
                </a:solidFill>
              </a:rPr>
              <a:t>S</a:t>
            </a:r>
            <a:r>
              <a:rPr lang="ru-RU" sz="3200" baseline="-25000" dirty="0">
                <a:solidFill>
                  <a:srgbClr val="FF0000"/>
                </a:solidFill>
              </a:rPr>
              <a:t>1</a:t>
            </a:r>
            <a:r>
              <a:rPr lang="ru-RU" sz="3200" dirty="0">
                <a:solidFill>
                  <a:srgbClr val="FF0000"/>
                </a:solidFill>
              </a:rPr>
              <a:t>[ </a:t>
            </a:r>
            <a:r>
              <a:rPr lang="en-US" sz="3200" i="1" dirty="0" err="1">
                <a:solidFill>
                  <a:srgbClr val="FF0000"/>
                </a:solidFill>
              </a:rPr>
              <a:t>i</a:t>
            </a:r>
            <a:r>
              <a:rPr lang="ru-RU" sz="3200" i="1" dirty="0">
                <a:solidFill>
                  <a:srgbClr val="FF0000"/>
                </a:solidFill>
              </a:rPr>
              <a:t> </a:t>
            </a:r>
            <a:r>
              <a:rPr lang="ru-RU" sz="3200" dirty="0">
                <a:solidFill>
                  <a:srgbClr val="FF0000"/>
                </a:solidFill>
              </a:rPr>
              <a:t>] =</a:t>
            </a:r>
            <a:r>
              <a:rPr lang="ru-RU" sz="3200" i="1" dirty="0">
                <a:solidFill>
                  <a:srgbClr val="FF0000"/>
                </a:solidFill>
              </a:rPr>
              <a:t> </a:t>
            </a:r>
            <a:r>
              <a:rPr lang="en-US" sz="3200" i="1" dirty="0">
                <a:solidFill>
                  <a:srgbClr val="FF0000"/>
                </a:solidFill>
              </a:rPr>
              <a:t>S</a:t>
            </a:r>
            <a:r>
              <a:rPr lang="ru-RU" sz="3200" baseline="-25000" dirty="0">
                <a:solidFill>
                  <a:srgbClr val="FF0000"/>
                </a:solidFill>
              </a:rPr>
              <a:t>2</a:t>
            </a:r>
            <a:r>
              <a:rPr lang="ru-RU" sz="3200" dirty="0">
                <a:solidFill>
                  <a:srgbClr val="FF0000"/>
                </a:solidFill>
              </a:rPr>
              <a:t>[ </a:t>
            </a:r>
            <a:r>
              <a:rPr lang="en-US" sz="3200" i="1" dirty="0">
                <a:solidFill>
                  <a:srgbClr val="FF0000"/>
                </a:solidFill>
              </a:rPr>
              <a:t>j</a:t>
            </a:r>
            <a:r>
              <a:rPr lang="ru-RU" sz="3200" i="1" dirty="0">
                <a:solidFill>
                  <a:srgbClr val="FF0000"/>
                </a:solidFill>
              </a:rPr>
              <a:t> </a:t>
            </a:r>
            <a:r>
              <a:rPr lang="ru-RU" sz="3200" dirty="0">
                <a:solidFill>
                  <a:srgbClr val="FF0000"/>
                </a:solidFill>
              </a:rPr>
              <a:t>]</a:t>
            </a:r>
            <a:endParaRPr lang="ru-RU" sz="3200" dirty="0"/>
          </a:p>
        </p:txBody>
      </p:sp>
      <p:sp>
        <p:nvSpPr>
          <p:cNvPr id="4" name="Rectangle 3">
            <a:extLst>
              <a:ext uri="{FF2B5EF4-FFF2-40B4-BE49-F238E27FC236}">
                <a16:creationId xmlns:a16="http://schemas.microsoft.com/office/drawing/2014/main" xmlns="" id="{210DD6B1-C812-4E33-B8C1-F34F5221ED14}"/>
              </a:ext>
            </a:extLst>
          </p:cNvPr>
          <p:cNvSpPr>
            <a:spLocks noGrp="1"/>
          </p:cNvSpPr>
          <p:nvPr>
            <p:ph idx="1"/>
          </p:nvPr>
        </p:nvSpPr>
        <p:spPr>
          <a:xfrm>
            <a:off x="457200" y="981075"/>
            <a:ext cx="8229600" cy="5145088"/>
          </a:xfrm>
        </p:spPr>
        <p:txBody>
          <a:bodyPr/>
          <a:lstStyle/>
          <a:p>
            <a:pPr marL="533400" indent="-533400">
              <a:buNone/>
            </a:pPr>
            <a:r>
              <a:rPr lang="ru-RU" sz="2400" dirty="0"/>
              <a:t>В этом случае для получения строки </a:t>
            </a:r>
            <a:r>
              <a:rPr lang="en-US" sz="2400" i="1" dirty="0"/>
              <a:t>S</a:t>
            </a:r>
            <a:r>
              <a:rPr lang="ru-RU" sz="2400" baseline="-25000" dirty="0"/>
              <a:t>2</a:t>
            </a:r>
            <a:r>
              <a:rPr lang="ru-RU" sz="2400" dirty="0"/>
              <a:t>[0..</a:t>
            </a:r>
            <a:r>
              <a:rPr lang="en-US" sz="2400" i="1" dirty="0"/>
              <a:t>j</a:t>
            </a:r>
            <a:r>
              <a:rPr lang="ru-RU" sz="2400" dirty="0"/>
              <a:t>] из строки </a:t>
            </a:r>
            <a:r>
              <a:rPr lang="en-US" sz="2400" i="1" dirty="0"/>
              <a:t>S</a:t>
            </a:r>
            <a:r>
              <a:rPr lang="ru-RU" sz="2400" baseline="-25000" dirty="0"/>
              <a:t>1</a:t>
            </a:r>
            <a:r>
              <a:rPr lang="ru-RU" sz="2400" dirty="0"/>
              <a:t>[0..</a:t>
            </a:r>
            <a:r>
              <a:rPr lang="en-US" sz="2400" i="1" dirty="0" err="1"/>
              <a:t>i</a:t>
            </a:r>
            <a:r>
              <a:rPr lang="ru-RU" sz="2400" dirty="0"/>
              <a:t>] не требуется никаких дополнительных операций.</a:t>
            </a:r>
          </a:p>
          <a:p>
            <a:pPr marL="533400" indent="-533400">
              <a:buNone/>
            </a:pPr>
            <a:endParaRPr lang="ru-RU" sz="2400" dirty="0"/>
          </a:p>
          <a:p>
            <a:pPr marL="533400" indent="-533400">
              <a:buNone/>
            </a:pPr>
            <a:r>
              <a:rPr lang="ru-RU" sz="2400" dirty="0"/>
              <a:t>Следовательно,  </a:t>
            </a:r>
            <a:r>
              <a:rPr lang="en-US"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M </a:t>
            </a:r>
            <a:r>
              <a:rPr lang="ru-RU"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a:t>
            </a:r>
            <a:r>
              <a:rPr lang="en-US" sz="24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ru-RU"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j</a:t>
            </a:r>
            <a:r>
              <a:rPr lang="ru-RU"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a:t>
            </a:r>
            <a:r>
              <a:rPr lang="en-US"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M</a:t>
            </a:r>
            <a:r>
              <a:rPr lang="ru-RU"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a:t>
            </a:r>
            <a:r>
              <a:rPr lang="en-US" sz="24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ru-RU"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 </a:t>
            </a:r>
            <a:r>
              <a:rPr lang="en-US"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j</a:t>
            </a:r>
            <a:r>
              <a:rPr lang="ru-RU"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a:t>
            </a:r>
          </a:p>
          <a:p>
            <a:pPr marL="533400" indent="-533400">
              <a:buNone/>
            </a:pPr>
            <a:endParaRPr lang="ru-RU" sz="2400" dirty="0"/>
          </a:p>
          <a:p>
            <a:pPr marL="533400" indent="-533400">
              <a:buFont typeface="Arial" charset="0"/>
              <a:buNone/>
            </a:pPr>
            <a:endParaRPr lang="ru-RU" sz="2400" dirty="0"/>
          </a:p>
        </p:txBody>
      </p:sp>
    </p:spTree>
    <p:extLst>
      <p:ext uri="{BB962C8B-B14F-4D97-AF65-F5344CB8AC3E}">
        <p14:creationId xmlns:p14="http://schemas.microsoft.com/office/powerpoint/2010/main" val="10025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C76F2B5-A8FB-467A-A75A-D95549757D1F}"/>
              </a:ext>
            </a:extLst>
          </p:cNvPr>
          <p:cNvSpPr>
            <a:spLocks noGrp="1"/>
          </p:cNvSpPr>
          <p:nvPr>
            <p:ph type="title"/>
          </p:nvPr>
        </p:nvSpPr>
        <p:spPr>
          <a:xfrm>
            <a:off x="457200" y="188640"/>
            <a:ext cx="8229600" cy="457199"/>
          </a:xfrm>
        </p:spPr>
        <p:txBody>
          <a:bodyPr/>
          <a:lstStyle/>
          <a:p>
            <a:pPr algn="l"/>
            <a:r>
              <a:rPr lang="ru-RU" sz="3200" i="1" dirty="0"/>
              <a:t>Пусть</a:t>
            </a:r>
            <a:r>
              <a:rPr lang="ru-RU" sz="3200" i="1" dirty="0">
                <a:solidFill>
                  <a:srgbClr val="FF0000"/>
                </a:solidFill>
              </a:rPr>
              <a:t> </a:t>
            </a:r>
            <a:r>
              <a:rPr lang="en-US" sz="3200" i="1" dirty="0">
                <a:solidFill>
                  <a:srgbClr val="FF0000"/>
                </a:solidFill>
              </a:rPr>
              <a:t>S</a:t>
            </a:r>
            <a:r>
              <a:rPr lang="ru-RU" sz="3200" baseline="-25000" dirty="0">
                <a:solidFill>
                  <a:srgbClr val="FF0000"/>
                </a:solidFill>
              </a:rPr>
              <a:t>1</a:t>
            </a:r>
            <a:r>
              <a:rPr lang="ru-RU" sz="3200" dirty="0">
                <a:solidFill>
                  <a:srgbClr val="FF0000"/>
                </a:solidFill>
              </a:rPr>
              <a:t>[ </a:t>
            </a:r>
            <a:r>
              <a:rPr lang="en-US" sz="3200" i="1" dirty="0" err="1">
                <a:solidFill>
                  <a:srgbClr val="FF0000"/>
                </a:solidFill>
              </a:rPr>
              <a:t>i</a:t>
            </a:r>
            <a:r>
              <a:rPr lang="ru-RU" sz="3200" i="1" dirty="0">
                <a:solidFill>
                  <a:srgbClr val="FF0000"/>
                </a:solidFill>
              </a:rPr>
              <a:t> </a:t>
            </a:r>
            <a:r>
              <a:rPr lang="ru-RU" sz="3200" dirty="0">
                <a:solidFill>
                  <a:srgbClr val="FF0000"/>
                </a:solidFill>
              </a:rPr>
              <a:t>] ≠ </a:t>
            </a:r>
            <a:r>
              <a:rPr lang="en-US" sz="3200" i="1" dirty="0">
                <a:solidFill>
                  <a:srgbClr val="FF0000"/>
                </a:solidFill>
              </a:rPr>
              <a:t>S</a:t>
            </a:r>
            <a:r>
              <a:rPr lang="ru-RU" sz="3200" baseline="-25000" dirty="0">
                <a:solidFill>
                  <a:srgbClr val="FF0000"/>
                </a:solidFill>
              </a:rPr>
              <a:t>2</a:t>
            </a:r>
            <a:r>
              <a:rPr lang="ru-RU" sz="3200" dirty="0">
                <a:solidFill>
                  <a:srgbClr val="FF0000"/>
                </a:solidFill>
              </a:rPr>
              <a:t>[ </a:t>
            </a:r>
            <a:r>
              <a:rPr lang="en-US" sz="3200" i="1" dirty="0">
                <a:solidFill>
                  <a:srgbClr val="FF0000"/>
                </a:solidFill>
              </a:rPr>
              <a:t>j</a:t>
            </a:r>
            <a:r>
              <a:rPr lang="ru-RU" sz="3200" i="1" dirty="0">
                <a:solidFill>
                  <a:srgbClr val="FF0000"/>
                </a:solidFill>
              </a:rPr>
              <a:t> </a:t>
            </a:r>
            <a:r>
              <a:rPr lang="ru-RU" sz="3200" dirty="0">
                <a:solidFill>
                  <a:srgbClr val="FF0000"/>
                </a:solidFill>
              </a:rPr>
              <a:t>]</a:t>
            </a:r>
          </a:p>
        </p:txBody>
      </p:sp>
      <p:sp>
        <p:nvSpPr>
          <p:cNvPr id="3" name="Объект 2">
            <a:extLst>
              <a:ext uri="{FF2B5EF4-FFF2-40B4-BE49-F238E27FC236}">
                <a16:creationId xmlns:a16="http://schemas.microsoft.com/office/drawing/2014/main" xmlns="" id="{844CBBE5-3E95-41B2-937A-5E17EE71EC6D}"/>
              </a:ext>
            </a:extLst>
          </p:cNvPr>
          <p:cNvSpPr>
            <a:spLocks noGrp="1"/>
          </p:cNvSpPr>
          <p:nvPr>
            <p:ph idx="1"/>
          </p:nvPr>
        </p:nvSpPr>
        <p:spPr>
          <a:xfrm>
            <a:off x="457200" y="764704"/>
            <a:ext cx="8507288" cy="5361459"/>
          </a:xfrm>
        </p:spPr>
        <p:txBody>
          <a:bodyPr/>
          <a:lstStyle/>
          <a:p>
            <a:pPr>
              <a:lnSpc>
                <a:spcPct val="90000"/>
              </a:lnSpc>
              <a:buFont typeface="Arial" charset="0"/>
              <a:buNone/>
            </a:pPr>
            <a:r>
              <a:rPr lang="ru-RU" sz="2400" dirty="0"/>
              <a:t>Возможны два способа получения строки </a:t>
            </a:r>
            <a:r>
              <a:rPr lang="en-US" sz="2400" i="1" dirty="0"/>
              <a:t>S</a:t>
            </a:r>
            <a:r>
              <a:rPr lang="ru-RU" sz="2400" baseline="-25000" dirty="0"/>
              <a:t>2</a:t>
            </a:r>
            <a:r>
              <a:rPr lang="ru-RU" sz="2400" dirty="0"/>
              <a:t>[0..</a:t>
            </a:r>
            <a:r>
              <a:rPr lang="en-US" sz="2400" i="1" dirty="0"/>
              <a:t>j</a:t>
            </a:r>
            <a:r>
              <a:rPr lang="ru-RU" sz="2400" dirty="0"/>
              <a:t>].  </a:t>
            </a:r>
          </a:p>
          <a:p>
            <a:pPr>
              <a:lnSpc>
                <a:spcPct val="90000"/>
              </a:lnSpc>
              <a:buFont typeface="Arial" charset="0"/>
              <a:buNone/>
            </a:pPr>
            <a:r>
              <a:rPr lang="ru-RU" sz="2400" dirty="0"/>
              <a:t>	</a:t>
            </a:r>
            <a:r>
              <a:rPr lang="en-US" sz="2400" dirty="0"/>
              <a:t>1. </a:t>
            </a:r>
            <a:r>
              <a:rPr lang="ru-RU" sz="2400" dirty="0"/>
              <a:t>Пусть из строки </a:t>
            </a:r>
            <a:r>
              <a:rPr lang="en-US" sz="2400" i="1" dirty="0"/>
              <a:t>S</a:t>
            </a:r>
            <a:r>
              <a:rPr lang="ru-RU" sz="2400" baseline="-25000" dirty="0"/>
              <a:t>1</a:t>
            </a:r>
            <a:r>
              <a:rPr lang="ru-RU" sz="2400" dirty="0"/>
              <a:t>[0 .. </a:t>
            </a:r>
            <a:r>
              <a:rPr lang="en-US" sz="2400" i="1" dirty="0" err="1"/>
              <a:t>i</a:t>
            </a:r>
            <a:r>
              <a:rPr lang="ru-RU" sz="2400" i="1" dirty="0"/>
              <a:t> </a:t>
            </a:r>
            <a:r>
              <a:rPr lang="ru-RU" sz="2400" dirty="0"/>
              <a:t>–1] построена строка </a:t>
            </a:r>
            <a:r>
              <a:rPr lang="en-US" sz="2400" dirty="0"/>
              <a:t>S</a:t>
            </a:r>
            <a:r>
              <a:rPr lang="ru-RU" sz="2400" baseline="-25000" dirty="0"/>
              <a:t>2</a:t>
            </a:r>
            <a:r>
              <a:rPr lang="ru-RU" sz="2400" dirty="0"/>
              <a:t>[0 .. </a:t>
            </a:r>
            <a:r>
              <a:rPr lang="en-US" sz="2400" i="1" dirty="0"/>
              <a:t>j</a:t>
            </a:r>
            <a:r>
              <a:rPr lang="ru-RU" sz="2400" dirty="0"/>
              <a:t>] за</a:t>
            </a:r>
          </a:p>
          <a:p>
            <a:pPr>
              <a:lnSpc>
                <a:spcPct val="90000"/>
              </a:lnSpc>
              <a:buFont typeface="Arial" charset="0"/>
              <a:buNone/>
            </a:pPr>
            <a:r>
              <a:rPr lang="ru-RU" sz="2400" dirty="0"/>
              <a:t>минимальное количество операций  </a:t>
            </a:r>
            <a:r>
              <a:rPr lang="en-US" sz="2400" dirty="0"/>
              <a:t>M</a:t>
            </a:r>
            <a:r>
              <a:rPr lang="ru-RU" sz="2400" i="1" dirty="0"/>
              <a:t> </a:t>
            </a:r>
            <a:r>
              <a:rPr lang="ru-RU" sz="2400" dirty="0"/>
              <a:t>(</a:t>
            </a:r>
            <a:r>
              <a:rPr lang="en-US" sz="2400" i="1" dirty="0" err="1"/>
              <a:t>i</a:t>
            </a:r>
            <a:r>
              <a:rPr lang="ru-RU" sz="2400" i="1" dirty="0"/>
              <a:t> </a:t>
            </a:r>
            <a:r>
              <a:rPr lang="ru-RU" sz="2400" dirty="0"/>
              <a:t>–1, </a:t>
            </a:r>
            <a:r>
              <a:rPr lang="en-US" sz="2400" i="1" dirty="0"/>
              <a:t>j</a:t>
            </a:r>
            <a:r>
              <a:rPr lang="ru-RU" sz="2400" dirty="0"/>
              <a:t> ). Тогда для</a:t>
            </a:r>
            <a:endParaRPr lang="en-US" sz="2400" dirty="0"/>
          </a:p>
          <a:p>
            <a:pPr>
              <a:lnSpc>
                <a:spcPct val="90000"/>
              </a:lnSpc>
              <a:buFont typeface="Arial" charset="0"/>
              <a:buNone/>
            </a:pPr>
            <a:r>
              <a:rPr lang="ru-RU" sz="2400" dirty="0"/>
              <a:t>получения строки </a:t>
            </a:r>
            <a:r>
              <a:rPr lang="en-US" sz="2400" i="1" dirty="0"/>
              <a:t>S</a:t>
            </a:r>
            <a:r>
              <a:rPr lang="ru-RU" sz="2400" baseline="-25000" dirty="0"/>
              <a:t>2</a:t>
            </a:r>
            <a:r>
              <a:rPr lang="ru-RU" sz="2400" dirty="0"/>
              <a:t>[0..</a:t>
            </a:r>
            <a:r>
              <a:rPr lang="en-US" sz="2400" i="1" dirty="0"/>
              <a:t>j</a:t>
            </a:r>
            <a:r>
              <a:rPr lang="ru-RU" sz="2400" dirty="0"/>
              <a:t>] из строки </a:t>
            </a:r>
            <a:r>
              <a:rPr lang="en-US" sz="2400" dirty="0"/>
              <a:t>S</a:t>
            </a:r>
            <a:r>
              <a:rPr lang="ru-RU" sz="2400" baseline="-25000" dirty="0"/>
              <a:t>1</a:t>
            </a:r>
            <a:r>
              <a:rPr lang="ru-RU" sz="2400" dirty="0"/>
              <a:t>[0 .. </a:t>
            </a:r>
            <a:r>
              <a:rPr lang="en-US" sz="2400" i="1" dirty="0" err="1"/>
              <a:t>i</a:t>
            </a:r>
            <a:r>
              <a:rPr lang="ru-RU" sz="2400" dirty="0"/>
              <a:t>] требуется удалить </a:t>
            </a:r>
            <a:endParaRPr lang="en-US" sz="2400" dirty="0"/>
          </a:p>
          <a:p>
            <a:pPr>
              <a:lnSpc>
                <a:spcPct val="90000"/>
              </a:lnSpc>
              <a:buFont typeface="Arial" charset="0"/>
              <a:buNone/>
            </a:pPr>
            <a:r>
              <a:rPr lang="en-US" sz="2400" i="1" dirty="0" err="1"/>
              <a:t>i</a:t>
            </a:r>
            <a:r>
              <a:rPr lang="ru-RU" sz="2400" dirty="0"/>
              <a:t>-</a:t>
            </a:r>
            <a:r>
              <a:rPr lang="ru-RU" sz="2400" dirty="0" err="1"/>
              <a:t>ый</a:t>
            </a:r>
            <a:r>
              <a:rPr lang="ru-RU" sz="2400" dirty="0"/>
              <a:t> символ из строки </a:t>
            </a:r>
            <a:r>
              <a:rPr lang="en-US" sz="2400" i="1" dirty="0"/>
              <a:t>S</a:t>
            </a:r>
            <a:r>
              <a:rPr lang="ru-RU" sz="2400" baseline="-25000" dirty="0"/>
              <a:t>1</a:t>
            </a:r>
            <a:r>
              <a:rPr lang="ru-RU" sz="2400" dirty="0"/>
              <a:t>.  </a:t>
            </a:r>
          </a:p>
          <a:p>
            <a:pPr algn="ctr">
              <a:lnSpc>
                <a:spcPct val="90000"/>
              </a:lnSpc>
              <a:buFont typeface="Arial" charset="0"/>
              <a:buNone/>
            </a:pPr>
            <a:r>
              <a:rPr lang="en-US"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M (</a:t>
            </a:r>
            <a:r>
              <a:rPr lang="en-US" sz="24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j) = M (</a:t>
            </a:r>
            <a:r>
              <a:rPr lang="en-US" sz="24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1, j ) + 1</a:t>
            </a:r>
            <a:endParaRPr lang="en-US" sz="2400" dirty="0">
              <a:latin typeface="Cambria Math" panose="02040503050406030204" pitchFamily="18" charset="0"/>
              <a:ea typeface="Cambria Math" panose="02040503050406030204" pitchFamily="18" charset="0"/>
            </a:endParaRPr>
          </a:p>
          <a:p>
            <a:pPr>
              <a:lnSpc>
                <a:spcPct val="90000"/>
              </a:lnSpc>
              <a:buFont typeface="Arial" charset="0"/>
              <a:buNone/>
            </a:pPr>
            <a:r>
              <a:rPr lang="en-US" sz="2400" dirty="0"/>
              <a:t>   </a:t>
            </a:r>
            <a:r>
              <a:rPr lang="ru-RU" sz="2400" dirty="0"/>
              <a:t> </a:t>
            </a:r>
            <a:r>
              <a:rPr lang="en-US" sz="2400" dirty="0"/>
              <a:t>2. </a:t>
            </a:r>
            <a:r>
              <a:rPr lang="ru-RU" sz="2400" dirty="0"/>
              <a:t>Пусть из строки </a:t>
            </a:r>
            <a:r>
              <a:rPr lang="en-US" sz="2400" i="1" dirty="0"/>
              <a:t>S</a:t>
            </a:r>
            <a:r>
              <a:rPr lang="ru-RU" sz="2400" baseline="-25000" dirty="0"/>
              <a:t>1</a:t>
            </a:r>
            <a:r>
              <a:rPr lang="ru-RU" sz="2400" dirty="0"/>
              <a:t>[0..</a:t>
            </a:r>
            <a:r>
              <a:rPr lang="en-US" sz="2400" i="1" dirty="0" err="1"/>
              <a:t>i</a:t>
            </a:r>
            <a:r>
              <a:rPr lang="ru-RU" sz="2400" dirty="0"/>
              <a:t>] построена строка </a:t>
            </a:r>
            <a:r>
              <a:rPr lang="en-US" sz="2400" i="1" dirty="0"/>
              <a:t>S</a:t>
            </a:r>
            <a:r>
              <a:rPr lang="ru-RU" sz="2400" baseline="-25000" dirty="0"/>
              <a:t>2</a:t>
            </a:r>
            <a:r>
              <a:rPr lang="ru-RU" sz="2400" dirty="0"/>
              <a:t>[0..</a:t>
            </a:r>
            <a:r>
              <a:rPr lang="en-US" sz="2400" dirty="0"/>
              <a:t>j</a:t>
            </a:r>
            <a:r>
              <a:rPr lang="ru-RU" sz="2400" dirty="0"/>
              <a:t>–1] за </a:t>
            </a:r>
            <a:endParaRPr lang="en-US" sz="2400" dirty="0"/>
          </a:p>
          <a:p>
            <a:pPr>
              <a:lnSpc>
                <a:spcPct val="90000"/>
              </a:lnSpc>
              <a:buFont typeface="Arial" charset="0"/>
              <a:buNone/>
            </a:pPr>
            <a:r>
              <a:rPr lang="ru-RU" sz="2400" dirty="0"/>
              <a:t>минимальное количество операций </a:t>
            </a:r>
            <a:r>
              <a:rPr lang="en-US" sz="2400" i="1" dirty="0"/>
              <a:t>M</a:t>
            </a:r>
            <a:r>
              <a:rPr lang="ru-RU" sz="2400" dirty="0"/>
              <a:t> (</a:t>
            </a:r>
            <a:r>
              <a:rPr lang="en-US" sz="2400" i="1" dirty="0" err="1"/>
              <a:t>i</a:t>
            </a:r>
            <a:r>
              <a:rPr lang="ru-RU" sz="2400" i="1" dirty="0"/>
              <a:t>, </a:t>
            </a:r>
            <a:r>
              <a:rPr lang="en-US" sz="2400" i="1" dirty="0"/>
              <a:t>j</a:t>
            </a:r>
            <a:r>
              <a:rPr lang="ru-RU" sz="2400" dirty="0"/>
              <a:t>–1).  Тогда для</a:t>
            </a:r>
            <a:endParaRPr lang="en-US" sz="2400" dirty="0"/>
          </a:p>
          <a:p>
            <a:pPr>
              <a:lnSpc>
                <a:spcPct val="90000"/>
              </a:lnSpc>
              <a:buFont typeface="Arial" charset="0"/>
              <a:buNone/>
            </a:pPr>
            <a:r>
              <a:rPr lang="ru-RU" sz="2400" dirty="0"/>
              <a:t>получения строки </a:t>
            </a:r>
            <a:r>
              <a:rPr lang="en-US" sz="2400" i="1" dirty="0"/>
              <a:t>S</a:t>
            </a:r>
            <a:r>
              <a:rPr lang="ru-RU" sz="2400" baseline="-25000" dirty="0"/>
              <a:t>2</a:t>
            </a:r>
            <a:r>
              <a:rPr lang="ru-RU" sz="2400" dirty="0"/>
              <a:t>[0..</a:t>
            </a:r>
            <a:r>
              <a:rPr lang="en-US" sz="2400" i="1" dirty="0"/>
              <a:t>j</a:t>
            </a:r>
            <a:r>
              <a:rPr lang="ru-RU" sz="2400" dirty="0"/>
              <a:t>] из строки </a:t>
            </a:r>
            <a:r>
              <a:rPr lang="en-US" sz="2400" i="1" dirty="0"/>
              <a:t>S</a:t>
            </a:r>
            <a:r>
              <a:rPr lang="ru-RU" sz="2400" baseline="-25000" dirty="0"/>
              <a:t>1</a:t>
            </a:r>
            <a:r>
              <a:rPr lang="ru-RU" sz="2400" dirty="0"/>
              <a:t>[0..</a:t>
            </a:r>
            <a:r>
              <a:rPr lang="en-US" sz="2400" i="1" dirty="0" err="1"/>
              <a:t>i</a:t>
            </a:r>
            <a:r>
              <a:rPr lang="ru-RU" sz="2400" dirty="0"/>
              <a:t>] потребуется одна</a:t>
            </a:r>
            <a:endParaRPr lang="en-US" sz="2400" dirty="0"/>
          </a:p>
          <a:p>
            <a:pPr>
              <a:lnSpc>
                <a:spcPct val="90000"/>
              </a:lnSpc>
              <a:buFont typeface="Arial" charset="0"/>
              <a:buNone/>
            </a:pPr>
            <a:r>
              <a:rPr lang="ru-RU" sz="2400" dirty="0"/>
              <a:t>операция вставки </a:t>
            </a:r>
            <a:r>
              <a:rPr lang="en-US" sz="2400" i="1" dirty="0" err="1"/>
              <a:t>i</a:t>
            </a:r>
            <a:r>
              <a:rPr lang="ru-RU" sz="2400" dirty="0"/>
              <a:t>-го символа строки </a:t>
            </a:r>
            <a:r>
              <a:rPr lang="en-US" sz="2400" i="1" dirty="0"/>
              <a:t>S</a:t>
            </a:r>
            <a:r>
              <a:rPr lang="ru-RU" sz="2400" baseline="-25000" dirty="0"/>
              <a:t>1</a:t>
            </a:r>
            <a:r>
              <a:rPr lang="ru-RU" sz="2400" dirty="0"/>
              <a:t>  после символа </a:t>
            </a:r>
            <a:r>
              <a:rPr lang="en-US" sz="2400" i="1" dirty="0"/>
              <a:t>S</a:t>
            </a:r>
            <a:r>
              <a:rPr lang="ru-RU" sz="2400" baseline="-25000" dirty="0"/>
              <a:t>2</a:t>
            </a:r>
            <a:r>
              <a:rPr lang="ru-RU" sz="2400" dirty="0"/>
              <a:t>[</a:t>
            </a:r>
            <a:r>
              <a:rPr lang="en-US" sz="2400" i="1" dirty="0"/>
              <a:t>j</a:t>
            </a:r>
            <a:r>
              <a:rPr lang="ru-RU" sz="2400" dirty="0"/>
              <a:t>–1]. </a:t>
            </a:r>
          </a:p>
          <a:p>
            <a:pPr algn="ctr">
              <a:lnSpc>
                <a:spcPct val="90000"/>
              </a:lnSpc>
              <a:buNone/>
            </a:pPr>
            <a:r>
              <a:rPr lang="en-US"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M (</a:t>
            </a:r>
            <a:r>
              <a:rPr lang="en-US" sz="24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j) = M (</a:t>
            </a:r>
            <a:r>
              <a:rPr lang="en-US" sz="2400" dirty="0" err="1">
                <a:solidFill>
                  <a:srgbClr val="FF0000"/>
                </a:solidFill>
                <a:latin typeface="Cambria Math" panose="02040503050406030204" pitchFamily="18" charset="0"/>
                <a:ea typeface="Cambria Math" panose="02040503050406030204" pitchFamily="18" charset="0"/>
                <a:cs typeface="Courier New" panose="02070309020205020404" pitchFamily="49" charset="0"/>
              </a:rPr>
              <a:t>i</a:t>
            </a:r>
            <a:r>
              <a:rPr lang="en-US" sz="2400" dirty="0">
                <a:solidFill>
                  <a:srgbClr val="FF0000"/>
                </a:solidFill>
                <a:latin typeface="Cambria Math" panose="02040503050406030204" pitchFamily="18" charset="0"/>
                <a:ea typeface="Cambria Math" panose="02040503050406030204" pitchFamily="18" charset="0"/>
                <a:cs typeface="Courier New" panose="02070309020205020404" pitchFamily="49" charset="0"/>
              </a:rPr>
              <a:t> , j – 1)) + 1</a:t>
            </a:r>
            <a:endParaRPr lang="en-US" sz="2400" dirty="0">
              <a:latin typeface="Cambria Math" panose="02040503050406030204" pitchFamily="18" charset="0"/>
              <a:ea typeface="Cambria Math" panose="02040503050406030204" pitchFamily="18" charset="0"/>
            </a:endParaRPr>
          </a:p>
          <a:p>
            <a:pPr>
              <a:lnSpc>
                <a:spcPct val="90000"/>
              </a:lnSpc>
              <a:buFont typeface="Arial" charset="0"/>
              <a:buNone/>
            </a:pPr>
            <a:endParaRPr lang="ru-RU" sz="2400" dirty="0"/>
          </a:p>
          <a:p>
            <a:pPr>
              <a:lnSpc>
                <a:spcPct val="90000"/>
              </a:lnSpc>
              <a:buFont typeface="Arial" charset="0"/>
              <a:buNone/>
            </a:pPr>
            <a:r>
              <a:rPr lang="ru-RU" sz="2400" dirty="0"/>
              <a:t>Из 2-х возможностей нужно выбрать лучшую. </a:t>
            </a:r>
          </a:p>
          <a:p>
            <a:pPr marL="0" indent="0">
              <a:buNone/>
            </a:pPr>
            <a:endParaRPr lang="ru-RU" sz="2400" dirty="0"/>
          </a:p>
        </p:txBody>
      </p:sp>
    </p:spTree>
    <p:extLst>
      <p:ext uri="{BB962C8B-B14F-4D97-AF65-F5344CB8AC3E}">
        <p14:creationId xmlns:p14="http://schemas.microsoft.com/office/powerpoint/2010/main" val="1463015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type="body" idx="1"/>
          </p:nvPr>
        </p:nvSpPr>
        <p:spPr>
          <a:xfrm>
            <a:off x="329339" y="1052736"/>
            <a:ext cx="8496746" cy="4176464"/>
          </a:xfrm>
        </p:spPr>
        <p:txBody>
          <a:bodyPr/>
          <a:lstStyle/>
          <a:p>
            <a:pPr>
              <a:buFont typeface="Arial" charset="0"/>
              <a:buNone/>
            </a:pPr>
            <a:r>
              <a:rPr lang="en-US" sz="2000" b="1" i="1" dirty="0">
                <a:solidFill>
                  <a:srgbClr val="FF0000"/>
                </a:solidFill>
                <a:latin typeface="Courier New" panose="02070309020205020404" pitchFamily="49" charset="0"/>
                <a:cs typeface="Courier New" panose="02070309020205020404" pitchFamily="49" charset="0"/>
              </a:rPr>
              <a:t>M</a:t>
            </a:r>
            <a:r>
              <a:rPr lang="en-US" sz="2000" b="1" dirty="0">
                <a:solidFill>
                  <a:srgbClr val="FF0000"/>
                </a:solidFill>
                <a:latin typeface="Courier New" panose="02070309020205020404" pitchFamily="49" charset="0"/>
                <a:cs typeface="Courier New" panose="02070309020205020404" pitchFamily="49" charset="0"/>
              </a:rPr>
              <a:t>(0, </a:t>
            </a:r>
            <a:r>
              <a:rPr lang="en-US" sz="2000" b="1" i="1" dirty="0">
                <a:solidFill>
                  <a:srgbClr val="FF0000"/>
                </a:solidFill>
                <a:latin typeface="Courier New" panose="02070309020205020404" pitchFamily="49" charset="0"/>
                <a:cs typeface="Courier New" panose="02070309020205020404" pitchFamily="49" charset="0"/>
              </a:rPr>
              <a:t>j</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j</a:t>
            </a:r>
            <a:r>
              <a:rPr lang="en-US" sz="2000" b="1" dirty="0">
                <a:solidFill>
                  <a:srgbClr val="FF0000"/>
                </a:solidFill>
                <a:latin typeface="Courier New" panose="02070309020205020404" pitchFamily="49" charset="0"/>
                <a:cs typeface="Courier New" panose="02070309020205020404" pitchFamily="49" charset="0"/>
              </a:rPr>
              <a:t>; </a:t>
            </a:r>
            <a:r>
              <a:rPr lang="ru-RU" sz="2000" b="1" i="1" dirty="0">
                <a:solidFill>
                  <a:srgbClr val="FF0000"/>
                </a:solidFill>
                <a:latin typeface="Courier New" panose="02070309020205020404" pitchFamily="49" charset="0"/>
                <a:cs typeface="Courier New" panose="02070309020205020404" pitchFamily="49" charset="0"/>
              </a:rPr>
              <a:t>	</a:t>
            </a:r>
            <a:endParaRPr lang="en-US" sz="2000" b="1" i="1" dirty="0">
              <a:solidFill>
                <a:srgbClr val="FF0000"/>
              </a:solidFill>
              <a:latin typeface="Courier New" panose="02070309020205020404" pitchFamily="49" charset="0"/>
              <a:cs typeface="Courier New" panose="02070309020205020404" pitchFamily="49" charset="0"/>
            </a:endParaRPr>
          </a:p>
          <a:p>
            <a:pPr>
              <a:buFont typeface="Arial" charset="0"/>
              <a:buNone/>
            </a:pPr>
            <a:r>
              <a:rPr lang="en-US" sz="2000" b="1" i="1" dirty="0">
                <a:solidFill>
                  <a:srgbClr val="FF0000"/>
                </a:solidFill>
                <a:latin typeface="Courier New" panose="02070309020205020404" pitchFamily="49" charset="0"/>
                <a:cs typeface="Courier New" panose="02070309020205020404" pitchFamily="49" charset="0"/>
              </a:rPr>
              <a:t>M</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 0)= </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a:t>
            </a:r>
            <a:endParaRPr lang="en-US" sz="2000" b="1" i="1" dirty="0">
              <a:solidFill>
                <a:srgbClr val="FF0000"/>
              </a:solidFill>
              <a:latin typeface="Courier New" panose="02070309020205020404" pitchFamily="49" charset="0"/>
              <a:cs typeface="Courier New" panose="02070309020205020404" pitchFamily="49" charset="0"/>
            </a:endParaRPr>
          </a:p>
          <a:p>
            <a:pPr>
              <a:buFont typeface="Arial" charset="0"/>
              <a:buNone/>
            </a:pPr>
            <a:r>
              <a:rPr lang="en-US" sz="2000" b="1" i="1" dirty="0">
                <a:solidFill>
                  <a:srgbClr val="FF0000"/>
                </a:solidFill>
                <a:latin typeface="Courier New" panose="02070309020205020404" pitchFamily="49" charset="0"/>
                <a:cs typeface="Courier New" panose="02070309020205020404" pitchFamily="49" charset="0"/>
              </a:rPr>
              <a:t>M</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i="1" dirty="0">
                <a:solidFill>
                  <a:srgbClr val="FF0000"/>
                </a:solidFill>
                <a:latin typeface="Courier New" panose="02070309020205020404" pitchFamily="49" charset="0"/>
                <a:cs typeface="Courier New" panose="02070309020205020404" pitchFamily="49" charset="0"/>
              </a:rPr>
              <a:t>, j</a:t>
            </a:r>
            <a:r>
              <a:rPr lang="en-US" sz="2000" b="1" dirty="0">
                <a:solidFill>
                  <a:srgbClr val="FF0000"/>
                </a:solidFill>
                <a:latin typeface="Courier New" panose="02070309020205020404" pitchFamily="49" charset="0"/>
                <a:cs typeface="Courier New" panose="02070309020205020404" pitchFamily="49" charset="0"/>
              </a:rPr>
              <a:t>) = min( </a:t>
            </a:r>
            <a:r>
              <a:rPr lang="en-US" sz="2000" b="1" i="1" dirty="0">
                <a:solidFill>
                  <a:srgbClr val="FF0000"/>
                </a:solidFill>
                <a:latin typeface="Courier New" panose="02070309020205020404" pitchFamily="49" charset="0"/>
                <a:cs typeface="Courier New" panose="02070309020205020404" pitchFamily="49" charset="0"/>
              </a:rPr>
              <a:t>M</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i="1" dirty="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1, </a:t>
            </a:r>
            <a:r>
              <a:rPr lang="en-US" sz="2000" b="1" i="1" dirty="0">
                <a:solidFill>
                  <a:srgbClr val="FF0000"/>
                </a:solidFill>
                <a:latin typeface="Courier New" panose="02070309020205020404" pitchFamily="49" charset="0"/>
                <a:cs typeface="Courier New" panose="02070309020205020404" pitchFamily="49" charset="0"/>
              </a:rPr>
              <a:t>j </a:t>
            </a:r>
            <a:r>
              <a:rPr lang="en-US" sz="2000" b="1" dirty="0">
                <a:solidFill>
                  <a:srgbClr val="FF0000"/>
                </a:solidFill>
                <a:latin typeface="Courier New" panose="02070309020205020404" pitchFamily="49" charset="0"/>
                <a:cs typeface="Courier New" panose="02070309020205020404" pitchFamily="49" charset="0"/>
              </a:rPr>
              <a:t>– 1), </a:t>
            </a:r>
          </a:p>
          <a:p>
            <a:pPr>
              <a:buFont typeface="Arial" charset="0"/>
              <a:buNone/>
            </a:pPr>
            <a:r>
              <a:rPr lang="en-US" sz="2000" b="1" i="1" dirty="0">
                <a:solidFill>
                  <a:srgbClr val="FF0000"/>
                </a:solidFill>
                <a:latin typeface="Courier New" panose="02070309020205020404" pitchFamily="49" charset="0"/>
                <a:cs typeface="Courier New" panose="02070309020205020404" pitchFamily="49" charset="0"/>
              </a:rPr>
              <a:t>               M</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i="1" dirty="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1, </a:t>
            </a:r>
            <a:r>
              <a:rPr lang="en-US" sz="2000" b="1" i="1" dirty="0">
                <a:solidFill>
                  <a:srgbClr val="FF0000"/>
                </a:solidFill>
                <a:latin typeface="Courier New" panose="02070309020205020404" pitchFamily="49" charset="0"/>
                <a:cs typeface="Courier New" panose="02070309020205020404" pitchFamily="49" charset="0"/>
              </a:rPr>
              <a:t>j</a:t>
            </a:r>
            <a:r>
              <a:rPr lang="en-US" sz="2000" b="1" dirty="0">
                <a:solidFill>
                  <a:srgbClr val="FF0000"/>
                </a:solidFill>
                <a:latin typeface="Courier New" panose="02070309020205020404" pitchFamily="49" charset="0"/>
                <a:cs typeface="Courier New" panose="02070309020205020404" pitchFamily="49" charset="0"/>
              </a:rPr>
              <a:t>) + 1,</a:t>
            </a:r>
          </a:p>
          <a:p>
            <a:pPr>
              <a:buFont typeface="Arial" charset="0"/>
              <a:buNone/>
            </a:pP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M</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i="1" dirty="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j </a:t>
            </a:r>
            <a:r>
              <a:rPr lang="en-US" sz="2000" b="1" dirty="0">
                <a:solidFill>
                  <a:srgbClr val="FF0000"/>
                </a:solidFill>
                <a:latin typeface="Courier New" panose="02070309020205020404" pitchFamily="49" charset="0"/>
                <a:cs typeface="Courier New" panose="02070309020205020404" pitchFamily="49" charset="0"/>
              </a:rPr>
              <a:t>– 1) + 1</a:t>
            </a:r>
          </a:p>
          <a:p>
            <a:pPr>
              <a:buFont typeface="Arial" charset="0"/>
              <a:buNone/>
            </a:pPr>
            <a:r>
              <a:rPr lang="en-US" sz="2000" b="1" dirty="0">
                <a:solidFill>
                  <a:srgbClr val="FF0000"/>
                </a:solidFill>
                <a:latin typeface="Courier New" panose="02070309020205020404" pitchFamily="49" charset="0"/>
                <a:cs typeface="Courier New" panose="02070309020205020404" pitchFamily="49" charset="0"/>
              </a:rPr>
              <a:t>             ), </a:t>
            </a:r>
            <a:r>
              <a:rPr lang="ru-RU" sz="2000" b="1" dirty="0">
                <a:solidFill>
                  <a:srgbClr val="FF0000"/>
                </a:solidFill>
                <a:latin typeface="Courier New" panose="02070309020205020404" pitchFamily="49" charset="0"/>
                <a:cs typeface="Courier New" panose="02070309020205020404" pitchFamily="49" charset="0"/>
              </a:rPr>
              <a:t>если</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S</a:t>
            </a:r>
            <a:r>
              <a:rPr lang="en-US" sz="2000" b="1" baseline="-25000" dirty="0">
                <a:solidFill>
                  <a:srgbClr val="FF0000"/>
                </a:solidFill>
                <a:latin typeface="Courier New" panose="02070309020205020404" pitchFamily="49" charset="0"/>
                <a:cs typeface="Courier New" panose="02070309020205020404" pitchFamily="49" charset="0"/>
              </a:rPr>
              <a:t>1</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 = </a:t>
            </a:r>
            <a:r>
              <a:rPr lang="en-US" sz="2000" b="1" i="1" dirty="0">
                <a:solidFill>
                  <a:srgbClr val="FF0000"/>
                </a:solidFill>
                <a:latin typeface="Courier New" panose="02070309020205020404" pitchFamily="49" charset="0"/>
                <a:cs typeface="Courier New" panose="02070309020205020404" pitchFamily="49" charset="0"/>
              </a:rPr>
              <a:t>S</a:t>
            </a:r>
            <a:r>
              <a:rPr lang="en-US" sz="2000" b="1" baseline="-25000" dirty="0">
                <a:solidFill>
                  <a:srgbClr val="FF0000"/>
                </a:solidFill>
                <a:latin typeface="Courier New" panose="02070309020205020404" pitchFamily="49" charset="0"/>
                <a:cs typeface="Courier New" panose="02070309020205020404" pitchFamily="49" charset="0"/>
              </a:rPr>
              <a:t>2</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a:solidFill>
                  <a:srgbClr val="FF0000"/>
                </a:solidFill>
                <a:latin typeface="Courier New" panose="02070309020205020404" pitchFamily="49" charset="0"/>
                <a:cs typeface="Courier New" panose="02070309020205020404" pitchFamily="49" charset="0"/>
              </a:rPr>
              <a:t>j</a:t>
            </a:r>
            <a:r>
              <a:rPr lang="en-US" sz="2000" b="1" dirty="0">
                <a:solidFill>
                  <a:srgbClr val="FF0000"/>
                </a:solidFill>
                <a:latin typeface="Courier New" panose="02070309020205020404" pitchFamily="49" charset="0"/>
                <a:cs typeface="Courier New" panose="02070309020205020404" pitchFamily="49" charset="0"/>
              </a:rPr>
              <a:t>]; </a:t>
            </a:r>
            <a:endParaRPr lang="en-US" sz="2000" b="1" i="1" dirty="0">
              <a:solidFill>
                <a:srgbClr val="FF0000"/>
              </a:solidFill>
              <a:latin typeface="Courier New" panose="02070309020205020404" pitchFamily="49" charset="0"/>
              <a:cs typeface="Courier New" panose="02070309020205020404" pitchFamily="49" charset="0"/>
            </a:endParaRPr>
          </a:p>
          <a:p>
            <a:pPr>
              <a:buFont typeface="Arial" charset="0"/>
              <a:buNone/>
            </a:pPr>
            <a:r>
              <a:rPr lang="en-US" sz="2000" b="1" i="1" dirty="0">
                <a:solidFill>
                  <a:srgbClr val="FF0000"/>
                </a:solidFill>
                <a:latin typeface="Courier New" panose="02070309020205020404" pitchFamily="49" charset="0"/>
                <a:cs typeface="Courier New" panose="02070309020205020404" pitchFamily="49" charset="0"/>
              </a:rPr>
              <a:t>M</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i="1" dirty="0">
                <a:solidFill>
                  <a:srgbClr val="FF0000"/>
                </a:solidFill>
                <a:latin typeface="Courier New" panose="02070309020205020404" pitchFamily="49" charset="0"/>
                <a:cs typeface="Courier New" panose="02070309020205020404" pitchFamily="49" charset="0"/>
              </a:rPr>
              <a:t>, j</a:t>
            </a:r>
            <a:r>
              <a:rPr lang="en-US" sz="2000" b="1" dirty="0">
                <a:solidFill>
                  <a:srgbClr val="FF0000"/>
                </a:solidFill>
                <a:latin typeface="Courier New" panose="02070309020205020404" pitchFamily="49" charset="0"/>
                <a:cs typeface="Courier New" panose="02070309020205020404" pitchFamily="49" charset="0"/>
              </a:rPr>
              <a:t>) = min (M (</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 – 1, </a:t>
            </a:r>
            <a:r>
              <a:rPr lang="en-US" sz="2000" b="1" i="1" dirty="0">
                <a:solidFill>
                  <a:srgbClr val="FF0000"/>
                </a:solidFill>
                <a:latin typeface="Courier New" panose="02070309020205020404" pitchFamily="49" charset="0"/>
                <a:cs typeface="Courier New" panose="02070309020205020404" pitchFamily="49" charset="0"/>
              </a:rPr>
              <a:t>j</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 M</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 , </a:t>
            </a:r>
            <a:r>
              <a:rPr lang="en-US" sz="2000" b="1" i="1" dirty="0">
                <a:solidFill>
                  <a:srgbClr val="FF0000"/>
                </a:solidFill>
                <a:latin typeface="Courier New" panose="02070309020205020404" pitchFamily="49" charset="0"/>
                <a:cs typeface="Courier New" panose="02070309020205020404" pitchFamily="49" charset="0"/>
              </a:rPr>
              <a:t>j</a:t>
            </a:r>
            <a:r>
              <a:rPr lang="en-US" sz="2000" b="1" dirty="0">
                <a:solidFill>
                  <a:srgbClr val="FF0000"/>
                </a:solidFill>
                <a:latin typeface="Courier New" panose="02070309020205020404" pitchFamily="49" charset="0"/>
                <a:cs typeface="Courier New" panose="02070309020205020404" pitchFamily="49" charset="0"/>
              </a:rPr>
              <a:t> – 1)) + 1, </a:t>
            </a:r>
          </a:p>
          <a:p>
            <a:pPr>
              <a:buFont typeface="Arial" charset="0"/>
              <a:buNone/>
            </a:pPr>
            <a:r>
              <a:rPr lang="ru-RU" sz="2000" b="1" dirty="0">
                <a:solidFill>
                  <a:srgbClr val="FF0000"/>
                </a:solidFill>
                <a:latin typeface="Courier New" panose="02070309020205020404" pitchFamily="49" charset="0"/>
                <a:cs typeface="Courier New" panose="02070309020205020404" pitchFamily="49" charset="0"/>
              </a:rPr>
              <a:t>			если</a:t>
            </a:r>
            <a:r>
              <a:rPr lang="en-US" sz="2000" b="1" dirty="0">
                <a:solidFill>
                  <a:srgbClr val="FF0000"/>
                </a:solidFill>
                <a:latin typeface="Courier New" panose="02070309020205020404" pitchFamily="49" charset="0"/>
                <a:cs typeface="Courier New" panose="02070309020205020404" pitchFamily="49" charset="0"/>
              </a:rPr>
              <a:t> </a:t>
            </a:r>
            <a:r>
              <a:rPr lang="en-US" sz="2000" b="1" i="1" dirty="0">
                <a:solidFill>
                  <a:srgbClr val="FF0000"/>
                </a:solidFill>
                <a:latin typeface="Courier New" panose="02070309020205020404" pitchFamily="49" charset="0"/>
                <a:cs typeface="Courier New" panose="02070309020205020404" pitchFamily="49" charset="0"/>
              </a:rPr>
              <a:t>S</a:t>
            </a:r>
            <a:r>
              <a:rPr lang="en-US" sz="2000" b="1" baseline="-25000" dirty="0">
                <a:solidFill>
                  <a:srgbClr val="FF0000"/>
                </a:solidFill>
                <a:latin typeface="Courier New" panose="02070309020205020404" pitchFamily="49" charset="0"/>
                <a:cs typeface="Courier New" panose="02070309020205020404" pitchFamily="49" charset="0"/>
              </a:rPr>
              <a:t>1</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err="1">
                <a:solidFill>
                  <a:srgbClr val="FF0000"/>
                </a:solidFill>
                <a:latin typeface="Courier New" panose="02070309020205020404" pitchFamily="49" charset="0"/>
                <a:cs typeface="Courier New" panose="02070309020205020404" pitchFamily="49" charset="0"/>
              </a:rPr>
              <a:t>i</a:t>
            </a:r>
            <a:r>
              <a:rPr lang="en-US" sz="2000" b="1" dirty="0">
                <a:solidFill>
                  <a:srgbClr val="FF0000"/>
                </a:solidFill>
                <a:latin typeface="Courier New" panose="02070309020205020404" pitchFamily="49" charset="0"/>
                <a:cs typeface="Courier New" panose="02070309020205020404" pitchFamily="49" charset="0"/>
              </a:rPr>
              <a:t>] ≠ </a:t>
            </a:r>
            <a:r>
              <a:rPr lang="en-US" sz="2000" b="1" i="1" dirty="0">
                <a:solidFill>
                  <a:srgbClr val="FF0000"/>
                </a:solidFill>
                <a:latin typeface="Courier New" panose="02070309020205020404" pitchFamily="49" charset="0"/>
                <a:cs typeface="Courier New" panose="02070309020205020404" pitchFamily="49" charset="0"/>
              </a:rPr>
              <a:t>S</a:t>
            </a:r>
            <a:r>
              <a:rPr lang="en-US" sz="2000" b="1" baseline="-25000" dirty="0">
                <a:solidFill>
                  <a:srgbClr val="FF0000"/>
                </a:solidFill>
                <a:latin typeface="Courier New" panose="02070309020205020404" pitchFamily="49" charset="0"/>
                <a:cs typeface="Courier New" panose="02070309020205020404" pitchFamily="49" charset="0"/>
              </a:rPr>
              <a:t>2</a:t>
            </a:r>
            <a:r>
              <a:rPr lang="en-US" sz="2000" b="1" dirty="0">
                <a:solidFill>
                  <a:srgbClr val="FF0000"/>
                </a:solidFill>
                <a:latin typeface="Courier New" panose="02070309020205020404" pitchFamily="49" charset="0"/>
                <a:cs typeface="Courier New" panose="02070309020205020404" pitchFamily="49" charset="0"/>
              </a:rPr>
              <a:t>[</a:t>
            </a:r>
            <a:r>
              <a:rPr lang="en-US" sz="2000" b="1" i="1" dirty="0">
                <a:solidFill>
                  <a:srgbClr val="FF0000"/>
                </a:solidFill>
                <a:latin typeface="Courier New" panose="02070309020205020404" pitchFamily="49" charset="0"/>
                <a:cs typeface="Courier New" panose="02070309020205020404" pitchFamily="49" charset="0"/>
              </a:rPr>
              <a:t>j</a:t>
            </a:r>
            <a:r>
              <a:rPr lang="en-US" sz="2000" b="1" dirty="0">
                <a:solidFill>
                  <a:srgbClr val="FF0000"/>
                </a:solidFill>
                <a:latin typeface="Courier New" panose="02070309020205020404" pitchFamily="49" charset="0"/>
                <a:cs typeface="Courier New" panose="02070309020205020404" pitchFamily="49" charset="0"/>
              </a:rPr>
              <a:t>].</a:t>
            </a:r>
            <a:endParaRPr lang="ru-RU" sz="2000" b="1" dirty="0">
              <a:solidFill>
                <a:srgbClr val="FF0000"/>
              </a:solidFill>
              <a:latin typeface="Courier New" panose="02070309020205020404" pitchFamily="49" charset="0"/>
              <a:cs typeface="Courier New" panose="02070309020205020404" pitchFamily="49" charset="0"/>
            </a:endParaRPr>
          </a:p>
          <a:p>
            <a:pPr>
              <a:buFont typeface="Arial" charset="0"/>
              <a:buNone/>
            </a:pPr>
            <a:endParaRPr lang="ru-RU" sz="2400" dirty="0"/>
          </a:p>
          <a:p>
            <a:pPr>
              <a:lnSpc>
                <a:spcPct val="80000"/>
              </a:lnSpc>
              <a:spcBef>
                <a:spcPct val="5000"/>
              </a:spcBef>
              <a:buFont typeface="Arial" charset="0"/>
              <a:buNone/>
            </a:pPr>
            <a:r>
              <a:rPr lang="ru-RU" sz="2400" dirty="0"/>
              <a:t>Решением задачи будет значение </a:t>
            </a:r>
            <a:r>
              <a:rPr lang="en-US" sz="2400" i="1" dirty="0"/>
              <a:t>M</a:t>
            </a:r>
            <a:r>
              <a:rPr lang="ru-RU" sz="2400" dirty="0"/>
              <a:t>(</a:t>
            </a:r>
            <a:r>
              <a:rPr lang="en-US" sz="2400" i="1" dirty="0"/>
              <a:t>m</a:t>
            </a:r>
            <a:r>
              <a:rPr lang="ru-RU" sz="2400" i="1" dirty="0"/>
              <a:t>, </a:t>
            </a:r>
            <a:r>
              <a:rPr lang="en-US" sz="2400" i="1" dirty="0"/>
              <a:t>n</a:t>
            </a:r>
            <a:r>
              <a:rPr lang="ru-RU" sz="2400" dirty="0"/>
              <a:t>), </a:t>
            </a:r>
          </a:p>
          <a:p>
            <a:pPr>
              <a:lnSpc>
                <a:spcPct val="80000"/>
              </a:lnSpc>
              <a:spcBef>
                <a:spcPct val="5000"/>
              </a:spcBef>
              <a:buFont typeface="Arial" charset="0"/>
              <a:buNone/>
            </a:pPr>
            <a:r>
              <a:rPr lang="ru-RU" sz="2400" dirty="0"/>
              <a:t>где </a:t>
            </a:r>
            <a:r>
              <a:rPr lang="en-US" sz="2400" i="1" dirty="0"/>
              <a:t>m </a:t>
            </a:r>
            <a:r>
              <a:rPr lang="ru-RU" sz="2400" dirty="0"/>
              <a:t>— длина строки </a:t>
            </a:r>
            <a:r>
              <a:rPr lang="en-US" sz="2400" i="1" dirty="0"/>
              <a:t>S</a:t>
            </a:r>
            <a:r>
              <a:rPr lang="ru-RU" sz="2400" baseline="-25000" dirty="0"/>
              <a:t>1</a:t>
            </a:r>
            <a:r>
              <a:rPr lang="ru-RU" sz="2400" dirty="0"/>
              <a:t>, а </a:t>
            </a:r>
            <a:r>
              <a:rPr lang="en-US" sz="2400" i="1" dirty="0"/>
              <a:t>n</a:t>
            </a:r>
            <a:r>
              <a:rPr lang="ru-RU" sz="2400" dirty="0"/>
              <a:t> — длина строки </a:t>
            </a:r>
            <a:r>
              <a:rPr lang="en-US" sz="2400" i="1" dirty="0"/>
              <a:t>S</a:t>
            </a:r>
            <a:r>
              <a:rPr lang="ru-RU" sz="2400" baseline="-25000" dirty="0"/>
              <a:t>2</a:t>
            </a:r>
            <a:r>
              <a:rPr lang="ru-RU" sz="2400" dirty="0"/>
              <a:t>.</a:t>
            </a:r>
            <a:r>
              <a:rPr lang="ru-RU" dirty="0"/>
              <a:t> </a:t>
            </a:r>
          </a:p>
        </p:txBody>
      </p:sp>
      <p:sp>
        <p:nvSpPr>
          <p:cNvPr id="2" name="TextBox 1">
            <a:extLst>
              <a:ext uri="{FF2B5EF4-FFF2-40B4-BE49-F238E27FC236}">
                <a16:creationId xmlns:a16="http://schemas.microsoft.com/office/drawing/2014/main" xmlns="" id="{C6615F01-3889-4F75-AC8F-740B98538D8F}"/>
              </a:ext>
            </a:extLst>
          </p:cNvPr>
          <p:cNvSpPr txBox="1"/>
          <p:nvPr/>
        </p:nvSpPr>
        <p:spPr>
          <a:xfrm>
            <a:off x="323627" y="292006"/>
            <a:ext cx="8064797" cy="400110"/>
          </a:xfrm>
          <a:prstGeom prst="rect">
            <a:avLst/>
          </a:prstGeom>
          <a:noFill/>
        </p:spPr>
        <p:txBody>
          <a:bodyPr wrap="square" rtlCol="0">
            <a:spAutoFit/>
          </a:bodyPr>
          <a:lstStyle/>
          <a:p>
            <a:r>
              <a:rPr lang="ru-RU" sz="2000" dirty="0"/>
              <a:t>Основные соотношения:</a:t>
            </a:r>
          </a:p>
        </p:txBody>
      </p:sp>
    </p:spTree>
    <p:extLst>
      <p:ext uri="{BB962C8B-B14F-4D97-AF65-F5344CB8AC3E}">
        <p14:creationId xmlns:p14="http://schemas.microsoft.com/office/powerpoint/2010/main" val="297576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6321">
                                            <p:txEl>
                                              <p:pRg st="0" end="0"/>
                                            </p:txEl>
                                          </p:spTgt>
                                        </p:tgtEl>
                                        <p:attrNameLst>
                                          <p:attrName>style.visibility</p:attrName>
                                        </p:attrNameLst>
                                      </p:cBhvr>
                                      <p:to>
                                        <p:strVal val="visible"/>
                                      </p:to>
                                    </p:set>
                                    <p:anim calcmode="lin" valueType="num">
                                      <p:cBhvr additive="base">
                                        <p:cTn id="11" dur="500" fill="hold"/>
                                        <p:tgtEl>
                                          <p:spTgt spid="5632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6321">
                                            <p:txEl>
                                              <p:pRg st="1" end="1"/>
                                            </p:txEl>
                                          </p:spTgt>
                                        </p:tgtEl>
                                        <p:attrNameLst>
                                          <p:attrName>style.visibility</p:attrName>
                                        </p:attrNameLst>
                                      </p:cBhvr>
                                      <p:to>
                                        <p:strVal val="visible"/>
                                      </p:to>
                                    </p:set>
                                    <p:anim calcmode="lin" valueType="num">
                                      <p:cBhvr additive="base">
                                        <p:cTn id="17" dur="500" fill="hold"/>
                                        <p:tgtEl>
                                          <p:spTgt spid="5632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3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6321">
                                            <p:txEl>
                                              <p:pRg st="2" end="2"/>
                                            </p:txEl>
                                          </p:spTgt>
                                        </p:tgtEl>
                                        <p:attrNameLst>
                                          <p:attrName>style.visibility</p:attrName>
                                        </p:attrNameLst>
                                      </p:cBhvr>
                                      <p:to>
                                        <p:strVal val="visible"/>
                                      </p:to>
                                    </p:set>
                                    <p:anim calcmode="lin" valueType="num">
                                      <p:cBhvr additive="base">
                                        <p:cTn id="23" dur="500" fill="hold"/>
                                        <p:tgtEl>
                                          <p:spTgt spid="5632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3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6321">
                                            <p:txEl>
                                              <p:pRg st="3" end="3"/>
                                            </p:txEl>
                                          </p:spTgt>
                                        </p:tgtEl>
                                        <p:attrNameLst>
                                          <p:attrName>style.visibility</p:attrName>
                                        </p:attrNameLst>
                                      </p:cBhvr>
                                      <p:to>
                                        <p:strVal val="visible"/>
                                      </p:to>
                                    </p:set>
                                    <p:anim calcmode="lin" valueType="num">
                                      <p:cBhvr additive="base">
                                        <p:cTn id="29" dur="500" fill="hold"/>
                                        <p:tgtEl>
                                          <p:spTgt spid="5632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63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6321">
                                            <p:txEl>
                                              <p:pRg st="4" end="4"/>
                                            </p:txEl>
                                          </p:spTgt>
                                        </p:tgtEl>
                                        <p:attrNameLst>
                                          <p:attrName>style.visibility</p:attrName>
                                        </p:attrNameLst>
                                      </p:cBhvr>
                                      <p:to>
                                        <p:strVal val="visible"/>
                                      </p:to>
                                    </p:set>
                                    <p:anim calcmode="lin" valueType="num">
                                      <p:cBhvr additive="base">
                                        <p:cTn id="35" dur="500" fill="hold"/>
                                        <p:tgtEl>
                                          <p:spTgt spid="5632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63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6321">
                                            <p:txEl>
                                              <p:pRg st="5" end="5"/>
                                            </p:txEl>
                                          </p:spTgt>
                                        </p:tgtEl>
                                        <p:attrNameLst>
                                          <p:attrName>style.visibility</p:attrName>
                                        </p:attrNameLst>
                                      </p:cBhvr>
                                      <p:to>
                                        <p:strVal val="visible"/>
                                      </p:to>
                                    </p:set>
                                    <p:anim calcmode="lin" valueType="num">
                                      <p:cBhvr additive="base">
                                        <p:cTn id="41" dur="500" fill="hold"/>
                                        <p:tgtEl>
                                          <p:spTgt spid="5632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63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6321">
                                            <p:txEl>
                                              <p:pRg st="6" end="6"/>
                                            </p:txEl>
                                          </p:spTgt>
                                        </p:tgtEl>
                                        <p:attrNameLst>
                                          <p:attrName>style.visibility</p:attrName>
                                        </p:attrNameLst>
                                      </p:cBhvr>
                                      <p:to>
                                        <p:strVal val="visible"/>
                                      </p:to>
                                    </p:set>
                                    <p:anim calcmode="lin" valueType="num">
                                      <p:cBhvr additive="base">
                                        <p:cTn id="47" dur="500" fill="hold"/>
                                        <p:tgtEl>
                                          <p:spTgt spid="56321">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6321">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6321">
                                            <p:txEl>
                                              <p:pRg st="7" end="7"/>
                                            </p:txEl>
                                          </p:spTgt>
                                        </p:tgtEl>
                                        <p:attrNameLst>
                                          <p:attrName>style.visibility</p:attrName>
                                        </p:attrNameLst>
                                      </p:cBhvr>
                                      <p:to>
                                        <p:strVal val="visible"/>
                                      </p:to>
                                    </p:set>
                                    <p:anim calcmode="lin" valueType="num">
                                      <p:cBhvr additive="base">
                                        <p:cTn id="51" dur="500" fill="hold"/>
                                        <p:tgtEl>
                                          <p:spTgt spid="56321">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632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6321">
                                            <p:txEl>
                                              <p:pRg st="9" end="9"/>
                                            </p:txEl>
                                          </p:spTgt>
                                        </p:tgtEl>
                                        <p:attrNameLst>
                                          <p:attrName>style.visibility</p:attrName>
                                        </p:attrNameLst>
                                      </p:cBhvr>
                                      <p:to>
                                        <p:strVal val="visible"/>
                                      </p:to>
                                    </p:set>
                                    <p:anim calcmode="lin" valueType="num">
                                      <p:cBhvr additive="base">
                                        <p:cTn id="57" dur="500" fill="hold"/>
                                        <p:tgtEl>
                                          <p:spTgt spid="56321">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6321">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6321">
                                            <p:txEl>
                                              <p:pRg st="10" end="10"/>
                                            </p:txEl>
                                          </p:spTgt>
                                        </p:tgtEl>
                                        <p:attrNameLst>
                                          <p:attrName>style.visibility</p:attrName>
                                        </p:attrNameLst>
                                      </p:cBhvr>
                                      <p:to>
                                        <p:strVal val="visible"/>
                                      </p:to>
                                    </p:set>
                                    <p:anim calcmode="lin" valueType="num">
                                      <p:cBhvr additive="base">
                                        <p:cTn id="61" dur="500" fill="hold"/>
                                        <p:tgtEl>
                                          <p:spTgt spid="56321">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632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00E39C0-AC81-45D9-8786-182A4050F75C}"/>
              </a:ext>
            </a:extLst>
          </p:cNvPr>
          <p:cNvSpPr>
            <a:spLocks noGrp="1"/>
          </p:cNvSpPr>
          <p:nvPr>
            <p:ph type="title"/>
          </p:nvPr>
        </p:nvSpPr>
        <p:spPr>
          <a:xfrm>
            <a:off x="457200" y="116632"/>
            <a:ext cx="8229600" cy="457199"/>
          </a:xfrm>
        </p:spPr>
        <p:txBody>
          <a:bodyPr/>
          <a:lstStyle/>
          <a:p>
            <a:r>
              <a:rPr lang="ru-RU" dirty="0"/>
              <a:t>Пример</a:t>
            </a:r>
          </a:p>
        </p:txBody>
      </p:sp>
      <p:sp>
        <p:nvSpPr>
          <p:cNvPr id="3" name="Объект 2">
            <a:extLst>
              <a:ext uri="{FF2B5EF4-FFF2-40B4-BE49-F238E27FC236}">
                <a16:creationId xmlns:a16="http://schemas.microsoft.com/office/drawing/2014/main" xmlns="" id="{6E500643-9A5D-469A-99F1-9044DDF2656E}"/>
              </a:ext>
            </a:extLst>
          </p:cNvPr>
          <p:cNvSpPr>
            <a:spLocks noGrp="1"/>
          </p:cNvSpPr>
          <p:nvPr>
            <p:ph idx="1"/>
          </p:nvPr>
        </p:nvSpPr>
        <p:spPr>
          <a:xfrm>
            <a:off x="457200" y="703550"/>
            <a:ext cx="8229600" cy="565210"/>
          </a:xfrm>
        </p:spPr>
        <p:txBody>
          <a:bodyPr/>
          <a:lstStyle/>
          <a:p>
            <a:pPr marL="0" indent="0">
              <a:buNone/>
            </a:pPr>
            <a:r>
              <a:rPr lang="en-US" sz="3200" i="1" dirty="0"/>
              <a:t>S</a:t>
            </a:r>
            <a:r>
              <a:rPr lang="ru-RU" sz="3200" baseline="-25000" dirty="0"/>
              <a:t>1</a:t>
            </a:r>
            <a:r>
              <a:rPr lang="ru-RU" sz="3200" i="1" dirty="0"/>
              <a:t> = </a:t>
            </a:r>
            <a:r>
              <a:rPr lang="ru-RU" sz="3200" dirty="0"/>
              <a:t>”</a:t>
            </a:r>
            <a:r>
              <a:rPr lang="en-US" sz="3200" i="1" dirty="0" err="1"/>
              <a:t>cabc</a:t>
            </a:r>
            <a:r>
              <a:rPr lang="ru-RU" sz="3200" dirty="0"/>
              <a:t>”, </a:t>
            </a:r>
            <a:r>
              <a:rPr lang="en-US" sz="3200" i="1" dirty="0"/>
              <a:t>S</a:t>
            </a:r>
            <a:r>
              <a:rPr lang="ru-RU" sz="3200" baseline="-25000" dirty="0"/>
              <a:t>2</a:t>
            </a:r>
            <a:r>
              <a:rPr lang="ru-RU" sz="3200" dirty="0"/>
              <a:t> = ”</a:t>
            </a:r>
            <a:r>
              <a:rPr lang="en-US" i="1" dirty="0" err="1"/>
              <a:t>b</a:t>
            </a:r>
            <a:r>
              <a:rPr lang="en-US" sz="3200" i="1" dirty="0" err="1"/>
              <a:t>abddc</a:t>
            </a:r>
            <a:r>
              <a:rPr lang="ru-RU" sz="3200" dirty="0"/>
              <a:t>”</a:t>
            </a:r>
          </a:p>
          <a:p>
            <a:pPr marL="0" indent="0">
              <a:buNone/>
            </a:pPr>
            <a:endParaRPr lang="ru-RU" dirty="0"/>
          </a:p>
        </p:txBody>
      </p:sp>
      <p:graphicFrame>
        <p:nvGraphicFramePr>
          <p:cNvPr id="5" name="Таблица 5">
            <a:extLst>
              <a:ext uri="{FF2B5EF4-FFF2-40B4-BE49-F238E27FC236}">
                <a16:creationId xmlns:a16="http://schemas.microsoft.com/office/drawing/2014/main" xmlns="" id="{7F6C3725-3BFB-4B5A-8511-EC311202B645}"/>
              </a:ext>
            </a:extLst>
          </p:cNvPr>
          <p:cNvGraphicFramePr>
            <a:graphicFrameLocks noGrp="1"/>
          </p:cNvGraphicFramePr>
          <p:nvPr>
            <p:extLst>
              <p:ext uri="{D42A27DB-BD31-4B8C-83A1-F6EECF244321}">
                <p14:modId xmlns:p14="http://schemas.microsoft.com/office/powerpoint/2010/main" val="832205381"/>
              </p:ext>
            </p:extLst>
          </p:nvPr>
        </p:nvGraphicFramePr>
        <p:xfrm>
          <a:off x="473192" y="1377871"/>
          <a:ext cx="4344145" cy="4480274"/>
        </p:xfrm>
        <a:graphic>
          <a:graphicData uri="http://schemas.openxmlformats.org/drawingml/2006/table">
            <a:tbl>
              <a:tblPr firstRow="1" bandRow="1">
                <a:tableStyleId>{2D5ABB26-0587-4C30-8999-92F81FD0307C}</a:tableStyleId>
              </a:tblPr>
              <a:tblGrid>
                <a:gridCol w="642424">
                  <a:extLst>
                    <a:ext uri="{9D8B030D-6E8A-4147-A177-3AD203B41FA5}">
                      <a16:colId xmlns:a16="http://schemas.microsoft.com/office/drawing/2014/main" xmlns="" val="2862115003"/>
                    </a:ext>
                  </a:extLst>
                </a:gridCol>
                <a:gridCol w="648072">
                  <a:extLst>
                    <a:ext uri="{9D8B030D-6E8A-4147-A177-3AD203B41FA5}">
                      <a16:colId xmlns:a16="http://schemas.microsoft.com/office/drawing/2014/main" xmlns="" val="4281367041"/>
                    </a:ext>
                  </a:extLst>
                </a:gridCol>
                <a:gridCol w="850764">
                  <a:extLst>
                    <a:ext uri="{9D8B030D-6E8A-4147-A177-3AD203B41FA5}">
                      <a16:colId xmlns:a16="http://schemas.microsoft.com/office/drawing/2014/main" xmlns="" val="2204971558"/>
                    </a:ext>
                  </a:extLst>
                </a:gridCol>
                <a:gridCol w="826082">
                  <a:extLst>
                    <a:ext uri="{9D8B030D-6E8A-4147-A177-3AD203B41FA5}">
                      <a16:colId xmlns:a16="http://schemas.microsoft.com/office/drawing/2014/main" xmlns="" val="976396909"/>
                    </a:ext>
                  </a:extLst>
                </a:gridCol>
                <a:gridCol w="734294">
                  <a:extLst>
                    <a:ext uri="{9D8B030D-6E8A-4147-A177-3AD203B41FA5}">
                      <a16:colId xmlns:a16="http://schemas.microsoft.com/office/drawing/2014/main" xmlns="" val="2680246409"/>
                    </a:ext>
                  </a:extLst>
                </a:gridCol>
                <a:gridCol w="642509">
                  <a:extLst>
                    <a:ext uri="{9D8B030D-6E8A-4147-A177-3AD203B41FA5}">
                      <a16:colId xmlns:a16="http://schemas.microsoft.com/office/drawing/2014/main" xmlns="" val="3881790091"/>
                    </a:ext>
                  </a:extLst>
                </a:gridCol>
              </a:tblGrid>
              <a:tr h="573577">
                <a:tc>
                  <a:txBody>
                    <a:bodyPr/>
                    <a:lstStyle/>
                    <a:p>
                      <a:pPr algn="ctr"/>
                      <a:r>
                        <a:rPr lang="en-US" sz="2400" dirty="0">
                          <a:solidFill>
                            <a:schemeClr val="tx1"/>
                          </a:solidFill>
                        </a:rPr>
                        <a:t>c</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68401011"/>
                  </a:ext>
                </a:extLst>
              </a:tr>
              <a:tr h="573577">
                <a:tc>
                  <a:txBody>
                    <a:bodyPr/>
                    <a:lstStyle/>
                    <a:p>
                      <a:pPr algn="ctr"/>
                      <a:r>
                        <a:rPr lang="en-US" sz="2400" dirty="0">
                          <a:solidFill>
                            <a:schemeClr val="tx1"/>
                          </a:solidFill>
                        </a:rPr>
                        <a:t>d</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5</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64830869"/>
                  </a:ext>
                </a:extLst>
              </a:tr>
              <a:tr h="573577">
                <a:tc>
                  <a:txBody>
                    <a:bodyPr/>
                    <a:lstStyle/>
                    <a:p>
                      <a:pPr algn="ctr"/>
                      <a:r>
                        <a:rPr lang="en-US" sz="2400" dirty="0">
                          <a:solidFill>
                            <a:schemeClr val="tx1"/>
                          </a:solidFill>
                        </a:rPr>
                        <a:t>d</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50024862"/>
                  </a:ext>
                </a:extLst>
              </a:tr>
              <a:tr h="573577">
                <a:tc>
                  <a:txBody>
                    <a:bodyPr/>
                    <a:lstStyle/>
                    <a:p>
                      <a:pPr algn="ctr"/>
                      <a:r>
                        <a:rPr lang="en-US" sz="2400" dirty="0">
                          <a:solidFill>
                            <a:schemeClr val="tx1"/>
                          </a:solidFill>
                        </a:rPr>
                        <a:t>b</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0598390"/>
                  </a:ext>
                </a:extLst>
              </a:tr>
              <a:tr h="573577">
                <a:tc>
                  <a:txBody>
                    <a:bodyPr/>
                    <a:lstStyle/>
                    <a:p>
                      <a:pPr algn="ctr"/>
                      <a:r>
                        <a:rPr lang="en-US" sz="2400" dirty="0">
                          <a:solidFill>
                            <a:schemeClr val="tx1"/>
                          </a:solidFill>
                        </a:rPr>
                        <a:t>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1256931"/>
                  </a:ext>
                </a:extLst>
              </a:tr>
              <a:tr h="573577">
                <a:tc>
                  <a:txBody>
                    <a:bodyPr/>
                    <a:lstStyle/>
                    <a:p>
                      <a:pPr algn="ctr"/>
                      <a:r>
                        <a:rPr lang="en-US" sz="2400" dirty="0">
                          <a:solidFill>
                            <a:schemeClr val="tx1"/>
                          </a:solidFill>
                        </a:rPr>
                        <a:t>b</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71467799"/>
                  </a:ext>
                </a:extLst>
              </a:tr>
              <a:tr h="465235">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smtClean="0"/>
                        <a:t>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51603478"/>
                  </a:ext>
                </a:extLst>
              </a:tr>
              <a:tr h="573577">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c</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a</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b</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c</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23499681"/>
                  </a:ext>
                </a:extLst>
              </a:tr>
            </a:tbl>
          </a:graphicData>
        </a:graphic>
      </p:graphicFrame>
      <p:sp>
        <p:nvSpPr>
          <p:cNvPr id="6" name="Rectangle 3">
            <a:extLst>
              <a:ext uri="{FF2B5EF4-FFF2-40B4-BE49-F238E27FC236}">
                <a16:creationId xmlns:a16="http://schemas.microsoft.com/office/drawing/2014/main" xmlns="" id="{B4D282A3-C89D-45C6-9359-71348E219F8C}"/>
              </a:ext>
            </a:extLst>
          </p:cNvPr>
          <p:cNvSpPr txBox="1">
            <a:spLocks/>
          </p:cNvSpPr>
          <p:nvPr/>
        </p:nvSpPr>
        <p:spPr bwMode="auto">
          <a:xfrm>
            <a:off x="4817337" y="573831"/>
            <a:ext cx="4326663" cy="3359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sz="2000" b="1" i="1" dirty="0">
                <a:solidFill>
                  <a:srgbClr val="0070C0"/>
                </a:solidFill>
                <a:latin typeface="Courier New" panose="02070309020205020404" pitchFamily="49" charset="0"/>
                <a:cs typeface="Courier New" panose="02070309020205020404" pitchFamily="49" charset="0"/>
              </a:rPr>
              <a:t>M</a:t>
            </a:r>
            <a:r>
              <a:rPr lang="en-US" sz="2000" b="1" dirty="0">
                <a:solidFill>
                  <a:srgbClr val="0070C0"/>
                </a:solidFill>
                <a:latin typeface="Courier New" panose="02070309020205020404" pitchFamily="49" charset="0"/>
                <a:cs typeface="Courier New" panose="02070309020205020404" pitchFamily="49" charset="0"/>
              </a:rPr>
              <a:t>(0,</a:t>
            </a:r>
            <a:r>
              <a:rPr lang="en-US" sz="2000" b="1" i="1" dirty="0">
                <a:solidFill>
                  <a:srgbClr val="0070C0"/>
                </a:solidFill>
                <a:latin typeface="Courier New" panose="02070309020205020404" pitchFamily="49" charset="0"/>
                <a:cs typeface="Courier New" panose="02070309020205020404" pitchFamily="49" charset="0"/>
              </a:rPr>
              <a:t>j</a:t>
            </a:r>
            <a:r>
              <a:rPr lang="en-US" sz="2000" b="1" dirty="0">
                <a:solidFill>
                  <a:srgbClr val="0070C0"/>
                </a:solidFill>
                <a:latin typeface="Courier New" panose="02070309020205020404" pitchFamily="49" charset="0"/>
                <a:cs typeface="Courier New" panose="02070309020205020404" pitchFamily="49" charset="0"/>
              </a:rPr>
              <a:t>)= </a:t>
            </a:r>
            <a:r>
              <a:rPr lang="en-US" sz="2000" b="1" i="1" dirty="0">
                <a:solidFill>
                  <a:srgbClr val="0070C0"/>
                </a:solidFill>
                <a:latin typeface="Courier New" panose="02070309020205020404" pitchFamily="49" charset="0"/>
                <a:cs typeface="Courier New" panose="02070309020205020404" pitchFamily="49" charset="0"/>
              </a:rPr>
              <a:t>j</a:t>
            </a:r>
            <a:r>
              <a:rPr lang="en-US" sz="2000" b="1" dirty="0">
                <a:solidFill>
                  <a:srgbClr val="0070C0"/>
                </a:solidFill>
                <a:latin typeface="Courier New" panose="02070309020205020404" pitchFamily="49" charset="0"/>
                <a:cs typeface="Courier New" panose="02070309020205020404" pitchFamily="49" charset="0"/>
              </a:rPr>
              <a:t>; </a:t>
            </a:r>
            <a:r>
              <a:rPr lang="ru-RU" sz="2000" b="1" i="1" dirty="0">
                <a:solidFill>
                  <a:srgbClr val="0070C0"/>
                </a:solidFill>
                <a:latin typeface="Courier New" panose="02070309020205020404" pitchFamily="49" charset="0"/>
                <a:cs typeface="Courier New" panose="02070309020205020404" pitchFamily="49" charset="0"/>
              </a:rPr>
              <a:t>	</a:t>
            </a:r>
            <a:endParaRPr lang="en-US" sz="2000" b="1" i="1" dirty="0">
              <a:solidFill>
                <a:srgbClr val="0070C0"/>
              </a:solidFill>
              <a:latin typeface="Courier New" panose="02070309020205020404" pitchFamily="49" charset="0"/>
              <a:cs typeface="Courier New" panose="02070309020205020404" pitchFamily="49" charset="0"/>
            </a:endParaRPr>
          </a:p>
          <a:p>
            <a:pPr>
              <a:buFont typeface="Arial" charset="0"/>
              <a:buNone/>
            </a:pPr>
            <a:r>
              <a:rPr lang="en-US" sz="2000" b="1" i="1" dirty="0">
                <a:solidFill>
                  <a:srgbClr val="0070C0"/>
                </a:solidFill>
                <a:latin typeface="Courier New" panose="02070309020205020404" pitchFamily="49" charset="0"/>
                <a:cs typeface="Courier New" panose="02070309020205020404" pitchFamily="49" charset="0"/>
              </a:rPr>
              <a:t>M</a:t>
            </a:r>
            <a:r>
              <a:rPr lang="en-US" sz="2000" b="1" dirty="0">
                <a:solidFill>
                  <a:srgbClr val="0070C0"/>
                </a:solidFill>
                <a:latin typeface="Courier New" panose="02070309020205020404" pitchFamily="49" charset="0"/>
                <a:cs typeface="Courier New" panose="02070309020205020404" pitchFamily="49" charset="0"/>
              </a:rPr>
              <a:t>(</a:t>
            </a:r>
            <a:r>
              <a:rPr lang="en-US" sz="2000" b="1" i="1" dirty="0">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,0)= </a:t>
            </a:r>
            <a:r>
              <a:rPr lang="en-US" sz="2000" b="1" i="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a:t>
            </a:r>
            <a:endParaRPr lang="en-US" sz="2000" b="1" i="1" dirty="0">
              <a:solidFill>
                <a:srgbClr val="0070C0"/>
              </a:solidFill>
              <a:latin typeface="Courier New" panose="02070309020205020404" pitchFamily="49" charset="0"/>
              <a:cs typeface="Courier New" panose="02070309020205020404" pitchFamily="49" charset="0"/>
            </a:endParaRPr>
          </a:p>
          <a:p>
            <a:pPr>
              <a:buNone/>
            </a:pPr>
            <a:r>
              <a:rPr lang="en-US" sz="2000" b="1" i="1" u="sng" dirty="0">
                <a:solidFill>
                  <a:srgbClr val="002060"/>
                </a:solidFill>
                <a:latin typeface="Courier New" panose="02070309020205020404" pitchFamily="49" charset="0"/>
                <a:cs typeface="Courier New" panose="02070309020205020404" pitchFamily="49" charset="0"/>
              </a:rPr>
              <a:t>S</a:t>
            </a:r>
            <a:r>
              <a:rPr lang="en-US" sz="2000" b="1" u="sng" baseline="-25000" dirty="0">
                <a:solidFill>
                  <a:srgbClr val="002060"/>
                </a:solidFill>
                <a:latin typeface="Courier New" panose="02070309020205020404" pitchFamily="49" charset="0"/>
                <a:cs typeface="Courier New" panose="02070309020205020404" pitchFamily="49" charset="0"/>
              </a:rPr>
              <a:t>1</a:t>
            </a:r>
            <a:r>
              <a:rPr lang="en-US" sz="2000" b="1" u="sng" dirty="0">
                <a:solidFill>
                  <a:srgbClr val="002060"/>
                </a:solidFill>
                <a:latin typeface="Courier New" panose="02070309020205020404" pitchFamily="49" charset="0"/>
                <a:cs typeface="Courier New" panose="02070309020205020404" pitchFamily="49" charset="0"/>
              </a:rPr>
              <a:t>[</a:t>
            </a:r>
            <a:r>
              <a:rPr lang="en-US" sz="2000" b="1" i="1" u="sng" dirty="0" err="1">
                <a:solidFill>
                  <a:srgbClr val="002060"/>
                </a:solidFill>
                <a:latin typeface="Courier New" panose="02070309020205020404" pitchFamily="49" charset="0"/>
                <a:cs typeface="Courier New" panose="02070309020205020404" pitchFamily="49" charset="0"/>
              </a:rPr>
              <a:t>i</a:t>
            </a:r>
            <a:r>
              <a:rPr lang="en-US" sz="2000" b="1" u="sng" dirty="0">
                <a:solidFill>
                  <a:srgbClr val="002060"/>
                </a:solidFill>
                <a:latin typeface="Courier New" panose="02070309020205020404" pitchFamily="49" charset="0"/>
                <a:cs typeface="Courier New" panose="02070309020205020404" pitchFamily="49" charset="0"/>
              </a:rPr>
              <a:t>] = </a:t>
            </a:r>
            <a:r>
              <a:rPr lang="en-US" sz="2000" b="1" i="1" u="sng" dirty="0">
                <a:solidFill>
                  <a:srgbClr val="002060"/>
                </a:solidFill>
                <a:latin typeface="Courier New" panose="02070309020205020404" pitchFamily="49" charset="0"/>
                <a:cs typeface="Courier New" panose="02070309020205020404" pitchFamily="49" charset="0"/>
              </a:rPr>
              <a:t>S</a:t>
            </a:r>
            <a:r>
              <a:rPr lang="en-US" sz="2000" b="1" u="sng" baseline="-25000" dirty="0">
                <a:solidFill>
                  <a:srgbClr val="002060"/>
                </a:solidFill>
                <a:latin typeface="Courier New" panose="02070309020205020404" pitchFamily="49" charset="0"/>
                <a:cs typeface="Courier New" panose="02070309020205020404" pitchFamily="49" charset="0"/>
              </a:rPr>
              <a:t>2</a:t>
            </a:r>
            <a:r>
              <a:rPr lang="en-US" sz="2000" b="1" u="sng" dirty="0">
                <a:solidFill>
                  <a:srgbClr val="002060"/>
                </a:solidFill>
                <a:latin typeface="Courier New" panose="02070309020205020404" pitchFamily="49" charset="0"/>
                <a:cs typeface="Courier New" panose="02070309020205020404" pitchFamily="49" charset="0"/>
              </a:rPr>
              <a:t>[</a:t>
            </a:r>
            <a:r>
              <a:rPr lang="en-US" sz="2000" b="1" i="1" u="sng" dirty="0">
                <a:solidFill>
                  <a:srgbClr val="002060"/>
                </a:solidFill>
                <a:latin typeface="Courier New" panose="02070309020205020404" pitchFamily="49" charset="0"/>
                <a:cs typeface="Courier New" panose="02070309020205020404" pitchFamily="49" charset="0"/>
              </a:rPr>
              <a:t>j</a:t>
            </a:r>
            <a:r>
              <a:rPr lang="en-US" sz="2000" b="1" u="sng" dirty="0">
                <a:solidFill>
                  <a:srgbClr val="002060"/>
                </a:solidFill>
                <a:latin typeface="Courier New" panose="02070309020205020404" pitchFamily="49" charset="0"/>
                <a:cs typeface="Courier New" panose="02070309020205020404" pitchFamily="49" charset="0"/>
              </a:rPr>
              <a:t>]</a:t>
            </a:r>
            <a:r>
              <a:rPr lang="en-US" sz="2000" b="1" dirty="0">
                <a:solidFill>
                  <a:srgbClr val="002060"/>
                </a:solidFill>
                <a:latin typeface="Courier New" panose="02070309020205020404" pitchFamily="49" charset="0"/>
                <a:cs typeface="Courier New" panose="02070309020205020404" pitchFamily="49" charset="0"/>
              </a:rPr>
              <a:t>:</a:t>
            </a:r>
            <a:endParaRPr lang="en-US" sz="2000" b="1" i="1" dirty="0">
              <a:solidFill>
                <a:srgbClr val="0070C0"/>
              </a:solidFill>
              <a:latin typeface="Courier New" panose="02070309020205020404" pitchFamily="49" charset="0"/>
              <a:cs typeface="Courier New" panose="02070309020205020404" pitchFamily="49" charset="0"/>
            </a:endParaRPr>
          </a:p>
          <a:p>
            <a:pPr>
              <a:buFont typeface="Arial" charset="0"/>
              <a:buNone/>
            </a:pPr>
            <a:r>
              <a:rPr lang="en-US" sz="2000" b="1" i="1" dirty="0">
                <a:solidFill>
                  <a:srgbClr val="0070C0"/>
                </a:solidFill>
                <a:latin typeface="Courier New" panose="02070309020205020404" pitchFamily="49" charset="0"/>
                <a:cs typeface="Courier New" panose="02070309020205020404" pitchFamily="49" charset="0"/>
              </a:rPr>
              <a:t>M</a:t>
            </a:r>
            <a:r>
              <a:rPr lang="en-US" sz="2000" b="1" dirty="0">
                <a:solidFill>
                  <a:srgbClr val="0070C0"/>
                </a:solidFill>
                <a:latin typeface="Courier New" panose="02070309020205020404" pitchFamily="49" charset="0"/>
                <a:cs typeface="Courier New" panose="02070309020205020404" pitchFamily="49" charset="0"/>
              </a:rPr>
              <a:t>(</a:t>
            </a:r>
            <a:r>
              <a:rPr lang="en-US" sz="2000" b="1" i="1" dirty="0" err="1">
                <a:solidFill>
                  <a:srgbClr val="0070C0"/>
                </a:solidFill>
                <a:latin typeface="Courier New" panose="02070309020205020404" pitchFamily="49" charset="0"/>
                <a:cs typeface="Courier New" panose="02070309020205020404" pitchFamily="49" charset="0"/>
              </a:rPr>
              <a:t>i,j</a:t>
            </a:r>
            <a:r>
              <a:rPr lang="en-US" sz="2000" b="1" dirty="0">
                <a:solidFill>
                  <a:srgbClr val="0070C0"/>
                </a:solidFill>
                <a:latin typeface="Courier New" panose="02070309020205020404" pitchFamily="49" charset="0"/>
                <a:cs typeface="Courier New" panose="02070309020205020404" pitchFamily="49" charset="0"/>
              </a:rPr>
              <a:t>) = min( </a:t>
            </a:r>
            <a:r>
              <a:rPr lang="en-US" sz="2000" b="1" i="1" dirty="0">
                <a:solidFill>
                  <a:srgbClr val="0070C0"/>
                </a:solidFill>
                <a:latin typeface="Courier New" panose="02070309020205020404" pitchFamily="49" charset="0"/>
                <a:cs typeface="Courier New" panose="02070309020205020404" pitchFamily="49" charset="0"/>
              </a:rPr>
              <a:t>M</a:t>
            </a:r>
            <a:r>
              <a:rPr lang="en-US" sz="2000" b="1" dirty="0">
                <a:solidFill>
                  <a:srgbClr val="0070C0"/>
                </a:solidFill>
                <a:latin typeface="Courier New" panose="02070309020205020404" pitchFamily="49" charset="0"/>
                <a:cs typeface="Courier New" panose="02070309020205020404" pitchFamily="49" charset="0"/>
              </a:rPr>
              <a:t>(</a:t>
            </a:r>
            <a:r>
              <a:rPr lang="en-US" sz="2000" b="1" i="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–1, </a:t>
            </a:r>
            <a:r>
              <a:rPr lang="en-US" sz="2000" b="1" i="1" dirty="0">
                <a:solidFill>
                  <a:srgbClr val="0070C0"/>
                </a:solidFill>
                <a:latin typeface="Courier New" panose="02070309020205020404" pitchFamily="49" charset="0"/>
                <a:cs typeface="Courier New" panose="02070309020205020404" pitchFamily="49" charset="0"/>
              </a:rPr>
              <a:t>j</a:t>
            </a:r>
            <a:r>
              <a:rPr lang="en-US" sz="2000" b="1" dirty="0">
                <a:solidFill>
                  <a:srgbClr val="0070C0"/>
                </a:solidFill>
                <a:latin typeface="Courier New" panose="02070309020205020404" pitchFamily="49" charset="0"/>
                <a:cs typeface="Courier New" panose="02070309020205020404" pitchFamily="49" charset="0"/>
              </a:rPr>
              <a:t>–1), </a:t>
            </a:r>
          </a:p>
          <a:p>
            <a:pPr>
              <a:buFont typeface="Arial" charset="0"/>
              <a:buNone/>
            </a:pPr>
            <a:r>
              <a:rPr lang="en-US" sz="2000" b="1" i="1" dirty="0">
                <a:solidFill>
                  <a:srgbClr val="0070C0"/>
                </a:solidFill>
                <a:latin typeface="Courier New" panose="02070309020205020404" pitchFamily="49" charset="0"/>
                <a:cs typeface="Courier New" panose="02070309020205020404" pitchFamily="49" charset="0"/>
              </a:rPr>
              <a:t>            M</a:t>
            </a:r>
            <a:r>
              <a:rPr lang="en-US" sz="2000" b="1" dirty="0">
                <a:solidFill>
                  <a:srgbClr val="0070C0"/>
                </a:solidFill>
                <a:latin typeface="Courier New" panose="02070309020205020404" pitchFamily="49" charset="0"/>
                <a:cs typeface="Courier New" panose="02070309020205020404" pitchFamily="49" charset="0"/>
              </a:rPr>
              <a:t>(</a:t>
            </a:r>
            <a:r>
              <a:rPr lang="en-US" sz="2000" b="1" i="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–1,</a:t>
            </a:r>
            <a:r>
              <a:rPr lang="en-US" sz="2000" b="1" i="1" dirty="0">
                <a:solidFill>
                  <a:srgbClr val="0070C0"/>
                </a:solidFill>
                <a:latin typeface="Courier New" panose="02070309020205020404" pitchFamily="49" charset="0"/>
                <a:cs typeface="Courier New" panose="02070309020205020404" pitchFamily="49" charset="0"/>
              </a:rPr>
              <a:t>j</a:t>
            </a:r>
            <a:r>
              <a:rPr lang="en-US" sz="2000" b="1" dirty="0">
                <a:solidFill>
                  <a:srgbClr val="0070C0"/>
                </a:solidFill>
                <a:latin typeface="Courier New" panose="02070309020205020404" pitchFamily="49" charset="0"/>
                <a:cs typeface="Courier New" panose="02070309020205020404" pitchFamily="49" charset="0"/>
              </a:rPr>
              <a:t>) + 1,</a:t>
            </a:r>
          </a:p>
          <a:p>
            <a:pPr>
              <a:buNone/>
            </a:pPr>
            <a:r>
              <a:rPr lang="en-US" sz="2000" b="1" dirty="0">
                <a:solidFill>
                  <a:srgbClr val="0070C0"/>
                </a:solidFill>
                <a:latin typeface="Courier New" panose="02070309020205020404" pitchFamily="49" charset="0"/>
                <a:cs typeface="Courier New" panose="02070309020205020404" pitchFamily="49" charset="0"/>
              </a:rPr>
              <a:t>            </a:t>
            </a:r>
            <a:r>
              <a:rPr lang="en-US" sz="2000" b="1" i="1" dirty="0">
                <a:solidFill>
                  <a:srgbClr val="0070C0"/>
                </a:solidFill>
                <a:latin typeface="Courier New" panose="02070309020205020404" pitchFamily="49" charset="0"/>
                <a:cs typeface="Courier New" panose="02070309020205020404" pitchFamily="49" charset="0"/>
              </a:rPr>
              <a:t>M</a:t>
            </a:r>
            <a:r>
              <a:rPr lang="en-US" sz="2000" b="1" dirty="0">
                <a:solidFill>
                  <a:srgbClr val="0070C0"/>
                </a:solidFill>
                <a:latin typeface="Courier New" panose="02070309020205020404" pitchFamily="49" charset="0"/>
                <a:cs typeface="Courier New" panose="02070309020205020404" pitchFamily="49" charset="0"/>
              </a:rPr>
              <a:t>(</a:t>
            </a:r>
            <a:r>
              <a:rPr lang="en-US" sz="2000" b="1" i="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 </a:t>
            </a:r>
            <a:r>
              <a:rPr lang="en-US" sz="2000" b="1" i="1" dirty="0">
                <a:solidFill>
                  <a:srgbClr val="0070C0"/>
                </a:solidFill>
                <a:latin typeface="Courier New" panose="02070309020205020404" pitchFamily="49" charset="0"/>
                <a:cs typeface="Courier New" panose="02070309020205020404" pitchFamily="49" charset="0"/>
              </a:rPr>
              <a:t>j</a:t>
            </a:r>
            <a:r>
              <a:rPr lang="en-US" sz="2000" b="1" dirty="0">
                <a:solidFill>
                  <a:srgbClr val="0070C0"/>
                </a:solidFill>
                <a:latin typeface="Courier New" panose="02070309020205020404" pitchFamily="49" charset="0"/>
                <a:cs typeface="Courier New" panose="02070309020205020404" pitchFamily="49" charset="0"/>
              </a:rPr>
              <a:t>–1)+ 1) </a:t>
            </a:r>
          </a:p>
          <a:p>
            <a:pPr>
              <a:buNone/>
            </a:pPr>
            <a:r>
              <a:rPr lang="en-US" sz="2000" b="1" i="1" u="sng" dirty="0">
                <a:solidFill>
                  <a:srgbClr val="002060"/>
                </a:solidFill>
                <a:latin typeface="Courier New" panose="02070309020205020404" pitchFamily="49" charset="0"/>
                <a:cs typeface="Courier New" panose="02070309020205020404" pitchFamily="49" charset="0"/>
              </a:rPr>
              <a:t>S</a:t>
            </a:r>
            <a:r>
              <a:rPr lang="en-US" sz="2000" b="1" u="sng" baseline="-25000" dirty="0">
                <a:solidFill>
                  <a:srgbClr val="002060"/>
                </a:solidFill>
                <a:latin typeface="Courier New" panose="02070309020205020404" pitchFamily="49" charset="0"/>
                <a:cs typeface="Courier New" panose="02070309020205020404" pitchFamily="49" charset="0"/>
              </a:rPr>
              <a:t>1</a:t>
            </a:r>
            <a:r>
              <a:rPr lang="en-US" sz="2000" b="1" u="sng" dirty="0">
                <a:solidFill>
                  <a:srgbClr val="002060"/>
                </a:solidFill>
                <a:latin typeface="Courier New" panose="02070309020205020404" pitchFamily="49" charset="0"/>
                <a:cs typeface="Courier New" panose="02070309020205020404" pitchFamily="49" charset="0"/>
              </a:rPr>
              <a:t>[</a:t>
            </a:r>
            <a:r>
              <a:rPr lang="en-US" sz="2000" b="1" i="1" u="sng" dirty="0" err="1">
                <a:solidFill>
                  <a:srgbClr val="002060"/>
                </a:solidFill>
                <a:latin typeface="Courier New" panose="02070309020205020404" pitchFamily="49" charset="0"/>
                <a:cs typeface="Courier New" panose="02070309020205020404" pitchFamily="49" charset="0"/>
              </a:rPr>
              <a:t>i</a:t>
            </a:r>
            <a:r>
              <a:rPr lang="en-US" sz="2000" b="1" u="sng" dirty="0">
                <a:solidFill>
                  <a:srgbClr val="002060"/>
                </a:solidFill>
                <a:latin typeface="Courier New" panose="02070309020205020404" pitchFamily="49" charset="0"/>
                <a:cs typeface="Courier New" panose="02070309020205020404" pitchFamily="49" charset="0"/>
              </a:rPr>
              <a:t>] ≠ </a:t>
            </a:r>
            <a:r>
              <a:rPr lang="en-US" sz="2000" b="1" i="1" u="sng" dirty="0">
                <a:solidFill>
                  <a:srgbClr val="002060"/>
                </a:solidFill>
                <a:latin typeface="Courier New" panose="02070309020205020404" pitchFamily="49" charset="0"/>
                <a:cs typeface="Courier New" panose="02070309020205020404" pitchFamily="49" charset="0"/>
              </a:rPr>
              <a:t>S</a:t>
            </a:r>
            <a:r>
              <a:rPr lang="en-US" sz="2000" b="1" u="sng" baseline="-25000" dirty="0">
                <a:solidFill>
                  <a:srgbClr val="002060"/>
                </a:solidFill>
                <a:latin typeface="Courier New" panose="02070309020205020404" pitchFamily="49" charset="0"/>
                <a:cs typeface="Courier New" panose="02070309020205020404" pitchFamily="49" charset="0"/>
              </a:rPr>
              <a:t>2</a:t>
            </a:r>
            <a:r>
              <a:rPr lang="en-US" sz="2000" b="1" u="sng" dirty="0">
                <a:solidFill>
                  <a:srgbClr val="002060"/>
                </a:solidFill>
                <a:latin typeface="Courier New" panose="02070309020205020404" pitchFamily="49" charset="0"/>
                <a:cs typeface="Courier New" panose="02070309020205020404" pitchFamily="49" charset="0"/>
              </a:rPr>
              <a:t>[</a:t>
            </a:r>
            <a:r>
              <a:rPr lang="en-US" sz="2000" b="1" i="1" u="sng" dirty="0">
                <a:solidFill>
                  <a:srgbClr val="002060"/>
                </a:solidFill>
                <a:latin typeface="Courier New" panose="02070309020205020404" pitchFamily="49" charset="0"/>
                <a:cs typeface="Courier New" panose="02070309020205020404" pitchFamily="49" charset="0"/>
              </a:rPr>
              <a:t>j</a:t>
            </a:r>
            <a:r>
              <a:rPr lang="en-US" sz="2000" b="1" u="sng" dirty="0">
                <a:solidFill>
                  <a:srgbClr val="002060"/>
                </a:solidFill>
                <a:latin typeface="Courier New" panose="02070309020205020404" pitchFamily="49" charset="0"/>
                <a:cs typeface="Courier New" panose="02070309020205020404" pitchFamily="49" charset="0"/>
              </a:rPr>
              <a:t>]:</a:t>
            </a:r>
            <a:endParaRPr lang="en-US" sz="2000" b="1" i="1" u="sng" dirty="0">
              <a:solidFill>
                <a:srgbClr val="0070C0"/>
              </a:solidFill>
              <a:latin typeface="Courier New" panose="02070309020205020404" pitchFamily="49" charset="0"/>
              <a:cs typeface="Courier New" panose="02070309020205020404" pitchFamily="49" charset="0"/>
            </a:endParaRPr>
          </a:p>
          <a:p>
            <a:pPr>
              <a:buNone/>
            </a:pPr>
            <a:r>
              <a:rPr lang="en-US" sz="2000" b="1" i="1" dirty="0">
                <a:solidFill>
                  <a:srgbClr val="0070C0"/>
                </a:solidFill>
                <a:latin typeface="Courier New" panose="02070309020205020404" pitchFamily="49" charset="0"/>
                <a:cs typeface="Courier New" panose="02070309020205020404" pitchFamily="49" charset="0"/>
              </a:rPr>
              <a:t>M</a:t>
            </a:r>
            <a:r>
              <a:rPr lang="en-US" sz="2000" b="1" dirty="0">
                <a:solidFill>
                  <a:srgbClr val="0070C0"/>
                </a:solidFill>
                <a:latin typeface="Courier New" panose="02070309020205020404" pitchFamily="49" charset="0"/>
                <a:cs typeface="Courier New" panose="02070309020205020404" pitchFamily="49" charset="0"/>
              </a:rPr>
              <a:t>(</a:t>
            </a:r>
            <a:r>
              <a:rPr lang="en-US" sz="2000" b="1" i="1" dirty="0" err="1">
                <a:solidFill>
                  <a:srgbClr val="0070C0"/>
                </a:solidFill>
                <a:latin typeface="Courier New" panose="02070309020205020404" pitchFamily="49" charset="0"/>
                <a:cs typeface="Courier New" panose="02070309020205020404" pitchFamily="49" charset="0"/>
              </a:rPr>
              <a:t>i,j</a:t>
            </a:r>
            <a:r>
              <a:rPr lang="en-US" sz="2000" b="1" dirty="0">
                <a:solidFill>
                  <a:srgbClr val="0070C0"/>
                </a:solidFill>
                <a:latin typeface="Courier New" panose="02070309020205020404" pitchFamily="49" charset="0"/>
                <a:cs typeface="Courier New" panose="02070309020205020404" pitchFamily="49" charset="0"/>
              </a:rPr>
              <a:t>) = min( M(</a:t>
            </a:r>
            <a:r>
              <a:rPr lang="en-US" sz="2000" b="1" i="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–1,</a:t>
            </a:r>
            <a:r>
              <a:rPr lang="en-US" sz="2000" b="1" i="1" dirty="0">
                <a:solidFill>
                  <a:srgbClr val="0070C0"/>
                </a:solidFill>
                <a:latin typeface="Courier New" panose="02070309020205020404" pitchFamily="49" charset="0"/>
                <a:cs typeface="Courier New" panose="02070309020205020404" pitchFamily="49" charset="0"/>
              </a:rPr>
              <a:t>j</a:t>
            </a:r>
            <a:r>
              <a:rPr lang="en-US" sz="2000" b="1" dirty="0">
                <a:solidFill>
                  <a:srgbClr val="0070C0"/>
                </a:solidFill>
                <a:latin typeface="Courier New" panose="02070309020205020404" pitchFamily="49" charset="0"/>
                <a:cs typeface="Courier New" panose="02070309020205020404" pitchFamily="49" charset="0"/>
              </a:rPr>
              <a:t>) + 1,</a:t>
            </a:r>
            <a:endParaRPr lang="en-US" sz="2000" b="1" i="1" dirty="0">
              <a:solidFill>
                <a:srgbClr val="0070C0"/>
              </a:solidFill>
              <a:latin typeface="Courier New" panose="02070309020205020404" pitchFamily="49" charset="0"/>
              <a:cs typeface="Courier New" panose="02070309020205020404" pitchFamily="49" charset="0"/>
            </a:endParaRPr>
          </a:p>
          <a:p>
            <a:pPr>
              <a:buNone/>
            </a:pPr>
            <a:r>
              <a:rPr lang="en-US" sz="2000" b="1" i="1" dirty="0">
                <a:solidFill>
                  <a:srgbClr val="0070C0"/>
                </a:solidFill>
                <a:latin typeface="Courier New" panose="02070309020205020404" pitchFamily="49" charset="0"/>
                <a:cs typeface="Courier New" panose="02070309020205020404" pitchFamily="49" charset="0"/>
              </a:rPr>
              <a:t>           M</a:t>
            </a:r>
            <a:r>
              <a:rPr lang="en-US" sz="2000" b="1" dirty="0">
                <a:solidFill>
                  <a:srgbClr val="0070C0"/>
                </a:solidFill>
                <a:latin typeface="Courier New" panose="02070309020205020404" pitchFamily="49" charset="0"/>
                <a:cs typeface="Courier New" panose="02070309020205020404" pitchFamily="49" charset="0"/>
              </a:rPr>
              <a:t>(</a:t>
            </a:r>
            <a:r>
              <a:rPr lang="en-US" sz="2000" b="1" i="1" dirty="0" err="1">
                <a:solidFill>
                  <a:srgbClr val="0070C0"/>
                </a:solidFill>
                <a:latin typeface="Courier New" panose="02070309020205020404" pitchFamily="49" charset="0"/>
                <a:cs typeface="Courier New" panose="02070309020205020404" pitchFamily="49" charset="0"/>
              </a:rPr>
              <a:t>i</a:t>
            </a:r>
            <a:r>
              <a:rPr lang="en-US" sz="2000" b="1" dirty="0" err="1">
                <a:solidFill>
                  <a:srgbClr val="0070C0"/>
                </a:solidFill>
                <a:latin typeface="Courier New" panose="02070309020205020404" pitchFamily="49" charset="0"/>
                <a:cs typeface="Courier New" panose="02070309020205020404" pitchFamily="49" charset="0"/>
              </a:rPr>
              <a:t>,</a:t>
            </a:r>
            <a:r>
              <a:rPr lang="en-US" sz="2000" b="1" i="1" dirty="0" err="1">
                <a:solidFill>
                  <a:srgbClr val="0070C0"/>
                </a:solidFill>
                <a:latin typeface="Courier New" panose="02070309020205020404" pitchFamily="49" charset="0"/>
                <a:cs typeface="Courier New" panose="02070309020205020404" pitchFamily="49" charset="0"/>
              </a:rPr>
              <a:t>j</a:t>
            </a:r>
            <a:r>
              <a:rPr lang="en-US" sz="2000" b="1" dirty="0">
                <a:solidFill>
                  <a:srgbClr val="0070C0"/>
                </a:solidFill>
                <a:latin typeface="Courier New" panose="02070309020205020404" pitchFamily="49" charset="0"/>
                <a:cs typeface="Courier New" panose="02070309020205020404" pitchFamily="49" charset="0"/>
              </a:rPr>
              <a:t>–1) + 1), </a:t>
            </a:r>
          </a:p>
          <a:p>
            <a:pPr>
              <a:buFont typeface="Arial" charset="0"/>
              <a:buNone/>
            </a:pPr>
            <a:r>
              <a:rPr lang="ru-RU" sz="2000" b="1" dirty="0">
                <a:solidFill>
                  <a:srgbClr val="0070C0"/>
                </a:solidFill>
                <a:latin typeface="Courier New" panose="02070309020205020404" pitchFamily="49" charset="0"/>
                <a:cs typeface="Courier New" panose="02070309020205020404" pitchFamily="49" charset="0"/>
              </a:rPr>
              <a:t>	</a:t>
            </a:r>
            <a:endParaRPr lang="ru-RU" sz="2400" dirty="0"/>
          </a:p>
        </p:txBody>
      </p:sp>
      <p:sp>
        <p:nvSpPr>
          <p:cNvPr id="7" name="TextBox 6">
            <a:extLst>
              <a:ext uri="{FF2B5EF4-FFF2-40B4-BE49-F238E27FC236}">
                <a16:creationId xmlns:a16="http://schemas.microsoft.com/office/drawing/2014/main" xmlns="" id="{3D188A0F-358F-4A0F-AB13-B589A30FD5E1}"/>
              </a:ext>
            </a:extLst>
          </p:cNvPr>
          <p:cNvSpPr txBox="1"/>
          <p:nvPr/>
        </p:nvSpPr>
        <p:spPr>
          <a:xfrm>
            <a:off x="1835696" y="4293096"/>
            <a:ext cx="648072" cy="400110"/>
          </a:xfrm>
          <a:prstGeom prst="rect">
            <a:avLst/>
          </a:prstGeom>
          <a:noFill/>
        </p:spPr>
        <p:txBody>
          <a:bodyPr wrap="square" rtlCol="0">
            <a:spAutoFit/>
          </a:bodyPr>
          <a:lstStyle/>
          <a:p>
            <a:pPr algn="ctr"/>
            <a:r>
              <a:rPr lang="en-US" sz="2000" dirty="0">
                <a:solidFill>
                  <a:srgbClr val="0070C0"/>
                </a:solidFill>
              </a:rPr>
              <a:t>2</a:t>
            </a:r>
            <a:endParaRPr lang="ru-RU" sz="2000" dirty="0">
              <a:solidFill>
                <a:srgbClr val="0070C0"/>
              </a:solidFill>
            </a:endParaRPr>
          </a:p>
        </p:txBody>
      </p:sp>
      <p:sp>
        <p:nvSpPr>
          <p:cNvPr id="8" name="TextBox 7">
            <a:extLst>
              <a:ext uri="{FF2B5EF4-FFF2-40B4-BE49-F238E27FC236}">
                <a16:creationId xmlns:a16="http://schemas.microsoft.com/office/drawing/2014/main" xmlns="" id="{3D188A0F-358F-4A0F-AB13-B589A30FD5E1}"/>
              </a:ext>
            </a:extLst>
          </p:cNvPr>
          <p:cNvSpPr txBox="1"/>
          <p:nvPr/>
        </p:nvSpPr>
        <p:spPr>
          <a:xfrm>
            <a:off x="2665260" y="3174877"/>
            <a:ext cx="648072" cy="400110"/>
          </a:xfrm>
          <a:prstGeom prst="rect">
            <a:avLst/>
          </a:prstGeom>
          <a:noFill/>
        </p:spPr>
        <p:txBody>
          <a:bodyPr wrap="square" rtlCol="0">
            <a:spAutoFit/>
          </a:bodyPr>
          <a:lstStyle/>
          <a:p>
            <a:pPr algn="ctr"/>
            <a:r>
              <a:rPr lang="ru-RU" sz="2000" dirty="0" smtClean="0">
                <a:solidFill>
                  <a:srgbClr val="0070C0"/>
                </a:solidFill>
              </a:rPr>
              <a:t>3</a:t>
            </a:r>
            <a:endParaRPr lang="ru-RU" sz="2000" dirty="0">
              <a:solidFill>
                <a:srgbClr val="0070C0"/>
              </a:solidFill>
            </a:endParaRPr>
          </a:p>
        </p:txBody>
      </p:sp>
      <p:sp>
        <p:nvSpPr>
          <p:cNvPr id="9" name="TextBox 8">
            <a:extLst>
              <a:ext uri="{FF2B5EF4-FFF2-40B4-BE49-F238E27FC236}">
                <a16:creationId xmlns:a16="http://schemas.microsoft.com/office/drawing/2014/main" xmlns="" id="{3D188A0F-358F-4A0F-AB13-B589A30FD5E1}"/>
              </a:ext>
            </a:extLst>
          </p:cNvPr>
          <p:cNvSpPr txBox="1"/>
          <p:nvPr/>
        </p:nvSpPr>
        <p:spPr>
          <a:xfrm>
            <a:off x="2647005" y="2619035"/>
            <a:ext cx="648072" cy="400110"/>
          </a:xfrm>
          <a:prstGeom prst="rect">
            <a:avLst/>
          </a:prstGeom>
          <a:noFill/>
        </p:spPr>
        <p:txBody>
          <a:bodyPr wrap="square" rtlCol="0">
            <a:spAutoFit/>
          </a:bodyPr>
          <a:lstStyle/>
          <a:p>
            <a:pPr algn="ctr"/>
            <a:r>
              <a:rPr lang="ru-RU" sz="2000" dirty="0" smtClean="0">
                <a:solidFill>
                  <a:srgbClr val="0070C0"/>
                </a:solidFill>
              </a:rPr>
              <a:t>4</a:t>
            </a:r>
            <a:endParaRPr lang="ru-RU" sz="2000" dirty="0">
              <a:solidFill>
                <a:srgbClr val="0070C0"/>
              </a:solidFill>
            </a:endParaRPr>
          </a:p>
        </p:txBody>
      </p:sp>
      <p:sp>
        <p:nvSpPr>
          <p:cNvPr id="10" name="TextBox 9">
            <a:extLst>
              <a:ext uri="{FF2B5EF4-FFF2-40B4-BE49-F238E27FC236}">
                <a16:creationId xmlns:a16="http://schemas.microsoft.com/office/drawing/2014/main" xmlns="" id="{3D188A0F-358F-4A0F-AB13-B589A30FD5E1}"/>
              </a:ext>
            </a:extLst>
          </p:cNvPr>
          <p:cNvSpPr txBox="1"/>
          <p:nvPr/>
        </p:nvSpPr>
        <p:spPr>
          <a:xfrm>
            <a:off x="2665260" y="2053388"/>
            <a:ext cx="648072" cy="400110"/>
          </a:xfrm>
          <a:prstGeom prst="rect">
            <a:avLst/>
          </a:prstGeom>
          <a:noFill/>
        </p:spPr>
        <p:txBody>
          <a:bodyPr wrap="square" rtlCol="0">
            <a:spAutoFit/>
          </a:bodyPr>
          <a:lstStyle/>
          <a:p>
            <a:pPr algn="ctr"/>
            <a:r>
              <a:rPr lang="ru-RU" sz="2000" dirty="0" smtClean="0">
                <a:solidFill>
                  <a:srgbClr val="0070C0"/>
                </a:solidFill>
              </a:rPr>
              <a:t>5</a:t>
            </a:r>
            <a:endParaRPr lang="ru-RU" sz="2000" dirty="0">
              <a:solidFill>
                <a:srgbClr val="0070C0"/>
              </a:solidFill>
            </a:endParaRPr>
          </a:p>
        </p:txBody>
      </p:sp>
      <p:sp>
        <p:nvSpPr>
          <p:cNvPr id="11" name="TextBox 10">
            <a:extLst>
              <a:ext uri="{FF2B5EF4-FFF2-40B4-BE49-F238E27FC236}">
                <a16:creationId xmlns:a16="http://schemas.microsoft.com/office/drawing/2014/main" xmlns="" id="{3D188A0F-358F-4A0F-AB13-B589A30FD5E1}"/>
              </a:ext>
            </a:extLst>
          </p:cNvPr>
          <p:cNvSpPr txBox="1"/>
          <p:nvPr/>
        </p:nvSpPr>
        <p:spPr>
          <a:xfrm>
            <a:off x="2665260" y="1484784"/>
            <a:ext cx="648072" cy="400110"/>
          </a:xfrm>
          <a:prstGeom prst="rect">
            <a:avLst/>
          </a:prstGeom>
          <a:noFill/>
        </p:spPr>
        <p:txBody>
          <a:bodyPr wrap="square" rtlCol="0">
            <a:spAutoFit/>
          </a:bodyPr>
          <a:lstStyle/>
          <a:p>
            <a:pPr algn="ctr"/>
            <a:r>
              <a:rPr lang="ru-RU" sz="2000" dirty="0" smtClean="0">
                <a:solidFill>
                  <a:srgbClr val="0070C0"/>
                </a:solidFill>
              </a:rPr>
              <a:t>6</a:t>
            </a:r>
            <a:endParaRPr lang="ru-RU" sz="2000" dirty="0">
              <a:solidFill>
                <a:srgbClr val="0070C0"/>
              </a:solidFill>
            </a:endParaRPr>
          </a:p>
        </p:txBody>
      </p:sp>
      <p:sp>
        <p:nvSpPr>
          <p:cNvPr id="12" name="TextBox 11">
            <a:extLst>
              <a:ext uri="{FF2B5EF4-FFF2-40B4-BE49-F238E27FC236}">
                <a16:creationId xmlns:a16="http://schemas.microsoft.com/office/drawing/2014/main" xmlns="" id="{3D188A0F-358F-4A0F-AB13-B589A30FD5E1}"/>
              </a:ext>
            </a:extLst>
          </p:cNvPr>
          <p:cNvSpPr txBox="1"/>
          <p:nvPr/>
        </p:nvSpPr>
        <p:spPr>
          <a:xfrm>
            <a:off x="1872183" y="3733001"/>
            <a:ext cx="648072" cy="400110"/>
          </a:xfrm>
          <a:prstGeom prst="rect">
            <a:avLst/>
          </a:prstGeom>
          <a:noFill/>
        </p:spPr>
        <p:txBody>
          <a:bodyPr wrap="square" rtlCol="0">
            <a:spAutoFit/>
          </a:bodyPr>
          <a:lstStyle/>
          <a:p>
            <a:pPr algn="ctr"/>
            <a:r>
              <a:rPr lang="ru-RU" sz="2000" dirty="0" smtClean="0">
                <a:solidFill>
                  <a:srgbClr val="0070C0"/>
                </a:solidFill>
              </a:rPr>
              <a:t>3</a:t>
            </a:r>
            <a:endParaRPr lang="ru-RU" sz="2000" dirty="0">
              <a:solidFill>
                <a:srgbClr val="0070C0"/>
              </a:solidFill>
            </a:endParaRPr>
          </a:p>
        </p:txBody>
      </p:sp>
      <p:sp>
        <p:nvSpPr>
          <p:cNvPr id="13" name="TextBox 12">
            <a:extLst>
              <a:ext uri="{FF2B5EF4-FFF2-40B4-BE49-F238E27FC236}">
                <a16:creationId xmlns:a16="http://schemas.microsoft.com/office/drawing/2014/main" xmlns="" id="{3D188A0F-358F-4A0F-AB13-B589A30FD5E1}"/>
              </a:ext>
            </a:extLst>
          </p:cNvPr>
          <p:cNvSpPr txBox="1"/>
          <p:nvPr/>
        </p:nvSpPr>
        <p:spPr>
          <a:xfrm>
            <a:off x="1872183" y="3140968"/>
            <a:ext cx="648072" cy="400110"/>
          </a:xfrm>
          <a:prstGeom prst="rect">
            <a:avLst/>
          </a:prstGeom>
          <a:noFill/>
        </p:spPr>
        <p:txBody>
          <a:bodyPr wrap="square" rtlCol="0">
            <a:spAutoFit/>
          </a:bodyPr>
          <a:lstStyle/>
          <a:p>
            <a:pPr algn="ctr"/>
            <a:r>
              <a:rPr lang="ru-RU" sz="2000" dirty="0" smtClean="0">
                <a:solidFill>
                  <a:srgbClr val="0070C0"/>
                </a:solidFill>
              </a:rPr>
              <a:t>4</a:t>
            </a:r>
            <a:endParaRPr lang="ru-RU" sz="2000" dirty="0">
              <a:solidFill>
                <a:srgbClr val="0070C0"/>
              </a:solidFill>
            </a:endParaRPr>
          </a:p>
        </p:txBody>
      </p:sp>
      <p:sp>
        <p:nvSpPr>
          <p:cNvPr id="14" name="TextBox 13">
            <a:extLst>
              <a:ext uri="{FF2B5EF4-FFF2-40B4-BE49-F238E27FC236}">
                <a16:creationId xmlns:a16="http://schemas.microsoft.com/office/drawing/2014/main" xmlns="" id="{3D188A0F-358F-4A0F-AB13-B589A30FD5E1}"/>
              </a:ext>
            </a:extLst>
          </p:cNvPr>
          <p:cNvSpPr txBox="1"/>
          <p:nvPr/>
        </p:nvSpPr>
        <p:spPr>
          <a:xfrm>
            <a:off x="1872183" y="2636912"/>
            <a:ext cx="648072" cy="400110"/>
          </a:xfrm>
          <a:prstGeom prst="rect">
            <a:avLst/>
          </a:prstGeom>
          <a:noFill/>
        </p:spPr>
        <p:txBody>
          <a:bodyPr wrap="square" rtlCol="0">
            <a:spAutoFit/>
          </a:bodyPr>
          <a:lstStyle/>
          <a:p>
            <a:pPr algn="ctr"/>
            <a:r>
              <a:rPr lang="ru-RU" sz="2000" dirty="0" smtClean="0">
                <a:solidFill>
                  <a:srgbClr val="0070C0"/>
                </a:solidFill>
              </a:rPr>
              <a:t>5</a:t>
            </a:r>
            <a:endParaRPr lang="ru-RU" sz="2000" dirty="0">
              <a:solidFill>
                <a:srgbClr val="0070C0"/>
              </a:solidFill>
            </a:endParaRPr>
          </a:p>
        </p:txBody>
      </p:sp>
      <p:sp>
        <p:nvSpPr>
          <p:cNvPr id="15" name="TextBox 14">
            <a:extLst>
              <a:ext uri="{FF2B5EF4-FFF2-40B4-BE49-F238E27FC236}">
                <a16:creationId xmlns:a16="http://schemas.microsoft.com/office/drawing/2014/main" xmlns="" id="{3D188A0F-358F-4A0F-AB13-B589A30FD5E1}"/>
              </a:ext>
            </a:extLst>
          </p:cNvPr>
          <p:cNvSpPr txBox="1"/>
          <p:nvPr/>
        </p:nvSpPr>
        <p:spPr>
          <a:xfrm>
            <a:off x="1856407" y="2053388"/>
            <a:ext cx="648072" cy="400110"/>
          </a:xfrm>
          <a:prstGeom prst="rect">
            <a:avLst/>
          </a:prstGeom>
          <a:noFill/>
        </p:spPr>
        <p:txBody>
          <a:bodyPr wrap="square" rtlCol="0">
            <a:spAutoFit/>
          </a:bodyPr>
          <a:lstStyle/>
          <a:p>
            <a:pPr algn="ctr"/>
            <a:r>
              <a:rPr lang="ru-RU" sz="2000" dirty="0" smtClean="0">
                <a:solidFill>
                  <a:srgbClr val="0070C0"/>
                </a:solidFill>
              </a:rPr>
              <a:t>6</a:t>
            </a:r>
            <a:endParaRPr lang="ru-RU" sz="2000" dirty="0">
              <a:solidFill>
                <a:srgbClr val="0070C0"/>
              </a:solidFill>
            </a:endParaRPr>
          </a:p>
        </p:txBody>
      </p:sp>
      <p:sp>
        <p:nvSpPr>
          <p:cNvPr id="16" name="TextBox 15">
            <a:extLst>
              <a:ext uri="{FF2B5EF4-FFF2-40B4-BE49-F238E27FC236}">
                <a16:creationId xmlns:a16="http://schemas.microsoft.com/office/drawing/2014/main" xmlns="" id="{3D188A0F-358F-4A0F-AB13-B589A30FD5E1}"/>
              </a:ext>
            </a:extLst>
          </p:cNvPr>
          <p:cNvSpPr txBox="1"/>
          <p:nvPr/>
        </p:nvSpPr>
        <p:spPr>
          <a:xfrm>
            <a:off x="1816460" y="1484784"/>
            <a:ext cx="648072" cy="400110"/>
          </a:xfrm>
          <a:prstGeom prst="rect">
            <a:avLst/>
          </a:prstGeom>
          <a:noFill/>
        </p:spPr>
        <p:txBody>
          <a:bodyPr wrap="square" rtlCol="0">
            <a:spAutoFit/>
          </a:bodyPr>
          <a:lstStyle/>
          <a:p>
            <a:pPr algn="ctr"/>
            <a:r>
              <a:rPr lang="ru-RU" sz="2000" dirty="0" smtClean="0">
                <a:solidFill>
                  <a:srgbClr val="0070C0"/>
                </a:solidFill>
              </a:rPr>
              <a:t>5</a:t>
            </a:r>
            <a:endParaRPr lang="ru-RU" sz="2000" dirty="0">
              <a:solidFill>
                <a:srgbClr val="0070C0"/>
              </a:solidFill>
            </a:endParaRPr>
          </a:p>
        </p:txBody>
      </p:sp>
      <p:sp>
        <p:nvSpPr>
          <p:cNvPr id="17" name="TextBox 16">
            <a:extLst>
              <a:ext uri="{FF2B5EF4-FFF2-40B4-BE49-F238E27FC236}">
                <a16:creationId xmlns:a16="http://schemas.microsoft.com/office/drawing/2014/main" xmlns="" id="{3D188A0F-358F-4A0F-AB13-B589A30FD5E1}"/>
              </a:ext>
            </a:extLst>
          </p:cNvPr>
          <p:cNvSpPr txBox="1"/>
          <p:nvPr/>
        </p:nvSpPr>
        <p:spPr>
          <a:xfrm>
            <a:off x="3496521" y="3174877"/>
            <a:ext cx="648072" cy="400110"/>
          </a:xfrm>
          <a:prstGeom prst="rect">
            <a:avLst/>
          </a:prstGeom>
          <a:noFill/>
        </p:spPr>
        <p:txBody>
          <a:bodyPr wrap="square" rtlCol="0">
            <a:spAutoFit/>
          </a:bodyPr>
          <a:lstStyle/>
          <a:p>
            <a:pPr algn="ctr"/>
            <a:r>
              <a:rPr lang="en-US" sz="2000" dirty="0">
                <a:solidFill>
                  <a:srgbClr val="0070C0"/>
                </a:solidFill>
              </a:rPr>
              <a:t>2</a:t>
            </a:r>
            <a:endParaRPr lang="ru-RU" sz="2000" dirty="0">
              <a:solidFill>
                <a:srgbClr val="0070C0"/>
              </a:solidFill>
            </a:endParaRPr>
          </a:p>
        </p:txBody>
      </p:sp>
      <p:sp>
        <p:nvSpPr>
          <p:cNvPr id="18" name="TextBox 17">
            <a:extLst>
              <a:ext uri="{FF2B5EF4-FFF2-40B4-BE49-F238E27FC236}">
                <a16:creationId xmlns:a16="http://schemas.microsoft.com/office/drawing/2014/main" xmlns="" id="{3D188A0F-358F-4A0F-AB13-B589A30FD5E1}"/>
              </a:ext>
            </a:extLst>
          </p:cNvPr>
          <p:cNvSpPr txBox="1"/>
          <p:nvPr/>
        </p:nvSpPr>
        <p:spPr>
          <a:xfrm>
            <a:off x="4169265" y="3753593"/>
            <a:ext cx="648072" cy="400110"/>
          </a:xfrm>
          <a:prstGeom prst="rect">
            <a:avLst/>
          </a:prstGeom>
          <a:noFill/>
        </p:spPr>
        <p:txBody>
          <a:bodyPr wrap="square" rtlCol="0">
            <a:spAutoFit/>
          </a:bodyPr>
          <a:lstStyle/>
          <a:p>
            <a:pPr algn="ctr"/>
            <a:r>
              <a:rPr lang="ru-RU" sz="2000" dirty="0" smtClean="0">
                <a:solidFill>
                  <a:srgbClr val="0070C0"/>
                </a:solidFill>
              </a:rPr>
              <a:t>4</a:t>
            </a:r>
            <a:endParaRPr lang="ru-RU" sz="2000" dirty="0">
              <a:solidFill>
                <a:srgbClr val="0070C0"/>
              </a:solidFill>
            </a:endParaRPr>
          </a:p>
        </p:txBody>
      </p:sp>
      <p:sp>
        <p:nvSpPr>
          <p:cNvPr id="19" name="TextBox 18">
            <a:extLst>
              <a:ext uri="{FF2B5EF4-FFF2-40B4-BE49-F238E27FC236}">
                <a16:creationId xmlns:a16="http://schemas.microsoft.com/office/drawing/2014/main" xmlns="" id="{3D188A0F-358F-4A0F-AB13-B589A30FD5E1}"/>
              </a:ext>
            </a:extLst>
          </p:cNvPr>
          <p:cNvSpPr txBox="1"/>
          <p:nvPr/>
        </p:nvSpPr>
        <p:spPr>
          <a:xfrm>
            <a:off x="3496521" y="3753593"/>
            <a:ext cx="648072" cy="400110"/>
          </a:xfrm>
          <a:prstGeom prst="rect">
            <a:avLst/>
          </a:prstGeom>
          <a:noFill/>
        </p:spPr>
        <p:txBody>
          <a:bodyPr wrap="square" rtlCol="0">
            <a:spAutoFit/>
          </a:bodyPr>
          <a:lstStyle/>
          <a:p>
            <a:pPr algn="ctr"/>
            <a:r>
              <a:rPr lang="ru-RU" sz="2000" dirty="0" smtClean="0">
                <a:solidFill>
                  <a:srgbClr val="0070C0"/>
                </a:solidFill>
              </a:rPr>
              <a:t>3</a:t>
            </a:r>
            <a:endParaRPr lang="ru-RU" sz="2000" dirty="0">
              <a:solidFill>
                <a:srgbClr val="0070C0"/>
              </a:solidFill>
            </a:endParaRPr>
          </a:p>
        </p:txBody>
      </p:sp>
      <p:sp>
        <p:nvSpPr>
          <p:cNvPr id="20" name="TextBox 19">
            <a:extLst>
              <a:ext uri="{FF2B5EF4-FFF2-40B4-BE49-F238E27FC236}">
                <a16:creationId xmlns:a16="http://schemas.microsoft.com/office/drawing/2014/main" xmlns="" id="{3D188A0F-358F-4A0F-AB13-B589A30FD5E1}"/>
              </a:ext>
            </a:extLst>
          </p:cNvPr>
          <p:cNvSpPr txBox="1"/>
          <p:nvPr/>
        </p:nvSpPr>
        <p:spPr>
          <a:xfrm>
            <a:off x="2728883" y="3753593"/>
            <a:ext cx="648072" cy="400110"/>
          </a:xfrm>
          <a:prstGeom prst="rect">
            <a:avLst/>
          </a:prstGeom>
          <a:noFill/>
        </p:spPr>
        <p:txBody>
          <a:bodyPr wrap="square" rtlCol="0">
            <a:spAutoFit/>
          </a:bodyPr>
          <a:lstStyle/>
          <a:p>
            <a:pPr algn="ctr"/>
            <a:r>
              <a:rPr lang="en-US" sz="2000" dirty="0">
                <a:solidFill>
                  <a:srgbClr val="0070C0"/>
                </a:solidFill>
              </a:rPr>
              <a:t>2</a:t>
            </a:r>
            <a:endParaRPr lang="ru-RU" sz="2000" dirty="0">
              <a:solidFill>
                <a:srgbClr val="0070C0"/>
              </a:solidFill>
            </a:endParaRPr>
          </a:p>
        </p:txBody>
      </p:sp>
      <p:sp>
        <p:nvSpPr>
          <p:cNvPr id="21" name="TextBox 20">
            <a:extLst>
              <a:ext uri="{FF2B5EF4-FFF2-40B4-BE49-F238E27FC236}">
                <a16:creationId xmlns:a16="http://schemas.microsoft.com/office/drawing/2014/main" xmlns="" id="{3D188A0F-358F-4A0F-AB13-B589A30FD5E1}"/>
              </a:ext>
            </a:extLst>
          </p:cNvPr>
          <p:cNvSpPr txBox="1"/>
          <p:nvPr/>
        </p:nvSpPr>
        <p:spPr>
          <a:xfrm>
            <a:off x="2728883" y="4350186"/>
            <a:ext cx="648072" cy="400110"/>
          </a:xfrm>
          <a:prstGeom prst="rect">
            <a:avLst/>
          </a:prstGeom>
          <a:noFill/>
        </p:spPr>
        <p:txBody>
          <a:bodyPr wrap="square" rtlCol="0">
            <a:spAutoFit/>
          </a:bodyPr>
          <a:lstStyle/>
          <a:p>
            <a:pPr algn="ctr"/>
            <a:r>
              <a:rPr lang="ru-RU" sz="2000" dirty="0" smtClean="0">
                <a:solidFill>
                  <a:srgbClr val="0070C0"/>
                </a:solidFill>
              </a:rPr>
              <a:t>3</a:t>
            </a:r>
            <a:endParaRPr lang="ru-RU" sz="2000" dirty="0">
              <a:solidFill>
                <a:srgbClr val="0070C0"/>
              </a:solidFill>
            </a:endParaRPr>
          </a:p>
        </p:txBody>
      </p:sp>
      <p:sp>
        <p:nvSpPr>
          <p:cNvPr id="22" name="TextBox 21">
            <a:extLst>
              <a:ext uri="{FF2B5EF4-FFF2-40B4-BE49-F238E27FC236}">
                <a16:creationId xmlns:a16="http://schemas.microsoft.com/office/drawing/2014/main" xmlns="" id="{3D188A0F-358F-4A0F-AB13-B589A30FD5E1}"/>
              </a:ext>
            </a:extLst>
          </p:cNvPr>
          <p:cNvSpPr txBox="1"/>
          <p:nvPr/>
        </p:nvSpPr>
        <p:spPr>
          <a:xfrm>
            <a:off x="3496521" y="4350186"/>
            <a:ext cx="648072" cy="400110"/>
          </a:xfrm>
          <a:prstGeom prst="rect">
            <a:avLst/>
          </a:prstGeom>
          <a:noFill/>
        </p:spPr>
        <p:txBody>
          <a:bodyPr wrap="square" rtlCol="0">
            <a:spAutoFit/>
          </a:bodyPr>
          <a:lstStyle/>
          <a:p>
            <a:pPr algn="ctr"/>
            <a:r>
              <a:rPr lang="en-US" sz="2000" dirty="0">
                <a:solidFill>
                  <a:srgbClr val="0070C0"/>
                </a:solidFill>
              </a:rPr>
              <a:t>2</a:t>
            </a:r>
            <a:endParaRPr lang="ru-RU" sz="2000" dirty="0">
              <a:solidFill>
                <a:srgbClr val="0070C0"/>
              </a:solidFill>
            </a:endParaRPr>
          </a:p>
        </p:txBody>
      </p:sp>
      <p:sp>
        <p:nvSpPr>
          <p:cNvPr id="23" name="TextBox 22">
            <a:extLst>
              <a:ext uri="{FF2B5EF4-FFF2-40B4-BE49-F238E27FC236}">
                <a16:creationId xmlns:a16="http://schemas.microsoft.com/office/drawing/2014/main" xmlns="" id="{3D188A0F-358F-4A0F-AB13-B589A30FD5E1}"/>
              </a:ext>
            </a:extLst>
          </p:cNvPr>
          <p:cNvSpPr txBox="1"/>
          <p:nvPr/>
        </p:nvSpPr>
        <p:spPr>
          <a:xfrm>
            <a:off x="4144593" y="4293096"/>
            <a:ext cx="648072" cy="400110"/>
          </a:xfrm>
          <a:prstGeom prst="rect">
            <a:avLst/>
          </a:prstGeom>
          <a:noFill/>
        </p:spPr>
        <p:txBody>
          <a:bodyPr wrap="square" rtlCol="0">
            <a:spAutoFit/>
          </a:bodyPr>
          <a:lstStyle/>
          <a:p>
            <a:pPr algn="ctr"/>
            <a:r>
              <a:rPr lang="ru-RU" sz="2000" dirty="0" smtClean="0">
                <a:solidFill>
                  <a:srgbClr val="0070C0"/>
                </a:solidFill>
              </a:rPr>
              <a:t>3</a:t>
            </a:r>
            <a:endParaRPr lang="ru-RU" sz="2000" dirty="0">
              <a:solidFill>
                <a:srgbClr val="0070C0"/>
              </a:solidFill>
            </a:endParaRPr>
          </a:p>
        </p:txBody>
      </p:sp>
      <p:sp>
        <p:nvSpPr>
          <p:cNvPr id="24" name="TextBox 23">
            <a:extLst>
              <a:ext uri="{FF2B5EF4-FFF2-40B4-BE49-F238E27FC236}">
                <a16:creationId xmlns:a16="http://schemas.microsoft.com/office/drawing/2014/main" xmlns="" id="{3D188A0F-358F-4A0F-AB13-B589A30FD5E1}"/>
              </a:ext>
            </a:extLst>
          </p:cNvPr>
          <p:cNvSpPr txBox="1"/>
          <p:nvPr/>
        </p:nvSpPr>
        <p:spPr>
          <a:xfrm>
            <a:off x="3497000" y="1483182"/>
            <a:ext cx="648072" cy="400110"/>
          </a:xfrm>
          <a:prstGeom prst="rect">
            <a:avLst/>
          </a:prstGeom>
          <a:noFill/>
        </p:spPr>
        <p:txBody>
          <a:bodyPr wrap="square" rtlCol="0">
            <a:spAutoFit/>
          </a:bodyPr>
          <a:lstStyle/>
          <a:p>
            <a:pPr algn="ctr"/>
            <a:r>
              <a:rPr lang="ru-RU" sz="2000" dirty="0" smtClean="0">
                <a:solidFill>
                  <a:srgbClr val="0070C0"/>
                </a:solidFill>
              </a:rPr>
              <a:t>5</a:t>
            </a:r>
            <a:endParaRPr lang="ru-RU" sz="2000" dirty="0">
              <a:solidFill>
                <a:srgbClr val="0070C0"/>
              </a:solidFill>
            </a:endParaRPr>
          </a:p>
        </p:txBody>
      </p:sp>
      <p:sp>
        <p:nvSpPr>
          <p:cNvPr id="25" name="TextBox 24">
            <a:extLst>
              <a:ext uri="{FF2B5EF4-FFF2-40B4-BE49-F238E27FC236}">
                <a16:creationId xmlns:a16="http://schemas.microsoft.com/office/drawing/2014/main" xmlns="" id="{3D188A0F-358F-4A0F-AB13-B589A30FD5E1}"/>
              </a:ext>
            </a:extLst>
          </p:cNvPr>
          <p:cNvSpPr txBox="1"/>
          <p:nvPr/>
        </p:nvSpPr>
        <p:spPr>
          <a:xfrm>
            <a:off x="4165788" y="2053388"/>
            <a:ext cx="648072" cy="400110"/>
          </a:xfrm>
          <a:prstGeom prst="rect">
            <a:avLst/>
          </a:prstGeom>
          <a:noFill/>
        </p:spPr>
        <p:txBody>
          <a:bodyPr wrap="square" rtlCol="0">
            <a:spAutoFit/>
          </a:bodyPr>
          <a:lstStyle/>
          <a:p>
            <a:pPr algn="ctr"/>
            <a:r>
              <a:rPr lang="ru-RU" sz="2000" dirty="0" smtClean="0">
                <a:solidFill>
                  <a:srgbClr val="0070C0"/>
                </a:solidFill>
              </a:rPr>
              <a:t>5</a:t>
            </a:r>
            <a:endParaRPr lang="ru-RU" sz="2000" dirty="0">
              <a:solidFill>
                <a:srgbClr val="0070C0"/>
              </a:solidFill>
            </a:endParaRPr>
          </a:p>
        </p:txBody>
      </p:sp>
      <p:sp>
        <p:nvSpPr>
          <p:cNvPr id="26" name="TextBox 25">
            <a:extLst>
              <a:ext uri="{FF2B5EF4-FFF2-40B4-BE49-F238E27FC236}">
                <a16:creationId xmlns:a16="http://schemas.microsoft.com/office/drawing/2014/main" xmlns="" id="{3D188A0F-358F-4A0F-AB13-B589A30FD5E1}"/>
              </a:ext>
            </a:extLst>
          </p:cNvPr>
          <p:cNvSpPr txBox="1"/>
          <p:nvPr/>
        </p:nvSpPr>
        <p:spPr>
          <a:xfrm>
            <a:off x="3459510" y="2053388"/>
            <a:ext cx="648072" cy="400110"/>
          </a:xfrm>
          <a:prstGeom prst="rect">
            <a:avLst/>
          </a:prstGeom>
          <a:noFill/>
        </p:spPr>
        <p:txBody>
          <a:bodyPr wrap="square" rtlCol="0">
            <a:spAutoFit/>
          </a:bodyPr>
          <a:lstStyle/>
          <a:p>
            <a:pPr algn="ctr"/>
            <a:r>
              <a:rPr lang="ru-RU" sz="2000" dirty="0" smtClean="0">
                <a:solidFill>
                  <a:srgbClr val="0070C0"/>
                </a:solidFill>
              </a:rPr>
              <a:t>4</a:t>
            </a:r>
            <a:endParaRPr lang="ru-RU" sz="2000" dirty="0">
              <a:solidFill>
                <a:srgbClr val="0070C0"/>
              </a:solidFill>
            </a:endParaRPr>
          </a:p>
        </p:txBody>
      </p:sp>
      <p:sp>
        <p:nvSpPr>
          <p:cNvPr id="27" name="TextBox 26">
            <a:extLst>
              <a:ext uri="{FF2B5EF4-FFF2-40B4-BE49-F238E27FC236}">
                <a16:creationId xmlns:a16="http://schemas.microsoft.com/office/drawing/2014/main" xmlns="" id="{3D188A0F-358F-4A0F-AB13-B589A30FD5E1}"/>
              </a:ext>
            </a:extLst>
          </p:cNvPr>
          <p:cNvSpPr txBox="1"/>
          <p:nvPr/>
        </p:nvSpPr>
        <p:spPr>
          <a:xfrm>
            <a:off x="4169265" y="2614474"/>
            <a:ext cx="648072" cy="400110"/>
          </a:xfrm>
          <a:prstGeom prst="rect">
            <a:avLst/>
          </a:prstGeom>
          <a:noFill/>
        </p:spPr>
        <p:txBody>
          <a:bodyPr wrap="square" rtlCol="0">
            <a:spAutoFit/>
          </a:bodyPr>
          <a:lstStyle/>
          <a:p>
            <a:pPr algn="ctr"/>
            <a:r>
              <a:rPr lang="ru-RU" sz="2000" dirty="0" smtClean="0">
                <a:solidFill>
                  <a:srgbClr val="0070C0"/>
                </a:solidFill>
              </a:rPr>
              <a:t>4</a:t>
            </a:r>
            <a:endParaRPr lang="ru-RU" sz="2000" dirty="0">
              <a:solidFill>
                <a:srgbClr val="0070C0"/>
              </a:solidFill>
            </a:endParaRPr>
          </a:p>
        </p:txBody>
      </p:sp>
      <p:sp>
        <p:nvSpPr>
          <p:cNvPr id="28" name="TextBox 27">
            <a:extLst>
              <a:ext uri="{FF2B5EF4-FFF2-40B4-BE49-F238E27FC236}">
                <a16:creationId xmlns:a16="http://schemas.microsoft.com/office/drawing/2014/main" xmlns="" id="{3D188A0F-358F-4A0F-AB13-B589A30FD5E1}"/>
              </a:ext>
            </a:extLst>
          </p:cNvPr>
          <p:cNvSpPr txBox="1"/>
          <p:nvPr/>
        </p:nvSpPr>
        <p:spPr>
          <a:xfrm>
            <a:off x="3497000" y="2636912"/>
            <a:ext cx="648072" cy="400110"/>
          </a:xfrm>
          <a:prstGeom prst="rect">
            <a:avLst/>
          </a:prstGeom>
          <a:noFill/>
        </p:spPr>
        <p:txBody>
          <a:bodyPr wrap="square" rtlCol="0">
            <a:spAutoFit/>
          </a:bodyPr>
          <a:lstStyle/>
          <a:p>
            <a:pPr algn="ctr"/>
            <a:r>
              <a:rPr lang="ru-RU" sz="2000" dirty="0" smtClean="0">
                <a:solidFill>
                  <a:srgbClr val="0070C0"/>
                </a:solidFill>
              </a:rPr>
              <a:t>3</a:t>
            </a:r>
            <a:endParaRPr lang="ru-RU" sz="2000" dirty="0">
              <a:solidFill>
                <a:srgbClr val="0070C0"/>
              </a:solidFill>
            </a:endParaRPr>
          </a:p>
        </p:txBody>
      </p:sp>
      <p:sp>
        <p:nvSpPr>
          <p:cNvPr id="29" name="TextBox 28">
            <a:extLst>
              <a:ext uri="{FF2B5EF4-FFF2-40B4-BE49-F238E27FC236}">
                <a16:creationId xmlns:a16="http://schemas.microsoft.com/office/drawing/2014/main" xmlns="" id="{3D188A0F-358F-4A0F-AB13-B589A30FD5E1}"/>
              </a:ext>
            </a:extLst>
          </p:cNvPr>
          <p:cNvSpPr txBox="1"/>
          <p:nvPr/>
        </p:nvSpPr>
        <p:spPr>
          <a:xfrm>
            <a:off x="4144593" y="3174877"/>
            <a:ext cx="648072" cy="400110"/>
          </a:xfrm>
          <a:prstGeom prst="rect">
            <a:avLst/>
          </a:prstGeom>
          <a:noFill/>
        </p:spPr>
        <p:txBody>
          <a:bodyPr wrap="square" rtlCol="0">
            <a:spAutoFit/>
          </a:bodyPr>
          <a:lstStyle/>
          <a:p>
            <a:pPr algn="ctr"/>
            <a:r>
              <a:rPr lang="ru-RU" sz="2000" dirty="0" smtClean="0">
                <a:solidFill>
                  <a:srgbClr val="0070C0"/>
                </a:solidFill>
              </a:rPr>
              <a:t>3</a:t>
            </a:r>
            <a:endParaRPr lang="ru-RU" sz="2000" dirty="0">
              <a:solidFill>
                <a:srgbClr val="0070C0"/>
              </a:solidFill>
            </a:endParaRPr>
          </a:p>
        </p:txBody>
      </p:sp>
      <p:sp>
        <p:nvSpPr>
          <p:cNvPr id="30" name="TextBox 29">
            <a:extLst>
              <a:ext uri="{FF2B5EF4-FFF2-40B4-BE49-F238E27FC236}">
                <a16:creationId xmlns:a16="http://schemas.microsoft.com/office/drawing/2014/main" xmlns="" id="{3D188A0F-358F-4A0F-AB13-B589A30FD5E1}"/>
              </a:ext>
            </a:extLst>
          </p:cNvPr>
          <p:cNvSpPr txBox="1"/>
          <p:nvPr/>
        </p:nvSpPr>
        <p:spPr>
          <a:xfrm>
            <a:off x="4174682" y="1483182"/>
            <a:ext cx="648072" cy="400110"/>
          </a:xfrm>
          <a:prstGeom prst="rect">
            <a:avLst/>
          </a:prstGeom>
          <a:noFill/>
        </p:spPr>
        <p:txBody>
          <a:bodyPr wrap="square" rtlCol="0">
            <a:spAutoFit/>
          </a:bodyPr>
          <a:lstStyle/>
          <a:p>
            <a:pPr algn="ctr"/>
            <a:r>
              <a:rPr lang="ru-RU" sz="2000" dirty="0" smtClean="0">
                <a:solidFill>
                  <a:srgbClr val="0070C0"/>
                </a:solidFill>
              </a:rPr>
              <a:t>4</a:t>
            </a:r>
            <a:endParaRPr lang="ru-RU" sz="2000" dirty="0">
              <a:solidFill>
                <a:srgbClr val="0070C0"/>
              </a:solidFill>
            </a:endParaRPr>
          </a:p>
        </p:txBody>
      </p:sp>
      <p:cxnSp>
        <p:nvCxnSpPr>
          <p:cNvPr id="31" name="Прямая со стрелкой 30">
            <a:extLst>
              <a:ext uri="{FF2B5EF4-FFF2-40B4-BE49-F238E27FC236}">
                <a16:creationId xmlns:a16="http://schemas.microsoft.com/office/drawing/2014/main" xmlns="" id="{B25FA5D9-26F6-4ED2-B7FC-4C085D29CBB9}"/>
              </a:ext>
            </a:extLst>
          </p:cNvPr>
          <p:cNvCxnSpPr>
            <a:cxnSpLocks/>
          </p:cNvCxnSpPr>
          <p:nvPr/>
        </p:nvCxnSpPr>
        <p:spPr>
          <a:xfrm flipH="1">
            <a:off x="3929048" y="1839031"/>
            <a:ext cx="432047" cy="315829"/>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xmlns="" id="{B25FA5D9-26F6-4ED2-B7FC-4C085D29CBB9}"/>
              </a:ext>
            </a:extLst>
          </p:cNvPr>
          <p:cNvCxnSpPr>
            <a:cxnSpLocks/>
          </p:cNvCxnSpPr>
          <p:nvPr/>
        </p:nvCxnSpPr>
        <p:spPr>
          <a:xfrm flipH="1">
            <a:off x="3995936" y="2254686"/>
            <a:ext cx="1" cy="582281"/>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a:extLst>
              <a:ext uri="{FF2B5EF4-FFF2-40B4-BE49-F238E27FC236}">
                <a16:creationId xmlns:a16="http://schemas.microsoft.com/office/drawing/2014/main" xmlns="" id="{B25FA5D9-26F6-4ED2-B7FC-4C085D29CBB9}"/>
              </a:ext>
            </a:extLst>
          </p:cNvPr>
          <p:cNvCxnSpPr>
            <a:cxnSpLocks/>
          </p:cNvCxnSpPr>
          <p:nvPr/>
        </p:nvCxnSpPr>
        <p:spPr>
          <a:xfrm flipH="1">
            <a:off x="3998112" y="2890541"/>
            <a:ext cx="1" cy="582281"/>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a:extLst>
              <a:ext uri="{FF2B5EF4-FFF2-40B4-BE49-F238E27FC236}">
                <a16:creationId xmlns:a16="http://schemas.microsoft.com/office/drawing/2014/main" xmlns="" id="{B25FA5D9-26F6-4ED2-B7FC-4C085D29CBB9}"/>
              </a:ext>
            </a:extLst>
          </p:cNvPr>
          <p:cNvCxnSpPr>
            <a:cxnSpLocks/>
          </p:cNvCxnSpPr>
          <p:nvPr/>
        </p:nvCxnSpPr>
        <p:spPr>
          <a:xfrm flipH="1">
            <a:off x="3131840" y="3441860"/>
            <a:ext cx="576066" cy="491196"/>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a:extLst>
              <a:ext uri="{FF2B5EF4-FFF2-40B4-BE49-F238E27FC236}">
                <a16:creationId xmlns:a16="http://schemas.microsoft.com/office/drawing/2014/main" xmlns="" id="{B25FA5D9-26F6-4ED2-B7FC-4C085D29CBB9}"/>
              </a:ext>
            </a:extLst>
          </p:cNvPr>
          <p:cNvCxnSpPr>
            <a:cxnSpLocks/>
          </p:cNvCxnSpPr>
          <p:nvPr/>
        </p:nvCxnSpPr>
        <p:spPr>
          <a:xfrm flipH="1">
            <a:off x="2268228" y="4059045"/>
            <a:ext cx="576066" cy="491196"/>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a:extLst>
              <a:ext uri="{FF2B5EF4-FFF2-40B4-BE49-F238E27FC236}">
                <a16:creationId xmlns:a16="http://schemas.microsoft.com/office/drawing/2014/main" xmlns="" id="{B25FA5D9-26F6-4ED2-B7FC-4C085D29CBB9}"/>
              </a:ext>
            </a:extLst>
          </p:cNvPr>
          <p:cNvCxnSpPr>
            <a:cxnSpLocks/>
          </p:cNvCxnSpPr>
          <p:nvPr/>
        </p:nvCxnSpPr>
        <p:spPr>
          <a:xfrm flipH="1">
            <a:off x="1476138" y="4649560"/>
            <a:ext cx="792090" cy="2342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xmlns="" id="{B25FA5D9-26F6-4ED2-B7FC-4C085D29CBB9}"/>
              </a:ext>
            </a:extLst>
          </p:cNvPr>
          <p:cNvCxnSpPr>
            <a:cxnSpLocks/>
          </p:cNvCxnSpPr>
          <p:nvPr/>
        </p:nvCxnSpPr>
        <p:spPr>
          <a:xfrm>
            <a:off x="1259634" y="4630143"/>
            <a:ext cx="0" cy="491196"/>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67544" y="6165304"/>
            <a:ext cx="1584176" cy="369332"/>
          </a:xfrm>
          <a:prstGeom prst="rect">
            <a:avLst/>
          </a:prstGeom>
          <a:noFill/>
        </p:spPr>
        <p:txBody>
          <a:bodyPr wrap="square" rtlCol="0">
            <a:spAutoFit/>
          </a:bodyPr>
          <a:lstStyle/>
          <a:p>
            <a:r>
              <a:rPr lang="en-US" dirty="0" smtClean="0"/>
              <a:t>Ins(3, ‘d’);</a:t>
            </a:r>
            <a:endParaRPr lang="ru-RU" dirty="0"/>
          </a:p>
        </p:txBody>
      </p:sp>
      <p:sp>
        <p:nvSpPr>
          <p:cNvPr id="44" name="TextBox 43"/>
          <p:cNvSpPr txBox="1"/>
          <p:nvPr/>
        </p:nvSpPr>
        <p:spPr>
          <a:xfrm>
            <a:off x="2140496" y="6177004"/>
            <a:ext cx="1281336" cy="369332"/>
          </a:xfrm>
          <a:prstGeom prst="rect">
            <a:avLst/>
          </a:prstGeom>
          <a:noFill/>
        </p:spPr>
        <p:txBody>
          <a:bodyPr wrap="square" rtlCol="0">
            <a:spAutoFit/>
          </a:bodyPr>
          <a:lstStyle/>
          <a:p>
            <a:r>
              <a:rPr lang="en-US" dirty="0" smtClean="0"/>
              <a:t>Ins(3, ‘d’);</a:t>
            </a:r>
            <a:endParaRPr lang="ru-RU" dirty="0"/>
          </a:p>
        </p:txBody>
      </p:sp>
      <p:sp>
        <p:nvSpPr>
          <p:cNvPr id="45" name="TextBox 44"/>
          <p:cNvSpPr txBox="1"/>
          <p:nvPr/>
        </p:nvSpPr>
        <p:spPr>
          <a:xfrm>
            <a:off x="3670626" y="6177004"/>
            <a:ext cx="1152128" cy="369332"/>
          </a:xfrm>
          <a:prstGeom prst="rect">
            <a:avLst/>
          </a:prstGeom>
          <a:noFill/>
        </p:spPr>
        <p:txBody>
          <a:bodyPr wrap="square" rtlCol="0">
            <a:spAutoFit/>
          </a:bodyPr>
          <a:lstStyle/>
          <a:p>
            <a:r>
              <a:rPr lang="en-US" dirty="0" smtClean="0"/>
              <a:t>Del( 1 );</a:t>
            </a:r>
            <a:endParaRPr lang="ru-RU" dirty="0"/>
          </a:p>
        </p:txBody>
      </p:sp>
      <p:sp>
        <p:nvSpPr>
          <p:cNvPr id="46" name="TextBox 45"/>
          <p:cNvSpPr txBox="1"/>
          <p:nvPr/>
        </p:nvSpPr>
        <p:spPr>
          <a:xfrm>
            <a:off x="4932040" y="6177004"/>
            <a:ext cx="1368152" cy="369332"/>
          </a:xfrm>
          <a:prstGeom prst="rect">
            <a:avLst/>
          </a:prstGeom>
          <a:noFill/>
        </p:spPr>
        <p:txBody>
          <a:bodyPr wrap="square" rtlCol="0">
            <a:spAutoFit/>
          </a:bodyPr>
          <a:lstStyle/>
          <a:p>
            <a:r>
              <a:rPr lang="en-US" dirty="0" smtClean="0"/>
              <a:t>Ins(0, ‘b’);</a:t>
            </a:r>
            <a:endParaRPr lang="ru-RU" dirty="0"/>
          </a:p>
        </p:txBody>
      </p:sp>
    </p:spTree>
    <p:extLst>
      <p:ext uri="{BB962C8B-B14F-4D97-AF65-F5344CB8AC3E}">
        <p14:creationId xmlns:p14="http://schemas.microsoft.com/office/powerpoint/2010/main" val="313030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iterate type="lt">
                                    <p:tmAbs val="0"/>
                                  </p:iterate>
                                  <p:childTnLst>
                                    <p:set>
                                      <p:cBhvr>
                                        <p:cTn id="98" dur="1" fill="hold">
                                          <p:stCondLst>
                                            <p:cond delay="0"/>
                                          </p:stCondLst>
                                        </p:cTn>
                                        <p:tgtEl>
                                          <p:spTgt spid="3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6" presetClass="emph" presetSubtype="0" fill="hold" grpId="1" nodeType="clickEffect">
                                  <p:stCondLst>
                                    <p:cond delay="0"/>
                                  </p:stCondLst>
                                  <p:iterate type="lt">
                                    <p:tmPct val="4000"/>
                                  </p:iterate>
                                  <p:childTnLst>
                                    <p:set>
                                      <p:cBhvr override="childStyle">
                                        <p:cTn id="102" dur="500" fill="hold"/>
                                        <p:tgtEl>
                                          <p:spTgt spid="30"/>
                                        </p:tgtEl>
                                        <p:attrNameLst>
                                          <p:attrName>style.color</p:attrName>
                                        </p:attrNameLst>
                                      </p:cBhvr>
                                      <p:to>
                                        <p:clrVal>
                                          <a:schemeClr val="accent2"/>
                                        </p:clrVal>
                                      </p:to>
                                    </p:set>
                                    <p:set>
                                      <p:cBhvr>
                                        <p:cTn id="103" dur="500" fill="hold"/>
                                        <p:tgtEl>
                                          <p:spTgt spid="30"/>
                                        </p:tgtEl>
                                        <p:attrNameLst>
                                          <p:attrName>fillcolor</p:attrName>
                                        </p:attrNameLst>
                                      </p:cBhvr>
                                      <p:to>
                                        <p:clrVal>
                                          <a:schemeClr val="accent2"/>
                                        </p:clrVal>
                                      </p:to>
                                    </p:set>
                                    <p:set>
                                      <p:cBhvr>
                                        <p:cTn id="104" dur="500" fill="hold"/>
                                        <p:tgtEl>
                                          <p:spTgt spid="30"/>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4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0" grpId="1"/>
      <p:bldP spid="43" grpId="0"/>
      <p:bldP spid="44" grpId="0"/>
      <p:bldP spid="45" grpId="0"/>
      <p:bldP spid="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250825" y="0"/>
            <a:ext cx="8229600" cy="954088"/>
          </a:xfrm>
        </p:spPr>
        <p:txBody>
          <a:bodyPr/>
          <a:lstStyle/>
          <a:p>
            <a:pPr algn="l"/>
            <a:r>
              <a:rPr lang="ru-RU" sz="2400" b="1"/>
              <a:t>Пример</a:t>
            </a:r>
          </a:p>
        </p:txBody>
      </p:sp>
      <p:sp>
        <p:nvSpPr>
          <p:cNvPr id="58370" name="Rectangle 3"/>
          <p:cNvSpPr>
            <a:spLocks noGrp="1"/>
          </p:cNvSpPr>
          <p:nvPr>
            <p:ph type="body" sz="half" idx="1"/>
          </p:nvPr>
        </p:nvSpPr>
        <p:spPr>
          <a:xfrm>
            <a:off x="323850" y="692150"/>
            <a:ext cx="8640763" cy="1441450"/>
          </a:xfrm>
        </p:spPr>
        <p:txBody>
          <a:bodyPr/>
          <a:lstStyle/>
          <a:p>
            <a:pPr>
              <a:lnSpc>
                <a:spcPct val="80000"/>
              </a:lnSpc>
              <a:buFont typeface="Arial" charset="0"/>
              <a:buNone/>
            </a:pPr>
            <a:r>
              <a:rPr lang="ru-RU" sz="900" dirty="0"/>
              <a:t> </a:t>
            </a:r>
            <a:r>
              <a:rPr lang="en-US" sz="2000" i="1" dirty="0"/>
              <a:t>S</a:t>
            </a:r>
            <a:r>
              <a:rPr lang="ru-RU" sz="2000" baseline="-25000" dirty="0"/>
              <a:t>1</a:t>
            </a:r>
            <a:r>
              <a:rPr lang="ru-RU" sz="2000" i="1" dirty="0"/>
              <a:t> = </a:t>
            </a:r>
            <a:r>
              <a:rPr lang="ru-RU" sz="2000" dirty="0"/>
              <a:t>”</a:t>
            </a:r>
            <a:r>
              <a:rPr lang="en-US" sz="2000" i="1" dirty="0" err="1"/>
              <a:t>abc</a:t>
            </a:r>
            <a:r>
              <a:rPr lang="ru-RU" sz="2000" dirty="0"/>
              <a:t>”, </a:t>
            </a:r>
            <a:r>
              <a:rPr lang="en-US" sz="2000" i="1" dirty="0"/>
              <a:t>S</a:t>
            </a:r>
            <a:r>
              <a:rPr lang="ru-RU" sz="2000" baseline="-25000" dirty="0"/>
              <a:t>2</a:t>
            </a:r>
            <a:r>
              <a:rPr lang="ru-RU" sz="2000" dirty="0"/>
              <a:t> = ”</a:t>
            </a:r>
            <a:r>
              <a:rPr lang="en-US" sz="2000" i="1" dirty="0" err="1"/>
              <a:t>aabddc</a:t>
            </a:r>
            <a:r>
              <a:rPr lang="ru-RU" sz="2000" dirty="0"/>
              <a:t>”</a:t>
            </a:r>
          </a:p>
          <a:p>
            <a:pPr>
              <a:lnSpc>
                <a:spcPct val="80000"/>
              </a:lnSpc>
              <a:buFont typeface="Arial" charset="0"/>
              <a:buNone/>
            </a:pPr>
            <a:r>
              <a:rPr lang="ru-RU" sz="2000" dirty="0"/>
              <a:t>Построим таблицу </a:t>
            </a:r>
            <a:r>
              <a:rPr lang="en-US" sz="2000" i="1" dirty="0"/>
              <a:t>M</a:t>
            </a:r>
            <a:r>
              <a:rPr lang="ru-RU" sz="2000" dirty="0"/>
              <a:t>, нумерация строк и столбцов которой начинается с нуля </a:t>
            </a:r>
          </a:p>
          <a:p>
            <a:pPr>
              <a:lnSpc>
                <a:spcPct val="80000"/>
              </a:lnSpc>
              <a:buFont typeface="Arial" charset="0"/>
              <a:buNone/>
            </a:pPr>
            <a:r>
              <a:rPr lang="ru-RU" sz="2000" dirty="0"/>
              <a:t>и элементами которой будут числа, равные значениям функции,  описанной</a:t>
            </a:r>
          </a:p>
          <a:p>
            <a:pPr>
              <a:lnSpc>
                <a:spcPct val="80000"/>
              </a:lnSpc>
              <a:buFont typeface="Arial" charset="0"/>
              <a:buNone/>
            </a:pPr>
            <a:r>
              <a:rPr lang="ru-RU" sz="2000" dirty="0"/>
              <a:t>выше. </a:t>
            </a:r>
          </a:p>
          <a:p>
            <a:pPr>
              <a:lnSpc>
                <a:spcPct val="80000"/>
              </a:lnSpc>
              <a:buFont typeface="Arial" charset="0"/>
              <a:buNone/>
            </a:pPr>
            <a:r>
              <a:rPr lang="ru-RU" sz="1200" dirty="0"/>
              <a:t> </a:t>
            </a:r>
          </a:p>
        </p:txBody>
      </p:sp>
      <p:sp>
        <p:nvSpPr>
          <p:cNvPr id="58371" name="Rectangle 63"/>
          <p:cNvSpPr>
            <a:spLocks noChangeArrowheads="1"/>
          </p:cNvSpPr>
          <p:nvPr/>
        </p:nvSpPr>
        <p:spPr bwMode="auto">
          <a:xfrm>
            <a:off x="1979613" y="2276475"/>
            <a:ext cx="4751387" cy="311150"/>
          </a:xfrm>
          <a:prstGeom prst="rect">
            <a:avLst/>
          </a:prstGeom>
          <a:noFill/>
          <a:ln w="9525">
            <a:noFill/>
            <a:miter lim="800000"/>
            <a:headEnd/>
            <a:tailEnd/>
          </a:ln>
        </p:spPr>
        <p:txBody>
          <a:bodyPr>
            <a:spAutoFit/>
          </a:bodyPr>
          <a:lstStyle/>
          <a:p>
            <a:pPr eaLnBrk="0" hangingPunct="0">
              <a:lnSpc>
                <a:spcPct val="80000"/>
              </a:lnSpc>
              <a:spcBef>
                <a:spcPct val="20000"/>
              </a:spcBef>
              <a:buFont typeface="Arial" charset="0"/>
              <a:buNone/>
            </a:pPr>
            <a:r>
              <a:rPr lang="ru-RU"/>
              <a:t>   -1            0            1            2           3 </a:t>
            </a:r>
          </a:p>
        </p:txBody>
      </p:sp>
      <p:graphicFrame>
        <p:nvGraphicFramePr>
          <p:cNvPr id="58435" name="Group 67"/>
          <p:cNvGraphicFramePr>
            <a:graphicFrameLocks noGrp="1"/>
          </p:cNvGraphicFramePr>
          <p:nvPr>
            <p:ph sz="half" idx="2"/>
          </p:nvPr>
        </p:nvGraphicFramePr>
        <p:xfrm>
          <a:off x="1979613" y="2708275"/>
          <a:ext cx="4391025" cy="2865120"/>
        </p:xfrm>
        <a:graphic>
          <a:graphicData uri="http://schemas.openxmlformats.org/drawingml/2006/table">
            <a:tbl>
              <a:tblPr/>
              <a:tblGrid>
                <a:gridCol w="877887">
                  <a:extLst>
                    <a:ext uri="{9D8B030D-6E8A-4147-A177-3AD203B41FA5}">
                      <a16:colId xmlns:a16="http://schemas.microsoft.com/office/drawing/2014/main" xmlns="" val="20000"/>
                    </a:ext>
                  </a:extLst>
                </a:gridCol>
                <a:gridCol w="879475">
                  <a:extLst>
                    <a:ext uri="{9D8B030D-6E8A-4147-A177-3AD203B41FA5}">
                      <a16:colId xmlns:a16="http://schemas.microsoft.com/office/drawing/2014/main" xmlns="" val="20001"/>
                    </a:ext>
                  </a:extLst>
                </a:gridCol>
                <a:gridCol w="876300">
                  <a:extLst>
                    <a:ext uri="{9D8B030D-6E8A-4147-A177-3AD203B41FA5}">
                      <a16:colId xmlns:a16="http://schemas.microsoft.com/office/drawing/2014/main" xmlns="" val="20002"/>
                    </a:ext>
                  </a:extLst>
                </a:gridCol>
                <a:gridCol w="879475">
                  <a:extLst>
                    <a:ext uri="{9D8B030D-6E8A-4147-A177-3AD203B41FA5}">
                      <a16:colId xmlns:a16="http://schemas.microsoft.com/office/drawing/2014/main" xmlns="" val="20003"/>
                    </a:ext>
                  </a:extLst>
                </a:gridCol>
                <a:gridCol w="877888">
                  <a:extLst>
                    <a:ext uri="{9D8B030D-6E8A-4147-A177-3AD203B41FA5}">
                      <a16:colId xmlns:a16="http://schemas.microsoft.com/office/drawing/2014/main" xmlns="" val="20004"/>
                    </a:ext>
                  </a:extLst>
                </a:gridCol>
              </a:tblGrid>
              <a:tr h="233363">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1" u="none" strike="noStrike" cap="none" normalizeH="0" baseline="0">
                          <a:ln>
                            <a:noFill/>
                          </a:ln>
                          <a:solidFill>
                            <a:schemeClr val="tx1"/>
                          </a:solidFill>
                          <a:effectLst/>
                          <a:latin typeface="Calibri" pitchFamily="34" charset="0"/>
                        </a:rPr>
                        <a:t>  c</a:t>
                      </a:r>
                      <a:endParaRPr kumimoji="0" lang="ru-RU" sz="2400" b="0" i="1"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6</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5</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4</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a:t>
                      </a:r>
                      <a:r>
                        <a:rPr kumimoji="0" lang="en-US" sz="2800" b="0" i="0" u="none" strike="noStrike" cap="none" normalizeH="0" baseline="0">
                          <a:ln>
                            <a:noFill/>
                          </a:ln>
                          <a:solidFill>
                            <a:schemeClr val="tx1"/>
                          </a:solidFill>
                          <a:effectLst/>
                          <a:latin typeface="Calibri" pitchFamily="34" charset="0"/>
                        </a:rPr>
                        <a:t>  </a:t>
                      </a:r>
                      <a:r>
                        <a:rPr kumimoji="0" lang="en-US" sz="2400" b="1" i="0" u="none" strike="noStrike" cap="none" normalizeH="0" baseline="0">
                          <a:ln>
                            <a:noFill/>
                          </a:ln>
                          <a:solidFill>
                            <a:srgbClr val="FF0000"/>
                          </a:solidFill>
                          <a:effectLst/>
                          <a:latin typeface="Calibri" pitchFamily="34" charset="0"/>
                        </a:rPr>
                        <a:t>3</a:t>
                      </a:r>
                      <a:endParaRPr kumimoji="0" lang="ru-RU" sz="2400" b="1" i="0" u="none" strike="noStrike" cap="none" normalizeH="0" baseline="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34950">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1" u="none" strike="noStrike" cap="none" normalizeH="0" baseline="0">
                          <a:ln>
                            <a:noFill/>
                          </a:ln>
                          <a:solidFill>
                            <a:schemeClr val="tx1"/>
                          </a:solidFill>
                          <a:effectLst/>
                          <a:latin typeface="Calibri" pitchFamily="34" charset="0"/>
                        </a:rPr>
                        <a:t>  d</a:t>
                      </a:r>
                      <a:endParaRPr kumimoji="0" lang="ru-RU" sz="2400" b="0" i="1"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5</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4</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3</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4</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33363">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1" u="none" strike="noStrike" cap="none" normalizeH="0" baseline="0">
                          <a:ln>
                            <a:noFill/>
                          </a:ln>
                          <a:solidFill>
                            <a:schemeClr val="tx1"/>
                          </a:solidFill>
                          <a:effectLst/>
                          <a:latin typeface="Calibri" pitchFamily="34" charset="0"/>
                        </a:rPr>
                        <a:t>  d</a:t>
                      </a:r>
                      <a:endParaRPr kumimoji="0" lang="ru-RU" sz="2400" b="0" i="1"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4</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3</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2</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3</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34950">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1" u="none" strike="noStrike" cap="none" normalizeH="0" baseline="0">
                          <a:ln>
                            <a:noFill/>
                          </a:ln>
                          <a:solidFill>
                            <a:schemeClr val="tx1"/>
                          </a:solidFill>
                          <a:effectLst/>
                          <a:latin typeface="Calibri" pitchFamily="34" charset="0"/>
                        </a:rPr>
                        <a:t>  b</a:t>
                      </a:r>
                      <a:endParaRPr kumimoji="0" lang="ru-RU" sz="2400" b="0" i="1"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3</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Calibri" pitchFamily="34" charset="0"/>
                        </a:rPr>
                        <a:t>    2</a:t>
                      </a:r>
                      <a:endParaRPr kumimoji="0" lang="ru-RU" sz="24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Calibri" pitchFamily="34" charset="0"/>
                        </a:rPr>
                        <a:t>    1</a:t>
                      </a:r>
                      <a:endParaRPr kumimoji="0" lang="ru-RU" sz="24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2</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33363">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1" u="none" strike="noStrike" cap="none" normalizeH="0" baseline="0">
                          <a:ln>
                            <a:noFill/>
                          </a:ln>
                          <a:solidFill>
                            <a:schemeClr val="tx1"/>
                          </a:solidFill>
                          <a:effectLst/>
                          <a:latin typeface="Calibri" pitchFamily="34" charset="0"/>
                        </a:rPr>
                        <a:t>  a</a:t>
                      </a:r>
                      <a:endParaRPr kumimoji="0" lang="ru-RU" sz="2400" b="0" i="1"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2</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1</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2</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3</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9563">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1" u="none" strike="noStrike" cap="none" normalizeH="0" baseline="0">
                          <a:ln>
                            <a:noFill/>
                          </a:ln>
                          <a:solidFill>
                            <a:schemeClr val="tx1"/>
                          </a:solidFill>
                          <a:effectLst/>
                          <a:latin typeface="Calibri" pitchFamily="34" charset="0"/>
                        </a:rPr>
                        <a:t>  a</a:t>
                      </a:r>
                      <a:endParaRPr kumimoji="0" lang="ru-RU" sz="2400" b="0" i="1"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1</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0</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1</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dirty="0">
                          <a:ln>
                            <a:noFill/>
                          </a:ln>
                          <a:solidFill>
                            <a:schemeClr val="tx1"/>
                          </a:solidFill>
                          <a:effectLst/>
                          <a:latin typeface="Calibri" pitchFamily="34" charset="0"/>
                        </a:rPr>
                        <a:t>   2</a:t>
                      </a:r>
                      <a:endParaRPr kumimoji="0" lang="ru-RU" sz="2400" b="0"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34950">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endParaRPr kumimoji="0" lang="ru-RU" sz="2400" b="0" i="1"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0</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1</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2</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Calibri" pitchFamily="34" charset="0"/>
                        </a:rPr>
                        <a:t>  3</a:t>
                      </a: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180975">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endParaRPr kumimoji="0" lang="ru-RU" sz="2800" b="0" i="1"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endParaRPr kumimoji="0" lang="ru-RU"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800" b="0" i="1" u="none" strike="noStrike" cap="none" normalizeH="0" baseline="0">
                          <a:ln>
                            <a:noFill/>
                          </a:ln>
                          <a:solidFill>
                            <a:schemeClr val="tx1"/>
                          </a:solidFill>
                          <a:effectLst/>
                          <a:latin typeface="Calibri" pitchFamily="34" charset="0"/>
                        </a:rPr>
                        <a:t>  a</a:t>
                      </a:r>
                      <a:endParaRPr kumimoji="0" lang="ru-RU" sz="2800" b="0" i="1"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800" b="0" i="1" u="none" strike="noStrike" cap="none" normalizeH="0" baseline="0">
                          <a:ln>
                            <a:noFill/>
                          </a:ln>
                          <a:solidFill>
                            <a:schemeClr val="tx1"/>
                          </a:solidFill>
                          <a:effectLst/>
                          <a:latin typeface="Calibri" pitchFamily="34" charset="0"/>
                        </a:rPr>
                        <a:t>  b</a:t>
                      </a:r>
                      <a:endParaRPr kumimoji="0" lang="ru-RU" sz="2800" b="0" i="1"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20000"/>
                        </a:spcBef>
                        <a:spcAft>
                          <a:spcPct val="0"/>
                        </a:spcAft>
                        <a:buClrTx/>
                        <a:buSzTx/>
                        <a:buFont typeface="Arial" charset="0"/>
                        <a:buNone/>
                        <a:tabLst/>
                      </a:pPr>
                      <a:r>
                        <a:rPr kumimoji="0" lang="en-US" sz="2800" b="0" i="1" u="none" strike="noStrike" cap="none" normalizeH="0" baseline="0" dirty="0">
                          <a:ln>
                            <a:noFill/>
                          </a:ln>
                          <a:solidFill>
                            <a:schemeClr val="tx1"/>
                          </a:solidFill>
                          <a:effectLst/>
                          <a:latin typeface="Calibri" pitchFamily="34" charset="0"/>
                        </a:rPr>
                        <a:t>  c</a:t>
                      </a:r>
                      <a:endParaRPr kumimoji="0" lang="ru-RU" sz="2800" b="0" i="1"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58428" name="Line 142"/>
          <p:cNvSpPr>
            <a:spLocks noChangeShapeType="1"/>
          </p:cNvSpPr>
          <p:nvPr/>
        </p:nvSpPr>
        <p:spPr bwMode="auto">
          <a:xfrm flipH="1">
            <a:off x="5292725" y="2852738"/>
            <a:ext cx="431800" cy="360362"/>
          </a:xfrm>
          <a:prstGeom prst="line">
            <a:avLst/>
          </a:prstGeom>
          <a:noFill/>
          <a:ln w="28575">
            <a:solidFill>
              <a:srgbClr val="0000FF"/>
            </a:solidFill>
            <a:round/>
            <a:headEnd/>
            <a:tailEnd type="triangle" w="med" len="med"/>
          </a:ln>
        </p:spPr>
        <p:txBody>
          <a:bodyPr/>
          <a:lstStyle/>
          <a:p>
            <a:endParaRPr lang="ru-RU"/>
          </a:p>
        </p:txBody>
      </p:sp>
      <p:sp>
        <p:nvSpPr>
          <p:cNvPr id="58429" name="Line 143"/>
          <p:cNvSpPr>
            <a:spLocks noChangeShapeType="1"/>
          </p:cNvSpPr>
          <p:nvPr/>
        </p:nvSpPr>
        <p:spPr bwMode="auto">
          <a:xfrm>
            <a:off x="4859338" y="3213100"/>
            <a:ext cx="0" cy="360363"/>
          </a:xfrm>
          <a:prstGeom prst="line">
            <a:avLst/>
          </a:prstGeom>
          <a:noFill/>
          <a:ln w="28575">
            <a:solidFill>
              <a:srgbClr val="0000FF"/>
            </a:solidFill>
            <a:round/>
            <a:headEnd/>
            <a:tailEnd type="triangle" w="med" len="med"/>
          </a:ln>
        </p:spPr>
        <p:txBody>
          <a:bodyPr/>
          <a:lstStyle/>
          <a:p>
            <a:endParaRPr lang="ru-RU"/>
          </a:p>
        </p:txBody>
      </p:sp>
      <p:sp>
        <p:nvSpPr>
          <p:cNvPr id="58430" name="Line 144"/>
          <p:cNvSpPr>
            <a:spLocks noChangeShapeType="1"/>
          </p:cNvSpPr>
          <p:nvPr/>
        </p:nvSpPr>
        <p:spPr bwMode="auto">
          <a:xfrm>
            <a:off x="4859338" y="3644900"/>
            <a:ext cx="0" cy="360363"/>
          </a:xfrm>
          <a:prstGeom prst="line">
            <a:avLst/>
          </a:prstGeom>
          <a:noFill/>
          <a:ln w="28575">
            <a:solidFill>
              <a:srgbClr val="0000FF"/>
            </a:solidFill>
            <a:round/>
            <a:headEnd/>
            <a:tailEnd type="triangle" w="med" len="med"/>
          </a:ln>
        </p:spPr>
        <p:txBody>
          <a:bodyPr/>
          <a:lstStyle/>
          <a:p>
            <a:endParaRPr lang="ru-RU"/>
          </a:p>
        </p:txBody>
      </p:sp>
      <p:sp>
        <p:nvSpPr>
          <p:cNvPr id="58431" name="Line 145"/>
          <p:cNvSpPr>
            <a:spLocks noChangeShapeType="1"/>
          </p:cNvSpPr>
          <p:nvPr/>
        </p:nvSpPr>
        <p:spPr bwMode="auto">
          <a:xfrm flipH="1">
            <a:off x="4284663" y="4005263"/>
            <a:ext cx="503237" cy="287337"/>
          </a:xfrm>
          <a:prstGeom prst="line">
            <a:avLst/>
          </a:prstGeom>
          <a:noFill/>
          <a:ln w="28575">
            <a:solidFill>
              <a:srgbClr val="0000FF"/>
            </a:solidFill>
            <a:round/>
            <a:headEnd/>
            <a:tailEnd type="triangle" w="med" len="med"/>
          </a:ln>
        </p:spPr>
        <p:txBody>
          <a:bodyPr/>
          <a:lstStyle/>
          <a:p>
            <a:endParaRPr lang="ru-RU"/>
          </a:p>
        </p:txBody>
      </p:sp>
      <p:sp>
        <p:nvSpPr>
          <p:cNvPr id="58432" name="Line 146"/>
          <p:cNvSpPr>
            <a:spLocks noChangeShapeType="1"/>
          </p:cNvSpPr>
          <p:nvPr/>
        </p:nvSpPr>
        <p:spPr bwMode="auto">
          <a:xfrm>
            <a:off x="3995738" y="4365625"/>
            <a:ext cx="0" cy="360363"/>
          </a:xfrm>
          <a:prstGeom prst="line">
            <a:avLst/>
          </a:prstGeom>
          <a:noFill/>
          <a:ln w="28575">
            <a:solidFill>
              <a:srgbClr val="0000FF"/>
            </a:solidFill>
            <a:round/>
            <a:headEnd/>
            <a:tailEnd type="triangle" w="med" len="med"/>
          </a:ln>
        </p:spPr>
        <p:txBody>
          <a:bodyPr/>
          <a:lstStyle/>
          <a:p>
            <a:endParaRPr lang="ru-RU"/>
          </a:p>
        </p:txBody>
      </p:sp>
      <p:sp>
        <p:nvSpPr>
          <p:cNvPr id="58433" name="Line 147"/>
          <p:cNvSpPr>
            <a:spLocks noChangeShapeType="1"/>
          </p:cNvSpPr>
          <p:nvPr/>
        </p:nvSpPr>
        <p:spPr bwMode="auto">
          <a:xfrm flipH="1">
            <a:off x="3419475" y="4724400"/>
            <a:ext cx="504825" cy="288925"/>
          </a:xfrm>
          <a:prstGeom prst="line">
            <a:avLst/>
          </a:prstGeom>
          <a:noFill/>
          <a:ln w="28575">
            <a:solidFill>
              <a:srgbClr val="0000FF"/>
            </a:solidFill>
            <a:round/>
            <a:headEnd/>
            <a:tailEnd type="triangle" w="med" len="med"/>
          </a:ln>
        </p:spPr>
        <p:txBody>
          <a:bodyPr/>
          <a:lstStyle/>
          <a:p>
            <a:endParaRPr lang="ru-RU"/>
          </a:p>
        </p:txBody>
      </p:sp>
    </p:spTree>
    <p:extLst>
      <p:ext uri="{BB962C8B-B14F-4D97-AF65-F5344CB8AC3E}">
        <p14:creationId xmlns:p14="http://schemas.microsoft.com/office/powerpoint/2010/main" val="294844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69"/>
                                        </p:tgtEl>
                                        <p:attrNameLst>
                                          <p:attrName>style.visibility</p:attrName>
                                        </p:attrNameLst>
                                      </p:cBhvr>
                                      <p:to>
                                        <p:strVal val="visible"/>
                                      </p:to>
                                    </p:set>
                                    <p:anim calcmode="lin" valueType="num">
                                      <p:cBhvr additive="base">
                                        <p:cTn id="7" dur="500" fill="hold"/>
                                        <p:tgtEl>
                                          <p:spTgt spid="58369"/>
                                        </p:tgtEl>
                                        <p:attrNameLst>
                                          <p:attrName>ppt_x</p:attrName>
                                        </p:attrNameLst>
                                      </p:cBhvr>
                                      <p:tavLst>
                                        <p:tav tm="0">
                                          <p:val>
                                            <p:strVal val="#ppt_x"/>
                                          </p:val>
                                        </p:tav>
                                        <p:tav tm="100000">
                                          <p:val>
                                            <p:strVal val="#ppt_x"/>
                                          </p:val>
                                        </p:tav>
                                      </p:tavLst>
                                    </p:anim>
                                    <p:anim calcmode="lin" valueType="num">
                                      <p:cBhvr additive="base">
                                        <p:cTn id="8" dur="500" fill="hold"/>
                                        <p:tgtEl>
                                          <p:spTgt spid="583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370">
                                            <p:txEl>
                                              <p:pRg st="0" end="0"/>
                                            </p:txEl>
                                          </p:spTgt>
                                        </p:tgtEl>
                                        <p:attrNameLst>
                                          <p:attrName>style.visibility</p:attrName>
                                        </p:attrNameLst>
                                      </p:cBhvr>
                                      <p:to>
                                        <p:strVal val="visible"/>
                                      </p:to>
                                    </p:set>
                                    <p:anim calcmode="lin" valueType="num">
                                      <p:cBhvr additive="base">
                                        <p:cTn id="13" dur="500" fill="hold"/>
                                        <p:tgtEl>
                                          <p:spTgt spid="5837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0">
                                            <p:txEl>
                                              <p:pRg st="1" end="1"/>
                                            </p:txEl>
                                          </p:spTgt>
                                        </p:tgtEl>
                                        <p:attrNameLst>
                                          <p:attrName>style.visibility</p:attrName>
                                        </p:attrNameLst>
                                      </p:cBhvr>
                                      <p:to>
                                        <p:strVal val="visible"/>
                                      </p:to>
                                    </p:set>
                                    <p:anim calcmode="lin" valueType="num">
                                      <p:cBhvr additive="base">
                                        <p:cTn id="19" dur="500" fill="hold"/>
                                        <p:tgtEl>
                                          <p:spTgt spid="5837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0">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370">
                                            <p:txEl>
                                              <p:pRg st="2" end="2"/>
                                            </p:txEl>
                                          </p:spTgt>
                                        </p:tgtEl>
                                        <p:attrNameLst>
                                          <p:attrName>style.visibility</p:attrName>
                                        </p:attrNameLst>
                                      </p:cBhvr>
                                      <p:to>
                                        <p:strVal val="visible"/>
                                      </p:to>
                                    </p:set>
                                    <p:anim calcmode="lin" valueType="num">
                                      <p:cBhvr additive="base">
                                        <p:cTn id="23" dur="500" fill="hold"/>
                                        <p:tgtEl>
                                          <p:spTgt spid="58370">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70">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8370">
                                            <p:txEl>
                                              <p:pRg st="3" end="3"/>
                                            </p:txEl>
                                          </p:spTgt>
                                        </p:tgtEl>
                                        <p:attrNameLst>
                                          <p:attrName>style.visibility</p:attrName>
                                        </p:attrNameLst>
                                      </p:cBhvr>
                                      <p:to>
                                        <p:strVal val="visible"/>
                                      </p:to>
                                    </p:set>
                                    <p:anim calcmode="lin" valueType="num">
                                      <p:cBhvr additive="base">
                                        <p:cTn id="27" dur="500" fill="hold"/>
                                        <p:tgtEl>
                                          <p:spTgt spid="58370">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8371"/>
                                        </p:tgtEl>
                                        <p:attrNameLst>
                                          <p:attrName>style.visibility</p:attrName>
                                        </p:attrNameLst>
                                      </p:cBhvr>
                                      <p:to>
                                        <p:strVal val="visible"/>
                                      </p:to>
                                    </p:set>
                                    <p:anim calcmode="lin" valueType="num">
                                      <p:cBhvr additive="base">
                                        <p:cTn id="33" dur="500" fill="hold"/>
                                        <p:tgtEl>
                                          <p:spTgt spid="58371"/>
                                        </p:tgtEl>
                                        <p:attrNameLst>
                                          <p:attrName>ppt_x</p:attrName>
                                        </p:attrNameLst>
                                      </p:cBhvr>
                                      <p:tavLst>
                                        <p:tav tm="0">
                                          <p:val>
                                            <p:strVal val="#ppt_x"/>
                                          </p:val>
                                        </p:tav>
                                        <p:tav tm="100000">
                                          <p:val>
                                            <p:strVal val="#ppt_x"/>
                                          </p:val>
                                        </p:tav>
                                      </p:tavLst>
                                    </p:anim>
                                    <p:anim calcmode="lin" valueType="num">
                                      <p:cBhvr additive="base">
                                        <p:cTn id="34" dur="500" fill="hold"/>
                                        <p:tgtEl>
                                          <p:spTgt spid="5837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8435"/>
                                        </p:tgtEl>
                                        <p:attrNameLst>
                                          <p:attrName>style.visibility</p:attrName>
                                        </p:attrNameLst>
                                      </p:cBhvr>
                                      <p:to>
                                        <p:strVal val="visible"/>
                                      </p:to>
                                    </p:set>
                                    <p:anim calcmode="lin" valueType="num">
                                      <p:cBhvr additive="base">
                                        <p:cTn id="39" dur="500" fill="hold"/>
                                        <p:tgtEl>
                                          <p:spTgt spid="58435"/>
                                        </p:tgtEl>
                                        <p:attrNameLst>
                                          <p:attrName>ppt_x</p:attrName>
                                        </p:attrNameLst>
                                      </p:cBhvr>
                                      <p:tavLst>
                                        <p:tav tm="0">
                                          <p:val>
                                            <p:strVal val="#ppt_x"/>
                                          </p:val>
                                        </p:tav>
                                        <p:tav tm="100000">
                                          <p:val>
                                            <p:strVal val="#ppt_x"/>
                                          </p:val>
                                        </p:tav>
                                      </p:tavLst>
                                    </p:anim>
                                    <p:anim calcmode="lin" valueType="num">
                                      <p:cBhvr additive="base">
                                        <p:cTn id="40" dur="500" fill="hold"/>
                                        <p:tgtEl>
                                          <p:spTgt spid="584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8428"/>
                                        </p:tgtEl>
                                        <p:attrNameLst>
                                          <p:attrName>style.visibility</p:attrName>
                                        </p:attrNameLst>
                                      </p:cBhvr>
                                      <p:to>
                                        <p:strVal val="visible"/>
                                      </p:to>
                                    </p:set>
                                    <p:anim calcmode="lin" valueType="num">
                                      <p:cBhvr additive="base">
                                        <p:cTn id="45" dur="500" fill="hold"/>
                                        <p:tgtEl>
                                          <p:spTgt spid="58428"/>
                                        </p:tgtEl>
                                        <p:attrNameLst>
                                          <p:attrName>ppt_x</p:attrName>
                                        </p:attrNameLst>
                                      </p:cBhvr>
                                      <p:tavLst>
                                        <p:tav tm="0">
                                          <p:val>
                                            <p:strVal val="#ppt_x"/>
                                          </p:val>
                                        </p:tav>
                                        <p:tav tm="100000">
                                          <p:val>
                                            <p:strVal val="#ppt_x"/>
                                          </p:val>
                                        </p:tav>
                                      </p:tavLst>
                                    </p:anim>
                                    <p:anim calcmode="lin" valueType="num">
                                      <p:cBhvr additive="base">
                                        <p:cTn id="46" dur="500" fill="hold"/>
                                        <p:tgtEl>
                                          <p:spTgt spid="5842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8429"/>
                                        </p:tgtEl>
                                        <p:attrNameLst>
                                          <p:attrName>style.visibility</p:attrName>
                                        </p:attrNameLst>
                                      </p:cBhvr>
                                      <p:to>
                                        <p:strVal val="visible"/>
                                      </p:to>
                                    </p:set>
                                    <p:anim calcmode="lin" valueType="num">
                                      <p:cBhvr additive="base">
                                        <p:cTn id="51" dur="500" fill="hold"/>
                                        <p:tgtEl>
                                          <p:spTgt spid="58429"/>
                                        </p:tgtEl>
                                        <p:attrNameLst>
                                          <p:attrName>ppt_x</p:attrName>
                                        </p:attrNameLst>
                                      </p:cBhvr>
                                      <p:tavLst>
                                        <p:tav tm="0">
                                          <p:val>
                                            <p:strVal val="#ppt_x"/>
                                          </p:val>
                                        </p:tav>
                                        <p:tav tm="100000">
                                          <p:val>
                                            <p:strVal val="#ppt_x"/>
                                          </p:val>
                                        </p:tav>
                                      </p:tavLst>
                                    </p:anim>
                                    <p:anim calcmode="lin" valueType="num">
                                      <p:cBhvr additive="base">
                                        <p:cTn id="52" dur="500" fill="hold"/>
                                        <p:tgtEl>
                                          <p:spTgt spid="5842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8430"/>
                                        </p:tgtEl>
                                        <p:attrNameLst>
                                          <p:attrName>style.visibility</p:attrName>
                                        </p:attrNameLst>
                                      </p:cBhvr>
                                      <p:to>
                                        <p:strVal val="visible"/>
                                      </p:to>
                                    </p:set>
                                    <p:anim calcmode="lin" valueType="num">
                                      <p:cBhvr additive="base">
                                        <p:cTn id="57" dur="500" fill="hold"/>
                                        <p:tgtEl>
                                          <p:spTgt spid="58430"/>
                                        </p:tgtEl>
                                        <p:attrNameLst>
                                          <p:attrName>ppt_x</p:attrName>
                                        </p:attrNameLst>
                                      </p:cBhvr>
                                      <p:tavLst>
                                        <p:tav tm="0">
                                          <p:val>
                                            <p:strVal val="#ppt_x"/>
                                          </p:val>
                                        </p:tav>
                                        <p:tav tm="100000">
                                          <p:val>
                                            <p:strVal val="#ppt_x"/>
                                          </p:val>
                                        </p:tav>
                                      </p:tavLst>
                                    </p:anim>
                                    <p:anim calcmode="lin" valueType="num">
                                      <p:cBhvr additive="base">
                                        <p:cTn id="58" dur="500" fill="hold"/>
                                        <p:tgtEl>
                                          <p:spTgt spid="5843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8431"/>
                                        </p:tgtEl>
                                        <p:attrNameLst>
                                          <p:attrName>style.visibility</p:attrName>
                                        </p:attrNameLst>
                                      </p:cBhvr>
                                      <p:to>
                                        <p:strVal val="visible"/>
                                      </p:to>
                                    </p:set>
                                    <p:anim calcmode="lin" valueType="num">
                                      <p:cBhvr additive="base">
                                        <p:cTn id="63" dur="500" fill="hold"/>
                                        <p:tgtEl>
                                          <p:spTgt spid="58431"/>
                                        </p:tgtEl>
                                        <p:attrNameLst>
                                          <p:attrName>ppt_x</p:attrName>
                                        </p:attrNameLst>
                                      </p:cBhvr>
                                      <p:tavLst>
                                        <p:tav tm="0">
                                          <p:val>
                                            <p:strVal val="#ppt_x"/>
                                          </p:val>
                                        </p:tav>
                                        <p:tav tm="100000">
                                          <p:val>
                                            <p:strVal val="#ppt_x"/>
                                          </p:val>
                                        </p:tav>
                                      </p:tavLst>
                                    </p:anim>
                                    <p:anim calcmode="lin" valueType="num">
                                      <p:cBhvr additive="base">
                                        <p:cTn id="64" dur="500" fill="hold"/>
                                        <p:tgtEl>
                                          <p:spTgt spid="584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8432"/>
                                        </p:tgtEl>
                                        <p:attrNameLst>
                                          <p:attrName>style.visibility</p:attrName>
                                        </p:attrNameLst>
                                      </p:cBhvr>
                                      <p:to>
                                        <p:strVal val="visible"/>
                                      </p:to>
                                    </p:set>
                                    <p:anim calcmode="lin" valueType="num">
                                      <p:cBhvr additive="base">
                                        <p:cTn id="69" dur="500" fill="hold"/>
                                        <p:tgtEl>
                                          <p:spTgt spid="58432"/>
                                        </p:tgtEl>
                                        <p:attrNameLst>
                                          <p:attrName>ppt_x</p:attrName>
                                        </p:attrNameLst>
                                      </p:cBhvr>
                                      <p:tavLst>
                                        <p:tav tm="0">
                                          <p:val>
                                            <p:strVal val="#ppt_x"/>
                                          </p:val>
                                        </p:tav>
                                        <p:tav tm="100000">
                                          <p:val>
                                            <p:strVal val="#ppt_x"/>
                                          </p:val>
                                        </p:tav>
                                      </p:tavLst>
                                    </p:anim>
                                    <p:anim calcmode="lin" valueType="num">
                                      <p:cBhvr additive="base">
                                        <p:cTn id="70" dur="500" fill="hold"/>
                                        <p:tgtEl>
                                          <p:spTgt spid="5843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8433"/>
                                        </p:tgtEl>
                                        <p:attrNameLst>
                                          <p:attrName>style.visibility</p:attrName>
                                        </p:attrNameLst>
                                      </p:cBhvr>
                                      <p:to>
                                        <p:strVal val="visible"/>
                                      </p:to>
                                    </p:set>
                                    <p:anim calcmode="lin" valueType="num">
                                      <p:cBhvr additive="base">
                                        <p:cTn id="75" dur="500" fill="hold"/>
                                        <p:tgtEl>
                                          <p:spTgt spid="58433"/>
                                        </p:tgtEl>
                                        <p:attrNameLst>
                                          <p:attrName>ppt_x</p:attrName>
                                        </p:attrNameLst>
                                      </p:cBhvr>
                                      <p:tavLst>
                                        <p:tav tm="0">
                                          <p:val>
                                            <p:strVal val="#ppt_x"/>
                                          </p:val>
                                        </p:tav>
                                        <p:tav tm="100000">
                                          <p:val>
                                            <p:strVal val="#ppt_x"/>
                                          </p:val>
                                        </p:tav>
                                      </p:tavLst>
                                    </p:anim>
                                    <p:anim calcmode="lin" valueType="num">
                                      <p:cBhvr additive="base">
                                        <p:cTn id="76" dur="500" fill="hold"/>
                                        <p:tgtEl>
                                          <p:spTgt spid="584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p:bldP spid="58371" grpId="0"/>
      <p:bldP spid="58428" grpId="0" animBg="1"/>
      <p:bldP spid="58429" grpId="0" animBg="1"/>
      <p:bldP spid="58430" grpId="0" animBg="1"/>
      <p:bldP spid="58431" grpId="0" animBg="1"/>
      <p:bldP spid="58432" grpId="0" animBg="1"/>
      <p:bldP spid="5843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457200" y="274638"/>
            <a:ext cx="8229600" cy="490537"/>
          </a:xfrm>
        </p:spPr>
        <p:txBody>
          <a:bodyPr/>
          <a:lstStyle/>
          <a:p>
            <a:pPr algn="l"/>
            <a:r>
              <a:rPr lang="ru-RU" sz="2400" b="1"/>
              <a:t>Обратный ход</a:t>
            </a:r>
          </a:p>
        </p:txBody>
      </p:sp>
      <p:sp>
        <p:nvSpPr>
          <p:cNvPr id="60418" name="Rectangle 3"/>
          <p:cNvSpPr>
            <a:spLocks noGrp="1"/>
          </p:cNvSpPr>
          <p:nvPr>
            <p:ph type="body" idx="1"/>
          </p:nvPr>
        </p:nvSpPr>
        <p:spPr>
          <a:xfrm>
            <a:off x="179388" y="836613"/>
            <a:ext cx="8675687" cy="5688012"/>
          </a:xfrm>
        </p:spPr>
        <p:txBody>
          <a:bodyPr/>
          <a:lstStyle/>
          <a:p>
            <a:pPr marL="381000" indent="-381000">
              <a:lnSpc>
                <a:spcPct val="80000"/>
              </a:lnSpc>
              <a:buFont typeface="Arial" charset="0"/>
              <a:buNone/>
            </a:pPr>
            <a:r>
              <a:rPr lang="ru-RU" sz="2000" i="1" dirty="0"/>
              <a:t>М</a:t>
            </a:r>
            <a:r>
              <a:rPr lang="ru-RU" sz="2000" dirty="0"/>
              <a:t>[1</a:t>
            </a:r>
            <a:r>
              <a:rPr lang="ru-RU" sz="2000" i="1" dirty="0"/>
              <a:t>,</a:t>
            </a:r>
            <a:r>
              <a:rPr lang="ru-RU" sz="2000" dirty="0"/>
              <a:t>3] = 2, означает, что из строки “</a:t>
            </a:r>
            <a:r>
              <a:rPr lang="en-US" sz="2000" i="1" dirty="0"/>
              <a:t>a</a:t>
            </a:r>
            <a:r>
              <a:rPr lang="ru-RU" sz="2000" dirty="0"/>
              <a:t>” можно получить строку</a:t>
            </a:r>
            <a:endParaRPr lang="en-US" sz="2000" dirty="0"/>
          </a:p>
          <a:p>
            <a:pPr marL="381000" indent="-381000">
              <a:lnSpc>
                <a:spcPct val="80000"/>
              </a:lnSpc>
              <a:buFont typeface="Arial" charset="0"/>
              <a:buNone/>
            </a:pPr>
            <a:r>
              <a:rPr lang="ru-RU" sz="2000" dirty="0"/>
              <a:t>“</a:t>
            </a:r>
            <a:r>
              <a:rPr lang="en-US" sz="2000" i="1" dirty="0" err="1"/>
              <a:t>aab</a:t>
            </a:r>
            <a:r>
              <a:rPr lang="ru-RU" sz="2000" dirty="0"/>
              <a:t>”, используя две допустимых операции. В примере за три</a:t>
            </a:r>
          </a:p>
          <a:p>
            <a:pPr marL="381000" indent="-381000">
              <a:lnSpc>
                <a:spcPct val="80000"/>
              </a:lnSpc>
              <a:buFont typeface="Arial" charset="0"/>
              <a:buNone/>
            </a:pPr>
            <a:r>
              <a:rPr lang="ru-RU" sz="2000" dirty="0"/>
              <a:t>допустимых операции можно преобразовать строку </a:t>
            </a:r>
            <a:r>
              <a:rPr lang="en-US" sz="2000" i="1" dirty="0"/>
              <a:t>S</a:t>
            </a:r>
            <a:r>
              <a:rPr lang="ru-RU" sz="2000" baseline="-25000" dirty="0"/>
              <a:t>1</a:t>
            </a:r>
            <a:r>
              <a:rPr lang="ru-RU" sz="2000" dirty="0"/>
              <a:t> в </a:t>
            </a:r>
            <a:r>
              <a:rPr lang="en-US" sz="2000" i="1" dirty="0"/>
              <a:t>S</a:t>
            </a:r>
            <a:r>
              <a:rPr lang="ru-RU" sz="2000" baseline="-25000" dirty="0"/>
              <a:t>2</a:t>
            </a:r>
            <a:r>
              <a:rPr lang="ru-RU" sz="2000" dirty="0"/>
              <a:t>.</a:t>
            </a:r>
            <a:endParaRPr lang="en-US" sz="2000" dirty="0"/>
          </a:p>
          <a:p>
            <a:pPr marL="381000" indent="-381000">
              <a:lnSpc>
                <a:spcPct val="80000"/>
              </a:lnSpc>
              <a:buFont typeface="Arial" charset="0"/>
              <a:buNone/>
            </a:pPr>
            <a:r>
              <a:rPr lang="ru-RU" sz="2000" dirty="0"/>
              <a:t>Для определения операций нужно встать на последний символ</a:t>
            </a:r>
          </a:p>
          <a:p>
            <a:pPr marL="381000" indent="-381000">
              <a:lnSpc>
                <a:spcPct val="80000"/>
              </a:lnSpc>
              <a:buFont typeface="Arial" charset="0"/>
              <a:buNone/>
            </a:pPr>
            <a:r>
              <a:rPr lang="ru-RU" sz="2000" dirty="0"/>
              <a:t>строки </a:t>
            </a:r>
            <a:r>
              <a:rPr lang="en-US" sz="2000" i="1" dirty="0"/>
              <a:t>S</a:t>
            </a:r>
            <a:r>
              <a:rPr lang="ru-RU" sz="2000" baseline="-25000" dirty="0"/>
              <a:t>1</a:t>
            </a:r>
            <a:r>
              <a:rPr lang="ru-RU" sz="2000" dirty="0"/>
              <a:t> и начать движение по таблице от правого верхнего</a:t>
            </a:r>
          </a:p>
          <a:p>
            <a:pPr marL="381000" indent="-381000">
              <a:lnSpc>
                <a:spcPct val="80000"/>
              </a:lnSpc>
              <a:buFont typeface="Arial" charset="0"/>
              <a:buNone/>
            </a:pPr>
            <a:r>
              <a:rPr lang="ru-RU" sz="2000" dirty="0"/>
              <a:t> угла.  В примере движение начнется с ячейки </a:t>
            </a:r>
            <a:r>
              <a:rPr lang="ru-RU" sz="2000" i="1" dirty="0"/>
              <a:t>М</a:t>
            </a:r>
            <a:r>
              <a:rPr lang="ru-RU" sz="2000" dirty="0"/>
              <a:t>[3,6]. </a:t>
            </a:r>
          </a:p>
          <a:p>
            <a:pPr marL="381000" indent="-381000">
              <a:lnSpc>
                <a:spcPct val="80000"/>
              </a:lnSpc>
              <a:buFont typeface="Arial" charset="0"/>
              <a:buNone/>
            </a:pPr>
            <a:endParaRPr lang="ru-RU" sz="2000" dirty="0"/>
          </a:p>
          <a:p>
            <a:pPr marL="381000" indent="-381000">
              <a:lnSpc>
                <a:spcPct val="80000"/>
              </a:lnSpc>
              <a:buFont typeface="Arial" charset="0"/>
              <a:buNone/>
            </a:pPr>
            <a:r>
              <a:rPr lang="ru-RU" sz="2000" dirty="0"/>
              <a:t>Находясь в ячейке </a:t>
            </a:r>
            <a:r>
              <a:rPr lang="ru-RU" sz="2000" i="1" dirty="0"/>
              <a:t>М</a:t>
            </a:r>
            <a:r>
              <a:rPr lang="ru-RU" sz="2000" dirty="0"/>
              <a:t>[</a:t>
            </a:r>
            <a:r>
              <a:rPr lang="en-US" sz="2000" i="1" dirty="0" err="1"/>
              <a:t>i</a:t>
            </a:r>
            <a:r>
              <a:rPr lang="ru-RU" sz="2000" dirty="0"/>
              <a:t>, </a:t>
            </a:r>
            <a:r>
              <a:rPr lang="en-US" sz="2000" i="1" dirty="0"/>
              <a:t>j</a:t>
            </a:r>
            <a:r>
              <a:rPr lang="ru-RU" sz="2000" dirty="0"/>
              <a:t>], будем рассматривать два случая</a:t>
            </a:r>
            <a:r>
              <a:rPr lang="en-US" sz="2000" dirty="0"/>
              <a:t>. </a:t>
            </a:r>
          </a:p>
          <a:p>
            <a:pPr marL="381000" indent="-381000">
              <a:lnSpc>
                <a:spcPct val="80000"/>
              </a:lnSpc>
              <a:buFont typeface="Arial" charset="0"/>
              <a:buNone/>
            </a:pPr>
            <a:r>
              <a:rPr lang="en-US" sz="2000" dirty="0"/>
              <a:t>1) </a:t>
            </a:r>
            <a:r>
              <a:rPr lang="ru-RU" sz="2000" dirty="0"/>
              <a:t>Если</a:t>
            </a:r>
            <a:r>
              <a:rPr lang="en-US" sz="2000" dirty="0"/>
              <a:t> </a:t>
            </a:r>
            <a:r>
              <a:rPr lang="ru-RU" sz="2000" i="1" dirty="0"/>
              <a:t>М</a:t>
            </a:r>
            <a:r>
              <a:rPr lang="ru-RU" sz="2000" dirty="0"/>
              <a:t>[-1, </a:t>
            </a:r>
            <a:r>
              <a:rPr lang="en-US" sz="2000" i="1" dirty="0" err="1"/>
              <a:t>i</a:t>
            </a:r>
            <a:r>
              <a:rPr lang="ru-RU" sz="2000" dirty="0"/>
              <a:t>] </a:t>
            </a:r>
            <a:r>
              <a:rPr lang="en-US" sz="2000" dirty="0"/>
              <a:t>=</a:t>
            </a:r>
            <a:r>
              <a:rPr lang="ru-RU" sz="2000" dirty="0"/>
              <a:t> </a:t>
            </a:r>
            <a:r>
              <a:rPr lang="ru-RU" sz="2000" i="1" dirty="0"/>
              <a:t>М</a:t>
            </a:r>
            <a:r>
              <a:rPr lang="ru-RU" sz="2000" dirty="0"/>
              <a:t>[</a:t>
            </a:r>
            <a:r>
              <a:rPr lang="en-US" sz="2000" i="1" dirty="0"/>
              <a:t>j</a:t>
            </a:r>
            <a:r>
              <a:rPr lang="ru-RU" sz="2000" dirty="0"/>
              <a:t>, -1], то будем сдвигаться по диагонали влево-вниз,</a:t>
            </a:r>
            <a:endParaRPr lang="en-US" sz="2000" dirty="0"/>
          </a:p>
          <a:p>
            <a:pPr marL="381000" indent="-381000">
              <a:lnSpc>
                <a:spcPct val="80000"/>
              </a:lnSpc>
              <a:buFont typeface="Arial" charset="0"/>
              <a:buNone/>
            </a:pPr>
            <a:r>
              <a:rPr lang="ru-RU" sz="2000" dirty="0"/>
              <a:t>попадая в ячейку </a:t>
            </a:r>
            <a:r>
              <a:rPr lang="ru-RU" sz="2000" i="1" dirty="0"/>
              <a:t>М</a:t>
            </a:r>
            <a:r>
              <a:rPr lang="ru-RU" sz="2000" dirty="0"/>
              <a:t>[</a:t>
            </a:r>
            <a:r>
              <a:rPr lang="en-US" sz="2000" i="1" dirty="0" err="1"/>
              <a:t>i</a:t>
            </a:r>
            <a:r>
              <a:rPr lang="ru-RU" sz="2000" dirty="0"/>
              <a:t>-1, </a:t>
            </a:r>
            <a:r>
              <a:rPr lang="en-US" sz="2000" i="1" dirty="0"/>
              <a:t>j</a:t>
            </a:r>
            <a:r>
              <a:rPr lang="ru-RU" sz="2000" dirty="0"/>
              <a:t>-1]. При этом будем  перемещаться по строке </a:t>
            </a:r>
            <a:r>
              <a:rPr lang="en-US" sz="2000" i="1" dirty="0"/>
              <a:t>S</a:t>
            </a:r>
            <a:r>
              <a:rPr lang="ru-RU" sz="2000" baseline="-25000" dirty="0"/>
              <a:t>1</a:t>
            </a:r>
            <a:r>
              <a:rPr lang="ru-RU" sz="2000" dirty="0"/>
              <a:t>  на</a:t>
            </a:r>
            <a:endParaRPr lang="en-US" sz="2000" dirty="0"/>
          </a:p>
          <a:p>
            <a:pPr marL="381000" indent="-381000">
              <a:lnSpc>
                <a:spcPct val="80000"/>
              </a:lnSpc>
              <a:buFont typeface="Arial" charset="0"/>
              <a:buNone/>
            </a:pPr>
            <a:r>
              <a:rPr lang="ru-RU" sz="2000" dirty="0"/>
              <a:t>один символ влево, т.е. сделаем текущим в строке символ, находящийся в </a:t>
            </a:r>
            <a:r>
              <a:rPr lang="en-US" sz="2000" i="1" dirty="0" err="1"/>
              <a:t>i</a:t>
            </a:r>
            <a:r>
              <a:rPr lang="ru-RU" sz="2000" dirty="0"/>
              <a:t>-1</a:t>
            </a:r>
            <a:endParaRPr lang="en-US" sz="2000" dirty="0"/>
          </a:p>
          <a:p>
            <a:pPr marL="381000" indent="-381000">
              <a:lnSpc>
                <a:spcPct val="80000"/>
              </a:lnSpc>
              <a:buFont typeface="Arial" charset="0"/>
              <a:buNone/>
            </a:pPr>
            <a:r>
              <a:rPr lang="ru-RU" sz="2000" dirty="0"/>
              <a:t> позиции. </a:t>
            </a:r>
            <a:endParaRPr lang="en-US" sz="2000" dirty="0"/>
          </a:p>
          <a:p>
            <a:pPr marL="381000" indent="-381000">
              <a:lnSpc>
                <a:spcPct val="80000"/>
              </a:lnSpc>
              <a:buFont typeface="Arial" charset="0"/>
              <a:buNone/>
            </a:pPr>
            <a:r>
              <a:rPr lang="en-US" sz="2000" dirty="0"/>
              <a:t>2) </a:t>
            </a:r>
            <a:r>
              <a:rPr lang="ru-RU" sz="2000" dirty="0"/>
              <a:t>Если </a:t>
            </a:r>
            <a:r>
              <a:rPr lang="ru-RU" sz="2000" i="1" dirty="0"/>
              <a:t>М</a:t>
            </a:r>
            <a:r>
              <a:rPr lang="ru-RU" sz="2000" dirty="0"/>
              <a:t>[-1, </a:t>
            </a:r>
            <a:r>
              <a:rPr lang="en-US" sz="2000" i="1" dirty="0" err="1"/>
              <a:t>i</a:t>
            </a:r>
            <a:r>
              <a:rPr lang="ru-RU" sz="2000" dirty="0"/>
              <a:t>] </a:t>
            </a:r>
            <a:r>
              <a:rPr lang="en-US" sz="2000" dirty="0"/>
              <a:t>≠</a:t>
            </a:r>
            <a:r>
              <a:rPr lang="ru-RU" sz="2000" dirty="0"/>
              <a:t> </a:t>
            </a:r>
            <a:r>
              <a:rPr lang="ru-RU" sz="2000" i="1" dirty="0"/>
              <a:t>М</a:t>
            </a:r>
            <a:r>
              <a:rPr lang="ru-RU" sz="2000" dirty="0"/>
              <a:t>[</a:t>
            </a:r>
            <a:r>
              <a:rPr lang="en-US" sz="2000" i="1" dirty="0"/>
              <a:t>j</a:t>
            </a:r>
            <a:r>
              <a:rPr lang="ru-RU" sz="2000" dirty="0"/>
              <a:t>, -1], то будем сдвигаться по таблице  на одну позицию </a:t>
            </a:r>
            <a:endParaRPr lang="en-US" sz="2000" dirty="0"/>
          </a:p>
          <a:p>
            <a:pPr marL="381000" indent="-381000">
              <a:lnSpc>
                <a:spcPct val="80000"/>
              </a:lnSpc>
              <a:buFont typeface="Arial" charset="0"/>
              <a:buNone/>
            </a:pPr>
            <a:r>
              <a:rPr lang="ru-RU" sz="2000" dirty="0"/>
              <a:t>либо влево, попадая в ячейку  </a:t>
            </a:r>
            <a:r>
              <a:rPr lang="ru-RU" sz="2000" i="1" dirty="0"/>
              <a:t>М</a:t>
            </a:r>
            <a:r>
              <a:rPr lang="ru-RU" sz="2000" dirty="0"/>
              <a:t>[</a:t>
            </a:r>
            <a:r>
              <a:rPr lang="en-US" sz="2000" i="1" dirty="0" err="1"/>
              <a:t>i</a:t>
            </a:r>
            <a:r>
              <a:rPr lang="ru-RU" sz="2000" dirty="0"/>
              <a:t>, </a:t>
            </a:r>
            <a:r>
              <a:rPr lang="en-US" sz="2000" i="1" dirty="0"/>
              <a:t>j</a:t>
            </a:r>
            <a:r>
              <a:rPr lang="ru-RU" sz="2000" dirty="0"/>
              <a:t>-1],  либо  вниз в ячейку  </a:t>
            </a:r>
            <a:r>
              <a:rPr lang="ru-RU" sz="2000" i="1" dirty="0"/>
              <a:t>М</a:t>
            </a:r>
            <a:r>
              <a:rPr lang="ru-RU" sz="2000" dirty="0"/>
              <a:t>[</a:t>
            </a:r>
            <a:r>
              <a:rPr lang="en-US" sz="2000" i="1" dirty="0" err="1"/>
              <a:t>i</a:t>
            </a:r>
            <a:r>
              <a:rPr lang="ru-RU" sz="2000" dirty="0"/>
              <a:t>-1, </a:t>
            </a:r>
            <a:r>
              <a:rPr lang="en-US" sz="2000" i="1" dirty="0"/>
              <a:t>j</a:t>
            </a:r>
            <a:r>
              <a:rPr lang="ru-RU" sz="2000" dirty="0"/>
              <a:t>]. Этот</a:t>
            </a:r>
            <a:endParaRPr lang="en-US" sz="2000" dirty="0"/>
          </a:p>
          <a:p>
            <a:pPr marL="381000" indent="-381000">
              <a:lnSpc>
                <a:spcPct val="80000"/>
              </a:lnSpc>
              <a:buFont typeface="Arial" charset="0"/>
              <a:buNone/>
            </a:pPr>
            <a:r>
              <a:rPr lang="ru-RU" sz="2000" dirty="0"/>
              <a:t>выбор будет зависеть от того, какой из элементов, находящихся в этих</a:t>
            </a:r>
            <a:endParaRPr lang="en-US" sz="2000" dirty="0"/>
          </a:p>
          <a:p>
            <a:pPr marL="381000" indent="-381000">
              <a:lnSpc>
                <a:spcPct val="80000"/>
              </a:lnSpc>
              <a:buFont typeface="Arial" charset="0"/>
              <a:buNone/>
            </a:pPr>
            <a:r>
              <a:rPr lang="ru-RU" sz="2000" dirty="0"/>
              <a:t>ячейках, меньше. При движении влево будем удалять </a:t>
            </a:r>
            <a:r>
              <a:rPr lang="en-US" sz="2000" i="1" dirty="0" err="1"/>
              <a:t>i</a:t>
            </a:r>
            <a:r>
              <a:rPr lang="ru-RU" sz="2000" dirty="0"/>
              <a:t>-</a:t>
            </a:r>
            <a:r>
              <a:rPr lang="ru-RU" sz="2000" dirty="0" err="1"/>
              <a:t>ый</a:t>
            </a:r>
            <a:r>
              <a:rPr lang="ru-RU" sz="2000" dirty="0"/>
              <a:t> символ в строке</a:t>
            </a:r>
            <a:endParaRPr lang="en-US" sz="2000" dirty="0"/>
          </a:p>
          <a:p>
            <a:pPr marL="381000" indent="-381000">
              <a:lnSpc>
                <a:spcPct val="80000"/>
              </a:lnSpc>
              <a:buFont typeface="Arial" charset="0"/>
              <a:buNone/>
            </a:pPr>
            <a:r>
              <a:rPr lang="en-US" sz="2000" i="1" dirty="0"/>
              <a:t>S</a:t>
            </a:r>
            <a:r>
              <a:rPr lang="ru-RU" sz="2000" baseline="-25000" dirty="0"/>
              <a:t>1</a:t>
            </a:r>
            <a:r>
              <a:rPr lang="ru-RU" sz="2000" dirty="0"/>
              <a:t>,  </a:t>
            </a:r>
            <a:r>
              <a:rPr lang="ru-RU" sz="2000" dirty="0" err="1"/>
              <a:t>перемещась</a:t>
            </a:r>
            <a:r>
              <a:rPr lang="ru-RU" sz="2000" dirty="0"/>
              <a:t>  на один символ влево. При движении вниз будем вставлять </a:t>
            </a:r>
            <a:endParaRPr lang="en-US" sz="2000" dirty="0"/>
          </a:p>
          <a:p>
            <a:pPr marL="381000" indent="-381000">
              <a:lnSpc>
                <a:spcPct val="80000"/>
              </a:lnSpc>
              <a:buFont typeface="Arial" charset="0"/>
              <a:buNone/>
            </a:pPr>
            <a:r>
              <a:rPr lang="ru-RU" sz="2000" dirty="0"/>
              <a:t>после </a:t>
            </a:r>
            <a:r>
              <a:rPr lang="en-US" sz="2000" i="1" dirty="0" err="1"/>
              <a:t>i</a:t>
            </a:r>
            <a:r>
              <a:rPr lang="ru-RU" sz="2000" dirty="0"/>
              <a:t>-го символа в строке </a:t>
            </a:r>
            <a:r>
              <a:rPr lang="en-US" sz="2000" i="1" dirty="0"/>
              <a:t>S</a:t>
            </a:r>
            <a:r>
              <a:rPr lang="ru-RU" sz="2000" baseline="-25000" dirty="0"/>
              <a:t>1</a:t>
            </a:r>
            <a:r>
              <a:rPr lang="ru-RU" sz="2000" dirty="0"/>
              <a:t> символ </a:t>
            </a:r>
            <a:r>
              <a:rPr lang="en-US" sz="2000" i="1" dirty="0"/>
              <a:t>S</a:t>
            </a:r>
            <a:r>
              <a:rPr lang="ru-RU" sz="2000" baseline="-25000" dirty="0"/>
              <a:t>2</a:t>
            </a:r>
            <a:r>
              <a:rPr lang="ru-RU" sz="2000" dirty="0"/>
              <a:t>[</a:t>
            </a:r>
            <a:r>
              <a:rPr lang="en-US" sz="2000" i="1" dirty="0"/>
              <a:t>j</a:t>
            </a:r>
            <a:r>
              <a:rPr lang="ru-RU" sz="2000" dirty="0"/>
              <a:t>]. </a:t>
            </a:r>
          </a:p>
        </p:txBody>
      </p:sp>
    </p:spTree>
    <p:extLst>
      <p:ext uri="{BB962C8B-B14F-4D97-AF65-F5344CB8AC3E}">
        <p14:creationId xmlns:p14="http://schemas.microsoft.com/office/powerpoint/2010/main" val="95121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7"/>
                                        </p:tgtEl>
                                        <p:attrNameLst>
                                          <p:attrName>style.visibility</p:attrName>
                                        </p:attrNameLst>
                                      </p:cBhvr>
                                      <p:to>
                                        <p:strVal val="visible"/>
                                      </p:to>
                                    </p:set>
                                    <p:anim calcmode="lin" valueType="num">
                                      <p:cBhvr additive="base">
                                        <p:cTn id="7" dur="500" fill="hold"/>
                                        <p:tgtEl>
                                          <p:spTgt spid="60417"/>
                                        </p:tgtEl>
                                        <p:attrNameLst>
                                          <p:attrName>ppt_x</p:attrName>
                                        </p:attrNameLst>
                                      </p:cBhvr>
                                      <p:tavLst>
                                        <p:tav tm="0">
                                          <p:val>
                                            <p:strVal val="#ppt_x"/>
                                          </p:val>
                                        </p:tav>
                                        <p:tav tm="100000">
                                          <p:val>
                                            <p:strVal val="#ppt_x"/>
                                          </p:val>
                                        </p:tav>
                                      </p:tavLst>
                                    </p:anim>
                                    <p:anim calcmode="lin" valueType="num">
                                      <p:cBhvr additive="base">
                                        <p:cTn id="8" dur="500" fill="hold"/>
                                        <p:tgtEl>
                                          <p:spTgt spid="604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8">
                                            <p:txEl>
                                              <p:pRg st="0" end="0"/>
                                            </p:txEl>
                                          </p:spTgt>
                                        </p:tgtEl>
                                        <p:attrNameLst>
                                          <p:attrName>style.visibility</p:attrName>
                                        </p:attrNameLst>
                                      </p:cBhvr>
                                      <p:to>
                                        <p:strVal val="visible"/>
                                      </p:to>
                                    </p:set>
                                    <p:anim calcmode="lin" valueType="num">
                                      <p:cBhvr additive="base">
                                        <p:cTn id="13" dur="500" fill="hold"/>
                                        <p:tgtEl>
                                          <p:spTgt spid="6041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418">
                                            <p:txEl>
                                              <p:pRg st="1" end="1"/>
                                            </p:txEl>
                                          </p:spTgt>
                                        </p:tgtEl>
                                        <p:attrNameLst>
                                          <p:attrName>style.visibility</p:attrName>
                                        </p:attrNameLst>
                                      </p:cBhvr>
                                      <p:to>
                                        <p:strVal val="visible"/>
                                      </p:to>
                                    </p:set>
                                    <p:anim calcmode="lin" valueType="num">
                                      <p:cBhvr additive="base">
                                        <p:cTn id="17" dur="500" fill="hold"/>
                                        <p:tgtEl>
                                          <p:spTgt spid="6041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418">
                                            <p:txEl>
                                              <p:pRg st="2" end="2"/>
                                            </p:txEl>
                                          </p:spTgt>
                                        </p:tgtEl>
                                        <p:attrNameLst>
                                          <p:attrName>style.visibility</p:attrName>
                                        </p:attrNameLst>
                                      </p:cBhvr>
                                      <p:to>
                                        <p:strVal val="visible"/>
                                      </p:to>
                                    </p:set>
                                    <p:anim calcmode="lin" valueType="num">
                                      <p:cBhvr additive="base">
                                        <p:cTn id="21" dur="500" fill="hold"/>
                                        <p:tgtEl>
                                          <p:spTgt spid="6041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4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0418">
                                            <p:txEl>
                                              <p:pRg st="3" end="3"/>
                                            </p:txEl>
                                          </p:spTgt>
                                        </p:tgtEl>
                                        <p:attrNameLst>
                                          <p:attrName>style.visibility</p:attrName>
                                        </p:attrNameLst>
                                      </p:cBhvr>
                                      <p:to>
                                        <p:strVal val="visible"/>
                                      </p:to>
                                    </p:set>
                                    <p:anim calcmode="lin" valueType="num">
                                      <p:cBhvr additive="base">
                                        <p:cTn id="27" dur="500" fill="hold"/>
                                        <p:tgtEl>
                                          <p:spTgt spid="60418">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8">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8">
                                            <p:txEl>
                                              <p:pRg st="4" end="4"/>
                                            </p:txEl>
                                          </p:spTgt>
                                        </p:tgtEl>
                                        <p:attrNameLst>
                                          <p:attrName>style.visibility</p:attrName>
                                        </p:attrNameLst>
                                      </p:cBhvr>
                                      <p:to>
                                        <p:strVal val="visible"/>
                                      </p:to>
                                    </p:set>
                                    <p:anim calcmode="lin" valueType="num">
                                      <p:cBhvr additive="base">
                                        <p:cTn id="31" dur="500" fill="hold"/>
                                        <p:tgtEl>
                                          <p:spTgt spid="604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8">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18">
                                            <p:txEl>
                                              <p:pRg st="5" end="5"/>
                                            </p:txEl>
                                          </p:spTgt>
                                        </p:tgtEl>
                                        <p:attrNameLst>
                                          <p:attrName>style.visibility</p:attrName>
                                        </p:attrNameLst>
                                      </p:cBhvr>
                                      <p:to>
                                        <p:strVal val="visible"/>
                                      </p:to>
                                    </p:set>
                                    <p:anim calcmode="lin" valueType="num">
                                      <p:cBhvr additive="base">
                                        <p:cTn id="35" dur="500" fill="hold"/>
                                        <p:tgtEl>
                                          <p:spTgt spid="6041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0418">
                                            <p:txEl>
                                              <p:pRg st="7" end="7"/>
                                            </p:txEl>
                                          </p:spTgt>
                                        </p:tgtEl>
                                        <p:attrNameLst>
                                          <p:attrName>style.visibility</p:attrName>
                                        </p:attrNameLst>
                                      </p:cBhvr>
                                      <p:to>
                                        <p:strVal val="visible"/>
                                      </p:to>
                                    </p:set>
                                    <p:anim calcmode="lin" valueType="num">
                                      <p:cBhvr additive="base">
                                        <p:cTn id="41" dur="500" fill="hold"/>
                                        <p:tgtEl>
                                          <p:spTgt spid="60418">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0418">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0418">
                                            <p:txEl>
                                              <p:pRg st="8" end="8"/>
                                            </p:txEl>
                                          </p:spTgt>
                                        </p:tgtEl>
                                        <p:attrNameLst>
                                          <p:attrName>style.visibility</p:attrName>
                                        </p:attrNameLst>
                                      </p:cBhvr>
                                      <p:to>
                                        <p:strVal val="visible"/>
                                      </p:to>
                                    </p:set>
                                    <p:anim calcmode="lin" valueType="num">
                                      <p:cBhvr additive="base">
                                        <p:cTn id="45" dur="500" fill="hold"/>
                                        <p:tgtEl>
                                          <p:spTgt spid="60418">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8">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0418">
                                            <p:txEl>
                                              <p:pRg st="9" end="9"/>
                                            </p:txEl>
                                          </p:spTgt>
                                        </p:tgtEl>
                                        <p:attrNameLst>
                                          <p:attrName>style.visibility</p:attrName>
                                        </p:attrNameLst>
                                      </p:cBhvr>
                                      <p:to>
                                        <p:strVal val="visible"/>
                                      </p:to>
                                    </p:set>
                                    <p:anim calcmode="lin" valueType="num">
                                      <p:cBhvr additive="base">
                                        <p:cTn id="49" dur="500" fill="hold"/>
                                        <p:tgtEl>
                                          <p:spTgt spid="6041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8">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0418">
                                            <p:txEl>
                                              <p:pRg st="10" end="10"/>
                                            </p:txEl>
                                          </p:spTgt>
                                        </p:tgtEl>
                                        <p:attrNameLst>
                                          <p:attrName>style.visibility</p:attrName>
                                        </p:attrNameLst>
                                      </p:cBhvr>
                                      <p:to>
                                        <p:strVal val="visible"/>
                                      </p:to>
                                    </p:set>
                                    <p:anim calcmode="lin" valueType="num">
                                      <p:cBhvr additive="base">
                                        <p:cTn id="53" dur="500" fill="hold"/>
                                        <p:tgtEl>
                                          <p:spTgt spid="60418">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0418">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0418">
                                            <p:txEl>
                                              <p:pRg st="11" end="11"/>
                                            </p:txEl>
                                          </p:spTgt>
                                        </p:tgtEl>
                                        <p:attrNameLst>
                                          <p:attrName>style.visibility</p:attrName>
                                        </p:attrNameLst>
                                      </p:cBhvr>
                                      <p:to>
                                        <p:strVal val="visible"/>
                                      </p:to>
                                    </p:set>
                                    <p:anim calcmode="lin" valueType="num">
                                      <p:cBhvr additive="base">
                                        <p:cTn id="57" dur="500" fill="hold"/>
                                        <p:tgtEl>
                                          <p:spTgt spid="60418">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041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0418">
                                            <p:txEl>
                                              <p:pRg st="12" end="12"/>
                                            </p:txEl>
                                          </p:spTgt>
                                        </p:tgtEl>
                                        <p:attrNameLst>
                                          <p:attrName>style.visibility</p:attrName>
                                        </p:attrNameLst>
                                      </p:cBhvr>
                                      <p:to>
                                        <p:strVal val="visible"/>
                                      </p:to>
                                    </p:set>
                                    <p:anim calcmode="lin" valueType="num">
                                      <p:cBhvr additive="base">
                                        <p:cTn id="63" dur="500" fill="hold"/>
                                        <p:tgtEl>
                                          <p:spTgt spid="60418">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0418">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0418">
                                            <p:txEl>
                                              <p:pRg st="13" end="13"/>
                                            </p:txEl>
                                          </p:spTgt>
                                        </p:tgtEl>
                                        <p:attrNameLst>
                                          <p:attrName>style.visibility</p:attrName>
                                        </p:attrNameLst>
                                      </p:cBhvr>
                                      <p:to>
                                        <p:strVal val="visible"/>
                                      </p:to>
                                    </p:set>
                                    <p:anim calcmode="lin" valueType="num">
                                      <p:cBhvr additive="base">
                                        <p:cTn id="67" dur="500" fill="hold"/>
                                        <p:tgtEl>
                                          <p:spTgt spid="60418">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0418">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0418">
                                            <p:txEl>
                                              <p:pRg st="14" end="14"/>
                                            </p:txEl>
                                          </p:spTgt>
                                        </p:tgtEl>
                                        <p:attrNameLst>
                                          <p:attrName>style.visibility</p:attrName>
                                        </p:attrNameLst>
                                      </p:cBhvr>
                                      <p:to>
                                        <p:strVal val="visible"/>
                                      </p:to>
                                    </p:set>
                                    <p:anim calcmode="lin" valueType="num">
                                      <p:cBhvr additive="base">
                                        <p:cTn id="71" dur="500" fill="hold"/>
                                        <p:tgtEl>
                                          <p:spTgt spid="60418">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0418">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0418">
                                            <p:txEl>
                                              <p:pRg st="15" end="15"/>
                                            </p:txEl>
                                          </p:spTgt>
                                        </p:tgtEl>
                                        <p:attrNameLst>
                                          <p:attrName>style.visibility</p:attrName>
                                        </p:attrNameLst>
                                      </p:cBhvr>
                                      <p:to>
                                        <p:strVal val="visible"/>
                                      </p:to>
                                    </p:set>
                                    <p:anim calcmode="lin" valueType="num">
                                      <p:cBhvr additive="base">
                                        <p:cTn id="75" dur="500" fill="hold"/>
                                        <p:tgtEl>
                                          <p:spTgt spid="60418">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418">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60418">
                                            <p:txEl>
                                              <p:pRg st="16" end="16"/>
                                            </p:txEl>
                                          </p:spTgt>
                                        </p:tgtEl>
                                        <p:attrNameLst>
                                          <p:attrName>style.visibility</p:attrName>
                                        </p:attrNameLst>
                                      </p:cBhvr>
                                      <p:to>
                                        <p:strVal val="visible"/>
                                      </p:to>
                                    </p:set>
                                    <p:anim calcmode="lin" valueType="num">
                                      <p:cBhvr additive="base">
                                        <p:cTn id="79" dur="500" fill="hold"/>
                                        <p:tgtEl>
                                          <p:spTgt spid="60418">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0418">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60418">
                                            <p:txEl>
                                              <p:pRg st="17" end="17"/>
                                            </p:txEl>
                                          </p:spTgt>
                                        </p:tgtEl>
                                        <p:attrNameLst>
                                          <p:attrName>style.visibility</p:attrName>
                                        </p:attrNameLst>
                                      </p:cBhvr>
                                      <p:to>
                                        <p:strVal val="visible"/>
                                      </p:to>
                                    </p:set>
                                    <p:anim calcmode="lin" valueType="num">
                                      <p:cBhvr additive="base">
                                        <p:cTn id="83" dur="500" fill="hold"/>
                                        <p:tgtEl>
                                          <p:spTgt spid="60418">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6041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457200" y="274638"/>
            <a:ext cx="8229600" cy="633412"/>
          </a:xfrm>
        </p:spPr>
        <p:txBody>
          <a:bodyPr/>
          <a:lstStyle/>
          <a:p>
            <a:pPr algn="l"/>
            <a:r>
              <a:rPr lang="ru-RU" sz="2400" b="1"/>
              <a:t>Последовательность действий для примера</a:t>
            </a:r>
          </a:p>
        </p:txBody>
      </p:sp>
      <p:sp>
        <p:nvSpPr>
          <p:cNvPr id="62466" name="Rectangle 3"/>
          <p:cNvSpPr>
            <a:spLocks noGrp="1"/>
          </p:cNvSpPr>
          <p:nvPr>
            <p:ph type="body" idx="1"/>
          </p:nvPr>
        </p:nvSpPr>
        <p:spPr>
          <a:xfrm>
            <a:off x="250825" y="981075"/>
            <a:ext cx="8713788" cy="5543550"/>
          </a:xfrm>
        </p:spPr>
        <p:txBody>
          <a:bodyPr/>
          <a:lstStyle/>
          <a:p>
            <a:pPr>
              <a:lnSpc>
                <a:spcPct val="90000"/>
              </a:lnSpc>
              <a:buFont typeface="Arial" charset="0"/>
              <a:buNone/>
            </a:pPr>
            <a:r>
              <a:rPr lang="ru-RU" sz="2400"/>
              <a:t>Изначально текущим в строке </a:t>
            </a:r>
            <a:r>
              <a:rPr lang="en-US" sz="2400" i="1"/>
              <a:t>S</a:t>
            </a:r>
            <a:r>
              <a:rPr lang="ru-RU" sz="2400" baseline="-25000"/>
              <a:t>1</a:t>
            </a:r>
            <a:r>
              <a:rPr lang="ru-RU" sz="2400"/>
              <a:t> является последний символ  – </a:t>
            </a:r>
          </a:p>
          <a:p>
            <a:pPr>
              <a:lnSpc>
                <a:spcPct val="90000"/>
              </a:lnSpc>
              <a:buFont typeface="Arial" charset="0"/>
              <a:buNone/>
            </a:pPr>
            <a:r>
              <a:rPr lang="ru-RU" sz="2400"/>
              <a:t>символ </a:t>
            </a:r>
            <a:r>
              <a:rPr lang="en-US" sz="2400" i="1">
                <a:solidFill>
                  <a:schemeClr val="hlink"/>
                </a:solidFill>
              </a:rPr>
              <a:t>c</a:t>
            </a:r>
            <a:r>
              <a:rPr lang="ru-RU" sz="2400" i="1"/>
              <a:t>.  </a:t>
            </a:r>
            <a:r>
              <a:rPr lang="ru-RU" sz="2400"/>
              <a:t>Так как </a:t>
            </a:r>
            <a:r>
              <a:rPr lang="ru-RU" sz="2400" i="1"/>
              <a:t>М</a:t>
            </a:r>
            <a:r>
              <a:rPr lang="ru-RU" sz="2400"/>
              <a:t>[-1, 3] = </a:t>
            </a:r>
            <a:r>
              <a:rPr lang="ru-RU" sz="2400" i="1"/>
              <a:t>М</a:t>
            </a:r>
            <a:r>
              <a:rPr lang="ru-RU" sz="2400"/>
              <a:t>[6, -1], то осуществляем переход</a:t>
            </a:r>
          </a:p>
          <a:p>
            <a:pPr>
              <a:lnSpc>
                <a:spcPct val="90000"/>
              </a:lnSpc>
              <a:buFont typeface="Arial" charset="0"/>
              <a:buNone/>
            </a:pPr>
            <a:r>
              <a:rPr lang="ru-RU" sz="2400"/>
              <a:t>в ячейку </a:t>
            </a:r>
            <a:r>
              <a:rPr lang="ru-RU" sz="2400" i="1"/>
              <a:t>М</a:t>
            </a:r>
            <a:r>
              <a:rPr lang="ru-RU" sz="2400"/>
              <a:t>[5, 2] и текущим в </a:t>
            </a:r>
            <a:r>
              <a:rPr lang="en-US" sz="2400" i="1"/>
              <a:t>S</a:t>
            </a:r>
            <a:r>
              <a:rPr lang="ru-RU" sz="2400" baseline="-25000"/>
              <a:t>1</a:t>
            </a:r>
            <a:r>
              <a:rPr lang="ru-RU" sz="2400"/>
              <a:t> становится предпослений</a:t>
            </a:r>
          </a:p>
          <a:p>
            <a:pPr>
              <a:lnSpc>
                <a:spcPct val="90000"/>
              </a:lnSpc>
              <a:buFont typeface="Arial" charset="0"/>
              <a:buNone/>
            </a:pPr>
            <a:r>
              <a:rPr lang="ru-RU" sz="2400"/>
              <a:t>символ – </a:t>
            </a:r>
            <a:r>
              <a:rPr lang="en-US" sz="2400" i="1">
                <a:solidFill>
                  <a:schemeClr val="hlink"/>
                </a:solidFill>
              </a:rPr>
              <a:t>b</a:t>
            </a:r>
            <a:r>
              <a:rPr lang="ru-RU" sz="2400"/>
              <a:t>.  Далее, так как </a:t>
            </a:r>
            <a:r>
              <a:rPr lang="ru-RU" sz="2400" i="1"/>
              <a:t>М</a:t>
            </a:r>
            <a:r>
              <a:rPr lang="ru-RU" sz="2400"/>
              <a:t>[-1, 2] ≠ </a:t>
            </a:r>
            <a:r>
              <a:rPr lang="ru-RU" sz="2400" i="1"/>
              <a:t>М</a:t>
            </a:r>
            <a:r>
              <a:rPr lang="ru-RU" sz="2400"/>
              <a:t>[5, -1], передвигаемся в</a:t>
            </a:r>
          </a:p>
          <a:p>
            <a:pPr>
              <a:lnSpc>
                <a:spcPct val="90000"/>
              </a:lnSpc>
              <a:buFont typeface="Arial" charset="0"/>
              <a:buNone/>
            </a:pPr>
            <a:r>
              <a:rPr lang="ru-RU" sz="2400"/>
              <a:t>ячейку </a:t>
            </a:r>
            <a:r>
              <a:rPr lang="ru-RU" sz="2400" i="1"/>
              <a:t>М</a:t>
            </a:r>
            <a:r>
              <a:rPr lang="ru-RU" sz="2400"/>
              <a:t>[4, 2]. При этом вставим после текущего символа </a:t>
            </a:r>
            <a:r>
              <a:rPr lang="en-US" sz="2400" i="1"/>
              <a:t>b</a:t>
            </a:r>
            <a:endParaRPr lang="ru-RU" sz="2400" i="1"/>
          </a:p>
          <a:p>
            <a:pPr>
              <a:lnSpc>
                <a:spcPct val="90000"/>
              </a:lnSpc>
              <a:buFont typeface="Arial" charset="0"/>
              <a:buNone/>
            </a:pPr>
            <a:r>
              <a:rPr lang="ru-RU" sz="2400"/>
              <a:t>символ </a:t>
            </a:r>
            <a:r>
              <a:rPr lang="en-US" sz="2400" i="1"/>
              <a:t>S</a:t>
            </a:r>
            <a:r>
              <a:rPr lang="ru-RU" sz="2400" baseline="-25000"/>
              <a:t>2</a:t>
            </a:r>
            <a:r>
              <a:rPr lang="ru-RU" sz="2400"/>
              <a:t> [5] = </a:t>
            </a:r>
            <a:r>
              <a:rPr lang="en-US" sz="2400" i="1"/>
              <a:t>d</a:t>
            </a:r>
            <a:r>
              <a:rPr lang="ru-RU" sz="2400"/>
              <a:t> (</a:t>
            </a:r>
            <a:r>
              <a:rPr lang="en-US" sz="2400" i="1"/>
              <a:t>j</a:t>
            </a:r>
            <a:r>
              <a:rPr lang="ru-RU" sz="2400"/>
              <a:t>=5). Продолжая этот процесс  вставим символ</a:t>
            </a:r>
          </a:p>
          <a:p>
            <a:pPr>
              <a:lnSpc>
                <a:spcPct val="90000"/>
              </a:lnSpc>
              <a:buFont typeface="Arial" charset="0"/>
              <a:buNone/>
            </a:pPr>
            <a:r>
              <a:rPr lang="en-US" sz="2400" i="1"/>
              <a:t>S</a:t>
            </a:r>
            <a:r>
              <a:rPr lang="ru-RU" sz="2400" baseline="-25000"/>
              <a:t>2</a:t>
            </a:r>
            <a:r>
              <a:rPr lang="ru-RU" sz="2400"/>
              <a:t> [4] = </a:t>
            </a:r>
            <a:r>
              <a:rPr lang="en-US" sz="2400" i="1"/>
              <a:t>d</a:t>
            </a:r>
            <a:r>
              <a:rPr lang="ru-RU" sz="2400"/>
              <a:t>,  затем в строке </a:t>
            </a:r>
            <a:r>
              <a:rPr lang="en-US" sz="2400" i="1"/>
              <a:t>S</a:t>
            </a:r>
            <a:r>
              <a:rPr lang="ru-RU" sz="2400" baseline="-25000"/>
              <a:t>1</a:t>
            </a:r>
            <a:r>
              <a:rPr lang="ru-RU" sz="2400"/>
              <a:t> сделаем текущим сивол </a:t>
            </a:r>
            <a:r>
              <a:rPr lang="en-US" sz="2400" i="1">
                <a:solidFill>
                  <a:schemeClr val="hlink"/>
                </a:solidFill>
              </a:rPr>
              <a:t>a</a:t>
            </a:r>
            <a:r>
              <a:rPr lang="ru-RU" sz="2400"/>
              <a:t>,  вставим  в</a:t>
            </a:r>
          </a:p>
          <a:p>
            <a:pPr>
              <a:lnSpc>
                <a:spcPct val="90000"/>
              </a:lnSpc>
              <a:buFont typeface="Arial" charset="0"/>
              <a:buNone/>
            </a:pPr>
            <a:r>
              <a:rPr lang="ru-RU" sz="2400"/>
              <a:t>строку </a:t>
            </a:r>
            <a:r>
              <a:rPr lang="en-US" sz="2400" i="1"/>
              <a:t>S</a:t>
            </a:r>
            <a:r>
              <a:rPr lang="ru-RU" sz="2400" baseline="-25000"/>
              <a:t>1</a:t>
            </a:r>
            <a:r>
              <a:rPr lang="ru-RU" sz="2400"/>
              <a:t> символ </a:t>
            </a:r>
            <a:r>
              <a:rPr lang="en-US" sz="2400" i="1"/>
              <a:t>a</a:t>
            </a:r>
            <a:r>
              <a:rPr lang="ru-RU" sz="2400" i="1"/>
              <a:t>. </a:t>
            </a:r>
            <a:r>
              <a:rPr lang="ru-RU" sz="2400"/>
              <a:t>Процесс продолжается до тех пор, пока не</a:t>
            </a:r>
          </a:p>
          <a:p>
            <a:pPr>
              <a:lnSpc>
                <a:spcPct val="90000"/>
              </a:lnSpc>
              <a:buFont typeface="Arial" charset="0"/>
              <a:buNone/>
            </a:pPr>
            <a:r>
              <a:rPr lang="ru-RU" sz="2400"/>
              <a:t>достигнем ячейки </a:t>
            </a:r>
            <a:r>
              <a:rPr lang="en-US" sz="2400" i="1"/>
              <a:t>M</a:t>
            </a:r>
            <a:r>
              <a:rPr lang="ru-RU" sz="2400"/>
              <a:t>[0,0]. </a:t>
            </a:r>
          </a:p>
          <a:p>
            <a:pPr>
              <a:lnSpc>
                <a:spcPct val="90000"/>
              </a:lnSpc>
              <a:buFont typeface="Arial" charset="0"/>
              <a:buNone/>
            </a:pPr>
            <a:r>
              <a:rPr lang="ru-RU" sz="2400"/>
              <a:t>Для нашего примера последовательность операций будет</a:t>
            </a:r>
          </a:p>
          <a:p>
            <a:pPr>
              <a:lnSpc>
                <a:spcPct val="90000"/>
              </a:lnSpc>
              <a:buFont typeface="Arial" charset="0"/>
              <a:buNone/>
            </a:pPr>
            <a:r>
              <a:rPr lang="ru-RU" sz="2400"/>
              <a:t>следующая: </a:t>
            </a:r>
          </a:p>
          <a:p>
            <a:pPr>
              <a:lnSpc>
                <a:spcPct val="90000"/>
              </a:lnSpc>
              <a:buFont typeface="Arial" charset="0"/>
              <a:buNone/>
            </a:pPr>
            <a:r>
              <a:rPr lang="ru-RU" sz="2400"/>
              <a:t>		</a:t>
            </a:r>
            <a:r>
              <a:rPr lang="en-US" sz="2400"/>
              <a:t>            INS</a:t>
            </a:r>
            <a:r>
              <a:rPr lang="ru-RU" sz="2400"/>
              <a:t>(</a:t>
            </a:r>
            <a:r>
              <a:rPr lang="en-US" sz="2400" i="1"/>
              <a:t>S</a:t>
            </a:r>
            <a:r>
              <a:rPr lang="ru-RU" sz="2400" baseline="-25000"/>
              <a:t>1</a:t>
            </a:r>
            <a:r>
              <a:rPr lang="ru-RU" sz="2400"/>
              <a:t>, 2, </a:t>
            </a:r>
            <a:r>
              <a:rPr lang="ru-RU" sz="2400" i="1"/>
              <a:t>‘</a:t>
            </a:r>
            <a:r>
              <a:rPr lang="en-US" sz="2400" i="1"/>
              <a:t>d</a:t>
            </a:r>
            <a:r>
              <a:rPr lang="ru-RU" sz="2400" i="1"/>
              <a:t>’</a:t>
            </a:r>
            <a:r>
              <a:rPr lang="ru-RU" sz="2400"/>
              <a:t>), </a:t>
            </a:r>
            <a:r>
              <a:rPr lang="en-US" sz="2400"/>
              <a:t>INS</a:t>
            </a:r>
            <a:r>
              <a:rPr lang="ru-RU" sz="2400"/>
              <a:t>(</a:t>
            </a:r>
            <a:r>
              <a:rPr lang="en-US" sz="2400"/>
              <a:t>S</a:t>
            </a:r>
            <a:r>
              <a:rPr lang="ru-RU" sz="2400" baseline="-25000"/>
              <a:t>1</a:t>
            </a:r>
            <a:r>
              <a:rPr lang="ru-RU" sz="2400"/>
              <a:t>, 2, </a:t>
            </a:r>
            <a:r>
              <a:rPr lang="ru-RU" sz="2400" i="1"/>
              <a:t>‘</a:t>
            </a:r>
            <a:r>
              <a:rPr lang="en-US" sz="2400" i="1"/>
              <a:t>d</a:t>
            </a:r>
            <a:r>
              <a:rPr lang="ru-RU" sz="2400" i="1"/>
              <a:t>’</a:t>
            </a:r>
            <a:r>
              <a:rPr lang="ru-RU" sz="2400"/>
              <a:t>), </a:t>
            </a:r>
            <a:r>
              <a:rPr lang="en-US" sz="2400"/>
              <a:t>         INS</a:t>
            </a:r>
            <a:r>
              <a:rPr lang="ru-RU" sz="2400"/>
              <a:t>(</a:t>
            </a:r>
            <a:r>
              <a:rPr lang="en-US" sz="2400"/>
              <a:t>S</a:t>
            </a:r>
            <a:r>
              <a:rPr lang="ru-RU" sz="2400" baseline="-25000"/>
              <a:t>1</a:t>
            </a:r>
            <a:r>
              <a:rPr lang="ru-RU" sz="2400"/>
              <a:t>, 1, </a:t>
            </a:r>
            <a:r>
              <a:rPr lang="ru-RU" sz="2400" i="1"/>
              <a:t>‘</a:t>
            </a:r>
            <a:r>
              <a:rPr lang="en-US" sz="2400" i="1"/>
              <a:t>a</a:t>
            </a:r>
            <a:r>
              <a:rPr lang="ru-RU" sz="2400" i="1"/>
              <a:t>’</a:t>
            </a:r>
            <a:r>
              <a:rPr lang="ru-RU" sz="2400"/>
              <a:t>).</a:t>
            </a:r>
          </a:p>
          <a:p>
            <a:pPr>
              <a:lnSpc>
                <a:spcPct val="90000"/>
              </a:lnSpc>
              <a:buFont typeface="Arial" charset="0"/>
              <a:buNone/>
            </a:pPr>
            <a:r>
              <a:rPr lang="en-US" i="1"/>
              <a:t>ab</a:t>
            </a:r>
            <a:r>
              <a:rPr lang="en-US" i="1">
                <a:solidFill>
                  <a:schemeClr val="hlink"/>
                </a:solidFill>
              </a:rPr>
              <a:t>c</a:t>
            </a:r>
            <a:r>
              <a:rPr lang="ru-RU" i="1"/>
              <a:t> </a:t>
            </a:r>
            <a:r>
              <a:rPr lang="ru-RU"/>
              <a:t>–</a:t>
            </a:r>
            <a:r>
              <a:rPr lang="en-US"/>
              <a:t>&gt; </a:t>
            </a:r>
            <a:r>
              <a:rPr lang="en-US" i="1"/>
              <a:t>a</a:t>
            </a:r>
            <a:r>
              <a:rPr lang="en-US" i="1">
                <a:solidFill>
                  <a:schemeClr val="hlink"/>
                </a:solidFill>
              </a:rPr>
              <a:t>b</a:t>
            </a:r>
            <a:r>
              <a:rPr lang="en-US" i="1"/>
              <a:t>c</a:t>
            </a:r>
            <a:r>
              <a:rPr lang="en-US"/>
              <a:t> </a:t>
            </a:r>
            <a:r>
              <a:rPr lang="ru-RU"/>
              <a:t>–</a:t>
            </a:r>
            <a:r>
              <a:rPr lang="en-US"/>
              <a:t>&gt; </a:t>
            </a:r>
            <a:r>
              <a:rPr lang="en-US" i="1"/>
              <a:t>a</a:t>
            </a:r>
            <a:r>
              <a:rPr lang="en-US" i="1">
                <a:solidFill>
                  <a:schemeClr val="hlink"/>
                </a:solidFill>
              </a:rPr>
              <a:t>b</a:t>
            </a:r>
            <a:r>
              <a:rPr lang="en-US" i="1"/>
              <a:t>dc </a:t>
            </a:r>
            <a:r>
              <a:rPr lang="ru-RU"/>
              <a:t>–</a:t>
            </a:r>
            <a:r>
              <a:rPr lang="en-US"/>
              <a:t>&gt; </a:t>
            </a:r>
            <a:r>
              <a:rPr lang="en-US" i="1"/>
              <a:t>a</a:t>
            </a:r>
            <a:r>
              <a:rPr lang="en-US" i="1">
                <a:solidFill>
                  <a:schemeClr val="hlink"/>
                </a:solidFill>
              </a:rPr>
              <a:t>b</a:t>
            </a:r>
            <a:r>
              <a:rPr lang="en-US" i="1"/>
              <a:t>ddc </a:t>
            </a:r>
            <a:r>
              <a:rPr lang="ru-RU"/>
              <a:t>–</a:t>
            </a:r>
            <a:r>
              <a:rPr lang="en-US"/>
              <a:t>&gt; </a:t>
            </a:r>
            <a:r>
              <a:rPr lang="en-US" i="1">
                <a:solidFill>
                  <a:schemeClr val="hlink"/>
                </a:solidFill>
              </a:rPr>
              <a:t>a</a:t>
            </a:r>
            <a:r>
              <a:rPr lang="en-US" i="1"/>
              <a:t>bddc </a:t>
            </a:r>
            <a:r>
              <a:rPr lang="ru-RU"/>
              <a:t>–</a:t>
            </a:r>
            <a:r>
              <a:rPr lang="en-US"/>
              <a:t>&gt; </a:t>
            </a:r>
            <a:r>
              <a:rPr lang="en-US" i="1">
                <a:solidFill>
                  <a:schemeClr val="hlink"/>
                </a:solidFill>
              </a:rPr>
              <a:t>a</a:t>
            </a:r>
            <a:r>
              <a:rPr lang="en-US" i="1"/>
              <a:t>abddc</a:t>
            </a:r>
            <a:endParaRPr lang="ru-RU" i="1"/>
          </a:p>
        </p:txBody>
      </p:sp>
    </p:spTree>
    <p:extLst>
      <p:ext uri="{BB962C8B-B14F-4D97-AF65-F5344CB8AC3E}">
        <p14:creationId xmlns:p14="http://schemas.microsoft.com/office/powerpoint/2010/main" val="157185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5"/>
                                        </p:tgtEl>
                                        <p:attrNameLst>
                                          <p:attrName>style.visibility</p:attrName>
                                        </p:attrNameLst>
                                      </p:cBhvr>
                                      <p:to>
                                        <p:strVal val="visible"/>
                                      </p:to>
                                    </p:set>
                                    <p:anim calcmode="lin" valueType="num">
                                      <p:cBhvr additive="base">
                                        <p:cTn id="7" dur="500" fill="hold"/>
                                        <p:tgtEl>
                                          <p:spTgt spid="62465"/>
                                        </p:tgtEl>
                                        <p:attrNameLst>
                                          <p:attrName>ppt_x</p:attrName>
                                        </p:attrNameLst>
                                      </p:cBhvr>
                                      <p:tavLst>
                                        <p:tav tm="0">
                                          <p:val>
                                            <p:strVal val="#ppt_x"/>
                                          </p:val>
                                        </p:tav>
                                        <p:tav tm="100000">
                                          <p:val>
                                            <p:strVal val="#ppt_x"/>
                                          </p:val>
                                        </p:tav>
                                      </p:tavLst>
                                    </p:anim>
                                    <p:anim calcmode="lin" valueType="num">
                                      <p:cBhvr additive="base">
                                        <p:cTn id="8" dur="500" fill="hold"/>
                                        <p:tgtEl>
                                          <p:spTgt spid="624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6">
                                            <p:txEl>
                                              <p:pRg st="0" end="0"/>
                                            </p:txEl>
                                          </p:spTgt>
                                        </p:tgtEl>
                                        <p:attrNameLst>
                                          <p:attrName>style.visibility</p:attrName>
                                        </p:attrNameLst>
                                      </p:cBhvr>
                                      <p:to>
                                        <p:strVal val="visible"/>
                                      </p:to>
                                    </p:set>
                                    <p:anim calcmode="lin" valueType="num">
                                      <p:cBhvr additive="base">
                                        <p:cTn id="13" dur="500" fill="hold"/>
                                        <p:tgtEl>
                                          <p:spTgt spid="6246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466">
                                            <p:txEl>
                                              <p:pRg st="1" end="1"/>
                                            </p:txEl>
                                          </p:spTgt>
                                        </p:tgtEl>
                                        <p:attrNameLst>
                                          <p:attrName>style.visibility</p:attrName>
                                        </p:attrNameLst>
                                      </p:cBhvr>
                                      <p:to>
                                        <p:strVal val="visible"/>
                                      </p:to>
                                    </p:set>
                                    <p:anim calcmode="lin" valueType="num">
                                      <p:cBhvr additive="base">
                                        <p:cTn id="17" dur="500" fill="hold"/>
                                        <p:tgtEl>
                                          <p:spTgt spid="6246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46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2466">
                                            <p:txEl>
                                              <p:pRg st="2" end="2"/>
                                            </p:txEl>
                                          </p:spTgt>
                                        </p:tgtEl>
                                        <p:attrNameLst>
                                          <p:attrName>style.visibility</p:attrName>
                                        </p:attrNameLst>
                                      </p:cBhvr>
                                      <p:to>
                                        <p:strVal val="visible"/>
                                      </p:to>
                                    </p:set>
                                    <p:anim calcmode="lin" valueType="num">
                                      <p:cBhvr additive="base">
                                        <p:cTn id="21" dur="500" fill="hold"/>
                                        <p:tgtEl>
                                          <p:spTgt spid="6246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466">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2466">
                                            <p:txEl>
                                              <p:pRg st="3" end="3"/>
                                            </p:txEl>
                                          </p:spTgt>
                                        </p:tgtEl>
                                        <p:attrNameLst>
                                          <p:attrName>style.visibility</p:attrName>
                                        </p:attrNameLst>
                                      </p:cBhvr>
                                      <p:to>
                                        <p:strVal val="visible"/>
                                      </p:to>
                                    </p:set>
                                    <p:anim calcmode="lin" valueType="num">
                                      <p:cBhvr additive="base">
                                        <p:cTn id="25" dur="500" fill="hold"/>
                                        <p:tgtEl>
                                          <p:spTgt spid="624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6">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66">
                                            <p:txEl>
                                              <p:pRg st="4" end="4"/>
                                            </p:txEl>
                                          </p:spTgt>
                                        </p:tgtEl>
                                        <p:attrNameLst>
                                          <p:attrName>style.visibility</p:attrName>
                                        </p:attrNameLst>
                                      </p:cBhvr>
                                      <p:to>
                                        <p:strVal val="visible"/>
                                      </p:to>
                                    </p:set>
                                    <p:anim calcmode="lin" valueType="num">
                                      <p:cBhvr additive="base">
                                        <p:cTn id="29" dur="500" fill="hold"/>
                                        <p:tgtEl>
                                          <p:spTgt spid="6246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6">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2466">
                                            <p:txEl>
                                              <p:pRg st="5" end="5"/>
                                            </p:txEl>
                                          </p:spTgt>
                                        </p:tgtEl>
                                        <p:attrNameLst>
                                          <p:attrName>style.visibility</p:attrName>
                                        </p:attrNameLst>
                                      </p:cBhvr>
                                      <p:to>
                                        <p:strVal val="visible"/>
                                      </p:to>
                                    </p:set>
                                    <p:anim calcmode="lin" valueType="num">
                                      <p:cBhvr additive="base">
                                        <p:cTn id="33" dur="500" fill="hold"/>
                                        <p:tgtEl>
                                          <p:spTgt spid="6246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2466">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2466">
                                            <p:txEl>
                                              <p:pRg st="6" end="6"/>
                                            </p:txEl>
                                          </p:spTgt>
                                        </p:tgtEl>
                                        <p:attrNameLst>
                                          <p:attrName>style.visibility</p:attrName>
                                        </p:attrNameLst>
                                      </p:cBhvr>
                                      <p:to>
                                        <p:strVal val="visible"/>
                                      </p:to>
                                    </p:set>
                                    <p:anim calcmode="lin" valueType="num">
                                      <p:cBhvr additive="base">
                                        <p:cTn id="37" dur="500" fill="hold"/>
                                        <p:tgtEl>
                                          <p:spTgt spid="6246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46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2466">
                                            <p:txEl>
                                              <p:pRg st="7" end="7"/>
                                            </p:txEl>
                                          </p:spTgt>
                                        </p:tgtEl>
                                        <p:attrNameLst>
                                          <p:attrName>style.visibility</p:attrName>
                                        </p:attrNameLst>
                                      </p:cBhvr>
                                      <p:to>
                                        <p:strVal val="visible"/>
                                      </p:to>
                                    </p:set>
                                    <p:anim calcmode="lin" valueType="num">
                                      <p:cBhvr additive="base">
                                        <p:cTn id="41" dur="500" fill="hold"/>
                                        <p:tgtEl>
                                          <p:spTgt spid="6246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2466">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2466">
                                            <p:txEl>
                                              <p:pRg st="8" end="8"/>
                                            </p:txEl>
                                          </p:spTgt>
                                        </p:tgtEl>
                                        <p:attrNameLst>
                                          <p:attrName>style.visibility</p:attrName>
                                        </p:attrNameLst>
                                      </p:cBhvr>
                                      <p:to>
                                        <p:strVal val="visible"/>
                                      </p:to>
                                    </p:set>
                                    <p:anim calcmode="lin" valueType="num">
                                      <p:cBhvr additive="base">
                                        <p:cTn id="45" dur="500" fill="hold"/>
                                        <p:tgtEl>
                                          <p:spTgt spid="6246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246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2466">
                                            <p:txEl>
                                              <p:pRg st="9" end="9"/>
                                            </p:txEl>
                                          </p:spTgt>
                                        </p:tgtEl>
                                        <p:attrNameLst>
                                          <p:attrName>style.visibility</p:attrName>
                                        </p:attrNameLst>
                                      </p:cBhvr>
                                      <p:to>
                                        <p:strVal val="visible"/>
                                      </p:to>
                                    </p:set>
                                    <p:anim calcmode="lin" valueType="num">
                                      <p:cBhvr additive="base">
                                        <p:cTn id="51" dur="500" fill="hold"/>
                                        <p:tgtEl>
                                          <p:spTgt spid="62466">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466">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2466">
                                            <p:txEl>
                                              <p:pRg st="10" end="10"/>
                                            </p:txEl>
                                          </p:spTgt>
                                        </p:tgtEl>
                                        <p:attrNameLst>
                                          <p:attrName>style.visibility</p:attrName>
                                        </p:attrNameLst>
                                      </p:cBhvr>
                                      <p:to>
                                        <p:strVal val="visible"/>
                                      </p:to>
                                    </p:set>
                                    <p:anim calcmode="lin" valueType="num">
                                      <p:cBhvr additive="base">
                                        <p:cTn id="55" dur="500" fill="hold"/>
                                        <p:tgtEl>
                                          <p:spTgt spid="62466">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2466">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2466">
                                            <p:txEl>
                                              <p:pRg st="11" end="11"/>
                                            </p:txEl>
                                          </p:spTgt>
                                        </p:tgtEl>
                                        <p:attrNameLst>
                                          <p:attrName>style.visibility</p:attrName>
                                        </p:attrNameLst>
                                      </p:cBhvr>
                                      <p:to>
                                        <p:strVal val="visible"/>
                                      </p:to>
                                    </p:set>
                                    <p:anim calcmode="lin" valueType="num">
                                      <p:cBhvr additive="base">
                                        <p:cTn id="59" dur="500" fill="hold"/>
                                        <p:tgtEl>
                                          <p:spTgt spid="62466">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246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2466">
                                            <p:txEl>
                                              <p:pRg st="12" end="12"/>
                                            </p:txEl>
                                          </p:spTgt>
                                        </p:tgtEl>
                                        <p:attrNameLst>
                                          <p:attrName>style.visibility</p:attrName>
                                        </p:attrNameLst>
                                      </p:cBhvr>
                                      <p:to>
                                        <p:strVal val="visible"/>
                                      </p:to>
                                    </p:set>
                                    <p:anim calcmode="lin" valueType="num">
                                      <p:cBhvr additive="base">
                                        <p:cTn id="65" dur="500" fill="hold"/>
                                        <p:tgtEl>
                                          <p:spTgt spid="62466">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246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p:cNvSpPr>
          <p:nvPr>
            <p:ph type="body" sz="half" idx="1"/>
          </p:nvPr>
        </p:nvSpPr>
        <p:spPr>
          <a:xfrm>
            <a:off x="250825" y="260350"/>
            <a:ext cx="8497888" cy="936625"/>
          </a:xfrm>
        </p:spPr>
        <p:txBody>
          <a:bodyPr/>
          <a:lstStyle/>
          <a:p>
            <a:pPr>
              <a:buFont typeface="Arial" charset="0"/>
              <a:buNone/>
            </a:pPr>
            <a:r>
              <a:rPr lang="ru-RU" sz="2400"/>
              <a:t>Отметим, что решений в данной задаче может быть несколько.</a:t>
            </a:r>
          </a:p>
          <a:p>
            <a:pPr>
              <a:buFont typeface="Arial" charset="0"/>
              <a:buNone/>
            </a:pPr>
            <a:r>
              <a:rPr lang="ru-RU" sz="2400"/>
              <a:t>Движение по таблице представлено ниже.</a:t>
            </a:r>
          </a:p>
          <a:p>
            <a:pPr>
              <a:buFont typeface="Arial" charset="0"/>
              <a:buNone/>
            </a:pPr>
            <a:endParaRPr lang="ru-RU" sz="2400"/>
          </a:p>
        </p:txBody>
      </p:sp>
      <p:graphicFrame>
        <p:nvGraphicFramePr>
          <p:cNvPr id="64540" name="Group 28"/>
          <p:cNvGraphicFramePr>
            <a:graphicFrameLocks noGrp="1"/>
          </p:cNvGraphicFramePr>
          <p:nvPr>
            <p:ph sz="half" idx="2"/>
          </p:nvPr>
        </p:nvGraphicFramePr>
        <p:xfrm>
          <a:off x="250825" y="1557338"/>
          <a:ext cx="8353425" cy="3749040"/>
        </p:xfrm>
        <a:graphic>
          <a:graphicData uri="http://schemas.openxmlformats.org/drawingml/2006/table">
            <a:tbl>
              <a:tblPr/>
              <a:tblGrid>
                <a:gridCol w="1008063">
                  <a:extLst>
                    <a:ext uri="{9D8B030D-6E8A-4147-A177-3AD203B41FA5}">
                      <a16:colId xmlns:a16="http://schemas.microsoft.com/office/drawing/2014/main" xmlns="" val="20000"/>
                    </a:ext>
                  </a:extLst>
                </a:gridCol>
                <a:gridCol w="3170237">
                  <a:extLst>
                    <a:ext uri="{9D8B030D-6E8A-4147-A177-3AD203B41FA5}">
                      <a16:colId xmlns:a16="http://schemas.microsoft.com/office/drawing/2014/main" xmlns="" val="20001"/>
                    </a:ext>
                  </a:extLst>
                </a:gridCol>
                <a:gridCol w="1655763">
                  <a:extLst>
                    <a:ext uri="{9D8B030D-6E8A-4147-A177-3AD203B41FA5}">
                      <a16:colId xmlns:a16="http://schemas.microsoft.com/office/drawing/2014/main" xmlns="" val="20002"/>
                    </a:ext>
                  </a:extLst>
                </a:gridCol>
                <a:gridCol w="2519362">
                  <a:extLst>
                    <a:ext uri="{9D8B030D-6E8A-4147-A177-3AD203B41FA5}">
                      <a16:colId xmlns:a16="http://schemas.microsoft.com/office/drawing/2014/main" xmlns="" val="20003"/>
                    </a:ext>
                  </a:extLst>
                </a:gridCol>
              </a:tblGrid>
              <a:tr h="9445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ru-RU"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2000" b="0" i="0" u="none" strike="noStrike" cap="none" normalizeH="0" baseline="0">
                          <a:ln>
                            <a:noFill/>
                          </a:ln>
                          <a:solidFill>
                            <a:schemeClr val="tx1"/>
                          </a:solidFill>
                          <a:effectLst/>
                          <a:latin typeface="Calibri" pitchFamily="34" charset="0"/>
                        </a:rPr>
                        <a:t>вниз по </a:t>
                      </a:r>
                      <a:r>
                        <a:rPr kumimoji="0" lang="en-US" sz="2000" b="0" i="1" u="none" strike="noStrike" cap="none" normalizeH="0" baseline="0">
                          <a:ln>
                            <a:noFill/>
                          </a:ln>
                          <a:solidFill>
                            <a:schemeClr val="tx1"/>
                          </a:solidFill>
                          <a:effectLst/>
                          <a:latin typeface="Calibri" pitchFamily="34" charset="0"/>
                        </a:rPr>
                        <a:t>i</a:t>
                      </a:r>
                      <a:r>
                        <a:rPr kumimoji="0" lang="ru-RU" sz="2000" b="0" i="0" u="none" strike="noStrike" cap="none" normalizeH="0" baseline="0">
                          <a:ln>
                            <a:noFill/>
                          </a:ln>
                          <a:solidFill>
                            <a:schemeClr val="tx1"/>
                          </a:solidFill>
                          <a:effectLst/>
                          <a:latin typeface="Calibri" pitchFamily="34" charset="0"/>
                        </a:rPr>
                        <a:t>-му столбцу из </a:t>
                      </a:r>
                      <a:r>
                        <a:rPr kumimoji="0" lang="en-US" sz="2000" b="0" i="1" u="none" strike="noStrike" cap="none" normalizeH="0" baseline="0">
                          <a:ln>
                            <a:noFill/>
                          </a:ln>
                          <a:solidFill>
                            <a:schemeClr val="tx1"/>
                          </a:solidFill>
                          <a:effectLst/>
                          <a:latin typeface="Calibri" pitchFamily="34" charset="0"/>
                        </a:rPr>
                        <a:t>j</a:t>
                      </a:r>
                      <a:r>
                        <a:rPr kumimoji="0" lang="ru-RU" sz="2000" b="0" i="0" u="none" strike="noStrike" cap="none" normalizeH="0" baseline="0">
                          <a:ln>
                            <a:noFill/>
                          </a:ln>
                          <a:solidFill>
                            <a:schemeClr val="tx1"/>
                          </a:solidFill>
                          <a:effectLst/>
                          <a:latin typeface="Calibri" pitchFamily="34" charset="0"/>
                        </a:rPr>
                        <a:t>-ой строки в </a:t>
                      </a:r>
                      <a:r>
                        <a:rPr kumimoji="0" lang="en-US" sz="2000" b="0" i="1" u="none" strike="noStrike" cap="none" normalizeH="0" baseline="0">
                          <a:ln>
                            <a:noFill/>
                          </a:ln>
                          <a:solidFill>
                            <a:schemeClr val="tx1"/>
                          </a:solidFill>
                          <a:effectLst/>
                          <a:latin typeface="Calibri" pitchFamily="34" charset="0"/>
                        </a:rPr>
                        <a:t>j</a:t>
                      </a:r>
                      <a:r>
                        <a:rPr kumimoji="0" lang="ru-RU" sz="2000" b="0" i="0" u="none" strike="noStrike" cap="none" normalizeH="0" baseline="0">
                          <a:ln>
                            <a:noFill/>
                          </a:ln>
                          <a:solidFill>
                            <a:schemeClr val="tx1"/>
                          </a:solidFill>
                          <a:effectLst/>
                          <a:latin typeface="Calibri" pitchFamily="34" charset="0"/>
                        </a:rPr>
                        <a:t>–1-ю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Calibri" pitchFamily="34" charset="0"/>
                        </a:rPr>
                        <a:t>INS(</a:t>
                      </a:r>
                      <a:r>
                        <a:rPr kumimoji="0" lang="en-US" sz="2000" b="0" i="1" u="none" strike="noStrike" cap="none" normalizeH="0" baseline="0">
                          <a:ln>
                            <a:noFill/>
                          </a:ln>
                          <a:solidFill>
                            <a:schemeClr val="tx1"/>
                          </a:solidFill>
                          <a:effectLst/>
                          <a:latin typeface="Calibri" pitchFamily="34" charset="0"/>
                        </a:rPr>
                        <a:t>S</a:t>
                      </a:r>
                      <a:r>
                        <a:rPr kumimoji="0" lang="en-US" sz="2000" b="0" i="0" u="none" strike="noStrike" cap="none" normalizeH="0" baseline="-25000">
                          <a:ln>
                            <a:noFill/>
                          </a:ln>
                          <a:solidFill>
                            <a:schemeClr val="tx1"/>
                          </a:solidFill>
                          <a:effectLst/>
                          <a:latin typeface="Calibri" pitchFamily="34" charset="0"/>
                        </a:rPr>
                        <a:t>1</a:t>
                      </a:r>
                      <a:r>
                        <a:rPr kumimoji="0" lang="en-US" sz="2000" b="0" i="0" u="none" strike="noStrike" cap="none" normalizeH="0" baseline="0">
                          <a:ln>
                            <a:noFill/>
                          </a:ln>
                          <a:solidFill>
                            <a:schemeClr val="tx1"/>
                          </a:solidFill>
                          <a:effectLst/>
                          <a:latin typeface="Calibri" pitchFamily="34" charset="0"/>
                        </a:rPr>
                        <a:t>, </a:t>
                      </a:r>
                      <a:r>
                        <a:rPr kumimoji="0" lang="en-US" sz="2000" b="0" i="1" u="none" strike="noStrike" cap="none" normalizeH="0" baseline="0">
                          <a:ln>
                            <a:noFill/>
                          </a:ln>
                          <a:solidFill>
                            <a:schemeClr val="tx1"/>
                          </a:solidFill>
                          <a:effectLst/>
                          <a:latin typeface="Calibri" pitchFamily="34" charset="0"/>
                        </a:rPr>
                        <a:t>i</a:t>
                      </a:r>
                      <a:r>
                        <a:rPr kumimoji="0" lang="en-US" sz="2000" b="0" i="0" u="none" strike="noStrike" cap="none" normalizeH="0" baseline="0">
                          <a:ln>
                            <a:noFill/>
                          </a:ln>
                          <a:solidFill>
                            <a:schemeClr val="tx1"/>
                          </a:solidFill>
                          <a:effectLst/>
                          <a:latin typeface="Calibri" pitchFamily="34" charset="0"/>
                        </a:rPr>
                        <a:t>,</a:t>
                      </a:r>
                      <a:r>
                        <a:rPr kumimoji="0" lang="ru-RU" sz="2000" b="0" i="0" u="none" strike="noStrike" cap="none" normalizeH="0" baseline="0">
                          <a:ln>
                            <a:noFill/>
                          </a:ln>
                          <a:solidFill>
                            <a:schemeClr val="tx1"/>
                          </a:solidFill>
                          <a:effectLst/>
                          <a:latin typeface="Calibri" pitchFamily="34" charset="0"/>
                        </a:rPr>
                        <a:t> </a:t>
                      </a:r>
                      <a:r>
                        <a:rPr kumimoji="0" lang="en-US" sz="2000" b="0" i="1" u="none" strike="noStrike" cap="none" normalizeH="0" baseline="0">
                          <a:ln>
                            <a:noFill/>
                          </a:ln>
                          <a:solidFill>
                            <a:schemeClr val="tx1"/>
                          </a:solidFill>
                          <a:effectLst/>
                          <a:latin typeface="Calibri" pitchFamily="34" charset="0"/>
                        </a:rPr>
                        <a:t>S</a:t>
                      </a:r>
                      <a:r>
                        <a:rPr kumimoji="0" lang="en-US" sz="2000" b="0" i="0" u="none" strike="noStrike" cap="none" normalizeH="0" baseline="-25000">
                          <a:ln>
                            <a:noFill/>
                          </a:ln>
                          <a:solidFill>
                            <a:schemeClr val="tx1"/>
                          </a:solidFill>
                          <a:effectLst/>
                          <a:latin typeface="Calibri" pitchFamily="34" charset="0"/>
                        </a:rPr>
                        <a:t>2</a:t>
                      </a:r>
                      <a:r>
                        <a:rPr kumimoji="0" lang="en-US" sz="2000" b="0" i="0" u="none" strike="noStrike" cap="none" normalizeH="0" baseline="0">
                          <a:ln>
                            <a:noFill/>
                          </a:ln>
                          <a:solidFill>
                            <a:schemeClr val="tx1"/>
                          </a:solidFill>
                          <a:effectLst/>
                          <a:latin typeface="Calibri" pitchFamily="34" charset="0"/>
                        </a:rPr>
                        <a:t>[</a:t>
                      </a:r>
                      <a:r>
                        <a:rPr kumimoji="0" lang="en-US" sz="2000" b="0" i="1" u="none" strike="noStrike" cap="none" normalizeH="0" baseline="0">
                          <a:ln>
                            <a:noFill/>
                          </a:ln>
                          <a:solidFill>
                            <a:schemeClr val="tx1"/>
                          </a:solidFill>
                          <a:effectLst/>
                          <a:latin typeface="Calibri" pitchFamily="34" charset="0"/>
                        </a:rPr>
                        <a:t>j</a:t>
                      </a:r>
                      <a:r>
                        <a:rPr kumimoji="0" lang="en-US" sz="2000" b="0" i="0" u="none" strike="noStrike" cap="none" normalizeH="0" baseline="0">
                          <a:ln>
                            <a:noFill/>
                          </a:ln>
                          <a:solidFill>
                            <a:schemeClr val="tx1"/>
                          </a:solidFill>
                          <a:effectLst/>
                          <a:latin typeface="Calibri" pitchFamily="34" charset="0"/>
                        </a:rPr>
                        <a:t>])</a:t>
                      </a:r>
                      <a:r>
                        <a:rPr kumimoji="0" lang="ru-RU" sz="2800" b="0"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2000" b="0" i="0" u="none" strike="noStrike" cap="none" normalizeH="0" baseline="0">
                          <a:ln>
                            <a:noFill/>
                          </a:ln>
                          <a:solidFill>
                            <a:schemeClr val="tx1"/>
                          </a:solidFill>
                          <a:effectLst/>
                          <a:latin typeface="Calibri" pitchFamily="34" charset="0"/>
                        </a:rPr>
                        <a:t>вставка после </a:t>
                      </a:r>
                      <a:r>
                        <a:rPr kumimoji="0" lang="en-US" sz="2000" b="0" i="1" u="none" strike="noStrike" cap="none" normalizeH="0" baseline="0">
                          <a:ln>
                            <a:noFill/>
                          </a:ln>
                          <a:solidFill>
                            <a:schemeClr val="tx1"/>
                          </a:solidFill>
                          <a:effectLst/>
                          <a:latin typeface="Calibri" pitchFamily="34" charset="0"/>
                        </a:rPr>
                        <a:t>i</a:t>
                      </a:r>
                      <a:r>
                        <a:rPr kumimoji="0" lang="ru-RU" sz="2000" b="0" i="0" u="none" strike="noStrike" cap="none" normalizeH="0" baseline="0">
                          <a:ln>
                            <a:noFill/>
                          </a:ln>
                          <a:solidFill>
                            <a:schemeClr val="tx1"/>
                          </a:solidFill>
                          <a:effectLst/>
                          <a:latin typeface="Calibri" pitchFamily="34" charset="0"/>
                        </a:rPr>
                        <a:t>-й позиции в </a:t>
                      </a:r>
                      <a:r>
                        <a:rPr kumimoji="0" lang="en-US" sz="2000" b="0" i="1" u="none" strike="noStrike" cap="none" normalizeH="0" baseline="0">
                          <a:ln>
                            <a:noFill/>
                          </a:ln>
                          <a:solidFill>
                            <a:schemeClr val="tx1"/>
                          </a:solidFill>
                          <a:effectLst/>
                          <a:latin typeface="Calibri" pitchFamily="34" charset="0"/>
                        </a:rPr>
                        <a:t>S</a:t>
                      </a:r>
                      <a:r>
                        <a:rPr kumimoji="0" lang="ru-RU" sz="2000" b="0" i="0" u="none" strike="noStrike" cap="none" normalizeH="0" baseline="-25000">
                          <a:ln>
                            <a:noFill/>
                          </a:ln>
                          <a:solidFill>
                            <a:schemeClr val="tx1"/>
                          </a:solidFill>
                          <a:effectLst/>
                          <a:latin typeface="Calibri" pitchFamily="34" charset="0"/>
                        </a:rPr>
                        <a:t>1</a:t>
                      </a:r>
                      <a:r>
                        <a:rPr kumimoji="0" lang="ru-RU" sz="2000" b="0" i="0" u="none" strike="noStrike" cap="none" normalizeH="0" baseline="0">
                          <a:ln>
                            <a:noFill/>
                          </a:ln>
                          <a:solidFill>
                            <a:schemeClr val="tx1"/>
                          </a:solidFill>
                          <a:effectLst/>
                          <a:latin typeface="Calibri" pitchFamily="34" charset="0"/>
                        </a:rPr>
                        <a:t> символа </a:t>
                      </a:r>
                      <a:r>
                        <a:rPr kumimoji="0" lang="en-US" sz="2000" b="0" i="1" u="none" strike="noStrike" cap="none" normalizeH="0" baseline="0">
                          <a:ln>
                            <a:noFill/>
                          </a:ln>
                          <a:solidFill>
                            <a:schemeClr val="tx1"/>
                          </a:solidFill>
                          <a:effectLst/>
                          <a:latin typeface="Calibri" pitchFamily="34" charset="0"/>
                        </a:rPr>
                        <a:t>S</a:t>
                      </a:r>
                      <a:r>
                        <a:rPr kumimoji="0" lang="ru-RU" sz="2000" b="0" i="0" u="none" strike="noStrike" cap="none" normalizeH="0" baseline="-25000">
                          <a:ln>
                            <a:noFill/>
                          </a:ln>
                          <a:solidFill>
                            <a:schemeClr val="tx1"/>
                          </a:solidFill>
                          <a:effectLst/>
                          <a:latin typeface="Calibri" pitchFamily="34" charset="0"/>
                        </a:rPr>
                        <a:t>2</a:t>
                      </a:r>
                      <a:r>
                        <a:rPr kumimoji="0" lang="ru-RU" sz="2000" b="0" i="0" u="none" strike="noStrike" cap="none" normalizeH="0" baseline="0">
                          <a:ln>
                            <a:noFill/>
                          </a:ln>
                          <a:solidFill>
                            <a:schemeClr val="tx1"/>
                          </a:solidFill>
                          <a:effectLst/>
                          <a:latin typeface="Calibri" pitchFamily="34" charset="0"/>
                        </a:rPr>
                        <a:t>[</a:t>
                      </a:r>
                      <a:r>
                        <a:rPr kumimoji="0" lang="en-US" sz="2000" b="0" i="1" u="none" strike="noStrike" cap="none" normalizeH="0" baseline="0">
                          <a:ln>
                            <a:noFill/>
                          </a:ln>
                          <a:solidFill>
                            <a:schemeClr val="tx1"/>
                          </a:solidFill>
                          <a:effectLst/>
                          <a:latin typeface="Calibri" pitchFamily="34" charset="0"/>
                        </a:rPr>
                        <a:t>j</a:t>
                      </a:r>
                      <a:r>
                        <a:rPr kumimoji="0" lang="ru-RU" sz="2000" b="0"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8270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ru-RU"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2000" b="0" i="0" u="none" strike="noStrike" cap="none" normalizeH="0" baseline="0">
                          <a:ln>
                            <a:noFill/>
                          </a:ln>
                          <a:solidFill>
                            <a:schemeClr val="tx1"/>
                          </a:solidFill>
                          <a:effectLst/>
                          <a:latin typeface="Calibri" pitchFamily="34" charset="0"/>
                        </a:rPr>
                        <a:t>движение влево по </a:t>
                      </a:r>
                      <a:r>
                        <a:rPr kumimoji="0" lang="en-US" sz="2000" b="0" i="1" u="none" strike="noStrike" cap="none" normalizeH="0" baseline="0">
                          <a:ln>
                            <a:noFill/>
                          </a:ln>
                          <a:solidFill>
                            <a:schemeClr val="tx1"/>
                          </a:solidFill>
                          <a:effectLst/>
                          <a:latin typeface="Calibri" pitchFamily="34" charset="0"/>
                        </a:rPr>
                        <a:t>j</a:t>
                      </a:r>
                      <a:r>
                        <a:rPr kumimoji="0" lang="ru-RU" sz="2000" b="0" i="0" u="none" strike="noStrike" cap="none" normalizeH="0" baseline="0">
                          <a:ln>
                            <a:noFill/>
                          </a:ln>
                          <a:solidFill>
                            <a:schemeClr val="tx1"/>
                          </a:solidFill>
                          <a:effectLst/>
                          <a:latin typeface="Calibri" pitchFamily="34" charset="0"/>
                        </a:rPr>
                        <a:t>-й строке из </a:t>
                      </a:r>
                      <a:r>
                        <a:rPr kumimoji="0" lang="en-US" sz="2000" b="0" i="1" u="none" strike="noStrike" cap="none" normalizeH="0" baseline="0">
                          <a:ln>
                            <a:noFill/>
                          </a:ln>
                          <a:solidFill>
                            <a:schemeClr val="tx1"/>
                          </a:solidFill>
                          <a:effectLst/>
                          <a:latin typeface="Calibri" pitchFamily="34" charset="0"/>
                        </a:rPr>
                        <a:t>i</a:t>
                      </a:r>
                      <a:r>
                        <a:rPr kumimoji="0" lang="ru-RU" sz="2000" b="0" i="0" u="none" strike="noStrike" cap="none" normalizeH="0" baseline="0">
                          <a:ln>
                            <a:noFill/>
                          </a:ln>
                          <a:solidFill>
                            <a:schemeClr val="tx1"/>
                          </a:solidFill>
                          <a:effectLst/>
                          <a:latin typeface="Calibri" pitchFamily="34" charset="0"/>
                        </a:rPr>
                        <a:t>-го столбца в </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1" u="none" strike="noStrike" cap="none" normalizeH="0" baseline="0">
                          <a:ln>
                            <a:noFill/>
                          </a:ln>
                          <a:solidFill>
                            <a:schemeClr val="tx1"/>
                          </a:solidFill>
                          <a:effectLst/>
                          <a:latin typeface="Calibri" pitchFamily="34" charset="0"/>
                        </a:rPr>
                        <a:t>i</a:t>
                      </a:r>
                      <a:r>
                        <a:rPr kumimoji="0" lang="ru-RU" sz="2000" b="0" i="0" u="none" strike="noStrike" cap="none" normalizeH="0" baseline="0">
                          <a:ln>
                            <a:noFill/>
                          </a:ln>
                          <a:solidFill>
                            <a:schemeClr val="tx1"/>
                          </a:solidFill>
                          <a:effectLst/>
                          <a:latin typeface="Calibri" pitchFamily="34" charset="0"/>
                        </a:rPr>
                        <a:t>–1-й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Calibri" pitchFamily="34" charset="0"/>
                        </a:rPr>
                        <a:t>DEL(</a:t>
                      </a:r>
                      <a:r>
                        <a:rPr kumimoji="0" lang="en-US" sz="2000" b="0" i="1" u="none" strike="noStrike" cap="none" normalizeH="0" baseline="0">
                          <a:ln>
                            <a:noFill/>
                          </a:ln>
                          <a:solidFill>
                            <a:schemeClr val="tx1"/>
                          </a:solidFill>
                          <a:effectLst/>
                          <a:latin typeface="Calibri" pitchFamily="34" charset="0"/>
                        </a:rPr>
                        <a:t>S</a:t>
                      </a:r>
                      <a:r>
                        <a:rPr kumimoji="0" lang="en-US" sz="2000" b="0" i="0" u="none" strike="noStrike" cap="none" normalizeH="0" baseline="-25000">
                          <a:ln>
                            <a:noFill/>
                          </a:ln>
                          <a:solidFill>
                            <a:schemeClr val="tx1"/>
                          </a:solidFill>
                          <a:effectLst/>
                          <a:latin typeface="Calibri" pitchFamily="34" charset="0"/>
                        </a:rPr>
                        <a:t>1</a:t>
                      </a:r>
                      <a:r>
                        <a:rPr kumimoji="0" lang="en-US" sz="2000" b="0" i="0" u="none" strike="noStrike" cap="none" normalizeH="0" baseline="0">
                          <a:ln>
                            <a:noFill/>
                          </a:ln>
                          <a:solidFill>
                            <a:schemeClr val="tx1"/>
                          </a:solidFill>
                          <a:effectLst/>
                          <a:latin typeface="Calibri" pitchFamily="34" charset="0"/>
                        </a:rPr>
                        <a:t>, </a:t>
                      </a:r>
                      <a:r>
                        <a:rPr kumimoji="0" lang="en-US" sz="2000" b="0" i="1" u="none" strike="noStrike" cap="none" normalizeH="0" baseline="0">
                          <a:ln>
                            <a:noFill/>
                          </a:ln>
                          <a:solidFill>
                            <a:schemeClr val="tx1"/>
                          </a:solidFill>
                          <a:effectLst/>
                          <a:latin typeface="Calibri" pitchFamily="34" charset="0"/>
                        </a:rPr>
                        <a:t>i</a:t>
                      </a:r>
                      <a:r>
                        <a:rPr kumimoji="0" lang="en-US" sz="2000" b="0" i="0" u="none" strike="noStrike" cap="none" normalizeH="0" baseline="0">
                          <a:ln>
                            <a:noFill/>
                          </a:ln>
                          <a:solidFill>
                            <a:schemeClr val="tx1"/>
                          </a:solidFill>
                          <a:effectLst/>
                          <a:latin typeface="Calibri" pitchFamily="34" charset="0"/>
                        </a:rPr>
                        <a:t>)</a:t>
                      </a:r>
                      <a:endParaRPr kumimoji="0" lang="ru-RU" sz="20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2000" b="0" i="0" u="none" strike="noStrike" cap="none" normalizeH="0" baseline="0">
                          <a:ln>
                            <a:noFill/>
                          </a:ln>
                          <a:solidFill>
                            <a:schemeClr val="tx1"/>
                          </a:solidFill>
                          <a:effectLst/>
                          <a:latin typeface="Calibri" pitchFamily="34" charset="0"/>
                        </a:rPr>
                        <a:t>удаление </a:t>
                      </a:r>
                      <a:r>
                        <a:rPr kumimoji="0" lang="en-US" sz="2000" b="0" i="1" u="none" strike="noStrike" cap="none" normalizeH="0" baseline="0">
                          <a:ln>
                            <a:noFill/>
                          </a:ln>
                          <a:solidFill>
                            <a:schemeClr val="tx1"/>
                          </a:solidFill>
                          <a:effectLst/>
                          <a:latin typeface="Calibri" pitchFamily="34" charset="0"/>
                        </a:rPr>
                        <a:t>i</a:t>
                      </a:r>
                      <a:r>
                        <a:rPr kumimoji="0" lang="ru-RU" sz="2000" b="0" i="0" u="none" strike="noStrike" cap="none" normalizeH="0" baseline="0">
                          <a:ln>
                            <a:noFill/>
                          </a:ln>
                          <a:solidFill>
                            <a:schemeClr val="tx1"/>
                          </a:solidFill>
                          <a:effectLst/>
                          <a:latin typeface="Calibri" pitchFamily="34" charset="0"/>
                        </a:rPr>
                        <a:t>-го символа в </a:t>
                      </a:r>
                      <a:r>
                        <a:rPr kumimoji="0" lang="en-US" sz="2000" b="0" i="1" u="none" strike="noStrike" cap="none" normalizeH="0" baseline="0">
                          <a:ln>
                            <a:noFill/>
                          </a:ln>
                          <a:solidFill>
                            <a:schemeClr val="tx1"/>
                          </a:solidFill>
                          <a:effectLst/>
                          <a:latin typeface="Calibri" pitchFamily="34" charset="0"/>
                        </a:rPr>
                        <a:t>S</a:t>
                      </a:r>
                      <a:r>
                        <a:rPr kumimoji="0" lang="ru-RU" sz="2000" b="0" i="0" u="none" strike="noStrike" cap="none" normalizeH="0" baseline="-25000">
                          <a:ln>
                            <a:noFill/>
                          </a:ln>
                          <a:solidFill>
                            <a:schemeClr val="tx1"/>
                          </a:solidFill>
                          <a:effectLst/>
                          <a:latin typeface="Calibri" pitchFamily="34" charset="0"/>
                        </a:rPr>
                        <a:t>1</a:t>
                      </a:r>
                      <a:r>
                        <a:rPr kumimoji="0" lang="ru-RU" sz="2000" b="0" i="0" u="none" strike="noStrike" cap="none" normalizeH="0" baseline="0">
                          <a:ln>
                            <a:noFill/>
                          </a:ln>
                          <a:solidFill>
                            <a:schemeClr val="tx1"/>
                          </a:solidFill>
                          <a:effectLst/>
                          <a:latin typeface="Calibri" pitchFamily="34" charset="0"/>
                        </a:rPr>
                        <a:t> и передвижение на </a:t>
                      </a:r>
                      <a:r>
                        <a:rPr kumimoji="0" lang="en-US" sz="2000" b="0" i="1" u="none" strike="noStrike" cap="none" normalizeH="0" baseline="0">
                          <a:ln>
                            <a:noFill/>
                          </a:ln>
                          <a:solidFill>
                            <a:schemeClr val="tx1"/>
                          </a:solidFill>
                          <a:effectLst/>
                          <a:latin typeface="Calibri" pitchFamily="34" charset="0"/>
                        </a:rPr>
                        <a:t>i</a:t>
                      </a:r>
                      <a:r>
                        <a:rPr kumimoji="0" lang="ru-RU" sz="2000" b="0" i="0" u="none" strike="noStrike" cap="none" normalizeH="0" baseline="0">
                          <a:ln>
                            <a:noFill/>
                          </a:ln>
                          <a:solidFill>
                            <a:schemeClr val="tx1"/>
                          </a:solidFill>
                          <a:effectLst/>
                          <a:latin typeface="Calibri" pitchFamily="34" charset="0"/>
                        </a:rPr>
                        <a:t>–1-ю позицию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2708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ru-RU" sz="28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2000" b="0" i="0" u="none" strike="noStrike" cap="none" normalizeH="0" baseline="0">
                          <a:ln>
                            <a:noFill/>
                          </a:ln>
                          <a:solidFill>
                            <a:schemeClr val="tx1"/>
                          </a:solidFill>
                          <a:effectLst/>
                          <a:latin typeface="Calibri" pitchFamily="34" charset="0"/>
                        </a:rPr>
                        <a:t>движение по диагонали влево вниз</a:t>
                      </a:r>
                      <a:r>
                        <a:rPr kumimoji="0" lang="ru-RU" sz="2800" b="0"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ru-RU" sz="28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ru-RU" sz="2000" b="0" i="0" u="none" strike="noStrike" cap="none" normalizeH="0" baseline="0">
                          <a:ln>
                            <a:noFill/>
                          </a:ln>
                          <a:solidFill>
                            <a:schemeClr val="tx1"/>
                          </a:solidFill>
                          <a:effectLst/>
                          <a:latin typeface="Calibri" pitchFamily="34" charset="0"/>
                        </a:rPr>
                        <a:t>перемещение текущей позиции в </a:t>
                      </a:r>
                      <a:r>
                        <a:rPr kumimoji="0" lang="en-US" sz="2000" b="0" i="1" u="none" strike="noStrike" cap="none" normalizeH="0" baseline="0">
                          <a:ln>
                            <a:noFill/>
                          </a:ln>
                          <a:solidFill>
                            <a:schemeClr val="tx1"/>
                          </a:solidFill>
                          <a:effectLst/>
                          <a:latin typeface="Calibri" pitchFamily="34" charset="0"/>
                        </a:rPr>
                        <a:t>S</a:t>
                      </a:r>
                      <a:r>
                        <a:rPr kumimoji="0" lang="ru-RU" sz="2000" b="0" i="0" u="none" strike="noStrike" cap="none" normalizeH="0" baseline="-25000">
                          <a:ln>
                            <a:noFill/>
                          </a:ln>
                          <a:solidFill>
                            <a:schemeClr val="tx1"/>
                          </a:solidFill>
                          <a:effectLst/>
                          <a:latin typeface="Calibri" pitchFamily="34" charset="0"/>
                        </a:rPr>
                        <a:t>1</a:t>
                      </a:r>
                      <a:r>
                        <a:rPr kumimoji="0" lang="ru-RU" sz="2000" b="0" i="0" u="none" strike="noStrike" cap="none" normalizeH="0" baseline="0">
                          <a:ln>
                            <a:noFill/>
                          </a:ln>
                          <a:solidFill>
                            <a:schemeClr val="tx1"/>
                          </a:solidFill>
                          <a:effectLst/>
                          <a:latin typeface="Calibri" pitchFamily="34" charset="0"/>
                        </a:rPr>
                        <a:t> на один символ влево</a:t>
                      </a:r>
                      <a:r>
                        <a:rPr kumimoji="0" lang="ru-RU" sz="2800" b="0"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64536" name="Line 30"/>
          <p:cNvSpPr>
            <a:spLocks noChangeShapeType="1"/>
          </p:cNvSpPr>
          <p:nvPr/>
        </p:nvSpPr>
        <p:spPr bwMode="auto">
          <a:xfrm>
            <a:off x="755650" y="1773238"/>
            <a:ext cx="0" cy="504825"/>
          </a:xfrm>
          <a:prstGeom prst="line">
            <a:avLst/>
          </a:prstGeom>
          <a:noFill/>
          <a:ln w="9525">
            <a:solidFill>
              <a:schemeClr val="tx1"/>
            </a:solidFill>
            <a:round/>
            <a:headEnd/>
            <a:tailEnd type="triangle" w="med" len="med"/>
          </a:ln>
        </p:spPr>
        <p:txBody>
          <a:bodyPr/>
          <a:lstStyle/>
          <a:p>
            <a:endParaRPr lang="ru-RU"/>
          </a:p>
        </p:txBody>
      </p:sp>
      <p:sp>
        <p:nvSpPr>
          <p:cNvPr id="64537" name="Line 31"/>
          <p:cNvSpPr>
            <a:spLocks noChangeShapeType="1"/>
          </p:cNvSpPr>
          <p:nvPr/>
        </p:nvSpPr>
        <p:spPr bwMode="auto">
          <a:xfrm flipH="1">
            <a:off x="395288" y="3213100"/>
            <a:ext cx="719137" cy="0"/>
          </a:xfrm>
          <a:prstGeom prst="line">
            <a:avLst/>
          </a:prstGeom>
          <a:noFill/>
          <a:ln w="9525">
            <a:solidFill>
              <a:schemeClr val="tx1"/>
            </a:solidFill>
            <a:round/>
            <a:headEnd/>
            <a:tailEnd type="triangle" w="med" len="med"/>
          </a:ln>
        </p:spPr>
        <p:txBody>
          <a:bodyPr/>
          <a:lstStyle/>
          <a:p>
            <a:endParaRPr lang="ru-RU"/>
          </a:p>
        </p:txBody>
      </p:sp>
      <p:sp>
        <p:nvSpPr>
          <p:cNvPr id="64538" name="Line 34"/>
          <p:cNvSpPr>
            <a:spLocks noChangeShapeType="1"/>
          </p:cNvSpPr>
          <p:nvPr/>
        </p:nvSpPr>
        <p:spPr bwMode="auto">
          <a:xfrm flipH="1">
            <a:off x="468313" y="4292600"/>
            <a:ext cx="647700" cy="431800"/>
          </a:xfrm>
          <a:prstGeom prst="line">
            <a:avLst/>
          </a:prstGeom>
          <a:noFill/>
          <a:ln w="9525">
            <a:solidFill>
              <a:schemeClr val="tx1"/>
            </a:solidFill>
            <a:round/>
            <a:headEnd/>
            <a:tailEnd type="triangle" w="med" len="med"/>
          </a:ln>
        </p:spPr>
        <p:txBody>
          <a:bodyPr/>
          <a:lstStyle/>
          <a:p>
            <a:endParaRPr lang="ru-RU"/>
          </a:p>
        </p:txBody>
      </p:sp>
    </p:spTree>
    <p:extLst>
      <p:ext uri="{BB962C8B-B14F-4D97-AF65-F5344CB8AC3E}">
        <p14:creationId xmlns:p14="http://schemas.microsoft.com/office/powerpoint/2010/main" val="5009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3">
                                            <p:txEl>
                                              <p:pRg st="0" end="0"/>
                                            </p:txEl>
                                          </p:spTgt>
                                        </p:tgtEl>
                                        <p:attrNameLst>
                                          <p:attrName>style.visibility</p:attrName>
                                        </p:attrNameLst>
                                      </p:cBhvr>
                                      <p:to>
                                        <p:strVal val="visible"/>
                                      </p:to>
                                    </p:set>
                                    <p:anim calcmode="lin" valueType="num">
                                      <p:cBhvr additive="base">
                                        <p:cTn id="7" dur="500" fill="hold"/>
                                        <p:tgtEl>
                                          <p:spTgt spid="645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513">
                                            <p:txEl>
                                              <p:pRg st="1" end="1"/>
                                            </p:txEl>
                                          </p:spTgt>
                                        </p:tgtEl>
                                        <p:attrNameLst>
                                          <p:attrName>style.visibility</p:attrName>
                                        </p:attrNameLst>
                                      </p:cBhvr>
                                      <p:to>
                                        <p:strVal val="visible"/>
                                      </p:to>
                                    </p:set>
                                    <p:anim calcmode="lin" valueType="num">
                                      <p:cBhvr additive="base">
                                        <p:cTn id="11" dur="500" fill="hold"/>
                                        <p:tgtEl>
                                          <p:spTgt spid="645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45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4540"/>
                                        </p:tgtEl>
                                        <p:attrNameLst>
                                          <p:attrName>style.visibility</p:attrName>
                                        </p:attrNameLst>
                                      </p:cBhvr>
                                      <p:to>
                                        <p:strVal val="visible"/>
                                      </p:to>
                                    </p:set>
                                    <p:anim calcmode="lin" valueType="num">
                                      <p:cBhvr additive="base">
                                        <p:cTn id="17" dur="500" fill="hold"/>
                                        <p:tgtEl>
                                          <p:spTgt spid="64540"/>
                                        </p:tgtEl>
                                        <p:attrNameLst>
                                          <p:attrName>ppt_x</p:attrName>
                                        </p:attrNameLst>
                                      </p:cBhvr>
                                      <p:tavLst>
                                        <p:tav tm="0">
                                          <p:val>
                                            <p:strVal val="#ppt_x"/>
                                          </p:val>
                                        </p:tav>
                                        <p:tav tm="100000">
                                          <p:val>
                                            <p:strVal val="#ppt_x"/>
                                          </p:val>
                                        </p:tav>
                                      </p:tavLst>
                                    </p:anim>
                                    <p:anim calcmode="lin" valueType="num">
                                      <p:cBhvr additive="base">
                                        <p:cTn id="18" dur="500" fill="hold"/>
                                        <p:tgtEl>
                                          <p:spTgt spid="645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4536"/>
                                        </p:tgtEl>
                                        <p:attrNameLst>
                                          <p:attrName>style.visibility</p:attrName>
                                        </p:attrNameLst>
                                      </p:cBhvr>
                                      <p:to>
                                        <p:strVal val="visible"/>
                                      </p:to>
                                    </p:set>
                                    <p:anim calcmode="lin" valueType="num">
                                      <p:cBhvr additive="base">
                                        <p:cTn id="23" dur="500" fill="hold"/>
                                        <p:tgtEl>
                                          <p:spTgt spid="64536"/>
                                        </p:tgtEl>
                                        <p:attrNameLst>
                                          <p:attrName>ppt_x</p:attrName>
                                        </p:attrNameLst>
                                      </p:cBhvr>
                                      <p:tavLst>
                                        <p:tav tm="0">
                                          <p:val>
                                            <p:strVal val="#ppt_x"/>
                                          </p:val>
                                        </p:tav>
                                        <p:tav tm="100000">
                                          <p:val>
                                            <p:strVal val="#ppt_x"/>
                                          </p:val>
                                        </p:tav>
                                      </p:tavLst>
                                    </p:anim>
                                    <p:anim calcmode="lin" valueType="num">
                                      <p:cBhvr additive="base">
                                        <p:cTn id="24" dur="500" fill="hold"/>
                                        <p:tgtEl>
                                          <p:spTgt spid="6453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4537"/>
                                        </p:tgtEl>
                                        <p:attrNameLst>
                                          <p:attrName>style.visibility</p:attrName>
                                        </p:attrNameLst>
                                      </p:cBhvr>
                                      <p:to>
                                        <p:strVal val="visible"/>
                                      </p:to>
                                    </p:set>
                                    <p:anim calcmode="lin" valueType="num">
                                      <p:cBhvr additive="base">
                                        <p:cTn id="29" dur="500" fill="hold"/>
                                        <p:tgtEl>
                                          <p:spTgt spid="64537"/>
                                        </p:tgtEl>
                                        <p:attrNameLst>
                                          <p:attrName>ppt_x</p:attrName>
                                        </p:attrNameLst>
                                      </p:cBhvr>
                                      <p:tavLst>
                                        <p:tav tm="0">
                                          <p:val>
                                            <p:strVal val="#ppt_x"/>
                                          </p:val>
                                        </p:tav>
                                        <p:tav tm="100000">
                                          <p:val>
                                            <p:strVal val="#ppt_x"/>
                                          </p:val>
                                        </p:tav>
                                      </p:tavLst>
                                    </p:anim>
                                    <p:anim calcmode="lin" valueType="num">
                                      <p:cBhvr additive="base">
                                        <p:cTn id="30" dur="500" fill="hold"/>
                                        <p:tgtEl>
                                          <p:spTgt spid="6453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4538"/>
                                        </p:tgtEl>
                                        <p:attrNameLst>
                                          <p:attrName>style.visibility</p:attrName>
                                        </p:attrNameLst>
                                      </p:cBhvr>
                                      <p:to>
                                        <p:strVal val="visible"/>
                                      </p:to>
                                    </p:set>
                                    <p:anim calcmode="lin" valueType="num">
                                      <p:cBhvr additive="base">
                                        <p:cTn id="35" dur="500" fill="hold"/>
                                        <p:tgtEl>
                                          <p:spTgt spid="64538"/>
                                        </p:tgtEl>
                                        <p:attrNameLst>
                                          <p:attrName>ppt_x</p:attrName>
                                        </p:attrNameLst>
                                      </p:cBhvr>
                                      <p:tavLst>
                                        <p:tav tm="0">
                                          <p:val>
                                            <p:strVal val="#ppt_x"/>
                                          </p:val>
                                        </p:tav>
                                        <p:tav tm="100000">
                                          <p:val>
                                            <p:strVal val="#ppt_x"/>
                                          </p:val>
                                        </p:tav>
                                      </p:tavLst>
                                    </p:anim>
                                    <p:anim calcmode="lin" valueType="num">
                                      <p:cBhvr additive="base">
                                        <p:cTn id="36" dur="500" fill="hold"/>
                                        <p:tgtEl>
                                          <p:spTgt spid="645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6" grpId="0" animBg="1"/>
      <p:bldP spid="64537" grpId="0" animBg="1"/>
      <p:bldP spid="645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1"/>
          </p:nvPr>
        </p:nvSpPr>
        <p:spPr>
          <a:xfrm>
            <a:off x="468313" y="692150"/>
            <a:ext cx="8229600" cy="5617170"/>
          </a:xfrm>
        </p:spPr>
        <p:txBody>
          <a:bodyPr/>
          <a:lstStyle/>
          <a:p>
            <a:pPr>
              <a:buFont typeface="Arial" charset="0"/>
              <a:buNone/>
            </a:pPr>
            <a:r>
              <a:rPr lang="ru-RU" sz="2800" dirty="0">
                <a:solidFill>
                  <a:srgbClr val="FF0000"/>
                </a:solidFill>
              </a:rPr>
              <a:t>Недостаток рекурсии</a:t>
            </a:r>
            <a:r>
              <a:rPr lang="ru-RU" sz="2800" dirty="0"/>
              <a:t>:</a:t>
            </a:r>
          </a:p>
          <a:p>
            <a:pPr marL="0" indent="531813">
              <a:buFont typeface="Arial" charset="0"/>
              <a:buNone/>
            </a:pPr>
            <a:r>
              <a:rPr lang="ru-RU" sz="2800" dirty="0"/>
              <a:t>Простой рекурсивный подход будет расходовать время на вычисление решения для задач, которые он уже решал.</a:t>
            </a:r>
          </a:p>
          <a:p>
            <a:pPr>
              <a:buFont typeface="Arial" charset="0"/>
              <a:buNone/>
            </a:pPr>
            <a:endParaRPr lang="ru-RU" sz="2800" dirty="0">
              <a:solidFill>
                <a:srgbClr val="FF0000"/>
              </a:solidFill>
            </a:endParaRPr>
          </a:p>
          <a:p>
            <a:pPr>
              <a:buFont typeface="Arial" charset="0"/>
              <a:buNone/>
            </a:pPr>
            <a:r>
              <a:rPr lang="ru-RU" sz="2800" dirty="0">
                <a:solidFill>
                  <a:srgbClr val="FF0000"/>
                </a:solidFill>
              </a:rPr>
              <a:t>Что делать?</a:t>
            </a:r>
          </a:p>
          <a:p>
            <a:pPr marL="0" indent="358775">
              <a:buFont typeface="Arial" charset="0"/>
              <a:buNone/>
            </a:pPr>
            <a:r>
              <a:rPr lang="ru-RU" sz="2800" dirty="0"/>
              <a:t>Чтобы избежать такого хода событий мы будем сохранять решения подзадач, которые мы уже решали, и когда нам снова потребуется решение подзадачи, мы вместо того, чтобы вычислять его заново, просто достанем его из памяти. Этот подход называется кэшированием (или </a:t>
            </a:r>
            <a:r>
              <a:rPr lang="ru-RU" sz="2800" dirty="0" err="1"/>
              <a:t>мемоизацией</a:t>
            </a:r>
            <a:r>
              <a:rPr lang="ru-RU"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title"/>
          </p:nvPr>
        </p:nvSpPr>
        <p:spPr>
          <a:xfrm>
            <a:off x="0" y="188913"/>
            <a:ext cx="8229600" cy="647700"/>
          </a:xfrm>
        </p:spPr>
        <p:txBody>
          <a:bodyPr/>
          <a:lstStyle/>
          <a:p>
            <a:pPr algn="l"/>
            <a:r>
              <a:rPr lang="ru-RU" sz="2400" b="1" dirty="0"/>
              <a:t>Задача о телефонном номере</a:t>
            </a:r>
            <a:endParaRPr lang="ru-RU" sz="1800" dirty="0"/>
          </a:p>
        </p:txBody>
      </p:sp>
      <p:sp>
        <p:nvSpPr>
          <p:cNvPr id="66562" name="Rectangle 3"/>
          <p:cNvSpPr>
            <a:spLocks noGrp="1"/>
          </p:cNvSpPr>
          <p:nvPr>
            <p:ph type="body" sz="half" idx="1"/>
          </p:nvPr>
        </p:nvSpPr>
        <p:spPr>
          <a:xfrm>
            <a:off x="0" y="953046"/>
            <a:ext cx="9144000" cy="5904954"/>
          </a:xfrm>
        </p:spPr>
        <p:txBody>
          <a:bodyPr/>
          <a:lstStyle/>
          <a:p>
            <a:pPr>
              <a:lnSpc>
                <a:spcPct val="80000"/>
              </a:lnSpc>
              <a:buFont typeface="Arial" charset="0"/>
              <a:buNone/>
            </a:pPr>
            <a:r>
              <a:rPr lang="ru-RU" sz="2000" dirty="0"/>
              <a:t>Если вы обратили внимание, то клавиатура</a:t>
            </a:r>
          </a:p>
          <a:p>
            <a:pPr>
              <a:lnSpc>
                <a:spcPct val="80000"/>
              </a:lnSpc>
              <a:buFont typeface="Arial" charset="0"/>
              <a:buNone/>
            </a:pPr>
            <a:r>
              <a:rPr lang="ru-RU" sz="2000" dirty="0"/>
              <a:t>многих телефонов выглядит  как показано –</a:t>
            </a:r>
            <a:r>
              <a:rPr lang="en-US" sz="2000" dirty="0"/>
              <a:t>&gt; </a:t>
            </a:r>
            <a:endParaRPr lang="ru-RU" sz="2000" dirty="0"/>
          </a:p>
          <a:p>
            <a:pPr>
              <a:lnSpc>
                <a:spcPct val="80000"/>
              </a:lnSpc>
              <a:buFont typeface="Arial" charset="0"/>
              <a:buNone/>
            </a:pPr>
            <a:r>
              <a:rPr lang="ru-RU" sz="2000" dirty="0"/>
              <a:t>Использование изображенных на клавишах </a:t>
            </a:r>
          </a:p>
          <a:p>
            <a:pPr>
              <a:lnSpc>
                <a:spcPct val="80000"/>
              </a:lnSpc>
              <a:buFont typeface="Arial" charset="0"/>
              <a:buNone/>
            </a:pPr>
            <a:r>
              <a:rPr lang="ru-RU" sz="2000" dirty="0"/>
              <a:t>букв позволяет представить номер телефона</a:t>
            </a:r>
          </a:p>
          <a:p>
            <a:pPr>
              <a:lnSpc>
                <a:spcPct val="80000"/>
              </a:lnSpc>
              <a:buFont typeface="Arial" charset="0"/>
              <a:buNone/>
            </a:pPr>
            <a:r>
              <a:rPr lang="ru-RU" sz="2000" dirty="0"/>
              <a:t>в виде легко запоминающихся слов. Многие</a:t>
            </a:r>
          </a:p>
          <a:p>
            <a:pPr>
              <a:lnSpc>
                <a:spcPct val="80000"/>
              </a:lnSpc>
              <a:buFont typeface="Arial" charset="0"/>
              <a:buNone/>
            </a:pPr>
            <a:r>
              <a:rPr lang="ru-RU" sz="2000" dirty="0"/>
              <a:t>фирмы пользуются этим и стараются</a:t>
            </a:r>
          </a:p>
          <a:p>
            <a:pPr>
              <a:lnSpc>
                <a:spcPct val="80000"/>
              </a:lnSpc>
              <a:buFont typeface="Arial" charset="0"/>
              <a:buNone/>
            </a:pPr>
            <a:r>
              <a:rPr lang="ru-RU" sz="2000" dirty="0"/>
              <a:t>подобрать себе номер телефона так, чтобы он содержал как можно больше</a:t>
            </a:r>
          </a:p>
          <a:p>
            <a:pPr>
              <a:lnSpc>
                <a:spcPct val="80000"/>
              </a:lnSpc>
              <a:buFont typeface="Arial" charset="0"/>
              <a:buNone/>
            </a:pPr>
            <a:r>
              <a:rPr lang="ru-RU" sz="2000" dirty="0"/>
              <a:t>букв из имени фирмы.</a:t>
            </a:r>
          </a:p>
          <a:p>
            <a:pPr>
              <a:lnSpc>
                <a:spcPct val="80000"/>
              </a:lnSpc>
              <a:buFont typeface="Arial" charset="0"/>
              <a:buNone/>
            </a:pPr>
            <a:r>
              <a:rPr lang="ru-RU" sz="2000" dirty="0"/>
              <a:t>Напишите программу, которая преобразует исходный цифровой номер телефона </a:t>
            </a:r>
          </a:p>
          <a:p>
            <a:pPr>
              <a:lnSpc>
                <a:spcPct val="80000"/>
              </a:lnSpc>
              <a:buFont typeface="Arial" charset="0"/>
              <a:buNone/>
            </a:pPr>
            <a:r>
              <a:rPr lang="ru-RU" sz="2000" dirty="0"/>
              <a:t>в соответствующую последовательность букв и цифр, содержащую как можно</a:t>
            </a:r>
          </a:p>
          <a:p>
            <a:pPr>
              <a:lnSpc>
                <a:spcPct val="80000"/>
              </a:lnSpc>
              <a:buFont typeface="Arial" charset="0"/>
              <a:buNone/>
            </a:pPr>
            <a:r>
              <a:rPr lang="ru-RU" sz="2000" dirty="0"/>
              <a:t>больше символов из названия фирмы. При этом буквы из названия фирмы</a:t>
            </a:r>
          </a:p>
          <a:p>
            <a:pPr>
              <a:lnSpc>
                <a:spcPct val="80000"/>
              </a:lnSpc>
              <a:buFont typeface="Arial" charset="0"/>
              <a:buNone/>
            </a:pPr>
            <a:r>
              <a:rPr lang="ru-RU" sz="2000" dirty="0"/>
              <a:t>должны быть указаны в полученном номере в той же последовательности, в</a:t>
            </a:r>
          </a:p>
          <a:p>
            <a:pPr>
              <a:lnSpc>
                <a:spcPct val="80000"/>
              </a:lnSpc>
              <a:buFont typeface="Arial" charset="0"/>
              <a:buNone/>
            </a:pPr>
            <a:r>
              <a:rPr lang="ru-RU" sz="2000" dirty="0"/>
              <a:t>которой они встречаются в названии фирмы. Например, если фирма называется</a:t>
            </a:r>
          </a:p>
          <a:p>
            <a:pPr>
              <a:lnSpc>
                <a:spcPct val="80000"/>
              </a:lnSpc>
              <a:buFont typeface="Arial" charset="0"/>
              <a:buNone/>
            </a:pPr>
            <a:r>
              <a:rPr lang="en-US" sz="2000" i="1" dirty="0"/>
              <a:t>IBM</a:t>
            </a:r>
            <a:r>
              <a:rPr lang="ru-RU" sz="2000" dirty="0"/>
              <a:t>, а исходный номер телефона — </a:t>
            </a:r>
            <a:r>
              <a:rPr lang="ru-RU" sz="2000" b="1" dirty="0"/>
              <a:t>246</a:t>
            </a:r>
            <a:r>
              <a:rPr lang="ru-RU" sz="2000" dirty="0"/>
              <a:t>, то замена его на </a:t>
            </a:r>
            <a:r>
              <a:rPr lang="en-US" sz="2000" b="1" i="1" dirty="0"/>
              <a:t>BIM</a:t>
            </a:r>
            <a:r>
              <a:rPr lang="ru-RU" sz="2000" dirty="0"/>
              <a:t> не допустима,</a:t>
            </a:r>
          </a:p>
          <a:p>
            <a:pPr>
              <a:lnSpc>
                <a:spcPct val="80000"/>
              </a:lnSpc>
              <a:buFont typeface="Arial" charset="0"/>
              <a:buNone/>
            </a:pPr>
            <a:r>
              <a:rPr lang="ru-RU" sz="2000" dirty="0"/>
              <a:t>тогда как замена его на</a:t>
            </a:r>
            <a:r>
              <a:rPr lang="ru-RU" sz="2000" i="1" dirty="0"/>
              <a:t> </a:t>
            </a:r>
            <a:r>
              <a:rPr lang="ru-RU" sz="2000" b="1" dirty="0"/>
              <a:t>2</a:t>
            </a:r>
            <a:r>
              <a:rPr lang="en-US" sz="2000" b="1" i="1" dirty="0"/>
              <a:t>IM</a:t>
            </a:r>
            <a:r>
              <a:rPr lang="ru-RU" sz="2000" dirty="0"/>
              <a:t> или</a:t>
            </a:r>
            <a:r>
              <a:rPr lang="ru-RU" sz="2000" i="1" dirty="0"/>
              <a:t> </a:t>
            </a:r>
            <a:r>
              <a:rPr lang="ru-RU" sz="2000" b="1" i="1" dirty="0"/>
              <a:t>В</a:t>
            </a:r>
            <a:r>
              <a:rPr lang="ru-RU" sz="2000" b="1" dirty="0"/>
              <a:t>4</a:t>
            </a:r>
            <a:r>
              <a:rPr lang="ru-RU" sz="2000" b="1" i="1" dirty="0"/>
              <a:t>М</a:t>
            </a:r>
            <a:r>
              <a:rPr lang="ru-RU" sz="2000" dirty="0"/>
              <a:t> является правильной. </a:t>
            </a:r>
          </a:p>
          <a:p>
            <a:pPr>
              <a:lnSpc>
                <a:spcPct val="80000"/>
              </a:lnSpc>
              <a:buFont typeface="Arial" charset="0"/>
              <a:buNone/>
            </a:pPr>
            <a:endParaRPr lang="ru-RU" sz="2000" dirty="0"/>
          </a:p>
          <a:p>
            <a:pPr>
              <a:lnSpc>
                <a:spcPct val="80000"/>
              </a:lnSpc>
              <a:buFont typeface="Arial" charset="0"/>
              <a:buNone/>
            </a:pPr>
            <a:r>
              <a:rPr lang="en-US" sz="1800" i="1" dirty="0"/>
              <a:t>S</a:t>
            </a:r>
            <a:r>
              <a:rPr lang="ru-RU" sz="1800" baseline="-25000" dirty="0"/>
              <a:t>1</a:t>
            </a:r>
            <a:r>
              <a:rPr lang="ru-RU" sz="1800" dirty="0"/>
              <a:t>= “</a:t>
            </a:r>
            <a:r>
              <a:rPr lang="en-US" sz="1800" dirty="0"/>
              <a:t>IBM</a:t>
            </a:r>
            <a:r>
              <a:rPr lang="ru-RU" sz="1800" dirty="0"/>
              <a:t>”,  </a:t>
            </a:r>
            <a:r>
              <a:rPr lang="en-US" sz="1800" i="1" dirty="0"/>
              <a:t>S</a:t>
            </a:r>
            <a:r>
              <a:rPr lang="ru-RU" sz="1800" baseline="-25000" dirty="0"/>
              <a:t>2</a:t>
            </a:r>
            <a:r>
              <a:rPr lang="ru-RU" sz="1800" dirty="0"/>
              <a:t>= “246”. При этом, если в </a:t>
            </a:r>
            <a:r>
              <a:rPr lang="en-US" sz="1800" i="1" dirty="0"/>
              <a:t>S</a:t>
            </a:r>
            <a:r>
              <a:rPr lang="ru-RU" sz="1800" baseline="-25000" dirty="0"/>
              <a:t>1</a:t>
            </a:r>
            <a:r>
              <a:rPr lang="ru-RU" sz="1800" dirty="0"/>
              <a:t> встречаются буквы, которые соответствуют</a:t>
            </a:r>
          </a:p>
          <a:p>
            <a:pPr>
              <a:lnSpc>
                <a:spcPct val="80000"/>
              </a:lnSpc>
              <a:buFont typeface="Arial" charset="0"/>
              <a:buNone/>
            </a:pPr>
            <a:r>
              <a:rPr lang="ru-RU" sz="1800" dirty="0"/>
              <a:t>цифрам номера телефона в нужном порядке, то они останутся без изменения.</a:t>
            </a:r>
          </a:p>
        </p:txBody>
      </p:sp>
      <p:graphicFrame>
        <p:nvGraphicFramePr>
          <p:cNvPr id="72748" name="Group 44"/>
          <p:cNvGraphicFramePr>
            <a:graphicFrameLocks noGrp="1"/>
          </p:cNvGraphicFramePr>
          <p:nvPr>
            <p:ph sz="half" idx="2"/>
          </p:nvPr>
        </p:nvGraphicFramePr>
        <p:xfrm>
          <a:off x="5580063" y="765175"/>
          <a:ext cx="2808287" cy="1958340"/>
        </p:xfrm>
        <a:graphic>
          <a:graphicData uri="http://schemas.openxmlformats.org/drawingml/2006/table">
            <a:tbl>
              <a:tblPr/>
              <a:tblGrid>
                <a:gridCol w="936625">
                  <a:extLst>
                    <a:ext uri="{9D8B030D-6E8A-4147-A177-3AD203B41FA5}">
                      <a16:colId xmlns:a16="http://schemas.microsoft.com/office/drawing/2014/main" xmlns="" val="20000"/>
                    </a:ext>
                  </a:extLst>
                </a:gridCol>
                <a:gridCol w="935037">
                  <a:extLst>
                    <a:ext uri="{9D8B030D-6E8A-4147-A177-3AD203B41FA5}">
                      <a16:colId xmlns:a16="http://schemas.microsoft.com/office/drawing/2014/main" xmlns="" val="20001"/>
                    </a:ext>
                  </a:extLst>
                </a:gridCol>
                <a:gridCol w="936625">
                  <a:extLst>
                    <a:ext uri="{9D8B030D-6E8A-4147-A177-3AD203B41FA5}">
                      <a16:colId xmlns:a16="http://schemas.microsoft.com/office/drawing/2014/main" xmlns="" val="20002"/>
                    </a:ext>
                  </a:extLst>
                </a:gridCol>
              </a:tblGrid>
              <a:tr h="495300">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dirty="0">
                          <a:ln>
                            <a:noFill/>
                          </a:ln>
                          <a:solidFill>
                            <a:schemeClr val="tx1"/>
                          </a:solidFill>
                          <a:effectLst/>
                          <a:latin typeface="Calibri"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2</a:t>
                      </a: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АВС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3</a:t>
                      </a:r>
                      <a:endParaRPr kumimoji="0" lang="en-US" sz="2000" b="1" i="0" u="none" strike="noStrike" cap="none" normalizeH="0" baseline="0">
                        <a:ln>
                          <a:noFill/>
                        </a:ln>
                        <a:solidFill>
                          <a:schemeClr val="tx1"/>
                        </a:solidFill>
                        <a:effectLst/>
                        <a:latin typeface="Calibri" pitchFamily="34" charset="0"/>
                      </a:endParaRP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DEF</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34975">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dirty="0">
                          <a:ln>
                            <a:noFill/>
                          </a:ln>
                          <a:solidFill>
                            <a:schemeClr val="tx1"/>
                          </a:solidFill>
                          <a:effectLst/>
                          <a:latin typeface="Calibri" pitchFamily="34" charset="0"/>
                        </a:rPr>
                        <a:t>4</a:t>
                      </a:r>
                      <a:endParaRPr kumimoji="0" lang="en-US" sz="2000" b="1" i="0" u="none" strike="noStrike" cap="none" normalizeH="0" baseline="0" dirty="0">
                        <a:ln>
                          <a:noFill/>
                        </a:ln>
                        <a:solidFill>
                          <a:schemeClr val="tx1"/>
                        </a:solidFill>
                        <a:effectLst/>
                        <a:latin typeface="Calibri" pitchFamily="34" charset="0"/>
                      </a:endParaRP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Calibri" pitchFamily="34" charset="0"/>
                        </a:rPr>
                        <a:t>GHI</a:t>
                      </a:r>
                      <a:r>
                        <a:rPr kumimoji="0" lang="ru-RU" sz="2000" b="1" i="0" u="none" strike="noStrike" cap="none" normalizeH="0" baseline="0" dirty="0">
                          <a:ln>
                            <a:noFill/>
                          </a:ln>
                          <a:solidFill>
                            <a:schemeClr val="tx1"/>
                          </a:solidFill>
                          <a:effectLst/>
                          <a:latin typeface="Calibri"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5</a:t>
                      </a:r>
                      <a:endParaRPr kumimoji="0" lang="en-US" sz="2000" b="1" i="0" u="none" strike="noStrike" cap="none" normalizeH="0" baseline="0">
                        <a:ln>
                          <a:noFill/>
                        </a:ln>
                        <a:solidFill>
                          <a:schemeClr val="tx1"/>
                        </a:solidFill>
                        <a:effectLst/>
                        <a:latin typeface="Calibri" pitchFamily="34" charset="0"/>
                      </a:endParaRP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JKL</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б</a:t>
                      </a:r>
                      <a:endParaRPr kumimoji="0" lang="en-US" sz="2000" b="1" i="0" u="none" strike="noStrike" cap="none" normalizeH="0" baseline="0">
                        <a:ln>
                          <a:noFill/>
                        </a:ln>
                        <a:solidFill>
                          <a:schemeClr val="tx1"/>
                        </a:solidFill>
                        <a:effectLst/>
                        <a:latin typeface="Calibri" pitchFamily="34" charset="0"/>
                      </a:endParaRP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MN</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4975">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7</a:t>
                      </a: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PRS</a:t>
                      </a:r>
                      <a:r>
                        <a:rPr kumimoji="0" lang="ru-RU" sz="2000" b="1" i="0" u="none" strike="noStrike" cap="none" normalizeH="0" baseline="0">
                          <a:ln>
                            <a:noFill/>
                          </a:ln>
                          <a:solidFill>
                            <a:schemeClr val="tx1"/>
                          </a:solidFill>
                          <a:effectLst/>
                          <a:latin typeface="Calibri"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8</a:t>
                      </a: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TUV</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9</a:t>
                      </a: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WXY</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4975">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0</a:t>
                      </a:r>
                      <a:endParaRPr kumimoji="0" lang="en-US" sz="2000" b="1" i="0" u="none" strike="noStrike" cap="none" normalizeH="0" baseline="0">
                        <a:ln>
                          <a:noFill/>
                        </a:ln>
                        <a:solidFill>
                          <a:schemeClr val="tx1"/>
                        </a:solidFill>
                        <a:effectLst/>
                        <a:latin typeface="Calibri" pitchFamily="34" charset="0"/>
                      </a:endParaRP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OQZ</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endParaRPr kumimoji="0" lang="ru-RU" sz="2000" b="1"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2668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1"/>
                                        </p:tgtEl>
                                        <p:attrNameLst>
                                          <p:attrName>style.visibility</p:attrName>
                                        </p:attrNameLst>
                                      </p:cBhvr>
                                      <p:to>
                                        <p:strVal val="visible"/>
                                      </p:to>
                                    </p:set>
                                    <p:anim calcmode="lin" valueType="num">
                                      <p:cBhvr additive="base">
                                        <p:cTn id="7" dur="500" fill="hold"/>
                                        <p:tgtEl>
                                          <p:spTgt spid="66561"/>
                                        </p:tgtEl>
                                        <p:attrNameLst>
                                          <p:attrName>ppt_x</p:attrName>
                                        </p:attrNameLst>
                                      </p:cBhvr>
                                      <p:tavLst>
                                        <p:tav tm="0">
                                          <p:val>
                                            <p:strVal val="#ppt_x"/>
                                          </p:val>
                                        </p:tav>
                                        <p:tav tm="100000">
                                          <p:val>
                                            <p:strVal val="#ppt_x"/>
                                          </p:val>
                                        </p:tav>
                                      </p:tavLst>
                                    </p:anim>
                                    <p:anim calcmode="lin" valueType="num">
                                      <p:cBhvr additive="base">
                                        <p:cTn id="8" dur="500" fill="hold"/>
                                        <p:tgtEl>
                                          <p:spTgt spid="665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48"/>
                                        </p:tgtEl>
                                        <p:attrNameLst>
                                          <p:attrName>style.visibility</p:attrName>
                                        </p:attrNameLst>
                                      </p:cBhvr>
                                      <p:to>
                                        <p:strVal val="visible"/>
                                      </p:to>
                                    </p:set>
                                    <p:anim calcmode="lin" valueType="num">
                                      <p:cBhvr additive="base">
                                        <p:cTn id="13" dur="500" fill="hold"/>
                                        <p:tgtEl>
                                          <p:spTgt spid="72748"/>
                                        </p:tgtEl>
                                        <p:attrNameLst>
                                          <p:attrName>ppt_x</p:attrName>
                                        </p:attrNameLst>
                                      </p:cBhvr>
                                      <p:tavLst>
                                        <p:tav tm="0">
                                          <p:val>
                                            <p:strVal val="#ppt_x"/>
                                          </p:val>
                                        </p:tav>
                                        <p:tav tm="100000">
                                          <p:val>
                                            <p:strVal val="#ppt_x"/>
                                          </p:val>
                                        </p:tav>
                                      </p:tavLst>
                                    </p:anim>
                                    <p:anim calcmode="lin" valueType="num">
                                      <p:cBhvr additive="base">
                                        <p:cTn id="14" dur="500" fill="hold"/>
                                        <p:tgtEl>
                                          <p:spTgt spid="727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562">
                                            <p:txEl>
                                              <p:pRg st="0" end="0"/>
                                            </p:txEl>
                                          </p:spTgt>
                                        </p:tgtEl>
                                        <p:attrNameLst>
                                          <p:attrName>style.visibility</p:attrName>
                                        </p:attrNameLst>
                                      </p:cBhvr>
                                      <p:to>
                                        <p:strVal val="visible"/>
                                      </p:to>
                                    </p:set>
                                    <p:anim calcmode="lin" valueType="num">
                                      <p:cBhvr additive="base">
                                        <p:cTn id="19" dur="500" fill="hold"/>
                                        <p:tgtEl>
                                          <p:spTgt spid="6656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2">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6562">
                                            <p:txEl>
                                              <p:pRg st="1" end="1"/>
                                            </p:txEl>
                                          </p:spTgt>
                                        </p:tgtEl>
                                        <p:attrNameLst>
                                          <p:attrName>style.visibility</p:attrName>
                                        </p:attrNameLst>
                                      </p:cBhvr>
                                      <p:to>
                                        <p:strVal val="visible"/>
                                      </p:to>
                                    </p:set>
                                    <p:anim calcmode="lin" valueType="num">
                                      <p:cBhvr additive="base">
                                        <p:cTn id="23" dur="500" fill="hold"/>
                                        <p:tgtEl>
                                          <p:spTgt spid="6656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2">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562">
                                            <p:txEl>
                                              <p:pRg st="2" end="2"/>
                                            </p:txEl>
                                          </p:spTgt>
                                        </p:tgtEl>
                                        <p:attrNameLst>
                                          <p:attrName>style.visibility</p:attrName>
                                        </p:attrNameLst>
                                      </p:cBhvr>
                                      <p:to>
                                        <p:strVal val="visible"/>
                                      </p:to>
                                    </p:set>
                                    <p:anim calcmode="lin" valueType="num">
                                      <p:cBhvr additive="base">
                                        <p:cTn id="27" dur="500" fill="hold"/>
                                        <p:tgtEl>
                                          <p:spTgt spid="6656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2">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6562">
                                            <p:txEl>
                                              <p:pRg st="3" end="3"/>
                                            </p:txEl>
                                          </p:spTgt>
                                        </p:tgtEl>
                                        <p:attrNameLst>
                                          <p:attrName>style.visibility</p:attrName>
                                        </p:attrNameLst>
                                      </p:cBhvr>
                                      <p:to>
                                        <p:strVal val="visible"/>
                                      </p:to>
                                    </p:set>
                                    <p:anim calcmode="lin" valueType="num">
                                      <p:cBhvr additive="base">
                                        <p:cTn id="31" dur="500" fill="hold"/>
                                        <p:tgtEl>
                                          <p:spTgt spid="6656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2">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6562">
                                            <p:txEl>
                                              <p:pRg st="4" end="4"/>
                                            </p:txEl>
                                          </p:spTgt>
                                        </p:tgtEl>
                                        <p:attrNameLst>
                                          <p:attrName>style.visibility</p:attrName>
                                        </p:attrNameLst>
                                      </p:cBhvr>
                                      <p:to>
                                        <p:strVal val="visible"/>
                                      </p:to>
                                    </p:set>
                                    <p:anim calcmode="lin" valueType="num">
                                      <p:cBhvr additive="base">
                                        <p:cTn id="35" dur="500" fill="hold"/>
                                        <p:tgtEl>
                                          <p:spTgt spid="6656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6562">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6562">
                                            <p:txEl>
                                              <p:pRg st="5" end="5"/>
                                            </p:txEl>
                                          </p:spTgt>
                                        </p:tgtEl>
                                        <p:attrNameLst>
                                          <p:attrName>style.visibility</p:attrName>
                                        </p:attrNameLst>
                                      </p:cBhvr>
                                      <p:to>
                                        <p:strVal val="visible"/>
                                      </p:to>
                                    </p:set>
                                    <p:anim calcmode="lin" valueType="num">
                                      <p:cBhvr additive="base">
                                        <p:cTn id="39" dur="500" fill="hold"/>
                                        <p:tgtEl>
                                          <p:spTgt spid="66562">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6562">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6562">
                                            <p:txEl>
                                              <p:pRg st="6" end="6"/>
                                            </p:txEl>
                                          </p:spTgt>
                                        </p:tgtEl>
                                        <p:attrNameLst>
                                          <p:attrName>style.visibility</p:attrName>
                                        </p:attrNameLst>
                                      </p:cBhvr>
                                      <p:to>
                                        <p:strVal val="visible"/>
                                      </p:to>
                                    </p:set>
                                    <p:anim calcmode="lin" valueType="num">
                                      <p:cBhvr additive="base">
                                        <p:cTn id="43" dur="500" fill="hold"/>
                                        <p:tgtEl>
                                          <p:spTgt spid="6656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6562">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6562">
                                            <p:txEl>
                                              <p:pRg st="7" end="7"/>
                                            </p:txEl>
                                          </p:spTgt>
                                        </p:tgtEl>
                                        <p:attrNameLst>
                                          <p:attrName>style.visibility</p:attrName>
                                        </p:attrNameLst>
                                      </p:cBhvr>
                                      <p:to>
                                        <p:strVal val="visible"/>
                                      </p:to>
                                    </p:set>
                                    <p:anim calcmode="lin" valueType="num">
                                      <p:cBhvr additive="base">
                                        <p:cTn id="47" dur="500" fill="hold"/>
                                        <p:tgtEl>
                                          <p:spTgt spid="66562">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656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6562">
                                            <p:txEl>
                                              <p:pRg st="8" end="8"/>
                                            </p:txEl>
                                          </p:spTgt>
                                        </p:tgtEl>
                                        <p:attrNameLst>
                                          <p:attrName>style.visibility</p:attrName>
                                        </p:attrNameLst>
                                      </p:cBhvr>
                                      <p:to>
                                        <p:strVal val="visible"/>
                                      </p:to>
                                    </p:set>
                                    <p:anim calcmode="lin" valueType="num">
                                      <p:cBhvr additive="base">
                                        <p:cTn id="53" dur="500" fill="hold"/>
                                        <p:tgtEl>
                                          <p:spTgt spid="66562">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6562">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6562">
                                            <p:txEl>
                                              <p:pRg st="9" end="9"/>
                                            </p:txEl>
                                          </p:spTgt>
                                        </p:tgtEl>
                                        <p:attrNameLst>
                                          <p:attrName>style.visibility</p:attrName>
                                        </p:attrNameLst>
                                      </p:cBhvr>
                                      <p:to>
                                        <p:strVal val="visible"/>
                                      </p:to>
                                    </p:set>
                                    <p:anim calcmode="lin" valueType="num">
                                      <p:cBhvr additive="base">
                                        <p:cTn id="57" dur="500" fill="hold"/>
                                        <p:tgtEl>
                                          <p:spTgt spid="66562">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6562">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6562">
                                            <p:txEl>
                                              <p:pRg st="10" end="10"/>
                                            </p:txEl>
                                          </p:spTgt>
                                        </p:tgtEl>
                                        <p:attrNameLst>
                                          <p:attrName>style.visibility</p:attrName>
                                        </p:attrNameLst>
                                      </p:cBhvr>
                                      <p:to>
                                        <p:strVal val="visible"/>
                                      </p:to>
                                    </p:set>
                                    <p:anim calcmode="lin" valueType="num">
                                      <p:cBhvr additive="base">
                                        <p:cTn id="61" dur="500" fill="hold"/>
                                        <p:tgtEl>
                                          <p:spTgt spid="6656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6562">
                                            <p:txEl>
                                              <p:pRg st="10" end="1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6562">
                                            <p:txEl>
                                              <p:pRg st="11" end="11"/>
                                            </p:txEl>
                                          </p:spTgt>
                                        </p:tgtEl>
                                        <p:attrNameLst>
                                          <p:attrName>style.visibility</p:attrName>
                                        </p:attrNameLst>
                                      </p:cBhvr>
                                      <p:to>
                                        <p:strVal val="visible"/>
                                      </p:to>
                                    </p:set>
                                    <p:anim calcmode="lin" valueType="num">
                                      <p:cBhvr additive="base">
                                        <p:cTn id="65" dur="500" fill="hold"/>
                                        <p:tgtEl>
                                          <p:spTgt spid="66562">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6562">
                                            <p:txEl>
                                              <p:pRg st="11" end="11"/>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6562">
                                            <p:txEl>
                                              <p:pRg st="12" end="12"/>
                                            </p:txEl>
                                          </p:spTgt>
                                        </p:tgtEl>
                                        <p:attrNameLst>
                                          <p:attrName>style.visibility</p:attrName>
                                        </p:attrNameLst>
                                      </p:cBhvr>
                                      <p:to>
                                        <p:strVal val="visible"/>
                                      </p:to>
                                    </p:set>
                                    <p:anim calcmode="lin" valueType="num">
                                      <p:cBhvr additive="base">
                                        <p:cTn id="69" dur="500" fill="hold"/>
                                        <p:tgtEl>
                                          <p:spTgt spid="66562">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6562">
                                            <p:txEl>
                                              <p:pRg st="12" end="12"/>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6562">
                                            <p:txEl>
                                              <p:pRg st="13" end="13"/>
                                            </p:txEl>
                                          </p:spTgt>
                                        </p:tgtEl>
                                        <p:attrNameLst>
                                          <p:attrName>style.visibility</p:attrName>
                                        </p:attrNameLst>
                                      </p:cBhvr>
                                      <p:to>
                                        <p:strVal val="visible"/>
                                      </p:to>
                                    </p:set>
                                    <p:anim calcmode="lin" valueType="num">
                                      <p:cBhvr additive="base">
                                        <p:cTn id="73" dur="500" fill="hold"/>
                                        <p:tgtEl>
                                          <p:spTgt spid="66562">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6562">
                                            <p:txEl>
                                              <p:pRg st="13" end="13"/>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6562">
                                            <p:txEl>
                                              <p:pRg st="14" end="14"/>
                                            </p:txEl>
                                          </p:spTgt>
                                        </p:tgtEl>
                                        <p:attrNameLst>
                                          <p:attrName>style.visibility</p:attrName>
                                        </p:attrNameLst>
                                      </p:cBhvr>
                                      <p:to>
                                        <p:strVal val="visible"/>
                                      </p:to>
                                    </p:set>
                                    <p:anim calcmode="lin" valueType="num">
                                      <p:cBhvr additive="base">
                                        <p:cTn id="77" dur="500" fill="hold"/>
                                        <p:tgtEl>
                                          <p:spTgt spid="66562">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656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66562">
                                            <p:txEl>
                                              <p:pRg st="16" end="16"/>
                                            </p:txEl>
                                          </p:spTgt>
                                        </p:tgtEl>
                                        <p:attrNameLst>
                                          <p:attrName>style.visibility</p:attrName>
                                        </p:attrNameLst>
                                      </p:cBhvr>
                                      <p:to>
                                        <p:strVal val="visible"/>
                                      </p:to>
                                    </p:set>
                                    <p:anim calcmode="lin" valueType="num">
                                      <p:cBhvr additive="base">
                                        <p:cTn id="83" dur="500" fill="hold"/>
                                        <p:tgtEl>
                                          <p:spTgt spid="66562">
                                            <p:txEl>
                                              <p:pRg st="16" end="16"/>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66562">
                                            <p:txEl>
                                              <p:pRg st="16" end="16"/>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66562">
                                            <p:txEl>
                                              <p:pRg st="17" end="17"/>
                                            </p:txEl>
                                          </p:spTgt>
                                        </p:tgtEl>
                                        <p:attrNameLst>
                                          <p:attrName>style.visibility</p:attrName>
                                        </p:attrNameLst>
                                      </p:cBhvr>
                                      <p:to>
                                        <p:strVal val="visible"/>
                                      </p:to>
                                    </p:set>
                                    <p:anim calcmode="lin" valueType="num">
                                      <p:cBhvr additive="base">
                                        <p:cTn id="87" dur="500" fill="hold"/>
                                        <p:tgtEl>
                                          <p:spTgt spid="66562">
                                            <p:txEl>
                                              <p:pRg st="17" end="17"/>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66562">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Grp="1"/>
          </p:cNvSpPr>
          <p:nvPr>
            <p:ph type="body" idx="1"/>
          </p:nvPr>
        </p:nvSpPr>
        <p:spPr>
          <a:xfrm>
            <a:off x="323850" y="333375"/>
            <a:ext cx="8229600" cy="5616575"/>
          </a:xfrm>
        </p:spPr>
        <p:txBody>
          <a:bodyPr/>
          <a:lstStyle/>
          <a:p>
            <a:pPr>
              <a:lnSpc>
                <a:spcPct val="90000"/>
              </a:lnSpc>
              <a:buFont typeface="Arial" charset="0"/>
              <a:buNone/>
            </a:pPr>
            <a:r>
              <a:rPr lang="ru-RU" sz="2400" b="1" i="1" dirty="0"/>
              <a:t>Формат входных данных</a:t>
            </a:r>
            <a:r>
              <a:rPr lang="ru-RU" sz="2400" i="1" dirty="0"/>
              <a:t>:</a:t>
            </a:r>
            <a:endParaRPr lang="ru-RU" sz="2400" dirty="0"/>
          </a:p>
          <a:p>
            <a:pPr>
              <a:lnSpc>
                <a:spcPct val="90000"/>
              </a:lnSpc>
              <a:buFont typeface="Arial" charset="0"/>
              <a:buNone/>
            </a:pPr>
            <a:r>
              <a:rPr lang="ru-RU" sz="2400" dirty="0"/>
              <a:t>Первая строка входного файла содержит название фирмы. Она состоит только из заглавных букв латинского алфавита, количество которых не превышает 80 символов. Вторая прока содержит номер телефона в виде последовательности цифр. Цифр в номере телефона также не более 80. </a:t>
            </a:r>
            <a:endParaRPr lang="ru-RU" sz="2400" i="1" dirty="0"/>
          </a:p>
          <a:p>
            <a:pPr>
              <a:lnSpc>
                <a:spcPct val="90000"/>
              </a:lnSpc>
              <a:buFont typeface="Arial" charset="0"/>
              <a:buNone/>
            </a:pPr>
            <a:r>
              <a:rPr lang="ru-RU" sz="2400" b="1" i="1" dirty="0"/>
              <a:t>Формат выходных данных:</a:t>
            </a:r>
            <a:endParaRPr lang="ru-RU" sz="2400" b="1" dirty="0"/>
          </a:p>
          <a:p>
            <a:pPr>
              <a:lnSpc>
                <a:spcPct val="90000"/>
              </a:lnSpc>
              <a:buFont typeface="Arial" charset="0"/>
              <a:buNone/>
            </a:pPr>
            <a:r>
              <a:rPr lang="ru-RU" sz="2400" dirty="0"/>
              <a:t>В единственной строке выходного файла должно содержаться число букв из измененного номера.</a:t>
            </a:r>
            <a:endParaRPr lang="ru-RU" sz="2400" i="1" u="sng" dirty="0"/>
          </a:p>
          <a:p>
            <a:pPr>
              <a:lnSpc>
                <a:spcPct val="90000"/>
              </a:lnSpc>
              <a:buFont typeface="Arial" charset="0"/>
              <a:buNone/>
            </a:pPr>
            <a:r>
              <a:rPr lang="ru-RU" sz="2400" b="1" i="1" dirty="0"/>
              <a:t>Пример файла входных данных:</a:t>
            </a:r>
            <a:endParaRPr lang="en-US" sz="2400" b="1" dirty="0"/>
          </a:p>
          <a:p>
            <a:pPr>
              <a:lnSpc>
                <a:spcPct val="90000"/>
              </a:lnSpc>
              <a:buFont typeface="Arial" charset="0"/>
              <a:buNone/>
            </a:pPr>
            <a:r>
              <a:rPr lang="en-US" sz="2400" b="1" dirty="0"/>
              <a:t>IBM</a:t>
            </a:r>
            <a:endParaRPr lang="ru-RU" sz="2400" dirty="0"/>
          </a:p>
          <a:p>
            <a:pPr>
              <a:lnSpc>
                <a:spcPct val="90000"/>
              </a:lnSpc>
              <a:buFont typeface="Arial" charset="0"/>
              <a:buNone/>
            </a:pPr>
            <a:r>
              <a:rPr lang="ru-RU" sz="2400" dirty="0"/>
              <a:t>246</a:t>
            </a:r>
            <a:endParaRPr lang="ru-RU" sz="2400" i="1" u="sng" dirty="0"/>
          </a:p>
          <a:p>
            <a:pPr>
              <a:lnSpc>
                <a:spcPct val="90000"/>
              </a:lnSpc>
              <a:buFont typeface="Arial" charset="0"/>
              <a:buNone/>
            </a:pPr>
            <a:r>
              <a:rPr lang="ru-RU" sz="2400" b="1" i="1" dirty="0"/>
              <a:t>Пример файла выходных данных</a:t>
            </a:r>
            <a:r>
              <a:rPr lang="en-US" sz="2400" b="1" i="1" dirty="0"/>
              <a:t>:</a:t>
            </a:r>
            <a:endParaRPr lang="ru-RU" sz="2400" b="1" dirty="0"/>
          </a:p>
          <a:p>
            <a:pPr>
              <a:lnSpc>
                <a:spcPct val="90000"/>
              </a:lnSpc>
              <a:buFont typeface="Arial" charset="0"/>
              <a:buNone/>
            </a:pPr>
            <a:r>
              <a:rPr lang="ru-RU" sz="2400" dirty="0"/>
              <a:t>2</a:t>
            </a:r>
            <a:endParaRPr lang="en-US" sz="2400" dirty="0"/>
          </a:p>
          <a:p>
            <a:pPr>
              <a:lnSpc>
                <a:spcPct val="90000"/>
              </a:lnSpc>
              <a:buFont typeface="Arial" charset="0"/>
              <a:buNone/>
            </a:pPr>
            <a:endParaRPr lang="en-US" sz="2400" dirty="0"/>
          </a:p>
          <a:p>
            <a:pPr>
              <a:lnSpc>
                <a:spcPct val="90000"/>
              </a:lnSpc>
              <a:buFont typeface="Arial" charset="0"/>
              <a:buNone/>
            </a:pPr>
            <a:endParaRPr lang="ru-RU" sz="2400" dirty="0"/>
          </a:p>
        </p:txBody>
      </p:sp>
    </p:spTree>
    <p:extLst>
      <p:ext uri="{BB962C8B-B14F-4D97-AF65-F5344CB8AC3E}">
        <p14:creationId xmlns:p14="http://schemas.microsoft.com/office/powerpoint/2010/main" val="10474791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A3B63A8-0DB2-417F-A06B-A6B59765761A}"/>
              </a:ext>
            </a:extLst>
          </p:cNvPr>
          <p:cNvSpPr>
            <a:spLocks noGrp="1"/>
          </p:cNvSpPr>
          <p:nvPr>
            <p:ph type="title"/>
          </p:nvPr>
        </p:nvSpPr>
        <p:spPr>
          <a:xfrm>
            <a:off x="457200" y="116632"/>
            <a:ext cx="8229600" cy="360040"/>
          </a:xfrm>
        </p:spPr>
        <p:txBody>
          <a:bodyPr/>
          <a:lstStyle/>
          <a:p>
            <a:r>
              <a:rPr lang="ru-RU" dirty="0"/>
              <a:t>Решение задачи о телефоне</a:t>
            </a:r>
          </a:p>
        </p:txBody>
      </p:sp>
      <p:graphicFrame>
        <p:nvGraphicFramePr>
          <p:cNvPr id="4" name="Group 44">
            <a:extLst>
              <a:ext uri="{FF2B5EF4-FFF2-40B4-BE49-F238E27FC236}">
                <a16:creationId xmlns:a16="http://schemas.microsoft.com/office/drawing/2014/main" xmlns="" id="{2AD673F5-2488-4A7D-8176-CCFC759E0E2D}"/>
              </a:ext>
            </a:extLst>
          </p:cNvPr>
          <p:cNvGraphicFramePr>
            <a:graphicFrameLocks/>
          </p:cNvGraphicFramePr>
          <p:nvPr>
            <p:extLst>
              <p:ext uri="{D42A27DB-BD31-4B8C-83A1-F6EECF244321}">
                <p14:modId xmlns:p14="http://schemas.microsoft.com/office/powerpoint/2010/main" val="1619553253"/>
              </p:ext>
            </p:extLst>
          </p:nvPr>
        </p:nvGraphicFramePr>
        <p:xfrm>
          <a:off x="5908185" y="764704"/>
          <a:ext cx="2808287" cy="1958340"/>
        </p:xfrm>
        <a:graphic>
          <a:graphicData uri="http://schemas.openxmlformats.org/drawingml/2006/table">
            <a:tbl>
              <a:tblPr/>
              <a:tblGrid>
                <a:gridCol w="936625">
                  <a:extLst>
                    <a:ext uri="{9D8B030D-6E8A-4147-A177-3AD203B41FA5}">
                      <a16:colId xmlns:a16="http://schemas.microsoft.com/office/drawing/2014/main" xmlns="" val="20000"/>
                    </a:ext>
                  </a:extLst>
                </a:gridCol>
                <a:gridCol w="935037">
                  <a:extLst>
                    <a:ext uri="{9D8B030D-6E8A-4147-A177-3AD203B41FA5}">
                      <a16:colId xmlns:a16="http://schemas.microsoft.com/office/drawing/2014/main" xmlns="" val="20001"/>
                    </a:ext>
                  </a:extLst>
                </a:gridCol>
                <a:gridCol w="936625">
                  <a:extLst>
                    <a:ext uri="{9D8B030D-6E8A-4147-A177-3AD203B41FA5}">
                      <a16:colId xmlns:a16="http://schemas.microsoft.com/office/drawing/2014/main" xmlns="" val="20002"/>
                    </a:ext>
                  </a:extLst>
                </a:gridCol>
              </a:tblGrid>
              <a:tr h="495300">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dirty="0">
                          <a:ln>
                            <a:noFill/>
                          </a:ln>
                          <a:solidFill>
                            <a:schemeClr val="tx1"/>
                          </a:solidFill>
                          <a:effectLst/>
                          <a:latin typeface="Calibri"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2</a:t>
                      </a: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АВС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3</a:t>
                      </a:r>
                      <a:endParaRPr kumimoji="0" lang="en-US" sz="2000" b="1" i="0" u="none" strike="noStrike" cap="none" normalizeH="0" baseline="0">
                        <a:ln>
                          <a:noFill/>
                        </a:ln>
                        <a:solidFill>
                          <a:schemeClr val="tx1"/>
                        </a:solidFill>
                        <a:effectLst/>
                        <a:latin typeface="Calibri" pitchFamily="34" charset="0"/>
                      </a:endParaRP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DEF</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34975">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dirty="0">
                          <a:ln>
                            <a:noFill/>
                          </a:ln>
                          <a:solidFill>
                            <a:schemeClr val="tx1"/>
                          </a:solidFill>
                          <a:effectLst/>
                          <a:latin typeface="Calibri" pitchFamily="34" charset="0"/>
                        </a:rPr>
                        <a:t>4</a:t>
                      </a:r>
                      <a:endParaRPr kumimoji="0" lang="en-US" sz="2000" b="1" i="0" u="none" strike="noStrike" cap="none" normalizeH="0" baseline="0" dirty="0">
                        <a:ln>
                          <a:noFill/>
                        </a:ln>
                        <a:solidFill>
                          <a:schemeClr val="tx1"/>
                        </a:solidFill>
                        <a:effectLst/>
                        <a:latin typeface="Calibri" pitchFamily="34" charset="0"/>
                      </a:endParaRP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Calibri" pitchFamily="34" charset="0"/>
                        </a:rPr>
                        <a:t>GHI</a:t>
                      </a:r>
                      <a:r>
                        <a:rPr kumimoji="0" lang="ru-RU" sz="2000" b="1" i="0" u="none" strike="noStrike" cap="none" normalizeH="0" baseline="0" dirty="0">
                          <a:ln>
                            <a:noFill/>
                          </a:ln>
                          <a:solidFill>
                            <a:schemeClr val="tx1"/>
                          </a:solidFill>
                          <a:effectLst/>
                          <a:latin typeface="Calibri"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5</a:t>
                      </a:r>
                      <a:endParaRPr kumimoji="0" lang="en-US" sz="2000" b="1" i="0" u="none" strike="noStrike" cap="none" normalizeH="0" baseline="0">
                        <a:ln>
                          <a:noFill/>
                        </a:ln>
                        <a:solidFill>
                          <a:schemeClr val="tx1"/>
                        </a:solidFill>
                        <a:effectLst/>
                        <a:latin typeface="Calibri" pitchFamily="34" charset="0"/>
                      </a:endParaRP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JKL</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б</a:t>
                      </a:r>
                      <a:endParaRPr kumimoji="0" lang="en-US" sz="2000" b="1" i="0" u="none" strike="noStrike" cap="none" normalizeH="0" baseline="0">
                        <a:ln>
                          <a:noFill/>
                        </a:ln>
                        <a:solidFill>
                          <a:schemeClr val="tx1"/>
                        </a:solidFill>
                        <a:effectLst/>
                        <a:latin typeface="Calibri" pitchFamily="34" charset="0"/>
                      </a:endParaRP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MN</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4975">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7</a:t>
                      </a: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PRS</a:t>
                      </a:r>
                      <a:r>
                        <a:rPr kumimoji="0" lang="ru-RU" sz="2000" b="1" i="0" u="none" strike="noStrike" cap="none" normalizeH="0" baseline="0">
                          <a:ln>
                            <a:noFill/>
                          </a:ln>
                          <a:solidFill>
                            <a:schemeClr val="tx1"/>
                          </a:solidFill>
                          <a:effectLst/>
                          <a:latin typeface="Calibri"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8</a:t>
                      </a: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TUV</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9</a:t>
                      </a: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WXY</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4975">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endParaRPr kumimoji="0" lang="ru-RU" sz="2000" b="1"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ru-RU" sz="2000" b="1" i="0" u="none" strike="noStrike" cap="none" normalizeH="0" baseline="0">
                          <a:ln>
                            <a:noFill/>
                          </a:ln>
                          <a:solidFill>
                            <a:schemeClr val="tx1"/>
                          </a:solidFill>
                          <a:effectLst/>
                          <a:latin typeface="Calibri" pitchFamily="34" charset="0"/>
                        </a:rPr>
                        <a:t>0</a:t>
                      </a:r>
                      <a:endParaRPr kumimoji="0" lang="en-US" sz="2000" b="1" i="0" u="none" strike="noStrike" cap="none" normalizeH="0" baseline="0">
                        <a:ln>
                          <a:noFill/>
                        </a:ln>
                        <a:solidFill>
                          <a:schemeClr val="tx1"/>
                        </a:solidFill>
                        <a:effectLst/>
                        <a:latin typeface="Calibri" pitchFamily="34" charset="0"/>
                      </a:endParaRPr>
                    </a:p>
                    <a:p>
                      <a:pPr marL="0" marR="0" lvl="0" indent="0" algn="ctr" defTabSz="914400" rtl="0" eaLnBrk="0" fontAlgn="base" latinLnBrk="0" hangingPunct="0">
                        <a:lnSpc>
                          <a:spcPct val="55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Calibri" pitchFamily="34" charset="0"/>
                        </a:rPr>
                        <a:t>OQZ</a:t>
                      </a:r>
                      <a:r>
                        <a:rPr kumimoji="0" lang="ru-RU" sz="2000" b="1" i="0" u="none" strike="noStrike" cap="none" normalizeH="0" baseline="0">
                          <a:ln>
                            <a:noFill/>
                          </a:ln>
                          <a:solidFill>
                            <a:schemeClr val="tx1"/>
                          </a:solidFill>
                          <a:effectLst/>
                          <a:latin typeface="Calibri"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55000"/>
                        </a:lnSpc>
                        <a:spcBef>
                          <a:spcPct val="20000"/>
                        </a:spcBef>
                        <a:spcAft>
                          <a:spcPct val="0"/>
                        </a:spcAft>
                        <a:buClrTx/>
                        <a:buSzTx/>
                        <a:buFont typeface="Arial" charset="0"/>
                        <a:buNone/>
                        <a:tabLst/>
                      </a:pPr>
                      <a:endParaRPr kumimoji="0" lang="ru-RU" sz="2000" b="1"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Таблица 5">
            <a:extLst>
              <a:ext uri="{FF2B5EF4-FFF2-40B4-BE49-F238E27FC236}">
                <a16:creationId xmlns:a16="http://schemas.microsoft.com/office/drawing/2014/main" xmlns="" id="{5E7CAC76-7D49-46A3-9ADC-2142250C5951}"/>
              </a:ext>
            </a:extLst>
          </p:cNvPr>
          <p:cNvGraphicFramePr>
            <a:graphicFrameLocks noGrp="1"/>
          </p:cNvGraphicFramePr>
          <p:nvPr>
            <p:extLst>
              <p:ext uri="{D42A27DB-BD31-4B8C-83A1-F6EECF244321}">
                <p14:modId xmlns:p14="http://schemas.microsoft.com/office/powerpoint/2010/main" val="1652209613"/>
              </p:ext>
            </p:extLst>
          </p:nvPr>
        </p:nvGraphicFramePr>
        <p:xfrm>
          <a:off x="611560" y="3104040"/>
          <a:ext cx="3168352" cy="1854200"/>
        </p:xfrm>
        <a:graphic>
          <a:graphicData uri="http://schemas.openxmlformats.org/drawingml/2006/table">
            <a:tbl>
              <a:tblPr firstRow="1" bandRow="1">
                <a:tableStyleId>{2D5ABB26-0587-4C30-8999-92F81FD0307C}</a:tableStyleId>
              </a:tblPr>
              <a:tblGrid>
                <a:gridCol w="1368152">
                  <a:extLst>
                    <a:ext uri="{9D8B030D-6E8A-4147-A177-3AD203B41FA5}">
                      <a16:colId xmlns:a16="http://schemas.microsoft.com/office/drawing/2014/main" xmlns="" val="2264051697"/>
                    </a:ext>
                  </a:extLst>
                </a:gridCol>
                <a:gridCol w="504056">
                  <a:extLst>
                    <a:ext uri="{9D8B030D-6E8A-4147-A177-3AD203B41FA5}">
                      <a16:colId xmlns:a16="http://schemas.microsoft.com/office/drawing/2014/main" xmlns="" val="2161001185"/>
                    </a:ext>
                  </a:extLst>
                </a:gridCol>
                <a:gridCol w="432048">
                  <a:extLst>
                    <a:ext uri="{9D8B030D-6E8A-4147-A177-3AD203B41FA5}">
                      <a16:colId xmlns:a16="http://schemas.microsoft.com/office/drawing/2014/main" xmlns="" val="900566822"/>
                    </a:ext>
                  </a:extLst>
                </a:gridCol>
                <a:gridCol w="445633">
                  <a:extLst>
                    <a:ext uri="{9D8B030D-6E8A-4147-A177-3AD203B41FA5}">
                      <a16:colId xmlns:a16="http://schemas.microsoft.com/office/drawing/2014/main" xmlns="" val="2810047024"/>
                    </a:ext>
                  </a:extLst>
                </a:gridCol>
                <a:gridCol w="418463">
                  <a:extLst>
                    <a:ext uri="{9D8B030D-6E8A-4147-A177-3AD203B41FA5}">
                      <a16:colId xmlns:a16="http://schemas.microsoft.com/office/drawing/2014/main" xmlns="" val="3961400519"/>
                    </a:ext>
                  </a:extLst>
                </a:gridCol>
              </a:tblGrid>
              <a:tr h="370840">
                <a:tc>
                  <a:txBody>
                    <a:bodyPr/>
                    <a:lstStyle/>
                    <a:p>
                      <a:r>
                        <a:rPr lang="en-US" dirty="0"/>
                        <a:t>6 :   M 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46636458"/>
                  </a:ext>
                </a:extLst>
              </a:tr>
              <a:tr h="370840">
                <a:tc>
                  <a:txBody>
                    <a:bodyPr/>
                    <a:lstStyle/>
                    <a:p>
                      <a:r>
                        <a:rPr lang="en-US" dirty="0"/>
                        <a:t>4 :  G Y I</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22912264"/>
                  </a:ext>
                </a:extLst>
              </a:tr>
              <a:tr h="370840">
                <a:tc>
                  <a:txBody>
                    <a:bodyPr/>
                    <a:lstStyle/>
                    <a:p>
                      <a:r>
                        <a:rPr lang="en-US" dirty="0"/>
                        <a:t>2 : A B C</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48350626"/>
                  </a:ext>
                </a:extLst>
              </a:tr>
              <a:tr h="370840">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73202583"/>
                  </a:ext>
                </a:extLst>
              </a:tr>
              <a:tr h="370840">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9859825"/>
                  </a:ext>
                </a:extLst>
              </a:tr>
            </a:tbl>
          </a:graphicData>
        </a:graphic>
      </p:graphicFrame>
      <p:sp>
        <p:nvSpPr>
          <p:cNvPr id="7" name="TextBox 6">
            <a:extLst>
              <a:ext uri="{FF2B5EF4-FFF2-40B4-BE49-F238E27FC236}">
                <a16:creationId xmlns:a16="http://schemas.microsoft.com/office/drawing/2014/main" xmlns="" id="{097CB71B-97AE-40F2-99F0-88FCF62407CE}"/>
              </a:ext>
            </a:extLst>
          </p:cNvPr>
          <p:cNvSpPr txBox="1"/>
          <p:nvPr/>
        </p:nvSpPr>
        <p:spPr>
          <a:xfrm>
            <a:off x="3314662" y="3110240"/>
            <a:ext cx="504056" cy="369332"/>
          </a:xfrm>
          <a:prstGeom prst="rect">
            <a:avLst/>
          </a:prstGeom>
          <a:noFill/>
        </p:spPr>
        <p:txBody>
          <a:bodyPr wrap="square" rtlCol="0">
            <a:spAutoFit/>
          </a:bodyPr>
          <a:lstStyle/>
          <a:p>
            <a:pPr algn="ctr"/>
            <a:r>
              <a:rPr lang="en-US" dirty="0">
                <a:solidFill>
                  <a:srgbClr val="0070C0"/>
                </a:solidFill>
              </a:rPr>
              <a:t>2</a:t>
            </a:r>
            <a:endParaRPr lang="ru-RU" dirty="0">
              <a:solidFill>
                <a:srgbClr val="0070C0"/>
              </a:solidFill>
            </a:endParaRPr>
          </a:p>
        </p:txBody>
      </p:sp>
      <p:sp>
        <p:nvSpPr>
          <p:cNvPr id="8" name="TextBox 7">
            <a:extLst>
              <a:ext uri="{FF2B5EF4-FFF2-40B4-BE49-F238E27FC236}">
                <a16:creationId xmlns:a16="http://schemas.microsoft.com/office/drawing/2014/main" xmlns="" id="{39D1E6D1-665F-4C3E-A559-52A4BD425564}"/>
              </a:ext>
            </a:extLst>
          </p:cNvPr>
          <p:cNvSpPr txBox="1"/>
          <p:nvPr/>
        </p:nvSpPr>
        <p:spPr>
          <a:xfrm>
            <a:off x="3310684" y="3472282"/>
            <a:ext cx="504056" cy="369332"/>
          </a:xfrm>
          <a:prstGeom prst="rect">
            <a:avLst/>
          </a:prstGeom>
          <a:noFill/>
        </p:spPr>
        <p:txBody>
          <a:bodyPr wrap="square" rtlCol="0">
            <a:spAutoFit/>
          </a:bodyPr>
          <a:lstStyle/>
          <a:p>
            <a:pPr algn="ctr"/>
            <a:r>
              <a:rPr lang="en-US" dirty="0">
                <a:solidFill>
                  <a:srgbClr val="0070C0"/>
                </a:solidFill>
              </a:rPr>
              <a:t>3</a:t>
            </a:r>
            <a:endParaRPr lang="ru-RU" dirty="0">
              <a:solidFill>
                <a:srgbClr val="0070C0"/>
              </a:solidFill>
            </a:endParaRPr>
          </a:p>
        </p:txBody>
      </p:sp>
      <p:sp>
        <p:nvSpPr>
          <p:cNvPr id="9" name="TextBox 8">
            <a:extLst>
              <a:ext uri="{FF2B5EF4-FFF2-40B4-BE49-F238E27FC236}">
                <a16:creationId xmlns:a16="http://schemas.microsoft.com/office/drawing/2014/main" xmlns="" id="{B1741821-FD87-472A-8FAC-846E0E8FF21E}"/>
              </a:ext>
            </a:extLst>
          </p:cNvPr>
          <p:cNvSpPr txBox="1"/>
          <p:nvPr/>
        </p:nvSpPr>
        <p:spPr>
          <a:xfrm>
            <a:off x="3307496" y="3862474"/>
            <a:ext cx="504056" cy="369332"/>
          </a:xfrm>
          <a:prstGeom prst="rect">
            <a:avLst/>
          </a:prstGeom>
          <a:noFill/>
        </p:spPr>
        <p:txBody>
          <a:bodyPr wrap="square" rtlCol="0">
            <a:spAutoFit/>
          </a:bodyPr>
          <a:lstStyle/>
          <a:p>
            <a:pPr algn="ctr"/>
            <a:r>
              <a:rPr lang="en-US" dirty="0">
                <a:solidFill>
                  <a:srgbClr val="0070C0"/>
                </a:solidFill>
              </a:rPr>
              <a:t>2</a:t>
            </a:r>
            <a:endParaRPr lang="ru-RU" dirty="0">
              <a:solidFill>
                <a:srgbClr val="0070C0"/>
              </a:solidFill>
            </a:endParaRPr>
          </a:p>
        </p:txBody>
      </p:sp>
      <p:sp>
        <p:nvSpPr>
          <p:cNvPr id="10" name="TextBox 9">
            <a:extLst>
              <a:ext uri="{FF2B5EF4-FFF2-40B4-BE49-F238E27FC236}">
                <a16:creationId xmlns:a16="http://schemas.microsoft.com/office/drawing/2014/main" xmlns="" id="{CA8F0C5D-3EF4-4417-B856-991461A25A4C}"/>
              </a:ext>
            </a:extLst>
          </p:cNvPr>
          <p:cNvSpPr txBox="1"/>
          <p:nvPr/>
        </p:nvSpPr>
        <p:spPr>
          <a:xfrm>
            <a:off x="2890786" y="3126240"/>
            <a:ext cx="504056" cy="369332"/>
          </a:xfrm>
          <a:prstGeom prst="rect">
            <a:avLst/>
          </a:prstGeom>
          <a:noFill/>
        </p:spPr>
        <p:txBody>
          <a:bodyPr wrap="square" rtlCol="0">
            <a:spAutoFit/>
          </a:bodyPr>
          <a:lstStyle/>
          <a:p>
            <a:pPr algn="ctr"/>
            <a:r>
              <a:rPr lang="en-US" dirty="0">
                <a:solidFill>
                  <a:srgbClr val="0070C0"/>
                </a:solidFill>
              </a:rPr>
              <a:t>3</a:t>
            </a:r>
            <a:endParaRPr lang="ru-RU" dirty="0">
              <a:solidFill>
                <a:srgbClr val="0070C0"/>
              </a:solidFill>
            </a:endParaRPr>
          </a:p>
        </p:txBody>
      </p:sp>
      <p:sp>
        <p:nvSpPr>
          <p:cNvPr id="11" name="TextBox 10">
            <a:extLst>
              <a:ext uri="{FF2B5EF4-FFF2-40B4-BE49-F238E27FC236}">
                <a16:creationId xmlns:a16="http://schemas.microsoft.com/office/drawing/2014/main" xmlns="" id="{31522EEB-2FA4-4274-9625-BF0E8673D516}"/>
              </a:ext>
            </a:extLst>
          </p:cNvPr>
          <p:cNvSpPr txBox="1"/>
          <p:nvPr/>
        </p:nvSpPr>
        <p:spPr>
          <a:xfrm>
            <a:off x="2888196" y="3474712"/>
            <a:ext cx="504056" cy="369332"/>
          </a:xfrm>
          <a:prstGeom prst="rect">
            <a:avLst/>
          </a:prstGeom>
          <a:noFill/>
        </p:spPr>
        <p:txBody>
          <a:bodyPr wrap="square" rtlCol="0">
            <a:spAutoFit/>
          </a:bodyPr>
          <a:lstStyle/>
          <a:p>
            <a:pPr algn="ctr"/>
            <a:r>
              <a:rPr lang="en-US" dirty="0">
                <a:solidFill>
                  <a:srgbClr val="0070C0"/>
                </a:solidFill>
              </a:rPr>
              <a:t>2</a:t>
            </a:r>
            <a:endParaRPr lang="ru-RU" dirty="0">
              <a:solidFill>
                <a:srgbClr val="0070C0"/>
              </a:solidFill>
            </a:endParaRPr>
          </a:p>
        </p:txBody>
      </p:sp>
      <p:sp>
        <p:nvSpPr>
          <p:cNvPr id="12" name="TextBox 11">
            <a:extLst>
              <a:ext uri="{FF2B5EF4-FFF2-40B4-BE49-F238E27FC236}">
                <a16:creationId xmlns:a16="http://schemas.microsoft.com/office/drawing/2014/main" xmlns="" id="{FF423014-6D5D-4485-B7DD-9D1412373D6A}"/>
              </a:ext>
            </a:extLst>
          </p:cNvPr>
          <p:cNvSpPr txBox="1"/>
          <p:nvPr/>
        </p:nvSpPr>
        <p:spPr>
          <a:xfrm>
            <a:off x="2888196" y="3846474"/>
            <a:ext cx="504056" cy="369332"/>
          </a:xfrm>
          <a:prstGeom prst="rect">
            <a:avLst/>
          </a:prstGeom>
          <a:noFill/>
        </p:spPr>
        <p:txBody>
          <a:bodyPr wrap="square" rtlCol="0">
            <a:spAutoFit/>
          </a:bodyPr>
          <a:lstStyle/>
          <a:p>
            <a:pPr algn="ctr"/>
            <a:r>
              <a:rPr lang="en-US" dirty="0">
                <a:solidFill>
                  <a:srgbClr val="0070C0"/>
                </a:solidFill>
              </a:rPr>
              <a:t>1</a:t>
            </a:r>
            <a:endParaRPr lang="ru-RU" dirty="0">
              <a:solidFill>
                <a:srgbClr val="0070C0"/>
              </a:solidFill>
            </a:endParaRPr>
          </a:p>
        </p:txBody>
      </p:sp>
      <p:sp>
        <p:nvSpPr>
          <p:cNvPr id="13" name="TextBox 12">
            <a:extLst>
              <a:ext uri="{FF2B5EF4-FFF2-40B4-BE49-F238E27FC236}">
                <a16:creationId xmlns:a16="http://schemas.microsoft.com/office/drawing/2014/main" xmlns="" id="{3D188A0F-358F-4A0F-AB13-B589A30FD5E1}"/>
              </a:ext>
            </a:extLst>
          </p:cNvPr>
          <p:cNvSpPr txBox="1"/>
          <p:nvPr/>
        </p:nvSpPr>
        <p:spPr>
          <a:xfrm>
            <a:off x="2464320" y="3107810"/>
            <a:ext cx="504056" cy="369332"/>
          </a:xfrm>
          <a:prstGeom prst="rect">
            <a:avLst/>
          </a:prstGeom>
          <a:noFill/>
        </p:spPr>
        <p:txBody>
          <a:bodyPr wrap="square" rtlCol="0">
            <a:spAutoFit/>
          </a:bodyPr>
          <a:lstStyle/>
          <a:p>
            <a:pPr algn="ctr"/>
            <a:r>
              <a:rPr lang="en-US" dirty="0">
                <a:solidFill>
                  <a:srgbClr val="0070C0"/>
                </a:solidFill>
              </a:rPr>
              <a:t>2</a:t>
            </a:r>
            <a:endParaRPr lang="ru-RU" dirty="0">
              <a:solidFill>
                <a:srgbClr val="0070C0"/>
              </a:solidFill>
            </a:endParaRPr>
          </a:p>
        </p:txBody>
      </p:sp>
      <p:sp>
        <p:nvSpPr>
          <p:cNvPr id="14" name="TextBox 13">
            <a:extLst>
              <a:ext uri="{FF2B5EF4-FFF2-40B4-BE49-F238E27FC236}">
                <a16:creationId xmlns:a16="http://schemas.microsoft.com/office/drawing/2014/main" xmlns="" id="{6395339D-59A6-4EF1-9641-ABDA23D92C22}"/>
              </a:ext>
            </a:extLst>
          </p:cNvPr>
          <p:cNvSpPr txBox="1"/>
          <p:nvPr/>
        </p:nvSpPr>
        <p:spPr>
          <a:xfrm>
            <a:off x="2452128" y="3477142"/>
            <a:ext cx="504056" cy="369332"/>
          </a:xfrm>
          <a:prstGeom prst="rect">
            <a:avLst/>
          </a:prstGeom>
          <a:noFill/>
        </p:spPr>
        <p:txBody>
          <a:bodyPr wrap="square" rtlCol="0">
            <a:spAutoFit/>
          </a:bodyPr>
          <a:lstStyle/>
          <a:p>
            <a:pPr algn="ctr"/>
            <a:r>
              <a:rPr lang="en-US" dirty="0">
                <a:solidFill>
                  <a:srgbClr val="0070C0"/>
                </a:solidFill>
              </a:rPr>
              <a:t>1</a:t>
            </a:r>
            <a:endParaRPr lang="ru-RU" dirty="0">
              <a:solidFill>
                <a:srgbClr val="0070C0"/>
              </a:solidFill>
            </a:endParaRPr>
          </a:p>
        </p:txBody>
      </p:sp>
      <p:sp>
        <p:nvSpPr>
          <p:cNvPr id="15" name="TextBox 14">
            <a:extLst>
              <a:ext uri="{FF2B5EF4-FFF2-40B4-BE49-F238E27FC236}">
                <a16:creationId xmlns:a16="http://schemas.microsoft.com/office/drawing/2014/main" xmlns="" id="{07365614-295C-40F3-BDE6-15356ED73A15}"/>
              </a:ext>
            </a:extLst>
          </p:cNvPr>
          <p:cNvSpPr txBox="1"/>
          <p:nvPr/>
        </p:nvSpPr>
        <p:spPr>
          <a:xfrm>
            <a:off x="2483768" y="3846474"/>
            <a:ext cx="504056" cy="369332"/>
          </a:xfrm>
          <a:prstGeom prst="rect">
            <a:avLst/>
          </a:prstGeom>
          <a:noFill/>
        </p:spPr>
        <p:txBody>
          <a:bodyPr wrap="square" rtlCol="0">
            <a:spAutoFit/>
          </a:bodyPr>
          <a:lstStyle/>
          <a:p>
            <a:pPr algn="ctr"/>
            <a:r>
              <a:rPr lang="en-US" dirty="0">
                <a:solidFill>
                  <a:srgbClr val="0070C0"/>
                </a:solidFill>
              </a:rPr>
              <a:t>2</a:t>
            </a:r>
            <a:endParaRPr lang="ru-RU" dirty="0">
              <a:solidFill>
                <a:srgbClr val="0070C0"/>
              </a:solidFill>
            </a:endParaRPr>
          </a:p>
        </p:txBody>
      </p:sp>
      <p:cxnSp>
        <p:nvCxnSpPr>
          <p:cNvPr id="16" name="Прямая со стрелкой 15">
            <a:extLst>
              <a:ext uri="{FF2B5EF4-FFF2-40B4-BE49-F238E27FC236}">
                <a16:creationId xmlns:a16="http://schemas.microsoft.com/office/drawing/2014/main" xmlns="" id="{9159FE64-07AE-4FF9-A496-E2B8D11926E6}"/>
              </a:ext>
            </a:extLst>
          </p:cNvPr>
          <p:cNvCxnSpPr>
            <a:cxnSpLocks/>
          </p:cNvCxnSpPr>
          <p:nvPr/>
        </p:nvCxnSpPr>
        <p:spPr>
          <a:xfrm flipH="1">
            <a:off x="2275629" y="4420335"/>
            <a:ext cx="351933"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xmlns="" id="{071D71A4-DC73-40A0-829D-9F954019ECF0}"/>
              </a:ext>
            </a:extLst>
          </p:cNvPr>
          <p:cNvCxnSpPr>
            <a:cxnSpLocks/>
          </p:cNvCxnSpPr>
          <p:nvPr/>
        </p:nvCxnSpPr>
        <p:spPr>
          <a:xfrm flipH="1">
            <a:off x="2735797" y="4065211"/>
            <a:ext cx="404427" cy="355124"/>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xmlns="" id="{3B991353-D9A9-437C-876E-3D04B3C6AC0F}"/>
              </a:ext>
            </a:extLst>
          </p:cNvPr>
          <p:cNvCxnSpPr>
            <a:cxnSpLocks/>
          </p:cNvCxnSpPr>
          <p:nvPr/>
        </p:nvCxnSpPr>
        <p:spPr>
          <a:xfrm>
            <a:off x="3195963" y="3717032"/>
            <a:ext cx="0" cy="31410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xmlns="" id="{B25FA5D9-26F6-4ED2-B7FC-4C085D29CBB9}"/>
              </a:ext>
            </a:extLst>
          </p:cNvPr>
          <p:cNvCxnSpPr>
            <a:cxnSpLocks/>
          </p:cNvCxnSpPr>
          <p:nvPr/>
        </p:nvCxnSpPr>
        <p:spPr>
          <a:xfrm flipH="1">
            <a:off x="3195963" y="3376028"/>
            <a:ext cx="312631" cy="238692"/>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a:extLst>
              <a:ext uri="{FF2B5EF4-FFF2-40B4-BE49-F238E27FC236}">
                <a16:creationId xmlns:a16="http://schemas.microsoft.com/office/drawing/2014/main" xmlns="" id="{2F3A7D8D-A2F0-45CE-9DD7-58861635A7DE}"/>
              </a:ext>
            </a:extLst>
          </p:cNvPr>
          <p:cNvCxnSpPr>
            <a:cxnSpLocks/>
          </p:cNvCxnSpPr>
          <p:nvPr/>
        </p:nvCxnSpPr>
        <p:spPr>
          <a:xfrm flipH="1">
            <a:off x="2325943" y="4065211"/>
            <a:ext cx="13810" cy="311245"/>
          </a:xfrm>
          <a:prstGeom prst="straightConnector1">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xmlns="" id="{3F9AD9BF-7960-4532-8C16-55F0458BCC1A}"/>
              </a:ext>
            </a:extLst>
          </p:cNvPr>
          <p:cNvCxnSpPr>
            <a:cxnSpLocks/>
          </p:cNvCxnSpPr>
          <p:nvPr/>
        </p:nvCxnSpPr>
        <p:spPr>
          <a:xfrm flipH="1">
            <a:off x="2299729" y="3681671"/>
            <a:ext cx="348688" cy="317690"/>
          </a:xfrm>
          <a:prstGeom prst="straightConnector1">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xmlns="" id="{FD85FD92-A397-494A-BC14-C96F39AAAF88}"/>
              </a:ext>
            </a:extLst>
          </p:cNvPr>
          <p:cNvCxnSpPr>
            <a:cxnSpLocks/>
          </p:cNvCxnSpPr>
          <p:nvPr/>
        </p:nvCxnSpPr>
        <p:spPr>
          <a:xfrm flipH="1">
            <a:off x="3108583" y="3267753"/>
            <a:ext cx="369049" cy="324073"/>
          </a:xfrm>
          <a:prstGeom prst="straightConnector1">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F637FE68-D1D6-4474-AF96-82F3A0037F1A}"/>
              </a:ext>
            </a:extLst>
          </p:cNvPr>
          <p:cNvSpPr txBox="1"/>
          <p:nvPr/>
        </p:nvSpPr>
        <p:spPr>
          <a:xfrm>
            <a:off x="4858864" y="3241662"/>
            <a:ext cx="504056" cy="369332"/>
          </a:xfrm>
          <a:prstGeom prst="rect">
            <a:avLst/>
          </a:prstGeom>
          <a:noFill/>
        </p:spPr>
        <p:txBody>
          <a:bodyPr wrap="square" rtlCol="0">
            <a:spAutoFit/>
          </a:bodyPr>
          <a:lstStyle/>
          <a:p>
            <a:pPr algn="ctr"/>
            <a:r>
              <a:rPr lang="en-US" dirty="0">
                <a:solidFill>
                  <a:srgbClr val="0070C0"/>
                </a:solidFill>
              </a:rPr>
              <a:t>I</a:t>
            </a:r>
            <a:endParaRPr lang="ru-RU" dirty="0">
              <a:solidFill>
                <a:srgbClr val="0070C0"/>
              </a:solidFill>
            </a:endParaRPr>
          </a:p>
        </p:txBody>
      </p:sp>
      <p:sp>
        <p:nvSpPr>
          <p:cNvPr id="37" name="TextBox 36">
            <a:extLst>
              <a:ext uri="{FF2B5EF4-FFF2-40B4-BE49-F238E27FC236}">
                <a16:creationId xmlns:a16="http://schemas.microsoft.com/office/drawing/2014/main" xmlns="" id="{D1F8253D-CF97-42B4-81A1-68233F40E4D9}"/>
              </a:ext>
            </a:extLst>
          </p:cNvPr>
          <p:cNvSpPr txBox="1"/>
          <p:nvPr/>
        </p:nvSpPr>
        <p:spPr>
          <a:xfrm>
            <a:off x="5371616" y="3241662"/>
            <a:ext cx="504056" cy="369332"/>
          </a:xfrm>
          <a:prstGeom prst="rect">
            <a:avLst/>
          </a:prstGeom>
          <a:noFill/>
        </p:spPr>
        <p:txBody>
          <a:bodyPr wrap="square" rtlCol="0">
            <a:spAutoFit/>
          </a:bodyPr>
          <a:lstStyle/>
          <a:p>
            <a:pPr algn="ctr"/>
            <a:r>
              <a:rPr lang="en-US" dirty="0">
                <a:solidFill>
                  <a:srgbClr val="0070C0"/>
                </a:solidFill>
              </a:rPr>
              <a:t>B</a:t>
            </a:r>
            <a:endParaRPr lang="ru-RU" dirty="0">
              <a:solidFill>
                <a:srgbClr val="0070C0"/>
              </a:solidFill>
            </a:endParaRPr>
          </a:p>
        </p:txBody>
      </p:sp>
      <p:sp>
        <p:nvSpPr>
          <p:cNvPr id="38" name="TextBox 37">
            <a:extLst>
              <a:ext uri="{FF2B5EF4-FFF2-40B4-BE49-F238E27FC236}">
                <a16:creationId xmlns:a16="http://schemas.microsoft.com/office/drawing/2014/main" xmlns="" id="{D753A67A-458B-413D-BBFA-224DCF08B6F4}"/>
              </a:ext>
            </a:extLst>
          </p:cNvPr>
          <p:cNvSpPr txBox="1"/>
          <p:nvPr/>
        </p:nvSpPr>
        <p:spPr>
          <a:xfrm>
            <a:off x="5884368" y="3236512"/>
            <a:ext cx="504056" cy="369332"/>
          </a:xfrm>
          <a:prstGeom prst="rect">
            <a:avLst/>
          </a:prstGeom>
          <a:noFill/>
        </p:spPr>
        <p:txBody>
          <a:bodyPr wrap="square" rtlCol="0">
            <a:spAutoFit/>
          </a:bodyPr>
          <a:lstStyle/>
          <a:p>
            <a:pPr algn="ctr"/>
            <a:r>
              <a:rPr lang="en-US" dirty="0">
                <a:solidFill>
                  <a:srgbClr val="0070C0"/>
                </a:solidFill>
              </a:rPr>
              <a:t>M</a:t>
            </a:r>
            <a:endParaRPr lang="ru-RU" dirty="0">
              <a:solidFill>
                <a:srgbClr val="0070C0"/>
              </a:solidFill>
            </a:endParaRPr>
          </a:p>
        </p:txBody>
      </p:sp>
      <p:sp>
        <p:nvSpPr>
          <p:cNvPr id="39" name="Стрелка: вверх 38">
            <a:extLst>
              <a:ext uri="{FF2B5EF4-FFF2-40B4-BE49-F238E27FC236}">
                <a16:creationId xmlns:a16="http://schemas.microsoft.com/office/drawing/2014/main" xmlns="" id="{BE442953-AE84-4A6A-91C6-EF9DC1480C7A}"/>
              </a:ext>
            </a:extLst>
          </p:cNvPr>
          <p:cNvSpPr/>
          <p:nvPr/>
        </p:nvSpPr>
        <p:spPr>
          <a:xfrm>
            <a:off x="6077598" y="3734366"/>
            <a:ext cx="157226" cy="36933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40" name="TextBox 39">
            <a:extLst>
              <a:ext uri="{FF2B5EF4-FFF2-40B4-BE49-F238E27FC236}">
                <a16:creationId xmlns:a16="http://schemas.microsoft.com/office/drawing/2014/main" xmlns="" id="{5B9A35AA-074A-4F5D-8183-94EEE669CB17}"/>
              </a:ext>
            </a:extLst>
          </p:cNvPr>
          <p:cNvSpPr txBox="1"/>
          <p:nvPr/>
        </p:nvSpPr>
        <p:spPr>
          <a:xfrm>
            <a:off x="4867560" y="3267753"/>
            <a:ext cx="504056" cy="369332"/>
          </a:xfrm>
          <a:prstGeom prst="rect">
            <a:avLst/>
          </a:prstGeom>
          <a:noFill/>
        </p:spPr>
        <p:txBody>
          <a:bodyPr wrap="square" rtlCol="0">
            <a:spAutoFit/>
          </a:bodyPr>
          <a:lstStyle/>
          <a:p>
            <a:pPr algn="ctr"/>
            <a:r>
              <a:rPr lang="en-US" dirty="0">
                <a:solidFill>
                  <a:srgbClr val="FF0000"/>
                </a:solidFill>
              </a:rPr>
              <a:t>2</a:t>
            </a:r>
            <a:endParaRPr lang="ru-RU" dirty="0">
              <a:solidFill>
                <a:srgbClr val="FF0000"/>
              </a:solidFill>
            </a:endParaRPr>
          </a:p>
        </p:txBody>
      </p:sp>
      <p:sp>
        <p:nvSpPr>
          <p:cNvPr id="41" name="TextBox 40">
            <a:extLst>
              <a:ext uri="{FF2B5EF4-FFF2-40B4-BE49-F238E27FC236}">
                <a16:creationId xmlns:a16="http://schemas.microsoft.com/office/drawing/2014/main" xmlns="" id="{C7586B4B-C83F-4825-91E6-713536BA7A32}"/>
              </a:ext>
            </a:extLst>
          </p:cNvPr>
          <p:cNvSpPr txBox="1"/>
          <p:nvPr/>
        </p:nvSpPr>
        <p:spPr>
          <a:xfrm>
            <a:off x="4957292" y="4381606"/>
            <a:ext cx="504056" cy="369332"/>
          </a:xfrm>
          <a:prstGeom prst="rect">
            <a:avLst/>
          </a:prstGeom>
          <a:noFill/>
        </p:spPr>
        <p:txBody>
          <a:bodyPr wrap="square" rtlCol="0">
            <a:spAutoFit/>
          </a:bodyPr>
          <a:lstStyle/>
          <a:p>
            <a:pPr algn="ctr"/>
            <a:r>
              <a:rPr lang="en-US" dirty="0">
                <a:solidFill>
                  <a:srgbClr val="0070C0"/>
                </a:solidFill>
              </a:rPr>
              <a:t>I</a:t>
            </a:r>
            <a:endParaRPr lang="ru-RU" dirty="0">
              <a:solidFill>
                <a:srgbClr val="0070C0"/>
              </a:solidFill>
            </a:endParaRPr>
          </a:p>
        </p:txBody>
      </p:sp>
      <p:sp>
        <p:nvSpPr>
          <p:cNvPr id="42" name="TextBox 41">
            <a:extLst>
              <a:ext uri="{FF2B5EF4-FFF2-40B4-BE49-F238E27FC236}">
                <a16:creationId xmlns:a16="http://schemas.microsoft.com/office/drawing/2014/main" xmlns="" id="{D7229995-A5DD-4123-8003-26CE03BB6D3A}"/>
              </a:ext>
            </a:extLst>
          </p:cNvPr>
          <p:cNvSpPr txBox="1"/>
          <p:nvPr/>
        </p:nvSpPr>
        <p:spPr>
          <a:xfrm>
            <a:off x="5470044" y="4381606"/>
            <a:ext cx="504056" cy="369332"/>
          </a:xfrm>
          <a:prstGeom prst="rect">
            <a:avLst/>
          </a:prstGeom>
          <a:noFill/>
        </p:spPr>
        <p:txBody>
          <a:bodyPr wrap="square" rtlCol="0">
            <a:spAutoFit/>
          </a:bodyPr>
          <a:lstStyle/>
          <a:p>
            <a:pPr algn="ctr"/>
            <a:r>
              <a:rPr lang="en-US" dirty="0">
                <a:solidFill>
                  <a:srgbClr val="0070C0"/>
                </a:solidFill>
              </a:rPr>
              <a:t>B</a:t>
            </a:r>
            <a:endParaRPr lang="ru-RU" dirty="0">
              <a:solidFill>
                <a:srgbClr val="0070C0"/>
              </a:solidFill>
            </a:endParaRPr>
          </a:p>
        </p:txBody>
      </p:sp>
      <p:sp>
        <p:nvSpPr>
          <p:cNvPr id="43" name="TextBox 42">
            <a:extLst>
              <a:ext uri="{FF2B5EF4-FFF2-40B4-BE49-F238E27FC236}">
                <a16:creationId xmlns:a16="http://schemas.microsoft.com/office/drawing/2014/main" xmlns="" id="{59FE9196-D65B-4B53-BD01-B658A8299AAF}"/>
              </a:ext>
            </a:extLst>
          </p:cNvPr>
          <p:cNvSpPr txBox="1"/>
          <p:nvPr/>
        </p:nvSpPr>
        <p:spPr>
          <a:xfrm>
            <a:off x="5982796" y="4376456"/>
            <a:ext cx="504056" cy="369332"/>
          </a:xfrm>
          <a:prstGeom prst="rect">
            <a:avLst/>
          </a:prstGeom>
          <a:noFill/>
        </p:spPr>
        <p:txBody>
          <a:bodyPr wrap="square" rtlCol="0">
            <a:spAutoFit/>
          </a:bodyPr>
          <a:lstStyle/>
          <a:p>
            <a:pPr algn="ctr"/>
            <a:r>
              <a:rPr lang="en-US" dirty="0">
                <a:solidFill>
                  <a:srgbClr val="0070C0"/>
                </a:solidFill>
              </a:rPr>
              <a:t>M</a:t>
            </a:r>
            <a:endParaRPr lang="ru-RU" dirty="0">
              <a:solidFill>
                <a:srgbClr val="0070C0"/>
              </a:solidFill>
            </a:endParaRPr>
          </a:p>
        </p:txBody>
      </p:sp>
      <p:sp>
        <p:nvSpPr>
          <p:cNvPr id="44" name="Стрелка: вверх 43">
            <a:extLst>
              <a:ext uri="{FF2B5EF4-FFF2-40B4-BE49-F238E27FC236}">
                <a16:creationId xmlns:a16="http://schemas.microsoft.com/office/drawing/2014/main" xmlns="" id="{81192D35-385F-4B25-B334-1E9B51163166}"/>
              </a:ext>
            </a:extLst>
          </p:cNvPr>
          <p:cNvSpPr/>
          <p:nvPr/>
        </p:nvSpPr>
        <p:spPr>
          <a:xfrm>
            <a:off x="6176026" y="4874310"/>
            <a:ext cx="157226" cy="369332"/>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45" name="TextBox 44">
            <a:extLst>
              <a:ext uri="{FF2B5EF4-FFF2-40B4-BE49-F238E27FC236}">
                <a16:creationId xmlns:a16="http://schemas.microsoft.com/office/drawing/2014/main" xmlns="" id="{7DE6EEBC-2A6E-4FE7-B91F-9235C9ACF17D}"/>
              </a:ext>
            </a:extLst>
          </p:cNvPr>
          <p:cNvSpPr txBox="1"/>
          <p:nvPr/>
        </p:nvSpPr>
        <p:spPr>
          <a:xfrm>
            <a:off x="5982796" y="4376456"/>
            <a:ext cx="504056" cy="369332"/>
          </a:xfrm>
          <a:prstGeom prst="rect">
            <a:avLst/>
          </a:prstGeom>
          <a:noFill/>
        </p:spPr>
        <p:txBody>
          <a:bodyPr wrap="square" rtlCol="0">
            <a:spAutoFit/>
          </a:bodyPr>
          <a:lstStyle/>
          <a:p>
            <a:pPr algn="ctr"/>
            <a:r>
              <a:rPr lang="en-US" dirty="0">
                <a:solidFill>
                  <a:srgbClr val="FF0000"/>
                </a:solidFill>
              </a:rPr>
              <a:t>4</a:t>
            </a:r>
            <a:endParaRPr lang="ru-RU" dirty="0">
              <a:solidFill>
                <a:srgbClr val="FF0000"/>
              </a:solidFill>
            </a:endParaRPr>
          </a:p>
        </p:txBody>
      </p:sp>
      <p:cxnSp>
        <p:nvCxnSpPr>
          <p:cNvPr id="46" name="Прямая со стрелкой 45">
            <a:extLst>
              <a:ext uri="{FF2B5EF4-FFF2-40B4-BE49-F238E27FC236}">
                <a16:creationId xmlns:a16="http://schemas.microsoft.com/office/drawing/2014/main" xmlns="" id="{87A3EC11-9496-40B5-9783-D29FA18DB2C2}"/>
              </a:ext>
            </a:extLst>
          </p:cNvPr>
          <p:cNvCxnSpPr>
            <a:cxnSpLocks/>
          </p:cNvCxnSpPr>
          <p:nvPr/>
        </p:nvCxnSpPr>
        <p:spPr>
          <a:xfrm flipH="1">
            <a:off x="2750662" y="3649563"/>
            <a:ext cx="335108" cy="3629"/>
          </a:xfrm>
          <a:prstGeom prst="straightConnector1">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27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2.77778E-7 3.7037E-6 L -0.05521 3.7037E-6 " pathEditMode="relative" rAng="0" ptsTypes="AA">
                                      <p:cBhvr>
                                        <p:cTn id="68" dur="2000" fill="hold"/>
                                        <p:tgtEl>
                                          <p:spTgt spid="39"/>
                                        </p:tgtEl>
                                        <p:attrNameLst>
                                          <p:attrName>ppt_x</p:attrName>
                                          <p:attrName>ppt_y</p:attrName>
                                        </p:attrNameLst>
                                      </p:cBhvr>
                                      <p:rCtr x="-2760" y="0"/>
                                    </p:animMotion>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1" nodeType="clickEffect">
                                  <p:stCondLst>
                                    <p:cond delay="0"/>
                                  </p:stCondLst>
                                  <p:childTnLst>
                                    <p:animMotion origin="layout" path="M -4.16667E-6 2.96296E-6 L 0.05521 0.00046 " pathEditMode="relative" rAng="0" ptsTypes="AA">
                                      <p:cBhvr>
                                        <p:cTn id="80" dur="2000" fill="hold"/>
                                        <p:tgtEl>
                                          <p:spTgt spid="36"/>
                                        </p:tgtEl>
                                        <p:attrNameLst>
                                          <p:attrName>ppt_x</p:attrName>
                                          <p:attrName>ppt_y</p:attrName>
                                        </p:attrNameLst>
                                      </p:cBhvr>
                                      <p:rCtr x="2760" y="23"/>
                                    </p:animMotion>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2" nodeType="clickEffect">
                                  <p:stCondLst>
                                    <p:cond delay="0"/>
                                  </p:stCondLst>
                                  <p:childTnLst>
                                    <p:animMotion origin="layout" path="M -0.05521 3.7037E-6 L -0.11875 3.7037E-6 " pathEditMode="relative" rAng="0" ptsTypes="AA">
                                      <p:cBhvr>
                                        <p:cTn id="88" dur="2000" fill="hold"/>
                                        <p:tgtEl>
                                          <p:spTgt spid="39"/>
                                        </p:tgtEl>
                                        <p:attrNameLst>
                                          <p:attrName>ppt_x</p:attrName>
                                          <p:attrName>ppt_y</p:attrName>
                                        </p:attrNameLst>
                                      </p:cBhvr>
                                      <p:rCtr x="-3177" y="0"/>
                                    </p:animMotion>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1" nodeType="clickEffect">
                                  <p:stCondLst>
                                    <p:cond delay="0"/>
                                  </p:stCondLst>
                                  <p:childTnLst>
                                    <p:animMotion origin="layout" path="M -4.16667E-6 0 L -0.0552 0 " pathEditMode="relative" rAng="0" ptsTypes="AA">
                                      <p:cBhvr>
                                        <p:cTn id="116" dur="2000" fill="hold"/>
                                        <p:tgtEl>
                                          <p:spTgt spid="44"/>
                                        </p:tgtEl>
                                        <p:attrNameLst>
                                          <p:attrName>ppt_x</p:attrName>
                                          <p:attrName>ppt_y</p:attrName>
                                        </p:attrNameLst>
                                      </p:cBhvr>
                                      <p:rCtr x="-2760" y="0"/>
                                    </p:animMotion>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1" nodeType="clickEffect">
                                  <p:stCondLst>
                                    <p:cond delay="0"/>
                                  </p:stCondLst>
                                  <p:childTnLst>
                                    <p:animMotion origin="layout" path="M -8.33333E-7 3.7037E-6 L 0.05521 0.00092 " pathEditMode="relative" rAng="0" ptsTypes="AA">
                                      <p:cBhvr>
                                        <p:cTn id="124" dur="2000" fill="hold"/>
                                        <p:tgtEl>
                                          <p:spTgt spid="43"/>
                                        </p:tgtEl>
                                        <p:attrNameLst>
                                          <p:attrName>ppt_x</p:attrName>
                                          <p:attrName>ppt_y</p:attrName>
                                        </p:attrNameLst>
                                      </p:cBhvr>
                                      <p:rCtr x="2760" y="46"/>
                                    </p:animMotion>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grpId="2" nodeType="clickEffect">
                                  <p:stCondLst>
                                    <p:cond delay="0"/>
                                  </p:stCondLst>
                                  <p:childTnLst>
                                    <p:animMotion origin="layout" path="M -0.0552 0 L -0.11875 0 " pathEditMode="relative" rAng="0" ptsTypes="AA">
                                      <p:cBhvr>
                                        <p:cTn id="136" dur="2000" fill="hold"/>
                                        <p:tgtEl>
                                          <p:spTgt spid="44"/>
                                        </p:tgtEl>
                                        <p:attrNameLst>
                                          <p:attrName>ppt_x</p:attrName>
                                          <p:attrName>ppt_y</p:attrName>
                                        </p:attrNameLst>
                                      </p:cBhvr>
                                      <p:rCtr x="-3177" y="0"/>
                                    </p:animMotion>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1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36" grpId="0"/>
      <p:bldP spid="36" grpId="1"/>
      <p:bldP spid="37" grpId="0"/>
      <p:bldP spid="37" grpId="1"/>
      <p:bldP spid="38" grpId="0"/>
      <p:bldP spid="39" grpId="0" animBg="1"/>
      <p:bldP spid="39" grpId="1" animBg="1"/>
      <p:bldP spid="39" grpId="2" animBg="1"/>
      <p:bldP spid="40" grpId="0"/>
      <p:bldP spid="41" grpId="0"/>
      <p:bldP spid="41" grpId="1"/>
      <p:bldP spid="42" grpId="0"/>
      <p:bldP spid="43" grpId="0"/>
      <p:bldP spid="43" grpId="1"/>
      <p:bldP spid="44" grpId="0" animBg="1"/>
      <p:bldP spid="44" grpId="1" animBg="1"/>
      <p:bldP spid="44" grpId="2" animBg="1"/>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a:xfrm>
            <a:off x="457200" y="274638"/>
            <a:ext cx="8229600" cy="561975"/>
          </a:xfrm>
        </p:spPr>
        <p:txBody>
          <a:bodyPr/>
          <a:lstStyle/>
          <a:p>
            <a:pPr marL="838200" indent="-838200" algn="l"/>
            <a:r>
              <a:rPr lang="ru-RU" sz="2400" b="1" dirty="0"/>
              <a:t>Пример 9. Задача о расстановке скобок</a:t>
            </a:r>
            <a:r>
              <a:rPr lang="en-US" sz="2400" dirty="0"/>
              <a:t> </a:t>
            </a:r>
            <a:endParaRPr lang="ru-RU" sz="2400" dirty="0"/>
          </a:p>
        </p:txBody>
      </p:sp>
      <p:sp>
        <p:nvSpPr>
          <p:cNvPr id="68610" name="Rectangle 3"/>
          <p:cNvSpPr>
            <a:spLocks noGrp="1"/>
          </p:cNvSpPr>
          <p:nvPr>
            <p:ph type="body" idx="1"/>
          </p:nvPr>
        </p:nvSpPr>
        <p:spPr>
          <a:xfrm>
            <a:off x="250825" y="836613"/>
            <a:ext cx="8893175" cy="5329237"/>
          </a:xfrm>
        </p:spPr>
        <p:txBody>
          <a:bodyPr/>
          <a:lstStyle/>
          <a:p>
            <a:pPr>
              <a:lnSpc>
                <a:spcPct val="90000"/>
              </a:lnSpc>
              <a:buFont typeface="Arial" charset="0"/>
              <a:buNone/>
            </a:pPr>
            <a:r>
              <a:rPr lang="ru-RU" sz="2400" dirty="0"/>
              <a:t>Рассмотрим вычисление произведения </a:t>
            </a:r>
            <a:r>
              <a:rPr lang="en-US" sz="2400" i="1" dirty="0"/>
              <a:t>n</a:t>
            </a:r>
            <a:r>
              <a:rPr lang="ru-RU" sz="2400" dirty="0"/>
              <a:t> матриц </a:t>
            </a:r>
            <a:endParaRPr lang="en-US" sz="2400" i="1" dirty="0"/>
          </a:p>
          <a:p>
            <a:pPr>
              <a:lnSpc>
                <a:spcPct val="90000"/>
              </a:lnSpc>
              <a:buFont typeface="Arial" charset="0"/>
              <a:buNone/>
            </a:pPr>
            <a:r>
              <a:rPr lang="en-US" sz="2400" i="1" dirty="0"/>
              <a:t>		M </a:t>
            </a:r>
            <a:r>
              <a:rPr lang="ru-RU" sz="2400" i="1" dirty="0"/>
              <a:t>= </a:t>
            </a:r>
            <a:r>
              <a:rPr lang="en-US" sz="2400" i="1" dirty="0"/>
              <a:t>M</a:t>
            </a:r>
            <a:r>
              <a:rPr lang="ru-RU" sz="2400" baseline="-25000" dirty="0"/>
              <a:t>1</a:t>
            </a:r>
            <a:r>
              <a:rPr lang="ru-RU" sz="2400" i="1" dirty="0"/>
              <a:t> </a:t>
            </a:r>
            <a:r>
              <a:rPr lang="en-US" sz="2400" dirty="0"/>
              <a:t>x</a:t>
            </a:r>
            <a:r>
              <a:rPr lang="en-US" sz="2400" i="1" dirty="0"/>
              <a:t> M</a:t>
            </a:r>
            <a:r>
              <a:rPr lang="ru-RU" sz="2400" baseline="-25000" dirty="0"/>
              <a:t>2</a:t>
            </a:r>
            <a:r>
              <a:rPr lang="ru-RU" sz="2400" i="1" dirty="0"/>
              <a:t> </a:t>
            </a:r>
            <a:r>
              <a:rPr lang="en-US" sz="2400" dirty="0"/>
              <a:t>x</a:t>
            </a:r>
            <a:r>
              <a:rPr lang="en-US" sz="2400" i="1" dirty="0"/>
              <a:t> </a:t>
            </a:r>
            <a:r>
              <a:rPr lang="ru-RU" sz="2400" i="1" dirty="0"/>
              <a:t>... </a:t>
            </a:r>
            <a:r>
              <a:rPr lang="en-US" sz="2400" dirty="0"/>
              <a:t>x</a:t>
            </a:r>
            <a:r>
              <a:rPr lang="en-US" sz="2400" i="1" dirty="0"/>
              <a:t> </a:t>
            </a:r>
            <a:r>
              <a:rPr lang="en-US" sz="2400" i="1" dirty="0" err="1"/>
              <a:t>M</a:t>
            </a:r>
            <a:r>
              <a:rPr lang="en-US" sz="2400" baseline="-25000" dirty="0" err="1"/>
              <a:t>n</a:t>
            </a:r>
            <a:r>
              <a:rPr lang="ru-RU" sz="2400" i="1" dirty="0"/>
              <a:t>.		</a:t>
            </a:r>
            <a:r>
              <a:rPr lang="ru-RU" sz="2400" dirty="0"/>
              <a:t> (1)</a:t>
            </a:r>
            <a:endParaRPr lang="en-US" sz="2400" dirty="0"/>
          </a:p>
          <a:p>
            <a:pPr>
              <a:lnSpc>
                <a:spcPct val="90000"/>
              </a:lnSpc>
              <a:buFont typeface="Arial" charset="0"/>
              <a:buNone/>
            </a:pPr>
            <a:endParaRPr lang="ru-RU" sz="2400" dirty="0"/>
          </a:p>
          <a:p>
            <a:pPr>
              <a:lnSpc>
                <a:spcPct val="90000"/>
              </a:lnSpc>
              <a:buFont typeface="Arial" charset="0"/>
              <a:buNone/>
            </a:pPr>
            <a:r>
              <a:rPr lang="ru-RU" sz="2400" dirty="0"/>
              <a:t>Порядок, в котором матрицы перемножаются, может</a:t>
            </a:r>
          </a:p>
          <a:p>
            <a:pPr>
              <a:lnSpc>
                <a:spcPct val="90000"/>
              </a:lnSpc>
              <a:buFont typeface="Arial" charset="0"/>
              <a:buNone/>
            </a:pPr>
            <a:r>
              <a:rPr lang="ru-RU" sz="2400" dirty="0"/>
              <a:t>существенно сказаться на общем числе операций, требуемых для</a:t>
            </a:r>
          </a:p>
          <a:p>
            <a:pPr>
              <a:lnSpc>
                <a:spcPct val="90000"/>
              </a:lnSpc>
              <a:buFont typeface="Arial" charset="0"/>
              <a:buNone/>
            </a:pPr>
            <a:r>
              <a:rPr lang="ru-RU" sz="2400" dirty="0"/>
              <a:t>вычисления матрицы </a:t>
            </a:r>
            <a:r>
              <a:rPr lang="ru-RU" sz="2400" i="1" dirty="0"/>
              <a:t>М,</a:t>
            </a:r>
            <a:r>
              <a:rPr lang="ru-RU" sz="2400" dirty="0"/>
              <a:t> независимо от алгоритма, применяемого</a:t>
            </a:r>
          </a:p>
          <a:p>
            <a:pPr>
              <a:lnSpc>
                <a:spcPct val="90000"/>
              </a:lnSpc>
              <a:buFont typeface="Arial" charset="0"/>
              <a:buNone/>
            </a:pPr>
            <a:r>
              <a:rPr lang="ru-RU" sz="2400" dirty="0"/>
              <a:t>для умножения матриц. </a:t>
            </a:r>
          </a:p>
          <a:p>
            <a:pPr>
              <a:lnSpc>
                <a:spcPct val="90000"/>
              </a:lnSpc>
              <a:buFont typeface="Arial" charset="0"/>
              <a:buNone/>
            </a:pPr>
            <a:endParaRPr lang="en-US" sz="2400" dirty="0"/>
          </a:p>
          <a:p>
            <a:pPr>
              <a:lnSpc>
                <a:spcPct val="90000"/>
              </a:lnSpc>
              <a:buFont typeface="Arial" charset="0"/>
              <a:buNone/>
            </a:pPr>
            <a:r>
              <a:rPr lang="ru-RU" sz="2400" dirty="0"/>
              <a:t>Умножение матрицы размера </a:t>
            </a:r>
            <a:r>
              <a:rPr lang="ru-RU" sz="2400" dirty="0">
                <a:solidFill>
                  <a:srgbClr val="FF0000"/>
                </a:solidFill>
              </a:rPr>
              <a:t>[</a:t>
            </a:r>
            <a:r>
              <a:rPr lang="ru-RU" sz="2400" i="1" dirty="0">
                <a:solidFill>
                  <a:srgbClr val="FF0000"/>
                </a:solidFill>
              </a:rPr>
              <a:t>р </a:t>
            </a:r>
            <a:r>
              <a:rPr lang="ru-RU" sz="2400" i="1" dirty="0">
                <a:solidFill>
                  <a:srgbClr val="FF0000"/>
                </a:solidFill>
                <a:sym typeface="Symbol" pitchFamily="18" charset="2"/>
              </a:rPr>
              <a:t></a:t>
            </a:r>
            <a:r>
              <a:rPr lang="ru-RU" sz="2400" i="1" dirty="0">
                <a:solidFill>
                  <a:srgbClr val="FF0000"/>
                </a:solidFill>
              </a:rPr>
              <a:t> </a:t>
            </a:r>
            <a:r>
              <a:rPr lang="en-US" sz="2400" i="1" dirty="0">
                <a:solidFill>
                  <a:srgbClr val="FF0000"/>
                </a:solidFill>
              </a:rPr>
              <a:t>q</a:t>
            </a:r>
            <a:r>
              <a:rPr lang="ru-RU" sz="2400" dirty="0">
                <a:solidFill>
                  <a:srgbClr val="FF0000"/>
                </a:solidFill>
              </a:rPr>
              <a:t>] </a:t>
            </a:r>
            <a:r>
              <a:rPr lang="ru-RU" sz="2400" dirty="0"/>
              <a:t>на матрицу размера</a:t>
            </a:r>
            <a:r>
              <a:rPr lang="en-US" sz="2400" dirty="0"/>
              <a:t> </a:t>
            </a:r>
            <a:r>
              <a:rPr lang="ru-RU" sz="2400" dirty="0">
                <a:solidFill>
                  <a:srgbClr val="FF0000"/>
                </a:solidFill>
              </a:rPr>
              <a:t>[</a:t>
            </a:r>
            <a:r>
              <a:rPr lang="en-US" sz="2400" i="1" dirty="0">
                <a:solidFill>
                  <a:srgbClr val="FF0000"/>
                </a:solidFill>
              </a:rPr>
              <a:t>q</a:t>
            </a:r>
            <a:r>
              <a:rPr lang="en-US" sz="2400" i="1" dirty="0">
                <a:solidFill>
                  <a:srgbClr val="FF0000"/>
                </a:solidFill>
                <a:sym typeface="Symbol" pitchFamily="18" charset="2"/>
              </a:rPr>
              <a:t></a:t>
            </a:r>
            <a:r>
              <a:rPr lang="en-US" sz="2400" i="1" dirty="0">
                <a:solidFill>
                  <a:srgbClr val="FF0000"/>
                </a:solidFill>
              </a:rPr>
              <a:t> r</a:t>
            </a:r>
            <a:r>
              <a:rPr lang="ru-RU" sz="2400" dirty="0">
                <a:solidFill>
                  <a:srgbClr val="FF0000"/>
                </a:solidFill>
              </a:rPr>
              <a:t>]</a:t>
            </a:r>
            <a:r>
              <a:rPr lang="ru-RU" sz="2400" dirty="0"/>
              <a:t> требует</a:t>
            </a:r>
            <a:r>
              <a:rPr lang="ru-RU" sz="2400" dirty="0">
                <a:solidFill>
                  <a:srgbClr val="FF0000"/>
                </a:solidFill>
              </a:rPr>
              <a:t> </a:t>
            </a:r>
            <a:r>
              <a:rPr lang="en-US" sz="2400" b="1" i="1" dirty="0" err="1">
                <a:solidFill>
                  <a:srgbClr val="FF0000"/>
                </a:solidFill>
              </a:rPr>
              <a:t>pqr</a:t>
            </a:r>
            <a:r>
              <a:rPr lang="ru-RU" sz="2400" b="1" dirty="0">
                <a:solidFill>
                  <a:srgbClr val="FF0000"/>
                </a:solidFill>
              </a:rPr>
              <a:t> </a:t>
            </a:r>
            <a:r>
              <a:rPr lang="ru-RU" sz="2400" dirty="0"/>
              <a:t>операций.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09"/>
                                        </p:tgtEl>
                                        <p:attrNameLst>
                                          <p:attrName>style.visibility</p:attrName>
                                        </p:attrNameLst>
                                      </p:cBhvr>
                                      <p:to>
                                        <p:strVal val="visible"/>
                                      </p:to>
                                    </p:set>
                                    <p:anim calcmode="lin" valueType="num">
                                      <p:cBhvr additive="base">
                                        <p:cTn id="7" dur="500" fill="hold"/>
                                        <p:tgtEl>
                                          <p:spTgt spid="68609"/>
                                        </p:tgtEl>
                                        <p:attrNameLst>
                                          <p:attrName>ppt_x</p:attrName>
                                        </p:attrNameLst>
                                      </p:cBhvr>
                                      <p:tavLst>
                                        <p:tav tm="0">
                                          <p:val>
                                            <p:strVal val="#ppt_x"/>
                                          </p:val>
                                        </p:tav>
                                        <p:tav tm="100000">
                                          <p:val>
                                            <p:strVal val="#ppt_x"/>
                                          </p:val>
                                        </p:tav>
                                      </p:tavLst>
                                    </p:anim>
                                    <p:anim calcmode="lin" valueType="num">
                                      <p:cBhvr additive="base">
                                        <p:cTn id="8" dur="500" fill="hold"/>
                                        <p:tgtEl>
                                          <p:spTgt spid="686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0">
                                            <p:txEl>
                                              <p:pRg st="0" end="0"/>
                                            </p:txEl>
                                          </p:spTgt>
                                        </p:tgtEl>
                                        <p:attrNameLst>
                                          <p:attrName>style.visibility</p:attrName>
                                        </p:attrNameLst>
                                      </p:cBhvr>
                                      <p:to>
                                        <p:strVal val="visible"/>
                                      </p:to>
                                    </p:set>
                                    <p:anim calcmode="lin" valueType="num">
                                      <p:cBhvr additive="base">
                                        <p:cTn id="13" dur="500" fill="hold"/>
                                        <p:tgtEl>
                                          <p:spTgt spid="686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61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8610">
                                            <p:txEl>
                                              <p:pRg st="1" end="1"/>
                                            </p:txEl>
                                          </p:spTgt>
                                        </p:tgtEl>
                                        <p:attrNameLst>
                                          <p:attrName>style.visibility</p:attrName>
                                        </p:attrNameLst>
                                      </p:cBhvr>
                                      <p:to>
                                        <p:strVal val="visible"/>
                                      </p:to>
                                    </p:set>
                                    <p:anim calcmode="lin" valueType="num">
                                      <p:cBhvr additive="base">
                                        <p:cTn id="17" dur="500" fill="hold"/>
                                        <p:tgtEl>
                                          <p:spTgt spid="6861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6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8610">
                                            <p:txEl>
                                              <p:pRg st="3" end="3"/>
                                            </p:txEl>
                                          </p:spTgt>
                                        </p:tgtEl>
                                        <p:attrNameLst>
                                          <p:attrName>style.visibility</p:attrName>
                                        </p:attrNameLst>
                                      </p:cBhvr>
                                      <p:to>
                                        <p:strVal val="visible"/>
                                      </p:to>
                                    </p:set>
                                    <p:anim calcmode="lin" valueType="num">
                                      <p:cBhvr additive="base">
                                        <p:cTn id="23" dur="500" fill="hold"/>
                                        <p:tgtEl>
                                          <p:spTgt spid="686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861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8610">
                                            <p:txEl>
                                              <p:pRg st="4" end="4"/>
                                            </p:txEl>
                                          </p:spTgt>
                                        </p:tgtEl>
                                        <p:attrNameLst>
                                          <p:attrName>style.visibility</p:attrName>
                                        </p:attrNameLst>
                                      </p:cBhvr>
                                      <p:to>
                                        <p:strVal val="visible"/>
                                      </p:to>
                                    </p:set>
                                    <p:anim calcmode="lin" valueType="num">
                                      <p:cBhvr additive="base">
                                        <p:cTn id="27" dur="500" fill="hold"/>
                                        <p:tgtEl>
                                          <p:spTgt spid="6861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861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8610">
                                            <p:txEl>
                                              <p:pRg st="5" end="5"/>
                                            </p:txEl>
                                          </p:spTgt>
                                        </p:tgtEl>
                                        <p:attrNameLst>
                                          <p:attrName>style.visibility</p:attrName>
                                        </p:attrNameLst>
                                      </p:cBhvr>
                                      <p:to>
                                        <p:strVal val="visible"/>
                                      </p:to>
                                    </p:set>
                                    <p:anim calcmode="lin" valueType="num">
                                      <p:cBhvr additive="base">
                                        <p:cTn id="31" dur="500" fill="hold"/>
                                        <p:tgtEl>
                                          <p:spTgt spid="686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61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8610">
                                            <p:txEl>
                                              <p:pRg st="6" end="6"/>
                                            </p:txEl>
                                          </p:spTgt>
                                        </p:tgtEl>
                                        <p:attrNameLst>
                                          <p:attrName>style.visibility</p:attrName>
                                        </p:attrNameLst>
                                      </p:cBhvr>
                                      <p:to>
                                        <p:strVal val="visible"/>
                                      </p:to>
                                    </p:set>
                                    <p:anim calcmode="lin" valueType="num">
                                      <p:cBhvr additive="base">
                                        <p:cTn id="35" dur="500" fill="hold"/>
                                        <p:tgtEl>
                                          <p:spTgt spid="6861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86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8610">
                                            <p:txEl>
                                              <p:pRg st="8" end="8"/>
                                            </p:txEl>
                                          </p:spTgt>
                                        </p:tgtEl>
                                        <p:attrNameLst>
                                          <p:attrName>style.visibility</p:attrName>
                                        </p:attrNameLst>
                                      </p:cBhvr>
                                      <p:to>
                                        <p:strVal val="visible"/>
                                      </p:to>
                                    </p:set>
                                    <p:anim calcmode="lin" valueType="num">
                                      <p:cBhvr additive="base">
                                        <p:cTn id="41" dur="500" fill="hold"/>
                                        <p:tgtEl>
                                          <p:spTgt spid="6861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861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p:cNvSpPr>
          <p:nvPr>
            <p:ph type="title"/>
          </p:nvPr>
        </p:nvSpPr>
        <p:spPr>
          <a:xfrm>
            <a:off x="457200" y="274638"/>
            <a:ext cx="8229600" cy="490537"/>
          </a:xfrm>
        </p:spPr>
        <p:txBody>
          <a:bodyPr/>
          <a:lstStyle/>
          <a:p>
            <a:pPr algn="l"/>
            <a:r>
              <a:rPr lang="ru-RU" sz="2400" b="1"/>
              <a:t>Пример</a:t>
            </a:r>
          </a:p>
        </p:txBody>
      </p:sp>
      <p:sp>
        <p:nvSpPr>
          <p:cNvPr id="70658" name="Rectangle 3"/>
          <p:cNvSpPr>
            <a:spLocks noGrp="1"/>
          </p:cNvSpPr>
          <p:nvPr>
            <p:ph type="body" idx="1"/>
          </p:nvPr>
        </p:nvSpPr>
        <p:spPr>
          <a:xfrm>
            <a:off x="323850" y="836613"/>
            <a:ext cx="8640763" cy="5760739"/>
          </a:xfrm>
        </p:spPr>
        <p:txBody>
          <a:bodyPr/>
          <a:lstStyle/>
          <a:p>
            <a:pPr>
              <a:buFont typeface="Arial" charset="0"/>
              <a:buNone/>
            </a:pPr>
            <a:r>
              <a:rPr lang="ru-RU" sz="2400" dirty="0"/>
              <a:t>Рассмотрим произведение  матриц</a:t>
            </a:r>
            <a:r>
              <a:rPr lang="en-US" sz="2400" dirty="0"/>
              <a:t>:</a:t>
            </a:r>
            <a:endParaRPr lang="ru-RU" sz="2400" i="1" dirty="0"/>
          </a:p>
          <a:p>
            <a:pPr>
              <a:buFont typeface="Arial" charset="0"/>
              <a:buNone/>
            </a:pPr>
            <a:r>
              <a:rPr lang="en-US" sz="2400" i="1" dirty="0"/>
              <a:t>    </a:t>
            </a:r>
            <a:r>
              <a:rPr lang="ru-RU" sz="2400" i="1" dirty="0"/>
              <a:t>М   =   </a:t>
            </a:r>
            <a:r>
              <a:rPr lang="en-US" sz="2400" i="1" dirty="0"/>
              <a:t>M</a:t>
            </a:r>
            <a:r>
              <a:rPr lang="ru-RU" sz="2400" baseline="-25000" dirty="0"/>
              <a:t>1</a:t>
            </a:r>
            <a:r>
              <a:rPr lang="ru-RU" sz="2400" i="1" dirty="0"/>
              <a:t>    </a:t>
            </a:r>
            <a:r>
              <a:rPr lang="ru-RU" sz="2400" dirty="0">
                <a:sym typeface="Symbol" pitchFamily="18" charset="2"/>
              </a:rPr>
              <a:t></a:t>
            </a:r>
            <a:r>
              <a:rPr lang="ru-RU" sz="2400" dirty="0"/>
              <a:t>    </a:t>
            </a:r>
            <a:r>
              <a:rPr lang="ru-RU" sz="2400" i="1" dirty="0"/>
              <a:t>М</a:t>
            </a:r>
            <a:r>
              <a:rPr lang="ru-RU" sz="2400" baseline="-25000" dirty="0"/>
              <a:t>2</a:t>
            </a:r>
            <a:r>
              <a:rPr lang="ru-RU" sz="2400" dirty="0"/>
              <a:t>   </a:t>
            </a:r>
            <a:r>
              <a:rPr lang="ru-RU" sz="2400" dirty="0">
                <a:sym typeface="Symbol" pitchFamily="18" charset="2"/>
              </a:rPr>
              <a:t></a:t>
            </a:r>
            <a:r>
              <a:rPr lang="ru-RU" sz="2400" dirty="0"/>
              <a:t>    </a:t>
            </a:r>
            <a:r>
              <a:rPr lang="ru-RU" sz="2400" i="1" dirty="0"/>
              <a:t>М</a:t>
            </a:r>
            <a:r>
              <a:rPr lang="ru-RU" sz="2400" baseline="-25000" dirty="0"/>
              <a:t>3</a:t>
            </a:r>
            <a:r>
              <a:rPr lang="ru-RU" sz="2400" i="1" dirty="0"/>
              <a:t>   </a:t>
            </a:r>
            <a:r>
              <a:rPr lang="ru-RU" sz="2400" dirty="0">
                <a:sym typeface="Symbol" pitchFamily="18" charset="2"/>
              </a:rPr>
              <a:t></a:t>
            </a:r>
            <a:r>
              <a:rPr lang="ru-RU" sz="2400" i="1" dirty="0"/>
              <a:t>   М</a:t>
            </a:r>
            <a:r>
              <a:rPr lang="ru-RU" sz="2400" baseline="-25000" dirty="0"/>
              <a:t>4</a:t>
            </a:r>
            <a:r>
              <a:rPr lang="ru-RU" sz="2400" dirty="0"/>
              <a:t>      </a:t>
            </a:r>
          </a:p>
          <a:p>
            <a:pPr>
              <a:buFont typeface="Arial" charset="0"/>
              <a:buNone/>
            </a:pPr>
            <a:r>
              <a:rPr lang="ru-RU" sz="2400" dirty="0"/>
              <a:t>       </a:t>
            </a:r>
            <a:r>
              <a:rPr lang="en-US" sz="2400" dirty="0"/>
              <a:t>    </a:t>
            </a:r>
            <a:r>
              <a:rPr lang="ru-RU" sz="2400" dirty="0"/>
              <a:t>[10</a:t>
            </a:r>
            <a:r>
              <a:rPr lang="ru-RU" sz="2400" dirty="0">
                <a:sym typeface="Symbol" pitchFamily="18" charset="2"/>
              </a:rPr>
              <a:t></a:t>
            </a:r>
            <a:r>
              <a:rPr lang="ru-RU" sz="2400" dirty="0"/>
              <a:t>20] </a:t>
            </a:r>
            <a:r>
              <a:rPr lang="en-US" sz="2400" dirty="0"/>
              <a:t> </a:t>
            </a:r>
            <a:r>
              <a:rPr lang="ru-RU" sz="2400" dirty="0"/>
              <a:t>[20</a:t>
            </a:r>
            <a:r>
              <a:rPr lang="ru-RU" sz="2400" dirty="0">
                <a:sym typeface="Symbol" pitchFamily="18" charset="2"/>
              </a:rPr>
              <a:t></a:t>
            </a:r>
            <a:r>
              <a:rPr lang="ru-RU" sz="2400" dirty="0"/>
              <a:t>50] </a:t>
            </a:r>
            <a:r>
              <a:rPr lang="en-US" sz="2400" dirty="0"/>
              <a:t> </a:t>
            </a:r>
            <a:r>
              <a:rPr lang="ru-RU" sz="2400" dirty="0"/>
              <a:t>[50</a:t>
            </a:r>
            <a:r>
              <a:rPr lang="ru-RU" sz="2400" dirty="0">
                <a:sym typeface="Symbol" pitchFamily="18" charset="2"/>
              </a:rPr>
              <a:t></a:t>
            </a:r>
            <a:r>
              <a:rPr lang="ru-RU" sz="2400" dirty="0"/>
              <a:t>1]  [1</a:t>
            </a:r>
            <a:r>
              <a:rPr lang="ru-RU" sz="2400" dirty="0">
                <a:sym typeface="Symbol" pitchFamily="18" charset="2"/>
              </a:rPr>
              <a:t></a:t>
            </a:r>
            <a:r>
              <a:rPr lang="ru-RU" sz="2400" dirty="0"/>
              <a:t> 100]</a:t>
            </a:r>
          </a:p>
          <a:p>
            <a:pPr>
              <a:buFont typeface="Arial" charset="0"/>
              <a:buNone/>
            </a:pPr>
            <a:r>
              <a:rPr lang="ru-RU" sz="2200" dirty="0"/>
              <a:t>Если вычислять матрицу </a:t>
            </a:r>
            <a:r>
              <a:rPr lang="ru-RU" sz="2200" i="1" dirty="0"/>
              <a:t>М</a:t>
            </a:r>
            <a:r>
              <a:rPr lang="ru-RU" sz="2200" dirty="0"/>
              <a:t> в порядке: </a:t>
            </a:r>
            <a:r>
              <a:rPr lang="ru-RU" sz="2200" i="1" dirty="0"/>
              <a:t> </a:t>
            </a:r>
            <a:r>
              <a:rPr lang="en-US" sz="2200" i="1" dirty="0"/>
              <a:t>M</a:t>
            </a:r>
            <a:r>
              <a:rPr lang="ru-RU" sz="2200" dirty="0"/>
              <a:t>1</a:t>
            </a:r>
            <a:r>
              <a:rPr lang="ru-RU" sz="2200" i="1" dirty="0"/>
              <a:t>  </a:t>
            </a:r>
            <a:r>
              <a:rPr lang="ru-RU" sz="2200" dirty="0">
                <a:sym typeface="Symbol" pitchFamily="18" charset="2"/>
              </a:rPr>
              <a:t></a:t>
            </a:r>
            <a:r>
              <a:rPr lang="ru-RU" sz="2200" dirty="0"/>
              <a:t> ( </a:t>
            </a:r>
            <a:r>
              <a:rPr lang="ru-RU" sz="2200" i="1" dirty="0"/>
              <a:t>М</a:t>
            </a:r>
            <a:r>
              <a:rPr lang="ru-RU" sz="2200" dirty="0"/>
              <a:t>2  </a:t>
            </a:r>
            <a:r>
              <a:rPr lang="ru-RU" sz="2200" dirty="0">
                <a:sym typeface="Symbol" pitchFamily="18" charset="2"/>
              </a:rPr>
              <a:t></a:t>
            </a:r>
            <a:r>
              <a:rPr lang="ru-RU" sz="2200" dirty="0"/>
              <a:t> ( </a:t>
            </a:r>
            <a:r>
              <a:rPr lang="ru-RU" sz="2200" i="1" dirty="0"/>
              <a:t>М</a:t>
            </a:r>
            <a:r>
              <a:rPr lang="ru-RU" sz="2200" dirty="0"/>
              <a:t>3</a:t>
            </a:r>
            <a:r>
              <a:rPr lang="ru-RU" sz="2200" i="1" dirty="0"/>
              <a:t>  </a:t>
            </a:r>
            <a:r>
              <a:rPr lang="ru-RU" sz="2200" dirty="0">
                <a:sym typeface="Symbol" pitchFamily="18" charset="2"/>
              </a:rPr>
              <a:t></a:t>
            </a:r>
            <a:r>
              <a:rPr lang="ru-RU" sz="2200" i="1" dirty="0"/>
              <a:t>  М</a:t>
            </a:r>
            <a:r>
              <a:rPr lang="ru-RU" sz="2200" dirty="0"/>
              <a:t>4</a:t>
            </a:r>
            <a:r>
              <a:rPr lang="ru-RU" sz="2200" i="1" dirty="0"/>
              <a:t>,</a:t>
            </a:r>
            <a:r>
              <a:rPr lang="ru-RU" sz="2200" dirty="0"/>
              <a:t>))</a:t>
            </a:r>
            <a:r>
              <a:rPr lang="ru-RU" sz="2200" i="1" dirty="0"/>
              <a:t>,</a:t>
            </a:r>
            <a:r>
              <a:rPr lang="ru-RU" sz="2200" dirty="0"/>
              <a:t> то </a:t>
            </a:r>
          </a:p>
          <a:p>
            <a:pPr>
              <a:buFont typeface="Arial" charset="0"/>
              <a:buNone/>
            </a:pPr>
            <a:r>
              <a:rPr lang="ru-RU" sz="2200" dirty="0"/>
              <a:t>потребуется </a:t>
            </a:r>
            <a:r>
              <a:rPr lang="ru-RU" sz="2200" dirty="0">
                <a:solidFill>
                  <a:schemeClr val="hlink"/>
                </a:solidFill>
              </a:rPr>
              <a:t>125 000</a:t>
            </a:r>
            <a:r>
              <a:rPr lang="ru-RU" sz="2200" dirty="0"/>
              <a:t> операций. </a:t>
            </a:r>
          </a:p>
          <a:p>
            <a:pPr>
              <a:buFont typeface="Arial" charset="0"/>
              <a:buNone/>
            </a:pPr>
            <a:r>
              <a:rPr lang="ru-RU" sz="2200" dirty="0"/>
              <a:t>    (50*1*100) 	</a:t>
            </a:r>
            <a:r>
              <a:rPr lang="ru-RU" sz="2200" dirty="0">
                <a:sym typeface="Symbol" pitchFamily="18" charset="2"/>
              </a:rPr>
              <a:t></a:t>
            </a:r>
            <a:r>
              <a:rPr lang="en-US" sz="2200" dirty="0"/>
              <a:t> [50 </a:t>
            </a:r>
            <a:r>
              <a:rPr lang="ru-RU" sz="2400" dirty="0">
                <a:sym typeface="Symbol" pitchFamily="18" charset="2"/>
              </a:rPr>
              <a:t></a:t>
            </a:r>
            <a:r>
              <a:rPr lang="en-US" sz="2400" dirty="0">
                <a:sym typeface="Symbol" pitchFamily="18" charset="2"/>
              </a:rPr>
              <a:t>100], </a:t>
            </a:r>
            <a:r>
              <a:rPr lang="ru-RU" sz="2400" dirty="0">
                <a:sym typeface="Symbol" pitchFamily="18" charset="2"/>
              </a:rPr>
              <a:t>	</a:t>
            </a:r>
            <a:r>
              <a:rPr lang="en-US" sz="2400" dirty="0">
                <a:solidFill>
                  <a:schemeClr val="hlink"/>
                </a:solidFill>
                <a:sym typeface="Symbol" pitchFamily="18" charset="2"/>
              </a:rPr>
              <a:t>5000</a:t>
            </a:r>
            <a:r>
              <a:rPr lang="en-US" sz="2400" dirty="0">
                <a:sym typeface="Symbol" pitchFamily="18" charset="2"/>
              </a:rPr>
              <a:t>;</a:t>
            </a:r>
            <a:endParaRPr lang="ru-RU" sz="2400" dirty="0">
              <a:sym typeface="Symbol" pitchFamily="18" charset="2"/>
            </a:endParaRPr>
          </a:p>
          <a:p>
            <a:pPr>
              <a:buFont typeface="Arial" charset="0"/>
              <a:buNone/>
            </a:pPr>
            <a:r>
              <a:rPr lang="en-US" sz="2400" dirty="0">
                <a:sym typeface="Symbol" pitchFamily="18" charset="2"/>
              </a:rPr>
              <a:t> </a:t>
            </a:r>
            <a:r>
              <a:rPr lang="ru-RU" sz="2400" dirty="0">
                <a:sym typeface="Symbol" pitchFamily="18" charset="2"/>
              </a:rPr>
              <a:t>   </a:t>
            </a:r>
            <a:r>
              <a:rPr lang="en-US" sz="2400" dirty="0">
                <a:sym typeface="Symbol" pitchFamily="18" charset="2"/>
              </a:rPr>
              <a:t>(20*50*100) </a:t>
            </a:r>
            <a:r>
              <a:rPr lang="ru-RU" sz="2200" dirty="0">
                <a:sym typeface="Symbol" pitchFamily="18" charset="2"/>
              </a:rPr>
              <a:t></a:t>
            </a:r>
            <a:r>
              <a:rPr lang="en-US" sz="2200" dirty="0">
                <a:sym typeface="Symbol" pitchFamily="18" charset="2"/>
              </a:rPr>
              <a:t> [20 </a:t>
            </a:r>
            <a:r>
              <a:rPr lang="ru-RU" sz="2200" dirty="0">
                <a:sym typeface="Symbol" pitchFamily="18" charset="2"/>
              </a:rPr>
              <a:t></a:t>
            </a:r>
            <a:r>
              <a:rPr lang="en-US" sz="2200" dirty="0">
                <a:sym typeface="Symbol" pitchFamily="18" charset="2"/>
              </a:rPr>
              <a:t>100], </a:t>
            </a:r>
            <a:r>
              <a:rPr lang="ru-RU" sz="2200" dirty="0">
                <a:sym typeface="Symbol" pitchFamily="18" charset="2"/>
              </a:rPr>
              <a:t>	</a:t>
            </a:r>
            <a:r>
              <a:rPr lang="en-US" sz="2200" dirty="0">
                <a:solidFill>
                  <a:schemeClr val="hlink"/>
                </a:solidFill>
                <a:sym typeface="Symbol" pitchFamily="18" charset="2"/>
              </a:rPr>
              <a:t>100000</a:t>
            </a:r>
            <a:r>
              <a:rPr lang="en-US" sz="2200" dirty="0">
                <a:sym typeface="Symbol" pitchFamily="18" charset="2"/>
              </a:rPr>
              <a:t>;</a:t>
            </a:r>
          </a:p>
          <a:p>
            <a:pPr>
              <a:buFont typeface="Arial" charset="0"/>
              <a:buNone/>
            </a:pPr>
            <a:r>
              <a:rPr lang="ru-RU" sz="2200" dirty="0">
                <a:sym typeface="Symbol" pitchFamily="18" charset="2"/>
              </a:rPr>
              <a:t>    </a:t>
            </a:r>
            <a:r>
              <a:rPr lang="en-US" sz="2200" dirty="0">
                <a:sym typeface="Symbol" pitchFamily="18" charset="2"/>
              </a:rPr>
              <a:t>(10*20*100) </a:t>
            </a:r>
            <a:r>
              <a:rPr lang="ru-RU" sz="2200" dirty="0">
                <a:sym typeface="Symbol" pitchFamily="18" charset="2"/>
              </a:rPr>
              <a:t>	</a:t>
            </a:r>
            <a:r>
              <a:rPr lang="en-US" sz="2200" dirty="0"/>
              <a:t> [10 </a:t>
            </a:r>
            <a:r>
              <a:rPr lang="ru-RU" sz="2400" dirty="0">
                <a:sym typeface="Symbol" pitchFamily="18" charset="2"/>
              </a:rPr>
              <a:t></a:t>
            </a:r>
            <a:r>
              <a:rPr lang="en-US" sz="2400" dirty="0">
                <a:sym typeface="Symbol" pitchFamily="18" charset="2"/>
              </a:rPr>
              <a:t>100], </a:t>
            </a:r>
            <a:r>
              <a:rPr lang="ru-RU" sz="2400" dirty="0">
                <a:sym typeface="Symbol" pitchFamily="18" charset="2"/>
              </a:rPr>
              <a:t>	</a:t>
            </a:r>
            <a:r>
              <a:rPr lang="en-US" sz="2400" dirty="0">
                <a:solidFill>
                  <a:schemeClr val="hlink"/>
                </a:solidFill>
                <a:sym typeface="Symbol" pitchFamily="18" charset="2"/>
              </a:rPr>
              <a:t>20000. </a:t>
            </a:r>
            <a:endParaRPr lang="ru-RU" sz="2200" dirty="0">
              <a:solidFill>
                <a:schemeClr val="hlink"/>
              </a:solidFill>
            </a:endParaRPr>
          </a:p>
          <a:p>
            <a:pPr>
              <a:buFont typeface="Arial" charset="0"/>
              <a:buNone/>
            </a:pPr>
            <a:r>
              <a:rPr lang="ru-RU" sz="2200" dirty="0"/>
              <a:t>Вычисление же в порядке: </a:t>
            </a:r>
            <a:r>
              <a:rPr lang="ru-RU" sz="2200" i="1" dirty="0"/>
              <a:t>( </a:t>
            </a:r>
            <a:r>
              <a:rPr lang="en-US" sz="2200" i="1" dirty="0"/>
              <a:t>M</a:t>
            </a:r>
            <a:r>
              <a:rPr lang="ru-RU" sz="2200" dirty="0"/>
              <a:t>1</a:t>
            </a:r>
            <a:r>
              <a:rPr lang="ru-RU" sz="2200" i="1" dirty="0"/>
              <a:t> </a:t>
            </a:r>
            <a:r>
              <a:rPr lang="ru-RU" sz="2200" dirty="0">
                <a:sym typeface="Symbol" pitchFamily="18" charset="2"/>
              </a:rPr>
              <a:t></a:t>
            </a:r>
            <a:r>
              <a:rPr lang="ru-RU" sz="2200" dirty="0"/>
              <a:t> (</a:t>
            </a:r>
            <a:r>
              <a:rPr lang="ru-RU" sz="2200" i="1" dirty="0"/>
              <a:t>М</a:t>
            </a:r>
            <a:r>
              <a:rPr lang="ru-RU" sz="2200" dirty="0"/>
              <a:t>2 </a:t>
            </a:r>
            <a:r>
              <a:rPr lang="ru-RU" sz="2200" dirty="0">
                <a:sym typeface="Symbol" pitchFamily="18" charset="2"/>
              </a:rPr>
              <a:t></a:t>
            </a:r>
            <a:r>
              <a:rPr lang="ru-RU" sz="2200" dirty="0"/>
              <a:t> </a:t>
            </a:r>
            <a:r>
              <a:rPr lang="ru-RU" sz="2200" i="1" dirty="0"/>
              <a:t>М</a:t>
            </a:r>
            <a:r>
              <a:rPr lang="ru-RU" sz="2200" dirty="0"/>
              <a:t>3</a:t>
            </a:r>
            <a:r>
              <a:rPr lang="ru-RU" sz="2200" i="1" dirty="0"/>
              <a:t> </a:t>
            </a:r>
            <a:r>
              <a:rPr lang="ru-RU" sz="2200" dirty="0"/>
              <a:t>))</a:t>
            </a:r>
            <a:r>
              <a:rPr lang="ru-RU" sz="2200" dirty="0">
                <a:sym typeface="Symbol" pitchFamily="18" charset="2"/>
              </a:rPr>
              <a:t></a:t>
            </a:r>
            <a:r>
              <a:rPr lang="ru-RU" sz="2200" i="1" dirty="0"/>
              <a:t> М</a:t>
            </a:r>
            <a:r>
              <a:rPr lang="ru-RU" sz="2200" dirty="0"/>
              <a:t>4</a:t>
            </a:r>
            <a:r>
              <a:rPr lang="ru-RU" sz="2200" i="1" dirty="0"/>
              <a:t>  </a:t>
            </a:r>
            <a:r>
              <a:rPr lang="ru-RU" sz="2200" dirty="0"/>
              <a:t>требует  лишь </a:t>
            </a:r>
          </a:p>
          <a:p>
            <a:pPr>
              <a:buFont typeface="Arial" charset="0"/>
              <a:buNone/>
            </a:pPr>
            <a:r>
              <a:rPr lang="ru-RU" sz="2200" dirty="0">
                <a:solidFill>
                  <a:schemeClr val="hlink"/>
                </a:solidFill>
              </a:rPr>
              <a:t>2 200</a:t>
            </a:r>
            <a:r>
              <a:rPr lang="ru-RU" sz="2200" dirty="0"/>
              <a:t> операций.   </a:t>
            </a:r>
          </a:p>
          <a:p>
            <a:pPr>
              <a:buFont typeface="Arial" charset="0"/>
              <a:buNone/>
            </a:pPr>
            <a:r>
              <a:rPr lang="ru-RU" sz="2200" dirty="0"/>
              <a:t>	</a:t>
            </a:r>
            <a:r>
              <a:rPr lang="en-US" sz="2200" dirty="0"/>
              <a:t>(20*50*1) </a:t>
            </a:r>
            <a:r>
              <a:rPr lang="ru-RU" sz="2200" dirty="0"/>
              <a:t>	</a:t>
            </a:r>
            <a:r>
              <a:rPr lang="ru-RU" sz="2200" dirty="0">
                <a:sym typeface="Symbol" pitchFamily="18" charset="2"/>
              </a:rPr>
              <a:t></a:t>
            </a:r>
            <a:r>
              <a:rPr lang="en-US" sz="2200" dirty="0">
                <a:sym typeface="Symbol" pitchFamily="18" charset="2"/>
              </a:rPr>
              <a:t> [20 </a:t>
            </a:r>
            <a:r>
              <a:rPr lang="ru-RU" sz="2400" dirty="0">
                <a:sym typeface="Symbol" pitchFamily="18" charset="2"/>
              </a:rPr>
              <a:t></a:t>
            </a:r>
            <a:r>
              <a:rPr lang="en-US" sz="2400" dirty="0">
                <a:sym typeface="Symbol" pitchFamily="18" charset="2"/>
              </a:rPr>
              <a:t>1], </a:t>
            </a:r>
            <a:r>
              <a:rPr lang="ru-RU" sz="2400" dirty="0">
                <a:sym typeface="Symbol" pitchFamily="18" charset="2"/>
              </a:rPr>
              <a:t>	</a:t>
            </a:r>
            <a:r>
              <a:rPr lang="en-US" sz="2400" dirty="0">
                <a:solidFill>
                  <a:schemeClr val="hlink"/>
                </a:solidFill>
                <a:sym typeface="Symbol" pitchFamily="18" charset="2"/>
              </a:rPr>
              <a:t>1000</a:t>
            </a:r>
            <a:r>
              <a:rPr lang="en-US" sz="2400" dirty="0">
                <a:sym typeface="Symbol" pitchFamily="18" charset="2"/>
              </a:rPr>
              <a:t>;</a:t>
            </a:r>
            <a:endParaRPr lang="ru-RU" sz="2400" dirty="0">
              <a:sym typeface="Symbol" pitchFamily="18" charset="2"/>
            </a:endParaRPr>
          </a:p>
          <a:p>
            <a:pPr>
              <a:buFont typeface="Arial" charset="0"/>
              <a:buNone/>
            </a:pPr>
            <a:r>
              <a:rPr lang="en-US" sz="2400" dirty="0">
                <a:sym typeface="Symbol" pitchFamily="18" charset="2"/>
              </a:rPr>
              <a:t> </a:t>
            </a:r>
            <a:r>
              <a:rPr lang="ru-RU" sz="2400" dirty="0">
                <a:sym typeface="Symbol" pitchFamily="18" charset="2"/>
              </a:rPr>
              <a:t>	</a:t>
            </a:r>
            <a:r>
              <a:rPr lang="en-US" sz="2400" dirty="0">
                <a:sym typeface="Symbol" pitchFamily="18" charset="2"/>
              </a:rPr>
              <a:t>(10*20*1) </a:t>
            </a:r>
            <a:r>
              <a:rPr lang="ru-RU" sz="2400" dirty="0">
                <a:sym typeface="Symbol" pitchFamily="18" charset="2"/>
              </a:rPr>
              <a:t>	</a:t>
            </a:r>
            <a:r>
              <a:rPr lang="ru-RU" sz="2200" dirty="0">
                <a:sym typeface="Symbol" pitchFamily="18" charset="2"/>
              </a:rPr>
              <a:t></a:t>
            </a:r>
            <a:r>
              <a:rPr lang="en-US" sz="2200" dirty="0">
                <a:sym typeface="Symbol" pitchFamily="18" charset="2"/>
              </a:rPr>
              <a:t> [10 </a:t>
            </a:r>
            <a:r>
              <a:rPr lang="ru-RU" sz="2400" dirty="0">
                <a:sym typeface="Symbol" pitchFamily="18" charset="2"/>
              </a:rPr>
              <a:t></a:t>
            </a:r>
            <a:r>
              <a:rPr lang="en-US" sz="2400" dirty="0">
                <a:sym typeface="Symbol" pitchFamily="18" charset="2"/>
              </a:rPr>
              <a:t>1], </a:t>
            </a:r>
            <a:r>
              <a:rPr lang="ru-RU" sz="2400" dirty="0">
                <a:sym typeface="Symbol" pitchFamily="18" charset="2"/>
              </a:rPr>
              <a:t>	</a:t>
            </a:r>
            <a:r>
              <a:rPr lang="en-US" sz="2400" dirty="0">
                <a:solidFill>
                  <a:schemeClr val="hlink"/>
                </a:solidFill>
                <a:sym typeface="Symbol" pitchFamily="18" charset="2"/>
              </a:rPr>
              <a:t>200</a:t>
            </a:r>
            <a:r>
              <a:rPr lang="en-US" sz="2400" dirty="0">
                <a:sym typeface="Symbol" pitchFamily="18" charset="2"/>
              </a:rPr>
              <a:t>;</a:t>
            </a:r>
          </a:p>
          <a:p>
            <a:pPr>
              <a:buFont typeface="Arial" charset="0"/>
              <a:buNone/>
            </a:pPr>
            <a:r>
              <a:rPr lang="ru-RU" sz="2400" dirty="0">
                <a:sym typeface="Symbol" pitchFamily="18" charset="2"/>
              </a:rPr>
              <a:t>	</a:t>
            </a:r>
            <a:r>
              <a:rPr lang="en-US" sz="2400" dirty="0">
                <a:sym typeface="Symbol" pitchFamily="18" charset="2"/>
              </a:rPr>
              <a:t>(10*1*100) </a:t>
            </a:r>
            <a:r>
              <a:rPr lang="ru-RU" sz="2400" dirty="0">
                <a:sym typeface="Symbol" pitchFamily="18" charset="2"/>
              </a:rPr>
              <a:t>	</a:t>
            </a:r>
            <a:r>
              <a:rPr lang="ru-RU" sz="2200" dirty="0">
                <a:sym typeface="Symbol" pitchFamily="18" charset="2"/>
              </a:rPr>
              <a:t></a:t>
            </a:r>
            <a:r>
              <a:rPr lang="en-US" sz="2200" dirty="0">
                <a:sym typeface="Symbol" pitchFamily="18" charset="2"/>
              </a:rPr>
              <a:t> [10 </a:t>
            </a:r>
            <a:r>
              <a:rPr lang="ru-RU" sz="2400" dirty="0">
                <a:sym typeface="Symbol" pitchFamily="18" charset="2"/>
              </a:rPr>
              <a:t></a:t>
            </a:r>
            <a:r>
              <a:rPr lang="en-US" sz="2400" dirty="0">
                <a:sym typeface="Symbol" pitchFamily="18" charset="2"/>
              </a:rPr>
              <a:t>100],</a:t>
            </a:r>
            <a:r>
              <a:rPr lang="ru-RU" sz="2400" dirty="0">
                <a:sym typeface="Symbol" pitchFamily="18" charset="2"/>
              </a:rPr>
              <a:t>	</a:t>
            </a:r>
            <a:r>
              <a:rPr lang="en-US" sz="2400" dirty="0">
                <a:solidFill>
                  <a:schemeClr val="hlink"/>
                </a:solidFill>
                <a:sym typeface="Symbol" pitchFamily="18" charset="2"/>
              </a:rPr>
              <a:t>1000</a:t>
            </a:r>
            <a:r>
              <a:rPr lang="en-US" sz="2400" dirty="0">
                <a:sym typeface="Symbol" pitchFamily="18" charset="2"/>
              </a:rPr>
              <a:t>.</a:t>
            </a:r>
            <a:endParaRPr lang="ru-RU" sz="24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7"/>
                                        </p:tgtEl>
                                        <p:attrNameLst>
                                          <p:attrName>style.visibility</p:attrName>
                                        </p:attrNameLst>
                                      </p:cBhvr>
                                      <p:to>
                                        <p:strVal val="visible"/>
                                      </p:to>
                                    </p:set>
                                    <p:anim calcmode="lin" valueType="num">
                                      <p:cBhvr additive="base">
                                        <p:cTn id="7" dur="500" fill="hold"/>
                                        <p:tgtEl>
                                          <p:spTgt spid="70657"/>
                                        </p:tgtEl>
                                        <p:attrNameLst>
                                          <p:attrName>ppt_x</p:attrName>
                                        </p:attrNameLst>
                                      </p:cBhvr>
                                      <p:tavLst>
                                        <p:tav tm="0">
                                          <p:val>
                                            <p:strVal val="#ppt_x"/>
                                          </p:val>
                                        </p:tav>
                                        <p:tav tm="100000">
                                          <p:val>
                                            <p:strVal val="#ppt_x"/>
                                          </p:val>
                                        </p:tav>
                                      </p:tavLst>
                                    </p:anim>
                                    <p:anim calcmode="lin" valueType="num">
                                      <p:cBhvr additive="base">
                                        <p:cTn id="8" dur="500" fill="hold"/>
                                        <p:tgtEl>
                                          <p:spTgt spid="706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8">
                                            <p:txEl>
                                              <p:pRg st="0" end="0"/>
                                            </p:txEl>
                                          </p:spTgt>
                                        </p:tgtEl>
                                        <p:attrNameLst>
                                          <p:attrName>style.visibility</p:attrName>
                                        </p:attrNameLst>
                                      </p:cBhvr>
                                      <p:to>
                                        <p:strVal val="visible"/>
                                      </p:to>
                                    </p:set>
                                    <p:anim calcmode="lin" valueType="num">
                                      <p:cBhvr additive="base">
                                        <p:cTn id="13" dur="500" fill="hold"/>
                                        <p:tgtEl>
                                          <p:spTgt spid="706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0658">
                                            <p:txEl>
                                              <p:pRg st="1" end="1"/>
                                            </p:txEl>
                                          </p:spTgt>
                                        </p:tgtEl>
                                        <p:attrNameLst>
                                          <p:attrName>style.visibility</p:attrName>
                                        </p:attrNameLst>
                                      </p:cBhvr>
                                      <p:to>
                                        <p:strVal val="visible"/>
                                      </p:to>
                                    </p:set>
                                    <p:anim calcmode="lin" valueType="num">
                                      <p:cBhvr additive="base">
                                        <p:cTn id="17" dur="500" fill="hold"/>
                                        <p:tgtEl>
                                          <p:spTgt spid="7065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0658">
                                            <p:txEl>
                                              <p:pRg st="2" end="2"/>
                                            </p:txEl>
                                          </p:spTgt>
                                        </p:tgtEl>
                                        <p:attrNameLst>
                                          <p:attrName>style.visibility</p:attrName>
                                        </p:attrNameLst>
                                      </p:cBhvr>
                                      <p:to>
                                        <p:strVal val="visible"/>
                                      </p:to>
                                    </p:set>
                                    <p:anim calcmode="lin" valueType="num">
                                      <p:cBhvr additive="base">
                                        <p:cTn id="21" dur="500" fill="hold"/>
                                        <p:tgtEl>
                                          <p:spTgt spid="7065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06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0658">
                                            <p:txEl>
                                              <p:pRg st="3" end="3"/>
                                            </p:txEl>
                                          </p:spTgt>
                                        </p:tgtEl>
                                        <p:attrNameLst>
                                          <p:attrName>style.visibility</p:attrName>
                                        </p:attrNameLst>
                                      </p:cBhvr>
                                      <p:to>
                                        <p:strVal val="visible"/>
                                      </p:to>
                                    </p:set>
                                    <p:anim calcmode="lin" valueType="num">
                                      <p:cBhvr additive="base">
                                        <p:cTn id="27" dur="500" fill="hold"/>
                                        <p:tgtEl>
                                          <p:spTgt spid="70658">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0658">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0658">
                                            <p:txEl>
                                              <p:pRg st="4" end="4"/>
                                            </p:txEl>
                                          </p:spTgt>
                                        </p:tgtEl>
                                        <p:attrNameLst>
                                          <p:attrName>style.visibility</p:attrName>
                                        </p:attrNameLst>
                                      </p:cBhvr>
                                      <p:to>
                                        <p:strVal val="visible"/>
                                      </p:to>
                                    </p:set>
                                    <p:anim calcmode="lin" valueType="num">
                                      <p:cBhvr additive="base">
                                        <p:cTn id="31" dur="500" fill="hold"/>
                                        <p:tgtEl>
                                          <p:spTgt spid="7065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0658">
                                            <p:txEl>
                                              <p:pRg st="5" end="5"/>
                                            </p:txEl>
                                          </p:spTgt>
                                        </p:tgtEl>
                                        <p:attrNameLst>
                                          <p:attrName>style.visibility</p:attrName>
                                        </p:attrNameLst>
                                      </p:cBhvr>
                                      <p:to>
                                        <p:strVal val="visible"/>
                                      </p:to>
                                    </p:set>
                                    <p:anim calcmode="lin" valueType="num">
                                      <p:cBhvr additive="base">
                                        <p:cTn id="37" dur="500" fill="hold"/>
                                        <p:tgtEl>
                                          <p:spTgt spid="7065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6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0658">
                                            <p:txEl>
                                              <p:pRg st="6" end="6"/>
                                            </p:txEl>
                                          </p:spTgt>
                                        </p:tgtEl>
                                        <p:attrNameLst>
                                          <p:attrName>style.visibility</p:attrName>
                                        </p:attrNameLst>
                                      </p:cBhvr>
                                      <p:to>
                                        <p:strVal val="visible"/>
                                      </p:to>
                                    </p:set>
                                    <p:anim calcmode="lin" valueType="num">
                                      <p:cBhvr additive="base">
                                        <p:cTn id="43" dur="500" fill="hold"/>
                                        <p:tgtEl>
                                          <p:spTgt spid="7065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0658">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0658">
                                            <p:txEl>
                                              <p:pRg st="7" end="7"/>
                                            </p:txEl>
                                          </p:spTgt>
                                        </p:tgtEl>
                                        <p:attrNameLst>
                                          <p:attrName>style.visibility</p:attrName>
                                        </p:attrNameLst>
                                      </p:cBhvr>
                                      <p:to>
                                        <p:strVal val="visible"/>
                                      </p:to>
                                    </p:set>
                                    <p:anim calcmode="lin" valueType="num">
                                      <p:cBhvr additive="base">
                                        <p:cTn id="47" dur="500" fill="hold"/>
                                        <p:tgtEl>
                                          <p:spTgt spid="70658">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06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0658">
                                            <p:txEl>
                                              <p:pRg st="8" end="8"/>
                                            </p:txEl>
                                          </p:spTgt>
                                        </p:tgtEl>
                                        <p:attrNameLst>
                                          <p:attrName>style.visibility</p:attrName>
                                        </p:attrNameLst>
                                      </p:cBhvr>
                                      <p:to>
                                        <p:strVal val="visible"/>
                                      </p:to>
                                    </p:set>
                                    <p:anim calcmode="lin" valueType="num">
                                      <p:cBhvr additive="base">
                                        <p:cTn id="53" dur="500" fill="hold"/>
                                        <p:tgtEl>
                                          <p:spTgt spid="70658">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0658">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0658">
                                            <p:txEl>
                                              <p:pRg st="9" end="9"/>
                                            </p:txEl>
                                          </p:spTgt>
                                        </p:tgtEl>
                                        <p:attrNameLst>
                                          <p:attrName>style.visibility</p:attrName>
                                        </p:attrNameLst>
                                      </p:cBhvr>
                                      <p:to>
                                        <p:strVal val="visible"/>
                                      </p:to>
                                    </p:set>
                                    <p:anim calcmode="lin" valueType="num">
                                      <p:cBhvr additive="base">
                                        <p:cTn id="57" dur="500" fill="hold"/>
                                        <p:tgtEl>
                                          <p:spTgt spid="70658">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06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70658">
                                            <p:txEl>
                                              <p:pRg st="10" end="10"/>
                                            </p:txEl>
                                          </p:spTgt>
                                        </p:tgtEl>
                                        <p:attrNameLst>
                                          <p:attrName>style.visibility</p:attrName>
                                        </p:attrNameLst>
                                      </p:cBhvr>
                                      <p:to>
                                        <p:strVal val="visible"/>
                                      </p:to>
                                    </p:set>
                                    <p:anim calcmode="lin" valueType="num">
                                      <p:cBhvr additive="base">
                                        <p:cTn id="63" dur="500" fill="hold"/>
                                        <p:tgtEl>
                                          <p:spTgt spid="70658">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06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0658">
                                            <p:txEl>
                                              <p:pRg st="11" end="11"/>
                                            </p:txEl>
                                          </p:spTgt>
                                        </p:tgtEl>
                                        <p:attrNameLst>
                                          <p:attrName>style.visibility</p:attrName>
                                        </p:attrNameLst>
                                      </p:cBhvr>
                                      <p:to>
                                        <p:strVal val="visible"/>
                                      </p:to>
                                    </p:set>
                                    <p:anim calcmode="lin" valueType="num">
                                      <p:cBhvr additive="base">
                                        <p:cTn id="69" dur="500" fill="hold"/>
                                        <p:tgtEl>
                                          <p:spTgt spid="70658">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0658">
                                            <p:txEl>
                                              <p:pRg st="11" end="11"/>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0658">
                                            <p:txEl>
                                              <p:pRg st="12" end="12"/>
                                            </p:txEl>
                                          </p:spTgt>
                                        </p:tgtEl>
                                        <p:attrNameLst>
                                          <p:attrName>style.visibility</p:attrName>
                                        </p:attrNameLst>
                                      </p:cBhvr>
                                      <p:to>
                                        <p:strVal val="visible"/>
                                      </p:to>
                                    </p:set>
                                    <p:anim calcmode="lin" valueType="num">
                                      <p:cBhvr additive="base">
                                        <p:cTn id="73" dur="500" fill="hold"/>
                                        <p:tgtEl>
                                          <p:spTgt spid="7065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06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a:spLocks noGrp="1"/>
          </p:cNvSpPr>
          <p:nvPr>
            <p:ph type="body" idx="1"/>
          </p:nvPr>
        </p:nvSpPr>
        <p:spPr>
          <a:xfrm>
            <a:off x="107504" y="332656"/>
            <a:ext cx="8820472" cy="5975945"/>
          </a:xfrm>
        </p:spPr>
        <p:txBody>
          <a:bodyPr/>
          <a:lstStyle/>
          <a:p>
            <a:pPr>
              <a:lnSpc>
                <a:spcPct val="80000"/>
              </a:lnSpc>
              <a:buFont typeface="Arial" charset="0"/>
              <a:buNone/>
            </a:pPr>
            <a:r>
              <a:rPr lang="ru-RU" sz="2400" dirty="0"/>
              <a:t>Перебор с целью минимизировать число операций имеет</a:t>
            </a:r>
          </a:p>
          <a:p>
            <a:pPr>
              <a:lnSpc>
                <a:spcPct val="80000"/>
              </a:lnSpc>
              <a:buFont typeface="Arial" charset="0"/>
              <a:buNone/>
            </a:pPr>
            <a:r>
              <a:rPr lang="ru-RU" sz="2400" dirty="0"/>
              <a:t>экспоненциальную сложность.</a:t>
            </a:r>
          </a:p>
          <a:p>
            <a:pPr>
              <a:lnSpc>
                <a:spcPct val="80000"/>
              </a:lnSpc>
              <a:buFont typeface="Arial" charset="0"/>
              <a:buNone/>
            </a:pPr>
            <a:r>
              <a:rPr lang="ru-RU" sz="2400" dirty="0"/>
              <a:t>На первом этапе определим за какое минимальное количество</a:t>
            </a:r>
          </a:p>
          <a:p>
            <a:pPr>
              <a:lnSpc>
                <a:spcPct val="80000"/>
              </a:lnSpc>
              <a:buFont typeface="Arial" charset="0"/>
              <a:buNone/>
            </a:pPr>
            <a:r>
              <a:rPr lang="ru-RU" sz="2400" dirty="0"/>
              <a:t>операций можно получить матрицу </a:t>
            </a:r>
            <a:r>
              <a:rPr lang="ru-RU" sz="2400" i="1" dirty="0"/>
              <a:t>М</a:t>
            </a:r>
            <a:r>
              <a:rPr lang="ru-RU" sz="2400" dirty="0"/>
              <a:t> из равенства (1). </a:t>
            </a:r>
          </a:p>
          <a:p>
            <a:pPr>
              <a:lnSpc>
                <a:spcPct val="80000"/>
              </a:lnSpc>
              <a:buFont typeface="Arial" charset="0"/>
              <a:buNone/>
            </a:pPr>
            <a:r>
              <a:rPr lang="ru-RU" sz="2400" dirty="0"/>
              <a:t>Будем считать подзадачами вычисление минимального</a:t>
            </a:r>
          </a:p>
          <a:p>
            <a:pPr>
              <a:lnSpc>
                <a:spcPct val="80000"/>
              </a:lnSpc>
              <a:buFont typeface="Arial" charset="0"/>
              <a:buNone/>
            </a:pPr>
            <a:r>
              <a:rPr lang="ru-RU" sz="2400" dirty="0"/>
              <a:t>количества операций при перемножении меньшего, чем </a:t>
            </a:r>
            <a:r>
              <a:rPr lang="en-US" sz="2400" i="1" dirty="0"/>
              <a:t>n</a:t>
            </a:r>
            <a:r>
              <a:rPr lang="ru-RU" sz="2400" i="1" dirty="0"/>
              <a:t>,</a:t>
            </a:r>
          </a:p>
          <a:p>
            <a:pPr>
              <a:lnSpc>
                <a:spcPct val="80000"/>
              </a:lnSpc>
              <a:buFont typeface="Arial" charset="0"/>
              <a:buNone/>
            </a:pPr>
            <a:r>
              <a:rPr lang="ru-RU" sz="2400" dirty="0"/>
              <a:t>количества матриц. В качестве параметров рассматриваемой</a:t>
            </a:r>
          </a:p>
          <a:p>
            <a:pPr>
              <a:lnSpc>
                <a:spcPct val="80000"/>
              </a:lnSpc>
              <a:buFont typeface="Arial" charset="0"/>
              <a:buNone/>
            </a:pPr>
            <a:r>
              <a:rPr lang="ru-RU" sz="2400" dirty="0"/>
              <a:t>задачи возьмем индексы </a:t>
            </a:r>
            <a:r>
              <a:rPr lang="en-US" sz="2400" i="1" dirty="0" err="1"/>
              <a:t>i</a:t>
            </a:r>
            <a:r>
              <a:rPr lang="en-US" sz="2400" i="1" dirty="0"/>
              <a:t> </a:t>
            </a:r>
            <a:r>
              <a:rPr lang="ru-RU" sz="2400" dirty="0"/>
              <a:t>и  </a:t>
            </a:r>
            <a:r>
              <a:rPr lang="en-US" sz="2400" i="1" dirty="0"/>
              <a:t>j</a:t>
            </a:r>
            <a:r>
              <a:rPr lang="ru-RU" sz="2400" dirty="0"/>
              <a:t> (1</a:t>
            </a:r>
            <a:r>
              <a:rPr lang="en-US" sz="2400" dirty="0">
                <a:sym typeface="Symbol" pitchFamily="18" charset="2"/>
              </a:rPr>
              <a:t></a:t>
            </a:r>
            <a:r>
              <a:rPr lang="en-US" sz="2400" dirty="0"/>
              <a:t> </a:t>
            </a:r>
            <a:r>
              <a:rPr lang="en-US" sz="2400" i="1" dirty="0" err="1"/>
              <a:t>i</a:t>
            </a:r>
            <a:r>
              <a:rPr lang="en-US" sz="2400" dirty="0"/>
              <a:t> </a:t>
            </a:r>
            <a:r>
              <a:rPr lang="en-US" sz="2400" dirty="0">
                <a:sym typeface="Symbol" pitchFamily="18" charset="2"/>
              </a:rPr>
              <a:t></a:t>
            </a:r>
            <a:r>
              <a:rPr lang="en-US" sz="2400" dirty="0"/>
              <a:t> </a:t>
            </a:r>
            <a:r>
              <a:rPr lang="en-US" sz="2400" i="1" dirty="0"/>
              <a:t>j</a:t>
            </a:r>
            <a:r>
              <a:rPr lang="en-US" sz="2400" dirty="0"/>
              <a:t> </a:t>
            </a:r>
            <a:r>
              <a:rPr lang="en-US" sz="2400" dirty="0">
                <a:sym typeface="Symbol" pitchFamily="18" charset="2"/>
              </a:rPr>
              <a:t></a:t>
            </a:r>
            <a:r>
              <a:rPr lang="en-US" sz="2400" dirty="0"/>
              <a:t> </a:t>
            </a:r>
            <a:r>
              <a:rPr lang="en-US" sz="2400" i="1" dirty="0"/>
              <a:t>n</a:t>
            </a:r>
            <a:r>
              <a:rPr lang="ru-RU" sz="2400" i="1" dirty="0"/>
              <a:t>)</a:t>
            </a:r>
            <a:r>
              <a:rPr lang="ru-RU" sz="2400" dirty="0"/>
              <a:t>,</a:t>
            </a:r>
            <a:r>
              <a:rPr lang="ru-RU" sz="2400" i="1" dirty="0"/>
              <a:t> </a:t>
            </a:r>
            <a:r>
              <a:rPr lang="ru-RU" sz="2400" dirty="0"/>
              <a:t> обозначающие</a:t>
            </a:r>
          </a:p>
          <a:p>
            <a:pPr>
              <a:lnSpc>
                <a:spcPct val="80000"/>
              </a:lnSpc>
              <a:buFont typeface="Arial" charset="0"/>
              <a:buNone/>
            </a:pPr>
            <a:r>
              <a:rPr lang="ru-RU" sz="2400" dirty="0"/>
              <a:t>номера первой и последней матриц в цепочке </a:t>
            </a:r>
          </a:p>
          <a:p>
            <a:pPr>
              <a:lnSpc>
                <a:spcPct val="80000"/>
              </a:lnSpc>
              <a:buFont typeface="Arial" charset="0"/>
              <a:buNone/>
            </a:pPr>
            <a:r>
              <a:rPr lang="ru-RU" sz="2400" i="1" dirty="0"/>
              <a:t>		</a:t>
            </a:r>
            <a:r>
              <a:rPr lang="en-US" sz="2400" i="1" dirty="0"/>
              <a:t>M</a:t>
            </a:r>
            <a:r>
              <a:rPr lang="en-US" sz="2400" i="1" baseline="-25000" dirty="0"/>
              <a:t>i</a:t>
            </a:r>
            <a:r>
              <a:rPr lang="en-US" sz="2400" i="1" dirty="0"/>
              <a:t> </a:t>
            </a:r>
            <a:r>
              <a:rPr lang="ru-RU" sz="2400" dirty="0">
                <a:sym typeface="Symbol" pitchFamily="18" charset="2"/>
              </a:rPr>
              <a:t></a:t>
            </a:r>
            <a:r>
              <a:rPr lang="ru-RU" sz="2400" dirty="0"/>
              <a:t>  </a:t>
            </a:r>
            <a:r>
              <a:rPr lang="ru-RU" sz="2400" i="1" dirty="0"/>
              <a:t>М</a:t>
            </a:r>
            <a:r>
              <a:rPr lang="en-US" sz="2400" i="1" baseline="-25000" dirty="0" err="1"/>
              <a:t>i</a:t>
            </a:r>
            <a:r>
              <a:rPr lang="ru-RU" sz="2400" baseline="-25000" dirty="0"/>
              <a:t>+1</a:t>
            </a:r>
            <a:r>
              <a:rPr lang="ru-RU" sz="2400" dirty="0"/>
              <a:t>  </a:t>
            </a:r>
            <a:r>
              <a:rPr lang="ru-RU" sz="2400" dirty="0">
                <a:sym typeface="Symbol" pitchFamily="18" charset="2"/>
              </a:rPr>
              <a:t></a:t>
            </a:r>
            <a:r>
              <a:rPr lang="ru-RU" sz="2400" dirty="0"/>
              <a:t> ... </a:t>
            </a:r>
            <a:r>
              <a:rPr lang="ru-RU" sz="2400" dirty="0">
                <a:sym typeface="Symbol" pitchFamily="18" charset="2"/>
              </a:rPr>
              <a:t></a:t>
            </a:r>
            <a:r>
              <a:rPr lang="ru-RU" sz="2400" dirty="0"/>
              <a:t> </a:t>
            </a:r>
            <a:r>
              <a:rPr lang="ru-RU" sz="2400" i="1" dirty="0"/>
              <a:t>М</a:t>
            </a:r>
            <a:r>
              <a:rPr lang="en-US" sz="2400" i="1" baseline="-25000" dirty="0"/>
              <a:t>j</a:t>
            </a:r>
            <a:r>
              <a:rPr lang="en-US" sz="2400" i="1" dirty="0"/>
              <a:t> </a:t>
            </a:r>
            <a:r>
              <a:rPr lang="ru-RU" sz="2400" i="1" dirty="0"/>
              <a:t>.</a:t>
            </a:r>
            <a:r>
              <a:rPr lang="ru-RU" sz="2400" dirty="0"/>
              <a:t> </a:t>
            </a:r>
          </a:p>
          <a:p>
            <a:pPr>
              <a:lnSpc>
                <a:spcPct val="80000"/>
              </a:lnSpc>
              <a:buFont typeface="Arial" charset="0"/>
              <a:buNone/>
            </a:pPr>
            <a:r>
              <a:rPr lang="ru-RU" sz="2400" dirty="0"/>
              <a:t>Сначала решим подзадачи, когда </a:t>
            </a:r>
            <a:r>
              <a:rPr lang="en-US" sz="2400" i="1" dirty="0"/>
              <a:t>j</a:t>
            </a:r>
            <a:r>
              <a:rPr lang="ru-RU" sz="2400" i="1" dirty="0"/>
              <a:t> =</a:t>
            </a:r>
            <a:r>
              <a:rPr lang="en-US" sz="2400" i="1" dirty="0" err="1"/>
              <a:t>i</a:t>
            </a:r>
            <a:r>
              <a:rPr lang="ru-RU" sz="2400" i="1" dirty="0"/>
              <a:t>+</a:t>
            </a:r>
            <a:r>
              <a:rPr lang="ru-RU" sz="2400" dirty="0"/>
              <a:t>1, т.е. когда перемножаются</a:t>
            </a:r>
          </a:p>
          <a:p>
            <a:pPr>
              <a:lnSpc>
                <a:spcPct val="80000"/>
              </a:lnSpc>
              <a:buFont typeface="Arial" charset="0"/>
              <a:buNone/>
            </a:pPr>
            <a:r>
              <a:rPr lang="ru-RU" sz="2400" dirty="0"/>
              <a:t>две рядом стоящие матрицы. </a:t>
            </a:r>
          </a:p>
          <a:p>
            <a:pPr>
              <a:lnSpc>
                <a:spcPct val="80000"/>
              </a:lnSpc>
              <a:buFont typeface="Arial" charset="0"/>
              <a:buNone/>
            </a:pPr>
            <a:r>
              <a:rPr lang="ru-RU" sz="2400" dirty="0"/>
              <a:t>Решения – количество затраченных операций, запишем в ячейке таблицы </a:t>
            </a:r>
            <a:r>
              <a:rPr lang="en-US" sz="2400" i="1" dirty="0"/>
              <a:t>T</a:t>
            </a:r>
            <a:r>
              <a:rPr lang="ru-RU" sz="2400" dirty="0"/>
              <a:t> с номерами (</a:t>
            </a:r>
            <a:r>
              <a:rPr lang="en-US" sz="2400" i="1" dirty="0" err="1"/>
              <a:t>i</a:t>
            </a:r>
            <a:r>
              <a:rPr lang="ru-RU" sz="2400" i="1" dirty="0"/>
              <a:t>. </a:t>
            </a:r>
            <a:r>
              <a:rPr lang="en-US" sz="2400" i="1" dirty="0"/>
              <a:t>j</a:t>
            </a:r>
            <a:r>
              <a:rPr lang="ru-RU" sz="2400" dirty="0"/>
              <a:t>). </a:t>
            </a:r>
          </a:p>
          <a:p>
            <a:pPr>
              <a:lnSpc>
                <a:spcPct val="80000"/>
              </a:lnSpc>
              <a:buNone/>
            </a:pPr>
            <a:r>
              <a:rPr lang="en-US" sz="2400" i="1" dirty="0" err="1"/>
              <a:t>T</a:t>
            </a:r>
            <a:r>
              <a:rPr lang="en-US" sz="2400" i="1" baseline="-25000" dirty="0" err="1"/>
              <a:t>ij</a:t>
            </a:r>
            <a:r>
              <a:rPr lang="en-US" sz="2400" i="1" dirty="0"/>
              <a:t> </a:t>
            </a:r>
            <a:r>
              <a:rPr lang="ru-RU" sz="2400" dirty="0">
                <a:sym typeface="Symbol" panose="05050102010706020507" pitchFamily="18" charset="2"/>
              </a:rPr>
              <a:t> </a:t>
            </a:r>
            <a:r>
              <a:rPr lang="ru-RU" sz="2400" dirty="0"/>
              <a:t>число, равное количеству операций при умножении цепочки матриц  </a:t>
            </a:r>
            <a:r>
              <a:rPr lang="en-US" sz="2400" i="1" dirty="0" err="1"/>
              <a:t>M</a:t>
            </a:r>
            <a:r>
              <a:rPr lang="en-US" sz="2400" i="1" baseline="-25000" dirty="0" err="1"/>
              <a:t>i</a:t>
            </a:r>
            <a:r>
              <a:rPr lang="en-US" sz="2400" i="1" baseline="-25000" dirty="0"/>
              <a:t> </a:t>
            </a:r>
            <a:r>
              <a:rPr lang="ru-RU" sz="2400" dirty="0">
                <a:sym typeface="Symbol" pitchFamily="18" charset="2"/>
              </a:rPr>
              <a:t>…</a:t>
            </a:r>
            <a:r>
              <a:rPr lang="ru-RU" sz="2400" dirty="0"/>
              <a:t> </a:t>
            </a:r>
            <a:r>
              <a:rPr lang="ru-RU" sz="2400" dirty="0">
                <a:sym typeface="Symbol" pitchFamily="18" charset="2"/>
              </a:rPr>
              <a:t> </a:t>
            </a:r>
            <a:r>
              <a:rPr lang="ru-RU" sz="2400" i="1" dirty="0"/>
              <a:t>М</a:t>
            </a:r>
            <a:r>
              <a:rPr lang="en-US" sz="2400" i="1" baseline="-25000" dirty="0"/>
              <a:t>j</a:t>
            </a:r>
            <a:r>
              <a:rPr lang="ru-RU" sz="2400" dirty="0"/>
              <a:t>,  где 1</a:t>
            </a:r>
            <a:r>
              <a:rPr lang="en-US" sz="2400" dirty="0">
                <a:sym typeface="Symbol" pitchFamily="18" charset="2"/>
              </a:rPr>
              <a:t></a:t>
            </a:r>
            <a:r>
              <a:rPr lang="en-US" sz="2400" dirty="0"/>
              <a:t> </a:t>
            </a:r>
            <a:r>
              <a:rPr lang="en-US" sz="2400" i="1" dirty="0" err="1"/>
              <a:t>i</a:t>
            </a:r>
            <a:r>
              <a:rPr lang="en-US" sz="2400" dirty="0"/>
              <a:t> </a:t>
            </a:r>
            <a:r>
              <a:rPr lang="en-US" sz="2400" dirty="0">
                <a:sym typeface="Symbol" pitchFamily="18" charset="2"/>
              </a:rPr>
              <a:t></a:t>
            </a:r>
            <a:r>
              <a:rPr lang="en-US" sz="2400" i="1" dirty="0"/>
              <a:t> j</a:t>
            </a:r>
            <a:r>
              <a:rPr lang="en-US" sz="2400" dirty="0"/>
              <a:t> </a:t>
            </a:r>
            <a:r>
              <a:rPr lang="en-US" sz="2400" dirty="0">
                <a:sym typeface="Symbol" pitchFamily="18" charset="2"/>
              </a:rPr>
              <a:t></a:t>
            </a:r>
            <a:r>
              <a:rPr lang="en-US" sz="2400" dirty="0"/>
              <a:t> n</a:t>
            </a:r>
            <a:r>
              <a:rPr lang="ru-RU"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5">
                                            <p:txEl>
                                              <p:pRg st="0" end="0"/>
                                            </p:txEl>
                                          </p:spTgt>
                                        </p:tgtEl>
                                        <p:attrNameLst>
                                          <p:attrName>style.visibility</p:attrName>
                                        </p:attrNameLst>
                                      </p:cBhvr>
                                      <p:to>
                                        <p:strVal val="visible"/>
                                      </p:to>
                                    </p:set>
                                    <p:anim calcmode="lin" valueType="num">
                                      <p:cBhvr additive="base">
                                        <p:cTn id="7" dur="500" fill="hold"/>
                                        <p:tgtEl>
                                          <p:spTgt spid="727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705">
                                            <p:txEl>
                                              <p:pRg st="1" end="1"/>
                                            </p:txEl>
                                          </p:spTgt>
                                        </p:tgtEl>
                                        <p:attrNameLst>
                                          <p:attrName>style.visibility</p:attrName>
                                        </p:attrNameLst>
                                      </p:cBhvr>
                                      <p:to>
                                        <p:strVal val="visible"/>
                                      </p:to>
                                    </p:set>
                                    <p:anim calcmode="lin" valueType="num">
                                      <p:cBhvr additive="base">
                                        <p:cTn id="11" dur="500" fill="hold"/>
                                        <p:tgtEl>
                                          <p:spTgt spid="7270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7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2705">
                                            <p:txEl>
                                              <p:pRg st="2" end="2"/>
                                            </p:txEl>
                                          </p:spTgt>
                                        </p:tgtEl>
                                        <p:attrNameLst>
                                          <p:attrName>style.visibility</p:attrName>
                                        </p:attrNameLst>
                                      </p:cBhvr>
                                      <p:to>
                                        <p:strVal val="visible"/>
                                      </p:to>
                                    </p:set>
                                    <p:anim calcmode="lin" valueType="num">
                                      <p:cBhvr additive="base">
                                        <p:cTn id="17" dur="500" fill="hold"/>
                                        <p:tgtEl>
                                          <p:spTgt spid="7270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70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2705">
                                            <p:txEl>
                                              <p:pRg st="3" end="3"/>
                                            </p:txEl>
                                          </p:spTgt>
                                        </p:tgtEl>
                                        <p:attrNameLst>
                                          <p:attrName>style.visibility</p:attrName>
                                        </p:attrNameLst>
                                      </p:cBhvr>
                                      <p:to>
                                        <p:strVal val="visible"/>
                                      </p:to>
                                    </p:set>
                                    <p:anim calcmode="lin" valueType="num">
                                      <p:cBhvr additive="base">
                                        <p:cTn id="21" dur="500" fill="hold"/>
                                        <p:tgtEl>
                                          <p:spTgt spid="7270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270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2705">
                                            <p:txEl>
                                              <p:pRg st="4" end="4"/>
                                            </p:txEl>
                                          </p:spTgt>
                                        </p:tgtEl>
                                        <p:attrNameLst>
                                          <p:attrName>style.visibility</p:attrName>
                                        </p:attrNameLst>
                                      </p:cBhvr>
                                      <p:to>
                                        <p:strVal val="visible"/>
                                      </p:to>
                                    </p:set>
                                    <p:anim calcmode="lin" valueType="num">
                                      <p:cBhvr additive="base">
                                        <p:cTn id="27" dur="500" fill="hold"/>
                                        <p:tgtEl>
                                          <p:spTgt spid="7270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70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2705">
                                            <p:txEl>
                                              <p:pRg st="5" end="5"/>
                                            </p:txEl>
                                          </p:spTgt>
                                        </p:tgtEl>
                                        <p:attrNameLst>
                                          <p:attrName>style.visibility</p:attrName>
                                        </p:attrNameLst>
                                      </p:cBhvr>
                                      <p:to>
                                        <p:strVal val="visible"/>
                                      </p:to>
                                    </p:set>
                                    <p:anim calcmode="lin" valueType="num">
                                      <p:cBhvr additive="base">
                                        <p:cTn id="31" dur="500" fill="hold"/>
                                        <p:tgtEl>
                                          <p:spTgt spid="7270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705">
                                            <p:txEl>
                                              <p:pRg st="6" end="6"/>
                                            </p:txEl>
                                          </p:spTgt>
                                        </p:tgtEl>
                                        <p:attrNameLst>
                                          <p:attrName>style.visibility</p:attrName>
                                        </p:attrNameLst>
                                      </p:cBhvr>
                                      <p:to>
                                        <p:strVal val="visible"/>
                                      </p:to>
                                    </p:set>
                                    <p:anim calcmode="lin" valueType="num">
                                      <p:cBhvr additive="base">
                                        <p:cTn id="35" dur="500" fill="hold"/>
                                        <p:tgtEl>
                                          <p:spTgt spid="7270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70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2705">
                                            <p:txEl>
                                              <p:pRg st="7" end="7"/>
                                            </p:txEl>
                                          </p:spTgt>
                                        </p:tgtEl>
                                        <p:attrNameLst>
                                          <p:attrName>style.visibility</p:attrName>
                                        </p:attrNameLst>
                                      </p:cBhvr>
                                      <p:to>
                                        <p:strVal val="visible"/>
                                      </p:to>
                                    </p:set>
                                    <p:anim calcmode="lin" valueType="num">
                                      <p:cBhvr additive="base">
                                        <p:cTn id="39" dur="500" fill="hold"/>
                                        <p:tgtEl>
                                          <p:spTgt spid="7270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270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2705">
                                            <p:txEl>
                                              <p:pRg st="8" end="8"/>
                                            </p:txEl>
                                          </p:spTgt>
                                        </p:tgtEl>
                                        <p:attrNameLst>
                                          <p:attrName>style.visibility</p:attrName>
                                        </p:attrNameLst>
                                      </p:cBhvr>
                                      <p:to>
                                        <p:strVal val="visible"/>
                                      </p:to>
                                    </p:set>
                                    <p:anim calcmode="lin" valueType="num">
                                      <p:cBhvr additive="base">
                                        <p:cTn id="43" dur="500" fill="hold"/>
                                        <p:tgtEl>
                                          <p:spTgt spid="7270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70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2705">
                                            <p:txEl>
                                              <p:pRg st="9" end="9"/>
                                            </p:txEl>
                                          </p:spTgt>
                                        </p:tgtEl>
                                        <p:attrNameLst>
                                          <p:attrName>style.visibility</p:attrName>
                                        </p:attrNameLst>
                                      </p:cBhvr>
                                      <p:to>
                                        <p:strVal val="visible"/>
                                      </p:to>
                                    </p:set>
                                    <p:anim calcmode="lin" valueType="num">
                                      <p:cBhvr additive="base">
                                        <p:cTn id="47" dur="500" fill="hold"/>
                                        <p:tgtEl>
                                          <p:spTgt spid="7270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70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2705">
                                            <p:txEl>
                                              <p:pRg st="10" end="10"/>
                                            </p:txEl>
                                          </p:spTgt>
                                        </p:tgtEl>
                                        <p:attrNameLst>
                                          <p:attrName>style.visibility</p:attrName>
                                        </p:attrNameLst>
                                      </p:cBhvr>
                                      <p:to>
                                        <p:strVal val="visible"/>
                                      </p:to>
                                    </p:set>
                                    <p:anim calcmode="lin" valueType="num">
                                      <p:cBhvr additive="base">
                                        <p:cTn id="53" dur="500" fill="hold"/>
                                        <p:tgtEl>
                                          <p:spTgt spid="7270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2705">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2705">
                                            <p:txEl>
                                              <p:pRg st="11" end="11"/>
                                            </p:txEl>
                                          </p:spTgt>
                                        </p:tgtEl>
                                        <p:attrNameLst>
                                          <p:attrName>style.visibility</p:attrName>
                                        </p:attrNameLst>
                                      </p:cBhvr>
                                      <p:to>
                                        <p:strVal val="visible"/>
                                      </p:to>
                                    </p:set>
                                    <p:anim calcmode="lin" valueType="num">
                                      <p:cBhvr additive="base">
                                        <p:cTn id="57" dur="500" fill="hold"/>
                                        <p:tgtEl>
                                          <p:spTgt spid="7270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2705">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2705">
                                            <p:txEl>
                                              <p:pRg st="12" end="12"/>
                                            </p:txEl>
                                          </p:spTgt>
                                        </p:tgtEl>
                                        <p:attrNameLst>
                                          <p:attrName>style.visibility</p:attrName>
                                        </p:attrNameLst>
                                      </p:cBhvr>
                                      <p:to>
                                        <p:strVal val="visible"/>
                                      </p:to>
                                    </p:set>
                                    <p:anim calcmode="lin" valueType="num">
                                      <p:cBhvr additive="base">
                                        <p:cTn id="61" dur="500" fill="hold"/>
                                        <p:tgtEl>
                                          <p:spTgt spid="7270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2705">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2705">
                                            <p:txEl>
                                              <p:pRg st="13" end="13"/>
                                            </p:txEl>
                                          </p:spTgt>
                                        </p:tgtEl>
                                        <p:attrNameLst>
                                          <p:attrName>style.visibility</p:attrName>
                                        </p:attrNameLst>
                                      </p:cBhvr>
                                      <p:to>
                                        <p:strVal val="visible"/>
                                      </p:to>
                                    </p:set>
                                    <p:anim calcmode="lin" valueType="num">
                                      <p:cBhvr additive="base">
                                        <p:cTn id="65" dur="500" fill="hold"/>
                                        <p:tgtEl>
                                          <p:spTgt spid="72705">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270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p:cNvSpPr>
          <p:nvPr>
            <p:ph type="body" idx="1"/>
          </p:nvPr>
        </p:nvSpPr>
        <p:spPr>
          <a:xfrm>
            <a:off x="179388" y="549276"/>
            <a:ext cx="8785225" cy="1365252"/>
          </a:xfrm>
        </p:spPr>
        <p:txBody>
          <a:bodyPr/>
          <a:lstStyle/>
          <a:p>
            <a:pPr>
              <a:buFont typeface="Arial" charset="0"/>
              <a:buNone/>
            </a:pPr>
            <a:r>
              <a:rPr lang="ru-RU" sz="2400" dirty="0"/>
              <a:t>Обозначим через </a:t>
            </a:r>
            <a:r>
              <a:rPr lang="en-US" sz="2400" i="1" dirty="0" err="1"/>
              <a:t>t</a:t>
            </a:r>
            <a:r>
              <a:rPr lang="en-US" sz="2400" i="1" baseline="-25000" dirty="0" err="1"/>
              <a:t>ij</a:t>
            </a:r>
            <a:r>
              <a:rPr lang="ru-RU" sz="2400" dirty="0"/>
              <a:t>  минимальную сложность вычисления </a:t>
            </a:r>
          </a:p>
          <a:p>
            <a:pPr>
              <a:buFont typeface="Arial" charset="0"/>
              <a:buNone/>
            </a:pPr>
            <a:r>
              <a:rPr lang="ru-RU" sz="2400" dirty="0"/>
              <a:t>цепочки матриц </a:t>
            </a:r>
            <a:r>
              <a:rPr lang="en-US" sz="2400" i="1" dirty="0" err="1"/>
              <a:t>M</a:t>
            </a:r>
            <a:r>
              <a:rPr lang="en-US" sz="2400" i="1" baseline="-25000" dirty="0" err="1"/>
              <a:t>i</a:t>
            </a:r>
            <a:r>
              <a:rPr lang="en-US" sz="2400" i="1" dirty="0"/>
              <a:t> </a:t>
            </a:r>
            <a:r>
              <a:rPr lang="ru-RU" sz="2400" dirty="0">
                <a:sym typeface="Symbol" pitchFamily="18" charset="2"/>
              </a:rPr>
              <a:t></a:t>
            </a:r>
            <a:r>
              <a:rPr lang="ru-RU" sz="2400" dirty="0"/>
              <a:t>  </a:t>
            </a:r>
            <a:r>
              <a:rPr lang="ru-RU" sz="2400" i="1" dirty="0"/>
              <a:t>М</a:t>
            </a:r>
            <a:r>
              <a:rPr lang="en-US" sz="2400" i="1" baseline="-25000" dirty="0" err="1"/>
              <a:t>i</a:t>
            </a:r>
            <a:r>
              <a:rPr lang="ru-RU" sz="2400" i="1" baseline="-25000" dirty="0"/>
              <a:t>+1</a:t>
            </a:r>
            <a:r>
              <a:rPr lang="ru-RU" sz="2400" dirty="0"/>
              <a:t>  </a:t>
            </a:r>
            <a:r>
              <a:rPr lang="ru-RU" sz="2400" dirty="0">
                <a:sym typeface="Symbol" pitchFamily="18" charset="2"/>
              </a:rPr>
              <a:t></a:t>
            </a:r>
            <a:r>
              <a:rPr lang="ru-RU" sz="2400" dirty="0"/>
              <a:t> ... </a:t>
            </a:r>
            <a:r>
              <a:rPr lang="ru-RU" sz="2400" dirty="0">
                <a:sym typeface="Symbol" pitchFamily="18" charset="2"/>
              </a:rPr>
              <a:t></a:t>
            </a:r>
            <a:r>
              <a:rPr lang="ru-RU" sz="2400" dirty="0"/>
              <a:t> </a:t>
            </a:r>
            <a:r>
              <a:rPr lang="ru-RU" sz="2400" i="1" dirty="0"/>
              <a:t>М</a:t>
            </a:r>
            <a:r>
              <a:rPr lang="en-US" sz="2400" i="1" baseline="-25000" dirty="0"/>
              <a:t>j</a:t>
            </a:r>
            <a:r>
              <a:rPr lang="ru-RU" sz="2400" i="1" dirty="0"/>
              <a:t> ,</a:t>
            </a:r>
            <a:r>
              <a:rPr lang="ru-RU" sz="2400" dirty="0"/>
              <a:t>  где  1</a:t>
            </a:r>
            <a:r>
              <a:rPr lang="en-US" sz="2400" dirty="0">
                <a:sym typeface="Symbol" pitchFamily="18" charset="2"/>
              </a:rPr>
              <a:t></a:t>
            </a:r>
            <a:r>
              <a:rPr lang="en-US" sz="2400" dirty="0"/>
              <a:t> </a:t>
            </a:r>
            <a:r>
              <a:rPr lang="en-US" sz="2400" i="1" dirty="0" err="1"/>
              <a:t>i</a:t>
            </a:r>
            <a:r>
              <a:rPr lang="en-US" sz="2400" dirty="0"/>
              <a:t> </a:t>
            </a:r>
            <a:r>
              <a:rPr lang="en-US" sz="2400" dirty="0">
                <a:sym typeface="Symbol" pitchFamily="18" charset="2"/>
              </a:rPr>
              <a:t></a:t>
            </a:r>
            <a:r>
              <a:rPr lang="en-US" sz="2400" dirty="0"/>
              <a:t> </a:t>
            </a:r>
            <a:r>
              <a:rPr lang="en-US" sz="2400" i="1" dirty="0"/>
              <a:t>j</a:t>
            </a:r>
            <a:r>
              <a:rPr lang="en-US" sz="2400" dirty="0"/>
              <a:t> </a:t>
            </a:r>
            <a:r>
              <a:rPr lang="en-US" sz="2400" dirty="0">
                <a:sym typeface="Symbol" pitchFamily="18" charset="2"/>
              </a:rPr>
              <a:t></a:t>
            </a:r>
            <a:r>
              <a:rPr lang="en-US" sz="2400" dirty="0"/>
              <a:t> </a:t>
            </a:r>
            <a:r>
              <a:rPr lang="en-US" sz="2400" i="1" dirty="0"/>
              <a:t>n</a:t>
            </a:r>
            <a:r>
              <a:rPr lang="ru-RU" sz="2400" dirty="0"/>
              <a:t>.  </a:t>
            </a:r>
          </a:p>
          <a:p>
            <a:pPr>
              <a:buFont typeface="Arial" charset="0"/>
              <a:buNone/>
            </a:pPr>
            <a:r>
              <a:rPr lang="ru-RU" sz="2400" dirty="0"/>
              <a:t>Ее можно получить следующим образом:</a:t>
            </a:r>
          </a:p>
        </p:txBody>
      </p:sp>
      <p:sp>
        <p:nvSpPr>
          <p:cNvPr id="79878" name="Rectangle 5"/>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ru-RU"/>
          </a:p>
        </p:txBody>
      </p:sp>
      <p:graphicFrame>
        <p:nvGraphicFramePr>
          <p:cNvPr id="79876" name="Object 4"/>
          <p:cNvGraphicFramePr>
            <a:graphicFrameLocks noChangeAspect="1"/>
          </p:cNvGraphicFramePr>
          <p:nvPr/>
        </p:nvGraphicFramePr>
        <p:xfrm>
          <a:off x="1476375" y="1989138"/>
          <a:ext cx="5688013" cy="1223962"/>
        </p:xfrm>
        <a:graphic>
          <a:graphicData uri="http://schemas.openxmlformats.org/presentationml/2006/ole">
            <mc:AlternateContent xmlns:mc="http://schemas.openxmlformats.org/markup-compatibility/2006">
              <mc:Choice xmlns:v="urn:schemas-microsoft-com:vml" Requires="v">
                <p:oleObj spid="_x0000_s1030" name="Equation" r:id="rId4" imgW="2450880" imgH="583920" progId="Equation.3">
                  <p:embed/>
                </p:oleObj>
              </mc:Choice>
              <mc:Fallback>
                <p:oleObj name="Equation" r:id="rId4" imgW="2450880" imgH="58392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989138"/>
                        <a:ext cx="5688013" cy="1223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9" name="Rectangle 6"/>
          <p:cNvSpPr>
            <a:spLocks noChangeArrowheads="1"/>
          </p:cNvSpPr>
          <p:nvPr/>
        </p:nvSpPr>
        <p:spPr bwMode="auto">
          <a:xfrm>
            <a:off x="201092" y="3486155"/>
            <a:ext cx="8893175" cy="2677656"/>
          </a:xfrm>
          <a:prstGeom prst="rect">
            <a:avLst/>
          </a:prstGeom>
          <a:noFill/>
          <a:ln w="9525">
            <a:noFill/>
            <a:miter lim="800000"/>
            <a:headEnd/>
            <a:tailEnd/>
          </a:ln>
        </p:spPr>
        <p:txBody>
          <a:bodyPr anchor="ctr">
            <a:spAutoFit/>
          </a:bodyPr>
          <a:lstStyle/>
          <a:p>
            <a:pPr algn="just"/>
            <a:r>
              <a:rPr lang="ru-RU" sz="2400" dirty="0">
                <a:latin typeface="Calibri" pitchFamily="34" charset="0"/>
              </a:rPr>
              <a:t>Здесь </a:t>
            </a:r>
            <a:r>
              <a:rPr lang="en-US" sz="2400" i="1" dirty="0" err="1">
                <a:latin typeface="Calibri" pitchFamily="34" charset="0"/>
              </a:rPr>
              <a:t>t</a:t>
            </a:r>
            <a:r>
              <a:rPr lang="en-US" sz="2400" i="1" baseline="-25000" dirty="0" err="1">
                <a:latin typeface="Calibri" pitchFamily="34" charset="0"/>
              </a:rPr>
              <a:t>ik</a:t>
            </a:r>
            <a:r>
              <a:rPr lang="ru-RU" sz="2400" dirty="0">
                <a:latin typeface="Calibri" pitchFamily="34" charset="0"/>
              </a:rPr>
              <a:t> — минимальная сложность вычисления цепочки </a:t>
            </a:r>
          </a:p>
          <a:p>
            <a:pPr algn="ctr"/>
            <a:r>
              <a:rPr lang="ru-RU" sz="2400" i="1" dirty="0">
                <a:latin typeface="Calibri" pitchFamily="34" charset="0"/>
              </a:rPr>
              <a:t>М' =  </a:t>
            </a:r>
            <a:r>
              <a:rPr lang="en-US" sz="2400" i="1" dirty="0" err="1">
                <a:latin typeface="Calibri" pitchFamily="34" charset="0"/>
              </a:rPr>
              <a:t>M</a:t>
            </a:r>
            <a:r>
              <a:rPr lang="en-US" sz="2400" i="1" baseline="-25000" dirty="0" err="1">
                <a:latin typeface="Calibri" pitchFamily="34" charset="0"/>
              </a:rPr>
              <a:t>i</a:t>
            </a:r>
            <a:r>
              <a:rPr lang="en-US" sz="2400" i="1" baseline="-25000" dirty="0">
                <a:latin typeface="Calibri" pitchFamily="34" charset="0"/>
              </a:rPr>
              <a:t> </a:t>
            </a:r>
            <a:r>
              <a:rPr lang="ru-RU" sz="2400" dirty="0">
                <a:latin typeface="Calibri" pitchFamily="34" charset="0"/>
                <a:sym typeface="Symbol" pitchFamily="18" charset="2"/>
              </a:rPr>
              <a:t></a:t>
            </a:r>
            <a:r>
              <a:rPr lang="ru-RU" sz="2400" dirty="0">
                <a:latin typeface="Calibri" pitchFamily="34" charset="0"/>
              </a:rPr>
              <a:t> </a:t>
            </a:r>
            <a:r>
              <a:rPr lang="ru-RU" sz="2400" i="1" dirty="0">
                <a:latin typeface="Calibri" pitchFamily="34" charset="0"/>
                <a:sym typeface="Symbol" pitchFamily="18" charset="2"/>
              </a:rPr>
              <a:t>М</a:t>
            </a:r>
            <a:r>
              <a:rPr lang="en-US" sz="2400" i="1" baseline="-25000" dirty="0" err="1">
                <a:latin typeface="Calibri" pitchFamily="34" charset="0"/>
                <a:sym typeface="Symbol" pitchFamily="18" charset="2"/>
              </a:rPr>
              <a:t>i</a:t>
            </a:r>
            <a:r>
              <a:rPr lang="ru-RU" sz="2400" baseline="-25000" dirty="0">
                <a:latin typeface="Calibri" pitchFamily="34" charset="0"/>
                <a:sym typeface="Symbol" pitchFamily="18" charset="2"/>
              </a:rPr>
              <a:t>+1</a:t>
            </a:r>
            <a:r>
              <a:rPr lang="ru-RU" sz="2400" dirty="0">
                <a:latin typeface="Calibri" pitchFamily="34" charset="0"/>
                <a:sym typeface="Symbol" pitchFamily="18" charset="2"/>
              </a:rPr>
              <a:t> </a:t>
            </a:r>
            <a:r>
              <a:rPr lang="ru-RU" sz="2400" dirty="0">
                <a:latin typeface="Calibri" pitchFamily="34" charset="0"/>
              </a:rPr>
              <a:t> ... </a:t>
            </a:r>
            <a:r>
              <a:rPr lang="ru-RU" sz="2400" dirty="0">
                <a:latin typeface="Calibri" pitchFamily="34" charset="0"/>
                <a:sym typeface="Symbol" pitchFamily="18" charset="2"/>
              </a:rPr>
              <a:t></a:t>
            </a:r>
            <a:r>
              <a:rPr lang="ru-RU" sz="2400" dirty="0">
                <a:latin typeface="Calibri" pitchFamily="34" charset="0"/>
              </a:rPr>
              <a:t> </a:t>
            </a:r>
            <a:r>
              <a:rPr lang="ru-RU" sz="2400" i="1" dirty="0">
                <a:latin typeface="Calibri" pitchFamily="34" charset="0"/>
                <a:sym typeface="Symbol" pitchFamily="18" charset="2"/>
              </a:rPr>
              <a:t>М</a:t>
            </a:r>
            <a:r>
              <a:rPr lang="en-US" sz="2400" i="1" baseline="-25000" dirty="0">
                <a:latin typeface="Calibri" pitchFamily="34" charset="0"/>
                <a:sym typeface="Symbol" pitchFamily="18" charset="2"/>
              </a:rPr>
              <a:t>k</a:t>
            </a:r>
            <a:r>
              <a:rPr lang="en-US" sz="2400" i="1" dirty="0">
                <a:latin typeface="Calibri" pitchFamily="34" charset="0"/>
                <a:sym typeface="Symbol" pitchFamily="18" charset="2"/>
              </a:rPr>
              <a:t> </a:t>
            </a:r>
            <a:r>
              <a:rPr lang="ru-RU" sz="2400" dirty="0">
                <a:latin typeface="Calibri" pitchFamily="34" charset="0"/>
                <a:sym typeface="Symbol" pitchFamily="18" charset="2"/>
              </a:rPr>
              <a:t>, </a:t>
            </a:r>
          </a:p>
          <a:p>
            <a:pPr algn="just"/>
            <a:r>
              <a:rPr lang="en-US" sz="2400" dirty="0">
                <a:latin typeface="Calibri" pitchFamily="34" charset="0"/>
                <a:sym typeface="Symbol" pitchFamily="18" charset="2"/>
              </a:rPr>
              <a:t>a </a:t>
            </a:r>
            <a:r>
              <a:rPr lang="en-US" sz="2400" i="1" dirty="0" err="1">
                <a:latin typeface="Calibri" pitchFamily="34" charset="0"/>
                <a:sym typeface="Symbol" pitchFamily="18" charset="2"/>
              </a:rPr>
              <a:t>t</a:t>
            </a:r>
            <a:r>
              <a:rPr lang="en-US" sz="2400" i="1" baseline="-25000" dirty="0" err="1">
                <a:latin typeface="Calibri" pitchFamily="34" charset="0"/>
                <a:sym typeface="Symbol" pitchFamily="18" charset="2"/>
              </a:rPr>
              <a:t>k</a:t>
            </a:r>
            <a:r>
              <a:rPr lang="ru-RU" sz="2400" i="1" baseline="-25000" dirty="0">
                <a:latin typeface="Calibri" pitchFamily="34" charset="0"/>
                <a:sym typeface="Symbol" pitchFamily="18" charset="2"/>
              </a:rPr>
              <a:t>+</a:t>
            </a:r>
            <a:r>
              <a:rPr lang="ru-RU" sz="2400" baseline="-25000" dirty="0">
                <a:latin typeface="Calibri" pitchFamily="34" charset="0"/>
                <a:sym typeface="Symbol" pitchFamily="18" charset="2"/>
              </a:rPr>
              <a:t>1</a:t>
            </a:r>
            <a:r>
              <a:rPr lang="ru-RU" sz="2400" i="1" baseline="-25000" dirty="0">
                <a:latin typeface="Calibri" pitchFamily="34" charset="0"/>
                <a:sym typeface="Symbol" pitchFamily="18" charset="2"/>
              </a:rPr>
              <a:t>,</a:t>
            </a:r>
            <a:r>
              <a:rPr lang="en-US" sz="2400" i="1" baseline="-25000" dirty="0">
                <a:latin typeface="Calibri" pitchFamily="34" charset="0"/>
                <a:sym typeface="Symbol" pitchFamily="18" charset="2"/>
              </a:rPr>
              <a:t>j</a:t>
            </a:r>
            <a:r>
              <a:rPr lang="en-US" sz="2400" i="1" dirty="0">
                <a:latin typeface="Calibri" pitchFamily="34" charset="0"/>
                <a:sym typeface="Symbol" pitchFamily="18" charset="2"/>
              </a:rPr>
              <a:t> </a:t>
            </a:r>
            <a:r>
              <a:rPr lang="ru-RU" sz="2400" i="1" dirty="0">
                <a:latin typeface="Calibri" pitchFamily="34" charset="0"/>
                <a:sym typeface="Symbol" pitchFamily="18" charset="2"/>
              </a:rPr>
              <a:t>—</a:t>
            </a:r>
            <a:r>
              <a:rPr lang="ru-RU" sz="2400" dirty="0">
                <a:latin typeface="Calibri" pitchFamily="34" charset="0"/>
                <a:sym typeface="Symbol" pitchFamily="18" charset="2"/>
              </a:rPr>
              <a:t> минимальная сложность вычисления цепочки </a:t>
            </a:r>
          </a:p>
          <a:p>
            <a:pPr algn="ctr"/>
            <a:r>
              <a:rPr lang="ru-RU" sz="2400" i="1" dirty="0">
                <a:latin typeface="Calibri" pitchFamily="34" charset="0"/>
                <a:sym typeface="Symbol" pitchFamily="18" charset="2"/>
              </a:rPr>
              <a:t>М˝= </a:t>
            </a:r>
            <a:r>
              <a:rPr lang="en-US" sz="2400" i="1" dirty="0">
                <a:latin typeface="Calibri" pitchFamily="34" charset="0"/>
                <a:sym typeface="Symbol" pitchFamily="18" charset="2"/>
              </a:rPr>
              <a:t>M</a:t>
            </a:r>
            <a:r>
              <a:rPr lang="en-US" sz="2400" i="1" baseline="-25000" dirty="0">
                <a:latin typeface="Calibri" pitchFamily="34" charset="0"/>
                <a:sym typeface="Symbol" pitchFamily="18" charset="2"/>
              </a:rPr>
              <a:t>k</a:t>
            </a:r>
            <a:r>
              <a:rPr lang="ru-RU" sz="2400" i="1" baseline="-25000" dirty="0">
                <a:latin typeface="Calibri" pitchFamily="34" charset="0"/>
                <a:sym typeface="Symbol" pitchFamily="18" charset="2"/>
              </a:rPr>
              <a:t>+</a:t>
            </a:r>
            <a:r>
              <a:rPr lang="ru-RU" sz="2400" baseline="-25000" dirty="0">
                <a:latin typeface="Calibri" pitchFamily="34" charset="0"/>
                <a:sym typeface="Symbol" pitchFamily="18" charset="2"/>
              </a:rPr>
              <a:t>1</a:t>
            </a:r>
            <a:r>
              <a:rPr lang="ru-RU" sz="2400" i="1" dirty="0">
                <a:latin typeface="Calibri" pitchFamily="34" charset="0"/>
                <a:sym typeface="Symbol" pitchFamily="18" charset="2"/>
              </a:rPr>
              <a:t> </a:t>
            </a:r>
            <a:r>
              <a:rPr lang="ru-RU" sz="2400" dirty="0">
                <a:latin typeface="Calibri" pitchFamily="34" charset="0"/>
              </a:rPr>
              <a:t>  </a:t>
            </a:r>
            <a:r>
              <a:rPr lang="ru-RU" sz="2400" i="1" dirty="0">
                <a:latin typeface="Calibri" pitchFamily="34" charset="0"/>
                <a:sym typeface="Symbol" pitchFamily="18" charset="2"/>
              </a:rPr>
              <a:t>М</a:t>
            </a:r>
            <a:r>
              <a:rPr lang="en-US" sz="2400" i="1" baseline="-25000" dirty="0">
                <a:latin typeface="Calibri" pitchFamily="34" charset="0"/>
                <a:sym typeface="Symbol" pitchFamily="18" charset="2"/>
              </a:rPr>
              <a:t>k</a:t>
            </a:r>
            <a:r>
              <a:rPr lang="ru-RU" sz="2400" baseline="-25000" dirty="0">
                <a:latin typeface="Calibri" pitchFamily="34" charset="0"/>
                <a:sym typeface="Symbol" pitchFamily="18" charset="2"/>
              </a:rPr>
              <a:t>+2</a:t>
            </a:r>
            <a:r>
              <a:rPr lang="ru-RU" sz="2400" dirty="0">
                <a:latin typeface="Calibri" pitchFamily="34" charset="0"/>
                <a:sym typeface="Symbol" pitchFamily="18" charset="2"/>
              </a:rPr>
              <a:t>  </a:t>
            </a:r>
            <a:r>
              <a:rPr lang="ru-RU" sz="2400" i="1" dirty="0">
                <a:latin typeface="Calibri" pitchFamily="34" charset="0"/>
                <a:sym typeface="Symbol" pitchFamily="18" charset="2"/>
              </a:rPr>
              <a:t></a:t>
            </a:r>
            <a:r>
              <a:rPr lang="ru-RU" sz="2400" dirty="0">
                <a:latin typeface="Calibri" pitchFamily="34" charset="0"/>
              </a:rPr>
              <a:t> ... </a:t>
            </a:r>
            <a:r>
              <a:rPr lang="ru-RU" sz="2400" i="1" dirty="0">
                <a:latin typeface="Calibri" pitchFamily="34" charset="0"/>
                <a:sym typeface="Symbol" pitchFamily="18" charset="2"/>
              </a:rPr>
              <a:t></a:t>
            </a:r>
            <a:r>
              <a:rPr lang="ru-RU" sz="2400" dirty="0">
                <a:latin typeface="Calibri" pitchFamily="34" charset="0"/>
              </a:rPr>
              <a:t> </a:t>
            </a:r>
            <a:r>
              <a:rPr lang="ru-RU" sz="2400" i="1" dirty="0">
                <a:latin typeface="Calibri" pitchFamily="34" charset="0"/>
                <a:sym typeface="Symbol" pitchFamily="18" charset="2"/>
              </a:rPr>
              <a:t>М</a:t>
            </a:r>
            <a:r>
              <a:rPr lang="en-US" sz="2400" i="1" baseline="-25000" dirty="0">
                <a:latin typeface="Calibri" pitchFamily="34" charset="0"/>
                <a:sym typeface="Symbol" pitchFamily="18" charset="2"/>
              </a:rPr>
              <a:t>j</a:t>
            </a:r>
            <a:r>
              <a:rPr lang="ru-RU" sz="2400" i="1" dirty="0">
                <a:latin typeface="Calibri" pitchFamily="34" charset="0"/>
                <a:sym typeface="Symbol" pitchFamily="18" charset="2"/>
              </a:rPr>
              <a:t>. </a:t>
            </a:r>
          </a:p>
          <a:p>
            <a:pPr algn="just"/>
            <a:r>
              <a:rPr lang="ru-RU" sz="2400" dirty="0">
                <a:latin typeface="Calibri" pitchFamily="34" charset="0"/>
                <a:sym typeface="Symbol" pitchFamily="18" charset="2"/>
              </a:rPr>
              <a:t>Третье слагаемое </a:t>
            </a:r>
            <a:r>
              <a:rPr lang="en-US" sz="2400" i="1" dirty="0" err="1">
                <a:latin typeface="Calibri" pitchFamily="34" charset="0"/>
                <a:sym typeface="Symbol" pitchFamily="18" charset="2"/>
              </a:rPr>
              <a:t>r</a:t>
            </a:r>
            <a:r>
              <a:rPr lang="en-US" sz="2400" i="1" baseline="-25000" dirty="0" err="1">
                <a:latin typeface="Calibri" pitchFamily="34" charset="0"/>
                <a:sym typeface="Symbol" pitchFamily="18" charset="2"/>
              </a:rPr>
              <a:t>ikj</a:t>
            </a:r>
            <a:r>
              <a:rPr lang="en-US" sz="2400" i="1" dirty="0">
                <a:latin typeface="Calibri" pitchFamily="34" charset="0"/>
                <a:sym typeface="Symbol" pitchFamily="18" charset="2"/>
              </a:rPr>
              <a:t> </a:t>
            </a:r>
            <a:r>
              <a:rPr lang="ru-RU" sz="2400" dirty="0">
                <a:latin typeface="Calibri" pitchFamily="34" charset="0"/>
                <a:sym typeface="Symbol" pitchFamily="18" charset="2"/>
              </a:rPr>
              <a:t>равно сложности умножения </a:t>
            </a:r>
            <a:r>
              <a:rPr lang="ru-RU" sz="2400" i="1" dirty="0">
                <a:latin typeface="Calibri" pitchFamily="34" charset="0"/>
                <a:sym typeface="Symbol" pitchFamily="18" charset="2"/>
              </a:rPr>
              <a:t>М'</a:t>
            </a:r>
            <a:r>
              <a:rPr lang="ru-RU" sz="2400" dirty="0">
                <a:latin typeface="Calibri" pitchFamily="34" charset="0"/>
                <a:sym typeface="Symbol" pitchFamily="18" charset="2"/>
              </a:rPr>
              <a:t> на </a:t>
            </a:r>
            <a:r>
              <a:rPr lang="ru-RU" sz="2400" i="1" dirty="0">
                <a:latin typeface="Calibri" pitchFamily="34" charset="0"/>
                <a:sym typeface="Symbol" pitchFamily="18" charset="2"/>
              </a:rPr>
              <a:t>М˝.</a:t>
            </a:r>
            <a:r>
              <a:rPr lang="ru-RU" sz="2400" dirty="0">
                <a:latin typeface="Calibri" pitchFamily="34" charset="0"/>
                <a:sym typeface="Symbol" pitchFamily="18" charset="2"/>
              </a:rPr>
              <a:t> Утверждается, что</a:t>
            </a:r>
            <a:r>
              <a:rPr lang="ru-RU" sz="2400" i="1" dirty="0">
                <a:latin typeface="Calibri" pitchFamily="34" charset="0"/>
                <a:sym typeface="Symbol" pitchFamily="18" charset="2"/>
              </a:rPr>
              <a:t> </a:t>
            </a:r>
            <a:r>
              <a:rPr lang="en-US" sz="2400" i="1" dirty="0" err="1">
                <a:latin typeface="Calibri" pitchFamily="34" charset="0"/>
                <a:sym typeface="Symbol" pitchFamily="18" charset="2"/>
              </a:rPr>
              <a:t>t</a:t>
            </a:r>
            <a:r>
              <a:rPr lang="en-US" sz="2400" i="1" baseline="-25000" dirty="0" err="1">
                <a:latin typeface="Calibri" pitchFamily="34" charset="0"/>
                <a:sym typeface="Symbol" pitchFamily="18" charset="2"/>
              </a:rPr>
              <a:t>ij</a:t>
            </a:r>
            <a:r>
              <a:rPr lang="en-US" sz="2400" i="1" baseline="-25000" dirty="0">
                <a:latin typeface="Calibri" pitchFamily="34" charset="0"/>
                <a:sym typeface="Symbol" pitchFamily="18" charset="2"/>
              </a:rPr>
              <a:t> </a:t>
            </a:r>
            <a:r>
              <a:rPr lang="ru-RU" sz="2400" i="1" dirty="0">
                <a:latin typeface="Calibri" pitchFamily="34" charset="0"/>
                <a:sym typeface="Symbol" pitchFamily="18" charset="2"/>
              </a:rPr>
              <a:t>( </a:t>
            </a:r>
            <a:r>
              <a:rPr lang="en-US" sz="2400" i="1" dirty="0">
                <a:latin typeface="Calibri" pitchFamily="34" charset="0"/>
                <a:sym typeface="Symbol" pitchFamily="18" charset="2"/>
              </a:rPr>
              <a:t>j </a:t>
            </a:r>
            <a:r>
              <a:rPr lang="ru-RU" sz="2400" dirty="0">
                <a:latin typeface="Calibri" pitchFamily="34" charset="0"/>
                <a:sym typeface="Symbol" pitchFamily="18" charset="2"/>
              </a:rPr>
              <a:t>&gt; </a:t>
            </a:r>
            <a:r>
              <a:rPr lang="en-US" sz="2400" i="1" dirty="0" err="1">
                <a:latin typeface="Calibri" pitchFamily="34" charset="0"/>
                <a:sym typeface="Symbol" pitchFamily="18" charset="2"/>
              </a:rPr>
              <a:t>i</a:t>
            </a:r>
            <a:r>
              <a:rPr lang="ru-RU" sz="2400" dirty="0">
                <a:latin typeface="Calibri" pitchFamily="34" charset="0"/>
                <a:sym typeface="Symbol" pitchFamily="18" charset="2"/>
              </a:rPr>
              <a:t>) — наименьшая из сумм этих трех членов по всем возможным значениям </a:t>
            </a:r>
            <a:r>
              <a:rPr lang="en-US" sz="2400" i="1" dirty="0">
                <a:latin typeface="Calibri" pitchFamily="34" charset="0"/>
                <a:sym typeface="Symbol" pitchFamily="18" charset="2"/>
              </a:rPr>
              <a:t>k</a:t>
            </a:r>
            <a:r>
              <a:rPr lang="ru-RU" sz="2400" i="1" dirty="0">
                <a:latin typeface="Calibri" pitchFamily="34" charset="0"/>
                <a:sym typeface="Symbol" pitchFamily="18" charset="2"/>
              </a:rPr>
              <a:t>,</a:t>
            </a:r>
            <a:r>
              <a:rPr lang="ru-RU" sz="2400" dirty="0">
                <a:latin typeface="Calibri" pitchFamily="34" charset="0"/>
                <a:sym typeface="Symbol" pitchFamily="18" charset="2"/>
              </a:rPr>
              <a:t> лежащим между </a:t>
            </a:r>
            <a:r>
              <a:rPr lang="en-US" sz="2400" i="1" dirty="0" err="1">
                <a:latin typeface="Calibri" pitchFamily="34" charset="0"/>
                <a:sym typeface="Symbol" pitchFamily="18" charset="2"/>
              </a:rPr>
              <a:t>i</a:t>
            </a:r>
            <a:r>
              <a:rPr lang="ru-RU" sz="2400" dirty="0">
                <a:latin typeface="Calibri" pitchFamily="34" charset="0"/>
                <a:sym typeface="Symbol" pitchFamily="18" charset="2"/>
              </a:rPr>
              <a:t> и </a:t>
            </a:r>
            <a:r>
              <a:rPr lang="en-US" sz="2400" i="1" dirty="0">
                <a:latin typeface="Calibri" pitchFamily="34" charset="0"/>
                <a:sym typeface="Symbol" pitchFamily="18" charset="2"/>
              </a:rPr>
              <a:t>j</a:t>
            </a:r>
            <a:r>
              <a:rPr lang="ru-RU" sz="2400" i="1" dirty="0">
                <a:latin typeface="Calibri" pitchFamily="34" charset="0"/>
                <a:sym typeface="Symbol" pitchFamily="18" charset="2"/>
              </a:rPr>
              <a:t>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7">
                                            <p:txEl>
                                              <p:pRg st="0" end="0"/>
                                            </p:txEl>
                                          </p:spTgt>
                                        </p:tgtEl>
                                        <p:attrNameLst>
                                          <p:attrName>style.visibility</p:attrName>
                                        </p:attrNameLst>
                                      </p:cBhvr>
                                      <p:to>
                                        <p:strVal val="visible"/>
                                      </p:to>
                                    </p:set>
                                    <p:anim calcmode="lin" valueType="num">
                                      <p:cBhvr additive="base">
                                        <p:cTn id="7" dur="500" fill="hold"/>
                                        <p:tgtEl>
                                          <p:spTgt spid="798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877">
                                            <p:txEl>
                                              <p:pRg st="1" end="1"/>
                                            </p:txEl>
                                          </p:spTgt>
                                        </p:tgtEl>
                                        <p:attrNameLst>
                                          <p:attrName>style.visibility</p:attrName>
                                        </p:attrNameLst>
                                      </p:cBhvr>
                                      <p:to>
                                        <p:strVal val="visible"/>
                                      </p:to>
                                    </p:set>
                                    <p:anim calcmode="lin" valueType="num">
                                      <p:cBhvr additive="base">
                                        <p:cTn id="11" dur="500" fill="hold"/>
                                        <p:tgtEl>
                                          <p:spTgt spid="7987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987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9877">
                                            <p:txEl>
                                              <p:pRg st="2" end="2"/>
                                            </p:txEl>
                                          </p:spTgt>
                                        </p:tgtEl>
                                        <p:attrNameLst>
                                          <p:attrName>style.visibility</p:attrName>
                                        </p:attrNameLst>
                                      </p:cBhvr>
                                      <p:to>
                                        <p:strVal val="visible"/>
                                      </p:to>
                                    </p:set>
                                    <p:anim calcmode="lin" valueType="num">
                                      <p:cBhvr additive="base">
                                        <p:cTn id="15" dur="500" fill="hold"/>
                                        <p:tgtEl>
                                          <p:spTgt spid="7987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98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9876"/>
                                        </p:tgtEl>
                                        <p:attrNameLst>
                                          <p:attrName>style.visibility</p:attrName>
                                        </p:attrNameLst>
                                      </p:cBhvr>
                                      <p:to>
                                        <p:strVal val="visible"/>
                                      </p:to>
                                    </p:set>
                                    <p:anim calcmode="lin" valueType="num">
                                      <p:cBhvr additive="base">
                                        <p:cTn id="21" dur="500" fill="hold"/>
                                        <p:tgtEl>
                                          <p:spTgt spid="79876"/>
                                        </p:tgtEl>
                                        <p:attrNameLst>
                                          <p:attrName>ppt_x</p:attrName>
                                        </p:attrNameLst>
                                      </p:cBhvr>
                                      <p:tavLst>
                                        <p:tav tm="0">
                                          <p:val>
                                            <p:strVal val="#ppt_x"/>
                                          </p:val>
                                        </p:tav>
                                        <p:tav tm="100000">
                                          <p:val>
                                            <p:strVal val="#ppt_x"/>
                                          </p:val>
                                        </p:tav>
                                      </p:tavLst>
                                    </p:anim>
                                    <p:anim calcmode="lin" valueType="num">
                                      <p:cBhvr additive="base">
                                        <p:cTn id="22"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9879">
                                            <p:txEl>
                                              <p:pRg st="0" end="0"/>
                                            </p:txEl>
                                          </p:spTgt>
                                        </p:tgtEl>
                                        <p:attrNameLst>
                                          <p:attrName>style.visibility</p:attrName>
                                        </p:attrNameLst>
                                      </p:cBhvr>
                                      <p:to>
                                        <p:strVal val="visible"/>
                                      </p:to>
                                    </p:set>
                                    <p:anim calcmode="lin" valueType="num">
                                      <p:cBhvr additive="base">
                                        <p:cTn id="27" dur="500" fill="hold"/>
                                        <p:tgtEl>
                                          <p:spTgt spid="79879">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9879">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9879">
                                            <p:txEl>
                                              <p:pRg st="1" end="1"/>
                                            </p:txEl>
                                          </p:spTgt>
                                        </p:tgtEl>
                                        <p:attrNameLst>
                                          <p:attrName>style.visibility</p:attrName>
                                        </p:attrNameLst>
                                      </p:cBhvr>
                                      <p:to>
                                        <p:strVal val="visible"/>
                                      </p:to>
                                    </p:set>
                                    <p:anim calcmode="lin" valueType="num">
                                      <p:cBhvr additive="base">
                                        <p:cTn id="31" dur="500" fill="hold"/>
                                        <p:tgtEl>
                                          <p:spTgt spid="7987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98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9879">
                                            <p:txEl>
                                              <p:pRg st="2" end="2"/>
                                            </p:txEl>
                                          </p:spTgt>
                                        </p:tgtEl>
                                        <p:attrNameLst>
                                          <p:attrName>style.visibility</p:attrName>
                                        </p:attrNameLst>
                                      </p:cBhvr>
                                      <p:to>
                                        <p:strVal val="visible"/>
                                      </p:to>
                                    </p:set>
                                    <p:anim calcmode="lin" valueType="num">
                                      <p:cBhvr additive="base">
                                        <p:cTn id="37" dur="500" fill="hold"/>
                                        <p:tgtEl>
                                          <p:spTgt spid="7987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9">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9879">
                                            <p:txEl>
                                              <p:pRg st="3" end="3"/>
                                            </p:txEl>
                                          </p:spTgt>
                                        </p:tgtEl>
                                        <p:attrNameLst>
                                          <p:attrName>style.visibility</p:attrName>
                                        </p:attrNameLst>
                                      </p:cBhvr>
                                      <p:to>
                                        <p:strVal val="visible"/>
                                      </p:to>
                                    </p:set>
                                    <p:anim calcmode="lin" valueType="num">
                                      <p:cBhvr additive="base">
                                        <p:cTn id="41" dur="500" fill="hold"/>
                                        <p:tgtEl>
                                          <p:spTgt spid="79879">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98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9879">
                                            <p:txEl>
                                              <p:pRg st="4" end="4"/>
                                            </p:txEl>
                                          </p:spTgt>
                                        </p:tgtEl>
                                        <p:attrNameLst>
                                          <p:attrName>style.visibility</p:attrName>
                                        </p:attrNameLst>
                                      </p:cBhvr>
                                      <p:to>
                                        <p:strVal val="visible"/>
                                      </p:to>
                                    </p:set>
                                    <p:anim calcmode="lin" valueType="num">
                                      <p:cBhvr additive="base">
                                        <p:cTn id="47" dur="500" fill="hold"/>
                                        <p:tgtEl>
                                          <p:spTgt spid="79879">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98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p:cNvSpPr>
            <a:spLocks noGrp="1"/>
          </p:cNvSpPr>
          <p:nvPr>
            <p:ph type="body" sz="half" idx="1"/>
          </p:nvPr>
        </p:nvSpPr>
        <p:spPr>
          <a:xfrm>
            <a:off x="323850" y="188913"/>
            <a:ext cx="8496300" cy="936625"/>
          </a:xfrm>
        </p:spPr>
        <p:txBody>
          <a:bodyPr/>
          <a:lstStyle/>
          <a:p>
            <a:pPr>
              <a:buFont typeface="Arial" charset="0"/>
              <a:buNone/>
            </a:pPr>
            <a:r>
              <a:rPr lang="ru-RU" sz="2400"/>
              <a:t>Для примера из четырех матриц в таблице будут определены</a:t>
            </a:r>
          </a:p>
          <a:p>
            <a:pPr>
              <a:buFont typeface="Arial" charset="0"/>
              <a:buNone/>
            </a:pPr>
            <a:r>
              <a:rPr lang="ru-RU" sz="2400"/>
              <a:t>следующие элементы </a:t>
            </a:r>
            <a:r>
              <a:rPr lang="en-US" sz="2400" i="1"/>
              <a:t>T</a:t>
            </a:r>
            <a:r>
              <a:rPr lang="ru-RU" sz="2400"/>
              <a:t>: </a:t>
            </a:r>
            <a:r>
              <a:rPr lang="en-US" sz="2400" i="1"/>
              <a:t>t</a:t>
            </a:r>
            <a:r>
              <a:rPr lang="ru-RU" sz="2400" baseline="-25000"/>
              <a:t>1,2</a:t>
            </a:r>
            <a:r>
              <a:rPr lang="ru-RU" sz="2400"/>
              <a:t>,  </a:t>
            </a:r>
            <a:r>
              <a:rPr lang="en-US" sz="2400" i="1"/>
              <a:t>t</a:t>
            </a:r>
            <a:r>
              <a:rPr lang="ru-RU" sz="2400" baseline="-25000"/>
              <a:t>2,3</a:t>
            </a:r>
            <a:r>
              <a:rPr lang="ru-RU" sz="2400"/>
              <a:t> и</a:t>
            </a:r>
            <a:r>
              <a:rPr lang="ru-RU" sz="2400" i="1"/>
              <a:t> </a:t>
            </a:r>
            <a:r>
              <a:rPr lang="en-US" sz="2400" i="1"/>
              <a:t>t</a:t>
            </a:r>
            <a:r>
              <a:rPr lang="ru-RU" sz="2400" baseline="-25000"/>
              <a:t>3,4</a:t>
            </a:r>
            <a:r>
              <a:rPr lang="ru-RU" sz="2400"/>
              <a:t>. </a:t>
            </a:r>
          </a:p>
        </p:txBody>
      </p:sp>
      <p:graphicFrame>
        <p:nvGraphicFramePr>
          <p:cNvPr id="76840" name="Group 40"/>
          <p:cNvGraphicFramePr>
            <a:graphicFrameLocks noGrp="1"/>
          </p:cNvGraphicFramePr>
          <p:nvPr>
            <p:ph sz="half" idx="2"/>
            <p:extLst>
              <p:ext uri="{D42A27DB-BD31-4B8C-83A1-F6EECF244321}">
                <p14:modId xmlns:p14="http://schemas.microsoft.com/office/powerpoint/2010/main" val="4206297067"/>
              </p:ext>
            </p:extLst>
          </p:nvPr>
        </p:nvGraphicFramePr>
        <p:xfrm>
          <a:off x="332416" y="1302766"/>
          <a:ext cx="4105275" cy="1828800"/>
        </p:xfrm>
        <a:graphic>
          <a:graphicData uri="http://schemas.openxmlformats.org/drawingml/2006/table">
            <a:tbl>
              <a:tblPr/>
              <a:tblGrid>
                <a:gridCol w="1027113">
                  <a:extLst>
                    <a:ext uri="{9D8B030D-6E8A-4147-A177-3AD203B41FA5}">
                      <a16:colId xmlns:a16="http://schemas.microsoft.com/office/drawing/2014/main" xmlns="" val="20000"/>
                    </a:ext>
                  </a:extLst>
                </a:gridCol>
                <a:gridCol w="1027112">
                  <a:extLst>
                    <a:ext uri="{9D8B030D-6E8A-4147-A177-3AD203B41FA5}">
                      <a16:colId xmlns:a16="http://schemas.microsoft.com/office/drawing/2014/main" xmlns="" val="20001"/>
                    </a:ext>
                  </a:extLst>
                </a:gridCol>
                <a:gridCol w="1023938">
                  <a:extLst>
                    <a:ext uri="{9D8B030D-6E8A-4147-A177-3AD203B41FA5}">
                      <a16:colId xmlns:a16="http://schemas.microsoft.com/office/drawing/2014/main" xmlns="" val="20002"/>
                    </a:ext>
                  </a:extLst>
                </a:gridCol>
                <a:gridCol w="1027112">
                  <a:extLst>
                    <a:ext uri="{9D8B030D-6E8A-4147-A177-3AD203B41FA5}">
                      <a16:colId xmlns:a16="http://schemas.microsoft.com/office/drawing/2014/main" xmlns="" val="20003"/>
                    </a:ext>
                  </a:extLst>
                </a:gridCol>
              </a:tblGrid>
              <a:tr h="34131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29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4131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4131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74781" name="Rectangle 41"/>
          <p:cNvSpPr>
            <a:spLocks noChangeArrowheads="1"/>
          </p:cNvSpPr>
          <p:nvPr/>
        </p:nvSpPr>
        <p:spPr bwMode="auto">
          <a:xfrm>
            <a:off x="5254625" y="1268413"/>
            <a:ext cx="3889375" cy="641350"/>
          </a:xfrm>
          <a:prstGeom prst="rect">
            <a:avLst/>
          </a:prstGeom>
          <a:noFill/>
          <a:ln w="9525">
            <a:noFill/>
            <a:miter lim="800000"/>
            <a:headEnd/>
            <a:tailEnd/>
          </a:ln>
        </p:spPr>
        <p:txBody>
          <a:bodyPr>
            <a:spAutoFit/>
          </a:bodyPr>
          <a:lstStyle/>
          <a:p>
            <a:r>
              <a:rPr lang="ru-RU" i="1"/>
              <a:t> </a:t>
            </a:r>
            <a:r>
              <a:rPr lang="en-US" i="1"/>
              <a:t>   M</a:t>
            </a:r>
            <a:r>
              <a:rPr lang="ru-RU" baseline="-25000"/>
              <a:t>1</a:t>
            </a:r>
            <a:r>
              <a:rPr lang="ru-RU" i="1"/>
              <a:t> </a:t>
            </a:r>
            <a:r>
              <a:rPr lang="en-US" i="1"/>
              <a:t> </a:t>
            </a:r>
            <a:r>
              <a:rPr lang="ru-RU" i="1"/>
              <a:t> </a:t>
            </a:r>
            <a:r>
              <a:rPr lang="ru-RU">
                <a:sym typeface="Symbol" pitchFamily="18" charset="2"/>
              </a:rPr>
              <a:t></a:t>
            </a:r>
            <a:r>
              <a:rPr lang="ru-RU"/>
              <a:t>  </a:t>
            </a:r>
            <a:r>
              <a:rPr lang="en-US"/>
              <a:t> </a:t>
            </a:r>
            <a:r>
              <a:rPr lang="ru-RU"/>
              <a:t> </a:t>
            </a:r>
            <a:r>
              <a:rPr lang="ru-RU" i="1"/>
              <a:t>М</a:t>
            </a:r>
            <a:r>
              <a:rPr lang="ru-RU" baseline="-25000"/>
              <a:t>2 </a:t>
            </a:r>
            <a:r>
              <a:rPr lang="ru-RU"/>
              <a:t> </a:t>
            </a:r>
            <a:r>
              <a:rPr lang="en-US"/>
              <a:t> </a:t>
            </a:r>
            <a:r>
              <a:rPr lang="ru-RU">
                <a:sym typeface="Symbol" pitchFamily="18" charset="2"/>
              </a:rPr>
              <a:t></a:t>
            </a:r>
            <a:r>
              <a:rPr lang="ru-RU"/>
              <a:t>  </a:t>
            </a:r>
            <a:r>
              <a:rPr lang="en-US"/>
              <a:t> </a:t>
            </a:r>
            <a:r>
              <a:rPr lang="ru-RU"/>
              <a:t> </a:t>
            </a:r>
            <a:r>
              <a:rPr lang="ru-RU" i="1"/>
              <a:t>М</a:t>
            </a:r>
            <a:r>
              <a:rPr lang="ru-RU" baseline="-25000"/>
              <a:t>3</a:t>
            </a:r>
            <a:r>
              <a:rPr lang="ru-RU" i="1" baseline="-25000"/>
              <a:t> </a:t>
            </a:r>
            <a:r>
              <a:rPr lang="ru-RU" i="1"/>
              <a:t> </a:t>
            </a:r>
            <a:r>
              <a:rPr lang="en-US" i="1"/>
              <a:t> </a:t>
            </a:r>
            <a:r>
              <a:rPr lang="ru-RU">
                <a:sym typeface="Symbol" pitchFamily="18" charset="2"/>
              </a:rPr>
              <a:t></a:t>
            </a:r>
            <a:r>
              <a:rPr lang="ru-RU" i="1"/>
              <a:t> </a:t>
            </a:r>
            <a:r>
              <a:rPr lang="en-US" i="1"/>
              <a:t> </a:t>
            </a:r>
            <a:r>
              <a:rPr lang="ru-RU" i="1"/>
              <a:t> М</a:t>
            </a:r>
            <a:r>
              <a:rPr lang="ru-RU" baseline="-25000"/>
              <a:t>4 </a:t>
            </a:r>
            <a:r>
              <a:rPr lang="ru-RU"/>
              <a:t>     </a:t>
            </a:r>
          </a:p>
          <a:p>
            <a:r>
              <a:rPr lang="en-US"/>
              <a:t>[1</a:t>
            </a:r>
            <a:r>
              <a:rPr lang="ru-RU"/>
              <a:t>0</a:t>
            </a:r>
            <a:r>
              <a:rPr lang="ru-RU">
                <a:sym typeface="Symbol" pitchFamily="18" charset="2"/>
              </a:rPr>
              <a:t></a:t>
            </a:r>
            <a:r>
              <a:rPr lang="ru-RU"/>
              <a:t>20] </a:t>
            </a:r>
            <a:r>
              <a:rPr lang="en-US"/>
              <a:t> </a:t>
            </a:r>
            <a:r>
              <a:rPr lang="ru-RU"/>
              <a:t>[20</a:t>
            </a:r>
            <a:r>
              <a:rPr lang="ru-RU">
                <a:sym typeface="Symbol" pitchFamily="18" charset="2"/>
              </a:rPr>
              <a:t></a:t>
            </a:r>
            <a:r>
              <a:rPr lang="ru-RU"/>
              <a:t>50] </a:t>
            </a:r>
            <a:r>
              <a:rPr lang="en-US"/>
              <a:t> </a:t>
            </a:r>
            <a:r>
              <a:rPr lang="ru-RU"/>
              <a:t>[50</a:t>
            </a:r>
            <a:r>
              <a:rPr lang="ru-RU">
                <a:sym typeface="Symbol" pitchFamily="18" charset="2"/>
              </a:rPr>
              <a:t></a:t>
            </a:r>
            <a:r>
              <a:rPr lang="ru-RU"/>
              <a:t>1]  [1</a:t>
            </a:r>
            <a:r>
              <a:rPr lang="ru-RU">
                <a:sym typeface="Symbol" pitchFamily="18" charset="2"/>
              </a:rPr>
              <a:t></a:t>
            </a:r>
            <a:r>
              <a:rPr lang="ru-RU"/>
              <a:t> 100]</a:t>
            </a:r>
          </a:p>
        </p:txBody>
      </p:sp>
      <p:sp>
        <p:nvSpPr>
          <p:cNvPr id="74782" name="Rectangle 42"/>
          <p:cNvSpPr>
            <a:spLocks noChangeArrowheads="1"/>
          </p:cNvSpPr>
          <p:nvPr/>
        </p:nvSpPr>
        <p:spPr bwMode="auto">
          <a:xfrm>
            <a:off x="0" y="3357563"/>
            <a:ext cx="8785225" cy="2436812"/>
          </a:xfrm>
          <a:prstGeom prst="rect">
            <a:avLst/>
          </a:prstGeom>
          <a:noFill/>
          <a:ln w="9525">
            <a:noFill/>
            <a:miter lim="800000"/>
            <a:headEnd/>
            <a:tailEnd/>
          </a:ln>
        </p:spPr>
        <p:txBody>
          <a:bodyPr anchor="ctr">
            <a:spAutoFit/>
          </a:bodyPr>
          <a:lstStyle/>
          <a:p>
            <a:pPr algn="just"/>
            <a:r>
              <a:rPr lang="ru-RU" sz="2200" dirty="0">
                <a:latin typeface="Calibri" pitchFamily="34" charset="0"/>
              </a:rPr>
              <a:t>Далее перейдем к решению подзадач с параметрами </a:t>
            </a:r>
            <a:r>
              <a:rPr lang="en-US" sz="2200" i="1" dirty="0">
                <a:latin typeface="Calibri" pitchFamily="34" charset="0"/>
              </a:rPr>
              <a:t>j</a:t>
            </a:r>
            <a:r>
              <a:rPr lang="ru-RU" sz="2200" i="1" dirty="0">
                <a:latin typeface="Calibri" pitchFamily="34" charset="0"/>
              </a:rPr>
              <a:t>=</a:t>
            </a:r>
            <a:r>
              <a:rPr lang="en-US" sz="2200" i="1" dirty="0" err="1">
                <a:latin typeface="Calibri" pitchFamily="34" charset="0"/>
              </a:rPr>
              <a:t>i</a:t>
            </a:r>
            <a:r>
              <a:rPr lang="ru-RU" sz="2200" i="1" dirty="0">
                <a:latin typeface="Calibri" pitchFamily="34" charset="0"/>
              </a:rPr>
              <a:t>+</a:t>
            </a:r>
            <a:r>
              <a:rPr lang="ru-RU" sz="2200" dirty="0">
                <a:latin typeface="Calibri" pitchFamily="34" charset="0"/>
              </a:rPr>
              <a:t>2.</a:t>
            </a:r>
            <a:r>
              <a:rPr lang="en-US" sz="2200" dirty="0">
                <a:latin typeface="Calibri" pitchFamily="34" charset="0"/>
              </a:rPr>
              <a:t> </a:t>
            </a:r>
          </a:p>
          <a:p>
            <a:pPr algn="just"/>
            <a:r>
              <a:rPr lang="ru-RU" sz="2200" dirty="0">
                <a:latin typeface="Calibri" pitchFamily="34" charset="0"/>
              </a:rPr>
              <a:t>Рассмотрим, например, цепочку матриц </a:t>
            </a:r>
            <a:r>
              <a:rPr lang="en-US" sz="2200" i="1" dirty="0">
                <a:latin typeface="Calibri" pitchFamily="34" charset="0"/>
              </a:rPr>
              <a:t>M</a:t>
            </a:r>
            <a:r>
              <a:rPr lang="ru-RU" sz="2200" baseline="-25000" dirty="0">
                <a:latin typeface="Calibri" pitchFamily="34" charset="0"/>
              </a:rPr>
              <a:t>1</a:t>
            </a:r>
            <a:r>
              <a:rPr lang="ru-RU" sz="2200" dirty="0">
                <a:latin typeface="Calibri" pitchFamily="34" charset="0"/>
                <a:sym typeface="Symbol" pitchFamily="18" charset="2"/>
              </a:rPr>
              <a:t></a:t>
            </a:r>
            <a:r>
              <a:rPr lang="ru-RU" sz="2200" dirty="0">
                <a:latin typeface="Calibri" pitchFamily="34" charset="0"/>
              </a:rPr>
              <a:t> </a:t>
            </a:r>
            <a:r>
              <a:rPr lang="ru-RU" sz="2200" i="1" dirty="0">
                <a:latin typeface="Calibri" pitchFamily="34" charset="0"/>
                <a:sym typeface="Symbol" pitchFamily="18" charset="2"/>
              </a:rPr>
              <a:t>М</a:t>
            </a:r>
            <a:r>
              <a:rPr lang="ru-RU" sz="2200" baseline="-25000" dirty="0">
                <a:latin typeface="Calibri" pitchFamily="34" charset="0"/>
                <a:sym typeface="Symbol" pitchFamily="18" charset="2"/>
              </a:rPr>
              <a:t>2</a:t>
            </a:r>
            <a:r>
              <a:rPr lang="ru-RU" sz="2200" dirty="0">
                <a:latin typeface="Calibri" pitchFamily="34" charset="0"/>
                <a:sym typeface="Symbol" pitchFamily="18" charset="2"/>
              </a:rPr>
              <a:t></a:t>
            </a:r>
            <a:r>
              <a:rPr lang="ru-RU" sz="2200" i="1" dirty="0">
                <a:latin typeface="Calibri" pitchFamily="34" charset="0"/>
              </a:rPr>
              <a:t> М</a:t>
            </a:r>
            <a:r>
              <a:rPr lang="ru-RU" sz="2200" baseline="-25000" dirty="0">
                <a:latin typeface="Calibri" pitchFamily="34" charset="0"/>
                <a:sym typeface="Symbol" pitchFamily="18" charset="2"/>
              </a:rPr>
              <a:t>3</a:t>
            </a:r>
            <a:r>
              <a:rPr lang="ru-RU" sz="2200" dirty="0">
                <a:latin typeface="Calibri" pitchFamily="34" charset="0"/>
                <a:sym typeface="Symbol" pitchFamily="18" charset="2"/>
              </a:rPr>
              <a:t>. </a:t>
            </a:r>
            <a:endParaRPr lang="en-US" sz="2200" dirty="0">
              <a:latin typeface="Calibri" pitchFamily="34" charset="0"/>
              <a:sym typeface="Symbol" pitchFamily="18" charset="2"/>
            </a:endParaRPr>
          </a:p>
          <a:p>
            <a:pPr algn="just"/>
            <a:r>
              <a:rPr lang="ru-RU" sz="2200" dirty="0">
                <a:latin typeface="Calibri" pitchFamily="34" charset="0"/>
                <a:sym typeface="Symbol" pitchFamily="18" charset="2"/>
              </a:rPr>
              <a:t>Решением этой подзадачи будет минимальное количество операций,</a:t>
            </a:r>
            <a:endParaRPr lang="en-US" sz="2200" dirty="0">
              <a:latin typeface="Calibri" pitchFamily="34" charset="0"/>
              <a:sym typeface="Symbol" pitchFamily="18" charset="2"/>
            </a:endParaRPr>
          </a:p>
          <a:p>
            <a:pPr algn="just"/>
            <a:r>
              <a:rPr lang="ru-RU" sz="2200" dirty="0">
                <a:latin typeface="Calibri" pitchFamily="34" charset="0"/>
                <a:sym typeface="Symbol" pitchFamily="18" charset="2"/>
              </a:rPr>
              <a:t> выбранное из двух возможных порядков перемножения матриц: </a:t>
            </a:r>
            <a:endParaRPr lang="en-US" sz="2200" dirty="0">
              <a:latin typeface="Calibri" pitchFamily="34" charset="0"/>
              <a:sym typeface="Symbol" pitchFamily="18" charset="2"/>
            </a:endParaRPr>
          </a:p>
          <a:p>
            <a:pPr algn="just"/>
            <a:r>
              <a:rPr lang="ru-RU" sz="2200" dirty="0">
                <a:latin typeface="Calibri" pitchFamily="34" charset="0"/>
                <a:sym typeface="Symbol" pitchFamily="18" charset="2"/>
              </a:rPr>
              <a:t>(</a:t>
            </a:r>
            <a:r>
              <a:rPr lang="en-US" sz="2200" i="1" dirty="0">
                <a:latin typeface="Calibri" pitchFamily="34" charset="0"/>
                <a:sym typeface="Symbol" pitchFamily="18" charset="2"/>
              </a:rPr>
              <a:t>M</a:t>
            </a:r>
            <a:r>
              <a:rPr lang="ru-RU" sz="2200" baseline="-25000" dirty="0">
                <a:latin typeface="Calibri" pitchFamily="34" charset="0"/>
                <a:sym typeface="Symbol" pitchFamily="18" charset="2"/>
              </a:rPr>
              <a:t>1</a:t>
            </a:r>
            <a:r>
              <a:rPr lang="ru-RU" sz="2200" dirty="0">
                <a:latin typeface="Calibri" pitchFamily="34" charset="0"/>
                <a:sym typeface="Symbol" pitchFamily="18" charset="2"/>
              </a:rPr>
              <a:t></a:t>
            </a:r>
            <a:r>
              <a:rPr lang="ru-RU" sz="2200" dirty="0">
                <a:latin typeface="Calibri" pitchFamily="34" charset="0"/>
              </a:rPr>
              <a:t> </a:t>
            </a:r>
            <a:r>
              <a:rPr lang="ru-RU" sz="2200" i="1" dirty="0">
                <a:latin typeface="Calibri" pitchFamily="34" charset="0"/>
                <a:sym typeface="Symbol" pitchFamily="18" charset="2"/>
              </a:rPr>
              <a:t>М</a:t>
            </a:r>
            <a:r>
              <a:rPr lang="ru-RU" sz="2200" baseline="-25000" dirty="0">
                <a:latin typeface="Calibri" pitchFamily="34" charset="0"/>
                <a:sym typeface="Symbol" pitchFamily="18" charset="2"/>
              </a:rPr>
              <a:t>2</a:t>
            </a:r>
            <a:r>
              <a:rPr lang="ru-RU" sz="2200" dirty="0">
                <a:latin typeface="Calibri" pitchFamily="34" charset="0"/>
                <a:sym typeface="Symbol" pitchFamily="18" charset="2"/>
              </a:rPr>
              <a:t>)</a:t>
            </a:r>
            <a:r>
              <a:rPr lang="ru-RU" sz="2200" i="1" dirty="0">
                <a:latin typeface="Calibri" pitchFamily="34" charset="0"/>
              </a:rPr>
              <a:t> М</a:t>
            </a:r>
            <a:r>
              <a:rPr lang="ru-RU" sz="2200" baseline="-25000" dirty="0">
                <a:latin typeface="Calibri" pitchFamily="34" charset="0"/>
                <a:sym typeface="Symbol" pitchFamily="18" charset="2"/>
              </a:rPr>
              <a:t>3</a:t>
            </a:r>
            <a:r>
              <a:rPr lang="ru-RU" sz="2200" dirty="0">
                <a:latin typeface="Calibri" pitchFamily="34" charset="0"/>
                <a:sym typeface="Symbol" pitchFamily="18" charset="2"/>
              </a:rPr>
              <a:t>  и </a:t>
            </a:r>
            <a:r>
              <a:rPr lang="en-US" sz="2200" i="1" dirty="0">
                <a:latin typeface="Calibri" pitchFamily="34" charset="0"/>
                <a:sym typeface="Symbol" pitchFamily="18" charset="2"/>
              </a:rPr>
              <a:t>M</a:t>
            </a:r>
            <a:r>
              <a:rPr lang="ru-RU" sz="2200" baseline="-25000" dirty="0">
                <a:latin typeface="Calibri" pitchFamily="34" charset="0"/>
                <a:sym typeface="Symbol" pitchFamily="18" charset="2"/>
              </a:rPr>
              <a:t>1</a:t>
            </a:r>
            <a:r>
              <a:rPr lang="ru-RU" sz="2200" dirty="0">
                <a:latin typeface="Calibri" pitchFamily="34" charset="0"/>
                <a:sym typeface="Symbol" pitchFamily="18" charset="2"/>
              </a:rPr>
              <a:t></a:t>
            </a:r>
            <a:r>
              <a:rPr lang="ru-RU" sz="2200" dirty="0">
                <a:latin typeface="Calibri" pitchFamily="34" charset="0"/>
              </a:rPr>
              <a:t> (</a:t>
            </a:r>
            <a:r>
              <a:rPr lang="ru-RU" sz="2200" i="1" dirty="0">
                <a:latin typeface="Calibri" pitchFamily="34" charset="0"/>
                <a:sym typeface="Symbol" pitchFamily="18" charset="2"/>
              </a:rPr>
              <a:t>М</a:t>
            </a:r>
            <a:r>
              <a:rPr lang="ru-RU" sz="2200" baseline="-25000" dirty="0">
                <a:latin typeface="Calibri" pitchFamily="34" charset="0"/>
                <a:sym typeface="Symbol" pitchFamily="18" charset="2"/>
              </a:rPr>
              <a:t>2</a:t>
            </a:r>
            <a:r>
              <a:rPr lang="ru-RU" sz="2200" dirty="0">
                <a:latin typeface="Calibri" pitchFamily="34" charset="0"/>
                <a:sym typeface="Symbol" pitchFamily="18" charset="2"/>
              </a:rPr>
              <a:t></a:t>
            </a:r>
            <a:r>
              <a:rPr lang="ru-RU" sz="2200" i="1" dirty="0">
                <a:latin typeface="Calibri" pitchFamily="34" charset="0"/>
              </a:rPr>
              <a:t> М</a:t>
            </a:r>
            <a:r>
              <a:rPr lang="ru-RU" sz="2200" baseline="-25000" dirty="0">
                <a:latin typeface="Calibri" pitchFamily="34" charset="0"/>
                <a:sym typeface="Symbol" pitchFamily="18" charset="2"/>
              </a:rPr>
              <a:t>3</a:t>
            </a:r>
            <a:r>
              <a:rPr lang="ru-RU" sz="2200" dirty="0">
                <a:latin typeface="Calibri" pitchFamily="34" charset="0"/>
                <a:sym typeface="Symbol" pitchFamily="18" charset="2"/>
              </a:rPr>
              <a:t>). </a:t>
            </a:r>
            <a:r>
              <a:rPr lang="en-US" sz="2200" dirty="0">
                <a:latin typeface="Calibri" pitchFamily="34" charset="0"/>
                <a:sym typeface="Symbol" pitchFamily="18" charset="2"/>
              </a:rPr>
              <a:t> </a:t>
            </a:r>
            <a:r>
              <a:rPr lang="ru-RU" sz="2200" dirty="0">
                <a:latin typeface="Calibri" pitchFamily="34" charset="0"/>
                <a:sym typeface="Symbol" pitchFamily="18" charset="2"/>
              </a:rPr>
              <a:t>При этом</a:t>
            </a:r>
            <a:r>
              <a:rPr lang="en-US" sz="2200" dirty="0">
                <a:latin typeface="Calibri" pitchFamily="34" charset="0"/>
                <a:sym typeface="Symbol" pitchFamily="18" charset="2"/>
              </a:rPr>
              <a:t> </a:t>
            </a:r>
            <a:r>
              <a:rPr lang="ru-RU" sz="2200" dirty="0">
                <a:latin typeface="Calibri" pitchFamily="34" charset="0"/>
                <a:sym typeface="Symbol" pitchFamily="18" charset="2"/>
              </a:rPr>
              <a:t>для выражений в скобках </a:t>
            </a:r>
            <a:endParaRPr lang="en-US" sz="2200" dirty="0">
              <a:latin typeface="Calibri" pitchFamily="34" charset="0"/>
              <a:sym typeface="Symbol" pitchFamily="18" charset="2"/>
            </a:endParaRPr>
          </a:p>
          <a:p>
            <a:pPr algn="just"/>
            <a:r>
              <a:rPr lang="ru-RU" sz="2200" dirty="0">
                <a:latin typeface="Calibri" pitchFamily="34" charset="0"/>
                <a:sym typeface="Symbol" pitchFamily="18" charset="2"/>
              </a:rPr>
              <a:t>ответы уже записаны в таблице </a:t>
            </a:r>
            <a:r>
              <a:rPr lang="en-US" sz="2200" i="1" dirty="0">
                <a:latin typeface="Calibri" pitchFamily="34" charset="0"/>
                <a:sym typeface="Symbol" pitchFamily="18" charset="2"/>
              </a:rPr>
              <a:t>T</a:t>
            </a:r>
            <a:r>
              <a:rPr lang="ru-RU" sz="2200" dirty="0">
                <a:latin typeface="Calibri" pitchFamily="34" charset="0"/>
                <a:sym typeface="Symbol" pitchFamily="18" charset="2"/>
              </a:rPr>
              <a:t>.  Результат запишем в ячейку </a:t>
            </a:r>
            <a:r>
              <a:rPr lang="en-US" sz="2200" i="1" dirty="0">
                <a:latin typeface="Calibri" pitchFamily="34" charset="0"/>
                <a:sym typeface="Symbol" pitchFamily="18" charset="2"/>
              </a:rPr>
              <a:t>T</a:t>
            </a:r>
            <a:r>
              <a:rPr lang="ru-RU" sz="2200" baseline="-25000" dirty="0">
                <a:latin typeface="Calibri" pitchFamily="34" charset="0"/>
                <a:sym typeface="Symbol" pitchFamily="18" charset="2"/>
              </a:rPr>
              <a:t>1,3</a:t>
            </a:r>
            <a:r>
              <a:rPr lang="ru-RU" sz="2200" dirty="0">
                <a:latin typeface="Calibri" pitchFamily="34" charset="0"/>
                <a:sym typeface="Symbol" pitchFamily="18" charset="2"/>
              </a:rPr>
              <a:t>.  </a:t>
            </a:r>
            <a:endParaRPr lang="en-US" sz="2200" dirty="0">
              <a:latin typeface="Calibri" pitchFamily="34" charset="0"/>
              <a:sym typeface="Symbol" pitchFamily="18" charset="2"/>
            </a:endParaRPr>
          </a:p>
          <a:p>
            <a:pPr algn="just"/>
            <a:r>
              <a:rPr lang="ru-RU" sz="2200" dirty="0">
                <a:latin typeface="Calibri" pitchFamily="34" charset="0"/>
                <a:sym typeface="Symbol" pitchFamily="18" charset="2"/>
              </a:rPr>
              <a:t>Затем перейдем к решению подзадач с параметрами </a:t>
            </a:r>
            <a:r>
              <a:rPr lang="en-US" sz="2200" i="1" dirty="0">
                <a:latin typeface="Calibri" pitchFamily="34" charset="0"/>
                <a:sym typeface="Symbol" pitchFamily="18" charset="2"/>
              </a:rPr>
              <a:t>j</a:t>
            </a:r>
            <a:r>
              <a:rPr lang="ru-RU" sz="2200" i="1" dirty="0">
                <a:latin typeface="Calibri" pitchFamily="34" charset="0"/>
                <a:sym typeface="Symbol" pitchFamily="18" charset="2"/>
              </a:rPr>
              <a:t>=</a:t>
            </a:r>
            <a:r>
              <a:rPr lang="en-US" sz="2200" i="1" dirty="0" err="1">
                <a:latin typeface="Calibri" pitchFamily="34" charset="0"/>
                <a:sym typeface="Symbol" pitchFamily="18" charset="2"/>
              </a:rPr>
              <a:t>i</a:t>
            </a:r>
            <a:r>
              <a:rPr lang="ru-RU" sz="2200" i="1" dirty="0">
                <a:latin typeface="Calibri" pitchFamily="34" charset="0"/>
                <a:sym typeface="Symbol" pitchFamily="18" charset="2"/>
              </a:rPr>
              <a:t>+</a:t>
            </a:r>
            <a:r>
              <a:rPr lang="ru-RU" sz="2200" dirty="0">
                <a:latin typeface="Calibri" pitchFamily="34" charset="0"/>
                <a:sym typeface="Symbol" pitchFamily="18" charset="2"/>
              </a:rPr>
              <a:t>3 и т.д.</a:t>
            </a:r>
          </a:p>
        </p:txBody>
      </p:sp>
      <p:graphicFrame>
        <p:nvGraphicFramePr>
          <p:cNvPr id="6" name="Object 4"/>
          <p:cNvGraphicFramePr>
            <a:graphicFrameLocks noChangeAspect="1"/>
          </p:cNvGraphicFramePr>
          <p:nvPr>
            <p:extLst>
              <p:ext uri="{D42A27DB-BD31-4B8C-83A1-F6EECF244321}">
                <p14:modId xmlns:p14="http://schemas.microsoft.com/office/powerpoint/2010/main" val="4006365158"/>
              </p:ext>
            </p:extLst>
          </p:nvPr>
        </p:nvGraphicFramePr>
        <p:xfrm>
          <a:off x="4578569" y="2070259"/>
          <a:ext cx="4385919" cy="1008830"/>
        </p:xfrm>
        <a:graphic>
          <a:graphicData uri="http://schemas.openxmlformats.org/presentationml/2006/ole">
            <mc:AlternateContent xmlns:mc="http://schemas.openxmlformats.org/markup-compatibility/2006">
              <mc:Choice xmlns:v="urn:schemas-microsoft-com:vml" Requires="v">
                <p:oleObj spid="_x0000_s2054" name="Equation" r:id="rId4" imgW="2450880" imgH="583920" progId="Equation.3">
                  <p:embed/>
                </p:oleObj>
              </mc:Choice>
              <mc:Fallback>
                <p:oleObj name="Equation" r:id="rId4" imgW="2450880" imgH="583920" progId="Equation.3">
                  <p:embed/>
                  <p:pic>
                    <p:nvPicPr>
                      <p:cNvPr id="798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569" y="2070259"/>
                        <a:ext cx="4385919" cy="100883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3">
                                            <p:txEl>
                                              <p:pRg st="0" end="0"/>
                                            </p:txEl>
                                          </p:spTgt>
                                        </p:tgtEl>
                                        <p:attrNameLst>
                                          <p:attrName>style.visibility</p:attrName>
                                        </p:attrNameLst>
                                      </p:cBhvr>
                                      <p:to>
                                        <p:strVal val="visible"/>
                                      </p:to>
                                    </p:set>
                                    <p:anim calcmode="lin" valueType="num">
                                      <p:cBhvr additive="base">
                                        <p:cTn id="7" dur="500" fill="hold"/>
                                        <p:tgtEl>
                                          <p:spTgt spid="747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53">
                                            <p:txEl>
                                              <p:pRg st="1" end="1"/>
                                            </p:txEl>
                                          </p:spTgt>
                                        </p:tgtEl>
                                        <p:attrNameLst>
                                          <p:attrName>style.visibility</p:attrName>
                                        </p:attrNameLst>
                                      </p:cBhvr>
                                      <p:to>
                                        <p:strVal val="visible"/>
                                      </p:to>
                                    </p:set>
                                    <p:anim calcmode="lin" valueType="num">
                                      <p:cBhvr additive="base">
                                        <p:cTn id="11" dur="500" fill="hold"/>
                                        <p:tgtEl>
                                          <p:spTgt spid="7475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7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6840"/>
                                        </p:tgtEl>
                                        <p:attrNameLst>
                                          <p:attrName>style.visibility</p:attrName>
                                        </p:attrNameLst>
                                      </p:cBhvr>
                                      <p:to>
                                        <p:strVal val="visible"/>
                                      </p:to>
                                    </p:set>
                                    <p:anim calcmode="lin" valueType="num">
                                      <p:cBhvr additive="base">
                                        <p:cTn id="17" dur="500" fill="hold"/>
                                        <p:tgtEl>
                                          <p:spTgt spid="76840"/>
                                        </p:tgtEl>
                                        <p:attrNameLst>
                                          <p:attrName>ppt_x</p:attrName>
                                        </p:attrNameLst>
                                      </p:cBhvr>
                                      <p:tavLst>
                                        <p:tav tm="0">
                                          <p:val>
                                            <p:strVal val="#ppt_x"/>
                                          </p:val>
                                        </p:tav>
                                        <p:tav tm="100000">
                                          <p:val>
                                            <p:strVal val="#ppt_x"/>
                                          </p:val>
                                        </p:tav>
                                      </p:tavLst>
                                    </p:anim>
                                    <p:anim calcmode="lin" valueType="num">
                                      <p:cBhvr additive="base">
                                        <p:cTn id="18" dur="500" fill="hold"/>
                                        <p:tgtEl>
                                          <p:spTgt spid="768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4781"/>
                                        </p:tgtEl>
                                        <p:attrNameLst>
                                          <p:attrName>style.visibility</p:attrName>
                                        </p:attrNameLst>
                                      </p:cBhvr>
                                      <p:to>
                                        <p:strVal val="visible"/>
                                      </p:to>
                                    </p:set>
                                    <p:anim calcmode="lin" valueType="num">
                                      <p:cBhvr additive="base">
                                        <p:cTn id="23" dur="500" fill="hold"/>
                                        <p:tgtEl>
                                          <p:spTgt spid="74781"/>
                                        </p:tgtEl>
                                        <p:attrNameLst>
                                          <p:attrName>ppt_x</p:attrName>
                                        </p:attrNameLst>
                                      </p:cBhvr>
                                      <p:tavLst>
                                        <p:tav tm="0">
                                          <p:val>
                                            <p:strVal val="#ppt_x"/>
                                          </p:val>
                                        </p:tav>
                                        <p:tav tm="100000">
                                          <p:val>
                                            <p:strVal val="#ppt_x"/>
                                          </p:val>
                                        </p:tav>
                                      </p:tavLst>
                                    </p:anim>
                                    <p:anim calcmode="lin" valueType="num">
                                      <p:cBhvr additive="base">
                                        <p:cTn id="24" dur="500" fill="hold"/>
                                        <p:tgtEl>
                                          <p:spTgt spid="7478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4782">
                                            <p:txEl>
                                              <p:pRg st="0" end="0"/>
                                            </p:txEl>
                                          </p:spTgt>
                                        </p:tgtEl>
                                        <p:attrNameLst>
                                          <p:attrName>style.visibility</p:attrName>
                                        </p:attrNameLst>
                                      </p:cBhvr>
                                      <p:to>
                                        <p:strVal val="visible"/>
                                      </p:to>
                                    </p:set>
                                    <p:anim calcmode="lin" valueType="num">
                                      <p:cBhvr additive="base">
                                        <p:cTn id="29" dur="500" fill="hold"/>
                                        <p:tgtEl>
                                          <p:spTgt spid="74782">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4782">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4782">
                                            <p:txEl>
                                              <p:pRg st="1" end="1"/>
                                            </p:txEl>
                                          </p:spTgt>
                                        </p:tgtEl>
                                        <p:attrNameLst>
                                          <p:attrName>style.visibility</p:attrName>
                                        </p:attrNameLst>
                                      </p:cBhvr>
                                      <p:to>
                                        <p:strVal val="visible"/>
                                      </p:to>
                                    </p:set>
                                    <p:anim calcmode="lin" valueType="num">
                                      <p:cBhvr additive="base">
                                        <p:cTn id="33" dur="500" fill="hold"/>
                                        <p:tgtEl>
                                          <p:spTgt spid="74782">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47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4782">
                                            <p:txEl>
                                              <p:pRg st="2" end="2"/>
                                            </p:txEl>
                                          </p:spTgt>
                                        </p:tgtEl>
                                        <p:attrNameLst>
                                          <p:attrName>style.visibility</p:attrName>
                                        </p:attrNameLst>
                                      </p:cBhvr>
                                      <p:to>
                                        <p:strVal val="visible"/>
                                      </p:to>
                                    </p:set>
                                    <p:anim calcmode="lin" valueType="num">
                                      <p:cBhvr additive="base">
                                        <p:cTn id="39" dur="500" fill="hold"/>
                                        <p:tgtEl>
                                          <p:spTgt spid="74782">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4782">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4782">
                                            <p:txEl>
                                              <p:pRg st="3" end="3"/>
                                            </p:txEl>
                                          </p:spTgt>
                                        </p:tgtEl>
                                        <p:attrNameLst>
                                          <p:attrName>style.visibility</p:attrName>
                                        </p:attrNameLst>
                                      </p:cBhvr>
                                      <p:to>
                                        <p:strVal val="visible"/>
                                      </p:to>
                                    </p:set>
                                    <p:anim calcmode="lin" valueType="num">
                                      <p:cBhvr additive="base">
                                        <p:cTn id="43" dur="500" fill="hold"/>
                                        <p:tgtEl>
                                          <p:spTgt spid="74782">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782">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4782">
                                            <p:txEl>
                                              <p:pRg st="4" end="4"/>
                                            </p:txEl>
                                          </p:spTgt>
                                        </p:tgtEl>
                                        <p:attrNameLst>
                                          <p:attrName>style.visibility</p:attrName>
                                        </p:attrNameLst>
                                      </p:cBhvr>
                                      <p:to>
                                        <p:strVal val="visible"/>
                                      </p:to>
                                    </p:set>
                                    <p:anim calcmode="lin" valueType="num">
                                      <p:cBhvr additive="base">
                                        <p:cTn id="47" dur="500" fill="hold"/>
                                        <p:tgtEl>
                                          <p:spTgt spid="74782">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4782">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4782">
                                            <p:txEl>
                                              <p:pRg st="5" end="5"/>
                                            </p:txEl>
                                          </p:spTgt>
                                        </p:tgtEl>
                                        <p:attrNameLst>
                                          <p:attrName>style.visibility</p:attrName>
                                        </p:attrNameLst>
                                      </p:cBhvr>
                                      <p:to>
                                        <p:strVal val="visible"/>
                                      </p:to>
                                    </p:set>
                                    <p:anim calcmode="lin" valueType="num">
                                      <p:cBhvr additive="base">
                                        <p:cTn id="51" dur="500" fill="hold"/>
                                        <p:tgtEl>
                                          <p:spTgt spid="74782">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4782">
                                            <p:txEl>
                                              <p:pRg st="5" end="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4782">
                                            <p:txEl>
                                              <p:pRg st="6" end="6"/>
                                            </p:txEl>
                                          </p:spTgt>
                                        </p:tgtEl>
                                        <p:attrNameLst>
                                          <p:attrName>style.visibility</p:attrName>
                                        </p:attrNameLst>
                                      </p:cBhvr>
                                      <p:to>
                                        <p:strVal val="visible"/>
                                      </p:to>
                                    </p:set>
                                    <p:anim calcmode="lin" valueType="num">
                                      <p:cBhvr additive="base">
                                        <p:cTn id="55" dur="500" fill="hold"/>
                                        <p:tgtEl>
                                          <p:spTgt spid="74782">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78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8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3"/>
          <p:cNvSpPr>
            <a:spLocks noGrp="1"/>
          </p:cNvSpPr>
          <p:nvPr>
            <p:ph type="body" sz="half" idx="1"/>
          </p:nvPr>
        </p:nvSpPr>
        <p:spPr>
          <a:xfrm>
            <a:off x="250825" y="260350"/>
            <a:ext cx="8640763" cy="3240088"/>
          </a:xfrm>
        </p:spPr>
        <p:txBody>
          <a:bodyPr/>
          <a:lstStyle/>
          <a:p>
            <a:pPr>
              <a:lnSpc>
                <a:spcPct val="80000"/>
              </a:lnSpc>
              <a:buFont typeface="Arial" charset="0"/>
              <a:buNone/>
            </a:pPr>
            <a:r>
              <a:rPr lang="ru-RU" sz="2000" dirty="0"/>
              <a:t>Итак, </a:t>
            </a:r>
            <a:r>
              <a:rPr lang="en-US" sz="2000" i="1" dirty="0" err="1"/>
              <a:t>t</a:t>
            </a:r>
            <a:r>
              <a:rPr lang="en-US" sz="2000" i="1" baseline="-25000" dirty="0" err="1"/>
              <a:t>ij</a:t>
            </a:r>
            <a:r>
              <a:rPr lang="ru-RU" sz="2000" dirty="0"/>
              <a:t> вычисляются в порядке возрастания разностей нижних индексов. Процесс начинается с вычисления </a:t>
            </a:r>
            <a:r>
              <a:rPr lang="en-US" sz="2000" i="1" dirty="0" err="1"/>
              <a:t>t</a:t>
            </a:r>
            <a:r>
              <a:rPr lang="en-US" sz="2000" i="1" baseline="-25000" dirty="0" err="1"/>
              <a:t>ii</a:t>
            </a:r>
            <a:r>
              <a:rPr lang="en-US" sz="2000" i="1" dirty="0"/>
              <a:t> </a:t>
            </a:r>
            <a:r>
              <a:rPr lang="ru-RU" sz="2000" dirty="0"/>
              <a:t>для всех </a:t>
            </a:r>
            <a:r>
              <a:rPr lang="en-US" sz="2000" i="1" dirty="0" err="1"/>
              <a:t>i</a:t>
            </a:r>
            <a:r>
              <a:rPr lang="ru-RU" sz="2000" dirty="0"/>
              <a:t>, затем</a:t>
            </a:r>
            <a:r>
              <a:rPr lang="en-US" sz="2000" dirty="0"/>
              <a:t> </a:t>
            </a:r>
            <a:r>
              <a:rPr lang="en-US" sz="2000" i="1" dirty="0" err="1"/>
              <a:t>t</a:t>
            </a:r>
            <a:r>
              <a:rPr lang="en-US" sz="2000" i="1" baseline="-25000" dirty="0" err="1"/>
              <a:t>i</a:t>
            </a:r>
            <a:r>
              <a:rPr lang="ru-RU" sz="2000" i="1" baseline="-25000" dirty="0"/>
              <a:t>,</a:t>
            </a:r>
            <a:r>
              <a:rPr lang="en-US" sz="2000" i="1" baseline="-25000" dirty="0" err="1"/>
              <a:t>i</a:t>
            </a:r>
            <a:r>
              <a:rPr lang="ru-RU" sz="2000" baseline="-25000" dirty="0"/>
              <a:t>+1</a:t>
            </a:r>
            <a:r>
              <a:rPr lang="ru-RU" sz="2000" dirty="0"/>
              <a:t> для всех </a:t>
            </a:r>
            <a:r>
              <a:rPr lang="en-US" sz="2000" i="1" dirty="0" err="1"/>
              <a:t>i</a:t>
            </a:r>
            <a:r>
              <a:rPr lang="ru-RU" sz="2000" dirty="0"/>
              <a:t>, потом </a:t>
            </a:r>
            <a:r>
              <a:rPr lang="en-US" sz="2000" i="1" dirty="0" err="1"/>
              <a:t>t</a:t>
            </a:r>
            <a:r>
              <a:rPr lang="en-US" sz="2000" i="1" baseline="-25000" dirty="0" err="1"/>
              <a:t>i</a:t>
            </a:r>
            <a:r>
              <a:rPr lang="ru-RU" sz="2000" i="1" baseline="-25000" dirty="0"/>
              <a:t>,</a:t>
            </a:r>
            <a:r>
              <a:rPr lang="en-US" sz="2000" i="1" baseline="-25000" dirty="0" err="1"/>
              <a:t>i</a:t>
            </a:r>
            <a:r>
              <a:rPr lang="ru-RU" sz="2000" baseline="-25000" dirty="0"/>
              <a:t>+2</a:t>
            </a:r>
            <a:r>
              <a:rPr lang="ru-RU" sz="2000" dirty="0"/>
              <a:t> и т. д. </a:t>
            </a:r>
            <a:r>
              <a:rPr lang="en-US" sz="2000" dirty="0"/>
              <a:t> </a:t>
            </a:r>
            <a:r>
              <a:rPr lang="ru-RU" sz="2000" dirty="0"/>
              <a:t>При этом </a:t>
            </a:r>
            <a:r>
              <a:rPr lang="en-US" sz="2000" i="1" dirty="0"/>
              <a:t>t</a:t>
            </a:r>
            <a:r>
              <a:rPr lang="en-US" sz="2000" i="1" baseline="-25000" dirty="0"/>
              <a:t>ik</a:t>
            </a:r>
            <a:r>
              <a:rPr lang="en-US" sz="2000" i="1" dirty="0"/>
              <a:t> </a:t>
            </a:r>
            <a:r>
              <a:rPr lang="ru-RU" sz="2000" dirty="0"/>
              <a:t>и</a:t>
            </a:r>
            <a:r>
              <a:rPr lang="ru-RU" sz="2000" i="1" dirty="0"/>
              <a:t> </a:t>
            </a:r>
            <a:r>
              <a:rPr lang="en-US" sz="2000" i="1" dirty="0" err="1"/>
              <a:t>t</a:t>
            </a:r>
            <a:r>
              <a:rPr lang="en-US" sz="2000" i="1" baseline="-25000" dirty="0" err="1"/>
              <a:t>k</a:t>
            </a:r>
            <a:r>
              <a:rPr lang="ru-RU" sz="2000" baseline="-25000" dirty="0"/>
              <a:t>+1</a:t>
            </a:r>
            <a:r>
              <a:rPr lang="ru-RU" sz="2000" i="1" baseline="-25000" dirty="0"/>
              <a:t>,</a:t>
            </a:r>
            <a:r>
              <a:rPr lang="en-US" sz="2000" i="1" baseline="-25000" dirty="0"/>
              <a:t>j</a:t>
            </a:r>
            <a:r>
              <a:rPr lang="ru-RU" sz="2000" dirty="0"/>
              <a:t> будут уже вычислены, когда мы приступим к вычислению </a:t>
            </a:r>
            <a:r>
              <a:rPr lang="en-US" sz="2000" i="1" dirty="0" err="1"/>
              <a:t>t</a:t>
            </a:r>
            <a:r>
              <a:rPr lang="en-US" sz="2000" i="1" baseline="-25000" dirty="0" err="1"/>
              <a:t>ij</a:t>
            </a:r>
            <a:r>
              <a:rPr lang="ru-RU" sz="2000" i="1" dirty="0"/>
              <a:t>.</a:t>
            </a:r>
            <a:r>
              <a:rPr lang="ru-RU" sz="2000" dirty="0"/>
              <a:t> </a:t>
            </a:r>
          </a:p>
          <a:p>
            <a:pPr>
              <a:lnSpc>
                <a:spcPct val="80000"/>
              </a:lnSpc>
              <a:buFont typeface="Arial" charset="0"/>
              <a:buNone/>
            </a:pPr>
            <a:r>
              <a:rPr lang="ru-RU" sz="2000" dirty="0"/>
              <a:t> Оценка сложности данного алгоритма есть </a:t>
            </a:r>
            <a:r>
              <a:rPr lang="ru-RU" sz="2000" i="1" dirty="0"/>
              <a:t>О (п</a:t>
            </a:r>
            <a:r>
              <a:rPr lang="ru-RU" sz="2000" baseline="30000" dirty="0"/>
              <a:t>3</a:t>
            </a:r>
            <a:r>
              <a:rPr lang="ru-RU" sz="2000" i="1" dirty="0"/>
              <a:t>).</a:t>
            </a:r>
            <a:endParaRPr lang="en-US" sz="2000" i="1" dirty="0"/>
          </a:p>
          <a:p>
            <a:pPr>
              <a:lnSpc>
                <a:spcPct val="80000"/>
              </a:lnSpc>
              <a:buFont typeface="Arial" charset="0"/>
              <a:buNone/>
            </a:pPr>
            <a:endParaRPr lang="ru-RU" sz="2000" i="1" dirty="0"/>
          </a:p>
          <a:p>
            <a:pPr>
              <a:lnSpc>
                <a:spcPct val="80000"/>
              </a:lnSpc>
              <a:buFont typeface="Arial" charset="0"/>
              <a:buNone/>
            </a:pPr>
            <a:r>
              <a:rPr lang="ru-RU" sz="2000" dirty="0"/>
              <a:t>В результате работы алгоритма для примера из четырех матриц</a:t>
            </a:r>
          </a:p>
          <a:p>
            <a:pPr>
              <a:lnSpc>
                <a:spcPct val="80000"/>
              </a:lnSpc>
              <a:buFont typeface="Arial" charset="0"/>
              <a:buNone/>
            </a:pPr>
            <a:r>
              <a:rPr lang="ru-RU" sz="2000" dirty="0"/>
              <a:t>будет построена следующая таблица </a:t>
            </a:r>
            <a:r>
              <a:rPr lang="en-US" sz="2000" i="1" dirty="0"/>
              <a:t>T</a:t>
            </a:r>
            <a:r>
              <a:rPr lang="ru-RU" sz="2000" dirty="0"/>
              <a:t>:</a:t>
            </a:r>
            <a:r>
              <a:rPr lang="ru-RU" sz="2000" i="1" dirty="0"/>
              <a:t>	</a:t>
            </a:r>
          </a:p>
          <a:p>
            <a:pPr>
              <a:lnSpc>
                <a:spcPct val="80000"/>
              </a:lnSpc>
              <a:buFont typeface="Arial" charset="0"/>
              <a:buNone/>
            </a:pPr>
            <a:r>
              <a:rPr lang="ru-RU" sz="2000" dirty="0"/>
              <a:t>Порядок, в котором можно произвести эти умножения, легко определить,</a:t>
            </a:r>
          </a:p>
          <a:p>
            <a:pPr>
              <a:lnSpc>
                <a:spcPct val="80000"/>
              </a:lnSpc>
              <a:buFont typeface="Arial" charset="0"/>
              <a:buNone/>
            </a:pPr>
            <a:r>
              <a:rPr lang="ru-RU" sz="2000" dirty="0"/>
              <a:t>приписав каждой клетке то значение k, на котором достигается минимум. </a:t>
            </a:r>
          </a:p>
          <a:p>
            <a:pPr>
              <a:lnSpc>
                <a:spcPct val="80000"/>
              </a:lnSpc>
              <a:buFont typeface="Arial" charset="0"/>
              <a:buNone/>
            </a:pPr>
            <a:endParaRPr lang="ru-RU" sz="2000" dirty="0"/>
          </a:p>
        </p:txBody>
      </p:sp>
      <p:graphicFrame>
        <p:nvGraphicFramePr>
          <p:cNvPr id="81950" name="Group 30"/>
          <p:cNvGraphicFramePr>
            <a:graphicFrameLocks noGrp="1"/>
          </p:cNvGraphicFramePr>
          <p:nvPr>
            <p:ph sz="half" idx="2"/>
          </p:nvPr>
        </p:nvGraphicFramePr>
        <p:xfrm>
          <a:off x="2411413" y="3644900"/>
          <a:ext cx="4038600" cy="2609851"/>
        </p:xfrm>
        <a:graphic>
          <a:graphicData uri="http://schemas.openxmlformats.org/drawingml/2006/table">
            <a:tbl>
              <a:tblPr/>
              <a:tblGrid>
                <a:gridCol w="1009650">
                  <a:extLst>
                    <a:ext uri="{9D8B030D-6E8A-4147-A177-3AD203B41FA5}">
                      <a16:colId xmlns:a16="http://schemas.microsoft.com/office/drawing/2014/main" xmlns="" val="20000"/>
                    </a:ext>
                  </a:extLst>
                </a:gridCol>
                <a:gridCol w="1011237">
                  <a:extLst>
                    <a:ext uri="{9D8B030D-6E8A-4147-A177-3AD203B41FA5}">
                      <a16:colId xmlns:a16="http://schemas.microsoft.com/office/drawing/2014/main" xmlns="" val="20001"/>
                    </a:ext>
                  </a:extLst>
                </a:gridCol>
                <a:gridCol w="1008063">
                  <a:extLst>
                    <a:ext uri="{9D8B030D-6E8A-4147-A177-3AD203B41FA5}">
                      <a16:colId xmlns:a16="http://schemas.microsoft.com/office/drawing/2014/main" xmlns="" val="20002"/>
                    </a:ext>
                  </a:extLst>
                </a:gridCol>
                <a:gridCol w="1009650">
                  <a:extLst>
                    <a:ext uri="{9D8B030D-6E8A-4147-A177-3AD203B41FA5}">
                      <a16:colId xmlns:a16="http://schemas.microsoft.com/office/drawing/2014/main" xmlns="" val="20003"/>
                    </a:ext>
                  </a:extLst>
                </a:gridCol>
              </a:tblGrid>
              <a:tr h="65722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dirty="0">
                          <a:ln>
                            <a:noFill/>
                          </a:ln>
                          <a:solidFill>
                            <a:schemeClr val="tx1"/>
                          </a:solidFill>
                          <a:effectLst/>
                          <a:latin typeface="Calibri" pitchFamily="34" charset="0"/>
                        </a:rPr>
                        <a:t>1200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dirty="0">
                          <a:ln>
                            <a:noFill/>
                          </a:ln>
                          <a:solidFill>
                            <a:schemeClr val="tx1"/>
                          </a:solidFill>
                          <a:effectLst/>
                          <a:latin typeface="Calibri" pitchFamily="34" charset="0"/>
                        </a:rPr>
                        <a:t>2200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397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dirty="0">
                          <a:ln>
                            <a:noFill/>
                          </a:ln>
                          <a:solidFill>
                            <a:schemeClr val="tx1"/>
                          </a:solidFill>
                          <a:effectLst/>
                          <a:latin typeface="Calibri"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dirty="0">
                          <a:ln>
                            <a:noFill/>
                          </a:ln>
                          <a:solidFill>
                            <a:schemeClr val="tx1"/>
                          </a:solidFill>
                          <a:effectLst/>
                          <a:latin typeface="Calibri" pitchFamily="34" charset="0"/>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5722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a:ln>
                            <a:noFill/>
                          </a:ln>
                          <a:solidFill>
                            <a:schemeClr val="tx1"/>
                          </a:solidFill>
                          <a:effectLst/>
                          <a:latin typeface="Calibri"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55638">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ru-RU" sz="2400" b="0" i="0" u="none" strike="noStrike" cap="none" normalizeH="0" baseline="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ru-RU" sz="2400" b="0" i="0" u="none" strike="noStrike" cap="none" normalizeH="0" baseline="0" dirty="0">
                          <a:ln>
                            <a:noFill/>
                          </a:ln>
                          <a:solidFill>
                            <a:schemeClr val="tx1"/>
                          </a:solidFill>
                          <a:effectLst/>
                          <a:latin typeface="Calibri"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1">
                                            <p:txEl>
                                              <p:pRg st="0" end="0"/>
                                            </p:txEl>
                                          </p:spTgt>
                                        </p:tgtEl>
                                        <p:attrNameLst>
                                          <p:attrName>style.visibility</p:attrName>
                                        </p:attrNameLst>
                                      </p:cBhvr>
                                      <p:to>
                                        <p:strVal val="visible"/>
                                      </p:to>
                                    </p:set>
                                    <p:anim calcmode="lin" valueType="num">
                                      <p:cBhvr additive="base">
                                        <p:cTn id="7" dur="500" fill="hold"/>
                                        <p:tgtEl>
                                          <p:spTgt spid="819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1">
                                            <p:txEl>
                                              <p:pRg st="1" end="1"/>
                                            </p:txEl>
                                          </p:spTgt>
                                        </p:tgtEl>
                                        <p:attrNameLst>
                                          <p:attrName>style.visibility</p:attrName>
                                        </p:attrNameLst>
                                      </p:cBhvr>
                                      <p:to>
                                        <p:strVal val="visible"/>
                                      </p:to>
                                    </p:set>
                                    <p:anim calcmode="lin" valueType="num">
                                      <p:cBhvr additive="base">
                                        <p:cTn id="13" dur="500" fill="hold"/>
                                        <p:tgtEl>
                                          <p:spTgt spid="819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21">
                                            <p:txEl>
                                              <p:pRg st="3" end="3"/>
                                            </p:txEl>
                                          </p:spTgt>
                                        </p:tgtEl>
                                        <p:attrNameLst>
                                          <p:attrName>style.visibility</p:attrName>
                                        </p:attrNameLst>
                                      </p:cBhvr>
                                      <p:to>
                                        <p:strVal val="visible"/>
                                      </p:to>
                                    </p:set>
                                    <p:anim calcmode="lin" valueType="num">
                                      <p:cBhvr additive="base">
                                        <p:cTn id="19" dur="500" fill="hold"/>
                                        <p:tgtEl>
                                          <p:spTgt spid="8192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21">
                                            <p:txEl>
                                              <p:pRg st="4" end="4"/>
                                            </p:txEl>
                                          </p:spTgt>
                                        </p:tgtEl>
                                        <p:attrNameLst>
                                          <p:attrName>style.visibility</p:attrName>
                                        </p:attrNameLst>
                                      </p:cBhvr>
                                      <p:to>
                                        <p:strVal val="visible"/>
                                      </p:to>
                                    </p:set>
                                    <p:anim calcmode="lin" valueType="num">
                                      <p:cBhvr additive="base">
                                        <p:cTn id="23" dur="500" fill="hold"/>
                                        <p:tgtEl>
                                          <p:spTgt spid="8192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1921">
                                            <p:txEl>
                                              <p:pRg st="5" end="5"/>
                                            </p:txEl>
                                          </p:spTgt>
                                        </p:tgtEl>
                                        <p:attrNameLst>
                                          <p:attrName>style.visibility</p:attrName>
                                        </p:attrNameLst>
                                      </p:cBhvr>
                                      <p:to>
                                        <p:strVal val="visible"/>
                                      </p:to>
                                    </p:set>
                                    <p:anim calcmode="lin" valueType="num">
                                      <p:cBhvr additive="base">
                                        <p:cTn id="29" dur="500" fill="hold"/>
                                        <p:tgtEl>
                                          <p:spTgt spid="8192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2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1921">
                                            <p:txEl>
                                              <p:pRg st="6" end="6"/>
                                            </p:txEl>
                                          </p:spTgt>
                                        </p:tgtEl>
                                        <p:attrNameLst>
                                          <p:attrName>style.visibility</p:attrName>
                                        </p:attrNameLst>
                                      </p:cBhvr>
                                      <p:to>
                                        <p:strVal val="visible"/>
                                      </p:to>
                                    </p:set>
                                    <p:anim calcmode="lin" valueType="num">
                                      <p:cBhvr additive="base">
                                        <p:cTn id="33" dur="500" fill="hold"/>
                                        <p:tgtEl>
                                          <p:spTgt spid="8192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19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1950"/>
                                        </p:tgtEl>
                                        <p:attrNameLst>
                                          <p:attrName>style.visibility</p:attrName>
                                        </p:attrNameLst>
                                      </p:cBhvr>
                                      <p:to>
                                        <p:strVal val="visible"/>
                                      </p:to>
                                    </p:set>
                                    <p:anim calcmode="lin" valueType="num">
                                      <p:cBhvr additive="base">
                                        <p:cTn id="39" dur="500" fill="hold"/>
                                        <p:tgtEl>
                                          <p:spTgt spid="81950"/>
                                        </p:tgtEl>
                                        <p:attrNameLst>
                                          <p:attrName>ppt_x</p:attrName>
                                        </p:attrNameLst>
                                      </p:cBhvr>
                                      <p:tavLst>
                                        <p:tav tm="0">
                                          <p:val>
                                            <p:strVal val="#ppt_x"/>
                                          </p:val>
                                        </p:tav>
                                        <p:tav tm="100000">
                                          <p:val>
                                            <p:strVal val="#ppt_x"/>
                                          </p:val>
                                        </p:tav>
                                      </p:tavLst>
                                    </p:anim>
                                    <p:anim calcmode="lin" valueType="num">
                                      <p:cBhvr additive="base">
                                        <p:cTn id="40" dur="500" fill="hold"/>
                                        <p:tgtEl>
                                          <p:spTgt spid="81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p:cNvSpPr>
          <p:nvPr>
            <p:ph type="title"/>
          </p:nvPr>
        </p:nvSpPr>
        <p:spPr>
          <a:xfrm>
            <a:off x="457200" y="274638"/>
            <a:ext cx="8229600" cy="561975"/>
          </a:xfrm>
        </p:spPr>
        <p:txBody>
          <a:bodyPr/>
          <a:lstStyle/>
          <a:p>
            <a:pPr algn="l"/>
            <a:r>
              <a:rPr lang="ru-RU" sz="2400" b="1"/>
              <a:t>Алгоритм</a:t>
            </a:r>
          </a:p>
        </p:txBody>
      </p:sp>
      <p:sp>
        <p:nvSpPr>
          <p:cNvPr id="111618" name="Rectangle 3"/>
          <p:cNvSpPr>
            <a:spLocks noGrp="1"/>
          </p:cNvSpPr>
          <p:nvPr>
            <p:ph type="body" idx="1"/>
          </p:nvPr>
        </p:nvSpPr>
        <p:spPr>
          <a:xfrm>
            <a:off x="468313" y="1052513"/>
            <a:ext cx="8229600" cy="4681537"/>
          </a:xfrm>
        </p:spPr>
        <p:txBody>
          <a:bodyPr/>
          <a:lstStyle/>
          <a:p>
            <a:pPr>
              <a:buFont typeface="Arial" charset="0"/>
              <a:buNone/>
            </a:pPr>
            <a:r>
              <a:rPr lang="en-US" sz="2400" b="1" dirty="0">
                <a:latin typeface="Courier New" pitchFamily="49" charset="0"/>
                <a:cs typeface="Courier New" pitchFamily="49" charset="0"/>
              </a:rPr>
              <a:t>for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=0;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&lt;n;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a:t>
            </a:r>
            <a:r>
              <a:rPr lang="en-US" sz="2400" b="1" baseline="-25000" dirty="0" err="1">
                <a:latin typeface="Courier New" pitchFamily="49" charset="0"/>
                <a:cs typeface="Courier New" pitchFamily="49" charset="0"/>
              </a:rPr>
              <a:t>i,i</a:t>
            </a:r>
            <a:r>
              <a:rPr lang="en-US" sz="2400" b="1" dirty="0">
                <a:latin typeface="Courier New" pitchFamily="49" charset="0"/>
                <a:cs typeface="Courier New" pitchFamily="49" charset="0"/>
              </a:rPr>
              <a:t> = 0;</a:t>
            </a:r>
          </a:p>
          <a:p>
            <a:pPr>
              <a:buFont typeface="Arial" charset="0"/>
              <a:buNone/>
            </a:pPr>
            <a:r>
              <a:rPr lang="en-US" sz="2400" b="1" dirty="0">
                <a:latin typeface="Courier New" pitchFamily="49" charset="0"/>
                <a:cs typeface="Courier New" pitchFamily="49" charset="0"/>
              </a:rPr>
              <a:t>for (l=1; l&lt;n; l++)</a:t>
            </a:r>
            <a:endParaRPr lang="ru-RU" sz="2400" b="1" dirty="0">
              <a:latin typeface="Courier New" pitchFamily="49" charset="0"/>
              <a:cs typeface="Courier New" pitchFamily="49" charset="0"/>
            </a:endParaRPr>
          </a:p>
          <a:p>
            <a:pPr>
              <a:buFont typeface="Arial" charset="0"/>
              <a:buNone/>
            </a:pPr>
            <a:r>
              <a:rPr lang="en-US" sz="2400" b="1" dirty="0">
                <a:latin typeface="Courier New" pitchFamily="49" charset="0"/>
                <a:cs typeface="Courier New" pitchFamily="49" charset="0"/>
              </a:rPr>
              <a:t>	for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=0;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&lt;n;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a:t>
            </a:r>
            <a:endParaRPr lang="ru-RU" sz="2400" b="1" dirty="0">
              <a:latin typeface="Courier New" pitchFamily="49" charset="0"/>
              <a:cs typeface="Courier New" pitchFamily="49" charset="0"/>
            </a:endParaRPr>
          </a:p>
          <a:p>
            <a:pPr>
              <a:buFont typeface="Arial" charset="0"/>
              <a:buNone/>
            </a:pPr>
            <a:r>
              <a:rPr lang="en-US" sz="2400" b="1" dirty="0">
                <a:latin typeface="Courier New" pitchFamily="49" charset="0"/>
                <a:cs typeface="Courier New" pitchFamily="49" charset="0"/>
              </a:rPr>
              <a:t>		j =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l;</a:t>
            </a:r>
          </a:p>
          <a:p>
            <a:pPr>
              <a:buFont typeface="Arial" charset="0"/>
              <a:buNone/>
            </a:pPr>
            <a:r>
              <a:rPr lang="en-US" sz="2400" b="1" dirty="0">
                <a:latin typeface="Courier New" pitchFamily="49" charset="0"/>
                <a:cs typeface="Courier New" pitchFamily="49" charset="0"/>
              </a:rPr>
              <a:t>		for (k = 0; k &lt; j; k++)</a:t>
            </a:r>
          </a:p>
          <a:p>
            <a:pPr>
              <a:buFont typeface="Arial" charset="0"/>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a:t>
            </a:r>
            <a:r>
              <a:rPr lang="en-US" sz="2400" b="1" baseline="-25000" dirty="0" err="1">
                <a:latin typeface="Courier New" pitchFamily="49" charset="0"/>
                <a:cs typeface="Courier New" pitchFamily="49" charset="0"/>
              </a:rPr>
              <a:t>ij</a:t>
            </a:r>
            <a:r>
              <a:rPr lang="en-US" sz="2400" b="1" dirty="0">
                <a:latin typeface="Courier New" pitchFamily="49" charset="0"/>
                <a:cs typeface="Courier New" pitchFamily="49" charset="0"/>
              </a:rPr>
              <a:t> = min(</a:t>
            </a:r>
            <a:r>
              <a:rPr lang="en-US" sz="2400" b="1" dirty="0" err="1">
                <a:latin typeface="Courier New" pitchFamily="49" charset="0"/>
                <a:cs typeface="Courier New" pitchFamily="49" charset="0"/>
              </a:rPr>
              <a:t>m</a:t>
            </a:r>
            <a:r>
              <a:rPr lang="en-US" sz="2400" b="1" baseline="-25000" dirty="0" err="1">
                <a:latin typeface="Courier New" pitchFamily="49" charset="0"/>
                <a:cs typeface="Courier New" pitchFamily="49" charset="0"/>
              </a:rPr>
              <a:t>i,k</a:t>
            </a:r>
            <a:r>
              <a:rPr lang="en-US" sz="2400" b="1" dirty="0">
                <a:latin typeface="Courier New" pitchFamily="49" charset="0"/>
                <a:cs typeface="Courier New" pitchFamily="49" charset="0"/>
              </a:rPr>
              <a:t>+ m</a:t>
            </a:r>
            <a:r>
              <a:rPr lang="en-US" sz="2400" b="1" baseline="-25000" dirty="0">
                <a:latin typeface="Courier New" pitchFamily="49" charset="0"/>
                <a:cs typeface="Courier New" pitchFamily="49" charset="0"/>
              </a:rPr>
              <a:t>k+1,j </a:t>
            </a:r>
            <a:r>
              <a:rPr lang="en-US" sz="2400" b="1" dirty="0">
                <a:latin typeface="Courier New" pitchFamily="49" charset="0"/>
                <a:cs typeface="Courier New" pitchFamily="49" charset="0"/>
              </a:rPr>
              <a:t>+ r</a:t>
            </a:r>
            <a:r>
              <a:rPr lang="en-US" sz="2400" b="1" baseline="-25000" dirty="0">
                <a:latin typeface="Courier New" pitchFamily="49" charset="0"/>
                <a:cs typeface="Courier New" pitchFamily="49" charset="0"/>
              </a:rPr>
              <a:t>i-1</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r</a:t>
            </a:r>
            <a:r>
              <a:rPr lang="en-US" sz="2400" b="1" baseline="-25000" dirty="0" err="1">
                <a:latin typeface="Courier New" pitchFamily="49" charset="0"/>
                <a:cs typeface="Courier New" pitchFamily="49" charset="0"/>
              </a:rPr>
              <a:t>k</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r</a:t>
            </a:r>
            <a:r>
              <a:rPr lang="en-US" sz="2400" b="1" baseline="-25000" dirty="0" err="1">
                <a:latin typeface="Courier New" pitchFamily="49" charset="0"/>
                <a:cs typeface="Courier New" pitchFamily="49" charset="0"/>
              </a:rPr>
              <a:t>j</a:t>
            </a:r>
            <a:r>
              <a:rPr lang="en-US" sz="2400" b="1" dirty="0">
                <a:latin typeface="Courier New" pitchFamily="49" charset="0"/>
                <a:cs typeface="Courier New" pitchFamily="49" charset="0"/>
              </a:rPr>
              <a:t>)</a:t>
            </a:r>
          </a:p>
          <a:p>
            <a:pPr>
              <a:buFont typeface="Arial" charset="0"/>
              <a:buNone/>
            </a:pPr>
            <a:r>
              <a:rPr lang="en-US" sz="2400" b="1" dirty="0">
                <a:latin typeface="Courier New" pitchFamily="49" charset="0"/>
                <a:cs typeface="Courier New" pitchFamily="49" charset="0"/>
              </a:rPr>
              <a:t>	}</a:t>
            </a:r>
          </a:p>
          <a:p>
            <a:pPr>
              <a:buFont typeface="Arial" charset="0"/>
              <a:buNone/>
            </a:pPr>
            <a:r>
              <a:rPr lang="en-US" sz="2400" dirty="0">
                <a:latin typeface="Courier"/>
              </a:rPr>
              <a:t>r</a:t>
            </a:r>
            <a:r>
              <a:rPr lang="en-US" sz="2400" baseline="-25000" dirty="0">
                <a:latin typeface="Courier"/>
              </a:rPr>
              <a:t>i-1 </a:t>
            </a:r>
            <a:r>
              <a:rPr lang="en-US" sz="2400" dirty="0"/>
              <a:t>–</a:t>
            </a:r>
            <a:r>
              <a:rPr lang="en-US" sz="2400" dirty="0">
                <a:latin typeface="Courier"/>
              </a:rPr>
              <a:t> </a:t>
            </a:r>
            <a:r>
              <a:rPr lang="ru-RU" sz="2400" dirty="0">
                <a:latin typeface="Courier"/>
              </a:rPr>
              <a:t>количество строк в </a:t>
            </a:r>
            <a:r>
              <a:rPr lang="en-US" sz="2400" i="1" dirty="0">
                <a:latin typeface="Courier"/>
              </a:rPr>
              <a:t>M’</a:t>
            </a:r>
          </a:p>
          <a:p>
            <a:pPr>
              <a:buFont typeface="Arial" charset="0"/>
              <a:buNone/>
            </a:pPr>
            <a:r>
              <a:rPr lang="en-US" sz="2400" dirty="0" err="1">
                <a:latin typeface="Courier"/>
              </a:rPr>
              <a:t>r</a:t>
            </a:r>
            <a:r>
              <a:rPr lang="en-US" sz="2400" baseline="-25000" dirty="0" err="1">
                <a:latin typeface="Courier"/>
              </a:rPr>
              <a:t>k</a:t>
            </a:r>
            <a:r>
              <a:rPr lang="en-US" sz="2400" baseline="-25000" dirty="0">
                <a:latin typeface="Courier"/>
              </a:rPr>
              <a:t> </a:t>
            </a:r>
            <a:r>
              <a:rPr lang="en-US" sz="2400" dirty="0"/>
              <a:t>–</a:t>
            </a:r>
            <a:r>
              <a:rPr lang="en-US" sz="2400" dirty="0">
                <a:latin typeface="Courier"/>
              </a:rPr>
              <a:t> </a:t>
            </a:r>
            <a:r>
              <a:rPr lang="ru-RU" sz="2400" dirty="0">
                <a:latin typeface="Courier"/>
              </a:rPr>
              <a:t>количество столбцов в </a:t>
            </a:r>
            <a:r>
              <a:rPr lang="en-US" sz="2400" i="1" dirty="0">
                <a:latin typeface="Courier"/>
              </a:rPr>
              <a:t>M’</a:t>
            </a:r>
            <a:endParaRPr lang="ru-RU" sz="2400" i="1" dirty="0">
              <a:latin typeface="Courier"/>
            </a:endParaRPr>
          </a:p>
          <a:p>
            <a:pPr>
              <a:buFont typeface="Arial" charset="0"/>
              <a:buNone/>
            </a:pPr>
            <a:r>
              <a:rPr lang="en-US" sz="2400" dirty="0" err="1">
                <a:latin typeface="Courier"/>
              </a:rPr>
              <a:t>r</a:t>
            </a:r>
            <a:r>
              <a:rPr lang="en-US" sz="2400" baseline="-25000" dirty="0" err="1">
                <a:latin typeface="Courier"/>
              </a:rPr>
              <a:t>j</a:t>
            </a:r>
            <a:r>
              <a:rPr lang="en-US" sz="2400" baseline="-25000" dirty="0">
                <a:latin typeface="Courier"/>
              </a:rPr>
              <a:t> </a:t>
            </a:r>
            <a:r>
              <a:rPr lang="en-US" sz="2400" dirty="0"/>
              <a:t>–</a:t>
            </a:r>
            <a:r>
              <a:rPr lang="en-US" sz="2400" dirty="0">
                <a:latin typeface="Courier"/>
              </a:rPr>
              <a:t> </a:t>
            </a:r>
            <a:r>
              <a:rPr lang="ru-RU" sz="2400" dirty="0">
                <a:latin typeface="Courier"/>
              </a:rPr>
              <a:t>количество столбцов в </a:t>
            </a:r>
            <a:r>
              <a:rPr lang="en-US" sz="2400" i="1" dirty="0">
                <a:latin typeface="Courier"/>
              </a:rPr>
              <a:t>M</a:t>
            </a:r>
            <a:r>
              <a:rPr lang="ru-RU" i="1" dirty="0">
                <a:latin typeface="Courier"/>
                <a:sym typeface="Symbol" pitchFamily="18" charset="2"/>
              </a:rPr>
              <a:t>˝</a:t>
            </a:r>
            <a:endParaRPr lang="en-US" sz="2400" i="1" dirty="0">
              <a:latin typeface="Courier"/>
            </a:endParaRPr>
          </a:p>
          <a:p>
            <a:pPr>
              <a:buFont typeface="Arial" charset="0"/>
              <a:buNone/>
            </a:pPr>
            <a:endParaRPr lang="en-US" sz="2400" dirty="0">
              <a:latin typeface="Courier"/>
            </a:endParaRPr>
          </a:p>
          <a:p>
            <a:pPr>
              <a:buFont typeface="Arial" charset="0"/>
              <a:buNone/>
            </a:pPr>
            <a:endParaRPr lang="en-US" sz="2400" dirty="0"/>
          </a:p>
          <a:p>
            <a:pPr>
              <a:buFont typeface="Arial" charset="0"/>
              <a:buNone/>
            </a:pPr>
            <a:endParaRPr lang="ru-RU"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lstStyle/>
          <a:p>
            <a:pPr algn="l"/>
            <a:r>
              <a:rPr lang="ru-RU" sz="3200" dirty="0"/>
              <a:t>Пример 1. </a:t>
            </a:r>
            <a:r>
              <a:rPr lang="ru-RU" sz="3200" u="sng" dirty="0"/>
              <a:t>Числа Фибоначчи</a:t>
            </a:r>
          </a:p>
        </p:txBody>
      </p:sp>
      <p:sp>
        <p:nvSpPr>
          <p:cNvPr id="3" name="Объект 2"/>
          <p:cNvSpPr>
            <a:spLocks noGrp="1"/>
          </p:cNvSpPr>
          <p:nvPr>
            <p:ph idx="1"/>
          </p:nvPr>
        </p:nvSpPr>
        <p:spPr>
          <a:xfrm>
            <a:off x="251520" y="692696"/>
            <a:ext cx="8892480" cy="6165304"/>
          </a:xfrm>
        </p:spPr>
        <p:txBody>
          <a:bodyPr/>
          <a:lstStyle/>
          <a:p>
            <a:pPr marL="0" indent="0">
              <a:buNone/>
            </a:pPr>
            <a:r>
              <a:rPr lang="en-US" sz="1800" b="1" dirty="0">
                <a:solidFill>
                  <a:srgbClr val="FF0000"/>
                </a:solidFill>
                <a:latin typeface="Courier New" panose="02070309020205020404" pitchFamily="49" charset="0"/>
                <a:cs typeface="Courier New" panose="02070309020205020404" pitchFamily="49" charset="0"/>
              </a:rPr>
              <a:t>//</a:t>
            </a:r>
            <a:r>
              <a:rPr lang="ru-RU" sz="1800" b="1" dirty="0">
                <a:solidFill>
                  <a:srgbClr val="FF0000"/>
                </a:solidFill>
                <a:latin typeface="Courier New" panose="02070309020205020404" pitchFamily="49" charset="0"/>
                <a:cs typeface="Courier New" panose="02070309020205020404" pitchFamily="49" charset="0"/>
              </a:rPr>
              <a:t>рекурсивный вариант</a:t>
            </a:r>
            <a:endParaRPr lang="en-US" sz="1800" b="1" dirty="0">
              <a:solidFill>
                <a:srgbClr val="FF0000"/>
              </a:solidFill>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fib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n) {</a:t>
            </a:r>
          </a:p>
          <a:p>
            <a:pPr marL="0" indent="0">
              <a:buNone/>
            </a:pPr>
            <a:r>
              <a:rPr lang="en-US" sz="1800" b="1" dirty="0">
                <a:latin typeface="Courier New" panose="02070309020205020404" pitchFamily="49" charset="0"/>
                <a:cs typeface="Courier New" panose="02070309020205020404" pitchFamily="49" charset="0"/>
              </a:rPr>
              <a:t>	if (n &lt;= 1) return 1;</a:t>
            </a:r>
          </a:p>
          <a:p>
            <a:pPr marL="0" indent="0">
              <a:buNone/>
            </a:pPr>
            <a:r>
              <a:rPr lang="en-US" sz="1800" b="1" dirty="0">
                <a:latin typeface="Courier New" panose="02070309020205020404" pitchFamily="49" charset="0"/>
                <a:cs typeface="Courier New" panose="02070309020205020404" pitchFamily="49" charset="0"/>
              </a:rPr>
              <a:t>	return fib(n - 2) + fib(n - 1);</a:t>
            </a:r>
          </a:p>
          <a:p>
            <a:pPr marL="0" indent="0">
              <a:buNone/>
            </a:pPr>
            <a:r>
              <a:rPr lang="en-US" sz="1800" b="1" dirty="0">
                <a:latin typeface="Courier New" panose="02070309020205020404" pitchFamily="49" charset="0"/>
                <a:cs typeface="Courier New" panose="02070309020205020404" pitchFamily="49" charset="0"/>
              </a:rPr>
              <a:t>}</a:t>
            </a:r>
          </a:p>
          <a:p>
            <a:pPr marL="0" indent="0">
              <a:buNone/>
            </a:pPr>
            <a:r>
              <a:rPr lang="en-US" sz="1800" b="1" dirty="0">
                <a:solidFill>
                  <a:srgbClr val="FF0000"/>
                </a:solidFill>
                <a:latin typeface="Courier New" panose="02070309020205020404" pitchFamily="49" charset="0"/>
                <a:cs typeface="Courier New" panose="02070309020205020404" pitchFamily="49" charset="0"/>
              </a:rPr>
              <a:t>//</a:t>
            </a:r>
            <a:r>
              <a:rPr lang="ru-RU" sz="1800" b="1" dirty="0">
                <a:solidFill>
                  <a:srgbClr val="FF0000"/>
                </a:solidFill>
                <a:latin typeface="Courier New" panose="02070309020205020404" pitchFamily="49" charset="0"/>
                <a:cs typeface="Courier New" panose="02070309020205020404" pitchFamily="49" charset="0"/>
              </a:rPr>
              <a:t>рекурсия с </a:t>
            </a:r>
            <a:r>
              <a:rPr lang="ru-RU" sz="1800" b="1" dirty="0" err="1">
                <a:solidFill>
                  <a:srgbClr val="FF0000"/>
                </a:solidFill>
                <a:latin typeface="Courier New" panose="02070309020205020404" pitchFamily="49" charset="0"/>
                <a:cs typeface="Courier New" panose="02070309020205020404" pitchFamily="49" charset="0"/>
              </a:rPr>
              <a:t>мемоизацией</a:t>
            </a:r>
            <a:endParaRPr lang="en-US" sz="1800" b="1" dirty="0">
              <a:solidFill>
                <a:srgbClr val="FF0000"/>
              </a:solidFill>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int </a:t>
            </a:r>
            <a:r>
              <a:rPr lang="en-US" sz="1800" b="1" dirty="0" err="1">
                <a:latin typeface="Courier New" panose="02070309020205020404" pitchFamily="49" charset="0"/>
                <a:cs typeface="Courier New" panose="02070309020205020404" pitchFamily="49" charset="0"/>
              </a:rPr>
              <a:t>fib_num</a:t>
            </a:r>
            <a:r>
              <a:rPr lang="en-US" sz="1800" b="1" dirty="0">
                <a:latin typeface="Courier New" panose="02070309020205020404" pitchFamily="49" charset="0"/>
                <a:cs typeface="Courier New" panose="02070309020205020404" pitchFamily="49" charset="0"/>
              </a:rPr>
              <a:t>[1000] = {1, 1};</a:t>
            </a:r>
          </a:p>
          <a:p>
            <a:pPr marL="0" indent="0">
              <a:buNone/>
            </a:pPr>
            <a:r>
              <a:rPr lang="en-US" sz="1800" b="1" dirty="0">
                <a:latin typeface="Courier New" panose="02070309020205020404" pitchFamily="49" charset="0"/>
                <a:cs typeface="Courier New" panose="02070309020205020404" pitchFamily="49" charset="0"/>
              </a:rPr>
              <a:t>int fib (int n) {</a:t>
            </a:r>
          </a:p>
          <a:p>
            <a:pPr marL="0" indent="0">
              <a:buNone/>
            </a:pPr>
            <a:r>
              <a:rPr lang="ru-RU" sz="1800"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 ( !</a:t>
            </a:r>
            <a:r>
              <a:rPr lang="en-US" sz="1800" b="1" dirty="0" err="1">
                <a:latin typeface="Courier New" panose="02070309020205020404" pitchFamily="49" charset="0"/>
                <a:cs typeface="Courier New" panose="02070309020205020404" pitchFamily="49" charset="0"/>
              </a:rPr>
              <a:t>fib_num</a:t>
            </a:r>
            <a:r>
              <a:rPr lang="en-US" sz="1800" b="1" dirty="0">
                <a:latin typeface="Courier New" panose="02070309020205020404" pitchFamily="49" charset="0"/>
                <a:cs typeface="Courier New" panose="02070309020205020404" pitchFamily="49" charset="0"/>
              </a:rPr>
              <a:t>[n] )	</a:t>
            </a:r>
            <a:endParaRPr lang="ru-RU"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	return </a:t>
            </a:r>
            <a:r>
              <a:rPr lang="en-US" sz="1800" b="1" dirty="0" err="1">
                <a:latin typeface="Courier New" panose="02070309020205020404" pitchFamily="49" charset="0"/>
                <a:cs typeface="Courier New" panose="02070309020205020404" pitchFamily="49" charset="0"/>
              </a:rPr>
              <a:t>fib_num</a:t>
            </a:r>
            <a:r>
              <a:rPr lang="en-US" sz="1800" b="1" dirty="0">
                <a:latin typeface="Courier New" panose="02070309020205020404" pitchFamily="49" charset="0"/>
                <a:cs typeface="Courier New" panose="02070309020205020404" pitchFamily="49" charset="0"/>
              </a:rPr>
              <a:t>[n] = fib(n - 2) + fib(n - 1);</a:t>
            </a:r>
          </a:p>
          <a:p>
            <a:pPr marL="0" indent="0">
              <a:buNone/>
            </a:pPr>
            <a:r>
              <a:rPr lang="en-US" sz="1800" b="1" dirty="0">
                <a:latin typeface="Courier New" panose="02070309020205020404" pitchFamily="49" charset="0"/>
                <a:cs typeface="Courier New" panose="02070309020205020404" pitchFamily="49" charset="0"/>
              </a:rPr>
              <a:t>   return </a:t>
            </a:r>
            <a:r>
              <a:rPr lang="en-US" sz="1800" b="1" dirty="0" err="1">
                <a:latin typeface="Courier New" panose="02070309020205020404" pitchFamily="49" charset="0"/>
                <a:cs typeface="Courier New" panose="02070309020205020404" pitchFamily="49" charset="0"/>
              </a:rPr>
              <a:t>fib_num</a:t>
            </a:r>
            <a:r>
              <a:rPr lang="en-US" sz="1800" b="1" dirty="0">
                <a:latin typeface="Courier New" panose="02070309020205020404" pitchFamily="49" charset="0"/>
                <a:cs typeface="Courier New" panose="02070309020205020404" pitchFamily="49" charset="0"/>
              </a:rPr>
              <a:t>[n];</a:t>
            </a:r>
          </a:p>
          <a:p>
            <a:pPr marL="0" indent="0">
              <a:buNone/>
            </a:pPr>
            <a:r>
              <a:rPr lang="en-US" sz="1800" b="1" dirty="0">
                <a:latin typeface="Courier New" panose="02070309020205020404" pitchFamily="49" charset="0"/>
                <a:cs typeface="Courier New" panose="02070309020205020404" pitchFamily="49" charset="0"/>
              </a:rPr>
              <a:t>}</a:t>
            </a:r>
          </a:p>
          <a:p>
            <a:pPr marL="0" indent="0">
              <a:buNone/>
            </a:pPr>
            <a:r>
              <a:rPr lang="en-US" sz="1800" b="1" dirty="0">
                <a:solidFill>
                  <a:srgbClr val="FF0000"/>
                </a:solidFill>
                <a:latin typeface="Courier New" panose="02070309020205020404" pitchFamily="49" charset="0"/>
                <a:cs typeface="Courier New" panose="02070309020205020404" pitchFamily="49" charset="0"/>
              </a:rPr>
              <a:t>//</a:t>
            </a:r>
            <a:r>
              <a:rPr lang="ru-RU" sz="1800" b="1" dirty="0">
                <a:solidFill>
                  <a:srgbClr val="FF0000"/>
                </a:solidFill>
                <a:latin typeface="Courier New" panose="02070309020205020404" pitchFamily="49" charset="0"/>
                <a:cs typeface="Courier New" panose="02070309020205020404" pitchFamily="49" charset="0"/>
              </a:rPr>
              <a:t>ДП</a:t>
            </a:r>
            <a:endParaRPr lang="en-US" sz="1800" b="1" dirty="0">
              <a:solidFill>
                <a:srgbClr val="FF0000"/>
              </a:solidFill>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int </a:t>
            </a:r>
            <a:r>
              <a:rPr lang="en-US" sz="1800" b="1" dirty="0" err="1">
                <a:latin typeface="Courier New" panose="02070309020205020404" pitchFamily="49" charset="0"/>
                <a:cs typeface="Courier New" panose="02070309020205020404" pitchFamily="49" charset="0"/>
              </a:rPr>
              <a:t>fib_num</a:t>
            </a:r>
            <a:r>
              <a:rPr lang="en-US" sz="1800" b="1" dirty="0">
                <a:latin typeface="Courier New" panose="02070309020205020404" pitchFamily="49" charset="0"/>
                <a:cs typeface="Courier New" panose="02070309020205020404" pitchFamily="49" charset="0"/>
              </a:rPr>
              <a:t>[1000] = {1, 1};</a:t>
            </a:r>
          </a:p>
          <a:p>
            <a:pPr marL="0" indent="0">
              <a:buNone/>
            </a:pPr>
            <a:r>
              <a:rPr lang="en-US" sz="1800" b="1" dirty="0">
                <a:latin typeface="Courier New" panose="02070309020205020404" pitchFamily="49" charset="0"/>
                <a:cs typeface="Courier New" panose="02070309020205020404" pitchFamily="49" charset="0"/>
              </a:rPr>
              <a:t>for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2;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&lt; 1000;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fib_num</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fib_num</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- 2] + </a:t>
            </a:r>
            <a:r>
              <a:rPr lang="en-US" sz="1800" b="1" dirty="0" err="1">
                <a:latin typeface="Courier New" panose="02070309020205020404" pitchFamily="49" charset="0"/>
                <a:cs typeface="Courier New" panose="02070309020205020404" pitchFamily="49" charset="0"/>
              </a:rPr>
              <a:t>fib_num</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a:t>
            </a:r>
            <a:r>
              <a:rPr lang="en-US" sz="1800" b="1" dirty="0">
                <a:latin typeface="Courier New" panose="02070309020205020404" pitchFamily="49" charset="0"/>
                <a:cs typeface="Courier New" panose="02070309020205020404" pitchFamily="49" charset="0"/>
              </a:rPr>
              <a:t> - 1];</a:t>
            </a:r>
            <a:endParaRPr lang="ru-RU"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8181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p:cNvSpPr>
          <p:nvPr>
            <p:ph type="title"/>
          </p:nvPr>
        </p:nvSpPr>
        <p:spPr>
          <a:xfrm>
            <a:off x="457200" y="274638"/>
            <a:ext cx="8229600" cy="561975"/>
          </a:xfrm>
        </p:spPr>
        <p:txBody>
          <a:bodyPr/>
          <a:lstStyle/>
          <a:p>
            <a:pPr algn="l"/>
            <a:r>
              <a:rPr lang="ru-RU" sz="2800" b="1"/>
              <a:t>Упражнение</a:t>
            </a:r>
          </a:p>
        </p:txBody>
      </p:sp>
      <p:sp>
        <p:nvSpPr>
          <p:cNvPr id="83970" name="Rectangle 3"/>
          <p:cNvSpPr>
            <a:spLocks noGrp="1"/>
          </p:cNvSpPr>
          <p:nvPr>
            <p:ph type="body" idx="1"/>
          </p:nvPr>
        </p:nvSpPr>
        <p:spPr>
          <a:xfrm>
            <a:off x="179388" y="1052513"/>
            <a:ext cx="8640762" cy="3816350"/>
          </a:xfrm>
        </p:spPr>
        <p:txBody>
          <a:bodyPr/>
          <a:lstStyle/>
          <a:p>
            <a:pPr>
              <a:buFont typeface="Arial" charset="0"/>
              <a:buNone/>
            </a:pPr>
            <a:r>
              <a:rPr lang="ru-RU" sz="2400" dirty="0"/>
              <a:t>Задана строка, состоящая из вещественных чисел, разделенных</a:t>
            </a:r>
          </a:p>
          <a:p>
            <a:pPr>
              <a:buFont typeface="Arial" charset="0"/>
              <a:buNone/>
            </a:pPr>
            <a:r>
              <a:rPr lang="ru-RU" sz="2400" dirty="0"/>
              <a:t>арифметическими операциями. </a:t>
            </a:r>
          </a:p>
          <a:p>
            <a:pPr>
              <a:buFont typeface="Arial" charset="0"/>
              <a:buNone/>
            </a:pPr>
            <a:endParaRPr lang="ru-RU" sz="2400" dirty="0"/>
          </a:p>
          <a:p>
            <a:pPr>
              <a:buFont typeface="Arial" charset="0"/>
              <a:buNone/>
            </a:pPr>
            <a:r>
              <a:rPr lang="ru-RU" sz="2400" dirty="0"/>
              <a:t>Требуется расставить в строке скобки таким образом, чтобы</a:t>
            </a:r>
          </a:p>
          <a:p>
            <a:pPr>
              <a:buFont typeface="Arial" charset="0"/>
              <a:buNone/>
            </a:pPr>
            <a:r>
              <a:rPr lang="ru-RU" sz="2400" dirty="0"/>
              <a:t>значение полученного выражения было максимальным.  </a:t>
            </a:r>
          </a:p>
          <a:p>
            <a:pPr>
              <a:buFont typeface="Arial" charset="0"/>
              <a:buNone/>
            </a:pPr>
            <a:r>
              <a:rPr lang="ru-RU"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69"/>
                                        </p:tgtEl>
                                        <p:attrNameLst>
                                          <p:attrName>style.visibility</p:attrName>
                                        </p:attrNameLst>
                                      </p:cBhvr>
                                      <p:to>
                                        <p:strVal val="visible"/>
                                      </p:to>
                                    </p:set>
                                    <p:anim calcmode="lin" valueType="num">
                                      <p:cBhvr additive="base">
                                        <p:cTn id="7" dur="500" fill="hold"/>
                                        <p:tgtEl>
                                          <p:spTgt spid="83969"/>
                                        </p:tgtEl>
                                        <p:attrNameLst>
                                          <p:attrName>ppt_x</p:attrName>
                                        </p:attrNameLst>
                                      </p:cBhvr>
                                      <p:tavLst>
                                        <p:tav tm="0">
                                          <p:val>
                                            <p:strVal val="#ppt_x"/>
                                          </p:val>
                                        </p:tav>
                                        <p:tav tm="100000">
                                          <p:val>
                                            <p:strVal val="#ppt_x"/>
                                          </p:val>
                                        </p:tav>
                                      </p:tavLst>
                                    </p:anim>
                                    <p:anim calcmode="lin" valueType="num">
                                      <p:cBhvr additive="base">
                                        <p:cTn id="8" dur="500" fill="hold"/>
                                        <p:tgtEl>
                                          <p:spTgt spid="839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0">
                                            <p:txEl>
                                              <p:pRg st="0" end="0"/>
                                            </p:txEl>
                                          </p:spTgt>
                                        </p:tgtEl>
                                        <p:attrNameLst>
                                          <p:attrName>style.visibility</p:attrName>
                                        </p:attrNameLst>
                                      </p:cBhvr>
                                      <p:to>
                                        <p:strVal val="visible"/>
                                      </p:to>
                                    </p:set>
                                    <p:anim calcmode="lin" valueType="num">
                                      <p:cBhvr additive="base">
                                        <p:cTn id="13" dur="500" fill="hold"/>
                                        <p:tgtEl>
                                          <p:spTgt spid="8397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3970">
                                            <p:txEl>
                                              <p:pRg st="1" end="1"/>
                                            </p:txEl>
                                          </p:spTgt>
                                        </p:tgtEl>
                                        <p:attrNameLst>
                                          <p:attrName>style.visibility</p:attrName>
                                        </p:attrNameLst>
                                      </p:cBhvr>
                                      <p:to>
                                        <p:strVal val="visible"/>
                                      </p:to>
                                    </p:set>
                                    <p:anim calcmode="lin" valueType="num">
                                      <p:cBhvr additive="base">
                                        <p:cTn id="17" dur="500" fill="hold"/>
                                        <p:tgtEl>
                                          <p:spTgt spid="8397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3970">
                                            <p:txEl>
                                              <p:pRg st="3" end="3"/>
                                            </p:txEl>
                                          </p:spTgt>
                                        </p:tgtEl>
                                        <p:attrNameLst>
                                          <p:attrName>style.visibility</p:attrName>
                                        </p:attrNameLst>
                                      </p:cBhvr>
                                      <p:to>
                                        <p:strVal val="visible"/>
                                      </p:to>
                                    </p:set>
                                    <p:anim calcmode="lin" valueType="num">
                                      <p:cBhvr additive="base">
                                        <p:cTn id="23" dur="500" fill="hold"/>
                                        <p:tgtEl>
                                          <p:spTgt spid="8397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397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3970">
                                            <p:txEl>
                                              <p:pRg st="4" end="4"/>
                                            </p:txEl>
                                          </p:spTgt>
                                        </p:tgtEl>
                                        <p:attrNameLst>
                                          <p:attrName>style.visibility</p:attrName>
                                        </p:attrNameLst>
                                      </p:cBhvr>
                                      <p:to>
                                        <p:strVal val="visible"/>
                                      </p:to>
                                    </p:set>
                                    <p:anim calcmode="lin" valueType="num">
                                      <p:cBhvr additive="base">
                                        <p:cTn id="27" dur="500" fill="hold"/>
                                        <p:tgtEl>
                                          <p:spTgt spid="8397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397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3970">
                                            <p:txEl>
                                              <p:pRg st="5" end="5"/>
                                            </p:txEl>
                                          </p:spTgt>
                                        </p:tgtEl>
                                        <p:attrNameLst>
                                          <p:attrName>style.visibility</p:attrName>
                                        </p:attrNameLst>
                                      </p:cBhvr>
                                      <p:to>
                                        <p:strVal val="visible"/>
                                      </p:to>
                                    </p:set>
                                    <p:anim calcmode="lin" valueType="num">
                                      <p:cBhvr additive="base">
                                        <p:cTn id="31" dur="500" fill="hold"/>
                                        <p:tgtEl>
                                          <p:spTgt spid="8397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type="body" idx="1"/>
          </p:nvPr>
        </p:nvSpPr>
        <p:spPr>
          <a:xfrm>
            <a:off x="179388" y="476250"/>
            <a:ext cx="8785225" cy="6121400"/>
          </a:xfrm>
        </p:spPr>
        <p:txBody>
          <a:bodyPr/>
          <a:lstStyle/>
          <a:p>
            <a:pPr>
              <a:lnSpc>
                <a:spcPct val="90000"/>
              </a:lnSpc>
              <a:buFont typeface="Arial" charset="0"/>
              <a:buNone/>
            </a:pPr>
            <a:r>
              <a:rPr lang="ru-RU" sz="2400" i="1" dirty="0">
                <a:solidFill>
                  <a:schemeClr val="hlink"/>
                </a:solidFill>
              </a:rPr>
              <a:t>Динамическим</a:t>
            </a:r>
            <a:r>
              <a:rPr lang="ru-RU" sz="2400" i="1" dirty="0"/>
              <a:t> </a:t>
            </a:r>
            <a:r>
              <a:rPr lang="ru-RU" sz="2400" i="1" dirty="0">
                <a:solidFill>
                  <a:schemeClr val="hlink"/>
                </a:solidFill>
              </a:rPr>
              <a:t>программированием</a:t>
            </a:r>
            <a:r>
              <a:rPr lang="ru-RU" sz="2400" i="1" dirty="0"/>
              <a:t> </a:t>
            </a:r>
            <a:r>
              <a:rPr lang="ru-RU" sz="2400" dirty="0"/>
              <a:t>называется способ </a:t>
            </a:r>
          </a:p>
          <a:p>
            <a:pPr>
              <a:lnSpc>
                <a:spcPct val="90000"/>
              </a:lnSpc>
              <a:buFont typeface="Arial" charset="0"/>
              <a:buNone/>
            </a:pPr>
            <a:r>
              <a:rPr lang="ru-RU" sz="2400" dirty="0"/>
              <a:t>программирования, при котором </a:t>
            </a:r>
          </a:p>
          <a:p>
            <a:pPr>
              <a:lnSpc>
                <a:spcPct val="90000"/>
              </a:lnSpc>
            </a:pPr>
            <a:r>
              <a:rPr lang="ru-RU" sz="2400" dirty="0"/>
              <a:t>задача разбивается на </a:t>
            </a:r>
            <a:r>
              <a:rPr lang="ru-RU" sz="2400" i="1" dirty="0">
                <a:solidFill>
                  <a:schemeClr val="hlink"/>
                </a:solidFill>
              </a:rPr>
              <a:t>подзадачи</a:t>
            </a:r>
            <a:r>
              <a:rPr lang="ru-RU" sz="2400" dirty="0"/>
              <a:t>, </a:t>
            </a:r>
          </a:p>
          <a:p>
            <a:pPr>
              <a:lnSpc>
                <a:spcPct val="90000"/>
              </a:lnSpc>
            </a:pPr>
            <a:r>
              <a:rPr lang="ru-RU" sz="2400" dirty="0"/>
              <a:t>вычисление идет от малых подзадач к большим,</a:t>
            </a:r>
          </a:p>
          <a:p>
            <a:pPr>
              <a:lnSpc>
                <a:spcPct val="90000"/>
              </a:lnSpc>
            </a:pPr>
            <a:r>
              <a:rPr lang="ru-RU" sz="2400" dirty="0"/>
              <a:t>ответы подзадач запоминаются в таблице и используются при решении больших задач. </a:t>
            </a:r>
          </a:p>
          <a:p>
            <a:pPr>
              <a:lnSpc>
                <a:spcPct val="90000"/>
              </a:lnSpc>
              <a:buFont typeface="Arial" charset="0"/>
              <a:buNone/>
            </a:pPr>
            <a:endParaRPr lang="ru-RU" sz="2400" dirty="0"/>
          </a:p>
          <a:p>
            <a:pPr>
              <a:lnSpc>
                <a:spcPct val="90000"/>
              </a:lnSpc>
              <a:buFont typeface="Arial" charset="0"/>
              <a:buNone/>
            </a:pPr>
            <a:r>
              <a:rPr lang="ru-RU" sz="2400" dirty="0"/>
              <a:t>Необходимо определить исходные данные задачи – </a:t>
            </a:r>
            <a:r>
              <a:rPr lang="ru-RU" sz="2400" b="1" dirty="0"/>
              <a:t>параметры</a:t>
            </a:r>
            <a:r>
              <a:rPr lang="ru-RU" sz="2400" dirty="0"/>
              <a:t>.</a:t>
            </a:r>
          </a:p>
          <a:p>
            <a:pPr>
              <a:lnSpc>
                <a:spcPct val="90000"/>
              </a:lnSpc>
              <a:buFont typeface="Arial" charset="0"/>
              <a:buNone/>
            </a:pPr>
            <a:endParaRPr lang="en-US" sz="2400" dirty="0"/>
          </a:p>
          <a:p>
            <a:pPr>
              <a:lnSpc>
                <a:spcPct val="90000"/>
              </a:lnSpc>
              <a:buFont typeface="Arial" charset="0"/>
              <a:buNone/>
            </a:pPr>
            <a:r>
              <a:rPr lang="ru-RU" sz="2400" dirty="0"/>
              <a:t>Например, при нахождении суммы некоторого набора чисел параметрами задачи будут количество чисел и их значения.</a:t>
            </a:r>
          </a:p>
          <a:p>
            <a:pPr>
              <a:lnSpc>
                <a:spcPct val="90000"/>
              </a:lnSpc>
              <a:buFont typeface="Arial" charset="0"/>
              <a:buNone/>
            </a:pPr>
            <a:endParaRPr lang="en-US" sz="2400" dirty="0"/>
          </a:p>
          <a:p>
            <a:pPr>
              <a:lnSpc>
                <a:spcPct val="90000"/>
              </a:lnSpc>
              <a:buFont typeface="Arial" charset="0"/>
              <a:buNone/>
            </a:pPr>
            <a:r>
              <a:rPr lang="ru-RU" sz="2400" dirty="0"/>
              <a:t>Тогда  задача может быть формализована в виде некоторой функции, аргументами которой могут являться количество параметров и  их значения.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0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0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1"/>
          </p:nvPr>
        </p:nvSpPr>
        <p:spPr>
          <a:xfrm>
            <a:off x="0" y="188913"/>
            <a:ext cx="8964613" cy="6480175"/>
          </a:xfrm>
        </p:spPr>
        <p:txBody>
          <a:bodyPr/>
          <a:lstStyle/>
          <a:p>
            <a:pPr>
              <a:lnSpc>
                <a:spcPct val="90000"/>
              </a:lnSpc>
              <a:buFont typeface="Arial" charset="0"/>
              <a:buNone/>
            </a:pPr>
            <a:r>
              <a:rPr lang="ru-RU" sz="2400" dirty="0"/>
              <a:t>Под </a:t>
            </a:r>
            <a:r>
              <a:rPr lang="ru-RU" sz="2400" b="1" dirty="0">
                <a:solidFill>
                  <a:srgbClr val="FF0000"/>
                </a:solidFill>
              </a:rPr>
              <a:t>подзадачей</a:t>
            </a:r>
            <a:r>
              <a:rPr lang="ru-RU" sz="2400" dirty="0"/>
              <a:t> понимается та же постановка задачи, но с меньшим числом параметров или с тем же числом параметров, но при этом хотя бы один из параметров имеет меньшее значение.</a:t>
            </a:r>
          </a:p>
          <a:p>
            <a:pPr>
              <a:lnSpc>
                <a:spcPct val="90000"/>
              </a:lnSpc>
              <a:buFont typeface="Arial" charset="0"/>
              <a:buNone/>
            </a:pPr>
            <a:endParaRPr lang="ru-RU" sz="2400" dirty="0"/>
          </a:p>
          <a:p>
            <a:pPr>
              <a:lnSpc>
                <a:spcPct val="90000"/>
              </a:lnSpc>
              <a:buFont typeface="Arial" charset="0"/>
              <a:buNone/>
            </a:pPr>
            <a:r>
              <a:rPr lang="ru-RU" sz="2400" i="1" dirty="0">
                <a:solidFill>
                  <a:srgbClr val="FF0000"/>
                </a:solidFill>
              </a:rPr>
              <a:t>Преимущество  метода </a:t>
            </a:r>
            <a:r>
              <a:rPr lang="ru-RU" sz="2400" dirty="0"/>
              <a:t>состоит в том, что если подзадача решена, то ее ответ где-то хранится и никогда </a:t>
            </a:r>
            <a:r>
              <a:rPr lang="ru-RU" sz="2400" b="1" dirty="0"/>
              <a:t>не вычисляется</a:t>
            </a:r>
            <a:r>
              <a:rPr lang="ru-RU" sz="2400" dirty="0"/>
              <a:t> заново. </a:t>
            </a:r>
          </a:p>
          <a:p>
            <a:pPr>
              <a:lnSpc>
                <a:spcPct val="90000"/>
              </a:lnSpc>
              <a:buFont typeface="Arial" charset="0"/>
              <a:buNone/>
            </a:pPr>
            <a:endParaRPr lang="ru-RU" sz="2400" dirty="0"/>
          </a:p>
          <a:p>
            <a:pPr>
              <a:lnSpc>
                <a:spcPct val="90000"/>
              </a:lnSpc>
              <a:buFont typeface="Arial" charset="0"/>
              <a:buNone/>
            </a:pPr>
            <a:r>
              <a:rPr lang="ru-RU" sz="2400" dirty="0"/>
              <a:t>Сведение решения задачи к решению некоторых подзадач может быть записано в виде </a:t>
            </a:r>
            <a:r>
              <a:rPr lang="ru-RU" sz="2400" b="1" dirty="0"/>
              <a:t>соотношений</a:t>
            </a:r>
            <a:r>
              <a:rPr lang="ru-RU" sz="2400" dirty="0"/>
              <a:t>, в которых значение функции, соответствующей исходной задаче, выражается через значения функций, соответствующих подзадачам. </a:t>
            </a:r>
          </a:p>
          <a:p>
            <a:pPr>
              <a:lnSpc>
                <a:spcPct val="90000"/>
              </a:lnSpc>
              <a:buFont typeface="Arial" charset="0"/>
              <a:buNone/>
            </a:pPr>
            <a:r>
              <a:rPr lang="ru-RU" sz="2400" dirty="0">
                <a:latin typeface="Arial" charset="0"/>
              </a:rPr>
              <a:t>З</a:t>
            </a:r>
            <a:r>
              <a:rPr lang="ru-RU" sz="2400" dirty="0"/>
              <a:t>начения аргументов у любой из функций в правой части соотношения меньше значения аргументов функции в левой части соотношения. Если аргументов несколько, то достаточно уменьшения одного из них.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1"/>
          </p:nvPr>
        </p:nvSpPr>
        <p:spPr>
          <a:xfrm>
            <a:off x="179388" y="404813"/>
            <a:ext cx="8640762" cy="5905500"/>
          </a:xfrm>
        </p:spPr>
        <p:txBody>
          <a:bodyPr/>
          <a:lstStyle/>
          <a:p>
            <a:pPr>
              <a:lnSpc>
                <a:spcPct val="90000"/>
              </a:lnSpc>
              <a:buFont typeface="Arial" charset="0"/>
              <a:buNone/>
            </a:pPr>
            <a:r>
              <a:rPr lang="ru-RU" sz="2400" dirty="0"/>
              <a:t>Динамическое программирование может быть применено к задачам </a:t>
            </a:r>
            <a:r>
              <a:rPr lang="ru-RU" sz="2400" dirty="0">
                <a:solidFill>
                  <a:schemeClr val="hlink"/>
                </a:solidFill>
              </a:rPr>
              <a:t>оптимизации</a:t>
            </a:r>
            <a:r>
              <a:rPr lang="ru-RU" sz="2400" dirty="0"/>
              <a:t>, когда требуется найти оптимальное решение, при котором значение какого-то параметра будет минимальным или максимальным в зависимости от постановки задачи.  </a:t>
            </a:r>
          </a:p>
          <a:p>
            <a:pPr>
              <a:lnSpc>
                <a:spcPct val="90000"/>
              </a:lnSpc>
              <a:buFont typeface="Arial" charset="0"/>
              <a:buNone/>
            </a:pPr>
            <a:r>
              <a:rPr lang="ru-RU" sz="2400" dirty="0"/>
              <a:t>Обычно требуется описать оптимальное решение, выписать рекуррентные соотношения, связывающие оптимальные значения параметра для подзадач, двигаясь снизу вверх, вычислить оптимальные решения для подзадач и, используя их, построить оптимальное решение для поставленной задачи.</a:t>
            </a:r>
          </a:p>
          <a:p>
            <a:pPr>
              <a:lnSpc>
                <a:spcPct val="90000"/>
              </a:lnSpc>
              <a:buFont typeface="Arial" charset="0"/>
              <a:buNone/>
            </a:pPr>
            <a:endParaRPr lang="ru-RU" sz="2200" dirty="0"/>
          </a:p>
          <a:p>
            <a:pPr>
              <a:lnSpc>
                <a:spcPct val="90000"/>
              </a:lnSpc>
              <a:buFont typeface="Arial" charset="0"/>
              <a:buNone/>
            </a:pPr>
            <a:r>
              <a:rPr lang="ru-RU" sz="2200" dirty="0"/>
              <a:t>Отметим, что для динамического программирования характерно, что зачастую решается не заданная задача, а более общая, при этом решение исходной задачи является частным случаем решения  более общей задачи.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5">
                                            <p:txEl>
                                              <p:pRg st="0" end="0"/>
                                            </p:txEl>
                                          </p:spTgt>
                                        </p:tgtEl>
                                        <p:attrNameLst>
                                          <p:attrName>style.visibility</p:attrName>
                                        </p:attrNameLst>
                                      </p:cBhvr>
                                      <p:to>
                                        <p:strVal val="visible"/>
                                      </p:to>
                                    </p:set>
                                    <p:anim calcmode="lin" valueType="num">
                                      <p:cBhvr additive="base">
                                        <p:cTn id="7" dur="500" fill="hold"/>
                                        <p:tgtEl>
                                          <p:spTgt spid="215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5">
                                            <p:txEl>
                                              <p:pRg st="1" end="1"/>
                                            </p:txEl>
                                          </p:spTgt>
                                        </p:tgtEl>
                                        <p:attrNameLst>
                                          <p:attrName>style.visibility</p:attrName>
                                        </p:attrNameLst>
                                      </p:cBhvr>
                                      <p:to>
                                        <p:strVal val="visible"/>
                                      </p:to>
                                    </p:set>
                                    <p:anim calcmode="lin" valueType="num">
                                      <p:cBhvr additive="base">
                                        <p:cTn id="13" dur="500" fill="hold"/>
                                        <p:tgtEl>
                                          <p:spTgt spid="2150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5">
                                            <p:txEl>
                                              <p:pRg st="3" end="3"/>
                                            </p:txEl>
                                          </p:spTgt>
                                        </p:tgtEl>
                                        <p:attrNameLst>
                                          <p:attrName>style.visibility</p:attrName>
                                        </p:attrNameLst>
                                      </p:cBhvr>
                                      <p:to>
                                        <p:strVal val="visible"/>
                                      </p:to>
                                    </p:set>
                                    <p:anim calcmode="lin" valueType="num">
                                      <p:cBhvr additive="base">
                                        <p:cTn id="19" dur="500" fill="hold"/>
                                        <p:tgtEl>
                                          <p:spTgt spid="2150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a:xfrm>
            <a:off x="125412" y="274638"/>
            <a:ext cx="8561388" cy="633412"/>
          </a:xfrm>
        </p:spPr>
        <p:txBody>
          <a:bodyPr/>
          <a:lstStyle/>
          <a:p>
            <a:pPr algn="l"/>
            <a:r>
              <a:rPr lang="ru-RU" sz="2400" b="1" dirty="0"/>
              <a:t>Пример</a:t>
            </a:r>
            <a:r>
              <a:rPr lang="en-US" sz="2400" b="1" dirty="0"/>
              <a:t> 2. </a:t>
            </a:r>
            <a:r>
              <a:rPr lang="ru-RU" sz="2400" dirty="0"/>
              <a:t>Найти</a:t>
            </a:r>
            <a:r>
              <a:rPr lang="ru-RU" sz="2400" b="1" dirty="0"/>
              <a:t> </a:t>
            </a:r>
            <a:r>
              <a:rPr lang="ru-RU" sz="2400" dirty="0"/>
              <a:t>количество последовательностей длины </a:t>
            </a:r>
            <a:r>
              <a:rPr lang="en-US" sz="2400" dirty="0"/>
              <a:t>N</a:t>
            </a:r>
            <a:r>
              <a:rPr lang="ru-RU" sz="2400" dirty="0"/>
              <a:t> из нулей и единиц, не содержащих двух единиц подряд.</a:t>
            </a:r>
            <a:endParaRPr lang="ru-RU" sz="2400" b="1" dirty="0"/>
          </a:p>
        </p:txBody>
      </p:sp>
      <p:sp>
        <p:nvSpPr>
          <p:cNvPr id="25605" name="Rectangle 3"/>
          <p:cNvSpPr>
            <a:spLocks noGrp="1"/>
          </p:cNvSpPr>
          <p:nvPr>
            <p:ph type="body" idx="1"/>
          </p:nvPr>
        </p:nvSpPr>
        <p:spPr>
          <a:xfrm>
            <a:off x="125412" y="1182688"/>
            <a:ext cx="8893175" cy="5558756"/>
          </a:xfrm>
        </p:spPr>
        <p:txBody>
          <a:bodyPr/>
          <a:lstStyle/>
          <a:p>
            <a:pPr>
              <a:lnSpc>
                <a:spcPct val="80000"/>
              </a:lnSpc>
              <a:buFont typeface="Arial" charset="0"/>
              <a:buNone/>
            </a:pPr>
            <a:r>
              <a:rPr lang="ru-RU" sz="2400" dirty="0"/>
              <a:t>Пусть </a:t>
            </a:r>
            <a:r>
              <a:rPr lang="en-US" sz="2400" dirty="0"/>
              <a:t>sec[ k ] – </a:t>
            </a:r>
            <a:r>
              <a:rPr lang="ru-RU" sz="2400" dirty="0"/>
              <a:t>количество последовательностей длины </a:t>
            </a:r>
            <a:r>
              <a:rPr lang="en-US" sz="2400" dirty="0"/>
              <a:t>k </a:t>
            </a:r>
            <a:r>
              <a:rPr lang="ru-RU" sz="2400" dirty="0"/>
              <a:t>из нулей и единиц, не содержащих двух единиц подряд.</a:t>
            </a:r>
          </a:p>
          <a:p>
            <a:pPr>
              <a:lnSpc>
                <a:spcPct val="80000"/>
              </a:lnSpc>
              <a:buNone/>
            </a:pPr>
            <a:r>
              <a:rPr lang="en-US" sz="2400" dirty="0"/>
              <a:t>k = 0	</a:t>
            </a:r>
            <a:r>
              <a:rPr lang="en-US" sz="2400" dirty="0" err="1"/>
              <a:t>seq</a:t>
            </a:r>
            <a:r>
              <a:rPr lang="en-US" sz="2400" dirty="0"/>
              <a:t> [ k ]  = 0 </a:t>
            </a:r>
          </a:p>
          <a:p>
            <a:pPr>
              <a:lnSpc>
                <a:spcPct val="80000"/>
              </a:lnSpc>
              <a:buNone/>
            </a:pPr>
            <a:r>
              <a:rPr lang="en-US" sz="2400" dirty="0"/>
              <a:t>k = 1 	</a:t>
            </a:r>
            <a:r>
              <a:rPr lang="en-US" sz="2400" dirty="0" err="1"/>
              <a:t>seq</a:t>
            </a:r>
            <a:r>
              <a:rPr lang="en-US" sz="2400" dirty="0"/>
              <a:t>[ k ]  =  2 	</a:t>
            </a:r>
            <a:r>
              <a:rPr lang="en-US" sz="2400" dirty="0">
                <a:solidFill>
                  <a:srgbClr val="0070C0"/>
                </a:solidFill>
              </a:rPr>
              <a:t>1, 0</a:t>
            </a:r>
          </a:p>
          <a:p>
            <a:pPr>
              <a:lnSpc>
                <a:spcPct val="80000"/>
              </a:lnSpc>
              <a:buNone/>
            </a:pPr>
            <a:r>
              <a:rPr lang="en-US" sz="2400" dirty="0"/>
              <a:t>k = 2 	</a:t>
            </a:r>
            <a:r>
              <a:rPr lang="en-US" sz="2400" dirty="0" err="1"/>
              <a:t>seq</a:t>
            </a:r>
            <a:r>
              <a:rPr lang="en-US" sz="2400" dirty="0"/>
              <a:t>[ k ]  =  3	</a:t>
            </a:r>
            <a:r>
              <a:rPr lang="en-US" sz="2400" dirty="0">
                <a:solidFill>
                  <a:srgbClr val="0070C0"/>
                </a:solidFill>
              </a:rPr>
              <a:t>00, 01, 10</a:t>
            </a:r>
          </a:p>
          <a:p>
            <a:pPr>
              <a:lnSpc>
                <a:spcPct val="80000"/>
              </a:lnSpc>
              <a:buNone/>
            </a:pPr>
            <a:r>
              <a:rPr lang="en-US" sz="2400" dirty="0"/>
              <a:t>		</a:t>
            </a:r>
          </a:p>
          <a:p>
            <a:pPr>
              <a:lnSpc>
                <a:spcPct val="80000"/>
              </a:lnSpc>
              <a:buNone/>
            </a:pPr>
            <a:r>
              <a:rPr lang="ru-RU" sz="2400" dirty="0"/>
              <a:t>Пусть мы знаем решение для всех </a:t>
            </a:r>
            <a:r>
              <a:rPr lang="en-US" sz="2400" dirty="0" err="1"/>
              <a:t>i</a:t>
            </a:r>
            <a:r>
              <a:rPr lang="en-US" sz="2400" dirty="0"/>
              <a:t> &lt; k, </a:t>
            </a:r>
            <a:r>
              <a:rPr lang="ru-RU" sz="2400" dirty="0"/>
              <a:t>тогда посчитаем </a:t>
            </a:r>
            <a:r>
              <a:rPr lang="en-US" sz="2400" dirty="0" err="1"/>
              <a:t>seq</a:t>
            </a:r>
            <a:r>
              <a:rPr lang="en-US" sz="2400" dirty="0"/>
              <a:t>[ k ]</a:t>
            </a:r>
            <a:r>
              <a:rPr lang="ru-RU" sz="2400" dirty="0"/>
              <a:t>.</a:t>
            </a:r>
            <a:r>
              <a:rPr lang="en-US" sz="2400" dirty="0"/>
              <a:t> </a:t>
            </a:r>
          </a:p>
          <a:p>
            <a:pPr>
              <a:lnSpc>
                <a:spcPct val="80000"/>
              </a:lnSpc>
              <a:buNone/>
            </a:pPr>
            <a:r>
              <a:rPr lang="ru-RU" sz="2400" dirty="0"/>
              <a:t>Чтобы получить последовательность длины </a:t>
            </a:r>
            <a:r>
              <a:rPr lang="en-US" sz="2400" dirty="0"/>
              <a:t>k</a:t>
            </a:r>
            <a:r>
              <a:rPr lang="ru-RU" sz="2400" dirty="0"/>
              <a:t> из последовательности длины </a:t>
            </a:r>
            <a:r>
              <a:rPr lang="en-US" sz="2400" dirty="0"/>
              <a:t>k – 1, </a:t>
            </a:r>
            <a:r>
              <a:rPr lang="ru-RU" sz="2400" dirty="0"/>
              <a:t>нужно  в конец дописать либо 0 либо 1.</a:t>
            </a:r>
          </a:p>
          <a:p>
            <a:pPr>
              <a:lnSpc>
                <a:spcPct val="80000"/>
              </a:lnSpc>
              <a:buNone/>
            </a:pPr>
            <a:r>
              <a:rPr lang="ru-RU" sz="2400" dirty="0"/>
              <a:t>Дописываем 0:             </a:t>
            </a:r>
            <a:r>
              <a:rPr lang="en-US" sz="2400" dirty="0" err="1"/>
              <a:t>seq</a:t>
            </a:r>
            <a:r>
              <a:rPr lang="en-US" sz="2400" dirty="0"/>
              <a:t>[ k ]  =</a:t>
            </a:r>
            <a:r>
              <a:rPr lang="ru-RU" sz="2400" dirty="0"/>
              <a:t> </a:t>
            </a:r>
            <a:r>
              <a:rPr lang="en-US" sz="2400" dirty="0" err="1"/>
              <a:t>seq</a:t>
            </a:r>
            <a:r>
              <a:rPr lang="en-US" sz="2400" dirty="0"/>
              <a:t>[ k –</a:t>
            </a:r>
            <a:r>
              <a:rPr lang="ru-RU" sz="2400" dirty="0"/>
              <a:t> 1</a:t>
            </a:r>
            <a:r>
              <a:rPr lang="en-US" sz="2400" dirty="0"/>
              <a:t>]  </a:t>
            </a:r>
            <a:endParaRPr lang="ru-RU" sz="2400" dirty="0"/>
          </a:p>
          <a:p>
            <a:pPr>
              <a:lnSpc>
                <a:spcPct val="80000"/>
              </a:lnSpc>
              <a:buNone/>
            </a:pPr>
            <a:r>
              <a:rPr lang="ru-RU" sz="2400" dirty="0"/>
              <a:t>Дописываем 1:             </a:t>
            </a:r>
            <a:r>
              <a:rPr lang="en-US" sz="2400" dirty="0" err="1"/>
              <a:t>seq</a:t>
            </a:r>
            <a:r>
              <a:rPr lang="en-US" sz="2400" dirty="0"/>
              <a:t>[ k ]  =</a:t>
            </a:r>
            <a:r>
              <a:rPr lang="ru-RU" sz="2400" dirty="0"/>
              <a:t> </a:t>
            </a:r>
            <a:r>
              <a:rPr lang="en-US" sz="2400" dirty="0" err="1"/>
              <a:t>seq</a:t>
            </a:r>
            <a:r>
              <a:rPr lang="en-US" sz="2400" dirty="0"/>
              <a:t>[ k – </a:t>
            </a:r>
            <a:r>
              <a:rPr lang="ru-RU" sz="2400" dirty="0"/>
              <a:t>2</a:t>
            </a:r>
            <a:r>
              <a:rPr lang="en-US" sz="2400" dirty="0"/>
              <a:t>]</a:t>
            </a:r>
            <a:r>
              <a:rPr lang="ru-RU" sz="2400" dirty="0"/>
              <a:t>,  т.к. в конце должно быть только …01</a:t>
            </a:r>
          </a:p>
          <a:p>
            <a:pPr>
              <a:lnSpc>
                <a:spcPct val="80000"/>
              </a:lnSpc>
              <a:buNone/>
            </a:pPr>
            <a:r>
              <a:rPr lang="ru-RU" sz="2400" dirty="0"/>
              <a:t>	             </a:t>
            </a:r>
            <a:r>
              <a:rPr lang="en-US" sz="2400" dirty="0" err="1">
                <a:solidFill>
                  <a:srgbClr val="FF0000"/>
                </a:solidFill>
              </a:rPr>
              <a:t>seq</a:t>
            </a:r>
            <a:r>
              <a:rPr lang="en-US" sz="2400" dirty="0">
                <a:solidFill>
                  <a:srgbClr val="FF0000"/>
                </a:solidFill>
              </a:rPr>
              <a:t>[ k ]  =</a:t>
            </a:r>
            <a:r>
              <a:rPr lang="ru-RU" sz="2400" dirty="0">
                <a:solidFill>
                  <a:srgbClr val="FF0000"/>
                </a:solidFill>
              </a:rPr>
              <a:t> </a:t>
            </a:r>
            <a:r>
              <a:rPr lang="en-US" sz="2400" dirty="0" err="1">
                <a:solidFill>
                  <a:srgbClr val="FF0000"/>
                </a:solidFill>
              </a:rPr>
              <a:t>seq</a:t>
            </a:r>
            <a:r>
              <a:rPr lang="en-US" sz="2400" dirty="0">
                <a:solidFill>
                  <a:srgbClr val="FF0000"/>
                </a:solidFill>
              </a:rPr>
              <a:t>[ k –</a:t>
            </a:r>
            <a:r>
              <a:rPr lang="ru-RU" sz="2400" dirty="0">
                <a:solidFill>
                  <a:srgbClr val="FF0000"/>
                </a:solidFill>
              </a:rPr>
              <a:t> 1</a:t>
            </a:r>
            <a:r>
              <a:rPr lang="en-US" sz="2400" dirty="0">
                <a:solidFill>
                  <a:srgbClr val="FF0000"/>
                </a:solidFill>
              </a:rPr>
              <a:t>] </a:t>
            </a:r>
            <a:r>
              <a:rPr lang="ru-RU" sz="2400" dirty="0">
                <a:solidFill>
                  <a:srgbClr val="FF0000"/>
                </a:solidFill>
              </a:rPr>
              <a:t>+ </a:t>
            </a:r>
            <a:r>
              <a:rPr lang="en-US" sz="2400" dirty="0" err="1">
                <a:solidFill>
                  <a:srgbClr val="FF0000"/>
                </a:solidFill>
              </a:rPr>
              <a:t>seq</a:t>
            </a:r>
            <a:r>
              <a:rPr lang="en-US" sz="2400" dirty="0">
                <a:solidFill>
                  <a:srgbClr val="FF0000"/>
                </a:solidFill>
              </a:rPr>
              <a:t>[ k –</a:t>
            </a:r>
            <a:r>
              <a:rPr lang="ru-RU" sz="2400" dirty="0">
                <a:solidFill>
                  <a:srgbClr val="FF0000"/>
                </a:solidFill>
              </a:rPr>
              <a:t> 2</a:t>
            </a:r>
            <a:r>
              <a:rPr lang="en-US" sz="2400" dirty="0">
                <a:solidFill>
                  <a:srgbClr val="FF0000"/>
                </a:solidFill>
              </a:rPr>
              <a:t>]</a:t>
            </a:r>
            <a:endParaRPr lang="ru-RU" sz="2400" dirty="0">
              <a:solidFill>
                <a:srgbClr val="FF0000"/>
              </a:solidFill>
            </a:endParaRPr>
          </a:p>
        </p:txBody>
      </p:sp>
      <p:sp>
        <p:nvSpPr>
          <p:cNvPr id="2560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sp>
        <p:nvSpPr>
          <p:cNvPr id="2" name="Стрелка вправо 1"/>
          <p:cNvSpPr/>
          <p:nvPr/>
        </p:nvSpPr>
        <p:spPr>
          <a:xfrm>
            <a:off x="251520" y="5661248"/>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ppt_x"/>
                                          </p:val>
                                        </p:tav>
                                        <p:tav tm="100000">
                                          <p:val>
                                            <p:strVal val="#ppt_x"/>
                                          </p:val>
                                        </p:tav>
                                      </p:tavLst>
                                    </p:anim>
                                    <p:anim calcmode="lin" valueType="num">
                                      <p:cBhvr additive="base">
                                        <p:cTn id="8"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60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60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6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uiExpand="1" build="p"/>
      <p:bldP spid="2" grpId="0" animBg="1"/>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2971</TotalTime>
  <Words>5345</Words>
  <Application>Microsoft Office PowerPoint</Application>
  <PresentationFormat>Экран (4:3)</PresentationFormat>
  <Paragraphs>1115</Paragraphs>
  <Slides>50</Slides>
  <Notes>40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50</vt:i4>
      </vt:variant>
    </vt:vector>
  </HeadingPairs>
  <TitlesOfParts>
    <vt:vector size="52" baseType="lpstr">
      <vt:lpstr>Тема Office</vt:lpstr>
      <vt:lpstr>Equation</vt:lpstr>
      <vt:lpstr>Алгоритмы и структуры данных</vt:lpstr>
      <vt:lpstr>Динамическое программирование</vt:lpstr>
      <vt:lpstr>Презентация PowerPoint</vt:lpstr>
      <vt:lpstr>Презентация PowerPoint</vt:lpstr>
      <vt:lpstr>Пример 1. Числа Фибоначчи</vt:lpstr>
      <vt:lpstr>Презентация PowerPoint</vt:lpstr>
      <vt:lpstr>Презентация PowerPoint</vt:lpstr>
      <vt:lpstr>Презентация PowerPoint</vt:lpstr>
      <vt:lpstr>Пример 2. Найти количество последовательностей длины N из нулей и единиц, не содержащих двух единиц подряд.</vt:lpstr>
      <vt:lpstr>Пример 3. Сумма квадратов</vt:lpstr>
      <vt:lpstr>Пример 3. Сумма квадратов, продолжение</vt:lpstr>
      <vt:lpstr>Пример 4.  Рюкзак 1 Имеется n неделимых предметов, вес  i-го предмета равен wi .   Определить, существует ли набор предметов, суммарный вес которого равен W килограммам.  Если такой набор существует, то определить список предметов в наборе. </vt:lpstr>
      <vt:lpstr>Презентация PowerPoint</vt:lpstr>
      <vt:lpstr>Презентация PowerPoint</vt:lpstr>
      <vt:lpstr>Презентация PowerPoint</vt:lpstr>
      <vt:lpstr>Пример 5. Задача о рюкзаке</vt:lpstr>
      <vt:lpstr>Решение</vt:lpstr>
      <vt:lpstr>Презентация PowerPoint</vt:lpstr>
      <vt:lpstr>Презентация PowerPoint</vt:lpstr>
      <vt:lpstr>Обратный ход</vt:lpstr>
      <vt:lpstr>Пример</vt:lpstr>
      <vt:lpstr>Презентация PowerPoint</vt:lpstr>
      <vt:lpstr>Пример 6. Задача  "Divisibility“  1999-2000 ACM NEERC</vt:lpstr>
      <vt:lpstr>Решение</vt:lpstr>
      <vt:lpstr>Пример 7. Максимальная сумма в таблице</vt:lpstr>
      <vt:lpstr>Пример 7. Продолжение</vt:lpstr>
      <vt:lpstr>Пример 8. Задача  "Gangsters"</vt:lpstr>
      <vt:lpstr>Гангстеры , продолжение</vt:lpstr>
      <vt:lpstr>Пример</vt:lpstr>
      <vt:lpstr>Пример 9. Задача о преобразовании строк. Алгоритм Ахо</vt:lpstr>
      <vt:lpstr>Презентация PowerPoint</vt:lpstr>
      <vt:lpstr>Пусть  S1[ i ] = S2[ j ]</vt:lpstr>
      <vt:lpstr>Пусть S1[ i ] ≠ S2[ j ]</vt:lpstr>
      <vt:lpstr>Презентация PowerPoint</vt:lpstr>
      <vt:lpstr>Пример</vt:lpstr>
      <vt:lpstr>Пример</vt:lpstr>
      <vt:lpstr>Обратный ход</vt:lpstr>
      <vt:lpstr>Последовательность действий для примера</vt:lpstr>
      <vt:lpstr>Презентация PowerPoint</vt:lpstr>
      <vt:lpstr>Задача о телефонном номере</vt:lpstr>
      <vt:lpstr>Презентация PowerPoint</vt:lpstr>
      <vt:lpstr>Решение задачи о телефоне</vt:lpstr>
      <vt:lpstr>Пример 9. Задача о расстановке скобок </vt:lpstr>
      <vt:lpstr>Пример</vt:lpstr>
      <vt:lpstr>Презентация PowerPoint</vt:lpstr>
      <vt:lpstr>Презентация PowerPoint</vt:lpstr>
      <vt:lpstr>Презентация PowerPoint</vt:lpstr>
      <vt:lpstr>Презентация PowerPoint</vt:lpstr>
      <vt:lpstr>Алгоритм</vt:lpstr>
      <vt:lpstr>Упражнение</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Двусвязность</dc:title>
  <dc:creator>Admin</dc:creator>
  <cp:lastModifiedBy>Пользователь</cp:lastModifiedBy>
  <cp:revision>392</cp:revision>
  <dcterms:created xsi:type="dcterms:W3CDTF">2009-12-06T06:01:18Z</dcterms:created>
  <dcterms:modified xsi:type="dcterms:W3CDTF">2022-03-10T11:51:47Z</dcterms:modified>
</cp:coreProperties>
</file>