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61" r:id="rId4"/>
    <p:sldId id="430" r:id="rId5"/>
    <p:sldId id="259" r:id="rId6"/>
    <p:sldId id="262" r:id="rId7"/>
    <p:sldId id="271" r:id="rId8"/>
    <p:sldId id="263" r:id="rId9"/>
    <p:sldId id="264" r:id="rId10"/>
    <p:sldId id="266" r:id="rId11"/>
    <p:sldId id="267" r:id="rId12"/>
    <p:sldId id="268" r:id="rId13"/>
    <p:sldId id="270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Татьяна Нестеренко" initials="ТН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1BC75-4E81-422C-AD7D-EBAA055BA5EB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E1728-09D6-46C4-87B9-748A509640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672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600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600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600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600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BE0BC2-8D05-4B40-AD44-5ADA2AF3362A}" type="datetimeFigureOut">
              <a:rPr lang="ru-RU" smtClean="0"/>
              <a:pPr/>
              <a:t>01.10.2023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59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BC2-8D05-4B40-AD44-5ADA2AF3362A}" type="datetimeFigureOut">
              <a:rPr lang="ru-RU" smtClean="0"/>
              <a:pPr/>
              <a:t>01.10.2023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70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1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BC2-8D05-4B40-AD44-5ADA2AF3362A}" type="datetimeFigureOut">
              <a:rPr lang="ru-RU" smtClean="0"/>
              <a:pPr/>
              <a:t>01.10.2023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33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BC2-8D05-4B40-AD44-5ADA2AF3362A}" type="datetimeFigureOut">
              <a:rPr lang="ru-RU" smtClean="0"/>
              <a:pPr/>
              <a:t>01.10.2023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8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BC2-8D05-4B40-AD44-5ADA2AF3362A}" type="datetimeFigureOut">
              <a:rPr lang="ru-RU" smtClean="0"/>
              <a:pPr/>
              <a:t>01.10.2023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</p:spTree>
    <p:extLst>
      <p:ext uri="{BB962C8B-B14F-4D97-AF65-F5344CB8AC3E}">
        <p14:creationId xmlns:p14="http://schemas.microsoft.com/office/powerpoint/2010/main" val="2441793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BC2-8D05-4B40-AD44-5ADA2AF3362A}" type="datetimeFigureOut">
              <a:rPr lang="ru-RU" smtClean="0"/>
              <a:pPr/>
              <a:t>01.10.2023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85576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8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7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BC2-8D05-4B40-AD44-5ADA2AF3362A}" type="datetimeFigureOut">
              <a:rPr lang="ru-RU" smtClean="0"/>
              <a:pPr/>
              <a:t>01.10.2023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307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BC2-8D05-4B40-AD44-5ADA2AF3362A}" type="datetimeFigureOut">
              <a:rPr lang="ru-RU" smtClean="0"/>
              <a:pPr/>
              <a:t>01.10.2023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90306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0BC2-8D05-4B40-AD44-5ADA2AF3362A}" type="datetimeFigureOut">
              <a:rPr lang="ru-RU" smtClean="0"/>
              <a:pPr/>
              <a:t>01.10.2023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23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3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1BE0BC2-8D05-4B40-AD44-5ADA2AF3362A}" type="datetimeFigureOut">
              <a:rPr lang="ru-RU" smtClean="0"/>
              <a:pPr/>
              <a:t>01.10.2023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928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BE0BC2-8D05-4B40-AD44-5ADA2AF3362A}" type="datetimeFigureOut">
              <a:rPr lang="ru-RU" smtClean="0"/>
              <a:pPr/>
              <a:t>01.10.2023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4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4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60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600"/>
          </a:p>
        </p:txBody>
      </p:sp>
    </p:spTree>
    <p:extLst>
      <p:ext uri="{BB962C8B-B14F-4D97-AF65-F5344CB8AC3E}">
        <p14:creationId xmlns:p14="http://schemas.microsoft.com/office/powerpoint/2010/main" val="410081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600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4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60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1BE0BC2-8D05-4B40-AD44-5ADA2AF3362A}" type="datetimeFigureOut">
              <a:rPr lang="ru-RU" smtClean="0"/>
              <a:pPr/>
              <a:t>01.10.2023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4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6A83E1B-F969-4EC4-9B03-45AC8597C6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60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Динамическая память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4.2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559081"/>
              </p:ext>
            </p:extLst>
          </p:nvPr>
        </p:nvGraphicFramePr>
        <p:xfrm>
          <a:off x="428596" y="928671"/>
          <a:ext cx="8401080" cy="4719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71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Функции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Прототипы и краткое описание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Arial" pitchFamily="34" charset="0"/>
                          <a:cs typeface="Arial" pitchFamily="34" charset="0"/>
                        </a:rPr>
                        <a:t>malloc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void * </a:t>
                      </a:r>
                      <a:r>
                        <a:rPr lang="en-US" b="1" dirty="0" err="1">
                          <a:latin typeface="Times New Roman" pitchFamily="18" charset="0"/>
                          <a:cs typeface="Times New Roman" pitchFamily="18" charset="0"/>
                        </a:rPr>
                        <a:t>malloc</a:t>
                      </a:r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 ( unsigned s);</a:t>
                      </a:r>
                    </a:p>
                    <a:p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Возвращает указатель на начало  области динамической памяти длиной в </a:t>
                      </a:r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байт. При неудачном</a:t>
                      </a:r>
                      <a:r>
                        <a:rPr lang="ru-RU" baseline="0" dirty="0">
                          <a:latin typeface="Times New Roman" pitchFamily="18" charset="0"/>
                          <a:cs typeface="Times New Roman" pitchFamily="18" charset="0"/>
                        </a:rPr>
                        <a:t> завершении возвращает значение  </a:t>
                      </a:r>
                      <a:r>
                        <a:rPr lang="en-US" i="1" baseline="0" dirty="0"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Arial" pitchFamily="34" charset="0"/>
                          <a:cs typeface="Arial" pitchFamily="34" charset="0"/>
                        </a:rPr>
                        <a:t>calloc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void</a:t>
                      </a:r>
                      <a:r>
                        <a:rPr lang="en-US" b="1" baseline="0" dirty="0">
                          <a:latin typeface="Times New Roman" pitchFamily="18" charset="0"/>
                          <a:cs typeface="Times New Roman" pitchFamily="18" charset="0"/>
                        </a:rPr>
                        <a:t>  * </a:t>
                      </a:r>
                      <a:r>
                        <a:rPr lang="en-US" b="1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calloc</a:t>
                      </a:r>
                      <a:r>
                        <a:rPr lang="en-US" b="1" baseline="0" dirty="0">
                          <a:latin typeface="Times New Roman" pitchFamily="18" charset="0"/>
                          <a:cs typeface="Times New Roman" pitchFamily="18" charset="0"/>
                        </a:rPr>
                        <a:t> (u</a:t>
                      </a:r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nsigned n, unsigned m);</a:t>
                      </a:r>
                    </a:p>
                    <a:p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Возвращает указатель на начало  области обнуленной</a:t>
                      </a:r>
                      <a:r>
                        <a:rPr lang="ru-RU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динамической памяти ,</a:t>
                      </a:r>
                      <a:r>
                        <a:rPr lang="ru-RU" baseline="0" dirty="0">
                          <a:latin typeface="Times New Roman" pitchFamily="18" charset="0"/>
                          <a:cs typeface="Times New Roman" pitchFamily="18" charset="0"/>
                        </a:rPr>
                        <a:t> выделенной для размещения </a:t>
                      </a:r>
                      <a:r>
                        <a:rPr lang="en-US" i="1" baseline="0" dirty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baseline="0" dirty="0">
                          <a:latin typeface="Times New Roman" pitchFamily="18" charset="0"/>
                          <a:cs typeface="Times New Roman" pitchFamily="18" charset="0"/>
                        </a:rPr>
                        <a:t>элементов по </a:t>
                      </a:r>
                      <a:r>
                        <a:rPr lang="en-US" i="1" baseline="0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baseline="0" dirty="0">
                          <a:latin typeface="Times New Roman" pitchFamily="18" charset="0"/>
                          <a:cs typeface="Times New Roman" pitchFamily="18" charset="0"/>
                        </a:rPr>
                        <a:t>байт каждый. При </a:t>
                      </a:r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неудачном</a:t>
                      </a:r>
                      <a:r>
                        <a:rPr lang="ru-RU" baseline="0" dirty="0">
                          <a:latin typeface="Times New Roman" pitchFamily="18" charset="0"/>
                          <a:cs typeface="Times New Roman" pitchFamily="18" charset="0"/>
                        </a:rPr>
                        <a:t> завершении возвращает значение  </a:t>
                      </a:r>
                      <a:r>
                        <a:rPr lang="en-US" i="1" baseline="0" dirty="0"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Arial" pitchFamily="34" charset="0"/>
                          <a:cs typeface="Arial" pitchFamily="34" charset="0"/>
                        </a:rPr>
                        <a:t>realloc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void</a:t>
                      </a:r>
                      <a:r>
                        <a:rPr lang="en-US" b="1" baseline="0" dirty="0">
                          <a:latin typeface="Times New Roman" pitchFamily="18" charset="0"/>
                          <a:cs typeface="Times New Roman" pitchFamily="18" charset="0"/>
                        </a:rPr>
                        <a:t>  * </a:t>
                      </a:r>
                      <a:r>
                        <a:rPr lang="en-US" b="1" baseline="0" dirty="0" err="1">
                          <a:latin typeface="Times New Roman" pitchFamily="18" charset="0"/>
                          <a:cs typeface="Times New Roman" pitchFamily="18" charset="0"/>
                        </a:rPr>
                        <a:t>realloc</a:t>
                      </a:r>
                      <a:r>
                        <a:rPr lang="en-US" b="1" baseline="0" dirty="0">
                          <a:latin typeface="Times New Roman" pitchFamily="18" charset="0"/>
                          <a:cs typeface="Times New Roman" pitchFamily="18" charset="0"/>
                        </a:rPr>
                        <a:t> (void * p</a:t>
                      </a:r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, unsigned</a:t>
                      </a:r>
                      <a:r>
                        <a:rPr lang="en-US" b="1" baseline="0" dirty="0">
                          <a:latin typeface="Times New Roman" pitchFamily="18" charset="0"/>
                          <a:cs typeface="Times New Roman" pitchFamily="18" charset="0"/>
                        </a:rPr>
                        <a:t> ns</a:t>
                      </a:r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Изменяет</a:t>
                      </a:r>
                      <a:r>
                        <a:rPr lang="ru-RU" baseline="0" dirty="0">
                          <a:latin typeface="Times New Roman" pitchFamily="18" charset="0"/>
                          <a:cs typeface="Times New Roman" pitchFamily="18" charset="0"/>
                        </a:rPr>
                        <a:t> размер блока ранее выделенной памяти  до размера </a:t>
                      </a:r>
                      <a:r>
                        <a:rPr lang="en-US" i="1" baseline="0" dirty="0">
                          <a:latin typeface="Times New Roman" pitchFamily="18" charset="0"/>
                          <a:cs typeface="Times New Roman" pitchFamily="18" charset="0"/>
                        </a:rPr>
                        <a:t>ns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baseline="0" dirty="0">
                          <a:latin typeface="Times New Roman" pitchFamily="18" charset="0"/>
                          <a:cs typeface="Times New Roman" pitchFamily="18" charset="0"/>
                        </a:rPr>
                        <a:t>байт. </a:t>
                      </a:r>
                      <a:r>
                        <a:rPr lang="en-US" i="1" baseline="0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 - </a:t>
                      </a:r>
                      <a:r>
                        <a:rPr lang="ru-RU" baseline="0" dirty="0">
                          <a:latin typeface="Times New Roman" pitchFamily="18" charset="0"/>
                          <a:cs typeface="Times New Roman" pitchFamily="18" charset="0"/>
                        </a:rPr>
                        <a:t>адрес начала изменяемого блока. Если </a:t>
                      </a:r>
                      <a:r>
                        <a:rPr lang="en-US" i="1" baseline="0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US" i="1" baseline="0" dirty="0"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ru-RU" baseline="0" dirty="0">
                          <a:latin typeface="Times New Roman" pitchFamily="18" charset="0"/>
                          <a:cs typeface="Times New Roman" pitchFamily="18" charset="0"/>
                        </a:rPr>
                        <a:t>память раньше не выделялась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ru-RU" baseline="0" dirty="0">
                          <a:latin typeface="Times New Roman" pitchFamily="18" charset="0"/>
                          <a:cs typeface="Times New Roman" pitchFamily="18" charset="0"/>
                        </a:rPr>
                        <a:t>, то  функция выполняется как </a:t>
                      </a:r>
                      <a:r>
                        <a:rPr lang="en-US" i="1" baseline="0" dirty="0" err="1">
                          <a:latin typeface="Times New Roman" pitchFamily="18" charset="0"/>
                          <a:cs typeface="Times New Roman" pitchFamily="18" charset="0"/>
                        </a:rPr>
                        <a:t>malloc</a:t>
                      </a:r>
                      <a:r>
                        <a:rPr lang="ru-RU" baseline="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free</a:t>
                      </a:r>
                      <a:endParaRPr lang="ru-RU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void</a:t>
                      </a:r>
                      <a:r>
                        <a:rPr lang="en-US" b="1" baseline="0" dirty="0">
                          <a:latin typeface="Times New Roman" pitchFamily="18" charset="0"/>
                          <a:cs typeface="Times New Roman" pitchFamily="18" charset="0"/>
                        </a:rPr>
                        <a:t>   free (</a:t>
                      </a:r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void</a:t>
                      </a:r>
                      <a:r>
                        <a:rPr lang="en-US" b="1" baseline="0" dirty="0">
                          <a:latin typeface="Times New Roman" pitchFamily="18" charset="0"/>
                          <a:cs typeface="Times New Roman" pitchFamily="18" charset="0"/>
                        </a:rPr>
                        <a:t>  *p);</a:t>
                      </a:r>
                    </a:p>
                    <a:p>
                      <a:r>
                        <a:rPr lang="ru-RU" b="0" baseline="0" dirty="0">
                          <a:latin typeface="Times New Roman" pitchFamily="18" charset="0"/>
                          <a:cs typeface="Times New Roman" pitchFamily="18" charset="0"/>
                        </a:rPr>
                        <a:t>Освобождает ранее выделенный участок динамической памяти, адрес первого байта которого равен значению </a:t>
                      </a:r>
                      <a:r>
                        <a:rPr lang="en-US" b="0" i="1" baseline="0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b="0" baseline="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Функции работы с динамической памятью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9781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	float *</a:t>
            </a:r>
            <a:r>
              <a:rPr lang="ru-RU" sz="3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t;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, n;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(”\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nn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=”);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(”%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d”,&amp;n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	t</a:t>
            </a:r>
            <a:r>
              <a:rPr lang="ru-RU" sz="3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= (float *)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ru-RU" sz="3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3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(float));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 (”x[%d]=”, 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(”%f”,&amp;(t[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]));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 % 2 == 0) 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 (”\n”);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(”\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[%d]=%f”, 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, t[</a:t>
            </a:r>
            <a:r>
              <a:rPr lang="en-US" sz="3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8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	free (t);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sz="3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6" y="65869"/>
            <a:ext cx="8712968" cy="868346"/>
          </a:xfrm>
        </p:spPr>
        <p:txBody>
          <a:bodyPr>
            <a:noAutofit/>
          </a:bodyPr>
          <a:lstStyle/>
          <a:p>
            <a:r>
              <a:rPr lang="ru-RU" sz="2800" dirty="0"/>
              <a:t>Пример работы с динамической памятью</a:t>
            </a:r>
            <a:br>
              <a:rPr lang="ru-RU" sz="2800" dirty="0"/>
            </a:br>
            <a:r>
              <a:rPr lang="ru-RU" sz="2800" dirty="0"/>
              <a:t>динамический массив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59610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char *s, *s1;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s = (char *)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(100);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(”%s”, s);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for(n = 0; s[n]; n++);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s1 = (char *)malloc(n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2 + 1);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(s1, s);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(s1 + n, s);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(”%s”, s1);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free(s);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free(s1);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ru-RU" sz="2800" dirty="0"/>
              <a:t>Пример 2 – удваивание строки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swap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*x,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*y)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a = *x;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*x = *y;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*y = a;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swap(&amp;a, &amp;b); //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обмен значений двух переменных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8964488" cy="490066"/>
          </a:xfrm>
        </p:spPr>
        <p:txBody>
          <a:bodyPr>
            <a:noAutofit/>
          </a:bodyPr>
          <a:lstStyle/>
          <a:p>
            <a:r>
              <a:rPr lang="ru-RU" sz="3200" b="0" dirty="0">
                <a:effectLst/>
              </a:rPr>
              <a:t>Пример 3: обмен значений переменных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1 байт = 8 бит</a:t>
            </a:r>
          </a:p>
          <a:p>
            <a:pPr>
              <a:buNone/>
            </a:pPr>
            <a:r>
              <a:rPr lang="ru-RU" dirty="0"/>
              <a:t>1 параграф = 2</a:t>
            </a:r>
            <a:r>
              <a:rPr lang="ru-RU" baseline="30000" dirty="0"/>
              <a:t>4 </a:t>
            </a:r>
            <a:r>
              <a:rPr lang="ru-RU" dirty="0"/>
              <a:t>байт</a:t>
            </a:r>
          </a:p>
          <a:p>
            <a:pPr>
              <a:buNone/>
            </a:pPr>
            <a:r>
              <a:rPr lang="ru-RU" dirty="0"/>
              <a:t>1 Кб = 2</a:t>
            </a:r>
            <a:r>
              <a:rPr lang="ru-RU" baseline="30000" dirty="0"/>
              <a:t>10 </a:t>
            </a:r>
            <a:r>
              <a:rPr lang="ru-RU" dirty="0"/>
              <a:t>байт</a:t>
            </a:r>
          </a:p>
          <a:p>
            <a:pPr>
              <a:buNone/>
            </a:pPr>
            <a:r>
              <a:rPr lang="ru-RU" dirty="0"/>
              <a:t>1 Мб = 2</a:t>
            </a:r>
            <a:r>
              <a:rPr lang="ru-RU" baseline="30000" dirty="0"/>
              <a:t>20 </a:t>
            </a:r>
            <a:r>
              <a:rPr lang="ru-RU" dirty="0"/>
              <a:t>байт</a:t>
            </a:r>
          </a:p>
          <a:p>
            <a:pPr>
              <a:buNone/>
            </a:pPr>
            <a:r>
              <a:rPr lang="ru-RU" dirty="0"/>
              <a:t>1 сегмент = 64 Кб = 2</a:t>
            </a:r>
            <a:r>
              <a:rPr lang="ru-RU" baseline="30000" dirty="0"/>
              <a:t>16 </a:t>
            </a:r>
            <a:r>
              <a:rPr lang="ru-RU" dirty="0"/>
              <a:t>байт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Размерности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157401"/>
              </p:ext>
            </p:extLst>
          </p:nvPr>
        </p:nvGraphicFramePr>
        <p:xfrm>
          <a:off x="827584" y="800418"/>
          <a:ext cx="3080057" cy="4952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5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244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     </a:t>
                      </a:r>
                      <a:r>
                        <a:rPr lang="en-US" sz="1400" dirty="0"/>
                        <a:t>240E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1400" dirty="0"/>
                        <a:t>F10A[</a:t>
                      </a:r>
                      <a:r>
                        <a:rPr lang="en-US" sz="1400" baseline="0" dirty="0"/>
                        <a:t>0]</a:t>
                      </a:r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…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97064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Модель оперативной памяти ПК</a:t>
            </a:r>
          </a:p>
        </p:txBody>
      </p:sp>
      <p:sp>
        <p:nvSpPr>
          <p:cNvPr id="6" name="Правая фигурная скобка 5"/>
          <p:cNvSpPr/>
          <p:nvPr/>
        </p:nvSpPr>
        <p:spPr>
          <a:xfrm>
            <a:off x="3930307" y="2721120"/>
            <a:ext cx="357190" cy="1071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528649" y="4706502"/>
            <a:ext cx="12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Сегмент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0163" y="3244334"/>
            <a:ext cx="145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Смещение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1183141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адрес = (сегмент, смещение)</a:t>
            </a:r>
          </a:p>
          <a:p>
            <a:endParaRPr lang="ru-RU" dirty="0"/>
          </a:p>
          <a:p>
            <a:r>
              <a:rPr lang="ru-RU" dirty="0"/>
              <a:t>Абсолютный адрес = </a:t>
            </a:r>
          </a:p>
          <a:p>
            <a:r>
              <a:rPr lang="ru-RU" dirty="0"/>
              <a:t>сегмент *16 + смещение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49851" y="3013501"/>
            <a:ext cx="3494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</a:p>
          <a:p>
            <a:endParaRPr lang="ru-RU" dirty="0"/>
          </a:p>
          <a:p>
            <a:r>
              <a:rPr lang="ru-RU" dirty="0"/>
              <a:t>Адрес = (</a:t>
            </a:r>
            <a:r>
              <a:rPr lang="en-US" dirty="0"/>
              <a:t>F10A, 240E)</a:t>
            </a:r>
          </a:p>
          <a:p>
            <a:r>
              <a:rPr lang="ru-RU" dirty="0" err="1"/>
              <a:t>Абс</a:t>
            </a:r>
            <a:r>
              <a:rPr lang="ru-RU" dirty="0"/>
              <a:t>. адрес = </a:t>
            </a:r>
            <a:r>
              <a:rPr lang="en-US" dirty="0"/>
              <a:t>F10A</a:t>
            </a:r>
            <a:r>
              <a:rPr lang="ru-RU" dirty="0"/>
              <a:t>0 +</a:t>
            </a:r>
            <a:r>
              <a:rPr lang="en-US" dirty="0"/>
              <a:t> 240E</a:t>
            </a:r>
            <a:endParaRPr lang="ru-RU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776047"/>
              </p:ext>
            </p:extLst>
          </p:nvPr>
        </p:nvGraphicFramePr>
        <p:xfrm>
          <a:off x="6957843" y="4429132"/>
          <a:ext cx="928694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F10A0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5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 240E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F34AE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672091" y="47238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+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Правая фигурная скобка 13"/>
          <p:cNvSpPr/>
          <p:nvPr/>
        </p:nvSpPr>
        <p:spPr>
          <a:xfrm>
            <a:off x="3930307" y="3823956"/>
            <a:ext cx="428628" cy="19288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D3859AC-429A-4776-A89C-98A64577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карты памяти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BA48180-5F2D-4F3C-8B90-306A7B578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488163"/>
              </p:ext>
            </p:extLst>
          </p:nvPr>
        </p:nvGraphicFramePr>
        <p:xfrm>
          <a:off x="1043608" y="1408925"/>
          <a:ext cx="6548462" cy="4418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876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endParaRPr lang="ru-RU" dirty="0"/>
                    </a:p>
                    <a:p>
                      <a:pPr algn="ctr"/>
                      <a:endParaRPr lang="ru-RU" dirty="0"/>
                    </a:p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/>
                        <a:t>Динамическая</a:t>
                      </a:r>
                      <a:r>
                        <a:rPr lang="ru-RU" baseline="0" dirty="0"/>
                        <a:t> память (куча)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 </a:t>
                      </a:r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-   динамические</a:t>
                      </a:r>
                      <a:r>
                        <a:rPr lang="ru-RU" baseline="0" dirty="0"/>
                        <a:t> переменные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Стек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 локальные</a:t>
                      </a:r>
                      <a:r>
                        <a:rPr lang="ru-RU" baseline="0" dirty="0"/>
                        <a:t>  переменные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Сегмент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  глобальные переменные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Сегмент кода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 - внутреннее представление программы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60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559073"/>
              </p:ext>
            </p:extLst>
          </p:nvPr>
        </p:nvGraphicFramePr>
        <p:xfrm>
          <a:off x="457200" y="1481138"/>
          <a:ext cx="8229600" cy="39319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Параметры</a:t>
                      </a:r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сравнения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Статические</a:t>
                      </a:r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переменные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Динамические переменные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Способ</a:t>
                      </a:r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распределения памяти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Автоматическое </a:t>
                      </a: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(во время компиляции)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Управляется программой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Место расположения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Глобальные</a:t>
                      </a:r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переменные – в </a:t>
                      </a:r>
                      <a:r>
                        <a:rPr lang="ru-RU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сегменте данных,</a:t>
                      </a:r>
                      <a:endParaRPr lang="ru-RU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локальные – в сегменте стека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динамической памяти (куче)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Способ доступа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</a:t>
                      </a:r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имени (и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дентификатор)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 адресу </a:t>
                      </a: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(указатель на место расположения</a:t>
                      </a:r>
                      <a:r>
                        <a:rPr lang="ru-RU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в памяти)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06089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Сравнение статической и динамической памяти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14354" y="906186"/>
            <a:ext cx="8229600" cy="1328734"/>
          </a:xfrm>
        </p:spPr>
        <p:txBody>
          <a:bodyPr/>
          <a:lstStyle/>
          <a:p>
            <a:pPr>
              <a:buNone/>
            </a:pPr>
            <a:r>
              <a:rPr lang="ru-RU" dirty="0"/>
              <a:t>Указатель – это переменная, значением которой является адрес области памяти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3325"/>
          </a:xfrm>
        </p:spPr>
        <p:txBody>
          <a:bodyPr>
            <a:normAutofit fontScale="90000"/>
          </a:bodyPr>
          <a:lstStyle/>
          <a:p>
            <a:r>
              <a:rPr lang="ru-RU" dirty="0"/>
              <a:t>Указатель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4BF555B-59FC-497E-B735-B945C09C4F30}"/>
              </a:ext>
            </a:extLst>
          </p:cNvPr>
          <p:cNvGrpSpPr/>
          <p:nvPr/>
        </p:nvGrpSpPr>
        <p:grpSpPr>
          <a:xfrm>
            <a:off x="1144686" y="2122751"/>
            <a:ext cx="5918226" cy="2500330"/>
            <a:chOff x="1144686" y="2122751"/>
            <a:chExt cx="5918226" cy="250033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144686" y="2765693"/>
              <a:ext cx="1643074" cy="857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Скругленная соединительная линия 7"/>
            <p:cNvCxnSpPr>
              <a:stCxn id="4" idx="3"/>
            </p:cNvCxnSpPr>
            <p:nvPr/>
          </p:nvCxnSpPr>
          <p:spPr>
            <a:xfrm>
              <a:off x="2787760" y="3194321"/>
              <a:ext cx="2000264" cy="857256"/>
            </a:xfrm>
            <a:prstGeom prst="curvedConnector3">
              <a:avLst>
                <a:gd name="adj1" fmla="val 3337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Прямоугольник 11"/>
            <p:cNvSpPr/>
            <p:nvPr/>
          </p:nvSpPr>
          <p:spPr>
            <a:xfrm>
              <a:off x="4788024" y="3694387"/>
              <a:ext cx="1714512" cy="928694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16256" y="2122751"/>
              <a:ext cx="1146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Указатель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01876" y="2980007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Адрес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45280" y="3122883"/>
              <a:ext cx="1417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Переменная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45214" y="3980139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Значение</a:t>
              </a: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rot="10800000" flipV="1">
              <a:off x="2073380" y="2479941"/>
              <a:ext cx="500066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18" idx="2"/>
              <a:endCxn id="12" idx="0"/>
            </p:cNvCxnSpPr>
            <p:nvPr/>
          </p:nvCxnSpPr>
          <p:spPr>
            <a:xfrm rot="5400000">
              <a:off x="5898602" y="3238893"/>
              <a:ext cx="202172" cy="7088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Типизированные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ru-RU" dirty="0"/>
              <a:t> * </a:t>
            </a:r>
            <a:r>
              <a:rPr lang="en-US" dirty="0"/>
              <a:t>p;</a:t>
            </a:r>
            <a:endParaRPr lang="ru-RU" dirty="0"/>
          </a:p>
          <a:p>
            <a:r>
              <a:rPr lang="ru-RU" dirty="0" err="1"/>
              <a:t>Нетипизированные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void * t;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/>
              <a:t>Виды указателей</a:t>
            </a:r>
          </a:p>
        </p:txBody>
      </p:sp>
    </p:spTree>
    <p:extLst>
      <p:ext uri="{BB962C8B-B14F-4D97-AF65-F5344CB8AC3E}">
        <p14:creationId xmlns:p14="http://schemas.microsoft.com/office/powerpoint/2010/main" val="403433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указателей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2"/>
          </p:nvPr>
        </p:nvSpPr>
        <p:spPr>
          <a:xfrm>
            <a:off x="0" y="1556792"/>
            <a:ext cx="8892480" cy="36003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*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описание указателя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n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 =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n; 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взятие адреса переменной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//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разыменование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взятие значения по адресу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(*t)++;    //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увеличение значения по указателю на 1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0F839F-1C82-4996-981F-D380E7EF4320}"/>
              </a:ext>
            </a:extLst>
          </p:cNvPr>
          <p:cNvSpPr/>
          <p:nvPr/>
        </p:nvSpPr>
        <p:spPr>
          <a:xfrm>
            <a:off x="971600" y="5229200"/>
            <a:ext cx="1080120" cy="493315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936CCA4-75AF-4759-81F7-9D713C7EB34B}"/>
              </a:ext>
            </a:extLst>
          </p:cNvPr>
          <p:cNvSpPr/>
          <p:nvPr/>
        </p:nvSpPr>
        <p:spPr>
          <a:xfrm>
            <a:off x="971600" y="6021288"/>
            <a:ext cx="1080120" cy="493315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3C0D6-7C41-4A5B-97CE-1736045F5064}"/>
              </a:ext>
            </a:extLst>
          </p:cNvPr>
          <p:cNvSpPr txBox="1"/>
          <p:nvPr/>
        </p:nvSpPr>
        <p:spPr>
          <a:xfrm>
            <a:off x="565084" y="4895581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endParaRPr lang="ru-RU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92552-53CB-4150-9162-7F90692ED7A9}"/>
              </a:ext>
            </a:extLst>
          </p:cNvPr>
          <p:cNvSpPr txBox="1"/>
          <p:nvPr/>
        </p:nvSpPr>
        <p:spPr>
          <a:xfrm>
            <a:off x="519144" y="625299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C61A4-7C73-499F-B4B1-AF0EBBE4D185}"/>
              </a:ext>
            </a:extLst>
          </p:cNvPr>
          <p:cNvSpPr txBox="1"/>
          <p:nvPr/>
        </p:nvSpPr>
        <p:spPr>
          <a:xfrm>
            <a:off x="1367644" y="600273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  <a:endParaRPr lang="ru-RU" sz="2800" dirty="0"/>
          </a:p>
        </p:txBody>
      </p:sp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id="{28AF958D-16F8-47D6-8446-F7ECA0995522}"/>
              </a:ext>
            </a:extLst>
          </p:cNvPr>
          <p:cNvCxnSpPr>
            <a:cxnSpLocks/>
          </p:cNvCxnSpPr>
          <p:nvPr/>
        </p:nvCxnSpPr>
        <p:spPr>
          <a:xfrm rot="5400000">
            <a:off x="845586" y="5601872"/>
            <a:ext cx="792089" cy="540060"/>
          </a:xfrm>
          <a:prstGeom prst="curvedConnector4">
            <a:avLst>
              <a:gd name="adj1" fmla="val 48860"/>
              <a:gd name="adj2" fmla="val 197356"/>
            </a:avLst>
          </a:prstGeom>
          <a:ln w="1905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0019B9-4FC9-410D-8FDE-357AB17F134B}"/>
              </a:ext>
            </a:extLst>
          </p:cNvPr>
          <p:cNvSpPr txBox="1"/>
          <p:nvPr/>
        </p:nvSpPr>
        <p:spPr>
          <a:xfrm>
            <a:off x="1403648" y="6002733"/>
            <a:ext cx="432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7" grpId="0" animBg="1"/>
      <p:bldP spid="4" grpId="0"/>
      <p:bldP spid="8" grpId="0"/>
      <p:bldP spid="9" grpId="0"/>
      <p:bldP spid="9" grpId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8622"/>
            <a:ext cx="8229600" cy="304324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b[5] = {1, 1}; </a:t>
            </a:r>
          </a:p>
          <a:p>
            <a:pPr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p,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2;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b[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] = b[i-1]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b[i-2];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//-----------------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for (p = b+2; p != b+5; p++)</a:t>
            </a:r>
          </a:p>
          <a:p>
            <a:pPr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*p = *(p-1) + *(p-2);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Указатели и массивы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222451"/>
              </p:ext>
            </p:extLst>
          </p:nvPr>
        </p:nvGraphicFramePr>
        <p:xfrm>
          <a:off x="1763688" y="5661248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403648" y="558924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endParaRPr lang="ru-RU" sz="2400" dirty="0"/>
          </a:p>
        </p:txBody>
      </p:sp>
      <p:sp>
        <p:nvSpPr>
          <p:cNvPr id="32" name="Блок-схема: процесс 31"/>
          <p:cNvSpPr/>
          <p:nvPr/>
        </p:nvSpPr>
        <p:spPr>
          <a:xfrm>
            <a:off x="1907704" y="4653136"/>
            <a:ext cx="1000132" cy="35719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1547664" y="4581128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endParaRPr lang="ru-RU" sz="2400" dirty="0"/>
          </a:p>
        </p:txBody>
      </p:sp>
      <p:cxnSp>
        <p:nvCxnSpPr>
          <p:cNvPr id="10" name="Соединитель: изогнутый 9">
            <a:extLst>
              <a:ext uri="{FF2B5EF4-FFF2-40B4-BE49-F238E27FC236}">
                <a16:creationId xmlns:a16="http://schemas.microsoft.com/office/drawing/2014/main" id="{4BF9D76E-4444-4EE1-BC50-E3B70F28FB52}"/>
              </a:ext>
            </a:extLst>
          </p:cNvPr>
          <p:cNvCxnSpPr/>
          <p:nvPr/>
        </p:nvCxnSpPr>
        <p:spPr>
          <a:xfrm>
            <a:off x="2411760" y="4869160"/>
            <a:ext cx="1800200" cy="792088"/>
          </a:xfrm>
          <a:prstGeom prst="curvedConnector3">
            <a:avLst>
              <a:gd name="adj1" fmla="val 102699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9C5754D-D58A-4E61-B2F3-D9FBCC2CE1C7}"/>
              </a:ext>
            </a:extLst>
          </p:cNvPr>
          <p:cNvSpPr/>
          <p:nvPr/>
        </p:nvSpPr>
        <p:spPr>
          <a:xfrm>
            <a:off x="6156176" y="1330163"/>
            <a:ext cx="2530624" cy="1009027"/>
          </a:xfrm>
          <a:prstGeom prst="wedgeRectCallout">
            <a:avLst>
              <a:gd name="adj1" fmla="val -187736"/>
              <a:gd name="adj2" fmla="val 19516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Прибавление к указателю константы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A52B7E37-61DD-48EC-BDA8-3466C1BA758C}"/>
              </a:ext>
            </a:extLst>
          </p:cNvPr>
          <p:cNvSpPr/>
          <p:nvPr/>
        </p:nvSpPr>
        <p:spPr>
          <a:xfrm>
            <a:off x="6588224" y="2775208"/>
            <a:ext cx="2376264" cy="1009026"/>
          </a:xfrm>
          <a:prstGeom prst="wedgeRectCallout">
            <a:avLst>
              <a:gd name="adj1" fmla="val -84949"/>
              <a:gd name="adj2" fmla="val 50545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Увеличение указателя на единицу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15492E-707F-4F9B-9C2F-ABA6E8E5261F}"/>
              </a:ext>
            </a:extLst>
          </p:cNvPr>
          <p:cNvSpPr txBox="1"/>
          <p:nvPr/>
        </p:nvSpPr>
        <p:spPr>
          <a:xfrm>
            <a:off x="4680011" y="5661248"/>
            <a:ext cx="36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CD23B2-77CD-47D6-B0DC-6F73E9932A0C}"/>
              </a:ext>
            </a:extLst>
          </p:cNvPr>
          <p:cNvSpPr txBox="1"/>
          <p:nvPr/>
        </p:nvSpPr>
        <p:spPr>
          <a:xfrm>
            <a:off x="5871320" y="5639940"/>
            <a:ext cx="36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0C542B-0893-441C-88EA-15FA2092BCA5}"/>
              </a:ext>
            </a:extLst>
          </p:cNvPr>
          <p:cNvSpPr txBox="1"/>
          <p:nvPr/>
        </p:nvSpPr>
        <p:spPr>
          <a:xfrm>
            <a:off x="7128283" y="5635406"/>
            <a:ext cx="36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" name="Прямоугольная выноска 4"/>
          <p:cNvSpPr/>
          <p:nvPr/>
        </p:nvSpPr>
        <p:spPr>
          <a:xfrm>
            <a:off x="5976156" y="4471691"/>
            <a:ext cx="2196244" cy="571102"/>
          </a:xfrm>
          <a:prstGeom prst="wedgeRectCallout">
            <a:avLst>
              <a:gd name="adj1" fmla="val -148600"/>
              <a:gd name="adj2" fmla="val -6003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70C0"/>
                </a:solidFill>
              </a:rPr>
              <a:t>Разыменование указателя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1" grpId="0"/>
      <p:bldP spid="32" grpId="0" animBg="1"/>
      <p:bldP spid="39" grpId="0"/>
      <p:bldP spid="13" grpId="0" animBg="1"/>
      <p:bldP spid="14" grpId="0" animBg="1"/>
      <p:bldP spid="15" grpId="0"/>
      <p:bldP spid="20" grpId="0"/>
      <p:bldP spid="21" grpId="0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Л05_файлы</Template>
  <TotalTime>1695</TotalTime>
  <Words>849</Words>
  <Application>Microsoft Office PowerPoint</Application>
  <PresentationFormat>Экран (4:3)</PresentationFormat>
  <Paragraphs>183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Lucida Sans Unicode</vt:lpstr>
      <vt:lpstr>Times New Roman</vt:lpstr>
      <vt:lpstr>Verdana</vt:lpstr>
      <vt:lpstr>Wingdings 2</vt:lpstr>
      <vt:lpstr>Wingdings 3</vt:lpstr>
      <vt:lpstr>Открытая</vt:lpstr>
      <vt:lpstr>Динамическая память</vt:lpstr>
      <vt:lpstr>Размерности</vt:lpstr>
      <vt:lpstr>Модель оперативной памяти ПК</vt:lpstr>
      <vt:lpstr>Модель карты памяти</vt:lpstr>
      <vt:lpstr>Сравнение статической и динамической памяти</vt:lpstr>
      <vt:lpstr>Указатель</vt:lpstr>
      <vt:lpstr>Виды указателей</vt:lpstr>
      <vt:lpstr>Описание указателей</vt:lpstr>
      <vt:lpstr>Указатели и массивы</vt:lpstr>
      <vt:lpstr>Функции работы с динамической памятью</vt:lpstr>
      <vt:lpstr>Пример работы с динамической памятью динамический массив</vt:lpstr>
      <vt:lpstr>Пример 2 – удваивание строки</vt:lpstr>
      <vt:lpstr>Пример 3: обмен значений переменных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Динамическая память</dc:title>
  <dc:creator>Admin</dc:creator>
  <cp:lastModifiedBy>Татьяна Нестеренко</cp:lastModifiedBy>
  <cp:revision>62</cp:revision>
  <dcterms:created xsi:type="dcterms:W3CDTF">2009-09-12T04:45:08Z</dcterms:created>
  <dcterms:modified xsi:type="dcterms:W3CDTF">2023-10-01T16:30:39Z</dcterms:modified>
</cp:coreProperties>
</file>