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notesMasterIdLst>
    <p:notesMasterId r:id="rId36"/>
  </p:notesMasterIdLst>
  <p:handoutMasterIdLst>
    <p:handoutMasterId r:id="rId37"/>
  </p:handoutMasterIdLst>
  <p:sldIdLst>
    <p:sldId id="256" r:id="rId2"/>
    <p:sldId id="325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51" r:id="rId23"/>
    <p:sldId id="352" r:id="rId24"/>
    <p:sldId id="353" r:id="rId25"/>
    <p:sldId id="349" r:id="rId26"/>
    <p:sldId id="357" r:id="rId27"/>
    <p:sldId id="345" r:id="rId28"/>
    <p:sldId id="346" r:id="rId29"/>
    <p:sldId id="350" r:id="rId30"/>
    <p:sldId id="347" r:id="rId31"/>
    <p:sldId id="355" r:id="rId32"/>
    <p:sldId id="348" r:id="rId33"/>
    <p:sldId id="354" r:id="rId34"/>
    <p:sldId id="356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9900"/>
    <a:srgbClr val="FF0066"/>
    <a:srgbClr val="006600"/>
    <a:srgbClr val="008000"/>
    <a:srgbClr val="CC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1" autoAdjust="0"/>
    <p:restoredTop sz="92000" autoAdjust="0"/>
  </p:normalViewPr>
  <p:slideViewPr>
    <p:cSldViewPr>
      <p:cViewPr varScale="1">
        <p:scale>
          <a:sx n="102" d="100"/>
          <a:sy n="102" d="100"/>
        </p:scale>
        <p:origin x="16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1342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594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B7FB2C-F93B-407F-8128-4B50B4C2BBE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348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EA84D86-D63F-4870-93DA-3503D8B9DD9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542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573C81-4EE4-4635-8F08-30D22737CE81}" type="slidenum">
              <a:rPr lang="ru-RU"/>
              <a:pPr/>
              <a:t>1</a:t>
            </a:fld>
            <a:endParaRPr lang="ru-RU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491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8FF24B-A373-4870-B0AD-75DEB0D945BF}" type="slidenum">
              <a:rPr lang="ru-RU"/>
              <a:pPr/>
              <a:t>2</a:t>
            </a:fld>
            <a:endParaRPr lang="ru-RU" dirty="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600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600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600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600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A48BD37-06E0-490E-A8BE-8A6D26E2DE8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92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B91A-877C-4A98-A1B9-CE12040EF91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43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1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E6A9-3C02-415C-8615-949A7733352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0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8795-AFF9-42E7-8DD3-FAF6805ECB9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0961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8F12-6CA3-4B14-B056-6081C30005E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600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600"/>
          </a:p>
        </p:txBody>
      </p:sp>
    </p:spTree>
    <p:extLst>
      <p:ext uri="{BB962C8B-B14F-4D97-AF65-F5344CB8AC3E}">
        <p14:creationId xmlns:p14="http://schemas.microsoft.com/office/powerpoint/2010/main" val="348037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09AD-B3E6-4BBC-A47B-A05D29A3EF7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86841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1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8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7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810A-4868-4519-8212-4C8310F211C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718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4B7-8170-4B5A-9896-623ACCFD749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51098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C67D-1613-4E3F-B18C-AC6D8E8277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96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3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9BAC-3DDB-4F54-8161-E032937EC1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139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4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E98DEBC-1EE8-4172-94BA-B1331CDB942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600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600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4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60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600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600"/>
          </a:p>
        </p:txBody>
      </p:sp>
    </p:spTree>
    <p:extLst>
      <p:ext uri="{BB962C8B-B14F-4D97-AF65-F5344CB8AC3E}">
        <p14:creationId xmlns:p14="http://schemas.microsoft.com/office/powerpoint/2010/main" val="2664756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600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600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4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60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4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04C0D0C-19C1-453B-99EF-937EC21E7E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3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Файлы</a:t>
            </a:r>
            <a:endParaRPr lang="ru-RU" sz="4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dirty="0">
                <a:solidFill>
                  <a:srgbClr val="0000FF"/>
                </a:solidFill>
              </a:rPr>
              <a:t> </a:t>
            </a:r>
            <a:r>
              <a:rPr lang="ru-RU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Лекция 5</a:t>
            </a:r>
            <a:endParaRPr lang="ru-RU" sz="18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algn="r">
              <a:buFont typeface="Wingdings" pitchFamily="2" charset="2"/>
              <a:buNone/>
            </a:pPr>
            <a:endParaRPr lang="ru-RU" sz="1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/>
          </p:cNvSpPr>
          <p:nvPr>
            <p:ph idx="1"/>
          </p:nvPr>
        </p:nvSpPr>
        <p:spPr>
          <a:xfrm>
            <a:off x="251520" y="981075"/>
            <a:ext cx="8497193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Если заданный файл открыт для вывода, то содержимое буфера, записывается в него. Если файл открыт для ввода, то функция </a:t>
            </a:r>
            <a:r>
              <a:rPr lang="ru-RU" sz="2400" dirty="0" err="1">
                <a:solidFill>
                  <a:srgbClr val="0000FF"/>
                </a:solidFill>
                <a:latin typeface="Times New Roman" pitchFamily="18" charset="0"/>
              </a:rPr>
              <a:t>fflush</a:t>
            </a:r>
            <a:r>
              <a:rPr lang="ru-RU" sz="2400" dirty="0">
                <a:latin typeface="Times New Roman" pitchFamily="18" charset="0"/>
              </a:rPr>
              <a:t> очищает содержимое буфера. После вызова функции файл остается открытым.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Прототип</a:t>
            </a:r>
            <a:r>
              <a:rPr lang="en-US" sz="2400" dirty="0">
                <a:latin typeface="Times New Roman" pitchFamily="18" charset="0"/>
              </a:rPr>
              <a:t>:</a:t>
            </a:r>
            <a:r>
              <a:rPr lang="ru-RU" sz="2400" dirty="0">
                <a:latin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ru-RU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 *</a:t>
            </a:r>
            <a:r>
              <a:rPr lang="ru-RU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ru-RU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ru-RU" sz="2400" dirty="0">
              <a:solidFill>
                <a:srgbClr val="FF0066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Функция </a:t>
            </a:r>
            <a:r>
              <a:rPr lang="ru-RU" sz="2400" dirty="0" err="1">
                <a:latin typeface="Times New Roman" pitchFamily="18" charset="0"/>
              </a:rPr>
              <a:t>fflush</a:t>
            </a:r>
            <a:r>
              <a:rPr lang="ru-RU" sz="2400" dirty="0">
                <a:latin typeface="Times New Roman" pitchFamily="18" charset="0"/>
              </a:rPr>
              <a:t> возвращает 0, если буфер успешно обновлен. Это же значение возвращается, когда файл открыт только для чтения. В случае возникновения ошибки возвращается значение EOF (</a:t>
            </a:r>
            <a:r>
              <a:rPr lang="ru-RU" sz="2400" dirty="0">
                <a:latin typeface="Times New Roman" pitchFamily="18" charset="0"/>
                <a:sym typeface="Symbol"/>
              </a:rPr>
              <a:t></a:t>
            </a:r>
            <a:r>
              <a:rPr lang="ru-RU" sz="2400" dirty="0">
                <a:latin typeface="Times New Roman" pitchFamily="18" charset="0"/>
              </a:rPr>
              <a:t>1).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Буферы автоматически обновляются, когда они полны, когда файл закрывается или произошло нормальное окончание работы программы без закрытия файла. </a:t>
            </a:r>
          </a:p>
        </p:txBody>
      </p:sp>
      <p:sp>
        <p:nvSpPr>
          <p:cNvPr id="43009" name="Rectangle 2"/>
          <p:cNvSpPr>
            <a:spLocks noGrp="1"/>
          </p:cNvSpPr>
          <p:nvPr>
            <p:ph type="title"/>
          </p:nvPr>
        </p:nvSpPr>
        <p:spPr bwMode="auto">
          <a:xfrm>
            <a:off x="1116013" y="0"/>
            <a:ext cx="7499350" cy="90805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>
                <a:effectLst/>
              </a:rPr>
              <a:t>Функция </a:t>
            </a:r>
            <a:r>
              <a:rPr lang="en-US" sz="3200">
                <a:effectLst/>
                <a:latin typeface="Corbel" pitchFamily="34" charset="0"/>
              </a:rPr>
              <a:t>fflush()</a:t>
            </a:r>
            <a:endParaRPr lang="ru-RU" sz="320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/>
          </p:cNvSpPr>
          <p:nvPr>
            <p:ph idx="1"/>
          </p:nvPr>
        </p:nvSpPr>
        <p:spPr>
          <a:xfrm>
            <a:off x="323528" y="1125538"/>
            <a:ext cx="8434710" cy="480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Например, способ освобождения от нежелательных символов во входном файле: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ru-RU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000" b="1" dirty="0" err="1">
                <a:latin typeface="Courier New" pitchFamily="49" charset="0"/>
              </a:rPr>
              <a:t>printf</a:t>
            </a:r>
            <a:r>
              <a:rPr lang="ru-RU" sz="2000" b="1" dirty="0">
                <a:latin typeface="Courier New" pitchFamily="49" charset="0"/>
              </a:rPr>
              <a:t>("Введите возраст");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000" b="1" dirty="0" err="1">
                <a:latin typeface="Courier New" pitchFamily="49" charset="0"/>
              </a:rPr>
              <a:t>scanf</a:t>
            </a:r>
            <a:r>
              <a:rPr lang="ru-RU" sz="2000" b="1" dirty="0">
                <a:latin typeface="Courier New" pitchFamily="49" charset="0"/>
              </a:rPr>
              <a:t>("%d", &amp;</a:t>
            </a:r>
            <a:r>
              <a:rPr lang="ru-RU" sz="2000" b="1" dirty="0" err="1">
                <a:latin typeface="Courier New" pitchFamily="49" charset="0"/>
              </a:rPr>
              <a:t>age</a:t>
            </a:r>
            <a:r>
              <a:rPr lang="ru-RU" sz="2000" b="1" dirty="0">
                <a:latin typeface="Courier New" pitchFamily="49" charset="0"/>
              </a:rPr>
              <a:t>);          /*получение возраста*/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000" b="1" dirty="0" err="1">
                <a:latin typeface="Courier New" pitchFamily="49" charset="0"/>
              </a:rPr>
              <a:t>printf</a:t>
            </a:r>
            <a:r>
              <a:rPr lang="ru-RU" sz="2000" b="1" dirty="0">
                <a:latin typeface="Courier New" pitchFamily="49" charset="0"/>
              </a:rPr>
              <a:t>("Введите размер обуви:");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000" b="1" dirty="0" err="1">
                <a:latin typeface="Courier New" pitchFamily="49" charset="0"/>
              </a:rPr>
              <a:t>fflush</a:t>
            </a:r>
            <a:r>
              <a:rPr lang="ru-RU" sz="2000" b="1" dirty="0">
                <a:latin typeface="Courier New" pitchFamily="49" charset="0"/>
              </a:rPr>
              <a:t>(</a:t>
            </a:r>
            <a:r>
              <a:rPr lang="ru-RU" sz="2000" b="1" dirty="0" err="1">
                <a:latin typeface="Courier New" pitchFamily="49" charset="0"/>
              </a:rPr>
              <a:t>stdin</a:t>
            </a:r>
            <a:r>
              <a:rPr lang="ru-RU" sz="2000" b="1" dirty="0">
                <a:latin typeface="Courier New" pitchFamily="49" charset="0"/>
              </a:rPr>
              <a:t>);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000" b="1" dirty="0" err="1">
                <a:latin typeface="Courier New" pitchFamily="49" charset="0"/>
              </a:rPr>
              <a:t>scanf</a:t>
            </a:r>
            <a:r>
              <a:rPr lang="ru-RU" sz="2000" b="1" dirty="0">
                <a:latin typeface="Courier New" pitchFamily="49" charset="0"/>
              </a:rPr>
              <a:t>("%</a:t>
            </a:r>
            <a:r>
              <a:rPr lang="ru-RU" sz="2000" b="1" dirty="0" err="1">
                <a:latin typeface="Courier New" pitchFamily="49" charset="0"/>
              </a:rPr>
              <a:t>d</a:t>
            </a:r>
            <a:r>
              <a:rPr lang="ru-RU" sz="2000" b="1" dirty="0">
                <a:latin typeface="Courier New" pitchFamily="49" charset="0"/>
              </a:rPr>
              <a:t>", &amp;</a:t>
            </a:r>
            <a:r>
              <a:rPr lang="ru-RU" sz="2000" b="1" dirty="0" err="1">
                <a:latin typeface="Courier New" pitchFamily="49" charset="0"/>
              </a:rPr>
              <a:t>shoesize</a:t>
            </a:r>
            <a:r>
              <a:rPr lang="ru-RU" sz="2000" b="1" dirty="0">
                <a:latin typeface="Courier New" pitchFamily="49" charset="0"/>
              </a:rPr>
              <a:t>);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ru-RU" sz="22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200" dirty="0">
                <a:latin typeface="Times New Roman" pitchFamily="18" charset="0"/>
              </a:rPr>
              <a:t>Отмена буферизации канала </a:t>
            </a:r>
            <a:r>
              <a:rPr lang="ru-RU" sz="2200" dirty="0" err="1">
                <a:latin typeface="Times New Roman" pitchFamily="18" charset="0"/>
              </a:rPr>
              <a:t>stdout</a:t>
            </a:r>
            <a:r>
              <a:rPr lang="ru-RU" sz="2200" dirty="0">
                <a:latin typeface="Times New Roman" pitchFamily="18" charset="0"/>
              </a:rPr>
              <a:t>: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200" b="1" dirty="0" err="1">
                <a:latin typeface="Courier New" pitchFamily="49" charset="0"/>
              </a:rPr>
              <a:t>setbuf</a:t>
            </a:r>
            <a:r>
              <a:rPr lang="ru-RU" sz="2200" b="1" dirty="0">
                <a:latin typeface="Courier New" pitchFamily="49" charset="0"/>
              </a:rPr>
              <a:t>(</a:t>
            </a:r>
            <a:r>
              <a:rPr lang="ru-RU" sz="2200" b="1" dirty="0" err="1">
                <a:latin typeface="Courier New" pitchFamily="49" charset="0"/>
              </a:rPr>
              <a:t>stdout</a:t>
            </a:r>
            <a:r>
              <a:rPr lang="ru-RU" sz="2200" b="1" dirty="0">
                <a:latin typeface="Courier New" pitchFamily="49" charset="0"/>
              </a:rPr>
              <a:t>, NULL);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200" dirty="0">
                <a:latin typeface="Times New Roman" pitchFamily="18" charset="0"/>
              </a:rPr>
              <a:t>Канал вывода сообщений об ошибках </a:t>
            </a:r>
            <a:r>
              <a:rPr lang="ru-RU" sz="2200" dirty="0" err="1">
                <a:latin typeface="Times New Roman" pitchFamily="18" charset="0"/>
              </a:rPr>
              <a:t>stderr</a:t>
            </a:r>
            <a:r>
              <a:rPr lang="ru-RU" sz="2200" dirty="0">
                <a:latin typeface="Times New Roman" pitchFamily="18" charset="0"/>
              </a:rPr>
              <a:t> не буферизован, поэтому выдаваемые в него сообщения печатаются немедленно. </a:t>
            </a:r>
          </a:p>
        </p:txBody>
      </p:sp>
      <p:sp>
        <p:nvSpPr>
          <p:cNvPr id="45057" name="Rectangle 2"/>
          <p:cNvSpPr>
            <a:spLocks noGrp="1"/>
          </p:cNvSpPr>
          <p:nvPr>
            <p:ph type="title"/>
          </p:nvPr>
        </p:nvSpPr>
        <p:spPr bwMode="auto">
          <a:xfrm>
            <a:off x="971550" y="260350"/>
            <a:ext cx="7499350" cy="777875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ru-RU" sz="3200" dirty="0">
                <a:effectLst/>
              </a:rPr>
              <a:t>Функция </a:t>
            </a:r>
            <a:r>
              <a:rPr lang="en-US" sz="3200" dirty="0" err="1">
                <a:effectLst/>
                <a:latin typeface="Corbel" pitchFamily="34" charset="0"/>
              </a:rPr>
              <a:t>fflush</a:t>
            </a:r>
            <a:r>
              <a:rPr lang="en-US" sz="3200" dirty="0">
                <a:effectLst/>
                <a:latin typeface="Corbel" pitchFamily="34" charset="0"/>
              </a:rPr>
              <a:t>()</a:t>
            </a:r>
            <a:br>
              <a:rPr lang="ru-RU" sz="3200" dirty="0">
                <a:effectLst/>
                <a:latin typeface="Corbel" pitchFamily="34" charset="0"/>
              </a:rPr>
            </a:br>
            <a:r>
              <a:rPr lang="ru-RU" sz="3200" dirty="0">
                <a:effectLst/>
                <a:latin typeface="Corbel" pitchFamily="34" charset="0"/>
              </a:rPr>
              <a:t>Пример</a:t>
            </a:r>
            <a:endParaRPr lang="ru-RU" sz="32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644650" y="260350"/>
            <a:ext cx="7499350" cy="633413"/>
          </a:xfrm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 dirty="0">
                <a:solidFill>
                  <a:schemeClr val="tx2"/>
                </a:solidFill>
                <a:effectLst/>
                <a:latin typeface="Times New Roman" pitchFamily="18" charset="0"/>
              </a:rPr>
              <a:t>Функция </a:t>
            </a:r>
            <a:r>
              <a:rPr lang="ru-RU" sz="3200" b="1" dirty="0" err="1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fprintf</a:t>
            </a:r>
            <a:r>
              <a:rPr lang="ru-RU" sz="3200" b="1" dirty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( )</a:t>
            </a:r>
          </a:p>
        </p:txBody>
      </p:sp>
      <p:sp>
        <p:nvSpPr>
          <p:cNvPr id="47106" name="Rectangle 3"/>
          <p:cNvSpPr>
            <a:spLocks noGrp="1"/>
          </p:cNvSpPr>
          <p:nvPr>
            <p:ph type="body" idx="4294967295"/>
          </p:nvPr>
        </p:nvSpPr>
        <p:spPr>
          <a:xfrm>
            <a:off x="107505" y="1196975"/>
            <a:ext cx="8856983" cy="4800600"/>
          </a:xfrm>
        </p:spPr>
        <p:txBody>
          <a:bodyPr>
            <a:normAutofit/>
          </a:bodyPr>
          <a:lstStyle/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Функция </a:t>
            </a:r>
            <a:r>
              <a:rPr lang="ru-RU" sz="2400" dirty="0" err="1">
                <a:solidFill>
                  <a:srgbClr val="0000FF"/>
                </a:solidFill>
                <a:latin typeface="Times New Roman" pitchFamily="18" charset="0"/>
              </a:rPr>
              <a:t>fprintf</a:t>
            </a:r>
            <a:r>
              <a:rPr lang="ru-RU" sz="2400" dirty="0">
                <a:solidFill>
                  <a:srgbClr val="0000FF"/>
                </a:solidFill>
                <a:latin typeface="Times New Roman" pitchFamily="18" charset="0"/>
              </a:rPr>
              <a:t>( )</a:t>
            </a:r>
            <a:r>
              <a:rPr lang="ru-RU" sz="2400" dirty="0">
                <a:latin typeface="Times New Roman" pitchFamily="18" charset="0"/>
              </a:rPr>
              <a:t> выполняет те же действия, что и функция </a:t>
            </a:r>
            <a:r>
              <a:rPr lang="ru-RU" sz="2400" dirty="0" err="1">
                <a:latin typeface="Times New Roman" pitchFamily="18" charset="0"/>
              </a:rPr>
              <a:t>printf</a:t>
            </a:r>
            <a:r>
              <a:rPr lang="ru-RU" sz="2400" dirty="0">
                <a:latin typeface="Times New Roman" pitchFamily="18" charset="0"/>
              </a:rPr>
              <a:t>( ), но работает с файлом</a:t>
            </a:r>
            <a:r>
              <a:rPr lang="en-US" sz="2400" dirty="0">
                <a:latin typeface="Times New Roman" pitchFamily="18" charset="0"/>
              </a:rPr>
              <a:t>. </a:t>
            </a:r>
          </a:p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Прототип</a:t>
            </a:r>
            <a:r>
              <a:rPr lang="en-US" sz="2400" dirty="0">
                <a:latin typeface="Times New Roman" pitchFamily="18" charset="0"/>
              </a:rPr>
              <a:t>:</a:t>
            </a:r>
            <a:r>
              <a:rPr lang="ru-RU" sz="2400" dirty="0">
                <a:latin typeface="Times New Roman" pitchFamily="18" charset="0"/>
              </a:rPr>
              <a:t> </a:t>
            </a:r>
          </a:p>
          <a:p>
            <a:pPr>
              <a:buFont typeface="Wingdings 2" pitchFamily="18" charset="2"/>
              <a:buNone/>
            </a:pPr>
            <a:r>
              <a:rPr lang="ru-RU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fprintf</a:t>
            </a:r>
            <a:r>
              <a:rPr lang="ru-RU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(FILE *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fp</a:t>
            </a:r>
            <a:r>
              <a:rPr lang="ru-RU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ru-RU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ru-RU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ru-RU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format</a:t>
            </a:r>
            <a:r>
              <a:rPr lang="ru-RU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...);</a:t>
            </a:r>
          </a:p>
          <a:p>
            <a:pPr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Возвращаемое значение равно количеству реально выведенных символов. Если при выводе возникла ошибка, возвращается отрицательное число. </a:t>
            </a:r>
          </a:p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Пример: </a:t>
            </a:r>
          </a:p>
          <a:p>
            <a:pPr>
              <a:buFont typeface="Wingdings 2" pitchFamily="18" charset="2"/>
              <a:buNone/>
            </a:pPr>
            <a:r>
              <a:rPr lang="ru-RU" sz="2400" b="1" dirty="0" err="1">
                <a:latin typeface="Courier New" pitchFamily="49" charset="0"/>
              </a:rPr>
              <a:t>fprintf</a:t>
            </a:r>
            <a:r>
              <a:rPr lang="ru-RU" sz="2400" b="1" dirty="0">
                <a:latin typeface="Courier New" pitchFamily="49" charset="0"/>
              </a:rPr>
              <a:t>(</a:t>
            </a:r>
            <a:r>
              <a:rPr lang="ru-RU" sz="2400" b="1" dirty="0" err="1">
                <a:latin typeface="Courier New" pitchFamily="49" charset="0"/>
              </a:rPr>
              <a:t>fp</a:t>
            </a:r>
            <a:r>
              <a:rPr lang="ru-RU" sz="2400" b="1" dirty="0">
                <a:latin typeface="Courier New" pitchFamily="49" charset="0"/>
              </a:rPr>
              <a:t>, "%</a:t>
            </a:r>
            <a:r>
              <a:rPr lang="ru-RU" sz="2400" b="1" dirty="0" err="1">
                <a:latin typeface="Courier New" pitchFamily="49" charset="0"/>
              </a:rPr>
              <a:t>х</a:t>
            </a:r>
            <a:r>
              <a:rPr lang="ru-RU" sz="2400" b="1" dirty="0">
                <a:latin typeface="Courier New" pitchFamily="49" charset="0"/>
              </a:rPr>
              <a:t>", а);</a:t>
            </a:r>
            <a:r>
              <a:rPr lang="ru-RU" sz="2400" b="1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644650" y="260350"/>
            <a:ext cx="7499350" cy="633413"/>
          </a:xfrm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 dirty="0">
                <a:effectLst/>
              </a:rPr>
              <a:t>Функция </a:t>
            </a:r>
            <a:r>
              <a:rPr lang="ru-RU" sz="3200" b="1" dirty="0" err="1">
                <a:effectLst/>
                <a:latin typeface="Courier New" pitchFamily="49" charset="0"/>
                <a:cs typeface="Courier New" pitchFamily="49" charset="0"/>
              </a:rPr>
              <a:t>fscanf</a:t>
            </a:r>
            <a:r>
              <a:rPr lang="ru-RU" sz="3200" b="1" dirty="0">
                <a:effectLst/>
                <a:latin typeface="Courier New" pitchFamily="49" charset="0"/>
                <a:cs typeface="Courier New" pitchFamily="49" charset="0"/>
              </a:rPr>
              <a:t>( )</a:t>
            </a:r>
          </a:p>
        </p:txBody>
      </p:sp>
      <p:sp>
        <p:nvSpPr>
          <p:cNvPr id="49154" name="Rectangle 3"/>
          <p:cNvSpPr>
            <a:spLocks noGrp="1"/>
          </p:cNvSpPr>
          <p:nvPr>
            <p:ph type="body" idx="4294967295"/>
          </p:nvPr>
        </p:nvSpPr>
        <p:spPr>
          <a:xfrm>
            <a:off x="323528" y="908050"/>
            <a:ext cx="8640960" cy="4800600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Функция </a:t>
            </a:r>
            <a:r>
              <a:rPr lang="ru-RU" sz="2400" dirty="0" err="1">
                <a:solidFill>
                  <a:srgbClr val="0000FF"/>
                </a:solidFill>
                <a:latin typeface="Times New Roman" pitchFamily="18" charset="0"/>
              </a:rPr>
              <a:t>fscanf</a:t>
            </a:r>
            <a:r>
              <a:rPr lang="ru-RU" sz="2400" dirty="0">
                <a:solidFill>
                  <a:srgbClr val="0000FF"/>
                </a:solidFill>
                <a:latin typeface="Times New Roman" pitchFamily="18" charset="0"/>
              </a:rPr>
              <a:t>( )</a:t>
            </a:r>
            <a:r>
              <a:rPr lang="ru-RU" sz="2400" dirty="0">
                <a:latin typeface="Times New Roman" pitchFamily="18" charset="0"/>
              </a:rPr>
              <a:t> выполняет те же действия, что и функция </a:t>
            </a:r>
            <a:r>
              <a:rPr lang="ru-RU" sz="2400" dirty="0" err="1">
                <a:latin typeface="Times New Roman" pitchFamily="18" charset="0"/>
              </a:rPr>
              <a:t>scanf</a:t>
            </a:r>
            <a:r>
              <a:rPr lang="ru-RU" sz="2400" dirty="0">
                <a:latin typeface="Times New Roman" pitchFamily="18" charset="0"/>
              </a:rPr>
              <a:t>(), но работает с файлом.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Прототип</a:t>
            </a:r>
            <a:r>
              <a:rPr lang="en-US" sz="2400" dirty="0">
                <a:latin typeface="Times New Roman" pitchFamily="18" charset="0"/>
              </a:rPr>
              <a:t>: </a:t>
            </a:r>
            <a:endParaRPr lang="ru-RU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fscanf</a:t>
            </a:r>
            <a:r>
              <a:rPr lang="ru-RU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(FILE *</a:t>
            </a:r>
            <a:r>
              <a:rPr lang="ru-RU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fp</a:t>
            </a:r>
            <a:r>
              <a:rPr lang="ru-RU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ru-RU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ru-RU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format</a:t>
            </a:r>
            <a:r>
              <a:rPr lang="ru-RU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,...)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Возвращает количество считанных параметров. </a:t>
            </a:r>
            <a:endParaRPr lang="en-US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При попытке считывания конца файла возвращается значение EOF. </a:t>
            </a:r>
            <a:endParaRPr lang="en-US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Пример: </a:t>
            </a:r>
          </a:p>
          <a:p>
            <a:pPr>
              <a:lnSpc>
                <a:spcPct val="90000"/>
              </a:lnSpc>
              <a:buNone/>
            </a:pP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fscanf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%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х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", &amp;a);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644650" y="274638"/>
            <a:ext cx="7499350" cy="633412"/>
          </a:xfrm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>
                <a:effectLst/>
              </a:rPr>
              <a:t>Пример</a:t>
            </a:r>
          </a:p>
        </p:txBody>
      </p:sp>
      <p:sp>
        <p:nvSpPr>
          <p:cNvPr id="51202" name="Rectangle 3"/>
          <p:cNvSpPr>
            <a:spLocks noGrp="1"/>
          </p:cNvSpPr>
          <p:nvPr>
            <p:ph type="body" idx="4294967295"/>
          </p:nvPr>
        </p:nvSpPr>
        <p:spPr>
          <a:xfrm>
            <a:off x="251520" y="981075"/>
            <a:ext cx="8892480" cy="4800600"/>
          </a:xfrm>
        </p:spPr>
        <p:txBody>
          <a:bodyPr/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include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( )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FILE *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fi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age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fi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input.txt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"); /* считывание */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fscanf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fi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,"%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",&amp;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age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fi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fi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output.txt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", "a"); /*дополнение*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/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fprintf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fi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,"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Data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is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%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d.\n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",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age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); 			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fi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444500" indent="-255588"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return 0;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/>
          </p:cNvSpPr>
          <p:nvPr>
            <p:ph idx="1"/>
          </p:nvPr>
        </p:nvSpPr>
        <p:spPr>
          <a:xfrm>
            <a:off x="209550" y="908050"/>
            <a:ext cx="8477250" cy="5401270"/>
          </a:xfrm>
        </p:spPr>
        <p:txBody>
          <a:bodyPr>
            <a:normAutofit/>
          </a:bodyPr>
          <a:lstStyle/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Функция </a:t>
            </a:r>
            <a:r>
              <a:rPr lang="ru-RU" sz="2400" dirty="0" err="1">
                <a:solidFill>
                  <a:srgbClr val="0000FF"/>
                </a:solidFill>
                <a:latin typeface="Times New Roman" pitchFamily="18" charset="0"/>
              </a:rPr>
              <a:t>feof</a:t>
            </a:r>
            <a:r>
              <a:rPr lang="ru-RU" sz="2400" dirty="0">
                <a:solidFill>
                  <a:srgbClr val="0000FF"/>
                </a:solidFill>
                <a:latin typeface="Times New Roman" pitchFamily="18" charset="0"/>
              </a:rPr>
              <a:t>( )</a:t>
            </a:r>
            <a:r>
              <a:rPr lang="ru-RU" sz="2400" dirty="0">
                <a:latin typeface="Times New Roman" pitchFamily="18" charset="0"/>
              </a:rPr>
              <a:t> определяет конец файла при чтении двоичных данных.</a:t>
            </a:r>
          </a:p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Прототип: </a:t>
            </a:r>
            <a:r>
              <a:rPr lang="ru-RU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feof</a:t>
            </a:r>
            <a:r>
              <a:rPr lang="ru-RU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 *</a:t>
            </a:r>
            <a:r>
              <a:rPr lang="ru-RU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ru-RU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     </a:t>
            </a:r>
            <a:r>
              <a:rPr lang="ru-RU" sz="2400" dirty="0" err="1">
                <a:latin typeface="Times New Roman" pitchFamily="18" charset="0"/>
              </a:rPr>
              <a:t>fp</a:t>
            </a:r>
            <a:r>
              <a:rPr lang="ru-RU" sz="2400" dirty="0">
                <a:latin typeface="Times New Roman" pitchFamily="18" charset="0"/>
              </a:rPr>
              <a:t> - указатель на файл, возвращенный функцией </a:t>
            </a:r>
            <a:r>
              <a:rPr lang="ru-RU" sz="2400" dirty="0" err="1">
                <a:latin typeface="Times New Roman" pitchFamily="18" charset="0"/>
              </a:rPr>
              <a:t>fopen</a:t>
            </a:r>
            <a:r>
              <a:rPr lang="ru-RU" sz="2400" dirty="0">
                <a:latin typeface="Times New Roman" pitchFamily="18" charset="0"/>
              </a:rPr>
              <a:t>( ). </a:t>
            </a:r>
          </a:p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При достижении конца файла возвращается ненулевое значение, в противном случае возвращается 0. </a:t>
            </a:r>
            <a:endParaRPr lang="en-US" sz="2400" dirty="0">
              <a:latin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endParaRPr lang="en-US" sz="2400" dirty="0">
              <a:latin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while (!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feof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(f))</a:t>
            </a:r>
          </a:p>
          <a:p>
            <a:pPr>
              <a:buFont typeface="Wingdings 2" pitchFamily="18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fscanf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(f,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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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&amp;x);</a:t>
            </a:r>
          </a:p>
          <a:p>
            <a:pPr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Если в конце последовательности стоит пробел, то конец файла еще не достигнут, но очередное число прочитать невозможно.</a:t>
            </a:r>
          </a:p>
        </p:txBody>
      </p:sp>
      <p:sp>
        <p:nvSpPr>
          <p:cNvPr id="63489" name="Rectangle 2"/>
          <p:cNvSpPr>
            <a:spLocks noGrp="1"/>
          </p:cNvSpPr>
          <p:nvPr>
            <p:ph type="title"/>
          </p:nvPr>
        </p:nvSpPr>
        <p:spPr bwMode="auto">
          <a:xfrm>
            <a:off x="1043608" y="116632"/>
            <a:ext cx="7499350" cy="633412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 dirty="0">
                <a:solidFill>
                  <a:schemeClr val="tx2"/>
                </a:solidFill>
                <a:effectLst/>
                <a:latin typeface="Times New Roman" pitchFamily="18" charset="0"/>
              </a:rPr>
              <a:t>Функция </a:t>
            </a:r>
            <a:r>
              <a:rPr lang="ru-RU" sz="3200" b="1" dirty="0" err="1">
                <a:effectLst/>
                <a:latin typeface="Courier New" pitchFamily="49" charset="0"/>
                <a:cs typeface="Courier New" pitchFamily="49" charset="0"/>
              </a:rPr>
              <a:t>feof</a:t>
            </a:r>
            <a:r>
              <a:rPr lang="ru-RU" sz="3200" b="1" dirty="0">
                <a:effectLst/>
                <a:latin typeface="Courier New" pitchFamily="49" charset="0"/>
                <a:cs typeface="Courier New" pitchFamily="49" charset="0"/>
              </a:rPr>
              <a:t>(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644650" y="0"/>
            <a:ext cx="7499350" cy="993775"/>
          </a:xfrm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 dirty="0">
                <a:solidFill>
                  <a:schemeClr val="tx2"/>
                </a:solidFill>
                <a:effectLst/>
                <a:latin typeface="Times New Roman" pitchFamily="18" charset="0"/>
              </a:rPr>
              <a:t>Функция </a:t>
            </a:r>
            <a:r>
              <a:rPr lang="en-US" sz="3200" b="1" dirty="0" err="1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fputc</a:t>
            </a:r>
            <a:r>
              <a:rPr lang="en-US" sz="3200" b="1" dirty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endParaRPr lang="ru-RU" sz="3200" b="1" dirty="0">
              <a:solidFill>
                <a:schemeClr val="tx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394" name="Rectangle 3"/>
          <p:cNvSpPr>
            <a:spLocks noGrp="1"/>
          </p:cNvSpPr>
          <p:nvPr>
            <p:ph type="body" idx="4294967295"/>
          </p:nvPr>
        </p:nvSpPr>
        <p:spPr>
          <a:xfrm>
            <a:off x="251520" y="981075"/>
            <a:ext cx="8712968" cy="5256213"/>
          </a:xfrm>
        </p:spPr>
        <p:txBody>
          <a:bodyPr/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Функция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putc</a:t>
            </a:r>
            <a:r>
              <a:rPr lang="ru-RU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 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>
                <a:latin typeface="Times New Roman" pitchFamily="18" charset="0"/>
              </a:rPr>
              <a:t>записывает символ в файл.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Прототип: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fputc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с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FILE *</a:t>
            </a:r>
            <a:r>
              <a:rPr lang="en-US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ru-RU" sz="2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    </a:t>
            </a:r>
            <a:r>
              <a:rPr lang="ru-RU" sz="2400" dirty="0" err="1">
                <a:latin typeface="Times New Roman" pitchFamily="18" charset="0"/>
              </a:rPr>
              <a:t>fp</a:t>
            </a:r>
            <a:r>
              <a:rPr lang="ru-RU" sz="2400" dirty="0">
                <a:latin typeface="Times New Roman" pitchFamily="18" charset="0"/>
              </a:rPr>
              <a:t> - указатель на файл, возвращенный функцией </a:t>
            </a:r>
            <a:r>
              <a:rPr lang="ru-RU" sz="2400" dirty="0" err="1">
                <a:latin typeface="Times New Roman" pitchFamily="18" charset="0"/>
              </a:rPr>
              <a:t>fopen</a:t>
            </a:r>
            <a:r>
              <a:rPr lang="ru-RU" sz="2400" dirty="0">
                <a:latin typeface="Times New Roman" pitchFamily="18" charset="0"/>
              </a:rPr>
              <a:t>(),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    с - символ.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При успешном завершении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putc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ru-RU" sz="2400" dirty="0">
                <a:latin typeface="Times New Roman" pitchFamily="18" charset="0"/>
              </a:rPr>
              <a:t>возвращает записанный символ, в противном случае возвращается константа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EOF</a:t>
            </a:r>
            <a:r>
              <a:rPr lang="ru-RU" sz="2400" dirty="0">
                <a:latin typeface="Times New Roman" pitchFamily="18" charset="0"/>
              </a:rPr>
              <a:t>.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ru-RU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</a:rPr>
              <a:t>int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ch</a:t>
            </a:r>
            <a:r>
              <a:rPr lang="ru-RU" sz="2000" b="1" dirty="0">
                <a:latin typeface="Courier New" pitchFamily="49" charset="0"/>
              </a:rPr>
              <a:t>; ....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</a:rPr>
              <a:t>f</a:t>
            </a:r>
            <a:r>
              <a:rPr lang="ru-RU" sz="2000" b="1" dirty="0" err="1">
                <a:latin typeface="Courier New" pitchFamily="49" charset="0"/>
              </a:rPr>
              <a:t>putc</a:t>
            </a:r>
            <a:r>
              <a:rPr lang="ru-RU" sz="2000" b="1" dirty="0">
                <a:latin typeface="Courier New" pitchFamily="49" charset="0"/>
              </a:rPr>
              <a:t>(</a:t>
            </a:r>
            <a:r>
              <a:rPr lang="ru-RU" sz="2000" b="1" dirty="0" err="1">
                <a:latin typeface="Courier New" pitchFamily="49" charset="0"/>
              </a:rPr>
              <a:t>ch</a:t>
            </a:r>
            <a:r>
              <a:rPr lang="ru-RU" sz="2000" b="1" dirty="0">
                <a:latin typeface="Courier New" pitchFamily="49" charset="0"/>
              </a:rPr>
              <a:t>,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fo</a:t>
            </a:r>
            <a:r>
              <a:rPr lang="ru-RU" sz="2000" b="1" dirty="0">
                <a:latin typeface="Courier New" pitchFamily="49" charset="0"/>
              </a:rPr>
              <a:t>); 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3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3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3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3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3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3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/>
          </p:cNvSpPr>
          <p:nvPr>
            <p:ph idx="1"/>
          </p:nvPr>
        </p:nvSpPr>
        <p:spPr>
          <a:xfrm>
            <a:off x="467545" y="836613"/>
            <a:ext cx="8676456" cy="5256212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Прототип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: </a:t>
            </a:r>
          </a:p>
          <a:p>
            <a:pPr>
              <a:buFont typeface="Wingdings 2" pitchFamily="18" charset="2"/>
              <a:buNone/>
            </a:pPr>
            <a:r>
              <a:rPr lang="ru-RU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getc</a:t>
            </a:r>
            <a:r>
              <a:rPr lang="ru-RU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(FILE *</a:t>
            </a:r>
            <a:r>
              <a:rPr lang="ru-RU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fp</a:t>
            </a:r>
            <a:r>
              <a:rPr lang="ru-RU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    </a:t>
            </a:r>
            <a:r>
              <a:rPr lang="ru-RU" sz="2400" dirty="0" err="1">
                <a:latin typeface="Times New Roman" pitchFamily="18" charset="0"/>
              </a:rPr>
              <a:t>fp</a:t>
            </a:r>
            <a:r>
              <a:rPr lang="ru-RU" sz="2400" dirty="0">
                <a:latin typeface="Times New Roman" pitchFamily="18" charset="0"/>
              </a:rPr>
              <a:t> - указатель на файл, возвращенный функцией </a:t>
            </a:r>
            <a:r>
              <a:rPr lang="ru-RU" sz="2400" dirty="0" err="1">
                <a:latin typeface="Times New Roman" pitchFamily="18" charset="0"/>
              </a:rPr>
              <a:t>fopen</a:t>
            </a:r>
            <a:r>
              <a:rPr lang="ru-RU" sz="2400" dirty="0">
                <a:latin typeface="Times New Roman" pitchFamily="18" charset="0"/>
              </a:rPr>
              <a:t>( ). </a:t>
            </a:r>
          </a:p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Эта функция возвращает прочитанный из файла символ. </a:t>
            </a:r>
            <a:endParaRPr lang="en-US" sz="2400" dirty="0">
              <a:latin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Соответствующее значение имеет тип </a:t>
            </a:r>
            <a:r>
              <a:rPr lang="ru-RU" sz="2400" dirty="0" err="1">
                <a:latin typeface="Times New Roman" pitchFamily="18" charset="0"/>
              </a:rPr>
              <a:t>int</a:t>
            </a:r>
            <a:r>
              <a:rPr lang="ru-RU" sz="2400" dirty="0">
                <a:latin typeface="Times New Roman" pitchFamily="18" charset="0"/>
              </a:rPr>
              <a:t>, но старший байт</a:t>
            </a:r>
            <a:endParaRPr lang="en-US" sz="2400" dirty="0">
              <a:latin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равен нулю. </a:t>
            </a:r>
          </a:p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Если достигнут конец файла, то </a:t>
            </a:r>
            <a:r>
              <a:rPr lang="en-US" sz="2400" dirty="0">
                <a:latin typeface="Times New Roman" pitchFamily="18" charset="0"/>
              </a:rPr>
              <a:t>f</a:t>
            </a:r>
            <a:r>
              <a:rPr lang="ru-RU" sz="2400" dirty="0" err="1">
                <a:latin typeface="Times New Roman" pitchFamily="18" charset="0"/>
              </a:rPr>
              <a:t>getc</a:t>
            </a:r>
            <a:r>
              <a:rPr lang="ru-RU" sz="2400" dirty="0">
                <a:latin typeface="Times New Roman" pitchFamily="18" charset="0"/>
              </a:rPr>
              <a:t>( ) возвращает значение </a:t>
            </a:r>
            <a:r>
              <a:rPr lang="ru-RU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ЕОF</a:t>
            </a:r>
            <a:r>
              <a:rPr lang="ru-RU" sz="2400" dirty="0">
                <a:latin typeface="Times New Roman" pitchFamily="18" charset="0"/>
              </a:rPr>
              <a:t>. </a:t>
            </a:r>
          </a:p>
          <a:p>
            <a:pPr>
              <a:buFont typeface="Wingdings 2" pitchFamily="18" charset="2"/>
              <a:buNone/>
            </a:pP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ch</a:t>
            </a:r>
            <a:r>
              <a:rPr lang="ru-RU" sz="2000" b="1" dirty="0">
                <a:latin typeface="Courier New" pitchFamily="49" charset="0"/>
              </a:rPr>
              <a:t>;</a:t>
            </a:r>
            <a:r>
              <a:rPr lang="en-US" sz="2000" b="1" dirty="0">
                <a:latin typeface="Courier New" pitchFamily="49" charset="0"/>
              </a:rPr>
              <a:t> ...</a:t>
            </a:r>
          </a:p>
          <a:p>
            <a:pPr>
              <a:buFont typeface="Wingdings 2" pitchFamily="18" charset="2"/>
              <a:buNone/>
            </a:pPr>
            <a:r>
              <a:rPr lang="ru-RU" sz="2000" b="1" dirty="0" err="1">
                <a:latin typeface="Courier New" pitchFamily="49" charset="0"/>
              </a:rPr>
              <a:t>ch</a:t>
            </a:r>
            <a:r>
              <a:rPr lang="ru-RU" sz="2000" b="1" dirty="0">
                <a:latin typeface="Courier New" pitchFamily="49" charset="0"/>
              </a:rPr>
              <a:t> = </a:t>
            </a:r>
            <a:r>
              <a:rPr lang="en-US" sz="2000" b="1" dirty="0">
                <a:latin typeface="Courier New" pitchFamily="49" charset="0"/>
              </a:rPr>
              <a:t>f</a:t>
            </a:r>
            <a:r>
              <a:rPr lang="ru-RU" sz="2000" b="1" dirty="0" err="1">
                <a:latin typeface="Courier New" pitchFamily="49" charset="0"/>
              </a:rPr>
              <a:t>getc</a:t>
            </a:r>
            <a:r>
              <a:rPr lang="ru-RU" sz="2000" b="1" dirty="0">
                <a:latin typeface="Courier New" pitchFamily="49" charset="0"/>
              </a:rPr>
              <a:t>(</a:t>
            </a:r>
            <a:r>
              <a:rPr lang="en-US" sz="2000" b="1" dirty="0">
                <a:latin typeface="Courier New" pitchFamily="49" charset="0"/>
              </a:rPr>
              <a:t>f</a:t>
            </a:r>
            <a:r>
              <a:rPr lang="ru-RU" sz="2000" b="1" dirty="0" err="1">
                <a:latin typeface="Courier New" pitchFamily="49" charset="0"/>
              </a:rPr>
              <a:t>i</a:t>
            </a:r>
            <a:r>
              <a:rPr lang="ru-RU" sz="2000" b="1" dirty="0">
                <a:latin typeface="Courier New" pitchFamily="49" charset="0"/>
              </a:rPr>
              <a:t>);</a:t>
            </a:r>
          </a:p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читает символ из файла, на который указывает </a:t>
            </a:r>
            <a:r>
              <a:rPr lang="en-US" sz="2400" dirty="0">
                <a:latin typeface="Times New Roman" pitchFamily="18" charset="0"/>
              </a:rPr>
              <a:t>f</a:t>
            </a:r>
            <a:r>
              <a:rPr lang="ru-RU" sz="2400" dirty="0" err="1">
                <a:latin typeface="Times New Roman" pitchFamily="18" charset="0"/>
              </a:rPr>
              <a:t>i</a:t>
            </a:r>
            <a:r>
              <a:rPr lang="ru-RU" sz="2800" dirty="0">
                <a:latin typeface="Times New Roman" pitchFamily="18" charset="0"/>
              </a:rPr>
              <a:t>        </a:t>
            </a:r>
          </a:p>
          <a:p>
            <a:pPr>
              <a:buFont typeface="Wingdings 2" pitchFamily="18" charset="2"/>
              <a:buNone/>
            </a:pPr>
            <a:endParaRPr lang="ru-RU" sz="2800" dirty="0">
              <a:latin typeface="Times New Roman" pitchFamily="18" charset="0"/>
            </a:endParaRPr>
          </a:p>
        </p:txBody>
      </p:sp>
      <p:sp>
        <p:nvSpPr>
          <p:cNvPr id="61441" name="Rectangle 2"/>
          <p:cNvSpPr>
            <a:spLocks noGrp="1"/>
          </p:cNvSpPr>
          <p:nvPr>
            <p:ph type="title"/>
          </p:nvPr>
        </p:nvSpPr>
        <p:spPr bwMode="auto">
          <a:xfrm>
            <a:off x="1116013" y="188913"/>
            <a:ext cx="7499350" cy="633412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 dirty="0">
                <a:solidFill>
                  <a:schemeClr val="tx2"/>
                </a:solidFill>
                <a:effectLst/>
                <a:latin typeface="Times New Roman" pitchFamily="18" charset="0"/>
              </a:rPr>
              <a:t>Функция </a:t>
            </a:r>
            <a:r>
              <a:rPr lang="en-US" sz="3200" b="1" dirty="0" err="1">
                <a:effectLst/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sz="3200" b="1" dirty="0">
                <a:effectLst/>
                <a:latin typeface="Courier New" pitchFamily="49" charset="0"/>
                <a:cs typeface="Courier New" pitchFamily="49" charset="0"/>
              </a:rPr>
              <a:t>()</a:t>
            </a:r>
            <a:endParaRPr lang="ru-RU" sz="3200" b="1" dirty="0"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1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1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043608" y="116632"/>
            <a:ext cx="7499350" cy="777875"/>
          </a:xfrm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 dirty="0">
                <a:solidFill>
                  <a:schemeClr val="tx2"/>
                </a:solidFill>
                <a:effectLst/>
                <a:latin typeface="Times New Roman" pitchFamily="18" charset="0"/>
              </a:rPr>
              <a:t>Функция </a:t>
            </a:r>
            <a:r>
              <a:rPr lang="ru-RU" sz="3200" b="1" dirty="0" err="1">
                <a:effectLst/>
                <a:latin typeface="Courier New" pitchFamily="49" charset="0"/>
                <a:cs typeface="Courier New" pitchFamily="49" charset="0"/>
              </a:rPr>
              <a:t>fputs</a:t>
            </a:r>
            <a:r>
              <a:rPr lang="ru-RU" sz="3200" b="1" dirty="0">
                <a:effectLst/>
                <a:latin typeface="Courier New" pitchFamily="49" charset="0"/>
                <a:cs typeface="Courier New" pitchFamily="49" charset="0"/>
              </a:rPr>
              <a:t>( )</a:t>
            </a:r>
          </a:p>
        </p:txBody>
      </p:sp>
      <p:sp>
        <p:nvSpPr>
          <p:cNvPr id="67586" name="Rectangle 3"/>
          <p:cNvSpPr>
            <a:spLocks noGrp="1"/>
          </p:cNvSpPr>
          <p:nvPr>
            <p:ph type="body" idx="4294967295"/>
          </p:nvPr>
        </p:nvSpPr>
        <p:spPr>
          <a:xfrm>
            <a:off x="395536" y="893506"/>
            <a:ext cx="7885112" cy="54006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200" dirty="0">
                <a:latin typeface="Times New Roman" pitchFamily="18" charset="0"/>
              </a:rPr>
              <a:t>Функция </a:t>
            </a:r>
            <a:r>
              <a:rPr lang="ru-RU" sz="2200" dirty="0" err="1">
                <a:solidFill>
                  <a:srgbClr val="0000FF"/>
                </a:solidFill>
                <a:latin typeface="Times New Roman" pitchFamily="18" charset="0"/>
              </a:rPr>
              <a:t>fputs</a:t>
            </a:r>
            <a:r>
              <a:rPr lang="ru-RU" sz="2200" dirty="0">
                <a:solidFill>
                  <a:srgbClr val="0000FF"/>
                </a:solidFill>
                <a:latin typeface="Times New Roman" pitchFamily="18" charset="0"/>
              </a:rPr>
              <a:t>( )</a:t>
            </a:r>
            <a:r>
              <a:rPr lang="ru-RU" sz="2200" dirty="0">
                <a:latin typeface="Times New Roman" pitchFamily="18" charset="0"/>
              </a:rPr>
              <a:t> записывает строку символов в файл.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200" dirty="0">
                <a:latin typeface="Times New Roman" pitchFamily="18" charset="0"/>
              </a:rPr>
              <a:t>Она отличается от функции </a:t>
            </a:r>
            <a:r>
              <a:rPr lang="ru-RU" sz="2200" dirty="0" err="1">
                <a:latin typeface="Times New Roman" pitchFamily="18" charset="0"/>
              </a:rPr>
              <a:t>puts</a:t>
            </a:r>
            <a:r>
              <a:rPr lang="ru-RU" sz="2200" dirty="0">
                <a:latin typeface="Times New Roman" pitchFamily="18" charset="0"/>
              </a:rPr>
              <a:t>( ) только тем, что в качестве второго параметра должен быть записан указатель на переменную файлового типа. Символ конца строки (‘</a:t>
            </a:r>
            <a:r>
              <a:rPr lang="en-US" sz="2200" dirty="0">
                <a:latin typeface="Times New Roman" pitchFamily="18" charset="0"/>
              </a:rPr>
              <a:t>\</a:t>
            </a:r>
            <a:r>
              <a:rPr lang="ru-RU" sz="2200" dirty="0">
                <a:latin typeface="Times New Roman" pitchFamily="18" charset="0"/>
              </a:rPr>
              <a:t>0') не записывается.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200" dirty="0">
                <a:latin typeface="Times New Roman" pitchFamily="18" charset="0"/>
              </a:rPr>
              <a:t>Прототип</a:t>
            </a:r>
            <a:r>
              <a:rPr lang="en-US" sz="2200" dirty="0">
                <a:latin typeface="Times New Roman" pitchFamily="18" charset="0"/>
              </a:rPr>
              <a:t>:</a:t>
            </a:r>
            <a:r>
              <a:rPr lang="ru-RU" sz="2200" dirty="0">
                <a:latin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2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2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fputs</a:t>
            </a:r>
            <a:r>
              <a:rPr lang="ru-RU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2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ru-RU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2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ru-RU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ru-RU" sz="22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FILE *</a:t>
            </a:r>
            <a:r>
              <a:rPr lang="en-US" sz="22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</a:t>
            </a:r>
            <a:r>
              <a:rPr lang="ru-RU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ru-RU" sz="22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ru-RU" sz="22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200" dirty="0">
                <a:latin typeface="Times New Roman" pitchFamily="18" charset="0"/>
              </a:rPr>
              <a:t>Например: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200" b="1" dirty="0">
                <a:latin typeface="Times New Roman" pitchFamily="18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l</a:t>
            </a:r>
            <a:r>
              <a:rPr lang="en-US" sz="2000" b="1" i="1" dirty="0">
                <a:latin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</a:rPr>
              <a:t>=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fputs</a:t>
            </a:r>
            <a:r>
              <a:rPr lang="ru-RU" sz="2000" b="1" dirty="0">
                <a:latin typeface="Courier New" pitchFamily="49" charset="0"/>
              </a:rPr>
              <a:t>("</a:t>
            </a:r>
            <a:r>
              <a:rPr lang="ru-RU" sz="2000" b="1" dirty="0" err="1">
                <a:latin typeface="Courier New" pitchFamily="49" charset="0"/>
              </a:rPr>
              <a:t>Ехаmple</a:t>
            </a:r>
            <a:r>
              <a:rPr lang="ru-RU" sz="2000" b="1" dirty="0">
                <a:latin typeface="Courier New" pitchFamily="49" charset="0"/>
              </a:rPr>
              <a:t>", </a:t>
            </a:r>
            <a:r>
              <a:rPr lang="ru-RU" sz="2000" b="1" dirty="0" err="1">
                <a:latin typeface="Courier New" pitchFamily="49" charset="0"/>
              </a:rPr>
              <a:t>f</a:t>
            </a:r>
            <a:r>
              <a:rPr lang="en-US" sz="2000" b="1" dirty="0">
                <a:latin typeface="Courier New" pitchFamily="49" charset="0"/>
              </a:rPr>
              <a:t>o</a:t>
            </a:r>
            <a:r>
              <a:rPr lang="ru-RU" sz="2000" b="1" dirty="0">
                <a:latin typeface="Courier New" pitchFamily="49" charset="0"/>
              </a:rPr>
              <a:t>);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200" dirty="0">
                <a:latin typeface="Times New Roman" pitchFamily="18" charset="0"/>
              </a:rPr>
              <a:t>При успешном выполнении функция </a:t>
            </a:r>
            <a:r>
              <a:rPr lang="ru-RU" sz="2200" dirty="0" err="1">
                <a:latin typeface="Times New Roman" pitchFamily="18" charset="0"/>
              </a:rPr>
              <a:t>fputs</a:t>
            </a:r>
            <a:r>
              <a:rPr lang="ru-RU" sz="2200" dirty="0">
                <a:latin typeface="Times New Roman" pitchFamily="18" charset="0"/>
              </a:rPr>
              <a:t>() возвращает неотрицательное значение (последний записанный символ), а при неудачном — значение </a:t>
            </a:r>
            <a:r>
              <a:rPr lang="ru-RU" sz="2200" b="1" dirty="0">
                <a:latin typeface="Courier New" pitchFamily="49" charset="0"/>
                <a:cs typeface="Courier New" pitchFamily="49" charset="0"/>
              </a:rPr>
              <a:t>EOF</a:t>
            </a:r>
            <a:r>
              <a:rPr lang="ru-RU" sz="2200" dirty="0">
                <a:latin typeface="Times New Roman" pitchFamily="18" charset="0"/>
              </a:rPr>
              <a:t>.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sz="2200" dirty="0">
              <a:solidFill>
                <a:srgbClr val="FF0066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200" dirty="0">
                <a:latin typeface="Times New Roman" pitchFamily="18" charset="0"/>
              </a:rPr>
              <a:t>В отличие от </a:t>
            </a:r>
            <a:r>
              <a:rPr lang="ru-RU" sz="2200" b="1" dirty="0" err="1">
                <a:latin typeface="Courier New" pitchFamily="49" charset="0"/>
                <a:cs typeface="Courier New" pitchFamily="49" charset="0"/>
              </a:rPr>
              <a:t>puts</a:t>
            </a:r>
            <a:r>
              <a:rPr lang="ru-RU" sz="2200" dirty="0">
                <a:latin typeface="Times New Roman" pitchFamily="18" charset="0"/>
              </a:rPr>
              <a:t> функция </a:t>
            </a:r>
            <a:r>
              <a:rPr lang="ru-RU" sz="2200" b="1" dirty="0" err="1">
                <a:latin typeface="Courier New" pitchFamily="49" charset="0"/>
                <a:cs typeface="Courier New" pitchFamily="49" charset="0"/>
              </a:rPr>
              <a:t>fputs</a:t>
            </a:r>
            <a:r>
              <a:rPr lang="ru-RU" sz="2200" b="1" dirty="0">
                <a:latin typeface="Courier New" pitchFamily="49" charset="0"/>
                <a:cs typeface="Courier New" pitchFamily="49" charset="0"/>
              </a:rPr>
              <a:t>( ) </a:t>
            </a:r>
            <a:r>
              <a:rPr lang="ru-RU" sz="2200" dirty="0">
                <a:latin typeface="Times New Roman" pitchFamily="18" charset="0"/>
              </a:rPr>
              <a:t>не добавляет в конец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200" dirty="0">
                <a:latin typeface="Times New Roman" pitchFamily="18" charset="0"/>
              </a:rPr>
              <a:t>строки символ перехода на новую строку.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7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75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75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714375" y="116632"/>
            <a:ext cx="7499350" cy="633412"/>
          </a:xfrm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 dirty="0">
                <a:solidFill>
                  <a:schemeClr val="tx2"/>
                </a:solidFill>
                <a:effectLst/>
                <a:latin typeface="Times New Roman" pitchFamily="18" charset="0"/>
              </a:rPr>
              <a:t>Функция </a:t>
            </a:r>
            <a:r>
              <a:rPr lang="ru-RU" sz="3200" b="1" dirty="0" err="1">
                <a:effectLst/>
                <a:latin typeface="Courier New" pitchFamily="49" charset="0"/>
                <a:cs typeface="Courier New" pitchFamily="49" charset="0"/>
              </a:rPr>
              <a:t>fgets</a:t>
            </a:r>
            <a:r>
              <a:rPr lang="ru-RU" sz="3200" b="1" dirty="0">
                <a:effectLst/>
                <a:latin typeface="Courier New" pitchFamily="49" charset="0"/>
                <a:cs typeface="Courier New" pitchFamily="49" charset="0"/>
              </a:rPr>
              <a:t>( )</a:t>
            </a:r>
          </a:p>
        </p:txBody>
      </p:sp>
      <p:sp>
        <p:nvSpPr>
          <p:cNvPr id="71682" name="Rectangle 3"/>
          <p:cNvSpPr>
            <a:spLocks noGrp="1"/>
          </p:cNvSpPr>
          <p:nvPr>
            <p:ph type="body" idx="4294967295"/>
          </p:nvPr>
        </p:nvSpPr>
        <p:spPr>
          <a:xfrm>
            <a:off x="505492" y="836712"/>
            <a:ext cx="8531004" cy="496887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Функция </a:t>
            </a:r>
            <a:r>
              <a:rPr lang="ru-RU" sz="2400" dirty="0" err="1">
                <a:solidFill>
                  <a:srgbClr val="0000FF"/>
                </a:solidFill>
                <a:latin typeface="Times New Roman" pitchFamily="18" charset="0"/>
              </a:rPr>
              <a:t>fgets</a:t>
            </a:r>
            <a:r>
              <a:rPr lang="ru-RU" sz="2400" dirty="0">
                <a:solidFill>
                  <a:srgbClr val="0000FF"/>
                </a:solidFill>
                <a:latin typeface="Times New Roman" pitchFamily="18" charset="0"/>
              </a:rPr>
              <a:t>( )</a:t>
            </a:r>
            <a:r>
              <a:rPr lang="ru-RU" sz="2400" dirty="0">
                <a:latin typeface="Times New Roman" pitchFamily="18" charset="0"/>
              </a:rPr>
              <a:t> читает строку символов из файла.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Она отличается от функции </a:t>
            </a:r>
            <a:r>
              <a:rPr lang="ru-RU" sz="2400" dirty="0" err="1">
                <a:latin typeface="Times New Roman" pitchFamily="18" charset="0"/>
              </a:rPr>
              <a:t>gets</a:t>
            </a:r>
            <a:r>
              <a:rPr lang="ru-RU" sz="2400" dirty="0">
                <a:latin typeface="Times New Roman" pitchFamily="18" charset="0"/>
              </a:rPr>
              <a:t>( ) тем, что имеет три параметра, третий - указатель на переменную файлового типа.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Прототип</a:t>
            </a:r>
            <a:r>
              <a:rPr lang="en-US" sz="2400" dirty="0">
                <a:latin typeface="Times New Roman" pitchFamily="18" charset="0"/>
              </a:rPr>
              <a:t>: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ru-RU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ru-RU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fgets</a:t>
            </a:r>
            <a:r>
              <a:rPr lang="ru-RU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char *</a:t>
            </a:r>
            <a:r>
              <a:rPr lang="ru-RU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FILE *</a:t>
            </a:r>
            <a:r>
              <a:rPr lang="en-US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fi</a:t>
            </a:r>
            <a:r>
              <a:rPr lang="ru-RU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Строка считывается целиком, если ее длина не превышает указанного числа символов, в противном случае функция возвращает только заданное число символов.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Пример: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</a:rPr>
              <a:t>…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400" b="1" dirty="0" err="1">
                <a:latin typeface="Courier New" pitchFamily="49" charset="0"/>
              </a:rPr>
              <a:t>fgets</a:t>
            </a:r>
            <a:r>
              <a:rPr lang="ru-RU" sz="2400" b="1" dirty="0">
                <a:latin typeface="Courier New" pitchFamily="49" charset="0"/>
              </a:rPr>
              <a:t>(</a:t>
            </a:r>
            <a:r>
              <a:rPr lang="ru-RU" sz="2400" b="1" dirty="0" err="1">
                <a:latin typeface="Courier New" pitchFamily="49" charset="0"/>
              </a:rPr>
              <a:t>string</a:t>
            </a:r>
            <a:r>
              <a:rPr lang="ru-RU" sz="2400" b="1" dirty="0">
                <a:latin typeface="Courier New" pitchFamily="49" charset="0"/>
              </a:rPr>
              <a:t>, </a:t>
            </a:r>
            <a:r>
              <a:rPr lang="ru-RU" sz="2400" b="1" dirty="0" err="1">
                <a:latin typeface="Courier New" pitchFamily="49" charset="0"/>
              </a:rPr>
              <a:t>n</a:t>
            </a:r>
            <a:r>
              <a:rPr lang="ru-RU" sz="2400" b="1" dirty="0">
                <a:latin typeface="Courier New" pitchFamily="49" charset="0"/>
              </a:rPr>
              <a:t>, </a:t>
            </a:r>
            <a:r>
              <a:rPr lang="ru-RU" sz="2400" b="1" dirty="0" err="1">
                <a:latin typeface="Courier New" pitchFamily="49" charset="0"/>
              </a:rPr>
              <a:t>f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ru-RU" sz="2400" b="1" dirty="0">
                <a:latin typeface="Courier New" pitchFamily="49" charset="0"/>
              </a:rPr>
              <a:t>);</a:t>
            </a:r>
            <a:r>
              <a:rPr lang="ru-RU" sz="2000" b="1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Функция возвращает указатель на строку </a:t>
            </a:r>
            <a:r>
              <a:rPr lang="ru-RU" sz="2400" dirty="0" err="1">
                <a:latin typeface="Times New Roman" pitchFamily="18" charset="0"/>
              </a:rPr>
              <a:t>string</a:t>
            </a:r>
            <a:r>
              <a:rPr lang="ru-RU" sz="2400" dirty="0">
                <a:latin typeface="Times New Roman" pitchFamily="18" charset="0"/>
              </a:rPr>
              <a:t> при успешном завершении и константу NULL в случае ошибки либо достижения конца файла.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71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71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6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6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11"/>
          <p:cNvSpPr>
            <a:spLocks noGrp="1"/>
          </p:cNvSpPr>
          <p:nvPr>
            <p:ph idx="1"/>
          </p:nvPr>
        </p:nvSpPr>
        <p:spPr>
          <a:xfrm>
            <a:off x="1016000" y="894968"/>
            <a:ext cx="7917688" cy="5339680"/>
          </a:xfrm>
        </p:spPr>
        <p:txBody>
          <a:bodyPr>
            <a:normAutofit fontScale="85000" lnSpcReduction="20000"/>
          </a:bodyPr>
          <a:lstStyle/>
          <a:p>
            <a:pPr marL="0" indent="457200">
              <a:lnSpc>
                <a:spcPct val="120000"/>
              </a:lnSpc>
              <a:buNone/>
            </a:pPr>
            <a:r>
              <a:rPr lang="ru-RU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Файлом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называют способ хранения информации на физическом устройстве. </a:t>
            </a:r>
          </a:p>
          <a:p>
            <a:pPr marL="0" indent="457200">
              <a:lnSpc>
                <a:spcPct val="120000"/>
              </a:lnSpc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Файл ― это понятие, которое применимо ко всему : от файла на диске до терминала.</a:t>
            </a:r>
          </a:p>
          <a:p>
            <a:pPr marL="0" indent="457200">
              <a:lnSpc>
                <a:spcPct val="120000"/>
              </a:lnSpc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Файл представляется потоком байт.</a:t>
            </a:r>
          </a:p>
          <a:p>
            <a:pPr marL="0" indent="457200">
              <a:lnSpc>
                <a:spcPct val="120000"/>
              </a:lnSpc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 В языке Си отсутствуют операторы для работы с файлами. Все необходимые действия выполняются с помощью функций, включенных в стандартную библиотеку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457200">
              <a:lnSpc>
                <a:spcPct val="120000"/>
              </a:lnSpc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Они позволяют работать с различными устройствами, такими, как диски, принтер, коммуникационные каналы и т.д. </a:t>
            </a:r>
          </a:p>
          <a:p>
            <a:pPr marL="0" indent="457200">
              <a:lnSpc>
                <a:spcPct val="120000"/>
              </a:lnSpc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В Си существует два типа файлов: </a:t>
            </a:r>
          </a:p>
          <a:p>
            <a:pPr marL="0" indent="457200">
              <a:lnSpc>
                <a:spcPct val="120000"/>
              </a:lnSpc>
              <a:buNone/>
            </a:pPr>
            <a:r>
              <a:rPr lang="ru-RU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текстовые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 и </a:t>
            </a:r>
            <a:r>
              <a:rPr lang="ru-RU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двоичные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binary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endParaRPr lang="ru-RU" dirty="0"/>
          </a:p>
        </p:txBody>
      </p:sp>
      <p:sp>
        <p:nvSpPr>
          <p:cNvPr id="1064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35608" y="274638"/>
            <a:ext cx="7498080" cy="634082"/>
          </a:xfrm>
        </p:spPr>
        <p:txBody>
          <a:bodyPr/>
          <a:lstStyle/>
          <a:p>
            <a:r>
              <a:rPr lang="ru-RU" sz="2800" dirty="0">
                <a:solidFill>
                  <a:srgbClr val="713204"/>
                </a:solidFill>
                <a:latin typeface="Arial" charset="0"/>
              </a:rPr>
              <a:t>Файлы в Си (</a:t>
            </a:r>
            <a:r>
              <a:rPr lang="en-US" sz="2800" dirty="0">
                <a:solidFill>
                  <a:srgbClr val="713204"/>
                </a:solidFill>
                <a:latin typeface="Arial" charset="0"/>
              </a:rPr>
              <a:t>ANSI)</a:t>
            </a:r>
            <a:endParaRPr lang="ru-RU" dirty="0"/>
          </a:p>
        </p:txBody>
      </p:sp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106507" name="Rectangle 11"/>
          <p:cNvSpPr>
            <a:spLocks noChangeArrowheads="1"/>
          </p:cNvSpPr>
          <p:nvPr/>
        </p:nvSpPr>
        <p:spPr bwMode="auto">
          <a:xfrm>
            <a:off x="3886200" y="3133725"/>
            <a:ext cx="2190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ru-RU" sz="1000" i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endParaRPr lang="ru-RU" sz="1800" dirty="0"/>
          </a:p>
        </p:txBody>
      </p:sp>
      <p:sp>
        <p:nvSpPr>
          <p:cNvPr id="106508" name="Rectangle 12"/>
          <p:cNvSpPr>
            <a:spLocks noChangeArrowheads="1"/>
          </p:cNvSpPr>
          <p:nvPr/>
        </p:nvSpPr>
        <p:spPr bwMode="auto">
          <a:xfrm>
            <a:off x="3886200" y="3463925"/>
            <a:ext cx="2571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ru-RU" sz="10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sz="1100" dirty="0"/>
              <a:t> </a:t>
            </a:r>
            <a:endParaRPr lang="ru-RU" sz="1800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/>
          </p:cNvSpPr>
          <p:nvPr>
            <p:ph idx="1"/>
          </p:nvPr>
        </p:nvSpPr>
        <p:spPr>
          <a:xfrm>
            <a:off x="0" y="658551"/>
            <a:ext cx="8785671" cy="5218721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>
                <a:latin typeface="Times New Roman" pitchFamily="18" charset="0"/>
              </a:rPr>
              <a:t>/* Программа считывает файл строка за строкой */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/>
              <a:t>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b="1" dirty="0">
                <a:latin typeface="Courier New" pitchFamily="49" charset="0"/>
              </a:rPr>
              <a:t>#</a:t>
            </a:r>
            <a:r>
              <a:rPr lang="ru-RU" sz="2000" b="1" dirty="0" err="1">
                <a:latin typeface="Courier New" pitchFamily="49" charset="0"/>
              </a:rPr>
              <a:t>include</a:t>
            </a:r>
            <a:r>
              <a:rPr lang="ru-RU" sz="2000" b="1" dirty="0">
                <a:latin typeface="Courier New" pitchFamily="49" charset="0"/>
              </a:rPr>
              <a:t> &lt;</a:t>
            </a:r>
            <a:r>
              <a:rPr lang="ru-RU" sz="2000" b="1" dirty="0" err="1">
                <a:latin typeface="Courier New" pitchFamily="49" charset="0"/>
              </a:rPr>
              <a:t>stdio.h</a:t>
            </a:r>
            <a:r>
              <a:rPr lang="ru-RU" sz="2000" b="1" dirty="0">
                <a:latin typeface="Courier New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b="1" dirty="0">
                <a:latin typeface="Courier New" pitchFamily="49" charset="0"/>
              </a:rPr>
              <a:t>#</a:t>
            </a:r>
            <a:r>
              <a:rPr lang="ru-RU" sz="2000" b="1" dirty="0" err="1">
                <a:latin typeface="Courier New" pitchFamily="49" charset="0"/>
              </a:rPr>
              <a:t>define</a:t>
            </a:r>
            <a:r>
              <a:rPr lang="ru-RU" sz="2000" b="1" dirty="0">
                <a:latin typeface="Courier New" pitchFamily="49" charset="0"/>
              </a:rPr>
              <a:t> MAX 80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main</a:t>
            </a:r>
            <a:r>
              <a:rPr lang="ru-RU" sz="2000" b="1" dirty="0">
                <a:latin typeface="Courier New" pitchFamily="49" charset="0"/>
              </a:rPr>
              <a:t>( ) {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ru-RU" sz="2000" b="1" dirty="0">
                <a:latin typeface="Courier New" pitchFamily="49" charset="0"/>
              </a:rPr>
              <a:t>FILE *f1;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ru-RU" sz="2000" b="1" dirty="0" err="1">
                <a:latin typeface="Courier New" pitchFamily="49" charset="0"/>
              </a:rPr>
              <a:t>char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string</a:t>
            </a:r>
            <a:r>
              <a:rPr lang="ru-RU" sz="2000" b="1" dirty="0">
                <a:latin typeface="Courier New" pitchFamily="49" charset="0"/>
              </a:rPr>
              <a:t>[MAX];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ru-RU" sz="2000" b="1" dirty="0">
                <a:latin typeface="Courier New" pitchFamily="49" charset="0"/>
              </a:rPr>
              <a:t>f1 = </a:t>
            </a:r>
            <a:r>
              <a:rPr lang="ru-RU" sz="2000" b="1" dirty="0" err="1">
                <a:latin typeface="Courier New" pitchFamily="49" charset="0"/>
              </a:rPr>
              <a:t>fopen</a:t>
            </a:r>
            <a:r>
              <a:rPr lang="ru-RU" sz="2000" b="1" dirty="0">
                <a:latin typeface="Courier New" pitchFamily="49" charset="0"/>
              </a:rPr>
              <a:t>("</a:t>
            </a:r>
            <a:r>
              <a:rPr lang="en-US" sz="2000" b="1" dirty="0">
                <a:latin typeface="Courier New" pitchFamily="49" charset="0"/>
              </a:rPr>
              <a:t>input.txt</a:t>
            </a:r>
            <a:r>
              <a:rPr lang="ru-RU" sz="2000" b="1" dirty="0">
                <a:latin typeface="Courier New" pitchFamily="49" charset="0"/>
              </a:rPr>
              <a:t>","</a:t>
            </a:r>
            <a:r>
              <a:rPr lang="ru-RU" sz="2000" b="1" dirty="0" err="1">
                <a:latin typeface="Courier New" pitchFamily="49" charset="0"/>
              </a:rPr>
              <a:t>r</a:t>
            </a:r>
            <a:r>
              <a:rPr lang="ru-RU" sz="2000" b="1" dirty="0">
                <a:latin typeface="Courier New" pitchFamily="49" charset="0"/>
              </a:rPr>
              <a:t>");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ru-RU" sz="2000" b="1" dirty="0" err="1">
                <a:latin typeface="Courier New" pitchFamily="49" charset="0"/>
              </a:rPr>
              <a:t>while</a:t>
            </a:r>
            <a:r>
              <a:rPr lang="ru-RU" sz="2000" b="1" dirty="0">
                <a:latin typeface="Courier New" pitchFamily="49" charset="0"/>
              </a:rPr>
              <a:t> (</a:t>
            </a:r>
            <a:r>
              <a:rPr lang="ru-RU" sz="2000" b="1" dirty="0" err="1">
                <a:latin typeface="Courier New" pitchFamily="49" charset="0"/>
              </a:rPr>
              <a:t>fgets</a:t>
            </a:r>
            <a:r>
              <a:rPr lang="ru-RU" sz="2000" b="1" dirty="0">
                <a:latin typeface="Courier New" pitchFamily="49" charset="0"/>
              </a:rPr>
              <a:t>(string,MAX,f1) != NULL)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b="1" dirty="0">
                <a:latin typeface="Courier New" pitchFamily="49" charset="0"/>
              </a:rPr>
              <a:t>		</a:t>
            </a:r>
            <a:r>
              <a:rPr lang="ru-RU" sz="2000" b="1" dirty="0" err="1">
                <a:latin typeface="Courier New" pitchFamily="49" charset="0"/>
              </a:rPr>
              <a:t>puts</a:t>
            </a:r>
            <a:r>
              <a:rPr lang="ru-RU" sz="2000" b="1" dirty="0">
                <a:latin typeface="Courier New" pitchFamily="49" charset="0"/>
              </a:rPr>
              <a:t>(</a:t>
            </a:r>
            <a:r>
              <a:rPr lang="ru-RU" sz="2000" b="1" dirty="0" err="1">
                <a:latin typeface="Courier New" pitchFamily="49" charset="0"/>
              </a:rPr>
              <a:t>string</a:t>
            </a:r>
            <a:r>
              <a:rPr lang="ru-RU" sz="2000" b="1" dirty="0">
                <a:latin typeface="Courier New" pitchFamily="49" charset="0"/>
              </a:rPr>
              <a:t>);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</a:rPr>
              <a:t>	return 0;</a:t>
            </a:r>
            <a:endParaRPr lang="ru-RU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b="1" dirty="0"/>
              <a:t> }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ru-RU" sz="20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>
                <a:latin typeface="Times New Roman" pitchFamily="18" charset="0"/>
              </a:rPr>
              <a:t>Функция прекращает работу после считывания символа новой строки или после считывания символов общим числом MAX-1, в зависимости от того, что произойдет раньше. В любом случае символ '\0' добавляется в самый конец считанной строки.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>
                <a:latin typeface="Times New Roman" pitchFamily="18" charset="0"/>
              </a:rPr>
              <a:t>Разница между </a:t>
            </a:r>
            <a:r>
              <a:rPr lang="ru-RU" sz="2000" dirty="0" err="1">
                <a:latin typeface="Times New Roman" pitchFamily="18" charset="0"/>
              </a:rPr>
              <a:t>gets</a:t>
            </a:r>
            <a:r>
              <a:rPr lang="ru-RU" sz="2000" dirty="0">
                <a:latin typeface="Times New Roman" pitchFamily="18" charset="0"/>
              </a:rPr>
              <a:t>( ) и </a:t>
            </a:r>
            <a:r>
              <a:rPr lang="ru-RU" sz="2000" dirty="0" err="1">
                <a:latin typeface="Times New Roman" pitchFamily="18" charset="0"/>
              </a:rPr>
              <a:t>fgets</a:t>
            </a:r>
            <a:r>
              <a:rPr lang="ru-RU" sz="2000" dirty="0">
                <a:latin typeface="Times New Roman" pitchFamily="18" charset="0"/>
              </a:rPr>
              <a:t>( ) заключается в том, что </a:t>
            </a:r>
            <a:r>
              <a:rPr lang="ru-RU" sz="2000" dirty="0" err="1">
                <a:latin typeface="Times New Roman" pitchFamily="18" charset="0"/>
              </a:rPr>
              <a:t>gets</a:t>
            </a:r>
            <a:r>
              <a:rPr lang="ru-RU" sz="2000" dirty="0">
                <a:latin typeface="Times New Roman" pitchFamily="18" charset="0"/>
              </a:rPr>
              <a:t>( ) заменяет символ новой строки на '\0', в то время как </a:t>
            </a:r>
            <a:r>
              <a:rPr lang="ru-RU" sz="2000" dirty="0" err="1">
                <a:latin typeface="Times New Roman" pitchFamily="18" charset="0"/>
              </a:rPr>
              <a:t>fgets</a:t>
            </a:r>
            <a:r>
              <a:rPr lang="ru-RU" sz="2000" dirty="0">
                <a:latin typeface="Times New Roman" pitchFamily="18" charset="0"/>
              </a:rPr>
              <a:t>( ) сохраняет символ новой строки. </a:t>
            </a:r>
          </a:p>
        </p:txBody>
      </p:sp>
      <p:sp>
        <p:nvSpPr>
          <p:cNvPr id="73729" name="Rectangle 2"/>
          <p:cNvSpPr>
            <a:spLocks noGrp="1"/>
          </p:cNvSpPr>
          <p:nvPr>
            <p:ph type="title"/>
          </p:nvPr>
        </p:nvSpPr>
        <p:spPr bwMode="auto">
          <a:xfrm>
            <a:off x="1042988" y="188913"/>
            <a:ext cx="7499350" cy="503783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ru-RU" sz="3200" dirty="0">
                <a:effectLst/>
              </a:rPr>
              <a:t>Пример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3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3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37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37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37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37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37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37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37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37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37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37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37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37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/>
          </p:cNvSpPr>
          <p:nvPr>
            <p:ph idx="1"/>
          </p:nvPr>
        </p:nvSpPr>
        <p:spPr>
          <a:xfrm>
            <a:off x="900113" y="981075"/>
            <a:ext cx="7499350" cy="4800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Функция </a:t>
            </a:r>
            <a:r>
              <a:rPr lang="ru-RU" sz="2400" dirty="0" err="1">
                <a:solidFill>
                  <a:srgbClr val="0000FF"/>
                </a:solidFill>
                <a:latin typeface="Times New Roman" pitchFamily="18" charset="0"/>
              </a:rPr>
              <a:t>remove</a:t>
            </a:r>
            <a:r>
              <a:rPr lang="ru-RU" sz="2400" dirty="0">
                <a:solidFill>
                  <a:srgbClr val="0000FF"/>
                </a:solidFill>
                <a:latin typeface="Times New Roman" pitchFamily="18" charset="0"/>
              </a:rPr>
              <a:t>( )</a:t>
            </a:r>
            <a:r>
              <a:rPr lang="ru-RU" sz="2400" dirty="0">
                <a:latin typeface="Times New Roman" pitchFamily="18" charset="0"/>
              </a:rPr>
              <a:t> удаляет файл.</a:t>
            </a:r>
          </a:p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Прототип:</a:t>
            </a:r>
            <a:endParaRPr lang="en-US" sz="2400" dirty="0">
              <a:latin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en-US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remove(const char *</a:t>
            </a:r>
            <a:r>
              <a:rPr lang="en-US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ru-RU" sz="2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    </a:t>
            </a:r>
            <a:r>
              <a:rPr lang="ru-RU" sz="2400" dirty="0" err="1">
                <a:latin typeface="Times New Roman" pitchFamily="18" charset="0"/>
              </a:rPr>
              <a:t>file_name</a:t>
            </a:r>
            <a:r>
              <a:rPr lang="ru-RU" sz="2400" dirty="0">
                <a:latin typeface="Times New Roman" pitchFamily="18" charset="0"/>
              </a:rPr>
              <a:t> - указатель на строку со спецификацией файла. </a:t>
            </a:r>
          </a:p>
          <a:p>
            <a:pPr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При успешном завершении возвращается ноль, в противном случае возвращается ненулевое значение. </a:t>
            </a:r>
          </a:p>
        </p:txBody>
      </p:sp>
      <p:sp>
        <p:nvSpPr>
          <p:cNvPr id="88065" name="Rectangle 2"/>
          <p:cNvSpPr>
            <a:spLocks noGrp="1"/>
          </p:cNvSpPr>
          <p:nvPr>
            <p:ph type="title"/>
          </p:nvPr>
        </p:nvSpPr>
        <p:spPr bwMode="auto">
          <a:xfrm>
            <a:off x="971550" y="260350"/>
            <a:ext cx="7499350" cy="706438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 dirty="0">
                <a:effectLst/>
              </a:rPr>
              <a:t>Функция </a:t>
            </a:r>
            <a:r>
              <a:rPr lang="ru-RU" sz="3200" b="1" dirty="0" err="1">
                <a:effectLst/>
                <a:latin typeface="Courier New" pitchFamily="49" charset="0"/>
                <a:cs typeface="Courier New" pitchFamily="49" charset="0"/>
              </a:rPr>
              <a:t>remove</a:t>
            </a:r>
            <a:r>
              <a:rPr lang="ru-RU" sz="3200" b="1" dirty="0">
                <a:effectLst/>
                <a:latin typeface="Courier New" pitchFamily="49" charset="0"/>
                <a:cs typeface="Courier New" pitchFamily="49" charset="0"/>
              </a:rPr>
              <a:t>(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C13B88B3-F22C-4465-85FD-A1E253502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ru-RU" dirty="0"/>
              <a:t>Считывание целого числа</a:t>
            </a:r>
          </a:p>
          <a:p>
            <a:pPr marL="109728" indent="0">
              <a:buNone/>
            </a:pPr>
            <a:r>
              <a:rPr lang="ru-RU" sz="2000" dirty="0">
                <a:solidFill>
                  <a:srgbClr val="0000FF"/>
                </a:solidFill>
              </a:rPr>
              <a:t>1 вариант:</a:t>
            </a:r>
          </a:p>
          <a:p>
            <a:pPr marL="109728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i1;</a:t>
            </a:r>
          </a:p>
          <a:p>
            <a:pPr marL="109728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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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&amp;i1);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2</a:t>
            </a:r>
            <a:r>
              <a:rPr lang="ru-RU" sz="2000" dirty="0">
                <a:solidFill>
                  <a:srgbClr val="0000FF"/>
                </a:solidFill>
              </a:rPr>
              <a:t> вариант</a:t>
            </a:r>
            <a:r>
              <a:rPr lang="ru-RU" sz="2000" dirty="0"/>
              <a:t>:</a:t>
            </a:r>
          </a:p>
          <a:p>
            <a:pPr marL="109728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MAXLINE 100</a:t>
            </a:r>
          </a:p>
          <a:p>
            <a:pPr marL="109728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line[MAXLINE];</a:t>
            </a:r>
          </a:p>
          <a:p>
            <a:pPr marL="109728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i1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(line);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58E2852-DB0F-448C-8331-01A2D0FE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числовыми данными в текстовом файле</a:t>
            </a:r>
          </a:p>
        </p:txBody>
      </p:sp>
    </p:spTree>
    <p:extLst>
      <p:ext uri="{BB962C8B-B14F-4D97-AF65-F5344CB8AC3E}">
        <p14:creationId xmlns:p14="http://schemas.microsoft.com/office/powerpoint/2010/main" val="1264465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C13B88B3-F22C-4465-85FD-A1E253502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ru-RU" dirty="0"/>
              <a:t>Считывание вещественного числа</a:t>
            </a:r>
          </a:p>
          <a:p>
            <a:pPr marL="109728" indent="0">
              <a:buNone/>
            </a:pPr>
            <a:r>
              <a:rPr lang="ru-RU" sz="2000" dirty="0">
                <a:solidFill>
                  <a:srgbClr val="0000FF"/>
                </a:solidFill>
              </a:rPr>
              <a:t>1 вариант:</a:t>
            </a:r>
          </a:p>
          <a:p>
            <a:pPr marL="109728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f1;</a:t>
            </a:r>
          </a:p>
          <a:p>
            <a:pPr marL="109728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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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&amp;f1);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2</a:t>
            </a:r>
            <a:r>
              <a:rPr lang="ru-RU" sz="2000" dirty="0">
                <a:solidFill>
                  <a:srgbClr val="0000FF"/>
                </a:solidFill>
              </a:rPr>
              <a:t> вариант</a:t>
            </a:r>
            <a:r>
              <a:rPr lang="ru-RU" sz="2000" dirty="0"/>
              <a:t>:</a:t>
            </a:r>
          </a:p>
          <a:p>
            <a:pPr marL="109728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f1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strtod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NULL);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58E2852-DB0F-448C-8331-01A2D0FE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числовыми данными в текстовом файле</a:t>
            </a:r>
          </a:p>
        </p:txBody>
      </p:sp>
    </p:spTree>
    <p:extLst>
      <p:ext uri="{BB962C8B-B14F-4D97-AF65-F5344CB8AC3E}">
        <p14:creationId xmlns:p14="http://schemas.microsoft.com/office/powerpoint/2010/main" val="2517201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C13B88B3-F22C-4465-85FD-A1E25350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764704"/>
            <a:ext cx="7787208" cy="5538462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ru-RU" sz="2000" dirty="0"/>
              <a:t>Считывание трех чисел: </a:t>
            </a:r>
          </a:p>
          <a:p>
            <a:pPr marL="109728" indent="0">
              <a:buNone/>
            </a:pPr>
            <a:r>
              <a:rPr lang="ru-RU" sz="2000" dirty="0"/>
              <a:t>целого, длинного целого и вещественного</a:t>
            </a:r>
          </a:p>
          <a:p>
            <a:pPr marL="109728" indent="0">
              <a:buNone/>
            </a:pPr>
            <a:endParaRPr lang="en-US" sz="2000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ru-RU" sz="2000" dirty="0">
                <a:solidFill>
                  <a:srgbClr val="0000FF"/>
                </a:solidFill>
              </a:rPr>
              <a:t>1 вариант:</a:t>
            </a:r>
          </a:p>
          <a:p>
            <a:pPr marL="109728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i2, long int i3; double f2;</a:t>
            </a:r>
          </a:p>
          <a:p>
            <a:pPr marL="109728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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%d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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&amp;i2,&amp;i3, &amp;f2);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2</a:t>
            </a:r>
            <a:r>
              <a:rPr lang="ru-RU" sz="2000" dirty="0">
                <a:solidFill>
                  <a:srgbClr val="0000FF"/>
                </a:solidFill>
              </a:rPr>
              <a:t> вариант</a:t>
            </a:r>
            <a:r>
              <a:rPr lang="ru-RU" sz="2000" dirty="0"/>
              <a:t>:</a:t>
            </a:r>
          </a:p>
          <a:p>
            <a:pPr marL="109728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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%d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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&amp;i2,&amp;i3, &amp;f2);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3</a:t>
            </a:r>
            <a:r>
              <a:rPr lang="ru-RU" sz="2000" dirty="0">
                <a:solidFill>
                  <a:srgbClr val="0000FF"/>
                </a:solidFill>
              </a:rPr>
              <a:t> вариант</a:t>
            </a:r>
            <a:r>
              <a:rPr lang="ru-RU" sz="2000" dirty="0"/>
              <a:t>:</a:t>
            </a:r>
          </a:p>
          <a:p>
            <a:pPr marL="109728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*p;</a:t>
            </a:r>
          </a:p>
          <a:p>
            <a:pPr marL="109728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i2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strtol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&amp;p, 10);</a:t>
            </a:r>
          </a:p>
          <a:p>
            <a:pPr marL="109728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i3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strtol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(p, &amp;p, 10);</a:t>
            </a:r>
          </a:p>
          <a:p>
            <a:pPr marL="109728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f2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strtod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(p, NULL);</a:t>
            </a:r>
          </a:p>
          <a:p>
            <a:pPr marL="109728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58E2852-DB0F-448C-8331-01A2D0FE6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62073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Работа с числовыми данными в текстовом файле</a:t>
            </a:r>
          </a:p>
        </p:txBody>
      </p:sp>
    </p:spTree>
    <p:extLst>
      <p:ext uri="{BB962C8B-B14F-4D97-AF65-F5344CB8AC3E}">
        <p14:creationId xmlns:p14="http://schemas.microsoft.com/office/powerpoint/2010/main" val="1899577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>
            <a:spLocks noGrp="1"/>
          </p:cNvSpPr>
          <p:nvPr>
            <p:ph idx="1"/>
          </p:nvPr>
        </p:nvSpPr>
        <p:spPr>
          <a:xfrm>
            <a:off x="971550" y="981075"/>
            <a:ext cx="7993063" cy="4800600"/>
          </a:xfrm>
        </p:spPr>
        <p:txBody>
          <a:bodyPr/>
          <a:lstStyle/>
          <a:p>
            <a:pPr marL="1352550" indent="-2432050">
              <a:buFont typeface="Wingdings 2" pitchFamily="18" charset="2"/>
              <a:buNone/>
            </a:pP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stdin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>
                <a:latin typeface="Times New Roman" pitchFamily="18" charset="0"/>
              </a:rPr>
              <a:t>- для ввода данных из стандартного входного   потока (по умолчанию - </a:t>
            </a:r>
            <a:r>
              <a:rPr lang="ru-RU" sz="2400" dirty="0" err="1">
                <a:latin typeface="Times New Roman" pitchFamily="18" charset="0"/>
              </a:rPr>
              <a:t>c</a:t>
            </a:r>
            <a:r>
              <a:rPr lang="ru-RU" sz="2400" dirty="0">
                <a:latin typeface="Times New Roman" pitchFamily="18" charset="0"/>
              </a:rPr>
              <a:t> клавиатуры);</a:t>
            </a:r>
            <a:endParaRPr lang="en-US" sz="2400" dirty="0">
              <a:latin typeface="Times New Roman" pitchFamily="18" charset="0"/>
            </a:endParaRPr>
          </a:p>
          <a:p>
            <a:pPr marL="1352550" indent="-2432050">
              <a:buFont typeface="Wingdings 2" pitchFamily="18" charset="2"/>
              <a:buNone/>
            </a:pP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stdout</a:t>
            </a:r>
            <a:r>
              <a:rPr lang="ru-RU" sz="2400" dirty="0">
                <a:latin typeface="Times New Roman" pitchFamily="18" charset="0"/>
              </a:rPr>
              <a:t> - для вывода данных в стандартный выходной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</a:rPr>
              <a:t>поток (по умолчанию - на экран дисплея);</a:t>
            </a:r>
            <a:endParaRPr lang="en-US" sz="2400" dirty="0">
              <a:latin typeface="Times New Roman" pitchFamily="18" charset="0"/>
            </a:endParaRPr>
          </a:p>
          <a:p>
            <a:pPr marL="1352550" indent="-2432050">
              <a:buFont typeface="Wingdings 2" pitchFamily="18" charset="2"/>
              <a:buNone/>
            </a:pP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stderr</a:t>
            </a:r>
            <a:r>
              <a:rPr lang="ru-RU" sz="2400" dirty="0">
                <a:latin typeface="Times New Roman" pitchFamily="18" charset="0"/>
              </a:rPr>
              <a:t> - файл для вывода сообщений об ошибках (всегда связан с экраном дисплея);</a:t>
            </a:r>
            <a:endParaRPr lang="en-US" sz="2400" dirty="0">
              <a:latin typeface="Times New Roman" pitchFamily="18" charset="0"/>
            </a:endParaRPr>
          </a:p>
          <a:p>
            <a:pPr marL="1352550" indent="-2432050">
              <a:buFont typeface="Wingdings 2" pitchFamily="18" charset="2"/>
              <a:buNone/>
            </a:pP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stdprn</a:t>
            </a:r>
            <a:r>
              <a:rPr lang="ru-RU" sz="2400" dirty="0">
                <a:latin typeface="Times New Roman" pitchFamily="18" charset="0"/>
              </a:rPr>
              <a:t> - для вывода данных на принтер;</a:t>
            </a:r>
            <a:endParaRPr lang="en-US" sz="2400" dirty="0">
              <a:latin typeface="Times New Roman" pitchFamily="18" charset="0"/>
            </a:endParaRPr>
          </a:p>
          <a:p>
            <a:pPr marL="1352550" indent="-2432050">
              <a:buFont typeface="Wingdings 2" pitchFamily="18" charset="2"/>
              <a:buNone/>
            </a:pP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stdaus</a:t>
            </a:r>
            <a:r>
              <a:rPr lang="ru-RU" sz="2400" dirty="0">
                <a:latin typeface="Times New Roman" pitchFamily="18" charset="0"/>
              </a:rPr>
              <a:t> - для ввода и вывода данных в коммуникационный канал. </a:t>
            </a:r>
          </a:p>
        </p:txBody>
      </p:sp>
      <p:sp>
        <p:nvSpPr>
          <p:cNvPr id="96257" name="Rectangle 2"/>
          <p:cNvSpPr>
            <a:spLocks noGrp="1"/>
          </p:cNvSpPr>
          <p:nvPr>
            <p:ph type="title"/>
          </p:nvPr>
        </p:nvSpPr>
        <p:spPr bwMode="auto">
          <a:xfrm>
            <a:off x="1042988" y="260350"/>
            <a:ext cx="7499350" cy="706438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2800">
                <a:effectLst/>
              </a:rPr>
              <a:t>Пять стандартных файлов</a:t>
            </a:r>
            <a:r>
              <a:rPr lang="ru-RU" sz="3900"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2702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476302B9-2BFE-40AC-8A5E-181F8E3BF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50709"/>
            <a:ext cx="8579296" cy="5156584"/>
          </a:xfrm>
        </p:spPr>
        <p:txBody>
          <a:bodyPr/>
          <a:lstStyle/>
          <a:p>
            <a:r>
              <a:rPr lang="ru-RU" dirty="0"/>
              <a:t>Прототип:</a:t>
            </a:r>
          </a:p>
          <a:p>
            <a:pPr marL="109728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*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freopen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const char *name, const char* mode, FILE * stream);</a:t>
            </a:r>
          </a:p>
          <a:p>
            <a:pPr marL="109728" indent="0">
              <a:buNone/>
            </a:pP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Возвращает указатель на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stream 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или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NULL.</a:t>
            </a:r>
          </a:p>
          <a:p>
            <a:pPr marL="109728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freopen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ru-RU" sz="2400" b="1" dirty="0">
                <a:latin typeface="Courier New" pitchFamily="49" charset="0"/>
              </a:rPr>
              <a:t>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input.txt</a:t>
            </a:r>
            <a:r>
              <a:rPr lang="ru-RU" sz="2400" b="1" dirty="0">
                <a:latin typeface="Courier New" pitchFamily="49" charset="0"/>
              </a:rPr>
              <a:t>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400" b="1" dirty="0">
                <a:latin typeface="Courier New" pitchFamily="49" charset="0"/>
              </a:rPr>
              <a:t>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ru-RU" sz="2400" b="1" dirty="0">
                <a:latin typeface="Courier New" pitchFamily="49" charset="0"/>
              </a:rPr>
              <a:t>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stdin);</a:t>
            </a:r>
          </a:p>
          <a:p>
            <a:pPr marL="109728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freopen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ru-RU" sz="2400" b="1" dirty="0">
                <a:latin typeface="Courier New" pitchFamily="49" charset="0"/>
              </a:rPr>
              <a:t>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output.txt</a:t>
            </a:r>
            <a:r>
              <a:rPr lang="ru-RU" sz="2400" b="1" dirty="0">
                <a:latin typeface="Courier New" pitchFamily="49" charset="0"/>
              </a:rPr>
              <a:t>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400" b="1" dirty="0">
                <a:latin typeface="Courier New" pitchFamily="49" charset="0"/>
              </a:rPr>
              <a:t>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ru-RU" sz="2400" b="1" dirty="0">
                <a:latin typeface="Courier New" pitchFamily="49" charset="0"/>
              </a:rPr>
              <a:t>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09728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02772C4-26E1-4319-8E13-DE492B65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76069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Функция перенаправления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912198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/>
          </p:cNvSpPr>
          <p:nvPr>
            <p:ph idx="1"/>
          </p:nvPr>
        </p:nvSpPr>
        <p:spPr>
          <a:xfrm>
            <a:off x="1042988" y="981075"/>
            <a:ext cx="7499350" cy="4800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Функция </a:t>
            </a:r>
            <a:r>
              <a:rPr lang="ru-RU" sz="2400" dirty="0" err="1">
                <a:solidFill>
                  <a:srgbClr val="0000FF"/>
                </a:solidFill>
                <a:latin typeface="Times New Roman" pitchFamily="18" charset="0"/>
              </a:rPr>
              <a:t>rewind</a:t>
            </a:r>
            <a:r>
              <a:rPr lang="ru-RU" sz="2400" dirty="0">
                <a:solidFill>
                  <a:srgbClr val="0000FF"/>
                </a:solidFill>
                <a:latin typeface="Times New Roman" pitchFamily="18" charset="0"/>
              </a:rPr>
              <a:t>( )</a:t>
            </a:r>
            <a:r>
              <a:rPr lang="ru-RU" sz="2400" dirty="0">
                <a:latin typeface="Times New Roman" pitchFamily="18" charset="0"/>
              </a:rPr>
              <a:t> устанавливает указатель текущей позиции в начало файла.</a:t>
            </a:r>
          </a:p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Прототип: </a:t>
            </a:r>
          </a:p>
          <a:p>
            <a:pPr>
              <a:buFont typeface="Wingdings 2" pitchFamily="18" charset="2"/>
              <a:buNone/>
            </a:pPr>
            <a:r>
              <a:rPr lang="ru-RU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rewind</a:t>
            </a:r>
            <a:r>
              <a:rPr lang="ru-RU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 *</a:t>
            </a:r>
            <a:r>
              <a:rPr lang="ru-RU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ru-RU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  <p:sp>
        <p:nvSpPr>
          <p:cNvPr id="90113" name="Rectangle 2"/>
          <p:cNvSpPr>
            <a:spLocks noGrp="1"/>
          </p:cNvSpPr>
          <p:nvPr>
            <p:ph type="title"/>
          </p:nvPr>
        </p:nvSpPr>
        <p:spPr bwMode="auto">
          <a:xfrm>
            <a:off x="1042988" y="333375"/>
            <a:ext cx="7499350" cy="633413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 dirty="0">
                <a:effectLst/>
              </a:rPr>
              <a:t>Функция </a:t>
            </a:r>
            <a:r>
              <a:rPr lang="ru-RU" sz="3200" b="1" dirty="0" err="1">
                <a:effectLst/>
                <a:latin typeface="Courier New" pitchFamily="49" charset="0"/>
                <a:cs typeface="Courier New" pitchFamily="49" charset="0"/>
              </a:rPr>
              <a:t>rewind</a:t>
            </a:r>
            <a:r>
              <a:rPr lang="ru-RU" sz="3200" b="1" dirty="0">
                <a:effectLst/>
                <a:latin typeface="Courier New" pitchFamily="49" charset="0"/>
                <a:cs typeface="Courier New" pitchFamily="49" charset="0"/>
              </a:rPr>
              <a:t>( 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/>
          </p:cNvSpPr>
          <p:nvPr>
            <p:ph idx="1"/>
          </p:nvPr>
        </p:nvSpPr>
        <p:spPr>
          <a:xfrm>
            <a:off x="395536" y="908050"/>
            <a:ext cx="8362702" cy="554528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>
                <a:latin typeface="Times New Roman" pitchFamily="18" charset="0"/>
              </a:rPr>
              <a:t>Функция </a:t>
            </a:r>
            <a:r>
              <a:rPr lang="ru-RU" sz="2000" dirty="0" err="1">
                <a:solidFill>
                  <a:srgbClr val="0000FF"/>
                </a:solidFill>
                <a:latin typeface="Times New Roman" pitchFamily="18" charset="0"/>
              </a:rPr>
              <a:t>fseek</a:t>
            </a:r>
            <a:r>
              <a:rPr lang="ru-RU" sz="2000" dirty="0">
                <a:solidFill>
                  <a:srgbClr val="0000FF"/>
                </a:solidFill>
                <a:latin typeface="Times New Roman" pitchFamily="18" charset="0"/>
              </a:rPr>
              <a:t>( )</a:t>
            </a:r>
            <a:r>
              <a:rPr lang="ru-RU" sz="2000" dirty="0">
                <a:latin typeface="Times New Roman" pitchFamily="18" charset="0"/>
              </a:rPr>
              <a:t> позволяет выполнять чтение и запись с произвольным доступом.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>
                <a:latin typeface="Times New Roman" pitchFamily="18" charset="0"/>
              </a:rPr>
              <a:t>Прототип:</a:t>
            </a:r>
            <a:endParaRPr lang="en-US" sz="20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(FILE *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long count,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access);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marL="896938" indent="-627063"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 err="1">
                <a:latin typeface="Times New Roman" pitchFamily="18" charset="0"/>
              </a:rPr>
              <a:t>fp</a:t>
            </a:r>
            <a:r>
              <a:rPr lang="ru-RU" sz="2000" dirty="0">
                <a:latin typeface="Times New Roman" pitchFamily="18" charset="0"/>
              </a:rPr>
              <a:t>      - указатель на файл, возвращенный функцией </a:t>
            </a:r>
            <a:r>
              <a:rPr lang="ru-RU" sz="2000" dirty="0" err="1">
                <a:latin typeface="Times New Roman" pitchFamily="18" charset="0"/>
              </a:rPr>
              <a:t>fopen</a:t>
            </a:r>
            <a:r>
              <a:rPr lang="ru-RU" sz="2000" dirty="0">
                <a:latin typeface="Times New Roman" pitchFamily="18" charset="0"/>
              </a:rPr>
              <a:t>( ),   </a:t>
            </a:r>
          </a:p>
          <a:p>
            <a:pPr marL="896938" indent="-627063"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 err="1">
                <a:latin typeface="Times New Roman" pitchFamily="18" charset="0"/>
              </a:rPr>
              <a:t>count</a:t>
            </a:r>
            <a:r>
              <a:rPr lang="ru-RU" sz="2000" dirty="0">
                <a:latin typeface="Times New Roman" pitchFamily="18" charset="0"/>
              </a:rPr>
              <a:t> - номер байта относительно заданной начальной позиции, начиная с которого будет выполняться операция,                 </a:t>
            </a:r>
          </a:p>
          <a:p>
            <a:pPr marL="896938" indent="-627063"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 err="1">
                <a:latin typeface="Times New Roman" pitchFamily="18" charset="0"/>
              </a:rPr>
              <a:t>access</a:t>
            </a:r>
            <a:r>
              <a:rPr lang="ru-RU" sz="2000" dirty="0">
                <a:latin typeface="Times New Roman" pitchFamily="18" charset="0"/>
              </a:rPr>
              <a:t> - способ задания начальной позиции.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>
                <a:latin typeface="Times New Roman" pitchFamily="18" charset="0"/>
              </a:rPr>
              <a:t>Переменная </a:t>
            </a:r>
            <a:r>
              <a:rPr lang="ru-RU" sz="2000" dirty="0" err="1">
                <a:latin typeface="Times New Roman" pitchFamily="18" charset="0"/>
              </a:rPr>
              <a:t>access</a:t>
            </a:r>
            <a:r>
              <a:rPr lang="ru-RU" sz="2000" dirty="0">
                <a:latin typeface="Times New Roman" pitchFamily="18" charset="0"/>
              </a:rPr>
              <a:t> может принимать следующие значения: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>
                <a:latin typeface="Times New Roman" pitchFamily="18" charset="0"/>
              </a:rPr>
              <a:t>	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SEEK-SET</a:t>
            </a:r>
            <a:r>
              <a:rPr lang="ru-RU" sz="2000" dirty="0">
                <a:latin typeface="Times New Roman" pitchFamily="18" charset="0"/>
              </a:rPr>
              <a:t> (0) - начальная позиция задана в начале файла;</a:t>
            </a:r>
            <a:br>
              <a:rPr lang="ru-RU" sz="2000" dirty="0">
                <a:latin typeface="Times New Roman" pitchFamily="18" charset="0"/>
              </a:rPr>
            </a:br>
            <a:r>
              <a:rPr lang="ru-RU" sz="2000" b="1" dirty="0">
                <a:latin typeface="Courier New" pitchFamily="49" charset="0"/>
                <a:cs typeface="Courier New" pitchFamily="49" charset="0"/>
              </a:rPr>
              <a:t>SEEK-CUR</a:t>
            </a:r>
            <a:r>
              <a:rPr lang="ru-RU" sz="2000" dirty="0">
                <a:latin typeface="Times New Roman" pitchFamily="18" charset="0"/>
              </a:rPr>
              <a:t> (1) - начальная позиция считается текущей;</a:t>
            </a:r>
            <a:br>
              <a:rPr lang="ru-RU" sz="2000" dirty="0">
                <a:latin typeface="Times New Roman" pitchFamily="18" charset="0"/>
              </a:rPr>
            </a:br>
            <a:r>
              <a:rPr lang="ru-RU" sz="2000" b="1" dirty="0">
                <a:latin typeface="Courier New" pitchFamily="49" charset="0"/>
                <a:cs typeface="Courier New" pitchFamily="49" charset="0"/>
              </a:rPr>
              <a:t>SEEK-END</a:t>
            </a:r>
            <a:r>
              <a:rPr lang="ru-RU" sz="2000" dirty="0">
                <a:latin typeface="Times New Roman" pitchFamily="18" charset="0"/>
              </a:rPr>
              <a:t> (2) - начальная позиция задана в конце файла.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>
                <a:latin typeface="Times New Roman" pitchFamily="18" charset="0"/>
              </a:rPr>
              <a:t>При успешном завершении возвращается ноль, при ошибке - ненулевое значение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>
                <a:latin typeface="Times New Roman" pitchFamily="18" charset="0"/>
              </a:rPr>
              <a:t>Вызов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fseek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L,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0)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>
                <a:latin typeface="Times New Roman" pitchFamily="18" charset="0"/>
              </a:rPr>
              <a:t>означает, что мы идем в файл, на который ссылается указатель </a:t>
            </a:r>
            <a:r>
              <a:rPr lang="ru-RU" sz="2000" dirty="0" err="1">
                <a:latin typeface="Times New Roman" pitchFamily="18" charset="0"/>
              </a:rPr>
              <a:t>fp</a:t>
            </a:r>
            <a:r>
              <a:rPr lang="ru-RU" sz="2000" dirty="0">
                <a:latin typeface="Times New Roman" pitchFamily="18" charset="0"/>
              </a:rPr>
              <a:t>, и находим байт, отстоящий на 0 байт от начала, т.е. первый байт. </a:t>
            </a:r>
          </a:p>
        </p:txBody>
      </p:sp>
      <p:sp>
        <p:nvSpPr>
          <p:cNvPr id="79873" name="Rectangle 2"/>
          <p:cNvSpPr>
            <a:spLocks noGrp="1"/>
          </p:cNvSpPr>
          <p:nvPr>
            <p:ph type="title"/>
          </p:nvPr>
        </p:nvSpPr>
        <p:spPr bwMode="auto">
          <a:xfrm>
            <a:off x="971550" y="260350"/>
            <a:ext cx="7499350" cy="633413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 dirty="0">
                <a:effectLst/>
              </a:rPr>
              <a:t>Функция </a:t>
            </a:r>
            <a:r>
              <a:rPr lang="ru-RU" sz="3200" b="1" dirty="0" err="1">
                <a:effectLst/>
                <a:latin typeface="Courier New" pitchFamily="49" charset="0"/>
                <a:cs typeface="Courier New" pitchFamily="49" charset="0"/>
              </a:rPr>
              <a:t>fseek</a:t>
            </a:r>
            <a:r>
              <a:rPr lang="ru-RU" sz="3200" b="1" dirty="0">
                <a:effectLst/>
                <a:latin typeface="Courier New" pitchFamily="49" charset="0"/>
                <a:cs typeface="Courier New" pitchFamily="49" charset="0"/>
              </a:rPr>
              <a:t>(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9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9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9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9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98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98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98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98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98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98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D4F0E5CE-A2D7-41FB-86BB-54F1AE9CD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899999"/>
          </a:xfrm>
        </p:spPr>
        <p:txBody>
          <a:bodyPr>
            <a:normAutofit/>
          </a:bodyPr>
          <a:lstStyle/>
          <a:p>
            <a:r>
              <a:rPr lang="ru-RU" dirty="0"/>
              <a:t>выдает значение указателя текущей позиции в файле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ru-RU" dirty="0"/>
              <a:t>Прототип:</a:t>
            </a:r>
          </a:p>
          <a:p>
            <a:pPr marL="10972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ftell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(FILE *f);</a:t>
            </a:r>
          </a:p>
          <a:p>
            <a:pPr marL="109728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Недопустимо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функции работы с указателем текущей позиции в потоке для потока, связанного не с файлом, а с устройством. Поэтому применение этих функций с любым из стандартных потоков приводит к неопределенным результатам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542C329-EBFE-4877-A150-E8313993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effectLst/>
              </a:rPr>
              <a:t>Функция </a:t>
            </a:r>
            <a:r>
              <a:rPr lang="ru-RU" sz="4400" b="1" dirty="0">
                <a:effectLst/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4400" dirty="0">
                <a:effectLst/>
                <a:latin typeface="Courier New" pitchFamily="49" charset="0"/>
                <a:cs typeface="Courier New" pitchFamily="49" charset="0"/>
              </a:rPr>
              <a:t>tell</a:t>
            </a:r>
            <a:r>
              <a:rPr lang="ru-RU" sz="4400" b="1" dirty="0">
                <a:effectLst/>
                <a:latin typeface="Courier New" pitchFamily="49" charset="0"/>
                <a:cs typeface="Courier New" pitchFamily="49" charset="0"/>
              </a:rPr>
              <a:t>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5702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124744"/>
            <a:ext cx="8280920" cy="4896544"/>
          </a:xfrm>
        </p:spPr>
        <p:txBody>
          <a:bodyPr>
            <a:normAutofit fontScale="92500" lnSpcReduction="10000"/>
          </a:bodyPr>
          <a:lstStyle/>
          <a:p>
            <a:pPr>
              <a:buFont typeface="Wingdings 2" pitchFamily="18" charset="2"/>
              <a:buNone/>
            </a:pPr>
            <a:r>
              <a:rPr lang="ru-RU" sz="2000" i="1" dirty="0">
                <a:solidFill>
                  <a:srgbClr val="FF0000"/>
                </a:solidFill>
                <a:latin typeface="Times New Roman" pitchFamily="18" charset="0"/>
              </a:rPr>
              <a:t>Текстовый файл</a:t>
            </a:r>
            <a:r>
              <a:rPr lang="ru-RU" sz="2000" dirty="0">
                <a:solidFill>
                  <a:srgbClr val="FF0000"/>
                </a:solidFill>
                <a:latin typeface="Times New Roman" pitchFamily="18" charset="0"/>
              </a:rPr>
              <a:t> </a:t>
            </a:r>
            <a:r>
              <a:rPr lang="ru-RU" sz="2000" dirty="0">
                <a:latin typeface="Times New Roman" pitchFamily="18" charset="0"/>
              </a:rPr>
              <a:t>— это файл, содержащий текст, разбитый на строки при помощи некоторого разделяющего символа окончания строки или последовательности.</a:t>
            </a:r>
          </a:p>
          <a:p>
            <a:pPr>
              <a:buFont typeface="Wingdings 2" pitchFamily="18" charset="2"/>
              <a:buNone/>
            </a:pPr>
            <a:r>
              <a:rPr lang="ru-RU" sz="2000" dirty="0">
                <a:latin typeface="Times New Roman" pitchFamily="18" charset="0"/>
              </a:rPr>
              <a:t>Конец строки</a:t>
            </a:r>
          </a:p>
          <a:p>
            <a:pPr>
              <a:buFont typeface="Wingdings 2" pitchFamily="18" charset="2"/>
              <a:buNone/>
            </a:pPr>
            <a:r>
              <a:rPr lang="ru-RU" sz="2000" dirty="0">
                <a:latin typeface="Times New Roman" pitchFamily="18" charset="0"/>
              </a:rPr>
              <a:t>	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</a:rPr>
              <a:t>в</a:t>
            </a:r>
            <a:r>
              <a:rPr lang="ru-RU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Times New Roman" pitchFamily="18" charset="0"/>
              </a:rPr>
              <a:t>Unix</a:t>
            </a:r>
            <a:r>
              <a:rPr lang="ru-RU" sz="2000" dirty="0">
                <a:solidFill>
                  <a:srgbClr val="FF0000"/>
                </a:solidFill>
                <a:latin typeface="Times New Roman" pitchFamily="18" charset="0"/>
              </a:rPr>
              <a:t> </a:t>
            </a:r>
            <a:r>
              <a:rPr lang="ru-RU" sz="2000" dirty="0">
                <a:latin typeface="Times New Roman" pitchFamily="18" charset="0"/>
              </a:rPr>
              <a:t>—</a:t>
            </a:r>
            <a:r>
              <a:rPr lang="en-US" sz="2000" dirty="0">
                <a:latin typeface="Times New Roman" pitchFamily="18" charset="0"/>
              </a:rPr>
              <a:t> LF</a:t>
            </a:r>
            <a:r>
              <a:rPr lang="ru-RU" sz="2000" dirty="0">
                <a:latin typeface="Times New Roman" pitchFamily="18" charset="0"/>
              </a:rPr>
              <a:t>;</a:t>
            </a:r>
          </a:p>
          <a:p>
            <a:pPr>
              <a:buFont typeface="Wingdings 2" pitchFamily="18" charset="2"/>
              <a:buNone/>
            </a:pPr>
            <a:r>
              <a:rPr lang="ru-RU" sz="2000" dirty="0">
                <a:latin typeface="Times New Roman" pitchFamily="18" charset="0"/>
              </a:rPr>
              <a:t>	в </a:t>
            </a:r>
            <a:r>
              <a:rPr lang="ru-RU" sz="2000" dirty="0">
                <a:solidFill>
                  <a:srgbClr val="FF0000"/>
                </a:solidFill>
                <a:latin typeface="Times New Roman" pitchFamily="18" charset="0"/>
              </a:rPr>
              <a:t>Microsoft </a:t>
            </a:r>
            <a:r>
              <a:rPr lang="ru-RU" sz="2000" dirty="0" err="1">
                <a:solidFill>
                  <a:srgbClr val="FF0000"/>
                </a:solidFill>
                <a:latin typeface="Times New Roman" pitchFamily="18" charset="0"/>
              </a:rPr>
              <a:t>Windows</a:t>
            </a:r>
            <a:r>
              <a:rPr lang="ru-RU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</a:rPr>
              <a:t>—</a:t>
            </a:r>
            <a:r>
              <a:rPr lang="ru-RU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CRLF;</a:t>
            </a:r>
          </a:p>
          <a:p>
            <a:pPr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</a:rPr>
              <a:t>    </a:t>
            </a:r>
            <a:r>
              <a:rPr lang="ru-RU" sz="2000" dirty="0">
                <a:latin typeface="Times New Roman" pitchFamily="18" charset="0"/>
              </a:rPr>
              <a:t>в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Macintosh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</a:rPr>
              <a:t>—</a:t>
            </a:r>
            <a:r>
              <a:rPr lang="ru-RU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CR.</a:t>
            </a:r>
          </a:p>
          <a:p>
            <a:pPr>
              <a:buFont typeface="Wingdings 2" pitchFamily="18" charset="2"/>
              <a:buNone/>
            </a:pPr>
            <a:endParaRPr lang="ru-RU" sz="2000" dirty="0">
              <a:latin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</a:rPr>
              <a:t>LF – linefeed (</a:t>
            </a:r>
            <a:r>
              <a:rPr lang="ru-RU" sz="2000" dirty="0">
                <a:latin typeface="Times New Roman" pitchFamily="18" charset="0"/>
              </a:rPr>
              <a:t>0x0</a:t>
            </a:r>
            <a:r>
              <a:rPr lang="en-US" sz="2000" dirty="0">
                <a:latin typeface="Times New Roman" pitchFamily="18" charset="0"/>
              </a:rPr>
              <a:t>A =10) – </a:t>
            </a:r>
            <a:r>
              <a:rPr lang="ru-RU" sz="2000" dirty="0">
                <a:latin typeface="Times New Roman" pitchFamily="18" charset="0"/>
              </a:rPr>
              <a:t>конец строки</a:t>
            </a:r>
          </a:p>
          <a:p>
            <a:pPr>
              <a:buFont typeface="Wingdings 2" pitchFamily="18" charset="2"/>
              <a:buNone/>
            </a:pPr>
            <a:r>
              <a:rPr lang="en-US" sz="2000" dirty="0">
                <a:latin typeface="Times New Roman" pitchFamily="18" charset="0"/>
              </a:rPr>
              <a:t>CR – carriage-return (</a:t>
            </a:r>
            <a:r>
              <a:rPr lang="ru-RU" sz="2000" dirty="0">
                <a:latin typeface="Times New Roman" pitchFamily="18" charset="0"/>
              </a:rPr>
              <a:t>0x0D</a:t>
            </a:r>
            <a:r>
              <a:rPr lang="en-US" sz="2000" dirty="0">
                <a:latin typeface="Times New Roman" pitchFamily="18" charset="0"/>
              </a:rPr>
              <a:t> =13)</a:t>
            </a:r>
            <a:r>
              <a:rPr lang="ru-RU" sz="2000" dirty="0">
                <a:latin typeface="Times New Roman" pitchFamily="18" charset="0"/>
              </a:rPr>
              <a:t> – возврат каретки</a:t>
            </a:r>
          </a:p>
          <a:p>
            <a:pPr lvl="2">
              <a:buFont typeface="Wingdings 2" pitchFamily="18" charset="2"/>
              <a:buNone/>
            </a:pPr>
            <a:r>
              <a:rPr lang="ru-RU" sz="1800" dirty="0">
                <a:latin typeface="Times New Roman" pitchFamily="18" charset="0"/>
              </a:rPr>
              <a:t>	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</a:rPr>
              <a:t>	</a:t>
            </a:r>
            <a:r>
              <a:rPr lang="ru-RU" sz="1200" dirty="0">
                <a:latin typeface="Times New Roman" pitchFamily="18" charset="0"/>
              </a:rPr>
              <a:t>. </a:t>
            </a:r>
          </a:p>
          <a:p>
            <a:pPr>
              <a:buFont typeface="Wingdings 2" pitchFamily="18" charset="2"/>
              <a:buNone/>
            </a:pPr>
            <a:r>
              <a:rPr lang="ru-RU" sz="2000" dirty="0">
                <a:latin typeface="Times New Roman" pitchFamily="18" charset="0"/>
              </a:rPr>
              <a:t>В текстовом файле символ '\n'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</a:rPr>
              <a:t>переводится в '\r' '\n' при записи в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</a:rPr>
              <a:t>файл. </a:t>
            </a:r>
          </a:p>
          <a:p>
            <a:pPr>
              <a:buFont typeface="Wingdings 2" pitchFamily="18" charset="2"/>
              <a:buNone/>
            </a:pPr>
            <a:r>
              <a:rPr lang="ru-RU" sz="2000" dirty="0">
                <a:latin typeface="Times New Roman" pitchFamily="18" charset="0"/>
              </a:rPr>
              <a:t>При считывании производится обратная замена: '\r' '\n'  </a:t>
            </a:r>
            <a:r>
              <a:rPr lang="ru-RU" sz="2000" dirty="0">
                <a:latin typeface="Times New Roman" pitchFamily="18" charset="0"/>
                <a:sym typeface="Symbol"/>
              </a:rPr>
              <a:t> </a:t>
            </a:r>
            <a:r>
              <a:rPr lang="ru-RU" sz="2000" dirty="0">
                <a:latin typeface="Times New Roman" pitchFamily="18" charset="0"/>
              </a:rPr>
              <a:t>'\n' .</a:t>
            </a:r>
            <a:endParaRPr lang="en-US" sz="2000" dirty="0">
              <a:latin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endParaRPr lang="ru-RU" sz="2000" dirty="0">
              <a:latin typeface="Times New Roman" pitchFamily="18" charset="0"/>
            </a:endParaRPr>
          </a:p>
          <a:p>
            <a:pPr>
              <a:buNone/>
            </a:pPr>
            <a:r>
              <a:rPr lang="ru-RU" sz="2000" i="1" dirty="0">
                <a:solidFill>
                  <a:srgbClr val="FF0000"/>
                </a:solidFill>
                <a:latin typeface="Times New Roman" pitchFamily="18" charset="0"/>
              </a:rPr>
              <a:t>Двоичный (бинарный) файл</a:t>
            </a:r>
            <a:r>
              <a:rPr lang="ru-RU" sz="2000" dirty="0">
                <a:latin typeface="Times New Roman" pitchFamily="18" charset="0"/>
              </a:rPr>
              <a:t> — файл, из которого байты считываются и выводятся в «сыром» виде без какого-либо связывания (подстановки). </a:t>
            </a:r>
          </a:p>
          <a:p>
            <a:pPr>
              <a:buFont typeface="Wingdings 2" pitchFamily="18" charset="2"/>
              <a:buNone/>
            </a:pPr>
            <a:endParaRPr lang="ru-RU" sz="2000" dirty="0">
              <a:latin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endParaRPr lang="ru-RU" sz="2000" dirty="0">
              <a:latin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endParaRPr lang="ru-RU" sz="2000" dirty="0">
              <a:latin typeface="Times New Roman" pitchFamily="18" charset="0"/>
            </a:endParaRPr>
          </a:p>
          <a:p>
            <a:pPr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82168" cy="706090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effectLst/>
              </a:rPr>
              <a:t>Текстовые и бинарные файлы</a:t>
            </a: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/>
          </p:cNvSpPr>
          <p:nvPr>
            <p:ph idx="1"/>
          </p:nvPr>
        </p:nvSpPr>
        <p:spPr>
          <a:xfrm>
            <a:off x="450056" y="1196752"/>
            <a:ext cx="8243887" cy="4800600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Функция </a:t>
            </a:r>
            <a:r>
              <a:rPr lang="ru-RU" sz="2400" dirty="0" err="1">
                <a:solidFill>
                  <a:srgbClr val="0000FF"/>
                </a:solidFill>
                <a:latin typeface="Times New Roman" pitchFamily="18" charset="0"/>
              </a:rPr>
              <a:t>fread</a:t>
            </a:r>
            <a:r>
              <a:rPr lang="ru-RU" sz="2400" dirty="0">
                <a:solidFill>
                  <a:srgbClr val="0000FF"/>
                </a:solidFill>
                <a:latin typeface="Times New Roman" pitchFamily="18" charset="0"/>
              </a:rPr>
              <a:t>( )</a:t>
            </a:r>
            <a:r>
              <a:rPr lang="ru-RU" sz="2400" dirty="0">
                <a:latin typeface="Times New Roman" pitchFamily="18" charset="0"/>
              </a:rPr>
              <a:t> предназначена для чтения блоков данных из потока.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Прототип</a:t>
            </a:r>
            <a:r>
              <a:rPr lang="en-US" sz="2400" dirty="0">
                <a:latin typeface="Times New Roman" pitchFamily="18" charset="0"/>
              </a:rPr>
              <a:t>: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(void *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unsigned size, unsigned n, FILE</a:t>
            </a:r>
            <a:r>
              <a:rPr lang="ru-RU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ru-RU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Она читает </a:t>
            </a:r>
            <a:r>
              <a:rPr lang="ru-RU" sz="2400" i="1" dirty="0" err="1">
                <a:solidFill>
                  <a:srgbClr val="0000FF"/>
                </a:solidFill>
                <a:latin typeface="Times New Roman" pitchFamily="18" charset="0"/>
              </a:rPr>
              <a:t>n</a:t>
            </a:r>
            <a:r>
              <a:rPr lang="ru-RU" sz="2400" dirty="0">
                <a:latin typeface="Times New Roman" pitchFamily="18" charset="0"/>
              </a:rPr>
              <a:t> элементов данных, длиной </a:t>
            </a:r>
            <a:r>
              <a:rPr lang="ru-RU" sz="2400" i="1" dirty="0" err="1">
                <a:solidFill>
                  <a:srgbClr val="0000FF"/>
                </a:solidFill>
                <a:latin typeface="Times New Roman" pitchFamily="18" charset="0"/>
              </a:rPr>
              <a:t>size</a:t>
            </a:r>
            <a:r>
              <a:rPr lang="ru-RU" sz="2400" dirty="0">
                <a:latin typeface="Times New Roman" pitchFamily="18" charset="0"/>
              </a:rPr>
              <a:t> байт каждый, в блок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</a:rPr>
              <a:t>памяти, на который указывает указатель </a:t>
            </a:r>
            <a:r>
              <a:rPr lang="ru-RU" sz="2400" i="1" dirty="0" err="1">
                <a:solidFill>
                  <a:srgbClr val="0000FF"/>
                </a:solidFill>
                <a:latin typeface="Times New Roman" pitchFamily="18" charset="0"/>
              </a:rPr>
              <a:t>ptr</a:t>
            </a:r>
            <a:r>
              <a:rPr lang="ru-RU" sz="2400" i="1" dirty="0">
                <a:solidFill>
                  <a:srgbClr val="0000FF"/>
                </a:solidFill>
                <a:latin typeface="Times New Roman" pitchFamily="18" charset="0"/>
              </a:rPr>
              <a:t>,</a:t>
            </a:r>
            <a:r>
              <a:rPr lang="ru-RU" sz="2400" dirty="0">
                <a:latin typeface="Times New Roman" pitchFamily="18" charset="0"/>
              </a:rPr>
              <a:t>  Общее число прочитанных байтов равно произведению </a:t>
            </a:r>
            <a:r>
              <a:rPr lang="ru-RU" sz="2400" dirty="0" err="1">
                <a:latin typeface="Times New Roman" pitchFamily="18" charset="0"/>
              </a:rPr>
              <a:t>n</a:t>
            </a:r>
            <a:r>
              <a:rPr lang="ru-RU" sz="2400" dirty="0">
                <a:latin typeface="Times New Roman" pitchFamily="18" charset="0"/>
              </a:rPr>
              <a:t>*</a:t>
            </a:r>
            <a:r>
              <a:rPr lang="ru-RU" sz="2400" dirty="0" err="1">
                <a:latin typeface="Times New Roman" pitchFamily="18" charset="0"/>
              </a:rPr>
              <a:t>size</a:t>
            </a:r>
            <a:r>
              <a:rPr lang="ru-RU" sz="2400" dirty="0">
                <a:latin typeface="Times New Roman" pitchFamily="18" charset="0"/>
              </a:rPr>
              <a:t>.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При успешном завершении функция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fread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 ) </a:t>
            </a:r>
            <a:r>
              <a:rPr lang="ru-RU" sz="2400" dirty="0">
                <a:latin typeface="Times New Roman" pitchFamily="18" charset="0"/>
              </a:rPr>
              <a:t>возвращает число прочитанных </a:t>
            </a:r>
            <a:r>
              <a:rPr lang="ru-RU" sz="2400" dirty="0">
                <a:solidFill>
                  <a:srgbClr val="0000FF"/>
                </a:solidFill>
                <a:latin typeface="Times New Roman" pitchFamily="18" charset="0"/>
              </a:rPr>
              <a:t>элементов</a:t>
            </a:r>
            <a:r>
              <a:rPr lang="ru-RU" sz="2400" dirty="0">
                <a:latin typeface="Times New Roman" pitchFamily="18" charset="0"/>
              </a:rPr>
              <a:t> данных, при ошибке - 0.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</a:endParaRPr>
          </a:p>
        </p:txBody>
      </p:sp>
      <p:sp>
        <p:nvSpPr>
          <p:cNvPr id="92161" name="Rectangle 2"/>
          <p:cNvSpPr>
            <a:spLocks noGrp="1"/>
          </p:cNvSpPr>
          <p:nvPr>
            <p:ph type="title"/>
          </p:nvPr>
        </p:nvSpPr>
        <p:spPr bwMode="auto">
          <a:xfrm>
            <a:off x="971550" y="260350"/>
            <a:ext cx="7499350" cy="777875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 dirty="0">
                <a:effectLst/>
              </a:rPr>
              <a:t>Функция </a:t>
            </a:r>
            <a:r>
              <a:rPr lang="ru-RU" sz="3200" b="1" dirty="0" err="1">
                <a:effectLst/>
                <a:latin typeface="Courier New" pitchFamily="49" charset="0"/>
                <a:cs typeface="Courier New" pitchFamily="49" charset="0"/>
              </a:rPr>
              <a:t>fread</a:t>
            </a:r>
            <a:r>
              <a:rPr lang="ru-RU" sz="3200" b="1" dirty="0">
                <a:effectLst/>
                <a:latin typeface="Courier New" pitchFamily="49" charset="0"/>
                <a:cs typeface="Courier New" pitchFamily="49" charset="0"/>
              </a:rPr>
              <a:t>(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A565AE2A-7E8F-47DA-879E-69B957C51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81329"/>
            <a:ext cx="8892480" cy="4525963"/>
          </a:xfrm>
        </p:spPr>
        <p:txBody>
          <a:bodyPr/>
          <a:lstStyle/>
          <a:p>
            <a:r>
              <a:rPr lang="ru-RU" dirty="0"/>
              <a:t>Считать из двоичного файла целую величину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:</a:t>
            </a:r>
          </a:p>
          <a:p>
            <a:pPr marL="109728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(int), 1,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  <a:p>
            <a:r>
              <a:rPr lang="ru-RU" dirty="0"/>
              <a:t>Считать из двоичного файла в целочисленный массив </a:t>
            </a:r>
            <a:r>
              <a:rPr lang="en-US" dirty="0" err="1"/>
              <a:t>arr</a:t>
            </a:r>
            <a:r>
              <a:rPr lang="ru-RU" dirty="0"/>
              <a:t> размерности 10</a:t>
            </a:r>
            <a:r>
              <a:rPr lang="en-US" dirty="0"/>
              <a:t>:</a:t>
            </a:r>
          </a:p>
          <a:p>
            <a:pPr marL="109728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(int), 10,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58AB931-5E3D-48F0-A7D7-501A21C33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74639"/>
            <a:ext cx="8784976" cy="1143000"/>
          </a:xfrm>
        </p:spPr>
        <p:txBody>
          <a:bodyPr>
            <a:normAutofit/>
          </a:bodyPr>
          <a:lstStyle/>
          <a:p>
            <a:r>
              <a:rPr lang="ru-RU" sz="3200" dirty="0">
                <a:effectLst/>
              </a:rPr>
              <a:t>Функция </a:t>
            </a:r>
            <a:r>
              <a:rPr lang="ru-RU" sz="3200" b="1" dirty="0" err="1">
                <a:effectLst/>
                <a:latin typeface="Courier New" pitchFamily="49" charset="0"/>
                <a:cs typeface="Courier New" pitchFamily="49" charset="0"/>
              </a:rPr>
              <a:t>fr</a:t>
            </a:r>
            <a:r>
              <a:rPr lang="en-US" sz="3200" b="1" dirty="0" err="1">
                <a:effectLst/>
                <a:latin typeface="Courier New" pitchFamily="49" charset="0"/>
                <a:cs typeface="Courier New" pitchFamily="49" charset="0"/>
              </a:rPr>
              <a:t>ead</a:t>
            </a:r>
            <a:r>
              <a:rPr lang="ru-RU" sz="3200" b="1" dirty="0">
                <a:effectLst/>
                <a:latin typeface="Courier New" pitchFamily="49" charset="0"/>
                <a:cs typeface="Courier New" pitchFamily="49" charset="0"/>
              </a:rPr>
              <a:t>( )    пример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91044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/>
          <p:cNvSpPr>
            <a:spLocks noGrp="1"/>
          </p:cNvSpPr>
          <p:nvPr>
            <p:ph idx="1"/>
          </p:nvPr>
        </p:nvSpPr>
        <p:spPr>
          <a:xfrm>
            <a:off x="395537" y="1052513"/>
            <a:ext cx="8748464" cy="4800600"/>
          </a:xfrm>
        </p:spPr>
        <p:txBody>
          <a:bodyPr/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Функция </a:t>
            </a:r>
            <a:r>
              <a:rPr lang="ru-RU" sz="2400" dirty="0" err="1">
                <a:solidFill>
                  <a:srgbClr val="0000FF"/>
                </a:solidFill>
                <a:latin typeface="Times New Roman" pitchFamily="18" charset="0"/>
              </a:rPr>
              <a:t>fwrite</a:t>
            </a:r>
            <a:r>
              <a:rPr lang="ru-RU" sz="2400" dirty="0">
                <a:solidFill>
                  <a:srgbClr val="0000FF"/>
                </a:solidFill>
                <a:latin typeface="Times New Roman" pitchFamily="18" charset="0"/>
              </a:rPr>
              <a:t>( )</a:t>
            </a:r>
            <a:r>
              <a:rPr lang="ru-RU" sz="2400" dirty="0">
                <a:latin typeface="Times New Roman" pitchFamily="18" charset="0"/>
              </a:rPr>
              <a:t> предназначена для записи в файл блоков данных.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US" sz="24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Прототип: </a:t>
            </a:r>
            <a:endParaRPr lang="en-US" sz="24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fwrite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(void *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unsigned size, unsigned n, FILE *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Она добавляет </a:t>
            </a:r>
            <a:r>
              <a:rPr lang="ru-RU" sz="2400" dirty="0" err="1">
                <a:solidFill>
                  <a:srgbClr val="0000FF"/>
                </a:solidFill>
                <a:latin typeface="Times New Roman" pitchFamily="18" charset="0"/>
              </a:rPr>
              <a:t>n</a:t>
            </a:r>
            <a:r>
              <a:rPr lang="ru-RU" sz="2400" dirty="0">
                <a:latin typeface="Times New Roman" pitchFamily="18" charset="0"/>
              </a:rPr>
              <a:t> элементов данных, длиной </a:t>
            </a:r>
            <a:r>
              <a:rPr lang="ru-RU" sz="2400" dirty="0" err="1">
                <a:solidFill>
                  <a:srgbClr val="0000FF"/>
                </a:solidFill>
                <a:latin typeface="Times New Roman" pitchFamily="18" charset="0"/>
              </a:rPr>
              <a:t>size</a:t>
            </a:r>
            <a:r>
              <a:rPr lang="ru-RU" sz="2400" dirty="0">
                <a:latin typeface="Times New Roman" pitchFamily="18" charset="0"/>
              </a:rPr>
              <a:t> байт каждый, в заданный выходной файл </a:t>
            </a:r>
            <a:r>
              <a:rPr lang="ru-RU" sz="2400" dirty="0" err="1">
                <a:solidFill>
                  <a:srgbClr val="0000FF"/>
                </a:solidFill>
                <a:latin typeface="Times New Roman" pitchFamily="18" charset="0"/>
              </a:rPr>
              <a:t>fp</a:t>
            </a:r>
            <a:r>
              <a:rPr lang="ru-RU" sz="2400" dirty="0">
                <a:latin typeface="Times New Roman" pitchFamily="18" charset="0"/>
              </a:rPr>
              <a:t>.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 При успешном завершении операции функция </a:t>
            </a:r>
            <a:r>
              <a:rPr lang="ru-RU" sz="2400" dirty="0" err="1">
                <a:latin typeface="Times New Roman" pitchFamily="18" charset="0"/>
              </a:rPr>
              <a:t>fwrite</a:t>
            </a:r>
            <a:r>
              <a:rPr lang="ru-RU" sz="2400" dirty="0">
                <a:latin typeface="Times New Roman" pitchFamily="18" charset="0"/>
              </a:rPr>
              <a:t>() возвращает число записанных </a:t>
            </a:r>
            <a:r>
              <a:rPr lang="ru-RU" sz="2400" dirty="0">
                <a:solidFill>
                  <a:srgbClr val="0000FF"/>
                </a:solidFill>
                <a:latin typeface="Times New Roman" pitchFamily="18" charset="0"/>
              </a:rPr>
              <a:t>элементов</a:t>
            </a:r>
            <a:r>
              <a:rPr lang="ru-RU" sz="2400" dirty="0">
                <a:latin typeface="Times New Roman" pitchFamily="18" charset="0"/>
              </a:rPr>
              <a:t> данных, при ошибке ― неверное число элементов данных.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</a:endParaRPr>
          </a:p>
        </p:txBody>
      </p:sp>
      <p:sp>
        <p:nvSpPr>
          <p:cNvPr id="94209" name="Rectangle 2"/>
          <p:cNvSpPr>
            <a:spLocks noGrp="1"/>
          </p:cNvSpPr>
          <p:nvPr>
            <p:ph type="title"/>
          </p:nvPr>
        </p:nvSpPr>
        <p:spPr bwMode="auto">
          <a:xfrm>
            <a:off x="1042988" y="188913"/>
            <a:ext cx="7499350" cy="706437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 dirty="0">
                <a:effectLst/>
              </a:rPr>
              <a:t>Функция </a:t>
            </a:r>
            <a:r>
              <a:rPr lang="ru-RU" sz="3200" b="1" dirty="0" err="1">
                <a:effectLst/>
                <a:latin typeface="Courier New" pitchFamily="49" charset="0"/>
                <a:cs typeface="Courier New" pitchFamily="49" charset="0"/>
              </a:rPr>
              <a:t>fwrite</a:t>
            </a:r>
            <a:r>
              <a:rPr lang="ru-RU" sz="3200" b="1" dirty="0">
                <a:effectLst/>
                <a:latin typeface="Courier New" pitchFamily="49" charset="0"/>
                <a:cs typeface="Courier New" pitchFamily="49" charset="0"/>
              </a:rPr>
              <a:t>(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4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4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4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4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A565AE2A-7E8F-47DA-879E-69B957C51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9"/>
            <a:ext cx="8507288" cy="4525963"/>
          </a:xfrm>
        </p:spPr>
        <p:txBody>
          <a:bodyPr/>
          <a:lstStyle/>
          <a:p>
            <a:r>
              <a:rPr lang="ru-RU" dirty="0"/>
              <a:t>Записать в двоичный файл целую величину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:</a:t>
            </a:r>
          </a:p>
          <a:p>
            <a:pPr marL="109728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(int), 1,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  <a:p>
            <a:r>
              <a:rPr lang="ru-RU" dirty="0"/>
              <a:t>Записать в двоичный файл целочисленный массив </a:t>
            </a:r>
            <a:r>
              <a:rPr lang="en-US" dirty="0" err="1"/>
              <a:t>arr</a:t>
            </a:r>
            <a:r>
              <a:rPr lang="ru-RU" dirty="0"/>
              <a:t> из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ru-RU" dirty="0"/>
              <a:t> элементов</a:t>
            </a:r>
            <a:r>
              <a:rPr lang="en-US" dirty="0"/>
              <a:t>:</a:t>
            </a:r>
          </a:p>
          <a:p>
            <a:pPr marL="109728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58AB931-5E3D-48F0-A7D7-501A21C3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>
                <a:effectLst/>
              </a:rPr>
              <a:t>Функция </a:t>
            </a:r>
            <a:r>
              <a:rPr lang="ru-RU" sz="4400" b="1" dirty="0" err="1">
                <a:effectLst/>
                <a:latin typeface="Courier New" pitchFamily="49" charset="0"/>
                <a:cs typeface="Courier New" pitchFamily="49" charset="0"/>
              </a:rPr>
              <a:t>fwrite</a:t>
            </a:r>
            <a:r>
              <a:rPr lang="ru-RU" sz="4400" b="1" dirty="0">
                <a:effectLst/>
                <a:latin typeface="Courier New" pitchFamily="49" charset="0"/>
                <a:cs typeface="Courier New" pitchFamily="49" charset="0"/>
              </a:rPr>
              <a:t>( )</a:t>
            </a:r>
            <a:br>
              <a:rPr lang="en-US" sz="4400" b="1" dirty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ru-RU" sz="4400" b="1" dirty="0">
                <a:effectLst/>
                <a:latin typeface="Courier New" pitchFamily="49" charset="0"/>
                <a:cs typeface="Courier New" pitchFamily="49" charset="0"/>
              </a:rPr>
              <a:t>пример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285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1">
                <a:extLst>
                  <a:ext uri="{FF2B5EF4-FFF2-40B4-BE49-F238E27FC236}">
                    <a16:creationId xmlns:a16="http://schemas.microsoft.com/office/drawing/2014/main" id="{9201ECBE-E104-4917-9969-76C7D616D5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1481329"/>
                <a:ext cx="8856984" cy="4525963"/>
              </a:xfrm>
            </p:spPr>
            <p:txBody>
              <a:bodyPr>
                <a:normAutofit fontScale="85000" lnSpcReduction="20000"/>
              </a:bodyPr>
              <a:lstStyle/>
              <a:p>
                <a:pPr marL="109728" indent="0">
                  <a:buNone/>
                </a:pPr>
                <a:r>
                  <a:rPr lang="ru-RU" dirty="0"/>
                  <a:t>Пусть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М=</m:t>
                    </m:r>
                    <m:nary>
                      <m:naryPr>
                        <m:chr m:val="∑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256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+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+…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Набор чисел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последовательность байтов, составляющих М.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младший байт,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старший байт.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/>
                  <a:t>Порядок записи числа «от старшего к младшему»</a:t>
                </a:r>
                <a:endParaRPr lang="en-US" dirty="0"/>
              </a:p>
              <a:p>
                <a:pPr marL="109728" indent="0">
                  <a:buNone/>
                </a:pPr>
                <a:r>
                  <a:rPr lang="en-US" i="1" dirty="0">
                    <a:solidFill>
                      <a:srgbClr val="0000FF"/>
                    </a:solidFill>
                  </a:rPr>
                  <a:t>big-endian</a:t>
                </a:r>
                <a:r>
                  <a:rPr lang="ru-RU" i="1" dirty="0">
                    <a:solidFill>
                      <a:srgbClr val="0000FF"/>
                    </a:solidFill>
                  </a:rPr>
                  <a:t> </a:t>
                </a:r>
                <a:r>
                  <a:rPr lang="ru-RU" dirty="0"/>
                  <a:t>:</a:t>
                </a:r>
                <a:endParaRPr lang="en-US" i="1" dirty="0">
                  <a:solidFill>
                    <a:srgbClr val="0000FF"/>
                  </a:solidFill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«От младшего к старшему»</a:t>
                </a:r>
                <a:r>
                  <a:rPr lang="en-US" i="1" dirty="0">
                    <a:solidFill>
                      <a:srgbClr val="0000FF"/>
                    </a:solidFill>
                  </a:rPr>
                  <a:t> little-endian</a:t>
                </a:r>
                <a:r>
                  <a:rPr lang="ru-RU" i="1" dirty="0">
                    <a:solidFill>
                      <a:srgbClr val="0000FF"/>
                    </a:solidFill>
                  </a:rPr>
                  <a:t> </a:t>
                </a:r>
                <a:r>
                  <a:rPr lang="ru-RU" dirty="0"/>
                  <a:t>: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Объект 1">
                <a:extLst>
                  <a:ext uri="{FF2B5EF4-FFF2-40B4-BE49-F238E27FC236}">
                    <a16:creationId xmlns:a16="http://schemas.microsoft.com/office/drawing/2014/main" id="{9201ECBE-E104-4917-9969-76C7D616D5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481329"/>
                <a:ext cx="8856984" cy="4525963"/>
              </a:xfrm>
              <a:blipFill>
                <a:blip r:embed="rId2"/>
                <a:stretch>
                  <a:fillRect t="-64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C5E549C-4D4F-411F-9C6B-68C2E37C6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9"/>
            <a:ext cx="8579296" cy="850105"/>
          </a:xfrm>
        </p:spPr>
        <p:txBody>
          <a:bodyPr>
            <a:normAutofit fontScale="90000"/>
          </a:bodyPr>
          <a:lstStyle/>
          <a:p>
            <a:r>
              <a:rPr lang="ru-RU" dirty="0"/>
              <a:t>Порядок байтов при записи чисел в бинарный файл</a:t>
            </a:r>
          </a:p>
        </p:txBody>
      </p:sp>
    </p:spTree>
    <p:extLst>
      <p:ext uri="{BB962C8B-B14F-4D97-AF65-F5344CB8AC3E}">
        <p14:creationId xmlns:p14="http://schemas.microsoft.com/office/powerpoint/2010/main" val="395620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980728"/>
            <a:ext cx="8538152" cy="5267672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Логическое имя представляет собой указатель на файл, который используется операционной системой для поддержки операций с этим файлом. </a:t>
            </a:r>
            <a:endParaRPr lang="en-US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Оно определяется так: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*</a:t>
            </a:r>
            <a:r>
              <a:rPr lang="ru-RU" sz="24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sz="2400" dirty="0">
                <a:latin typeface="Times New Roman" pitchFamily="18" charset="0"/>
              </a:rPr>
              <a:t> ― имя типа, описанное в стандартном заголовочном файле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&lt;</a:t>
            </a:r>
            <a:r>
              <a:rPr lang="ru-RU" sz="24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stdio.h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&gt;</a:t>
            </a:r>
            <a:r>
              <a:rPr lang="ru-RU" sz="2400" dirty="0">
                <a:latin typeface="Times New Roman" pitchFamily="18" charset="0"/>
              </a:rPr>
              <a:t>,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 err="1">
                <a:latin typeface="Times New Roman" pitchFamily="18" charset="0"/>
              </a:rPr>
              <a:t>fp</a:t>
            </a:r>
            <a:r>
              <a:rPr lang="ru-RU" sz="2400" dirty="0">
                <a:latin typeface="Times New Roman" pitchFamily="18" charset="0"/>
              </a:rPr>
              <a:t> ― переменная - указатель на файл. 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78098"/>
          </a:xfrm>
        </p:spPr>
        <p:txBody>
          <a:bodyPr/>
          <a:lstStyle/>
          <a:p>
            <a:r>
              <a:rPr lang="ru-RU" sz="4400" dirty="0">
                <a:effectLst/>
              </a:rPr>
              <a:t>Описание файла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124744"/>
            <a:ext cx="8178702" cy="480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FILE *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(const char* name, const char* mode );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000" dirty="0">
                <a:latin typeface="Times New Roman" pitchFamily="18" charset="0"/>
              </a:rPr>
              <a:t>			(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спецификация файла, способ использования файла</a:t>
            </a:r>
            <a:r>
              <a:rPr lang="ru-RU" sz="2000" dirty="0"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ru-RU" sz="2000" dirty="0">
              <a:latin typeface="Times New Roman" pitchFamily="18" charset="0"/>
            </a:endParaRPr>
          </a:p>
          <a:p>
            <a:pPr marL="0" indent="360000">
              <a:spcBef>
                <a:spcPts val="0"/>
              </a:spcBef>
              <a:buFont typeface="Wingdings 2" pitchFamily="18" charset="2"/>
              <a:buNone/>
            </a:pPr>
            <a:r>
              <a:rPr lang="ru-RU" sz="2000" dirty="0">
                <a:latin typeface="Times New Roman" pitchFamily="18" charset="0"/>
              </a:rPr>
              <a:t>В случае удачного открытия файла, функция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>
                <a:latin typeface="Times New Roman" pitchFamily="18" charset="0"/>
              </a:rPr>
              <a:t>возвращает дескриптор файла, иначе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000" dirty="0">
                <a:latin typeface="Times New Roman" pitchFamily="18" charset="0"/>
              </a:rPr>
              <a:t>константу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ru-RU" sz="2000" dirty="0">
                <a:latin typeface="Times New Roman" pitchFamily="18" charset="0"/>
              </a:rPr>
              <a:t>, которая определена в файле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>
                <a:latin typeface="Times New Roman" pitchFamily="18" charset="0"/>
              </a:rPr>
              <a:t>и эквивалентна 0. </a:t>
            </a:r>
          </a:p>
          <a:p>
            <a:pPr>
              <a:buFont typeface="Wingdings 2" pitchFamily="18" charset="2"/>
              <a:buNone/>
            </a:pPr>
            <a:r>
              <a:rPr lang="ru-RU" sz="2000" dirty="0">
                <a:latin typeface="Times New Roman" pitchFamily="18" charset="0"/>
              </a:rPr>
              <a:t>Рекомендуется использовать следующий способ открытия файла: </a:t>
            </a:r>
          </a:p>
          <a:p>
            <a:pPr>
              <a:buFont typeface="Wingdings 2" pitchFamily="18" charset="2"/>
              <a:buNone/>
            </a:pPr>
            <a:r>
              <a:rPr lang="en-US" sz="1800" b="1" dirty="0">
                <a:latin typeface="Courier New" pitchFamily="49" charset="0"/>
              </a:rPr>
              <a:t>if ((</a:t>
            </a:r>
            <a:r>
              <a:rPr lang="en-US" sz="1800" b="1" dirty="0" err="1">
                <a:latin typeface="Courier New" pitchFamily="49" charset="0"/>
              </a:rPr>
              <a:t>fp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</a:rPr>
              <a:t>fopen</a:t>
            </a:r>
            <a:r>
              <a:rPr lang="en-US" sz="1800" b="1" dirty="0">
                <a:latin typeface="Courier New" pitchFamily="49" charset="0"/>
              </a:rPr>
              <a:t>("c:\\my_prog.txt", "</a:t>
            </a:r>
            <a:r>
              <a:rPr lang="en-US" sz="1800" b="1" dirty="0" err="1">
                <a:latin typeface="Courier New" pitchFamily="49" charset="0"/>
              </a:rPr>
              <a:t>rt</a:t>
            </a:r>
            <a:r>
              <a:rPr lang="en-US" sz="1800" b="1" dirty="0">
                <a:latin typeface="Courier New" pitchFamily="49" charset="0"/>
              </a:rPr>
              <a:t>")) == NULL)</a:t>
            </a:r>
            <a:endParaRPr lang="ru-RU" sz="1800" b="1" dirty="0">
              <a:latin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ru-RU" sz="1800" b="1" dirty="0">
                <a:latin typeface="Courier New" pitchFamily="49" charset="0"/>
              </a:rPr>
              <a:t>{                </a:t>
            </a:r>
          </a:p>
          <a:p>
            <a:pPr>
              <a:buFont typeface="Wingdings 2" pitchFamily="18" charset="2"/>
              <a:buNone/>
            </a:pPr>
            <a:r>
              <a:rPr lang="ru-RU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fprintf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stderr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ru-RU" sz="1800" b="1" dirty="0">
                <a:latin typeface="Courier New" pitchFamily="49" charset="0"/>
              </a:rPr>
              <a:t>"Открыть файл не </a:t>
            </a:r>
            <a:r>
              <a:rPr lang="ru-RU" sz="1800" b="1" dirty="0" err="1">
                <a:latin typeface="Courier New" pitchFamily="49" charset="0"/>
              </a:rPr>
              <a:t>удалось\n</a:t>
            </a:r>
            <a:r>
              <a:rPr lang="ru-RU" sz="1800" b="1" dirty="0">
                <a:latin typeface="Courier New" pitchFamily="49" charset="0"/>
              </a:rPr>
              <a:t>");</a:t>
            </a:r>
          </a:p>
          <a:p>
            <a:pPr>
              <a:buFont typeface="Wingdings 2" pitchFamily="18" charset="2"/>
              <a:buNone/>
            </a:pPr>
            <a:r>
              <a:rPr lang="ru-RU" sz="1800" b="1" dirty="0">
                <a:latin typeface="Courier New" pitchFamily="49" charset="0"/>
              </a:rPr>
              <a:t>  </a:t>
            </a:r>
            <a:r>
              <a:rPr lang="ru-RU" sz="1800" b="1" dirty="0" err="1">
                <a:latin typeface="Courier New" pitchFamily="49" charset="0"/>
              </a:rPr>
              <a:t>exit</a:t>
            </a:r>
            <a:r>
              <a:rPr lang="ru-RU" sz="1800" b="1" dirty="0">
                <a:latin typeface="Courier New" pitchFamily="49" charset="0"/>
              </a:rPr>
              <a:t>(1);    </a:t>
            </a:r>
          </a:p>
          <a:p>
            <a:pPr>
              <a:buFont typeface="Wingdings 2" pitchFamily="18" charset="2"/>
              <a:buNone/>
            </a:pPr>
            <a:r>
              <a:rPr lang="ru-RU" sz="1800" b="1" dirty="0">
                <a:latin typeface="Courier New" pitchFamily="49" charset="0"/>
              </a:rPr>
              <a:t>}</a:t>
            </a:r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96944" cy="864096"/>
          </a:xfrm>
        </p:spPr>
        <p:txBody>
          <a:bodyPr>
            <a:noAutofit/>
          </a:bodyPr>
          <a:lstStyle/>
          <a:p>
            <a:r>
              <a:rPr lang="ru-RU" sz="2000" dirty="0">
                <a:effectLst/>
              </a:rPr>
              <a:t>Библиотечные функции, используемые при работе с файлами. </a:t>
            </a:r>
            <a:br>
              <a:rPr lang="en-US" sz="2400" dirty="0">
                <a:effectLst/>
                <a:latin typeface="Corbel" pitchFamily="34" charset="0"/>
              </a:rPr>
            </a:br>
            <a:r>
              <a:rPr lang="ru-RU" sz="2400" dirty="0">
                <a:effectLst/>
              </a:rPr>
              <a:t>Функция  открытия файла </a:t>
            </a:r>
            <a:r>
              <a:rPr lang="ru-RU" sz="2400" b="1" dirty="0" err="1">
                <a:effectLst/>
                <a:latin typeface="Courier New" pitchFamily="49" charset="0"/>
                <a:cs typeface="Courier New" pitchFamily="49" charset="0"/>
              </a:rPr>
              <a:t>fopen</a:t>
            </a:r>
            <a:r>
              <a:rPr lang="ru-RU" sz="2400" b="1" dirty="0">
                <a:effectLst/>
                <a:latin typeface="Courier New" pitchFamily="49" charset="0"/>
                <a:cs typeface="Courier New" pitchFamily="49" charset="0"/>
              </a:rPr>
              <a:t>( )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/>
          </p:cNvSpPr>
          <p:nvPr>
            <p:ph idx="1"/>
          </p:nvPr>
        </p:nvSpPr>
        <p:spPr>
          <a:xfrm>
            <a:off x="1043608" y="548680"/>
            <a:ext cx="8100392" cy="5732462"/>
          </a:xfrm>
        </p:spPr>
        <p:txBody>
          <a:bodyPr>
            <a:normAutofit lnSpcReduction="10000"/>
          </a:bodyPr>
          <a:lstStyle/>
          <a:p>
            <a:pPr marL="0" indent="0">
              <a:buFont typeface="Wingdings 2" pitchFamily="18" charset="2"/>
              <a:buNone/>
              <a:tabLst>
                <a:tab pos="812800" algn="l"/>
              </a:tabLst>
            </a:pPr>
            <a:r>
              <a:rPr lang="ru-RU" sz="22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-	 открыть существующий файл для чтения;</a:t>
            </a:r>
            <a:br>
              <a:rPr lang="ru-RU" sz="2200" dirty="0">
                <a:latin typeface="Times New Roman" pitchFamily="18" charset="0"/>
                <a:cs typeface="Times New Roman" pitchFamily="18" charset="0"/>
              </a:rPr>
            </a:br>
            <a:r>
              <a:rPr lang="ru-RU" sz="22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   - 	создать новый файл для записи (если файл с указанным 	именем существует, то он будет переписан);</a:t>
            </a:r>
            <a:br>
              <a:rPr lang="ru-RU" sz="2200" dirty="0">
                <a:latin typeface="Times New Roman" pitchFamily="18" charset="0"/>
                <a:cs typeface="Times New Roman" pitchFamily="18" charset="0"/>
              </a:rPr>
            </a:br>
            <a:r>
              <a:rPr lang="ru-RU" sz="22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   - 	дополнить файл (открыть существующий файл для записи 	информации, начиная с конца файла, или создать файл, 	если он не существует);</a:t>
            </a:r>
            <a:br>
              <a:rPr lang="ru-RU" sz="2200" dirty="0">
                <a:latin typeface="Times New Roman" pitchFamily="18" charset="0"/>
                <a:cs typeface="Times New Roman" pitchFamily="18" charset="0"/>
              </a:rPr>
            </a:br>
            <a:r>
              <a:rPr lang="ru-RU" sz="22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r+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- 	открыть существующий файл для чтения и записи;</a:t>
            </a:r>
            <a:br>
              <a:rPr lang="ru-RU" sz="2200" dirty="0">
                <a:latin typeface="Times New Roman" pitchFamily="18" charset="0"/>
                <a:cs typeface="Times New Roman" pitchFamily="18" charset="0"/>
              </a:rPr>
            </a:br>
            <a:r>
              <a:rPr lang="ru-RU" sz="22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ru-RU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 - 	создать новый файл для чтения и записи;</a:t>
            </a:r>
            <a:br>
              <a:rPr lang="ru-RU" sz="2200" dirty="0">
                <a:latin typeface="Times New Roman" pitchFamily="18" charset="0"/>
                <a:cs typeface="Times New Roman" pitchFamily="18" charset="0"/>
              </a:rPr>
            </a:br>
            <a:r>
              <a:rPr lang="ru-RU" sz="22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 - 	дополнить или создать файл с возможностью чтения и 	записи;</a:t>
            </a:r>
            <a:br>
              <a:rPr lang="ru-RU" sz="2200" dirty="0">
                <a:latin typeface="Times New Roman" pitchFamily="18" charset="0"/>
                <a:cs typeface="Times New Roman" pitchFamily="18" charset="0"/>
              </a:rPr>
            </a:br>
            <a:r>
              <a:rPr lang="ru-RU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rb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- 	открыть двоичный файл для чтения;</a:t>
            </a:r>
            <a:br>
              <a:rPr lang="ru-RU" sz="2200" dirty="0">
                <a:latin typeface="Times New Roman" pitchFamily="18" charset="0"/>
                <a:cs typeface="Times New Roman" pitchFamily="18" charset="0"/>
              </a:rPr>
            </a:br>
            <a:r>
              <a:rPr lang="ru-RU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wb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 -	создать двоичный файл для записи;</a:t>
            </a:r>
            <a:br>
              <a:rPr lang="ru-RU" sz="2200" dirty="0">
                <a:latin typeface="Times New Roman" pitchFamily="18" charset="0"/>
                <a:cs typeface="Times New Roman" pitchFamily="18" charset="0"/>
              </a:rPr>
            </a:br>
            <a:r>
              <a:rPr lang="ru-RU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аb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 - 	дополнить двоичный файл;</a:t>
            </a:r>
            <a:br>
              <a:rPr lang="ru-RU" sz="2200" dirty="0">
                <a:latin typeface="Times New Roman" pitchFamily="18" charset="0"/>
                <a:cs typeface="Times New Roman" pitchFamily="18" charset="0"/>
              </a:rPr>
            </a:br>
            <a:r>
              <a:rPr lang="ru-RU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r+b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 -	открыть двоичный файл для чтения и записи;</a:t>
            </a:r>
            <a:br>
              <a:rPr lang="ru-RU" sz="2200" dirty="0">
                <a:latin typeface="Times New Roman" pitchFamily="18" charset="0"/>
                <a:cs typeface="Times New Roman" pitchFamily="18" charset="0"/>
              </a:rPr>
            </a:br>
            <a:r>
              <a:rPr lang="ru-RU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w+b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 -	создать двоичный файл для чтения и записи;</a:t>
            </a:r>
            <a:br>
              <a:rPr lang="ru-RU" sz="2200" dirty="0">
                <a:latin typeface="Times New Roman" pitchFamily="18" charset="0"/>
                <a:cs typeface="Times New Roman" pitchFamily="18" charset="0"/>
              </a:rPr>
            </a:br>
            <a:r>
              <a:rPr lang="ru-RU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а+b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 -	дополнить двоичный файл с предоставлением 	возможности чтения и записи </a:t>
            </a:r>
          </a:p>
        </p:txBody>
      </p:sp>
      <p:sp>
        <p:nvSpPr>
          <p:cNvPr id="34817" name="Rectangle 2"/>
          <p:cNvSpPr>
            <a:spLocks noGrp="1"/>
          </p:cNvSpPr>
          <p:nvPr>
            <p:ph type="title"/>
          </p:nvPr>
        </p:nvSpPr>
        <p:spPr bwMode="auto">
          <a:xfrm>
            <a:off x="1331640" y="0"/>
            <a:ext cx="7499350" cy="562074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2800" dirty="0">
                <a:effectLst/>
              </a:rPr>
              <a:t>Способ использования файла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/>
          </p:cNvSpPr>
          <p:nvPr>
            <p:ph idx="1"/>
          </p:nvPr>
        </p:nvSpPr>
        <p:spPr>
          <a:xfrm>
            <a:off x="1187450" y="981075"/>
            <a:ext cx="7499350" cy="4800600"/>
          </a:xfrm>
        </p:spPr>
        <p:txBody>
          <a:bodyPr/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i="1" dirty="0" err="1">
                <a:solidFill>
                  <a:srgbClr val="0000FF"/>
                </a:solidFill>
                <a:latin typeface="Times New Roman" pitchFamily="18" charset="0"/>
              </a:rPr>
              <a:t>rt</a:t>
            </a:r>
            <a:r>
              <a:rPr lang="ru-RU" sz="2200" dirty="0">
                <a:latin typeface="Times New Roman" pitchFamily="18" charset="0"/>
              </a:rPr>
              <a:t>   -	открыть текстовой файл для чтения;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i="1" dirty="0" err="1">
                <a:solidFill>
                  <a:srgbClr val="0000FF"/>
                </a:solidFill>
                <a:latin typeface="Times New Roman" pitchFamily="18" charset="0"/>
              </a:rPr>
              <a:t>wt</a:t>
            </a:r>
            <a:r>
              <a:rPr lang="ru-RU" sz="2200" dirty="0">
                <a:latin typeface="Times New Roman" pitchFamily="18" charset="0"/>
              </a:rPr>
              <a:t>  -	создать текстовый файл для записи;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i="1" dirty="0" err="1">
                <a:solidFill>
                  <a:srgbClr val="0000FF"/>
                </a:solidFill>
                <a:latin typeface="Times New Roman" pitchFamily="18" charset="0"/>
              </a:rPr>
              <a:t>at</a:t>
            </a:r>
            <a:r>
              <a:rPr lang="ru-RU" sz="2200" dirty="0">
                <a:latin typeface="Times New Roman" pitchFamily="18" charset="0"/>
              </a:rPr>
              <a:t>   - 	дополнить текстовый файл;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i="1" dirty="0" err="1">
                <a:solidFill>
                  <a:srgbClr val="0000FF"/>
                </a:solidFill>
                <a:latin typeface="Times New Roman" pitchFamily="18" charset="0"/>
              </a:rPr>
              <a:t>r+t</a:t>
            </a:r>
            <a:r>
              <a:rPr lang="ru-RU" sz="2200" dirty="0">
                <a:latin typeface="Times New Roman" pitchFamily="18" charset="0"/>
              </a:rPr>
              <a:t> - 	открыть текстовой файл для чтения и записи;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i="1" dirty="0" err="1">
                <a:solidFill>
                  <a:srgbClr val="0000FF"/>
                </a:solidFill>
                <a:latin typeface="Times New Roman" pitchFamily="18" charset="0"/>
              </a:rPr>
              <a:t>w+t</a:t>
            </a:r>
            <a:r>
              <a:rPr lang="ru-RU" sz="2200" i="1" dirty="0">
                <a:latin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</a:rPr>
              <a:t>- 	создать текстовый файл для чтения и записи;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i="1" dirty="0" err="1">
                <a:solidFill>
                  <a:srgbClr val="0000FF"/>
                </a:solidFill>
                <a:latin typeface="Times New Roman" pitchFamily="18" charset="0"/>
              </a:rPr>
              <a:t>a+t</a:t>
            </a:r>
            <a:r>
              <a:rPr lang="ru-RU" sz="2200" i="1" dirty="0">
                <a:latin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</a:rPr>
              <a:t>- 	дополнить текстовый файл с предоставлением 	возможности записи и чтения.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dirty="0">
                <a:latin typeface="Times New Roman" pitchFamily="18" charset="0"/>
              </a:rPr>
              <a:t>Строки вида </a:t>
            </a:r>
            <a:r>
              <a:rPr lang="ru-RU" sz="2200" i="1" dirty="0" err="1">
                <a:solidFill>
                  <a:srgbClr val="0000FF"/>
                </a:solidFill>
                <a:latin typeface="Times New Roman" pitchFamily="18" charset="0"/>
              </a:rPr>
              <a:t>r+b</a:t>
            </a:r>
            <a:r>
              <a:rPr lang="ru-RU" sz="2200" dirty="0">
                <a:latin typeface="Times New Roman" pitchFamily="18" charset="0"/>
              </a:rPr>
              <a:t> можно записывать и в другой форме: </a:t>
            </a:r>
            <a:r>
              <a:rPr lang="ru-RU" sz="2200" i="1" dirty="0" err="1">
                <a:solidFill>
                  <a:srgbClr val="0000FF"/>
                </a:solidFill>
                <a:latin typeface="Times New Roman" pitchFamily="18" charset="0"/>
              </a:rPr>
              <a:t>rb+</a:t>
            </a:r>
            <a:r>
              <a:rPr lang="ru-RU" sz="2200" i="1" dirty="0"/>
              <a:t> </a:t>
            </a:r>
            <a:endParaRPr lang="ru-RU" sz="2200" i="1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ru-RU" sz="22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dirty="0">
                <a:latin typeface="Times New Roman" pitchFamily="18" charset="0"/>
              </a:rPr>
              <a:t>Если режим </a:t>
            </a:r>
            <a:r>
              <a:rPr lang="ru-RU" sz="2200" dirty="0">
                <a:solidFill>
                  <a:srgbClr val="0000FF"/>
                </a:solidFill>
                <a:latin typeface="Times New Roman" pitchFamily="18" charset="0"/>
              </a:rPr>
              <a:t>t</a:t>
            </a:r>
            <a:r>
              <a:rPr lang="ru-RU" sz="2200" dirty="0">
                <a:latin typeface="Times New Roman" pitchFamily="18" charset="0"/>
              </a:rPr>
              <a:t> или </a:t>
            </a:r>
            <a:r>
              <a:rPr lang="ru-RU" sz="2200" dirty="0">
                <a:solidFill>
                  <a:srgbClr val="0000FF"/>
                </a:solidFill>
                <a:latin typeface="Times New Roman" pitchFamily="18" charset="0"/>
              </a:rPr>
              <a:t>b</a:t>
            </a:r>
            <a:r>
              <a:rPr lang="ru-RU" sz="2200" dirty="0">
                <a:latin typeface="Times New Roman" pitchFamily="18" charset="0"/>
              </a:rPr>
              <a:t> не задан, то он определяется значением глобальной переменной </a:t>
            </a:r>
            <a:r>
              <a:rPr lang="ru-RU" sz="2200" dirty="0">
                <a:solidFill>
                  <a:srgbClr val="0000FF"/>
                </a:solidFill>
                <a:latin typeface="Times New Roman" pitchFamily="18" charset="0"/>
              </a:rPr>
              <a:t>_</a:t>
            </a:r>
            <a:r>
              <a:rPr lang="ru-RU" sz="2200" dirty="0" err="1">
                <a:solidFill>
                  <a:srgbClr val="0000FF"/>
                </a:solidFill>
                <a:latin typeface="Times New Roman" pitchFamily="18" charset="0"/>
              </a:rPr>
              <a:t>fmode</a:t>
            </a:r>
            <a:r>
              <a:rPr lang="ru-RU" sz="2200" dirty="0">
                <a:latin typeface="Times New Roman" pitchFamily="18" charset="0"/>
              </a:rPr>
              <a:t>. </a:t>
            </a:r>
          </a:p>
        </p:txBody>
      </p:sp>
      <p:sp>
        <p:nvSpPr>
          <p:cNvPr id="36865" name="Rectangle 2"/>
          <p:cNvSpPr>
            <a:spLocks noGrp="1"/>
          </p:cNvSpPr>
          <p:nvPr>
            <p:ph type="title"/>
          </p:nvPr>
        </p:nvSpPr>
        <p:spPr bwMode="auto">
          <a:xfrm>
            <a:off x="1259632" y="116632"/>
            <a:ext cx="7499350" cy="777875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 dirty="0">
                <a:effectLst/>
              </a:rPr>
              <a:t>Способ использования файла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/>
          </p:cNvSpPr>
          <p:nvPr>
            <p:ph idx="1"/>
          </p:nvPr>
        </p:nvSpPr>
        <p:spPr>
          <a:xfrm>
            <a:off x="971550" y="981075"/>
            <a:ext cx="7499350" cy="4800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После окончания работы с файлом он должен быть закрыт. Это делается с помощью библиотечной функции </a:t>
            </a:r>
            <a:r>
              <a:rPr lang="ru-RU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fclose</a:t>
            </a:r>
            <a:r>
              <a:rPr lang="ru-RU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 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Прототип</a:t>
            </a:r>
            <a:r>
              <a:rPr lang="en-US" sz="2400" dirty="0">
                <a:latin typeface="Times New Roman" pitchFamily="18" charset="0"/>
              </a:rPr>
              <a:t>:</a:t>
            </a:r>
            <a:r>
              <a:rPr lang="ru-RU" sz="2400" dirty="0">
                <a:latin typeface="Times New Roman" pitchFamily="18" charset="0"/>
              </a:rPr>
              <a:t> </a:t>
            </a:r>
            <a:r>
              <a:rPr lang="ru-RU" sz="2400" dirty="0">
                <a:solidFill>
                  <a:srgbClr val="FF0066"/>
                </a:solidFill>
                <a:latin typeface="Times New Roman" pitchFamily="18" charset="0"/>
              </a:rPr>
              <a:t> </a:t>
            </a:r>
            <a:r>
              <a:rPr lang="ru-RU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fclose</a:t>
            </a:r>
            <a:r>
              <a:rPr lang="ru-RU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(FILE *</a:t>
            </a:r>
            <a:r>
              <a:rPr lang="ru-RU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fp</a:t>
            </a:r>
            <a:r>
              <a:rPr lang="ru-RU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endParaRPr lang="ru-RU" sz="2400" b="1" dirty="0">
              <a:solidFill>
                <a:srgbClr val="FF006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При успешном завершении операции функция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 ) </a:t>
            </a:r>
            <a:r>
              <a:rPr lang="ru-RU" sz="2400" dirty="0">
                <a:latin typeface="Times New Roman" pitchFamily="18" charset="0"/>
              </a:rPr>
              <a:t>возвращает значение ноль. </a:t>
            </a:r>
            <a:endParaRPr lang="en-US" sz="2400" dirty="0">
              <a:latin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Любое другое значение свидетельствует об ошибке. </a:t>
            </a:r>
          </a:p>
          <a:p>
            <a:pPr>
              <a:buFont typeface="Wingdings 2" pitchFamily="18" charset="2"/>
              <a:buNone/>
            </a:pPr>
            <a:endParaRPr lang="ru-RU" sz="2400" dirty="0"/>
          </a:p>
        </p:txBody>
      </p:sp>
      <p:sp>
        <p:nvSpPr>
          <p:cNvPr id="38913" name="Rectangle 2"/>
          <p:cNvSpPr>
            <a:spLocks noGrp="1"/>
          </p:cNvSpPr>
          <p:nvPr>
            <p:ph type="title"/>
          </p:nvPr>
        </p:nvSpPr>
        <p:spPr bwMode="auto">
          <a:xfrm>
            <a:off x="1042988" y="0"/>
            <a:ext cx="7499350" cy="90872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 dirty="0">
                <a:effectLst/>
                <a:latin typeface="Times New Roman" pitchFamily="18" charset="0"/>
              </a:rPr>
              <a:t>Функция </a:t>
            </a:r>
            <a:r>
              <a:rPr lang="en-US" sz="3200" b="1" dirty="0" err="1">
                <a:effectLst/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3200" b="1" dirty="0">
                <a:effectLst/>
                <a:latin typeface="Courier New" pitchFamily="49" charset="0"/>
                <a:cs typeface="Courier New" pitchFamily="49" charset="0"/>
              </a:rPr>
              <a:t>()</a:t>
            </a:r>
            <a:endParaRPr lang="ru-RU" sz="3200" b="1" dirty="0"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/>
          </p:cNvSpPr>
          <p:nvPr>
            <p:ph idx="1"/>
          </p:nvPr>
        </p:nvSpPr>
        <p:spPr>
          <a:xfrm>
            <a:off x="251520" y="1052513"/>
            <a:ext cx="8435280" cy="4800600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Функции </a:t>
            </a:r>
            <a:r>
              <a:rPr lang="ru-RU" sz="2400" dirty="0" err="1">
                <a:latin typeface="Times New Roman" pitchFamily="18" charset="0"/>
              </a:rPr>
              <a:t>fopen</a:t>
            </a:r>
            <a:r>
              <a:rPr lang="ru-RU" sz="2400" dirty="0">
                <a:latin typeface="Times New Roman" pitchFamily="18" charset="0"/>
              </a:rPr>
              <a:t>( ) и </a:t>
            </a:r>
            <a:r>
              <a:rPr lang="ru-RU" sz="2400" dirty="0" err="1">
                <a:latin typeface="Times New Roman" pitchFamily="18" charset="0"/>
              </a:rPr>
              <a:t>fclose</a:t>
            </a:r>
            <a:r>
              <a:rPr lang="ru-RU" sz="2400" dirty="0">
                <a:latin typeface="Times New Roman" pitchFamily="18" charset="0"/>
              </a:rPr>
              <a:t>( ) работают с файлами с "</a:t>
            </a:r>
            <a:r>
              <a:rPr lang="ru-RU" sz="2400" dirty="0">
                <a:solidFill>
                  <a:srgbClr val="0000FF"/>
                </a:solidFill>
                <a:latin typeface="Times New Roman" pitchFamily="18" charset="0"/>
              </a:rPr>
              <a:t>буферизацией</a:t>
            </a:r>
            <a:r>
              <a:rPr lang="ru-RU" sz="2400" dirty="0">
                <a:latin typeface="Times New Roman" pitchFamily="18" charset="0"/>
              </a:rPr>
              <a:t>".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Под буферизацией мы понимаем, что вводимые и выводимые данные запоминаются во временной области памяти, называемой буфером. Если буфер заполнился, содержимое его передается в файл</a:t>
            </a:r>
            <a:r>
              <a:rPr lang="en-US" sz="2400" dirty="0">
                <a:latin typeface="Times New Roman" pitchFamily="18" charset="0"/>
              </a:rPr>
              <a:t> (</a:t>
            </a:r>
            <a:r>
              <a:rPr lang="ru-RU" sz="2400" dirty="0">
                <a:latin typeface="Times New Roman" pitchFamily="18" charset="0"/>
              </a:rPr>
              <a:t>или затирается), и процесс буферизации начинается снова.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ru-RU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>
                <a:latin typeface="Times New Roman" pitchFamily="18" charset="0"/>
              </a:rPr>
              <a:t>Одна из основных задач </a:t>
            </a:r>
            <a:r>
              <a:rPr lang="ru-RU" sz="2400" dirty="0" err="1">
                <a:latin typeface="Times New Roman" pitchFamily="18" charset="0"/>
              </a:rPr>
              <a:t>fclose</a:t>
            </a:r>
            <a:r>
              <a:rPr lang="ru-RU" sz="2400" dirty="0">
                <a:latin typeface="Times New Roman" pitchFamily="18" charset="0"/>
              </a:rPr>
              <a:t>( ) заключается в том, чтобы освободить любые частично заполненные буферы при закрытии файла. </a:t>
            </a:r>
          </a:p>
        </p:txBody>
      </p:sp>
      <p:sp>
        <p:nvSpPr>
          <p:cNvPr id="40961" name="Rectangle 2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633412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>
                <a:effectLst/>
              </a:rPr>
              <a:t>Буферизация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Л02_Алгоритмы на массивах</Template>
  <TotalTime>3416</TotalTime>
  <Words>2824</Words>
  <Application>Microsoft Office PowerPoint</Application>
  <PresentationFormat>Экран (4:3)</PresentationFormat>
  <Paragraphs>323</Paragraphs>
  <Slides>34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6" baseType="lpstr">
      <vt:lpstr>Arial</vt:lpstr>
      <vt:lpstr>Calibri</vt:lpstr>
      <vt:lpstr>Cambria Math</vt:lpstr>
      <vt:lpstr>Corbel</vt:lpstr>
      <vt:lpstr>Courier New</vt:lpstr>
      <vt:lpstr>Lucida Sans Unicode</vt:lpstr>
      <vt:lpstr>Times New Roman</vt:lpstr>
      <vt:lpstr>Verdana</vt:lpstr>
      <vt:lpstr>Wingdings</vt:lpstr>
      <vt:lpstr>Wingdings 2</vt:lpstr>
      <vt:lpstr>Wingdings 3</vt:lpstr>
      <vt:lpstr>Открытая</vt:lpstr>
      <vt:lpstr>Файлы</vt:lpstr>
      <vt:lpstr>Файлы в Си (ANSI)</vt:lpstr>
      <vt:lpstr>Текстовые и бинарные файлы</vt:lpstr>
      <vt:lpstr>Описание файла</vt:lpstr>
      <vt:lpstr>Библиотечные функции, используемые при работе с файлами.  Функция  открытия файла fopen( )</vt:lpstr>
      <vt:lpstr>Способ использования файла</vt:lpstr>
      <vt:lpstr>Способ использования файла</vt:lpstr>
      <vt:lpstr>Функция fclose()</vt:lpstr>
      <vt:lpstr>Буферизация</vt:lpstr>
      <vt:lpstr>Функция fflush()</vt:lpstr>
      <vt:lpstr>Функция fflush() Пример</vt:lpstr>
      <vt:lpstr>Функция fprintf( )</vt:lpstr>
      <vt:lpstr>Функция fscanf( )</vt:lpstr>
      <vt:lpstr>Пример</vt:lpstr>
      <vt:lpstr>Функция feof( )</vt:lpstr>
      <vt:lpstr>Функция fputc()</vt:lpstr>
      <vt:lpstr>Функция fgetc()</vt:lpstr>
      <vt:lpstr>Функция fputs( )</vt:lpstr>
      <vt:lpstr>Функция fgets( )</vt:lpstr>
      <vt:lpstr>Пример</vt:lpstr>
      <vt:lpstr>Функция remove( )</vt:lpstr>
      <vt:lpstr>Работа с числовыми данными в текстовом файле</vt:lpstr>
      <vt:lpstr>Работа с числовыми данными в текстовом файле</vt:lpstr>
      <vt:lpstr>Работа с числовыми данными в текстовом файле</vt:lpstr>
      <vt:lpstr>Пять стандартных файлов </vt:lpstr>
      <vt:lpstr>Функция перенаправления ввода-вывода</vt:lpstr>
      <vt:lpstr>Функция rewind( )</vt:lpstr>
      <vt:lpstr>Функция fseek( )</vt:lpstr>
      <vt:lpstr>Функция ftell( )</vt:lpstr>
      <vt:lpstr>Функция fread( )</vt:lpstr>
      <vt:lpstr>Функция fread( )    пример</vt:lpstr>
      <vt:lpstr>Функция fwrite( )</vt:lpstr>
      <vt:lpstr>Функция fwrite( ) пример</vt:lpstr>
      <vt:lpstr>Порядок байтов при записи чисел в бинарный файл</vt:lpstr>
    </vt:vector>
  </TitlesOfParts>
  <Company>IIS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Открытая всесибирская олимпиада по программированию  им. И.В. Поттосина</dc:title>
  <dc:creator>Lena</dc:creator>
  <cp:lastModifiedBy>Татьяна Нестеренко</cp:lastModifiedBy>
  <cp:revision>174</cp:revision>
  <dcterms:created xsi:type="dcterms:W3CDTF">2006-06-15T11:25:02Z</dcterms:created>
  <dcterms:modified xsi:type="dcterms:W3CDTF">2023-10-16T17:10:59Z</dcterms:modified>
</cp:coreProperties>
</file>