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78" r:id="rId4"/>
    <p:sldId id="379" r:id="rId5"/>
    <p:sldId id="269" r:id="rId6"/>
    <p:sldId id="381" r:id="rId7"/>
    <p:sldId id="429" r:id="rId8"/>
    <p:sldId id="427" r:id="rId9"/>
    <p:sldId id="43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Нестеренко" initials="Т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BC75-4E81-422C-AD7D-EBAA055BA5EB}" type="datetimeFigureOut">
              <a:rPr lang="ru-RU" smtClean="0"/>
              <a:t>29.08.2023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1728-09D6-46C4-87B9-748A50964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7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xmlns="" id="{7F3BCF09-4E25-4C5C-AD40-231C39A666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7E4CB281-D24A-4C81-AF23-60480CB7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23D6CA9D-72CA-40C4-B713-FEF3B4704A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xmlns="" id="{E0B3D7A6-63F9-4E36-B082-3F0D6BC3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xmlns="" id="{FA56AF12-5CB2-4C60-B2BE-E8FF83198F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xmlns="" id="{8749EF39-7204-46FC-BEEF-69A1E7CB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xmlns="" id="{19D66178-DBFC-4001-8A3F-AFF966FB3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xmlns="" id="{83AEEEF7-10B1-40EF-B612-5E6BC5B6E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DAFF952C-BFB4-42CC-B434-E33C59AF2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C08C98FA-C4BA-480B-8060-1E4B3727F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60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9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7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441793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5576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0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030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3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2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410081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BE0BC2-8D05-4B40-AD44-5ADA2AF3362A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6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7704" y="1412776"/>
            <a:ext cx="6550496" cy="2169587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Структуры, объединения и перечислимый тип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861047"/>
            <a:ext cx="7772400" cy="950263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E04935-58CB-466B-ACA3-B06E074F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18057"/>
          </a:xfrm>
        </p:spPr>
        <p:txBody>
          <a:bodyPr>
            <a:noAutofit/>
          </a:bodyPr>
          <a:lstStyle/>
          <a:p>
            <a:r>
              <a:rPr lang="ru-RU" sz="3200" dirty="0"/>
              <a:t>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BEA3BB-3317-4DC8-8075-0633B5ED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40" y="692696"/>
            <a:ext cx="8380432" cy="5976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Trebuchet MS" panose="020B0603020202020204" pitchFamily="34" charset="0"/>
              </a:rPr>
              <a:t>Структурой называется определяемый пользователем тип данных, который может хранить несколько значений (полей) различных типов.</a:t>
            </a:r>
          </a:p>
          <a:p>
            <a:pPr marL="0" indent="0">
              <a:buNone/>
            </a:pP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/>
              <a:t> &lt;</a:t>
            </a:r>
            <a:r>
              <a:rPr lang="ru-RU" sz="2400" dirty="0"/>
              <a:t>имя типа</a:t>
            </a:r>
            <a:r>
              <a:rPr lang="en-US" sz="2400" dirty="0"/>
              <a:t>&gt;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cs typeface="Courier New" pitchFamily="49" charset="0"/>
              </a:rPr>
              <a:t>&lt;</a:t>
            </a:r>
            <a:r>
              <a:rPr lang="ru-RU" sz="2400" dirty="0"/>
              <a:t>поля</a:t>
            </a:r>
            <a:r>
              <a:rPr lang="en-US" sz="2400" dirty="0"/>
              <a:t>&gt;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ru-RU" sz="2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ru-RU" sz="2200" dirty="0">
                <a:latin typeface="Trebuchet MS" panose="020B0603020202020204" pitchFamily="34" charset="0"/>
              </a:rPr>
              <a:t>Пример структуры:</a:t>
            </a:r>
          </a:p>
          <a:p>
            <a:pPr marL="0" indent="0">
              <a:buNone/>
            </a:pPr>
            <a:endParaRPr lang="ru-RU" dirty="0"/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struct student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		char name[20];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		char sex;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		int age;</a:t>
            </a:r>
            <a:r>
              <a:rPr lang="ru-RU" altLang="ru-RU" sz="2000" b="1" dirty="0">
                <a:latin typeface="Courier New" panose="02070309020205020404" pitchFamily="49" charset="0"/>
              </a:rPr>
              <a:t> 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		</a:t>
            </a:r>
            <a:r>
              <a:rPr lang="ru-RU" altLang="ru-RU" sz="2000" b="1" dirty="0" err="1">
                <a:latin typeface="Courier New" panose="02070309020205020404" pitchFamily="49" charset="0"/>
              </a:rPr>
              <a:t>float</a:t>
            </a:r>
            <a:r>
              <a:rPr lang="ru-RU" altLang="ru-RU" sz="2000" b="1" dirty="0">
                <a:latin typeface="Courier New" panose="02070309020205020404" pitchFamily="49" charset="0"/>
              </a:rPr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mark</a:t>
            </a:r>
            <a:r>
              <a:rPr lang="ru-RU" altLang="ru-RU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ru-RU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Объявление структуры ни чем не отличается от объявления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любого типа</a:t>
            </a:r>
            <a:r>
              <a:rPr lang="en-US" altLang="ru-RU" sz="2000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данных в языке </a:t>
            </a:r>
            <a:r>
              <a:rPr lang="en-US" altLang="ru-RU" sz="2000" dirty="0">
                <a:latin typeface="Times New Roman" panose="02020603050405020304" pitchFamily="18" charset="0"/>
              </a:rPr>
              <a:t>C</a:t>
            </a:r>
            <a:r>
              <a:rPr lang="ru-RU" altLang="ru-RU" sz="2000" dirty="0">
                <a:latin typeface="Times New Roman" panose="02020603050405020304" pitchFamily="18" charset="0"/>
              </a:rPr>
              <a:t>и: 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000" dirty="0">
                <a:latin typeface="Times New Roman" panose="02020603050405020304" pitchFamily="18" charset="0"/>
              </a:rPr>
              <a:t>		</a:t>
            </a:r>
            <a:r>
              <a:rPr lang="en-US" altLang="ru-RU" sz="2000" b="1" dirty="0">
                <a:latin typeface="Courier New" panose="02070309020205020404" pitchFamily="49" charset="0"/>
              </a:rPr>
              <a:t>struct student x, y, *z;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51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09171147-0684-44DD-ABBA-66E74D433CA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187450" y="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altLang="ru-RU" sz="3000">
                <a:effectLst/>
              </a:rPr>
              <a:t>Операции над структурами</a:t>
            </a:r>
            <a:r>
              <a:rPr lang="ru-RU" altLang="ru-RU">
                <a:effectLst/>
              </a:rPr>
              <a:t> 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xmlns="" id="{ECF4B244-B200-451C-A47A-25C3B9BED74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528" y="1143000"/>
            <a:ext cx="8608760" cy="4525962"/>
          </a:xfrm>
        </p:spPr>
        <p:txBody>
          <a:bodyPr/>
          <a:lstStyle/>
          <a:p>
            <a:pPr marL="609600" indent="-609600"/>
            <a:r>
              <a:rPr lang="ru-RU" altLang="ru-RU" sz="2400" dirty="0">
                <a:latin typeface="Times New Roman" panose="02020603050405020304" pitchFamily="18" charset="0"/>
              </a:rPr>
              <a:t>присваивание полю структуры значение того же типа</a:t>
            </a:r>
            <a:r>
              <a:rPr lang="en-US" altLang="ru-RU" sz="2400" dirty="0">
                <a:latin typeface="Times New Roman" panose="02020603050405020304" pitchFamily="18" charset="0"/>
              </a:rPr>
              <a:t>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ru-RU" altLang="ru-RU" sz="2400" dirty="0">
                <a:latin typeface="Times New Roman" panose="02020603050405020304" pitchFamily="18" charset="0"/>
              </a:rPr>
              <a:t>можно получить адрес структуры. Не забываем операцию взятия адреса (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ru-RU" altLang="ru-RU" sz="2400" dirty="0">
                <a:latin typeface="Times New Roman" panose="02020603050405020304" pitchFamily="18" charset="0"/>
              </a:rPr>
              <a:t>)</a:t>
            </a:r>
            <a:r>
              <a:rPr lang="en-US" altLang="ru-RU" sz="2400" dirty="0">
                <a:latin typeface="Times New Roman" panose="02020603050405020304" pitchFamily="18" charset="0"/>
              </a:rPr>
              <a:t>;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</a:p>
          <a:p>
            <a:pPr marL="609600" indent="-609600"/>
            <a:r>
              <a:rPr lang="ru-RU" altLang="ru-RU" sz="2400" dirty="0">
                <a:latin typeface="Times New Roman" panose="02020603050405020304" pitchFamily="18" charset="0"/>
              </a:rPr>
              <a:t>можно обращаться к любому полю структуры</a:t>
            </a:r>
            <a:r>
              <a:rPr lang="en-US" altLang="ru-RU" sz="2400" dirty="0">
                <a:latin typeface="Times New Roman" panose="02020603050405020304" pitchFamily="18" charset="0"/>
              </a:rPr>
              <a:t>,</a:t>
            </a:r>
            <a:r>
              <a:rPr lang="ru-RU" altLang="ru-RU" sz="2400" dirty="0">
                <a:latin typeface="Times New Roman" panose="02020603050405020304" pitchFamily="18" charset="0"/>
              </a:rPr>
              <a:t> доступ к полям структуры производится по имени поля</a:t>
            </a:r>
            <a:r>
              <a:rPr lang="en-US" altLang="ru-RU" sz="2400" dirty="0">
                <a:latin typeface="Times New Roman" panose="02020603050405020304" pitchFamily="18" charset="0"/>
              </a:rPr>
              <a:t>; </a:t>
            </a:r>
            <a:endParaRPr lang="ru-RU" altLang="ru-RU" sz="2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a.mark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x=c-&gt;mark;</a:t>
            </a:r>
            <a:r>
              <a:rPr lang="en-US" altLang="ru-RU" sz="2400" dirty="0">
                <a:latin typeface="Times New Roman" panose="02020603050405020304" pitchFamily="18" charset="0"/>
              </a:rPr>
              <a:t>)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ru-RU" altLang="ru-RU" sz="2400" dirty="0">
                <a:latin typeface="Times New Roman" panose="02020603050405020304" pitchFamily="18" charset="0"/>
              </a:rPr>
              <a:t>для того, что бы определить размер структуры, как и любого другого типа, можно использовать операцию </a:t>
            </a:r>
            <a:r>
              <a:rPr lang="ru-RU" altLang="ru-RU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2400" dirty="0">
                <a:latin typeface="Times New Roman" panose="02020603050405020304" pitchFamily="18" charset="0"/>
              </a:rPr>
              <a:t>.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09600" indent="-609600">
              <a:buFont typeface="Wingdings 2" panose="05020102010507070707" pitchFamily="18" charset="2"/>
              <a:buNone/>
            </a:pPr>
            <a:endParaRPr lang="ru-RU" altLang="ru-RU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C37B2CB2-1813-472D-AC00-B71C24D65B9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683568" y="241469"/>
            <a:ext cx="749935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ru-RU" sz="3000" dirty="0">
                <a:effectLst/>
                <a:latin typeface="Corbel" panose="020B0503020204020204" pitchFamily="34" charset="0"/>
              </a:rPr>
              <a:t/>
            </a:r>
            <a:br>
              <a:rPr lang="en-US" altLang="ru-RU" sz="3000" dirty="0">
                <a:effectLst/>
                <a:latin typeface="Corbel" panose="020B0503020204020204" pitchFamily="34" charset="0"/>
              </a:rPr>
            </a:br>
            <a:r>
              <a:rPr lang="ru-RU" altLang="ru-RU" sz="3000" dirty="0">
                <a:effectLst/>
              </a:rPr>
              <a:t>Инициализация структуры</a:t>
            </a:r>
            <a:r>
              <a:rPr lang="ru-RU" altLang="ru-RU" sz="3900" b="1" dirty="0">
                <a:effectLst/>
              </a:rPr>
              <a:t/>
            </a:r>
            <a:br>
              <a:rPr lang="ru-RU" altLang="ru-RU" sz="3900" b="1" dirty="0">
                <a:effectLst/>
              </a:rPr>
            </a:br>
            <a:endParaRPr lang="ru-RU" altLang="ru-RU" sz="3900" b="1" dirty="0">
              <a:effectLst/>
            </a:endParaRP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xmlns="" id="{F3E66830-7AB5-4A57-BF27-5100061C21E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528" y="1052513"/>
            <a:ext cx="8640960" cy="4967287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Sergey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‘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20,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4.5 };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ru-RU" sz="2400" dirty="0">
                <a:latin typeface="Times New Roman" panose="02020603050405020304" pitchFamily="18" charset="0"/>
              </a:rPr>
              <a:t>C</a:t>
            </a:r>
            <a:r>
              <a:rPr lang="ru-RU" altLang="ru-RU" sz="2400" dirty="0" err="1">
                <a:latin typeface="Times New Roman" panose="02020603050405020304" pitchFamily="18" charset="0"/>
              </a:rPr>
              <a:t>оздается</a:t>
            </a:r>
            <a:r>
              <a:rPr lang="ru-RU" altLang="ru-RU" sz="2400" dirty="0">
                <a:latin typeface="Times New Roman" panose="02020603050405020304" pitchFamily="18" charset="0"/>
              </a:rPr>
              <a:t> переменная типа </a:t>
            </a: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</a:rPr>
              <a:t>и присваивается всем полям, которые у нас определенны в структуре, значения. Порядок очень важен при инициализации структуры. Если какое-либо поле у вас будет не заполненным, то оно автоматом заполнится 0 - для целочисленных типов;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NULL - для указателей; \0  - для строковых типов.</a:t>
            </a:r>
            <a:endParaRPr lang="en-US" altLang="ru-RU" sz="2400" dirty="0"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Структура того же самого типа не может содержаться в качестве поля - </a:t>
            </a:r>
            <a:r>
              <a:rPr lang="ru-RU" altLang="ru-RU" sz="2400" dirty="0">
                <a:solidFill>
                  <a:srgbClr val="F4491A"/>
                </a:solidFill>
                <a:latin typeface="Times New Roman" panose="02020603050405020304" pitchFamily="18" charset="0"/>
              </a:rPr>
              <a:t>рекурсивные определения запрещены</a:t>
            </a:r>
            <a:r>
              <a:rPr lang="en-US" altLang="ru-RU" sz="2400" dirty="0">
                <a:solidFill>
                  <a:srgbClr val="F4491A"/>
                </a:solidFill>
                <a:latin typeface="Times New Roman" panose="02020603050405020304" pitchFamily="18" charset="0"/>
              </a:rPr>
              <a:t>!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endParaRPr lang="en-US" altLang="ru-RU" sz="2400" dirty="0">
              <a:latin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Но можно использовать поля - </a:t>
            </a:r>
            <a:r>
              <a:rPr lang="ru-RU" altLang="ru-RU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указатели</a:t>
            </a:r>
            <a:r>
              <a:rPr lang="ru-RU" altLang="ru-RU" sz="2400" dirty="0">
                <a:latin typeface="Times New Roman" panose="02020603050405020304" pitchFamily="18" charset="0"/>
              </a:rPr>
              <a:t> на структуры такого же типа или другого (об этом позже)</a:t>
            </a:r>
            <a:r>
              <a:rPr lang="en-US" altLang="ru-RU" sz="2400" dirty="0">
                <a:latin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0832" y="877619"/>
            <a:ext cx="8229600" cy="55757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struct student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800" dirty="0">
                <a:latin typeface="Courier New" panose="02070309020205020404" pitchFamily="49" charset="0"/>
              </a:rPr>
              <a:t> </a:t>
            </a:r>
            <a:r>
              <a:rPr lang="ru-RU" altLang="ru-RU" sz="2800" b="1" dirty="0" err="1">
                <a:latin typeface="Courier New" panose="02070309020205020404" pitchFamily="49" charset="0"/>
              </a:rPr>
              <a:t>char</a:t>
            </a:r>
            <a:r>
              <a:rPr lang="ru-RU" altLang="ru-RU" sz="2800" b="1" dirty="0">
                <a:latin typeface="Courier New" panose="02070309020205020404" pitchFamily="49" charset="0"/>
              </a:rPr>
              <a:t> </a:t>
            </a:r>
            <a:r>
              <a:rPr lang="ru-RU" altLang="ru-RU" sz="2800" b="1" dirty="0" err="1">
                <a:latin typeface="Courier New" panose="02070309020205020404" pitchFamily="49" charset="0"/>
              </a:rPr>
              <a:t>name</a:t>
            </a:r>
            <a:r>
              <a:rPr lang="ru-RU" altLang="ru-RU" sz="2800" b="1" dirty="0">
                <a:latin typeface="Courier New" panose="02070309020205020404" pitchFamily="49" charset="0"/>
              </a:rPr>
              <a:t>[20];</a:t>
            </a:r>
            <a:br>
              <a:rPr lang="ru-RU" altLang="ru-RU" sz="2800" b="1" dirty="0">
                <a:latin typeface="Courier New" panose="02070309020205020404" pitchFamily="49" charset="0"/>
              </a:rPr>
            </a:br>
            <a:r>
              <a:rPr lang="en-US" altLang="ru-RU" sz="2800" b="1" dirty="0">
                <a:latin typeface="Courier New" panose="02070309020205020404" pitchFamily="49" charset="0"/>
              </a:rPr>
              <a:t> char sex;</a:t>
            </a:r>
            <a:endParaRPr lang="ru-RU" altLang="ru-RU" sz="2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altLang="ru-RU" sz="2800" b="1" dirty="0">
                <a:latin typeface="Courier New" panose="02070309020205020404" pitchFamily="49" charset="0"/>
              </a:rPr>
              <a:t>  </a:t>
            </a:r>
            <a:r>
              <a:rPr lang="en-US" altLang="ru-RU" sz="2800" b="1" dirty="0">
                <a:latin typeface="Courier New" panose="02070309020205020404" pitchFamily="49" charset="0"/>
              </a:rPr>
              <a:t>int age;</a:t>
            </a:r>
            <a:r>
              <a:rPr lang="ru-RU" altLang="ru-RU" sz="28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ru-RU" altLang="ru-RU" sz="2800" b="1" dirty="0">
                <a:latin typeface="Courier New" panose="02070309020205020404" pitchFamily="49" charset="0"/>
              </a:rPr>
              <a:t>  </a:t>
            </a:r>
            <a:r>
              <a:rPr lang="ru-RU" altLang="ru-RU" sz="2800" b="1" dirty="0" err="1">
                <a:latin typeface="Courier New" panose="02070309020205020404" pitchFamily="49" charset="0"/>
              </a:rPr>
              <a:t>float</a:t>
            </a:r>
            <a:r>
              <a:rPr lang="ru-RU" altLang="ru-RU" sz="2800" b="1" dirty="0">
                <a:latin typeface="Courier New" panose="02070309020205020404" pitchFamily="49" charset="0"/>
              </a:rPr>
              <a:t> </a:t>
            </a:r>
            <a:r>
              <a:rPr lang="en-US" altLang="ru-RU" sz="2800" b="1" dirty="0">
                <a:latin typeface="Courier New" panose="02070309020205020404" pitchFamily="49" charset="0"/>
              </a:rPr>
              <a:t>mark</a:t>
            </a:r>
            <a:r>
              <a:rPr lang="ru-RU" altLang="ru-RU" sz="28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struct student x, y, *z;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x.age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19;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(”%s”, x.name);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 = &amp;x;</a:t>
            </a:r>
          </a:p>
          <a:p>
            <a:pPr>
              <a:buNone/>
            </a:pPr>
            <a:r>
              <a:rPr lang="en-US" altLang="ru-RU" sz="2800" b="1" dirty="0" err="1">
                <a:latin typeface="Courier New" panose="02070309020205020404" pitchFamily="49" charset="0"/>
              </a:rPr>
              <a:t>printf</a:t>
            </a:r>
            <a:r>
              <a:rPr lang="en-US" altLang="ru-RU" sz="2800" b="1" dirty="0">
                <a:latin typeface="Courier New" panose="02070309020205020404" pitchFamily="49" charset="0"/>
              </a:rPr>
              <a:t>  (“age = %d\n”,  </a:t>
            </a:r>
            <a:r>
              <a:rPr lang="en-US" altLang="ru-RU" sz="2800" b="1" dirty="0" err="1">
                <a:latin typeface="Courier New" panose="02070309020205020404" pitchFamily="49" charset="0"/>
              </a:rPr>
              <a:t>x.age</a:t>
            </a:r>
            <a:r>
              <a:rPr lang="en-US" altLang="ru-RU" sz="2800" b="1" dirty="0">
                <a:latin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(”age = %d\n”,  (*z).age);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(”age = %d\n”,  z-&gt;age);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/>
              <a:t>Структуры в Си</a:t>
            </a:r>
            <a:r>
              <a:rPr lang="en-US" sz="3200" dirty="0"/>
              <a:t>, </a:t>
            </a:r>
            <a:r>
              <a:rPr lang="ru-RU" sz="3200" dirty="0"/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9D91974C-B855-4E58-B943-0CF2CADFFCC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042988" y="0"/>
            <a:ext cx="7499350" cy="922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altLang="ru-RU" sz="3000">
                <a:effectLst/>
              </a:rPr>
              <a:t>Объединения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91C23AA9-EF06-451D-B81D-082E75441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5536" y="836613"/>
            <a:ext cx="8748464" cy="5545137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позволяют определять один и тот же участок памяти для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хранения нескольких типов данных. При этом память – для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максимального типа.</a:t>
            </a:r>
            <a:endParaRPr lang="en-US" altLang="ru-RU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Это тип данных, который очень похож на структуру. Только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все данные объединения занимают одну и ту же область в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памяти. 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b="1" dirty="0" err="1">
                <a:latin typeface="Courier New" panose="02070309020205020404" pitchFamily="49" charset="0"/>
              </a:rPr>
              <a:t>union</a:t>
            </a:r>
            <a:r>
              <a:rPr lang="ru-RU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</a:rPr>
              <a:t>rec</a:t>
            </a:r>
            <a:r>
              <a:rPr lang="ru-RU" altLang="ru-RU" sz="2400" b="1" dirty="0">
                <a:latin typeface="Courier New" panose="02070309020205020404" pitchFamily="49" charset="0"/>
              </a:rPr>
              <a:t> {</a:t>
            </a:r>
            <a:br>
              <a:rPr lang="ru-RU" altLang="ru-RU" sz="2400" b="1" dirty="0">
                <a:latin typeface="Courier New" panose="02070309020205020404" pitchFamily="49" charset="0"/>
              </a:rPr>
            </a:br>
            <a:r>
              <a:rPr lang="ru-RU" altLang="ru-RU" sz="2400" b="1" dirty="0">
                <a:latin typeface="Courier New" panose="02070309020205020404" pitchFamily="49" charset="0"/>
              </a:rPr>
              <a:t>   </a:t>
            </a:r>
            <a:r>
              <a:rPr lang="ru-RU" altLang="ru-RU" sz="2400" b="1" dirty="0" err="1">
                <a:latin typeface="Courier New" panose="02070309020205020404" pitchFamily="49" charset="0"/>
              </a:rPr>
              <a:t>int</a:t>
            </a:r>
            <a:r>
              <a:rPr lang="ru-RU" altLang="ru-RU" sz="2400" b="1" dirty="0">
                <a:latin typeface="Courier New" panose="02070309020205020404" pitchFamily="49" charset="0"/>
              </a:rPr>
              <a:t> a;</a:t>
            </a:r>
            <a:br>
              <a:rPr lang="ru-RU" altLang="ru-RU" sz="2400" b="1" dirty="0">
                <a:latin typeface="Courier New" panose="02070309020205020404" pitchFamily="49" charset="0"/>
              </a:rPr>
            </a:br>
            <a:r>
              <a:rPr lang="ru-RU" altLang="ru-RU" sz="2400" b="1" dirty="0">
                <a:latin typeface="Courier New" panose="02070309020205020404" pitchFamily="49" charset="0"/>
              </a:rPr>
              <a:t>   </a:t>
            </a:r>
            <a:r>
              <a:rPr lang="ru-RU" altLang="ru-RU" sz="2400" b="1" dirty="0" err="1">
                <a:latin typeface="Courier New" panose="02070309020205020404" pitchFamily="49" charset="0"/>
              </a:rPr>
              <a:t>float</a:t>
            </a:r>
            <a:r>
              <a:rPr lang="ru-RU" altLang="ru-RU" sz="2400" b="1" dirty="0">
                <a:latin typeface="Courier New" panose="02070309020205020404" pitchFamily="49" charset="0"/>
              </a:rPr>
              <a:t> b;</a:t>
            </a:r>
            <a:endParaRPr lang="en-US" altLang="ru-RU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		struct student 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st</a:t>
            </a:r>
            <a:r>
              <a:rPr lang="en-US" altLang="ru-RU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ru-RU" sz="2400" b="1" dirty="0">
                <a:latin typeface="Courier New" panose="02070309020205020404" pitchFamily="49" charset="0"/>
              </a:rPr>
              <a:t>} x,</a:t>
            </a:r>
            <a:r>
              <a:rPr lang="ru-RU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</a:rPr>
              <a:t>y,</a:t>
            </a:r>
            <a:r>
              <a:rPr lang="ru-RU" altLang="ru-RU" sz="2400" b="1" dirty="0">
                <a:latin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</a:rPr>
              <a:t>*a</a:t>
            </a:r>
            <a:r>
              <a:rPr lang="ru-RU" altLang="ru-RU" sz="24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b="1" i="1" dirty="0">
                <a:latin typeface="Courier New" panose="02070309020205020404" pitchFamily="49" charset="0"/>
              </a:rPr>
              <a:t>x.</a:t>
            </a:r>
            <a:r>
              <a:rPr lang="en-US" altLang="ru-RU" sz="2400" b="1" dirty="0">
                <a:latin typeface="Courier New" panose="02070309020205020404" pitchFamily="49" charset="0"/>
              </a:rPr>
              <a:t>a</a:t>
            </a:r>
            <a:r>
              <a:rPr lang="ru-RU" altLang="ru-RU" sz="2400" b="1" dirty="0">
                <a:latin typeface="Courier New" panose="02070309020205020404" pitchFamily="49" charset="0"/>
              </a:rPr>
              <a:t> = </a:t>
            </a:r>
            <a:r>
              <a:rPr lang="en-US" altLang="ru-RU" sz="2400" b="1" dirty="0">
                <a:latin typeface="Courier New" panose="02070309020205020404" pitchFamily="49" charset="0"/>
              </a:rPr>
              <a:t>5</a:t>
            </a:r>
            <a:r>
              <a:rPr lang="ru-RU" altLang="ru-RU" sz="2400" b="1" dirty="0">
                <a:latin typeface="Courier New" panose="02070309020205020404" pitchFamily="49" charset="0"/>
              </a:rPr>
              <a:t>;      </a:t>
            </a:r>
            <a:endParaRPr lang="en-US" altLang="ru-RU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ru-RU" altLang="ru-RU" sz="2400" b="1" dirty="0">
                <a:latin typeface="Courier New" panose="02070309020205020404" pitchFamily="49" charset="0"/>
              </a:rPr>
              <a:t>x.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st.age</a:t>
            </a:r>
            <a:r>
              <a:rPr lang="en-US" altLang="ru-RU" sz="2400" b="1" dirty="0">
                <a:latin typeface="Courier New" panose="02070309020205020404" pitchFamily="49" charset="0"/>
              </a:rPr>
              <a:t> = 19</a:t>
            </a:r>
            <a:r>
              <a:rPr lang="ru-RU" altLang="ru-RU" sz="2400" b="1" dirty="0">
                <a:latin typeface="Courier New" panose="02070309020205020404" pitchFamily="49" charset="0"/>
              </a:rPr>
              <a:t>;</a:t>
            </a:r>
            <a:endParaRPr lang="en-US" altLang="ru-RU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ru-RU" altLang="ru-RU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E4B55C9A-BB0B-4785-8A65-3C592A4C450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15616" y="274638"/>
            <a:ext cx="7818834" cy="6334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altLang="ru-RU" sz="3200" dirty="0">
                <a:effectLst/>
              </a:rPr>
              <a:t>Операции над объединениями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444311AD-9D1D-4135-950C-4D4077ED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50" y="836613"/>
            <a:ext cx="8683625" cy="4800600"/>
          </a:xfrm>
        </p:spPr>
        <p:txBody>
          <a:bodyPr/>
          <a:lstStyle/>
          <a:p>
            <a:pPr marL="692150" indent="-609600"/>
            <a:endParaRPr lang="ru-RU" altLang="ru-RU" dirty="0"/>
          </a:p>
          <a:p>
            <a:pPr marL="692150" indent="-609600"/>
            <a:r>
              <a:rPr lang="ru-RU" altLang="ru-RU" sz="2400" dirty="0">
                <a:latin typeface="Times New Roman" panose="02020603050405020304" pitchFamily="18" charset="0"/>
              </a:rPr>
              <a:t>присваивать объединения друг другу</a:t>
            </a:r>
            <a:r>
              <a:rPr lang="en-US" altLang="ru-RU" sz="2400" dirty="0">
                <a:latin typeface="Times New Roman" panose="02020603050405020304" pitchFamily="18" charset="0"/>
              </a:rPr>
              <a:t> (</a:t>
            </a:r>
            <a:r>
              <a:rPr lang="en-US" altLang="ru-RU" sz="2400" dirty="0">
                <a:latin typeface="Courier New" panose="02070309020205020404" pitchFamily="49" charset="0"/>
              </a:rPr>
              <a:t>x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=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y)</a:t>
            </a:r>
            <a:r>
              <a:rPr lang="en-US" altLang="ru-RU" sz="2400" dirty="0">
                <a:latin typeface="Times New Roman" panose="02020603050405020304" pitchFamily="18" charset="0"/>
              </a:rPr>
              <a:t>;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</a:p>
          <a:p>
            <a:pPr marL="692150" indent="-609600"/>
            <a:r>
              <a:rPr lang="ru-RU" altLang="ru-RU" sz="2400" dirty="0">
                <a:latin typeface="Times New Roman" panose="02020603050405020304" pitchFamily="18" charset="0"/>
              </a:rPr>
              <a:t>брать адрес</a:t>
            </a:r>
            <a:r>
              <a:rPr lang="en-US" altLang="ru-RU" sz="2400" dirty="0">
                <a:latin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(a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=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&amp;x)</a:t>
            </a:r>
            <a:r>
              <a:rPr lang="en-US" altLang="ru-RU" sz="2400" dirty="0">
                <a:latin typeface="Times New Roman" panose="02020603050405020304" pitchFamily="18" charset="0"/>
              </a:rPr>
              <a:t>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92150" indent="-609600"/>
            <a:r>
              <a:rPr lang="ru-RU" altLang="ru-RU" sz="2400" dirty="0">
                <a:latin typeface="Times New Roman" panose="02020603050405020304" pitchFamily="18" charset="0"/>
              </a:rPr>
              <a:t>доступ к элементам так же как и в структурах</a:t>
            </a:r>
            <a:r>
              <a:rPr lang="en-US" altLang="ru-RU" sz="2400" dirty="0">
                <a:latin typeface="Times New Roman" panose="02020603050405020304" pitchFamily="18" charset="0"/>
              </a:rPr>
              <a:t>:</a:t>
            </a:r>
            <a:r>
              <a:rPr lang="ru-RU" altLang="ru-RU" sz="2400" dirty="0">
                <a:latin typeface="Times New Roman" panose="02020603050405020304" pitchFamily="18" charset="0"/>
              </a:rPr>
              <a:t>  через (.) или (-&gt;) </a:t>
            </a:r>
          </a:p>
          <a:p>
            <a:pPr marL="692150" indent="-609600"/>
            <a:r>
              <a:rPr lang="ru-RU" altLang="ru-RU" sz="2400" dirty="0">
                <a:latin typeface="Times New Roman" panose="02020603050405020304" pitchFamily="18" charset="0"/>
              </a:rPr>
              <a:t>Объединение</a:t>
            </a:r>
            <a:r>
              <a:rPr lang="ru-RU" altLang="ru-RU" sz="2400" b="1" dirty="0">
                <a:latin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</a:rPr>
              <a:t>( </a:t>
            </a:r>
            <a:r>
              <a:rPr lang="ru-RU" altLang="ru-RU" sz="2400" dirty="0" err="1">
                <a:latin typeface="Times New Roman" panose="02020603050405020304" pitchFamily="18" charset="0"/>
              </a:rPr>
              <a:t>union</a:t>
            </a:r>
            <a:r>
              <a:rPr lang="ru-RU" altLang="ru-RU" sz="2400" dirty="0">
                <a:latin typeface="Times New Roman" panose="02020603050405020304" pitchFamily="18" charset="0"/>
              </a:rPr>
              <a:t> ) можно инициализировать только одним значением, причем оно должно соответствовать первому элементу этого объединения.</a:t>
            </a:r>
            <a:r>
              <a:rPr lang="en-US" altLang="ru-RU" sz="2400" dirty="0">
                <a:latin typeface="Times New Roman" panose="02020603050405020304" pitchFamily="18" charset="0"/>
              </a:rPr>
              <a:t> 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pPr marL="692150" indent="-609600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	Например, </a:t>
            </a:r>
          </a:p>
          <a:p>
            <a:pPr marL="692150" indent="-609600">
              <a:buFont typeface="Wingdings 2" panose="05020102010507070707" pitchFamily="18" charset="2"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</a:t>
            </a:r>
            <a:r>
              <a:rPr lang="ru-RU" altLang="ru-RU" sz="2400" dirty="0" err="1">
                <a:latin typeface="Courier New" panose="02070309020205020404" pitchFamily="49" charset="0"/>
              </a:rPr>
              <a:t>union</a:t>
            </a:r>
            <a:r>
              <a:rPr lang="ru-RU" altLang="ru-RU" sz="2400" dirty="0">
                <a:latin typeface="Courier New" panose="02070309020205020404" pitchFamily="49" charset="0"/>
              </a:rPr>
              <a:t> </a:t>
            </a:r>
            <a:r>
              <a:rPr lang="en-US" altLang="ru-RU" sz="2400" dirty="0">
                <a:latin typeface="Courier New" panose="02070309020205020404" pitchFamily="49" charset="0"/>
              </a:rPr>
              <a:t>rec</a:t>
            </a:r>
            <a:r>
              <a:rPr lang="ru-RU" altLang="ru-RU" sz="2400" dirty="0">
                <a:latin typeface="Courier New" panose="02070309020205020404" pitchFamily="49" charset="0"/>
              </a:rPr>
              <a:t> A = {34};</a:t>
            </a:r>
            <a:r>
              <a:rPr lang="ru-RU" altLang="ru-RU" sz="24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149857B7-1D51-4792-AD71-79858CC9933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435100" y="274638"/>
            <a:ext cx="7499350" cy="922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altLang="ru-RU" sz="3600">
                <a:effectLst/>
              </a:rPr>
              <a:t>Перечислимый тип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3D7AD919-38E9-4612-ADC9-9B884A55D8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7544" y="1052513"/>
            <a:ext cx="8425631" cy="561657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Перечислимый тип определяется как набор идентификаторов, с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точки зрения языка играющих ту же роль, что и обычные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именованные константы, но связанные с этим типом. Переменная,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которая может принимать значение из некоторого</a:t>
            </a:r>
            <a:r>
              <a:rPr lang="en-US" altLang="ru-RU" sz="2000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списка значений,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000" dirty="0">
                <a:latin typeface="Times New Roman" panose="02020603050405020304" pitchFamily="18" charset="0"/>
              </a:rPr>
              <a:t>называется переменной перечислимого типа или перечислением. </a:t>
            </a:r>
            <a:endParaRPr lang="en-US" altLang="ru-RU" sz="20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200" b="1" dirty="0" err="1">
                <a:latin typeface="Courier New" panose="02070309020205020404" pitchFamily="49" charset="0"/>
              </a:rPr>
              <a:t>enum</a:t>
            </a:r>
            <a:r>
              <a:rPr lang="ru-RU" altLang="ru-RU" sz="2200" b="1" dirty="0">
                <a:latin typeface="Courier New" panose="02070309020205020404" pitchFamily="49" charset="0"/>
              </a:rPr>
              <a:t> 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week</a:t>
            </a:r>
            <a:r>
              <a:rPr lang="ru-RU" altLang="ru-RU" sz="2200" b="1" dirty="0">
                <a:latin typeface="Courier New" panose="02070309020205020404" pitchFamily="49" charset="0"/>
              </a:rPr>
              <a:t> { </a:t>
            </a:r>
            <a:endParaRPr lang="en-US" altLang="ru-RU" sz="2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Monday</a:t>
            </a:r>
            <a:r>
              <a:rPr lang="ru-RU" altLang="ru-RU" sz="2200" b="1" dirty="0">
                <a:latin typeface="Courier New" panose="02070309020205020404" pitchFamily="49" charset="0"/>
              </a:rPr>
              <a:t>, </a:t>
            </a:r>
            <a:r>
              <a:rPr lang="en-US" altLang="ru-RU" sz="2200" b="1" dirty="0">
                <a:latin typeface="Courier New" panose="02070309020205020404" pitchFamily="49" charset="0"/>
              </a:rPr>
              <a:t>     /* 0  (= 6)*/      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Tuesday</a:t>
            </a:r>
            <a:r>
              <a:rPr lang="ru-RU" altLang="ru-RU" sz="2200" b="1" dirty="0">
                <a:latin typeface="Courier New" panose="02070309020205020404" pitchFamily="49" charset="0"/>
              </a:rPr>
              <a:t>,</a:t>
            </a:r>
            <a:r>
              <a:rPr lang="en-US" altLang="ru-RU" sz="2200" b="1" dirty="0">
                <a:latin typeface="Courier New" panose="02070309020205020404" pitchFamily="49" charset="0"/>
              </a:rPr>
              <a:t>     /* 1 */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Wednesday</a:t>
            </a:r>
            <a:r>
              <a:rPr lang="ru-RU" altLang="ru-RU" sz="2200" b="1" dirty="0">
                <a:latin typeface="Courier New" panose="02070309020205020404" pitchFamily="49" charset="0"/>
              </a:rPr>
              <a:t>, </a:t>
            </a:r>
            <a:r>
              <a:rPr lang="en-US" altLang="ru-RU" sz="2200" b="1" dirty="0">
                <a:latin typeface="Courier New" panose="02070309020205020404" pitchFamily="49" charset="0"/>
              </a:rPr>
              <a:t>  /* 2 */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Thursday</a:t>
            </a:r>
            <a:r>
              <a:rPr lang="ru-RU" altLang="ru-RU" sz="2200" b="1" dirty="0">
                <a:latin typeface="Courier New" panose="02070309020205020404" pitchFamily="49" charset="0"/>
              </a:rPr>
              <a:t>, </a:t>
            </a:r>
            <a:endParaRPr lang="en-US" altLang="ru-RU" sz="2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Friday</a:t>
            </a:r>
            <a:r>
              <a:rPr lang="en-US" altLang="ru-RU" sz="2200" b="1" dirty="0">
                <a:latin typeface="Courier New" panose="02070309020205020404" pitchFamily="49" charset="0"/>
              </a:rPr>
              <a:t>,</a:t>
            </a:r>
            <a:r>
              <a:rPr lang="ru-RU" altLang="ru-RU" sz="2200" b="1" dirty="0">
                <a:latin typeface="Courier New" panose="02070309020205020404" pitchFamily="49" charset="0"/>
              </a:rPr>
              <a:t> </a:t>
            </a:r>
            <a:endParaRPr lang="en-US" altLang="ru-RU" sz="2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Saturday,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ru-RU" sz="2200" b="1" dirty="0">
                <a:latin typeface="Courier New" panose="02070309020205020404" pitchFamily="49" charset="0"/>
              </a:rPr>
              <a:t>	Sunday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200" b="1" dirty="0">
                <a:latin typeface="Courier New" panose="02070309020205020404" pitchFamily="49" charset="0"/>
              </a:rPr>
              <a:t>} </a:t>
            </a:r>
            <a:r>
              <a:rPr lang="ru-RU" altLang="ru-RU" sz="2200" b="1" dirty="0" err="1">
                <a:latin typeface="Courier New" panose="02070309020205020404" pitchFamily="49" charset="0"/>
              </a:rPr>
              <a:t>rab_ned</a:t>
            </a:r>
            <a:r>
              <a:rPr lang="ru-RU" altLang="ru-RU" sz="2200" b="1" dirty="0">
                <a:latin typeface="Courier New" panose="02070309020205020404" pitchFamily="49" charset="0"/>
              </a:rPr>
              <a:t> ; </a:t>
            </a:r>
            <a:endParaRPr lang="en-US" altLang="ru-RU" sz="22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ru-RU" altLang="ru-RU" sz="2200" b="1" dirty="0" err="1">
                <a:latin typeface="Courier New" panose="02070309020205020404" pitchFamily="49" charset="0"/>
              </a:rPr>
              <a:t>rab_ned</a:t>
            </a:r>
            <a:r>
              <a:rPr lang="en-US" altLang="ru-RU" sz="2200" b="1" dirty="0">
                <a:latin typeface="Courier New" panose="02070309020205020404" pitchFamily="49" charset="0"/>
              </a:rPr>
              <a:t> =  Sunday;</a:t>
            </a:r>
            <a:endParaRPr lang="ru-RU" altLang="ru-RU" sz="22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Структуры и объединения могут содержать элементы, определенные как битовые поля.</a:t>
            </a:r>
          </a:p>
          <a:p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их определении задается один из типов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signed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unsigned int.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Кроме того, задается их длина.</a:t>
            </a:r>
          </a:p>
          <a:p>
            <a:pPr marL="109728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Bitfield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603504" lvl="2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field1 : 10;</a:t>
            </a:r>
          </a:p>
          <a:p>
            <a:pPr marL="603504" lvl="2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signed field2 : 8;</a:t>
            </a:r>
          </a:p>
          <a:p>
            <a:pPr marL="603504" lvl="2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field3 : 6;</a:t>
            </a:r>
          </a:p>
          <a:p>
            <a:pPr marL="109728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Длина битового поля определяется конкретным заданным числом, а не типом.</a:t>
            </a:r>
          </a:p>
          <a:p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Существует некоторая </a:t>
            </a:r>
            <a:r>
              <a:rPr lang="ru-RU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единица выделения  памяти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куда компилятор может разместить битовое поле, начиная от старших или младших битов. Её размер определяется компилятором. Он должен быть кратен размеру байта.</a:t>
            </a:r>
          </a:p>
          <a:p>
            <a:pPr marL="109728" indent="0">
              <a:buNone/>
            </a:pPr>
            <a:endParaRPr lang="ru-R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Битовые поля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8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Л05_файлы</Template>
  <TotalTime>1858</TotalTime>
  <Words>447</Words>
  <Application>Microsoft Office PowerPoint</Application>
  <PresentationFormat>Экран (4:3)</PresentationFormat>
  <Paragraphs>92</Paragraphs>
  <Slides>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Структуры, объединения и перечислимый тип</vt:lpstr>
      <vt:lpstr>Структуры</vt:lpstr>
      <vt:lpstr>Операции над структурами </vt:lpstr>
      <vt:lpstr> Инициализация структуры </vt:lpstr>
      <vt:lpstr>Структуры в Си, пример</vt:lpstr>
      <vt:lpstr>Объединения</vt:lpstr>
      <vt:lpstr>Операции над объединениями</vt:lpstr>
      <vt:lpstr>Перечислимый тип</vt:lpstr>
      <vt:lpstr>Битовые поля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память</dc:title>
  <dc:creator>Admin</dc:creator>
  <cp:lastModifiedBy>Пользователь</cp:lastModifiedBy>
  <cp:revision>66</cp:revision>
  <dcterms:created xsi:type="dcterms:W3CDTF">2009-09-12T04:45:08Z</dcterms:created>
  <dcterms:modified xsi:type="dcterms:W3CDTF">2023-08-29T09:43:36Z</dcterms:modified>
</cp:coreProperties>
</file>