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4CB42-F37A-4139-95FD-86EF1726D7C9}" type="datetimeFigureOut">
              <a:rPr lang="ru-RU" smtClean="0"/>
              <a:pPr/>
              <a:t>12.05.2023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A11939-BA0C-4DE8-B899-AD37C6C3B2B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641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11939-BA0C-4DE8-B899-AD37C6C3B2B4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11939-BA0C-4DE8-B899-AD37C6C3B2B4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90A5D-4DC9-4493-94B9-36D0CBB71F08}" type="datetimeFigureOut">
              <a:rPr lang="ru-RU" smtClean="0"/>
              <a:pPr/>
              <a:t>12.05.2023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3E1EE-56E1-41F2-BDFB-4422734EF5C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90A5D-4DC9-4493-94B9-36D0CBB71F08}" type="datetimeFigureOut">
              <a:rPr lang="ru-RU" smtClean="0"/>
              <a:pPr/>
              <a:t>12.05.2023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3E1EE-56E1-41F2-BDFB-4422734EF5C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90A5D-4DC9-4493-94B9-36D0CBB71F08}" type="datetimeFigureOut">
              <a:rPr lang="ru-RU" smtClean="0"/>
              <a:pPr/>
              <a:t>12.05.2023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3E1EE-56E1-41F2-BDFB-4422734EF5C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90A5D-4DC9-4493-94B9-36D0CBB71F08}" type="datetimeFigureOut">
              <a:rPr lang="ru-RU" smtClean="0"/>
              <a:pPr/>
              <a:t>12.05.2023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3E1EE-56E1-41F2-BDFB-4422734EF5C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90A5D-4DC9-4493-94B9-36D0CBB71F08}" type="datetimeFigureOut">
              <a:rPr lang="ru-RU" smtClean="0"/>
              <a:pPr/>
              <a:t>12.05.2023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3E1EE-56E1-41F2-BDFB-4422734EF5C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90A5D-4DC9-4493-94B9-36D0CBB71F08}" type="datetimeFigureOut">
              <a:rPr lang="ru-RU" smtClean="0"/>
              <a:pPr/>
              <a:t>12.05.2023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3E1EE-56E1-41F2-BDFB-4422734EF5C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90A5D-4DC9-4493-94B9-36D0CBB71F08}" type="datetimeFigureOut">
              <a:rPr lang="ru-RU" smtClean="0"/>
              <a:pPr/>
              <a:t>12.05.2023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3E1EE-56E1-41F2-BDFB-4422734EF5C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90A5D-4DC9-4493-94B9-36D0CBB71F08}" type="datetimeFigureOut">
              <a:rPr lang="ru-RU" smtClean="0"/>
              <a:pPr/>
              <a:t>12.05.2023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3E1EE-56E1-41F2-BDFB-4422734EF5C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90A5D-4DC9-4493-94B9-36D0CBB71F08}" type="datetimeFigureOut">
              <a:rPr lang="ru-RU" smtClean="0"/>
              <a:pPr/>
              <a:t>12.05.2023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3E1EE-56E1-41F2-BDFB-4422734EF5C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90A5D-4DC9-4493-94B9-36D0CBB71F08}" type="datetimeFigureOut">
              <a:rPr lang="ru-RU" smtClean="0"/>
              <a:pPr/>
              <a:t>12.05.2023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3E1EE-56E1-41F2-BDFB-4422734EF5C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90A5D-4DC9-4493-94B9-36D0CBB71F08}" type="datetimeFigureOut">
              <a:rPr lang="ru-RU" smtClean="0"/>
              <a:pPr/>
              <a:t>12.05.2023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3E1EE-56E1-41F2-BDFB-4422734EF5C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90A5D-4DC9-4493-94B9-36D0CBB71F08}" type="datetimeFigureOut">
              <a:rPr lang="ru-RU" smtClean="0"/>
              <a:pPr/>
              <a:t>12.05.2023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3E1EE-56E1-41F2-BDFB-4422734EF5C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Лекция </a:t>
            </a:r>
            <a:r>
              <a:rPr lang="ru-RU" dirty="0" smtClean="0"/>
              <a:t>13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Раскраска графов</a:t>
            </a:r>
          </a:p>
          <a:p>
            <a:r>
              <a:rPr lang="ru-RU" dirty="0" err="1"/>
              <a:t>Эйлеровы</a:t>
            </a:r>
            <a:r>
              <a:rPr lang="ru-RU" dirty="0"/>
              <a:t> графы</a:t>
            </a:r>
          </a:p>
          <a:p>
            <a:r>
              <a:rPr lang="ru-RU" dirty="0"/>
              <a:t>Гамильтоновы графы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582594"/>
          </a:xfrm>
        </p:spPr>
        <p:txBody>
          <a:bodyPr>
            <a:normAutofit/>
          </a:bodyPr>
          <a:lstStyle/>
          <a:p>
            <a:r>
              <a:rPr lang="ru-RU" sz="3200" b="1" dirty="0"/>
              <a:t>Проблема четырех красок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857232"/>
            <a:ext cx="8229600" cy="571504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ru-RU" dirty="0"/>
              <a:t>Эта проблема вызвала большой интерес в математике. </a:t>
            </a:r>
          </a:p>
          <a:p>
            <a:pPr>
              <a:buNone/>
            </a:pPr>
            <a:r>
              <a:rPr lang="ru-RU" dirty="0"/>
              <a:t>Есть свидетельства, что ей занимались известные математики Мебиус и де Морган. </a:t>
            </a:r>
          </a:p>
          <a:p>
            <a:pPr>
              <a:buNone/>
            </a:pPr>
            <a:r>
              <a:rPr lang="ru-RU" dirty="0"/>
              <a:t>В 1880 году А. </a:t>
            </a:r>
            <a:r>
              <a:rPr lang="ru-RU" dirty="0" err="1"/>
              <a:t>Компе</a:t>
            </a:r>
            <a:r>
              <a:rPr lang="ru-RU" dirty="0"/>
              <a:t> опубликовал положительное решение проблемы четырех красок.</a:t>
            </a:r>
          </a:p>
          <a:p>
            <a:pPr>
              <a:buNone/>
            </a:pPr>
            <a:r>
              <a:rPr lang="ru-RU" dirty="0"/>
              <a:t> Однако в 1890 году Р. </a:t>
            </a:r>
            <a:r>
              <a:rPr lang="ru-RU" dirty="0" err="1"/>
              <a:t>Хивуд</a:t>
            </a:r>
            <a:r>
              <a:rPr lang="ru-RU" dirty="0"/>
              <a:t> обнаружил ошибку в этом доказательстве. Он доказал, что </a:t>
            </a:r>
            <a:r>
              <a:rPr lang="ru-RU" dirty="0">
                <a:solidFill>
                  <a:srgbClr val="FF0000"/>
                </a:solidFill>
              </a:rPr>
              <a:t>любой планарный граф можно раскрасить пятью красками</a:t>
            </a:r>
            <a:r>
              <a:rPr lang="ru-RU" dirty="0"/>
              <a:t>. </a:t>
            </a:r>
          </a:p>
          <a:p>
            <a:pPr>
              <a:buNone/>
            </a:pPr>
            <a:r>
              <a:rPr lang="ru-RU" dirty="0"/>
              <a:t> После этого появлялось довольно много «доказательств» гипотезы четырех красок и «</a:t>
            </a:r>
            <a:r>
              <a:rPr lang="ru-RU" dirty="0" err="1"/>
              <a:t>контрпримеров</a:t>
            </a:r>
            <a:r>
              <a:rPr lang="ru-RU" dirty="0"/>
              <a:t>» к ней, в которых обнаруживались ошибки.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r>
              <a:rPr lang="ru-RU" sz="3200" b="1" dirty="0"/>
              <a:t>Проблема четырех красок (продолжение)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000108"/>
            <a:ext cx="9144000" cy="5572164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dirty="0"/>
              <a:t>В 1969 году Х. </a:t>
            </a:r>
            <a:r>
              <a:rPr lang="ru-RU" dirty="0" err="1"/>
              <a:t>Хели</a:t>
            </a:r>
            <a:r>
              <a:rPr lang="ru-RU" dirty="0"/>
              <a:t> свел проблему четырех красок к исследованию множества С так называемых неустранимых конфигураций. Множество С является конечным. Но довольно большим (порядка нескольких тысяч). </a:t>
            </a:r>
          </a:p>
          <a:p>
            <a:pPr>
              <a:buNone/>
            </a:pPr>
            <a:r>
              <a:rPr lang="ru-RU" dirty="0"/>
              <a:t>Несколькими годами позже, в 1976 году математикам К. </a:t>
            </a:r>
            <a:r>
              <a:rPr lang="ru-RU" dirty="0" err="1"/>
              <a:t>Аппелю</a:t>
            </a:r>
            <a:r>
              <a:rPr lang="ru-RU" dirty="0"/>
              <a:t> и В. </a:t>
            </a:r>
            <a:r>
              <a:rPr lang="ru-RU" dirty="0" err="1"/>
              <a:t>Хейкену</a:t>
            </a:r>
            <a:r>
              <a:rPr lang="ru-RU" dirty="0"/>
              <a:t> удалось показать, что все конфигурации из множества С можно правильно раскрасить в четыре цвета. В возникающем при этом переборе существенно использовался компьютер. </a:t>
            </a:r>
          </a:p>
          <a:p>
            <a:pPr>
              <a:buNone/>
            </a:pPr>
            <a:r>
              <a:rPr lang="ru-RU" dirty="0"/>
              <a:t>Такое решение проблемы четырех красок долгое время не признавалось многими математиками, поскольку его сложно повторить. Однако сейчас практически общепризнано, что К. </a:t>
            </a:r>
            <a:r>
              <a:rPr lang="ru-RU" dirty="0" err="1"/>
              <a:t>Аппелем</a:t>
            </a:r>
            <a:r>
              <a:rPr lang="ru-RU" dirty="0"/>
              <a:t> и В. </a:t>
            </a:r>
            <a:r>
              <a:rPr lang="ru-RU" dirty="0" err="1"/>
              <a:t>Хейкеном</a:t>
            </a:r>
            <a:r>
              <a:rPr lang="ru-RU" dirty="0"/>
              <a:t> доказана гипотеза четырех красок.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ru-RU" b="1" dirty="0" err="1"/>
              <a:t>Эйлеровы</a:t>
            </a:r>
            <a:r>
              <a:rPr lang="ru-RU" b="1" dirty="0"/>
              <a:t> графы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28671"/>
            <a:ext cx="8229600" cy="3000396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dirty="0"/>
              <a:t>Если граф имеет цикл (не обязательно простой), содержащий все ребра графа по одному разу, то такой цикл называется </a:t>
            </a:r>
            <a:r>
              <a:rPr lang="ru-RU" b="1" dirty="0" err="1">
                <a:solidFill>
                  <a:srgbClr val="FF0000"/>
                </a:solidFill>
              </a:rPr>
              <a:t>эйлеровым</a:t>
            </a:r>
            <a:r>
              <a:rPr lang="ru-RU" b="1" dirty="0">
                <a:solidFill>
                  <a:srgbClr val="FF0000"/>
                </a:solidFill>
              </a:rPr>
              <a:t> циклом</a:t>
            </a:r>
            <a:r>
              <a:rPr lang="ru-RU" dirty="0"/>
              <a:t>, а граф называется </a:t>
            </a:r>
            <a:r>
              <a:rPr lang="ru-RU" b="1" dirty="0" err="1">
                <a:solidFill>
                  <a:srgbClr val="FF0000"/>
                </a:solidFill>
              </a:rPr>
              <a:t>эйлеровым</a:t>
            </a:r>
            <a:r>
              <a:rPr lang="ru-RU" b="1" dirty="0">
                <a:solidFill>
                  <a:srgbClr val="FF0000"/>
                </a:solidFill>
              </a:rPr>
              <a:t> графом</a:t>
            </a:r>
            <a:r>
              <a:rPr lang="ru-RU" dirty="0"/>
              <a:t>. </a:t>
            </a:r>
          </a:p>
          <a:p>
            <a:pPr>
              <a:buNone/>
            </a:pPr>
            <a:r>
              <a:rPr lang="ru-RU" dirty="0" err="1"/>
              <a:t>Эйлеров</a:t>
            </a:r>
            <a:r>
              <a:rPr lang="ru-RU" dirty="0"/>
              <a:t> цикл содержит не только все ребра (по одному разу), но и все вершины графа (возможно по несколько раз). Ясно, что </a:t>
            </a:r>
            <a:r>
              <a:rPr lang="ru-RU" dirty="0" err="1"/>
              <a:t>эйлеровым</a:t>
            </a:r>
            <a:r>
              <a:rPr lang="ru-RU" dirty="0"/>
              <a:t> может быть только связный граф.</a:t>
            </a:r>
          </a:p>
          <a:p>
            <a:pPr>
              <a:buNone/>
            </a:pPr>
            <a:r>
              <a:rPr lang="ru-RU" dirty="0"/>
              <a:t> Очевидно, что не все даже связные графы </a:t>
            </a:r>
            <a:r>
              <a:rPr lang="ru-RU" dirty="0" err="1"/>
              <a:t>эйлеровы</a:t>
            </a:r>
            <a:r>
              <a:rPr lang="ru-RU" dirty="0"/>
              <a:t>.</a:t>
            </a:r>
          </a:p>
          <a:p>
            <a:pPr>
              <a:buNone/>
            </a:pPr>
            <a:r>
              <a:rPr lang="ru-RU" dirty="0"/>
              <a:t> </a:t>
            </a:r>
            <a:r>
              <a:rPr lang="ru-RU" dirty="0" err="1"/>
              <a:t>Эйлеров</a:t>
            </a:r>
            <a:r>
              <a:rPr lang="ru-RU" dirty="0"/>
              <a:t> граф можно нарисовать на бумаге, не отрывая от нее карандаша. Вышеопределенные понятия распространяются аналогично на </a:t>
            </a:r>
            <a:r>
              <a:rPr lang="ru-RU" dirty="0" err="1"/>
              <a:t>мультиграфы</a:t>
            </a:r>
            <a:r>
              <a:rPr lang="ru-RU" dirty="0"/>
              <a:t>. 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857224" y="4857760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1428728" y="6286520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1428728" y="4143380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2000232" y="4857760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000232" y="5643578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857224" y="5572140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>
            <a:stCxn id="9" idx="0"/>
            <a:endCxn id="4" idx="4"/>
          </p:cNvCxnSpPr>
          <p:nvPr/>
        </p:nvCxnSpPr>
        <p:spPr>
          <a:xfrm rot="5400000" flipH="1" flipV="1">
            <a:off x="714348" y="5322107"/>
            <a:ext cx="500066" cy="158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>
            <a:stCxn id="4" idx="6"/>
            <a:endCxn id="7" idx="2"/>
          </p:cNvCxnSpPr>
          <p:nvPr/>
        </p:nvCxnSpPr>
        <p:spPr>
          <a:xfrm>
            <a:off x="1071538" y="4964917"/>
            <a:ext cx="928694" cy="158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stCxn id="7" idx="0"/>
            <a:endCxn id="6" idx="5"/>
          </p:cNvCxnSpPr>
          <p:nvPr/>
        </p:nvCxnSpPr>
        <p:spPr>
          <a:xfrm rot="16200000" flipV="1">
            <a:off x="1593797" y="4344167"/>
            <a:ext cx="531452" cy="495733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>
            <a:stCxn id="8" idx="1"/>
            <a:endCxn id="4" idx="5"/>
          </p:cNvCxnSpPr>
          <p:nvPr/>
        </p:nvCxnSpPr>
        <p:spPr>
          <a:xfrm rot="16200000" flipV="1">
            <a:off x="1218747" y="4862093"/>
            <a:ext cx="634276" cy="9914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8" idx="0"/>
            <a:endCxn id="7" idx="4"/>
          </p:cNvCxnSpPr>
          <p:nvPr/>
        </p:nvCxnSpPr>
        <p:spPr>
          <a:xfrm rot="5400000" flipH="1" flipV="1">
            <a:off x="1821637" y="5357826"/>
            <a:ext cx="571504" cy="158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4" idx="0"/>
            <a:endCxn id="6" idx="2"/>
          </p:cNvCxnSpPr>
          <p:nvPr/>
        </p:nvCxnSpPr>
        <p:spPr>
          <a:xfrm rot="5400000" flipH="1" flipV="1">
            <a:off x="892943" y="4321976"/>
            <a:ext cx="607223" cy="46434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>
            <a:stCxn id="9" idx="6"/>
            <a:endCxn id="7" idx="3"/>
          </p:cNvCxnSpPr>
          <p:nvPr/>
        </p:nvCxnSpPr>
        <p:spPr>
          <a:xfrm flipV="1">
            <a:off x="1071538" y="5040688"/>
            <a:ext cx="960080" cy="63860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>
            <a:stCxn id="8" idx="2"/>
            <a:endCxn id="9" idx="5"/>
          </p:cNvCxnSpPr>
          <p:nvPr/>
        </p:nvCxnSpPr>
        <p:spPr>
          <a:xfrm rot="10800000" flipV="1">
            <a:off x="1040152" y="5750734"/>
            <a:ext cx="960080" cy="4333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>
            <a:stCxn id="5" idx="6"/>
            <a:endCxn id="8" idx="4"/>
          </p:cNvCxnSpPr>
          <p:nvPr/>
        </p:nvCxnSpPr>
        <p:spPr>
          <a:xfrm flipV="1">
            <a:off x="1643042" y="5857892"/>
            <a:ext cx="464347" cy="53578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>
            <a:stCxn id="5" idx="1"/>
            <a:endCxn id="9" idx="4"/>
          </p:cNvCxnSpPr>
          <p:nvPr/>
        </p:nvCxnSpPr>
        <p:spPr>
          <a:xfrm rot="16200000" flipV="1">
            <a:off x="946522" y="5804313"/>
            <a:ext cx="531452" cy="495733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Овал 42"/>
          <p:cNvSpPr/>
          <p:nvPr/>
        </p:nvSpPr>
        <p:spPr>
          <a:xfrm>
            <a:off x="3500430" y="6072206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Овал 43"/>
          <p:cNvSpPr/>
          <p:nvPr/>
        </p:nvSpPr>
        <p:spPr>
          <a:xfrm>
            <a:off x="4857752" y="6143644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/>
          <p:cNvSpPr/>
          <p:nvPr/>
        </p:nvSpPr>
        <p:spPr>
          <a:xfrm>
            <a:off x="3286116" y="5000636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Овал 45"/>
          <p:cNvSpPr/>
          <p:nvPr/>
        </p:nvSpPr>
        <p:spPr>
          <a:xfrm>
            <a:off x="5143504" y="5072074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Овал 46"/>
          <p:cNvSpPr/>
          <p:nvPr/>
        </p:nvSpPr>
        <p:spPr>
          <a:xfrm>
            <a:off x="4214810" y="4500570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8" name="Прямая соединительная линия 47"/>
          <p:cNvCxnSpPr>
            <a:stCxn id="43" idx="7"/>
            <a:endCxn id="46" idx="3"/>
          </p:cNvCxnSpPr>
          <p:nvPr/>
        </p:nvCxnSpPr>
        <p:spPr>
          <a:xfrm rot="5400000" flipH="1" flipV="1">
            <a:off x="4004829" y="4933531"/>
            <a:ext cx="848590" cy="149153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>
            <a:stCxn id="44" idx="1"/>
            <a:endCxn id="45" idx="5"/>
          </p:cNvCxnSpPr>
          <p:nvPr/>
        </p:nvCxnSpPr>
        <p:spPr>
          <a:xfrm rot="16200000" flipV="1">
            <a:off x="3683358" y="4969250"/>
            <a:ext cx="991466" cy="142009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>
            <a:stCxn id="44" idx="0"/>
            <a:endCxn id="47" idx="5"/>
          </p:cNvCxnSpPr>
          <p:nvPr/>
        </p:nvCxnSpPr>
        <p:spPr>
          <a:xfrm rot="16200000" flipV="1">
            <a:off x="3951251" y="5129985"/>
            <a:ext cx="1460146" cy="56717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>
            <a:stCxn id="43" idx="0"/>
            <a:endCxn id="47" idx="3"/>
          </p:cNvCxnSpPr>
          <p:nvPr/>
        </p:nvCxnSpPr>
        <p:spPr>
          <a:xfrm rot="5400000" flipH="1" flipV="1">
            <a:off x="3232537" y="5058548"/>
            <a:ext cx="1388708" cy="63860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>
            <a:stCxn id="45" idx="6"/>
            <a:endCxn id="46" idx="2"/>
          </p:cNvCxnSpPr>
          <p:nvPr/>
        </p:nvCxnSpPr>
        <p:spPr>
          <a:xfrm>
            <a:off x="3500430" y="5107793"/>
            <a:ext cx="1643074" cy="7143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5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3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7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3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7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3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8929718" cy="1082660"/>
          </a:xfrm>
        </p:spPr>
        <p:txBody>
          <a:bodyPr>
            <a:noAutofit/>
          </a:bodyPr>
          <a:lstStyle/>
          <a:p>
            <a:pPr algn="l"/>
            <a:r>
              <a:rPr lang="ru-RU" sz="2500" b="1" dirty="0"/>
              <a:t>Леонард Эйлер </a:t>
            </a:r>
            <a:r>
              <a:rPr lang="ru-RU" sz="2500" dirty="0"/>
              <a:t>(1707-1783) первым в своей знаменитой задаче о Кёнигсбергских мостах рассмотрел вопрос о существовании таких циклов в графах.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428736"/>
            <a:ext cx="8729634" cy="2643206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dirty="0"/>
              <a:t>Кёнигсберг (теперь Калининград) расположен на обоих берегах реки </a:t>
            </a:r>
            <a:r>
              <a:rPr lang="ru-RU" dirty="0" err="1"/>
              <a:t>Преголя</a:t>
            </a:r>
            <a:r>
              <a:rPr lang="ru-RU" dirty="0"/>
              <a:t> и на двух островах этой реки. Берега реки и два острова соединены семью мостами, как показано на карте. </a:t>
            </a:r>
          </a:p>
          <a:p>
            <a:pPr>
              <a:buNone/>
            </a:pPr>
            <a:r>
              <a:rPr lang="ru-RU" dirty="0"/>
              <a:t>Вопрос (1736 г.) состоит в том, можно ли начав с некоторой точки, совершить прогулку и вернуться в исходную точку, пройдя по каждому мосту ровно один раз.</a:t>
            </a:r>
          </a:p>
        </p:txBody>
      </p:sp>
      <p:pic>
        <p:nvPicPr>
          <p:cNvPr id="4" name="Рисунок 3" descr="Карта Кёнигсберга и эквивалентный ей граф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3643314"/>
            <a:ext cx="8501122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642918"/>
            <a:ext cx="8229600" cy="428604"/>
          </a:xfrm>
        </p:spPr>
        <p:txBody>
          <a:bodyPr>
            <a:normAutofit fontScale="90000"/>
          </a:bodyPr>
          <a:lstStyle/>
          <a:p>
            <a:pPr algn="l"/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>Теорема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900502"/>
          </a:xfrm>
        </p:spPr>
        <p:txBody>
          <a:bodyPr/>
          <a:lstStyle/>
          <a:p>
            <a:pPr>
              <a:buNone/>
            </a:pPr>
            <a:r>
              <a:rPr lang="ru-RU" dirty="0"/>
              <a:t>Если неориентированный граф </a:t>
            </a:r>
            <a:r>
              <a:rPr lang="ru-RU" i="1" dirty="0"/>
              <a:t>G</a:t>
            </a:r>
            <a:r>
              <a:rPr lang="ru-RU" dirty="0"/>
              <a:t> связен и в нем более одной вершины, то следующие утверждения эквивалентны: </a:t>
            </a:r>
          </a:p>
          <a:p>
            <a:pPr lvl="0"/>
            <a:r>
              <a:rPr lang="ru-RU" i="1" dirty="0"/>
              <a:t>G</a:t>
            </a:r>
            <a:r>
              <a:rPr lang="ru-RU" dirty="0"/>
              <a:t> — </a:t>
            </a:r>
            <a:r>
              <a:rPr lang="ru-RU" dirty="0" err="1"/>
              <a:t>эйлеров</a:t>
            </a:r>
            <a:r>
              <a:rPr lang="ru-RU" dirty="0"/>
              <a:t> граф. </a:t>
            </a:r>
          </a:p>
          <a:p>
            <a:pPr lvl="0"/>
            <a:r>
              <a:rPr lang="ru-RU" dirty="0"/>
              <a:t>Каждая вершина </a:t>
            </a:r>
            <a:r>
              <a:rPr lang="ru-RU" i="1" dirty="0"/>
              <a:t>G</a:t>
            </a:r>
            <a:r>
              <a:rPr lang="ru-RU" dirty="0"/>
              <a:t> имеет четную степень. </a:t>
            </a:r>
          </a:p>
          <a:p>
            <a:pPr lvl="0"/>
            <a:r>
              <a:rPr lang="ru-RU" dirty="0"/>
              <a:t>Множество ребер </a:t>
            </a:r>
            <a:r>
              <a:rPr lang="ru-RU" i="1" dirty="0"/>
              <a:t>G</a:t>
            </a:r>
            <a:r>
              <a:rPr lang="ru-RU" dirty="0"/>
              <a:t> можно разбить на простые циклы. 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rmAutofit fontScale="90000"/>
          </a:bodyPr>
          <a:lstStyle/>
          <a:p>
            <a:r>
              <a:rPr lang="ru-RU" dirty="0"/>
              <a:t>Алгоритмы поиска </a:t>
            </a:r>
            <a:r>
              <a:rPr lang="ru-RU" dirty="0" err="1"/>
              <a:t>эйлерова</a:t>
            </a:r>
            <a:r>
              <a:rPr lang="ru-RU" dirty="0"/>
              <a:t> цикла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572164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b="1" dirty="0"/>
              <a:t>Алгоритм </a:t>
            </a:r>
            <a:r>
              <a:rPr lang="ru-RU" b="1" dirty="0" err="1"/>
              <a:t>Флёри</a:t>
            </a:r>
            <a:r>
              <a:rPr lang="ru-RU" b="1" dirty="0"/>
              <a:t> ( </a:t>
            </a:r>
            <a:r>
              <a:rPr lang="ru-RU" dirty="0"/>
              <a:t>сложность </a:t>
            </a:r>
            <a:r>
              <a:rPr lang="en-US" dirty="0"/>
              <a:t>O(n*(</a:t>
            </a:r>
            <a:r>
              <a:rPr lang="en-US" dirty="0" err="1"/>
              <a:t>n+m</a:t>
            </a:r>
            <a:r>
              <a:rPr lang="en-US" dirty="0"/>
              <a:t>))</a:t>
            </a:r>
            <a:endParaRPr lang="ru-RU" dirty="0"/>
          </a:p>
          <a:p>
            <a:pPr>
              <a:buNone/>
            </a:pPr>
            <a:r>
              <a:rPr lang="ru-RU" dirty="0"/>
              <a:t>Требуется занумеровать ребра графа числами 1, 2, …, </a:t>
            </a:r>
            <a:r>
              <a:rPr lang="en-US" dirty="0"/>
              <a:t>|</a:t>
            </a:r>
            <a:r>
              <a:rPr lang="en-US" i="1" dirty="0"/>
              <a:t>E</a:t>
            </a:r>
            <a:r>
              <a:rPr lang="en-US" dirty="0"/>
              <a:t>|</a:t>
            </a:r>
            <a:r>
              <a:rPr lang="ru-RU" dirty="0"/>
              <a:t>, так, чтобы номер, присвоенный ребру, указывал, каким по счету это ребро проходится в </a:t>
            </a:r>
            <a:r>
              <a:rPr lang="ru-RU" dirty="0" err="1"/>
              <a:t>эйлеровом</a:t>
            </a:r>
            <a:r>
              <a:rPr lang="ru-RU" dirty="0"/>
              <a:t> цикле.</a:t>
            </a:r>
          </a:p>
          <a:p>
            <a:pPr marL="514350" indent="-514350">
              <a:buAutoNum type="arabicPeriod"/>
            </a:pPr>
            <a:r>
              <a:rPr lang="ru-RU" dirty="0"/>
              <a:t>Начиная с произвольной вершины </a:t>
            </a:r>
            <a:r>
              <a:rPr lang="en-US" i="1" dirty="0"/>
              <a:t>u</a:t>
            </a:r>
            <a:r>
              <a:rPr lang="en-US" dirty="0"/>
              <a:t>, </a:t>
            </a:r>
            <a:r>
              <a:rPr lang="ru-RU" dirty="0"/>
              <a:t>присваиваем произвольному ребру </a:t>
            </a:r>
            <a:r>
              <a:rPr lang="en-US" dirty="0"/>
              <a:t>(</a:t>
            </a:r>
            <a:r>
              <a:rPr lang="en-US" i="1" dirty="0" err="1"/>
              <a:t>u</a:t>
            </a:r>
            <a:r>
              <a:rPr lang="en-US" dirty="0" err="1"/>
              <a:t>,</a:t>
            </a:r>
            <a:r>
              <a:rPr lang="en-US" i="1" dirty="0" err="1"/>
              <a:t>v</a:t>
            </a:r>
            <a:r>
              <a:rPr lang="en-US" dirty="0"/>
              <a:t>) </a:t>
            </a:r>
            <a:r>
              <a:rPr lang="ru-RU" dirty="0"/>
              <a:t>номер 1.</a:t>
            </a:r>
            <a:r>
              <a:rPr lang="en-US" dirty="0"/>
              <a:t> </a:t>
            </a:r>
            <a:r>
              <a:rPr lang="ru-RU" dirty="0"/>
              <a:t>Затем вычеркиваем ребро </a:t>
            </a:r>
            <a:r>
              <a:rPr lang="en-US" dirty="0"/>
              <a:t>(</a:t>
            </a:r>
            <a:r>
              <a:rPr lang="en-US" i="1" dirty="0" err="1"/>
              <a:t>u</a:t>
            </a:r>
            <a:r>
              <a:rPr lang="en-US" dirty="0" err="1"/>
              <a:t>,</a:t>
            </a:r>
            <a:r>
              <a:rPr lang="en-US" i="1" dirty="0" err="1"/>
              <a:t>v</a:t>
            </a:r>
            <a:r>
              <a:rPr lang="en-US" dirty="0"/>
              <a:t>) </a:t>
            </a:r>
            <a:r>
              <a:rPr lang="ru-RU" dirty="0"/>
              <a:t>из графа и переходим в вершину </a:t>
            </a:r>
            <a:r>
              <a:rPr lang="en-US" i="1" dirty="0"/>
              <a:t>v</a:t>
            </a:r>
            <a:r>
              <a:rPr lang="ru-RU" dirty="0"/>
              <a:t>.</a:t>
            </a:r>
          </a:p>
          <a:p>
            <a:pPr marL="514350" indent="-514350">
              <a:buAutoNum type="arabicPeriod"/>
            </a:pPr>
            <a:r>
              <a:rPr lang="ru-RU" dirty="0"/>
              <a:t>Пусть </a:t>
            </a:r>
            <a:r>
              <a:rPr lang="en-US" i="1" dirty="0"/>
              <a:t>w</a:t>
            </a:r>
            <a:r>
              <a:rPr lang="en-US" dirty="0"/>
              <a:t> – </a:t>
            </a:r>
            <a:r>
              <a:rPr lang="ru-RU" dirty="0"/>
              <a:t>вершина, в которую мы пришли в результате выполнения предыдущего шага, и </a:t>
            </a:r>
            <a:r>
              <a:rPr lang="en-US" i="1" dirty="0"/>
              <a:t>k</a:t>
            </a:r>
            <a:r>
              <a:rPr lang="en-US" dirty="0"/>
              <a:t> – </a:t>
            </a:r>
            <a:r>
              <a:rPr lang="ru-RU" dirty="0"/>
              <a:t>номер, присвоенный некоторому ребру на этом шаге. Выбираем любое ребро, инцидентное вершине </a:t>
            </a:r>
            <a:r>
              <a:rPr lang="en-US" i="1" dirty="0"/>
              <a:t>w</a:t>
            </a:r>
            <a:r>
              <a:rPr lang="ru-RU" dirty="0"/>
              <a:t>, причем </a:t>
            </a:r>
            <a:r>
              <a:rPr lang="ru-RU" i="1" dirty="0"/>
              <a:t>мост </a:t>
            </a:r>
            <a:r>
              <a:rPr lang="ru-RU" dirty="0"/>
              <a:t>выбираем только в том случае, если нет других возможностей; присваиваем выбранному ребру номер </a:t>
            </a:r>
            <a:r>
              <a:rPr lang="en-US" i="1" dirty="0"/>
              <a:t>k </a:t>
            </a:r>
            <a:r>
              <a:rPr lang="en-US" dirty="0"/>
              <a:t>+ 1,</a:t>
            </a:r>
            <a:r>
              <a:rPr lang="ru-RU" dirty="0"/>
              <a:t> проходим по нему в следующую вершину и</a:t>
            </a:r>
            <a:r>
              <a:rPr lang="en-US" dirty="0"/>
              <a:t> </a:t>
            </a:r>
            <a:r>
              <a:rPr lang="ru-RU" dirty="0"/>
              <a:t>вычеркиваем  его .</a:t>
            </a:r>
          </a:p>
          <a:p>
            <a:pPr marL="514350" indent="-514350">
              <a:buAutoNum type="arabicPeriod"/>
            </a:pPr>
            <a:r>
              <a:rPr lang="ru-RU" dirty="0"/>
              <a:t>Алгоритм заканчивается, когда все ребра вычеркнуты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i="1" dirty="0"/>
              <a:t>Мост – ребро, удаление которого из графа приводит к тому, что граф распадается на несколько компонент связности</a:t>
            </a:r>
            <a:r>
              <a:rPr lang="ru-RU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Алгоритм </a:t>
            </a:r>
            <a:r>
              <a:rPr lang="ru-RU" b="1" dirty="0" err="1"/>
              <a:t>Флёри</a:t>
            </a:r>
            <a:r>
              <a:rPr lang="ru-RU" b="1" dirty="0"/>
              <a:t>. </a:t>
            </a:r>
            <a:r>
              <a:rPr lang="ru-RU" dirty="0"/>
              <a:t>Пример</a:t>
            </a:r>
          </a:p>
        </p:txBody>
      </p:sp>
      <p:sp>
        <p:nvSpPr>
          <p:cNvPr id="4" name="Овал 3"/>
          <p:cNvSpPr/>
          <p:nvPr/>
        </p:nvSpPr>
        <p:spPr>
          <a:xfrm>
            <a:off x="2500298" y="3357562"/>
            <a:ext cx="357190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3571868" y="2571744"/>
            <a:ext cx="357190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5572132" y="3429000"/>
            <a:ext cx="357190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5214942" y="2071678"/>
            <a:ext cx="357190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3357554" y="4857760"/>
            <a:ext cx="357190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5500694" y="5143512"/>
            <a:ext cx="357190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6" name="Прямая соединительная линия 15"/>
          <p:cNvCxnSpPr>
            <a:stCxn id="5" idx="3"/>
            <a:endCxn id="4" idx="7"/>
          </p:cNvCxnSpPr>
          <p:nvPr/>
        </p:nvCxnSpPr>
        <p:spPr>
          <a:xfrm rot="5400000">
            <a:off x="2948055" y="2733749"/>
            <a:ext cx="533246" cy="81899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7" idx="5"/>
            <a:endCxn id="6" idx="0"/>
          </p:cNvCxnSpPr>
          <p:nvPr/>
        </p:nvCxnSpPr>
        <p:spPr>
          <a:xfrm rot="16200000" flipH="1">
            <a:off x="5109055" y="2787327"/>
            <a:ext cx="1052441" cy="23090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5" idx="5"/>
            <a:endCxn id="6" idx="1"/>
          </p:cNvCxnSpPr>
          <p:nvPr/>
        </p:nvCxnSpPr>
        <p:spPr>
          <a:xfrm rot="16200000" flipH="1">
            <a:off x="4448253" y="2305121"/>
            <a:ext cx="604684" cy="1747692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9" idx="0"/>
            <a:endCxn id="5" idx="4"/>
          </p:cNvCxnSpPr>
          <p:nvPr/>
        </p:nvCxnSpPr>
        <p:spPr>
          <a:xfrm rot="5400000" flipH="1" flipV="1">
            <a:off x="2678893" y="3786190"/>
            <a:ext cx="1928826" cy="21431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4" idx="4"/>
            <a:endCxn id="9" idx="0"/>
          </p:cNvCxnSpPr>
          <p:nvPr/>
        </p:nvCxnSpPr>
        <p:spPr>
          <a:xfrm rot="16200000" flipH="1">
            <a:off x="2536017" y="3857628"/>
            <a:ext cx="1143008" cy="85725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6" idx="4"/>
            <a:endCxn id="10" idx="0"/>
          </p:cNvCxnSpPr>
          <p:nvPr/>
        </p:nvCxnSpPr>
        <p:spPr>
          <a:xfrm rot="5400000">
            <a:off x="5036347" y="4429132"/>
            <a:ext cx="1357322" cy="7143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stCxn id="6" idx="3"/>
            <a:endCxn id="9" idx="7"/>
          </p:cNvCxnSpPr>
          <p:nvPr/>
        </p:nvCxnSpPr>
        <p:spPr>
          <a:xfrm rot="5400000">
            <a:off x="4055344" y="3340972"/>
            <a:ext cx="1176188" cy="196200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10" idx="3"/>
            <a:endCxn id="9" idx="6"/>
          </p:cNvCxnSpPr>
          <p:nvPr/>
        </p:nvCxnSpPr>
        <p:spPr>
          <a:xfrm rot="5400000" flipH="1">
            <a:off x="4427855" y="4323245"/>
            <a:ext cx="412038" cy="1838259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>
            <a:stCxn id="7" idx="2"/>
            <a:endCxn id="5" idx="6"/>
          </p:cNvCxnSpPr>
          <p:nvPr/>
        </p:nvCxnSpPr>
        <p:spPr>
          <a:xfrm rot="10800000" flipV="1">
            <a:off x="3929058" y="2250273"/>
            <a:ext cx="1285884" cy="50006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857488" y="285749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1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572000" y="271462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2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643570" y="25717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3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286248" y="20716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4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357554" y="350043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5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286248" y="521495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6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715008" y="428625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500562" y="392906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8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786050" y="414338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0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0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0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0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0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0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9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9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0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0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0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r>
              <a:rPr lang="ru-RU" sz="3200" b="1" dirty="0"/>
              <a:t>Алгоритм поиска </a:t>
            </a:r>
            <a:r>
              <a:rPr lang="ru-RU" sz="3200" b="1" dirty="0" err="1"/>
              <a:t>эйлерового</a:t>
            </a:r>
            <a:r>
              <a:rPr lang="ru-RU" sz="3200" b="1" dirty="0"/>
              <a:t> цикла </a:t>
            </a:r>
            <a:r>
              <a:rPr lang="ru-RU" sz="3200" dirty="0"/>
              <a:t>(О(</a:t>
            </a:r>
            <a:r>
              <a:rPr lang="en-US" sz="3200" dirty="0"/>
              <a:t>m))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64360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ru-RU" dirty="0"/>
              <a:t>Начиная с произвольной вершины, строим путь, удаляя ребра и запоминая вершины в стеке, до тех пор пока множество смежности очередной вершины не окажется пустым, что означает, что путь удлинить нельзя. </a:t>
            </a:r>
          </a:p>
          <a:p>
            <a:pPr>
              <a:lnSpc>
                <a:spcPct val="120000"/>
              </a:lnSpc>
              <a:buNone/>
            </a:pPr>
            <a:endParaRPr lang="ru-RU" dirty="0"/>
          </a:p>
          <a:p>
            <a:pPr>
              <a:lnSpc>
                <a:spcPct val="120000"/>
              </a:lnSpc>
              <a:buNone/>
            </a:pPr>
            <a:r>
              <a:rPr lang="ru-RU" dirty="0"/>
              <a:t>Заметим, что при этом мы с необходимостью придем в ту вершину, с которой начали. В противном случае это означало бы, что вершина </a:t>
            </a:r>
            <a:r>
              <a:rPr lang="ru-RU" i="1" dirty="0"/>
              <a:t>v</a:t>
            </a:r>
            <a:r>
              <a:rPr lang="ru-RU" dirty="0"/>
              <a:t> имеет нечетную степень, что невозможно по условию. </a:t>
            </a:r>
          </a:p>
          <a:p>
            <a:pPr>
              <a:lnSpc>
                <a:spcPct val="120000"/>
              </a:lnSpc>
              <a:buNone/>
            </a:pPr>
            <a:endParaRPr lang="ru-RU" dirty="0"/>
          </a:p>
          <a:p>
            <a:pPr>
              <a:lnSpc>
                <a:spcPct val="120000"/>
              </a:lnSpc>
              <a:buNone/>
            </a:pPr>
            <a:r>
              <a:rPr lang="ru-RU" dirty="0"/>
              <a:t>Таким образом, из графа были удалены ребра цикла, а вершины цикла были сохранены в стеке </a:t>
            </a:r>
            <a:r>
              <a:rPr lang="ru-RU" i="1" dirty="0"/>
              <a:t>S</a:t>
            </a:r>
            <a:r>
              <a:rPr lang="ru-RU" dirty="0"/>
              <a:t>. Заметим, что при этом степени всех вершин остались четными. Далее вершина </a:t>
            </a:r>
            <a:r>
              <a:rPr lang="ru-RU" i="1" dirty="0" err="1"/>
              <a:t>v</a:t>
            </a:r>
            <a:r>
              <a:rPr lang="ru-RU" dirty="0"/>
              <a:t> выводится в качестве первой вершины </a:t>
            </a:r>
            <a:r>
              <a:rPr lang="ru-RU" dirty="0" err="1"/>
              <a:t>эйлерового</a:t>
            </a:r>
            <a:r>
              <a:rPr lang="ru-RU" dirty="0"/>
              <a:t> цикла, а процесс продолжается, начиная с вершины, стоящей на вершине стека.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8280"/>
          </a:xfrm>
        </p:spPr>
        <p:txBody>
          <a:bodyPr>
            <a:noAutofit/>
          </a:bodyPr>
          <a:lstStyle/>
          <a:p>
            <a:pPr algn="l"/>
            <a:r>
              <a:rPr lang="ru-RU" sz="3200" b="1" dirty="0"/>
              <a:t>Алгоритм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786478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ru-RU" b="1" dirty="0"/>
              <a:t>Вход:</a:t>
            </a:r>
            <a:r>
              <a:rPr lang="ru-RU" dirty="0"/>
              <a:t> эйлеров граф </a:t>
            </a:r>
            <a:r>
              <a:rPr lang="ru-RU" i="1" dirty="0"/>
              <a:t>G</a:t>
            </a:r>
            <a:r>
              <a:rPr lang="ru-RU" dirty="0"/>
              <a:t>(</a:t>
            </a:r>
            <a:r>
              <a:rPr lang="ru-RU" i="1" dirty="0"/>
              <a:t>V</a:t>
            </a:r>
            <a:r>
              <a:rPr lang="ru-RU" dirty="0"/>
              <a:t>, </a:t>
            </a:r>
            <a:r>
              <a:rPr lang="ru-RU" i="1" dirty="0"/>
              <a:t>E</a:t>
            </a:r>
            <a:r>
              <a:rPr lang="ru-RU" dirty="0"/>
              <a:t>), заданный списками смежности </a:t>
            </a:r>
          </a:p>
          <a:p>
            <a:pPr>
              <a:buNone/>
            </a:pPr>
            <a:r>
              <a:rPr lang="ru-RU" dirty="0"/>
              <a:t>             (Γ[</a:t>
            </a:r>
            <a:r>
              <a:rPr lang="ru-RU" i="1" dirty="0"/>
              <a:t>v</a:t>
            </a:r>
            <a:r>
              <a:rPr lang="ru-RU" dirty="0"/>
              <a:t>] — список вершин смежных с вершиной </a:t>
            </a:r>
            <a:r>
              <a:rPr lang="ru-RU" i="1" dirty="0"/>
              <a:t>v</a:t>
            </a:r>
            <a:r>
              <a:rPr lang="ru-RU" dirty="0"/>
              <a:t>). </a:t>
            </a:r>
          </a:p>
          <a:p>
            <a:pPr>
              <a:buNone/>
            </a:pPr>
            <a:r>
              <a:rPr lang="ru-RU" b="1" dirty="0"/>
              <a:t>Выход:</a:t>
            </a:r>
            <a:r>
              <a:rPr lang="ru-RU" dirty="0"/>
              <a:t> последовательность вершин </a:t>
            </a:r>
            <a:r>
              <a:rPr lang="ru-RU" dirty="0" err="1"/>
              <a:t>эйлерового</a:t>
            </a:r>
            <a:r>
              <a:rPr lang="ru-RU" dirty="0"/>
              <a:t> цикла. </a:t>
            </a:r>
          </a:p>
          <a:p>
            <a:pPr>
              <a:buNone/>
            </a:pPr>
            <a:r>
              <a:rPr lang="ru-RU" dirty="0"/>
              <a:t>  	S  </a:t>
            </a:r>
            <a:r>
              <a:rPr lang="ru-RU" dirty="0">
                <a:sym typeface="Symbol" panose="05050102010706020507" pitchFamily="18" charset="2"/>
              </a:rPr>
              <a:t></a:t>
            </a:r>
            <a:r>
              <a:rPr lang="ru-RU" dirty="0"/>
              <a:t> Ø { стек для хранения вершин }</a:t>
            </a:r>
          </a:p>
          <a:p>
            <a:pPr>
              <a:buNone/>
            </a:pPr>
            <a:r>
              <a:rPr lang="ru-RU" dirty="0"/>
              <a:t> 	</a:t>
            </a:r>
            <a:r>
              <a:rPr lang="ru-RU" b="1" dirty="0"/>
              <a:t>выбрать</a:t>
            </a:r>
            <a:r>
              <a:rPr lang="ru-RU" dirty="0"/>
              <a:t> </a:t>
            </a:r>
            <a:r>
              <a:rPr lang="ru-RU" dirty="0" err="1"/>
              <a:t>v</a:t>
            </a:r>
            <a:r>
              <a:rPr lang="ru-RU" dirty="0"/>
              <a:t> ∈ V { произвольная вершина }</a:t>
            </a:r>
          </a:p>
          <a:p>
            <a:pPr>
              <a:buNone/>
            </a:pPr>
            <a:r>
              <a:rPr lang="ru-RU" dirty="0"/>
              <a:t>  	</a:t>
            </a:r>
            <a:r>
              <a:rPr lang="ru-RU" dirty="0" err="1"/>
              <a:t>v</a:t>
            </a:r>
            <a:r>
              <a:rPr lang="ru-RU" dirty="0"/>
              <a:t> → S { положить </a:t>
            </a:r>
            <a:r>
              <a:rPr lang="ru-RU" dirty="0" err="1"/>
              <a:t>v</a:t>
            </a:r>
            <a:r>
              <a:rPr lang="ru-RU" dirty="0"/>
              <a:t> в стек S }</a:t>
            </a:r>
          </a:p>
          <a:p>
            <a:pPr>
              <a:buNone/>
            </a:pPr>
            <a:r>
              <a:rPr lang="ru-RU" dirty="0"/>
              <a:t>  	</a:t>
            </a:r>
            <a:r>
              <a:rPr lang="ru-RU" b="1" dirty="0"/>
              <a:t>пока </a:t>
            </a:r>
            <a:r>
              <a:rPr lang="ru-RU" dirty="0"/>
              <a:t>S ≠ Ø </a:t>
            </a:r>
            <a:r>
              <a:rPr lang="ru-RU" b="1" dirty="0"/>
              <a:t>выполнять</a:t>
            </a:r>
            <a:endParaRPr lang="ru-RU" dirty="0"/>
          </a:p>
          <a:p>
            <a:pPr>
              <a:buNone/>
            </a:pPr>
            <a:r>
              <a:rPr lang="ru-RU" dirty="0"/>
              <a:t>    		v </a:t>
            </a:r>
            <a:r>
              <a:rPr lang="ru-RU" dirty="0">
                <a:sym typeface="Symbol" panose="05050102010706020507" pitchFamily="18" charset="2"/>
              </a:rPr>
              <a:t></a:t>
            </a:r>
            <a:r>
              <a:rPr lang="ru-RU" dirty="0"/>
              <a:t> S;  v → S { v — верхний элемент стека }</a:t>
            </a:r>
          </a:p>
          <a:p>
            <a:pPr>
              <a:buNone/>
            </a:pPr>
            <a:r>
              <a:rPr lang="ru-RU" dirty="0"/>
              <a:t>    		</a:t>
            </a:r>
            <a:r>
              <a:rPr lang="ru-RU" b="1" dirty="0"/>
              <a:t>если </a:t>
            </a:r>
            <a:r>
              <a:rPr lang="ru-RU" dirty="0"/>
              <a:t>Γ</a:t>
            </a:r>
            <a:r>
              <a:rPr lang="en-US" dirty="0"/>
              <a:t>[v] = Ø </a:t>
            </a:r>
            <a:endParaRPr lang="ru-RU" dirty="0"/>
          </a:p>
          <a:p>
            <a:pPr>
              <a:buNone/>
            </a:pPr>
            <a:r>
              <a:rPr lang="ru-RU" b="1" dirty="0"/>
              <a:t>		то </a:t>
            </a:r>
            <a:r>
              <a:rPr lang="en-US" dirty="0"/>
              <a:t> v </a:t>
            </a:r>
            <a:r>
              <a:rPr lang="ru-RU" dirty="0">
                <a:sym typeface="Symbol" panose="05050102010706020507" pitchFamily="18" charset="2"/>
              </a:rPr>
              <a:t></a:t>
            </a:r>
            <a:r>
              <a:rPr lang="en-US" dirty="0"/>
              <a:t> S; </a:t>
            </a:r>
            <a:r>
              <a:rPr lang="ru-RU" b="1" dirty="0"/>
              <a:t>вывод</a:t>
            </a:r>
            <a:r>
              <a:rPr lang="en-US" dirty="0"/>
              <a:t> v</a:t>
            </a:r>
            <a:endParaRPr lang="ru-RU" dirty="0"/>
          </a:p>
          <a:p>
            <a:pPr>
              <a:buNone/>
            </a:pPr>
            <a:r>
              <a:rPr lang="en-US" dirty="0"/>
              <a:t>    </a:t>
            </a:r>
            <a:r>
              <a:rPr lang="ru-RU" dirty="0"/>
              <a:t>		</a:t>
            </a:r>
            <a:r>
              <a:rPr lang="ru-RU" b="1" dirty="0"/>
              <a:t>иначе</a:t>
            </a:r>
            <a:endParaRPr lang="ru-RU" dirty="0"/>
          </a:p>
          <a:p>
            <a:pPr>
              <a:buNone/>
            </a:pPr>
            <a:r>
              <a:rPr lang="ru-RU" dirty="0"/>
              <a:t>     			</a:t>
            </a:r>
            <a:r>
              <a:rPr lang="ru-RU" b="1" dirty="0"/>
              <a:t>выбрать </a:t>
            </a:r>
            <a:r>
              <a:rPr lang="ru-RU" dirty="0" err="1"/>
              <a:t>u</a:t>
            </a:r>
            <a:r>
              <a:rPr lang="ru-RU" dirty="0"/>
              <a:t> ∈ Γ[</a:t>
            </a:r>
            <a:r>
              <a:rPr lang="ru-RU" dirty="0" err="1"/>
              <a:t>v</a:t>
            </a:r>
            <a:r>
              <a:rPr lang="ru-RU" dirty="0"/>
              <a:t>]</a:t>
            </a:r>
          </a:p>
          <a:p>
            <a:pPr>
              <a:buNone/>
            </a:pPr>
            <a:r>
              <a:rPr lang="ru-RU" dirty="0"/>
              <a:t>			{ взять первую вершину из списка смежности }</a:t>
            </a:r>
          </a:p>
          <a:p>
            <a:pPr>
              <a:buNone/>
            </a:pPr>
            <a:r>
              <a:rPr lang="ru-RU" dirty="0"/>
              <a:t>      		</a:t>
            </a:r>
            <a:r>
              <a:rPr lang="ru-RU" dirty="0" err="1"/>
              <a:t>u</a:t>
            </a:r>
            <a:r>
              <a:rPr lang="ru-RU" dirty="0"/>
              <a:t> → S</a:t>
            </a:r>
          </a:p>
          <a:p>
            <a:pPr>
              <a:buNone/>
            </a:pPr>
            <a:r>
              <a:rPr lang="ru-RU" dirty="0"/>
              <a:t>      		Γ[</a:t>
            </a:r>
            <a:r>
              <a:rPr lang="ru-RU" dirty="0" err="1"/>
              <a:t>v</a:t>
            </a:r>
            <a:r>
              <a:rPr lang="ru-RU" dirty="0"/>
              <a:t>] := Γ[</a:t>
            </a:r>
            <a:r>
              <a:rPr lang="ru-RU" dirty="0" err="1"/>
              <a:t>v</a:t>
            </a:r>
            <a:r>
              <a:rPr lang="ru-RU" dirty="0"/>
              <a:t>] \ {</a:t>
            </a:r>
            <a:r>
              <a:rPr lang="ru-RU" dirty="0" err="1"/>
              <a:t>u</a:t>
            </a:r>
            <a:r>
              <a:rPr lang="ru-RU" dirty="0"/>
              <a:t>}; </a:t>
            </a:r>
          </a:p>
          <a:p>
            <a:pPr>
              <a:buNone/>
            </a:pPr>
            <a:r>
              <a:rPr lang="ru-RU" dirty="0"/>
              <a:t>			Γ[</a:t>
            </a:r>
            <a:r>
              <a:rPr lang="ru-RU" dirty="0" err="1"/>
              <a:t>u</a:t>
            </a:r>
            <a:r>
              <a:rPr lang="ru-RU" dirty="0"/>
              <a:t>] := Γ[</a:t>
            </a:r>
            <a:r>
              <a:rPr lang="ru-RU" dirty="0" err="1"/>
              <a:t>u</a:t>
            </a:r>
            <a:r>
              <a:rPr lang="ru-RU" dirty="0"/>
              <a:t>] \ {</a:t>
            </a:r>
            <a:r>
              <a:rPr lang="ru-RU" dirty="0" err="1"/>
              <a:t>v</a:t>
            </a:r>
            <a:r>
              <a:rPr lang="ru-RU" dirty="0"/>
              <a:t>} { удалить ребро (</a:t>
            </a:r>
            <a:r>
              <a:rPr lang="ru-RU" dirty="0" err="1"/>
              <a:t>v</a:t>
            </a:r>
            <a:r>
              <a:rPr lang="ru-RU" dirty="0"/>
              <a:t>, </a:t>
            </a:r>
            <a:r>
              <a:rPr lang="ru-RU" dirty="0" err="1"/>
              <a:t>u</a:t>
            </a:r>
            <a:r>
              <a:rPr lang="ru-RU" dirty="0"/>
              <a:t>) }</a:t>
            </a:r>
          </a:p>
          <a:p>
            <a:pPr>
              <a:buNone/>
            </a:pPr>
            <a:r>
              <a:rPr lang="ru-RU" dirty="0"/>
              <a:t>		</a:t>
            </a:r>
            <a:r>
              <a:rPr lang="ru-RU" b="1" dirty="0"/>
              <a:t>конец если</a:t>
            </a:r>
            <a:endParaRPr lang="ru-RU" dirty="0"/>
          </a:p>
          <a:p>
            <a:pPr>
              <a:buNone/>
            </a:pPr>
            <a:r>
              <a:rPr lang="en-US" dirty="0"/>
              <a:t> </a:t>
            </a:r>
            <a:r>
              <a:rPr lang="ru-RU" dirty="0"/>
              <a:t>	</a:t>
            </a:r>
            <a:r>
              <a:rPr lang="en-US" dirty="0"/>
              <a:t> </a:t>
            </a:r>
            <a:r>
              <a:rPr lang="ru-RU" b="1" dirty="0"/>
              <a:t>конец пока</a:t>
            </a:r>
            <a:endParaRPr lang="ru-RU" dirty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ru-RU" dirty="0"/>
              <a:t>Задача о рыбе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42985"/>
            <a:ext cx="8229600" cy="1785949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dirty="0"/>
              <a:t>Дан набор костяшек домино. </a:t>
            </a:r>
          </a:p>
          <a:p>
            <a:pPr>
              <a:buNone/>
            </a:pPr>
            <a:r>
              <a:rPr lang="ru-RU" dirty="0"/>
              <a:t>Нужно определить, можно ли из них построить рыбу (так расположить костяшки, чтобы они были все использованы, и последовательность начиналась и заканчивалась одним и тем же числом</a:t>
            </a:r>
            <a:r>
              <a:rPr lang="en-US"/>
              <a:t>)</a:t>
            </a:r>
            <a:r>
              <a:rPr lang="ru-RU"/>
              <a:t>.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1714480" y="3857628"/>
            <a:ext cx="357190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3214678" y="3643314"/>
            <a:ext cx="357190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1643042" y="6143644"/>
            <a:ext cx="357190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928662" y="5072074"/>
            <a:ext cx="357190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4214810" y="4572008"/>
            <a:ext cx="357190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Овал 8"/>
          <p:cNvSpPr/>
          <p:nvPr/>
        </p:nvSpPr>
        <p:spPr>
          <a:xfrm>
            <a:off x="4071934" y="5643578"/>
            <a:ext cx="357190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3428992" y="6357958"/>
            <a:ext cx="357190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6" name="Прямая соединительная линия 15"/>
          <p:cNvCxnSpPr>
            <a:stCxn id="4" idx="3"/>
            <a:endCxn id="7" idx="0"/>
          </p:cNvCxnSpPr>
          <p:nvPr/>
        </p:nvCxnSpPr>
        <p:spPr>
          <a:xfrm rot="5400000">
            <a:off x="982241" y="4287525"/>
            <a:ext cx="909565" cy="659532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3"/>
            <a:endCxn id="6" idx="0"/>
          </p:cNvCxnSpPr>
          <p:nvPr/>
        </p:nvCxnSpPr>
        <p:spPr>
          <a:xfrm rot="5400000">
            <a:off x="1446588" y="4323244"/>
            <a:ext cx="2195449" cy="144535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8" idx="2"/>
            <a:endCxn id="7" idx="6"/>
          </p:cNvCxnSpPr>
          <p:nvPr/>
        </p:nvCxnSpPr>
        <p:spPr>
          <a:xfrm rot="10800000" flipV="1">
            <a:off x="1285852" y="4750603"/>
            <a:ext cx="2928958" cy="50006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7" idx="4"/>
            <a:endCxn id="6" idx="1"/>
          </p:cNvCxnSpPr>
          <p:nvPr/>
        </p:nvCxnSpPr>
        <p:spPr>
          <a:xfrm rot="16200000" flipH="1">
            <a:off x="1017960" y="5518561"/>
            <a:ext cx="766689" cy="58809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6" idx="6"/>
            <a:endCxn id="9" idx="2"/>
          </p:cNvCxnSpPr>
          <p:nvPr/>
        </p:nvCxnSpPr>
        <p:spPr>
          <a:xfrm flipV="1">
            <a:off x="2000232" y="5822173"/>
            <a:ext cx="2071702" cy="50006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6" idx="5"/>
            <a:endCxn id="10" idx="2"/>
          </p:cNvCxnSpPr>
          <p:nvPr/>
        </p:nvCxnSpPr>
        <p:spPr>
          <a:xfrm rot="16200000" flipH="1">
            <a:off x="2644443" y="5752004"/>
            <a:ext cx="88028" cy="1481069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stCxn id="4" idx="5"/>
            <a:endCxn id="10" idx="1"/>
          </p:cNvCxnSpPr>
          <p:nvPr/>
        </p:nvCxnSpPr>
        <p:spPr>
          <a:xfrm rot="16200000" flipH="1">
            <a:off x="1626452" y="4555418"/>
            <a:ext cx="2247758" cy="146194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9" idx="3"/>
            <a:endCxn id="10" idx="6"/>
          </p:cNvCxnSpPr>
          <p:nvPr/>
        </p:nvCxnSpPr>
        <p:spPr>
          <a:xfrm rot="5400000">
            <a:off x="3661166" y="6073476"/>
            <a:ext cx="588094" cy="33806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>
            <a:stCxn id="5" idx="2"/>
            <a:endCxn id="4" idx="7"/>
          </p:cNvCxnSpPr>
          <p:nvPr/>
        </p:nvCxnSpPr>
        <p:spPr>
          <a:xfrm rot="10800000" flipV="1">
            <a:off x="2019362" y="3821909"/>
            <a:ext cx="1195317" cy="8802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>
            <a:stCxn id="5" idx="5"/>
            <a:endCxn id="8" idx="1"/>
          </p:cNvCxnSpPr>
          <p:nvPr/>
        </p:nvCxnSpPr>
        <p:spPr>
          <a:xfrm rot="16200000" flipH="1">
            <a:off x="3555278" y="3912476"/>
            <a:ext cx="676122" cy="74756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8" idx="3"/>
            <a:endCxn id="6" idx="7"/>
          </p:cNvCxnSpPr>
          <p:nvPr/>
        </p:nvCxnSpPr>
        <p:spPr>
          <a:xfrm rot="5400000">
            <a:off x="2447989" y="4376823"/>
            <a:ext cx="1319064" cy="231919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>
            <a:stCxn id="8" idx="4"/>
            <a:endCxn id="9" idx="0"/>
          </p:cNvCxnSpPr>
          <p:nvPr/>
        </p:nvCxnSpPr>
        <p:spPr>
          <a:xfrm rot="5400000">
            <a:off x="3964777" y="5214950"/>
            <a:ext cx="714380" cy="14287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>
            <a:stCxn id="7" idx="5"/>
            <a:endCxn id="9" idx="1"/>
          </p:cNvCxnSpPr>
          <p:nvPr/>
        </p:nvCxnSpPr>
        <p:spPr>
          <a:xfrm rot="16200000" flipH="1">
            <a:off x="2519427" y="4091071"/>
            <a:ext cx="318932" cy="28907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>
            <a:stCxn id="4" idx="4"/>
            <a:endCxn id="6" idx="0"/>
          </p:cNvCxnSpPr>
          <p:nvPr/>
        </p:nvCxnSpPr>
        <p:spPr>
          <a:xfrm rot="5400000">
            <a:off x="892943" y="5143512"/>
            <a:ext cx="1928826" cy="7143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>
            <a:stCxn id="5" idx="4"/>
            <a:endCxn id="10" idx="0"/>
          </p:cNvCxnSpPr>
          <p:nvPr/>
        </p:nvCxnSpPr>
        <p:spPr>
          <a:xfrm rot="16200000" flipH="1">
            <a:off x="2321703" y="5072074"/>
            <a:ext cx="2357454" cy="21431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ru-RU" dirty="0"/>
              <a:t>Раскраска графов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85791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ru-RU" sz="2400" b="1" dirty="0"/>
              <a:t>Определение</a:t>
            </a:r>
            <a:r>
              <a:rPr lang="ru-RU" sz="2400" dirty="0"/>
              <a:t>. Пусть 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ru-RU" sz="2400" dirty="0"/>
              <a:t>=(</a:t>
            </a:r>
            <a:r>
              <a:rPr lang="ru-RU" sz="2400" i="1" dirty="0"/>
              <a:t>V</a:t>
            </a:r>
            <a:r>
              <a:rPr lang="ru-RU" sz="2400" dirty="0"/>
              <a:t>, </a:t>
            </a:r>
            <a:r>
              <a:rPr lang="ru-RU" sz="2400" i="1" dirty="0"/>
              <a:t>E</a:t>
            </a:r>
            <a:r>
              <a:rPr lang="ru-RU" sz="2400" dirty="0"/>
              <a:t>) – неориентированный граф и </a:t>
            </a:r>
            <a:r>
              <a:rPr lang="ru-RU" sz="2400" i="1" dirty="0" err="1"/>
              <a:t>k</a:t>
            </a:r>
            <a:r>
              <a:rPr lang="ru-RU" sz="2400" dirty="0"/>
              <a:t> – натуральное число. </a:t>
            </a: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ru-RU" sz="2400" dirty="0"/>
              <a:t>Функция </a:t>
            </a:r>
            <a:r>
              <a:rPr lang="ru-RU" sz="2400" i="1" dirty="0"/>
              <a:t>f</a:t>
            </a:r>
            <a:r>
              <a:rPr lang="ru-RU" sz="2400" dirty="0"/>
              <a:t>: </a:t>
            </a:r>
            <a:r>
              <a:rPr lang="ru-RU" sz="2400" i="1" dirty="0"/>
              <a:t>V</a:t>
            </a:r>
            <a:r>
              <a:rPr lang="ru-RU" sz="2400" dirty="0">
                <a:sym typeface="Symbol"/>
              </a:rPr>
              <a:t></a:t>
            </a:r>
            <a:r>
              <a:rPr lang="ru-RU" sz="2400" dirty="0"/>
              <a:t>{1,…,</a:t>
            </a:r>
            <a:r>
              <a:rPr lang="ru-RU" sz="2400" i="1" dirty="0" err="1"/>
              <a:t>k</a:t>
            </a:r>
            <a:r>
              <a:rPr lang="ru-RU" sz="2400" dirty="0"/>
              <a:t>} называется </a:t>
            </a:r>
            <a:r>
              <a:rPr lang="ru-RU" sz="2400" i="1" dirty="0">
                <a:solidFill>
                  <a:srgbClr val="FF0000"/>
                </a:solidFill>
              </a:rPr>
              <a:t>раскраской</a:t>
            </a:r>
            <a:r>
              <a:rPr lang="ru-RU" sz="2400" dirty="0"/>
              <a:t> графа.</a:t>
            </a: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ru-RU" sz="2400" dirty="0"/>
              <a:t>Раскраска называется </a:t>
            </a:r>
            <a:r>
              <a:rPr lang="ru-RU" sz="2400" i="1" dirty="0">
                <a:solidFill>
                  <a:srgbClr val="FF0000"/>
                </a:solidFill>
              </a:rPr>
              <a:t>правильной</a:t>
            </a:r>
            <a:r>
              <a:rPr lang="ru-RU" sz="2400" dirty="0"/>
              <a:t>, если для любых смежных вершин </a:t>
            </a:r>
            <a:r>
              <a:rPr lang="ru-RU" sz="2400" dirty="0" err="1"/>
              <a:t>x,y</a:t>
            </a:r>
            <a:r>
              <a:rPr lang="ru-RU" sz="2400" dirty="0" err="1">
                <a:sym typeface="Symbol"/>
              </a:rPr>
              <a:t></a:t>
            </a:r>
            <a:r>
              <a:rPr lang="ru-RU" sz="2400" dirty="0" err="1"/>
              <a:t>V</a:t>
            </a:r>
            <a:r>
              <a:rPr lang="ru-RU" sz="2400" dirty="0"/>
              <a:t> справедливо неравенство </a:t>
            </a:r>
            <a:r>
              <a:rPr lang="ru-RU" sz="2400" dirty="0" err="1"/>
              <a:t>f</a:t>
            </a:r>
            <a:r>
              <a:rPr lang="ru-RU" sz="2400" dirty="0"/>
              <a:t>(</a:t>
            </a:r>
            <a:r>
              <a:rPr lang="ru-RU" sz="2400" i="1" dirty="0" err="1"/>
              <a:t>x</a:t>
            </a:r>
            <a:r>
              <a:rPr lang="ru-RU" sz="2400" dirty="0"/>
              <a:t>) ≠ </a:t>
            </a:r>
            <a:r>
              <a:rPr lang="ru-RU" sz="2400" dirty="0" err="1"/>
              <a:t>f</a:t>
            </a:r>
            <a:r>
              <a:rPr lang="ru-RU" sz="2400" dirty="0"/>
              <a:t>(</a:t>
            </a:r>
            <a:r>
              <a:rPr lang="ru-RU" sz="2400" i="1" dirty="0" err="1"/>
              <a:t>y</a:t>
            </a:r>
            <a:r>
              <a:rPr lang="ru-RU" sz="2400" dirty="0"/>
              <a:t>). Число </a:t>
            </a:r>
            <a:r>
              <a:rPr lang="ru-RU" sz="2400" i="1" dirty="0" err="1"/>
              <a:t>k</a:t>
            </a:r>
            <a:r>
              <a:rPr lang="ru-RU" sz="2400" dirty="0"/>
              <a:t> – </a:t>
            </a:r>
            <a:r>
              <a:rPr lang="ru-RU" sz="2400" i="1" dirty="0"/>
              <a:t>количество красок</a:t>
            </a:r>
            <a:r>
              <a:rPr lang="ru-RU" sz="2400" dirty="0"/>
              <a:t> раскраски </a:t>
            </a:r>
            <a:r>
              <a:rPr lang="ru-RU" sz="2400" i="1" dirty="0" err="1"/>
              <a:t>f</a:t>
            </a:r>
            <a:r>
              <a:rPr lang="ru-RU" sz="2400" dirty="0"/>
              <a:t>.</a:t>
            </a: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ru-RU" sz="2400" b="1" dirty="0"/>
              <a:t>Определение</a:t>
            </a:r>
            <a:r>
              <a:rPr lang="ru-RU" sz="2400" dirty="0"/>
              <a:t>. Наименьшее число красок, необходимое для правильной раскраски графа </a:t>
            </a:r>
            <a:r>
              <a:rPr lang="ru-RU" sz="2400" i="1" dirty="0"/>
              <a:t>G</a:t>
            </a:r>
            <a:r>
              <a:rPr lang="ru-RU" sz="2400" dirty="0"/>
              <a:t> называется </a:t>
            </a:r>
            <a:r>
              <a:rPr lang="ru-RU" sz="2400" i="1" dirty="0">
                <a:solidFill>
                  <a:srgbClr val="FF0000"/>
                </a:solidFill>
              </a:rPr>
              <a:t>хроматическим числом</a:t>
            </a:r>
            <a:r>
              <a:rPr lang="ru-RU" sz="2400" dirty="0">
                <a:solidFill>
                  <a:srgbClr val="FF0000"/>
                </a:solidFill>
              </a:rPr>
              <a:t> </a:t>
            </a:r>
            <a:r>
              <a:rPr lang="ru-RU" sz="2400" dirty="0"/>
              <a:t>графа </a:t>
            </a:r>
            <a:r>
              <a:rPr lang="ru-RU" sz="2400" i="1" dirty="0"/>
              <a:t>G</a:t>
            </a:r>
            <a:r>
              <a:rPr lang="ru-RU" sz="2400" dirty="0"/>
              <a:t>.</a:t>
            </a: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ru-RU" sz="2400" dirty="0"/>
              <a:t>Правильную раскраску таким числом красок будем называть </a:t>
            </a:r>
            <a:r>
              <a:rPr lang="ru-RU" sz="2400" i="1" dirty="0"/>
              <a:t>оптимальной</a:t>
            </a:r>
            <a:r>
              <a:rPr lang="ru-RU" sz="2400" dirty="0"/>
              <a:t>.</a:t>
            </a: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ru-RU" sz="2400" dirty="0"/>
              <a:t>Хроматическое число обозначается через </a:t>
            </a:r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χ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r>
              <a:rPr lang="ru-RU" sz="3200" b="1" dirty="0"/>
              <a:t>Гамильтоновы пути и циклы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2071701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i="1" dirty="0">
                <a:solidFill>
                  <a:srgbClr val="FF0000"/>
                </a:solidFill>
              </a:rPr>
              <a:t>Гамильтоновым циклом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/>
              <a:t>(</a:t>
            </a:r>
            <a:r>
              <a:rPr lang="ru-RU" i="1" dirty="0"/>
              <a:t>путем</a:t>
            </a:r>
            <a:r>
              <a:rPr lang="ru-RU" dirty="0"/>
              <a:t>) называют простой цикл (путь), содержащий все вершины графа.</a:t>
            </a:r>
          </a:p>
          <a:p>
            <a:pPr>
              <a:buNone/>
            </a:pPr>
            <a:r>
              <a:rPr lang="ru-RU" dirty="0"/>
              <a:t>Граф, содержащий гамильтонов цикл, называется </a:t>
            </a:r>
            <a:r>
              <a:rPr lang="ru-RU" i="1" dirty="0">
                <a:solidFill>
                  <a:srgbClr val="FF0000"/>
                </a:solidFill>
              </a:rPr>
              <a:t>гамильтоновым графом</a:t>
            </a:r>
            <a:r>
              <a:rPr lang="ru-RU" dirty="0"/>
              <a:t>.</a:t>
            </a:r>
          </a:p>
          <a:p>
            <a:pPr>
              <a:buNone/>
            </a:pPr>
            <a:endParaRPr lang="ru-RU" dirty="0"/>
          </a:p>
        </p:txBody>
      </p:sp>
      <p:pic>
        <p:nvPicPr>
          <p:cNvPr id="4" name="Рисунок 3" descr="http://www.intuit.ru/department/algorithms/gaa/8/8-1.gif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3357562"/>
            <a:ext cx="8501122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 fontScale="90000"/>
          </a:bodyPr>
          <a:lstStyle/>
          <a:p>
            <a:r>
              <a:rPr lang="ru-RU" b="1" dirty="0"/>
              <a:t/>
            </a:r>
            <a:br>
              <a:rPr lang="ru-RU" b="1" dirty="0"/>
            </a:br>
            <a:r>
              <a:rPr lang="ru-RU" sz="3600" b="1" dirty="0"/>
              <a:t>Алгоритм. </a:t>
            </a:r>
            <a:r>
              <a:rPr lang="ru-RU" sz="3600" i="1" dirty="0"/>
              <a:t>Поиск гамильтоновых циклов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357850"/>
          </a:xfrm>
        </p:spPr>
        <p:txBody>
          <a:bodyPr>
            <a:normAutofit fontScale="70000" lnSpcReduction="20000"/>
          </a:bodyPr>
          <a:lstStyle/>
          <a:p>
            <a:pPr lvl="0">
              <a:buNone/>
            </a:pPr>
            <a:r>
              <a:rPr lang="ru-RU" dirty="0"/>
              <a:t>выбрать произвольную вершину </a:t>
            </a:r>
            <a:r>
              <a:rPr lang="en-US" i="1" dirty="0"/>
              <a:t>a</a:t>
            </a:r>
          </a:p>
          <a:p>
            <a:pPr lvl="0">
              <a:buNone/>
            </a:pPr>
            <a:r>
              <a:rPr lang="en-US" i="1" dirty="0"/>
              <a:t>a </a:t>
            </a:r>
            <a:r>
              <a:rPr lang="en-US" i="1" dirty="0">
                <a:sym typeface="Symbol"/>
              </a:rPr>
              <a:t> PATH</a:t>
            </a:r>
          </a:p>
          <a:p>
            <a:pPr lvl="0">
              <a:buNone/>
            </a:pPr>
            <a:r>
              <a:rPr lang="en-US" i="1" dirty="0">
                <a:sym typeface="Symbol"/>
              </a:rPr>
              <a:t>N(a)  V(a) //</a:t>
            </a:r>
            <a:r>
              <a:rPr lang="ru-RU" i="1" dirty="0">
                <a:sym typeface="Symbol"/>
              </a:rPr>
              <a:t>вершины, смежные с а</a:t>
            </a:r>
            <a:endParaRPr lang="ru-RU" i="1" dirty="0"/>
          </a:p>
          <a:p>
            <a:pPr lvl="0">
              <a:buNone/>
            </a:pPr>
            <a:r>
              <a:rPr lang="ru-RU" b="1" dirty="0"/>
              <a:t>пока </a:t>
            </a:r>
            <a:r>
              <a:rPr lang="en-US" i="1" dirty="0">
                <a:sym typeface="Symbol"/>
              </a:rPr>
              <a:t>PATH </a:t>
            </a:r>
            <a:r>
              <a:rPr lang="en-US" dirty="0">
                <a:sym typeface="Symbol"/>
              </a:rPr>
              <a:t>≠</a:t>
            </a:r>
            <a:r>
              <a:rPr lang="ru-RU" dirty="0">
                <a:sym typeface="Symbol"/>
              </a:rPr>
              <a:t> </a:t>
            </a:r>
            <a:r>
              <a:rPr lang="ru-RU" b="1" dirty="0"/>
              <a:t>выполнять</a:t>
            </a:r>
          </a:p>
          <a:p>
            <a:pPr lvl="0">
              <a:buNone/>
            </a:pPr>
            <a:r>
              <a:rPr lang="ru-RU" b="1" dirty="0"/>
              <a:t>	</a:t>
            </a:r>
            <a:r>
              <a:rPr lang="en-US" i="1" dirty="0"/>
              <a:t>x</a:t>
            </a:r>
            <a:r>
              <a:rPr lang="en-US" b="1" dirty="0"/>
              <a:t> </a:t>
            </a:r>
            <a:r>
              <a:rPr lang="en-US" dirty="0">
                <a:sym typeface="Symbol"/>
              </a:rPr>
              <a:t> </a:t>
            </a:r>
            <a:r>
              <a:rPr lang="en-US" i="1" dirty="0">
                <a:sym typeface="Symbol"/>
              </a:rPr>
              <a:t>top</a:t>
            </a:r>
            <a:r>
              <a:rPr lang="en-US" dirty="0">
                <a:sym typeface="Symbol"/>
              </a:rPr>
              <a:t>(</a:t>
            </a:r>
            <a:r>
              <a:rPr lang="en-US" i="1" dirty="0">
                <a:sym typeface="Symbol"/>
              </a:rPr>
              <a:t>PATH</a:t>
            </a:r>
            <a:r>
              <a:rPr lang="en-US" dirty="0">
                <a:sym typeface="Symbol"/>
              </a:rPr>
              <a:t>)</a:t>
            </a:r>
            <a:endParaRPr lang="ru-RU" dirty="0"/>
          </a:p>
          <a:p>
            <a:pPr lvl="0">
              <a:buNone/>
            </a:pPr>
            <a:r>
              <a:rPr lang="ru-RU" b="1" dirty="0"/>
              <a:t>	если </a:t>
            </a:r>
            <a:r>
              <a:rPr lang="en-US" i="1" dirty="0">
                <a:sym typeface="Symbol"/>
              </a:rPr>
              <a:t>N(x) </a:t>
            </a:r>
            <a:r>
              <a:rPr lang="en-US" dirty="0">
                <a:sym typeface="Symbol"/>
              </a:rPr>
              <a:t>≠ </a:t>
            </a:r>
            <a:endParaRPr lang="ru-RU" dirty="0"/>
          </a:p>
          <a:p>
            <a:pPr lvl="0">
              <a:buNone/>
            </a:pPr>
            <a:r>
              <a:rPr lang="en-US" b="1" dirty="0"/>
              <a:t>	</a:t>
            </a:r>
            <a:r>
              <a:rPr lang="ru-RU" b="1" dirty="0"/>
              <a:t>то</a:t>
            </a:r>
            <a:r>
              <a:rPr lang="ru-RU" dirty="0"/>
              <a:t> </a:t>
            </a:r>
            <a:r>
              <a:rPr lang="en-US" dirty="0"/>
              <a:t>	</a:t>
            </a:r>
            <a:r>
              <a:rPr lang="ru-RU" dirty="0"/>
              <a:t>взять</a:t>
            </a:r>
            <a:r>
              <a:rPr lang="ru-RU" i="1" dirty="0"/>
              <a:t> </a:t>
            </a:r>
            <a:r>
              <a:rPr lang="en-US" i="1" dirty="0"/>
              <a:t>y </a:t>
            </a:r>
            <a:r>
              <a:rPr lang="en-US" dirty="0">
                <a:sym typeface="Symbol"/>
              </a:rPr>
              <a:t> </a:t>
            </a:r>
            <a:r>
              <a:rPr lang="en-US" i="1" dirty="0">
                <a:sym typeface="Symbol"/>
              </a:rPr>
              <a:t>N(x) </a:t>
            </a:r>
          </a:p>
          <a:p>
            <a:pPr lvl="0">
              <a:buNone/>
            </a:pPr>
            <a:r>
              <a:rPr lang="en-US" i="1" dirty="0">
                <a:sym typeface="Symbol"/>
              </a:rPr>
              <a:t>		 N(x) </a:t>
            </a:r>
            <a:r>
              <a:rPr lang="en-US" dirty="0">
                <a:sym typeface="Symbol"/>
              </a:rPr>
              <a:t> </a:t>
            </a:r>
            <a:r>
              <a:rPr lang="en-US" i="1" dirty="0">
                <a:sym typeface="Symbol"/>
              </a:rPr>
              <a:t>N(x) - y</a:t>
            </a:r>
            <a:endParaRPr lang="ru-RU" dirty="0"/>
          </a:p>
          <a:p>
            <a:pPr lvl="0">
              <a:buNone/>
            </a:pPr>
            <a:r>
              <a:rPr lang="en-US" b="1" dirty="0"/>
              <a:t>		</a:t>
            </a:r>
            <a:r>
              <a:rPr lang="ru-RU" b="1" dirty="0"/>
              <a:t>если</a:t>
            </a:r>
            <a:r>
              <a:rPr lang="ru-RU" dirty="0"/>
              <a:t> вершина </a:t>
            </a:r>
            <a:r>
              <a:rPr lang="en-US" i="1" dirty="0">
                <a:sym typeface="Symbol"/>
              </a:rPr>
              <a:t> y</a:t>
            </a:r>
            <a:r>
              <a:rPr lang="ru-RU" i="1" dirty="0">
                <a:sym typeface="Symbol"/>
              </a:rPr>
              <a:t> </a:t>
            </a:r>
            <a:r>
              <a:rPr lang="ru-RU" dirty="0"/>
              <a:t>не находится в </a:t>
            </a:r>
            <a:r>
              <a:rPr lang="ru-RU" i="1" dirty="0"/>
              <a:t>PATH</a:t>
            </a:r>
            <a:r>
              <a:rPr lang="ru-RU" dirty="0"/>
              <a:t> </a:t>
            </a:r>
          </a:p>
          <a:p>
            <a:pPr lvl="0">
              <a:buNone/>
            </a:pPr>
            <a:r>
              <a:rPr lang="ru-RU" b="1" dirty="0"/>
              <a:t>		то </a:t>
            </a:r>
            <a:r>
              <a:rPr lang="en-US" b="1" dirty="0"/>
              <a:t>	y </a:t>
            </a:r>
            <a:r>
              <a:rPr lang="en-US" i="1" dirty="0">
                <a:sym typeface="Symbol"/>
              </a:rPr>
              <a:t> PATH</a:t>
            </a:r>
          </a:p>
          <a:p>
            <a:pPr lvl="0">
              <a:buNone/>
            </a:pPr>
            <a:r>
              <a:rPr lang="en-US" dirty="0"/>
              <a:t>			</a:t>
            </a:r>
            <a:r>
              <a:rPr lang="en-US" i="1" dirty="0">
                <a:sym typeface="Symbol"/>
              </a:rPr>
              <a:t> N(y)  V(y) </a:t>
            </a:r>
            <a:endParaRPr lang="ru-RU" dirty="0"/>
          </a:p>
          <a:p>
            <a:pPr lvl="0">
              <a:buNone/>
            </a:pPr>
            <a:r>
              <a:rPr lang="en-US" b="1" dirty="0"/>
              <a:t>			</a:t>
            </a:r>
            <a:r>
              <a:rPr lang="ru-RU" b="1" dirty="0"/>
              <a:t>если</a:t>
            </a:r>
            <a:r>
              <a:rPr lang="ru-RU" dirty="0"/>
              <a:t> </a:t>
            </a:r>
            <a:r>
              <a:rPr lang="ru-RU" i="1" dirty="0"/>
              <a:t>PATH</a:t>
            </a:r>
            <a:r>
              <a:rPr lang="ru-RU" dirty="0"/>
              <a:t> содержит все вершины </a:t>
            </a:r>
          </a:p>
          <a:p>
            <a:pPr lvl="0">
              <a:buNone/>
            </a:pPr>
            <a:r>
              <a:rPr lang="ru-RU" b="1" dirty="0"/>
              <a:t>			то</a:t>
            </a:r>
            <a:r>
              <a:rPr lang="ru-RU" dirty="0"/>
              <a:t>  	</a:t>
            </a:r>
            <a:r>
              <a:rPr lang="ru-RU" b="1" dirty="0"/>
              <a:t>если</a:t>
            </a:r>
            <a:r>
              <a:rPr lang="ru-RU" dirty="0"/>
              <a:t>  </a:t>
            </a:r>
            <a:r>
              <a:rPr lang="en-US" i="1" dirty="0">
                <a:sym typeface="Symbol"/>
              </a:rPr>
              <a:t> y</a:t>
            </a:r>
            <a:r>
              <a:rPr lang="ru-RU" i="1" dirty="0">
                <a:sym typeface="Symbol"/>
              </a:rPr>
              <a:t> </a:t>
            </a:r>
            <a:r>
              <a:rPr lang="ru-RU" dirty="0" err="1"/>
              <a:t>смежна</a:t>
            </a:r>
            <a:r>
              <a:rPr lang="ru-RU" dirty="0"/>
              <a:t> с </a:t>
            </a:r>
            <a:r>
              <a:rPr lang="en-US" i="1" dirty="0"/>
              <a:t>a</a:t>
            </a:r>
            <a:endParaRPr lang="ru-RU" dirty="0"/>
          </a:p>
          <a:p>
            <a:pPr lvl="0">
              <a:buNone/>
            </a:pPr>
            <a:r>
              <a:rPr lang="ru-RU" b="1" dirty="0"/>
              <a:t>				то</a:t>
            </a:r>
            <a:r>
              <a:rPr lang="ru-RU" dirty="0"/>
              <a:t> выдать цикл </a:t>
            </a:r>
          </a:p>
          <a:p>
            <a:pPr lvl="0">
              <a:buNone/>
            </a:pPr>
            <a:r>
              <a:rPr lang="ru-RU" b="1" dirty="0"/>
              <a:t>	иначе</a:t>
            </a:r>
            <a:r>
              <a:rPr lang="ru-RU" dirty="0"/>
              <a:t> удалить вершину  </a:t>
            </a:r>
            <a:r>
              <a:rPr lang="en-US" i="1" dirty="0"/>
              <a:t>x </a:t>
            </a:r>
            <a:r>
              <a:rPr lang="ru-RU" dirty="0"/>
              <a:t>из </a:t>
            </a:r>
            <a:r>
              <a:rPr lang="ru-RU" i="1" dirty="0"/>
              <a:t>PATH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rmAutofit fontScale="90000"/>
          </a:bodyPr>
          <a:lstStyle/>
          <a:p>
            <a:r>
              <a:rPr lang="ru-RU" sz="3200" b="1" dirty="0"/>
              <a:t>Обсуждение алгоритма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857232"/>
            <a:ext cx="8229600" cy="2000264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dirty="0"/>
              <a:t>Этот алгоритм является поиском в глубину, только не в самом графе, а в дереве путей. Вершинами этого дерева являются всевозможные простые пути, начинающиеся в вершине </a:t>
            </a:r>
            <a:r>
              <a:rPr lang="en-US" i="1" dirty="0"/>
              <a:t>a</a:t>
            </a:r>
            <a:r>
              <a:rPr lang="ru-RU" dirty="0"/>
              <a:t>, а ребро дерева соединяет два пути, один из которых получается из другого добавлением одной вершины в конце.</a:t>
            </a:r>
          </a:p>
        </p:txBody>
      </p:sp>
      <p:pic>
        <p:nvPicPr>
          <p:cNvPr id="4" name="Рисунок 3" descr="http://www.intuit.ru/department/algorithms/gaa/8/8-2.gif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3214686"/>
            <a:ext cx="8286808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282" y="0"/>
            <a:ext cx="8929718" cy="725470"/>
          </a:xfrm>
        </p:spPr>
        <p:txBody>
          <a:bodyPr>
            <a:normAutofit/>
          </a:bodyPr>
          <a:lstStyle/>
          <a:p>
            <a:r>
              <a:rPr lang="ru-RU" sz="2800" b="1" dirty="0"/>
              <a:t>Связь между </a:t>
            </a:r>
            <a:r>
              <a:rPr lang="ru-RU" sz="2800" b="1" dirty="0" err="1"/>
              <a:t>эйлеровыми</a:t>
            </a:r>
            <a:r>
              <a:rPr lang="ru-RU" sz="2800" b="1" dirty="0"/>
              <a:t> и гамильтоновыми циклами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2071702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b="1" dirty="0"/>
              <a:t>Реберным графом</a:t>
            </a:r>
            <a:r>
              <a:rPr lang="ru-RU" dirty="0"/>
              <a:t> </a:t>
            </a:r>
            <a:r>
              <a:rPr lang="ru-RU" i="1" dirty="0" err="1"/>
              <a:t>G</a:t>
            </a:r>
            <a:r>
              <a:rPr lang="ru-RU" i="1" baseline="-25000" dirty="0" err="1"/>
              <a:t>l</a:t>
            </a:r>
            <a:r>
              <a:rPr lang="ru-RU" dirty="0"/>
              <a:t> графа </a:t>
            </a:r>
            <a:r>
              <a:rPr lang="ru-RU" i="1" dirty="0"/>
              <a:t>G</a:t>
            </a:r>
            <a:r>
              <a:rPr lang="ru-RU" dirty="0"/>
              <a:t> называется граф имеющий столько же вершин, сколько ребер у графа </a:t>
            </a:r>
            <a:r>
              <a:rPr lang="ru-RU" i="1" dirty="0"/>
              <a:t>G</a:t>
            </a:r>
            <a:r>
              <a:rPr lang="ru-RU" dirty="0"/>
              <a:t>. Ребро между двумя вершинами графа </a:t>
            </a:r>
            <a:r>
              <a:rPr lang="ru-RU" i="1" dirty="0" err="1"/>
              <a:t>G</a:t>
            </a:r>
            <a:r>
              <a:rPr lang="ru-RU" i="1" baseline="-25000" dirty="0" err="1"/>
              <a:t>l</a:t>
            </a:r>
            <a:r>
              <a:rPr lang="ru-RU" dirty="0"/>
              <a:t> существует тогда и только тогда, когда ребра графа </a:t>
            </a:r>
            <a:r>
              <a:rPr lang="ru-RU" i="1" dirty="0"/>
              <a:t>G</a:t>
            </a:r>
            <a:r>
              <a:rPr lang="ru-RU" dirty="0"/>
              <a:t>, соответствующие этим двум вершинам, смежны (т. е. инцидентны одной и той же вершине графа </a:t>
            </a:r>
            <a:r>
              <a:rPr lang="ru-RU" i="1" dirty="0"/>
              <a:t>G</a:t>
            </a:r>
            <a:r>
              <a:rPr lang="ru-RU" dirty="0"/>
              <a:t>).</a:t>
            </a:r>
          </a:p>
        </p:txBody>
      </p:sp>
      <p:pic>
        <p:nvPicPr>
          <p:cNvPr id="4" name="Рисунок 3" descr="Исходный граф и соответствующий ему реберный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2928934"/>
            <a:ext cx="7643866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/>
            </a:r>
            <a:br>
              <a:rPr lang="en-US" b="1" dirty="0"/>
            </a:br>
            <a:r>
              <a:rPr lang="ru-RU" sz="3600" b="1" dirty="0"/>
              <a:t>Теорема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/>
          <a:lstStyle/>
          <a:p>
            <a:pPr>
              <a:buNone/>
            </a:pPr>
            <a:r>
              <a:rPr lang="ru-RU" dirty="0"/>
              <a:t>Имеют место следующие утверждения о взаимоотношениях между </a:t>
            </a:r>
            <a:r>
              <a:rPr lang="ru-RU" dirty="0" err="1"/>
              <a:t>эйлеровыми</a:t>
            </a:r>
            <a:r>
              <a:rPr lang="ru-RU" dirty="0"/>
              <a:t> и гамильтоновыми циклами: </a:t>
            </a:r>
          </a:p>
          <a:p>
            <a:pPr lvl="0"/>
            <a:r>
              <a:rPr lang="ru-RU" dirty="0"/>
              <a:t>Если </a:t>
            </a:r>
            <a:r>
              <a:rPr lang="ru-RU" i="1" dirty="0"/>
              <a:t>G</a:t>
            </a:r>
            <a:r>
              <a:rPr lang="ru-RU" dirty="0"/>
              <a:t> имеет </a:t>
            </a:r>
            <a:r>
              <a:rPr lang="ru-RU" dirty="0" err="1"/>
              <a:t>эйлеров</a:t>
            </a:r>
            <a:r>
              <a:rPr lang="ru-RU" dirty="0"/>
              <a:t> цикл, то </a:t>
            </a:r>
            <a:r>
              <a:rPr lang="ru-RU" i="1" dirty="0" err="1"/>
              <a:t>G</a:t>
            </a:r>
            <a:r>
              <a:rPr lang="ru-RU" i="1" baseline="-25000" dirty="0" err="1"/>
              <a:t>l</a:t>
            </a:r>
            <a:r>
              <a:rPr lang="ru-RU" dirty="0"/>
              <a:t> имеет как </a:t>
            </a:r>
            <a:r>
              <a:rPr lang="ru-RU" dirty="0" err="1"/>
              <a:t>эйлеров</a:t>
            </a:r>
            <a:r>
              <a:rPr lang="ru-RU" dirty="0"/>
              <a:t>, так и гамильтонов циклы. </a:t>
            </a:r>
          </a:p>
          <a:p>
            <a:pPr lvl="0"/>
            <a:r>
              <a:rPr lang="ru-RU" dirty="0"/>
              <a:t>Если </a:t>
            </a:r>
            <a:r>
              <a:rPr lang="ru-RU" i="1" dirty="0"/>
              <a:t>G</a:t>
            </a:r>
            <a:r>
              <a:rPr lang="ru-RU" dirty="0"/>
              <a:t> имеет гамильтонов цикл, то </a:t>
            </a:r>
            <a:r>
              <a:rPr lang="ru-RU" i="1" dirty="0" err="1"/>
              <a:t>G</a:t>
            </a:r>
            <a:r>
              <a:rPr lang="ru-RU" i="1" baseline="-25000" dirty="0" err="1"/>
              <a:t>l</a:t>
            </a:r>
            <a:r>
              <a:rPr lang="ru-RU" dirty="0"/>
              <a:t> также имеет гамильтонов цикл. 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786323"/>
            <a:ext cx="8229600" cy="928694"/>
          </a:xfrm>
        </p:spPr>
        <p:txBody>
          <a:bodyPr/>
          <a:lstStyle/>
          <a:p>
            <a:pPr>
              <a:buNone/>
            </a:pPr>
            <a:r>
              <a:rPr lang="ru-RU" dirty="0">
                <a:latin typeface="Times New Roman"/>
                <a:cs typeface="Times New Roman"/>
              </a:rPr>
              <a:t>   </a:t>
            </a:r>
            <a:r>
              <a:rPr lang="el-GR" dirty="0">
                <a:latin typeface="Times New Roman"/>
                <a:cs typeface="Times New Roman"/>
              </a:rPr>
              <a:t>χ</a:t>
            </a:r>
            <a:r>
              <a:rPr lang="ru-RU" dirty="0"/>
              <a:t>(G</a:t>
            </a:r>
            <a:r>
              <a:rPr lang="ru-RU" baseline="-25000" dirty="0"/>
              <a:t>1</a:t>
            </a:r>
            <a:r>
              <a:rPr lang="ru-RU" dirty="0"/>
              <a:t>) = 3                                                 </a:t>
            </a:r>
            <a:r>
              <a:rPr lang="el-GR" dirty="0">
                <a:latin typeface="Times New Roman"/>
                <a:cs typeface="Times New Roman"/>
              </a:rPr>
              <a:t>χ</a:t>
            </a:r>
            <a:r>
              <a:rPr lang="ru-RU" dirty="0"/>
              <a:t>(G</a:t>
            </a:r>
            <a:r>
              <a:rPr lang="ru-RU" baseline="-25000" dirty="0"/>
              <a:t>2</a:t>
            </a:r>
            <a:r>
              <a:rPr lang="ru-RU" dirty="0"/>
              <a:t>) = 4</a:t>
            </a:r>
          </a:p>
        </p:txBody>
      </p:sp>
      <p:pic>
        <p:nvPicPr>
          <p:cNvPr id="4" name="Рисунок 3" descr="http://pgap.chat.ru/zap/images/zap250.gif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214422"/>
            <a:ext cx="8643998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Задача составления расписаний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785794"/>
            <a:ext cx="8686800" cy="607220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2000" dirty="0"/>
              <a:t>Предположим, что в учебном центре надо провести несколько занятий за кратчайшее время. </a:t>
            </a:r>
          </a:p>
          <a:p>
            <a:pPr>
              <a:buNone/>
            </a:pPr>
            <a:r>
              <a:rPr lang="ru-RU" sz="2000" dirty="0"/>
              <a:t>Длительность всех занятий одинакова, скажем, один час. Некоторые занятия не могут проводиться одновременно, например, это занятия в одной и той же учебной группе (по разным предметам), или занятия проводит один и тот же преподаватель. </a:t>
            </a:r>
          </a:p>
          <a:p>
            <a:pPr>
              <a:buNone/>
            </a:pPr>
            <a:r>
              <a:rPr lang="ru-RU" sz="2000" dirty="0"/>
              <a:t>Для решения задачи построим граф </a:t>
            </a:r>
            <a:r>
              <a:rPr lang="ru-RU" sz="2000" i="1" dirty="0"/>
              <a:t>G</a:t>
            </a:r>
            <a:r>
              <a:rPr lang="ru-RU" sz="2000" dirty="0"/>
              <a:t>, вершинам которого взаимнооднозначно соответствуют занятия. Две вершины соединены ребром, если соответствующие занятия нельзя проводить одновременно.</a:t>
            </a:r>
          </a:p>
          <a:p>
            <a:pPr>
              <a:buNone/>
            </a:pPr>
            <a:r>
              <a:rPr lang="ru-RU" sz="2000" dirty="0"/>
              <a:t> Ясно, что правильная раскраска графа</a:t>
            </a:r>
            <a:r>
              <a:rPr lang="ru-RU" sz="2000" i="1" dirty="0"/>
              <a:t> G </a:t>
            </a:r>
            <a:r>
              <a:rPr lang="ru-RU" sz="2000" dirty="0"/>
              <a:t>определяет расписание, удовлетворяющее требованиям несовместимости по времени: занятия, соответствующие вершинам, окрашенным одинаково, можно проводить одновременно. </a:t>
            </a:r>
          </a:p>
          <a:p>
            <a:pPr>
              <a:buNone/>
            </a:pPr>
            <a:r>
              <a:rPr lang="ru-RU" sz="2000" dirty="0"/>
              <a:t>Справедливо и обратное, любое такое расписание определяет правильную раскраску графа G. Следовательно, кратчайшее время необходимое для проведения всех занятий равно </a:t>
            </a:r>
            <a:r>
              <a:rPr lang="el-GR" sz="2000" dirty="0">
                <a:latin typeface="Times New Roman"/>
                <a:cs typeface="Times New Roman"/>
              </a:rPr>
              <a:t>χ</a:t>
            </a:r>
            <a:r>
              <a:rPr lang="ru-RU" sz="2000" dirty="0"/>
              <a:t>(</a:t>
            </a:r>
            <a:r>
              <a:rPr lang="ru-RU" sz="2000" i="1" dirty="0"/>
              <a:t>G</a:t>
            </a:r>
            <a:r>
              <a:rPr lang="ru-RU" sz="2000" dirty="0"/>
              <a:t>), а из оптимальной раскраски графа </a:t>
            </a:r>
            <a:r>
              <a:rPr lang="ru-RU" sz="2000" i="1" dirty="0"/>
              <a:t>G</a:t>
            </a:r>
            <a:r>
              <a:rPr lang="ru-RU" sz="2000" dirty="0"/>
              <a:t> получается необходимое расписание.</a:t>
            </a:r>
          </a:p>
          <a:p>
            <a:pPr>
              <a:buNone/>
            </a:pPr>
            <a:endParaRPr lang="ru-RU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Задача распределения ресурсов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857232"/>
            <a:ext cx="8229600" cy="5643602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dirty="0"/>
              <a:t> </a:t>
            </a:r>
            <a:r>
              <a:rPr lang="ru-RU" sz="3400" dirty="0"/>
              <a:t>Необходимо выполнить некоторое множество </a:t>
            </a:r>
            <a:r>
              <a:rPr lang="ru-RU" sz="3400" i="1" dirty="0"/>
              <a:t>V</a:t>
            </a:r>
            <a:r>
              <a:rPr lang="ru-RU" sz="3400" dirty="0"/>
              <a:t>={</a:t>
            </a:r>
            <a:r>
              <a:rPr lang="ru-RU" sz="3400" i="1" dirty="0"/>
              <a:t>v</a:t>
            </a:r>
            <a:r>
              <a:rPr lang="ru-RU" sz="3400" baseline="-25000" dirty="0"/>
              <a:t>1</a:t>
            </a:r>
            <a:r>
              <a:rPr lang="ru-RU" sz="3400" dirty="0"/>
              <a:t>,</a:t>
            </a:r>
            <a:r>
              <a:rPr lang="ru-RU" sz="3400" i="1" dirty="0"/>
              <a:t>v</a:t>
            </a:r>
            <a:r>
              <a:rPr lang="ru-RU" sz="3400" baseline="-25000" dirty="0"/>
              <a:t>2</a:t>
            </a:r>
            <a:r>
              <a:rPr lang="ru-RU" sz="3400" dirty="0"/>
              <a:t>,…,</a:t>
            </a:r>
            <a:r>
              <a:rPr lang="ru-RU" sz="3400" i="1" dirty="0" err="1"/>
              <a:t>v</a:t>
            </a:r>
            <a:r>
              <a:rPr lang="ru-RU" sz="3400" i="1" baseline="-25000" dirty="0" err="1"/>
              <a:t>n</a:t>
            </a:r>
            <a:r>
              <a:rPr lang="ru-RU" sz="3400" dirty="0"/>
              <a:t>} работ. </a:t>
            </a:r>
          </a:p>
          <a:p>
            <a:pPr>
              <a:buNone/>
            </a:pPr>
            <a:r>
              <a:rPr lang="ru-RU" sz="3400" dirty="0"/>
              <a:t>Имеется множество </a:t>
            </a:r>
            <a:r>
              <a:rPr lang="ru-RU" sz="3400" i="1" dirty="0"/>
              <a:t>S</a:t>
            </a:r>
            <a:r>
              <a:rPr lang="ru-RU" sz="3400" dirty="0"/>
              <a:t>={</a:t>
            </a:r>
            <a:r>
              <a:rPr lang="ru-RU" sz="3400" i="1" dirty="0"/>
              <a:t>s</a:t>
            </a:r>
            <a:r>
              <a:rPr lang="ru-RU" sz="3400" baseline="-25000" dirty="0"/>
              <a:t>1</a:t>
            </a:r>
            <a:r>
              <a:rPr lang="ru-RU" sz="3400" dirty="0"/>
              <a:t>,</a:t>
            </a:r>
            <a:r>
              <a:rPr lang="ru-RU" sz="3400" i="1" dirty="0"/>
              <a:t>s</a:t>
            </a:r>
            <a:r>
              <a:rPr lang="ru-RU" sz="3400" baseline="-25000" dirty="0"/>
              <a:t>2</a:t>
            </a:r>
            <a:r>
              <a:rPr lang="ru-RU" sz="3400" dirty="0"/>
              <a:t>,…,</a:t>
            </a:r>
            <a:r>
              <a:rPr lang="ru-RU" sz="3400" i="1" dirty="0" err="1"/>
              <a:t>s</a:t>
            </a:r>
            <a:r>
              <a:rPr lang="ru-RU" sz="3400" baseline="-25000" dirty="0" err="1"/>
              <a:t>r</a:t>
            </a:r>
            <a:r>
              <a:rPr lang="ru-RU" sz="3400" dirty="0"/>
              <a:t>} ресурсов, необходимых для выполнения этих работ. </a:t>
            </a:r>
          </a:p>
          <a:p>
            <a:pPr lvl="1"/>
            <a:r>
              <a:rPr lang="ru-RU" sz="3000" dirty="0"/>
              <a:t>Каждая работа использует часть указанных ресурсов. </a:t>
            </a:r>
          </a:p>
          <a:p>
            <a:pPr lvl="1"/>
            <a:r>
              <a:rPr lang="ru-RU" sz="3000" dirty="0"/>
              <a:t>Одновременно могут выполняться работы, использующие разные ресурсы.</a:t>
            </a:r>
          </a:p>
          <a:p>
            <a:pPr lvl="1"/>
            <a:r>
              <a:rPr lang="ru-RU" sz="3000" dirty="0"/>
              <a:t>Все работы выполняются за одно и то же время </a:t>
            </a:r>
            <a:r>
              <a:rPr lang="ru-RU" sz="3000" i="1" dirty="0" err="1"/>
              <a:t>t</a:t>
            </a:r>
            <a:r>
              <a:rPr lang="ru-RU" sz="3000" dirty="0"/>
              <a:t>.</a:t>
            </a:r>
          </a:p>
          <a:p>
            <a:pPr>
              <a:buNone/>
            </a:pPr>
            <a:r>
              <a:rPr lang="ru-RU" sz="3400" dirty="0"/>
              <a:t> Необходимо распределить ресурсы так, чтобы общее время выполнения всех работ было минимальным.</a:t>
            </a:r>
          </a:p>
          <a:p>
            <a:pPr>
              <a:buNone/>
            </a:pPr>
            <a:r>
              <a:rPr lang="ru-RU" sz="3400" dirty="0"/>
              <a:t>Рассмотрим граф </a:t>
            </a:r>
            <a:r>
              <a:rPr lang="ru-RU" sz="3400" i="1" dirty="0"/>
              <a:t>G</a:t>
            </a:r>
            <a:r>
              <a:rPr lang="ru-RU" sz="3400" dirty="0"/>
              <a:t> с множеством вершин </a:t>
            </a:r>
            <a:r>
              <a:rPr lang="ru-RU" sz="3400" i="1" dirty="0"/>
              <a:t>V</a:t>
            </a:r>
            <a:r>
              <a:rPr lang="ru-RU" sz="3400" dirty="0"/>
              <a:t>. Две различные вершины </a:t>
            </a:r>
            <a:r>
              <a:rPr lang="ru-RU" sz="3400" i="1" dirty="0" err="1"/>
              <a:t>v</a:t>
            </a:r>
            <a:r>
              <a:rPr lang="ru-RU" sz="3400" dirty="0"/>
              <a:t> и </a:t>
            </a:r>
            <a:r>
              <a:rPr lang="ru-RU" sz="3400" i="1" dirty="0" err="1"/>
              <a:t>v</a:t>
            </a:r>
            <a:r>
              <a:rPr lang="ru-RU" sz="3400" dirty="0"/>
              <a:t>’ графа </a:t>
            </a:r>
            <a:r>
              <a:rPr lang="ru-RU" sz="3400" i="1" dirty="0"/>
              <a:t>G</a:t>
            </a:r>
            <a:r>
              <a:rPr lang="ru-RU" sz="3400" dirty="0"/>
              <a:t> смежны тогда и только тогда, когда для выполнения работ </a:t>
            </a:r>
            <a:r>
              <a:rPr lang="ru-RU" sz="3400" i="1" dirty="0" err="1"/>
              <a:t>v</a:t>
            </a:r>
            <a:r>
              <a:rPr lang="ru-RU" sz="3400" dirty="0"/>
              <a:t> и </a:t>
            </a:r>
            <a:r>
              <a:rPr lang="ru-RU" sz="3400" i="1" dirty="0" err="1"/>
              <a:t>v</a:t>
            </a:r>
            <a:r>
              <a:rPr lang="ru-RU" sz="3400" dirty="0"/>
              <a:t>’ требуется хотя бы один общий ресурс. </a:t>
            </a:r>
          </a:p>
          <a:p>
            <a:pPr>
              <a:buNone/>
            </a:pPr>
            <a:r>
              <a:rPr lang="ru-RU" sz="3400" dirty="0"/>
              <a:t>Наименьшее время выполнения всех работ равно </a:t>
            </a:r>
            <a:r>
              <a:rPr lang="el-GR" sz="3400" dirty="0">
                <a:latin typeface="Times New Roman"/>
                <a:cs typeface="Times New Roman"/>
              </a:rPr>
              <a:t>χ</a:t>
            </a:r>
            <a:r>
              <a:rPr lang="ru-RU" sz="3400" dirty="0"/>
              <a:t>(</a:t>
            </a:r>
            <a:r>
              <a:rPr lang="ru-RU" sz="3400" i="1" dirty="0"/>
              <a:t>G</a:t>
            </a:r>
            <a:r>
              <a:rPr lang="ru-RU" sz="3400" dirty="0"/>
              <a:t>)</a:t>
            </a:r>
            <a:r>
              <a:rPr lang="ru-RU" sz="3400" b="1" dirty="0"/>
              <a:t>·</a:t>
            </a:r>
            <a:r>
              <a:rPr lang="ru-RU" sz="3400" i="1" dirty="0" err="1"/>
              <a:t>t</a:t>
            </a:r>
            <a:r>
              <a:rPr lang="ru-RU" sz="3400" dirty="0"/>
              <a:t>. </a:t>
            </a:r>
          </a:p>
          <a:p>
            <a:pPr>
              <a:buNone/>
            </a:pPr>
            <a:r>
              <a:rPr lang="ru-RU" sz="3400" dirty="0"/>
              <a:t>Оптимальная раскраска графа G определяет распределение ресурсов.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439718"/>
          </a:xfrm>
        </p:spPr>
        <p:txBody>
          <a:bodyPr>
            <a:noAutofit/>
          </a:bodyPr>
          <a:lstStyle/>
          <a:p>
            <a:r>
              <a:rPr lang="ru-RU" sz="3200" b="1" dirty="0"/>
              <a:t>Задача экономии памяти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571481"/>
            <a:ext cx="8858280" cy="857256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ru-RU" dirty="0"/>
              <a:t>Предположим, что необходимо написать программу для вычисления функции </a:t>
            </a:r>
            <a:r>
              <a:rPr lang="el-GR" dirty="0">
                <a:latin typeface="Times New Roman"/>
                <a:cs typeface="Times New Roman"/>
              </a:rPr>
              <a:t>φ</a:t>
            </a:r>
            <a:r>
              <a:rPr lang="ru-RU" dirty="0"/>
              <a:t>(</a:t>
            </a:r>
            <a:r>
              <a:rPr lang="ru-RU" i="1" dirty="0"/>
              <a:t>х</a:t>
            </a:r>
            <a:r>
              <a:rPr lang="ru-RU" baseline="-25000" dirty="0"/>
              <a:t>1</a:t>
            </a:r>
            <a:r>
              <a:rPr lang="ru-RU" dirty="0"/>
              <a:t>,</a:t>
            </a:r>
            <a:r>
              <a:rPr lang="ru-RU" i="1" dirty="0"/>
              <a:t>x</a:t>
            </a:r>
            <a:r>
              <a:rPr lang="ru-RU" baseline="-25000" dirty="0"/>
              <a:t>2</a:t>
            </a:r>
            <a:r>
              <a:rPr lang="ru-RU" dirty="0"/>
              <a:t>,…,</a:t>
            </a:r>
            <a:r>
              <a:rPr lang="ru-RU" i="1" dirty="0" err="1"/>
              <a:t>x</a:t>
            </a:r>
            <a:r>
              <a:rPr lang="ru-RU" i="1" baseline="-25000" dirty="0" err="1"/>
              <a:t>n</a:t>
            </a:r>
            <a:r>
              <a:rPr lang="ru-RU" dirty="0"/>
              <a:t>). Вычисление этой функции разбито на ряд блоков, у каждого из блоков имеются входные и выходные переменные. </a:t>
            </a:r>
          </a:p>
          <a:p>
            <a:pPr>
              <a:buNone/>
            </a:pPr>
            <a:endParaRPr lang="ru-RU" dirty="0"/>
          </a:p>
        </p:txBody>
      </p:sp>
      <p:pic>
        <p:nvPicPr>
          <p:cNvPr id="4" name="Рисунок 3" descr="http://pgap.chat.ru/zap/images/zap251.gif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500174"/>
            <a:ext cx="8858280" cy="5357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ru-RU" sz="3200" b="1" dirty="0"/>
              <a:t>Задача экономии памяти (продолжение)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785794"/>
            <a:ext cx="8715436" cy="3214709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ru-RU" dirty="0"/>
              <a:t>Предположим, что значения переменной занимают одну ячейку памяти. </a:t>
            </a:r>
          </a:p>
          <a:p>
            <a:pPr>
              <a:buNone/>
            </a:pPr>
            <a:r>
              <a:rPr lang="ru-RU" dirty="0"/>
              <a:t>Задача состоит в том, чтобы определить наименьшее число ячеек памяти, необходимое для хранения указанных в блок – схеме переменных. </a:t>
            </a:r>
          </a:p>
          <a:p>
            <a:pPr>
              <a:buNone/>
            </a:pPr>
            <a:r>
              <a:rPr lang="ru-RU" dirty="0"/>
              <a:t>Решить эту задачу можно следующим образом. На множестве переменных </a:t>
            </a:r>
            <a:r>
              <a:rPr lang="ru-RU" i="1" dirty="0"/>
              <a:t>V</a:t>
            </a:r>
            <a:r>
              <a:rPr lang="ru-RU" dirty="0"/>
              <a:t>={</a:t>
            </a:r>
            <a:r>
              <a:rPr lang="ru-RU" i="1" dirty="0" err="1"/>
              <a:t>a</a:t>
            </a:r>
            <a:r>
              <a:rPr lang="ru-RU" dirty="0" err="1"/>
              <a:t>,</a:t>
            </a:r>
            <a:r>
              <a:rPr lang="ru-RU" i="1" dirty="0" err="1"/>
              <a:t>b</a:t>
            </a:r>
            <a:r>
              <a:rPr lang="ru-RU" dirty="0"/>
              <a:t>,…,</a:t>
            </a:r>
            <a:r>
              <a:rPr lang="ru-RU" i="1" dirty="0" err="1"/>
              <a:t>g</a:t>
            </a:r>
            <a:r>
              <a:rPr lang="ru-RU" dirty="0" err="1"/>
              <a:t>,</a:t>
            </a:r>
            <a:r>
              <a:rPr lang="ru-RU" i="1" dirty="0" err="1"/>
              <a:t>h</a:t>
            </a:r>
            <a:r>
              <a:rPr lang="ru-RU" dirty="0"/>
              <a:t>} введем структуру графа: две переменных соединим ребром, если времена их жизни пересекаются. Полученный граф будем называть графом несовместимости переменных. </a:t>
            </a:r>
          </a:p>
          <a:p>
            <a:pPr>
              <a:buNone/>
            </a:pPr>
            <a:r>
              <a:rPr lang="ru-RU" dirty="0"/>
              <a:t>Значения переменных не могут занимать одну ячейку памяти тогда и только тогда, когда переменные соединены ребром в графе несовместимости. </a:t>
            </a:r>
          </a:p>
          <a:p>
            <a:pPr>
              <a:buNone/>
            </a:pPr>
            <a:r>
              <a:rPr lang="ru-RU" dirty="0"/>
              <a:t>Следовательно, задача экономии памяти сводится к нахождению оптимальной раскраски графа несовместимости. </a:t>
            </a:r>
          </a:p>
        </p:txBody>
      </p:sp>
      <p:pic>
        <p:nvPicPr>
          <p:cNvPr id="4" name="Рисунок 3" descr="http://pgap.chat.ru/zap/images/zap252.gif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4071942"/>
            <a:ext cx="6715172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582594"/>
          </a:xfrm>
        </p:spPr>
        <p:txBody>
          <a:bodyPr>
            <a:normAutofit/>
          </a:bodyPr>
          <a:lstStyle/>
          <a:p>
            <a:r>
              <a:rPr lang="ru-RU" sz="3200" b="1" dirty="0"/>
              <a:t>Алгоритм последовательной раскраски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714357"/>
            <a:ext cx="8229600" cy="2643206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dirty="0"/>
              <a:t>Упорядочиваем вершины графа G: </a:t>
            </a:r>
            <a:r>
              <a:rPr lang="ru-RU" i="1" dirty="0"/>
              <a:t>V</a:t>
            </a:r>
            <a:r>
              <a:rPr lang="ru-RU" dirty="0"/>
              <a:t>={</a:t>
            </a:r>
            <a:r>
              <a:rPr lang="ru-RU" i="1" dirty="0"/>
              <a:t>v</a:t>
            </a:r>
            <a:r>
              <a:rPr lang="ru-RU" baseline="-25000" dirty="0"/>
              <a:t>1</a:t>
            </a:r>
            <a:r>
              <a:rPr lang="ru-RU" dirty="0"/>
              <a:t>,</a:t>
            </a:r>
            <a:r>
              <a:rPr lang="ru-RU" i="1" dirty="0"/>
              <a:t>v</a:t>
            </a:r>
            <a:r>
              <a:rPr lang="ru-RU" baseline="-25000" dirty="0"/>
              <a:t>2</a:t>
            </a:r>
            <a:r>
              <a:rPr lang="ru-RU" dirty="0"/>
              <a:t>,…,</a:t>
            </a:r>
            <a:r>
              <a:rPr lang="ru-RU" i="1" dirty="0" err="1"/>
              <a:t>v</a:t>
            </a:r>
            <a:r>
              <a:rPr lang="ru-RU" i="1" baseline="-25000" dirty="0" err="1"/>
              <a:t>n</a:t>
            </a:r>
            <a:r>
              <a:rPr lang="ru-RU" dirty="0"/>
              <a:t>}.</a:t>
            </a:r>
          </a:p>
          <a:p>
            <a:pPr>
              <a:buNone/>
            </a:pPr>
            <a:r>
              <a:rPr lang="ru-RU" dirty="0"/>
              <a:t>Вершину </a:t>
            </a:r>
            <a:r>
              <a:rPr lang="ru-RU" i="1" dirty="0"/>
              <a:t>v</a:t>
            </a:r>
            <a:r>
              <a:rPr lang="ru-RU" baseline="-25000" dirty="0"/>
              <a:t>1</a:t>
            </a:r>
            <a:r>
              <a:rPr lang="ru-RU" dirty="0"/>
              <a:t> красим первой краской.</a:t>
            </a:r>
          </a:p>
          <a:p>
            <a:pPr>
              <a:buNone/>
            </a:pPr>
            <a:r>
              <a:rPr lang="ru-RU" dirty="0"/>
              <a:t> Предположим, что вершины </a:t>
            </a:r>
            <a:r>
              <a:rPr lang="ru-RU" i="1" dirty="0"/>
              <a:t>v</a:t>
            </a:r>
            <a:r>
              <a:rPr lang="ru-RU" baseline="-25000" dirty="0"/>
              <a:t>1</a:t>
            </a:r>
            <a:r>
              <a:rPr lang="ru-RU" dirty="0"/>
              <a:t>,…,</a:t>
            </a:r>
            <a:r>
              <a:rPr lang="ru-RU" i="1" dirty="0" err="1"/>
              <a:t>v</a:t>
            </a:r>
            <a:r>
              <a:rPr lang="ru-RU" i="1" baseline="-25000" dirty="0" err="1"/>
              <a:t>i</a:t>
            </a:r>
            <a:r>
              <a:rPr lang="ru-RU" dirty="0"/>
              <a:t> уже раскрашены и на это использовано</a:t>
            </a:r>
            <a:r>
              <a:rPr lang="ru-RU" i="1" dirty="0"/>
              <a:t> </a:t>
            </a:r>
            <a:r>
              <a:rPr lang="en-US" i="1" dirty="0"/>
              <a:t>k </a:t>
            </a:r>
            <a:r>
              <a:rPr lang="ru-RU" dirty="0"/>
              <a:t>красок. </a:t>
            </a:r>
            <a:endParaRPr lang="en-US" dirty="0"/>
          </a:p>
          <a:p>
            <a:pPr>
              <a:buNone/>
            </a:pPr>
            <a:r>
              <a:rPr lang="ru-RU" dirty="0"/>
              <a:t>Если на раскрашенные вершины, смежные с </a:t>
            </a:r>
            <a:r>
              <a:rPr lang="ru-RU" i="1" dirty="0"/>
              <a:t>v</a:t>
            </a:r>
            <a:r>
              <a:rPr lang="ru-RU" i="1" baseline="-25000" dirty="0"/>
              <a:t>i</a:t>
            </a:r>
            <a:r>
              <a:rPr lang="ru-RU" baseline="-25000" dirty="0"/>
              <a:t>+1</a:t>
            </a:r>
            <a:r>
              <a:rPr lang="ru-RU" dirty="0"/>
              <a:t>, использованы все краски, то </a:t>
            </a:r>
            <a:r>
              <a:rPr lang="ru-RU" i="1" dirty="0"/>
              <a:t>v</a:t>
            </a:r>
            <a:r>
              <a:rPr lang="ru-RU" i="1" baseline="-25000" dirty="0"/>
              <a:t>i</a:t>
            </a:r>
            <a:r>
              <a:rPr lang="ru-RU" baseline="-25000" dirty="0"/>
              <a:t>+1</a:t>
            </a:r>
            <a:r>
              <a:rPr lang="ru-RU" dirty="0"/>
              <a:t> раскрашиваем</a:t>
            </a:r>
            <a:r>
              <a:rPr lang="ru-RU" i="1" dirty="0"/>
              <a:t> </a:t>
            </a:r>
            <a:r>
              <a:rPr lang="en-US" i="1" dirty="0"/>
              <a:t>k</a:t>
            </a:r>
            <a:r>
              <a:rPr lang="ru-RU" dirty="0"/>
              <a:t>+1 краской. </a:t>
            </a:r>
            <a:endParaRPr lang="en-US" dirty="0"/>
          </a:p>
          <a:p>
            <a:pPr>
              <a:buNone/>
            </a:pPr>
            <a:r>
              <a:rPr lang="ru-RU" dirty="0"/>
              <a:t>Если среди</a:t>
            </a:r>
            <a:r>
              <a:rPr lang="en-US" i="1" dirty="0"/>
              <a:t> k </a:t>
            </a:r>
            <a:r>
              <a:rPr lang="ru-RU" dirty="0"/>
              <a:t>красок найдется краска, которая не использована для вершин, смежных с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ru-RU" baseline="-25000" dirty="0"/>
              <a:t>+1</a:t>
            </a:r>
            <a:r>
              <a:rPr lang="ru-RU" dirty="0"/>
              <a:t>, то вершину </a:t>
            </a:r>
            <a:r>
              <a:rPr lang="ru-RU" i="1" dirty="0"/>
              <a:t>v</a:t>
            </a:r>
            <a:r>
              <a:rPr lang="ru-RU" i="1" baseline="-25000" dirty="0"/>
              <a:t>i</a:t>
            </a:r>
            <a:r>
              <a:rPr lang="ru-RU" baseline="-25000" dirty="0"/>
              <a:t>+1</a:t>
            </a:r>
            <a:r>
              <a:rPr lang="ru-RU" dirty="0"/>
              <a:t> красим этой краской.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1928794" y="4214818"/>
            <a:ext cx="357190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3214678" y="4071942"/>
            <a:ext cx="357190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3071802" y="5143512"/>
            <a:ext cx="357190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1857356" y="5286388"/>
            <a:ext cx="357190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4214810" y="4572008"/>
            <a:ext cx="357190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071934" y="5643578"/>
            <a:ext cx="357190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2857488" y="6072206"/>
            <a:ext cx="357190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5286380" y="3857628"/>
            <a:ext cx="357190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5429256" y="4786322"/>
            <a:ext cx="357190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5572132" y="5786454"/>
            <a:ext cx="357190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6357950" y="4071942"/>
            <a:ext cx="357190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Овал 14"/>
          <p:cNvSpPr/>
          <p:nvPr/>
        </p:nvSpPr>
        <p:spPr>
          <a:xfrm>
            <a:off x="6500826" y="5000636"/>
            <a:ext cx="357190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7" name="Прямая соединительная линия 16"/>
          <p:cNvCxnSpPr>
            <a:stCxn id="4" idx="4"/>
            <a:endCxn id="7" idx="0"/>
          </p:cNvCxnSpPr>
          <p:nvPr/>
        </p:nvCxnSpPr>
        <p:spPr>
          <a:xfrm rot="5400000">
            <a:off x="1714480" y="4893479"/>
            <a:ext cx="714380" cy="7143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5" idx="4"/>
            <a:endCxn id="6" idx="0"/>
          </p:cNvCxnSpPr>
          <p:nvPr/>
        </p:nvCxnSpPr>
        <p:spPr>
          <a:xfrm rot="5400000">
            <a:off x="2964645" y="4714884"/>
            <a:ext cx="714380" cy="14287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4" idx="5"/>
            <a:endCxn id="6" idx="1"/>
          </p:cNvCxnSpPr>
          <p:nvPr/>
        </p:nvCxnSpPr>
        <p:spPr>
          <a:xfrm rot="16200000" flipH="1">
            <a:off x="2340832" y="4412542"/>
            <a:ext cx="676122" cy="89043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>
            <a:stCxn id="7" idx="6"/>
            <a:endCxn id="6" idx="2"/>
          </p:cNvCxnSpPr>
          <p:nvPr/>
        </p:nvCxnSpPr>
        <p:spPr>
          <a:xfrm flipV="1">
            <a:off x="2214546" y="5322107"/>
            <a:ext cx="857256" cy="14287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6" idx="5"/>
            <a:endCxn id="9" idx="2"/>
          </p:cNvCxnSpPr>
          <p:nvPr/>
        </p:nvCxnSpPr>
        <p:spPr>
          <a:xfrm rot="16200000" flipH="1">
            <a:off x="3537418" y="5287657"/>
            <a:ext cx="373780" cy="69525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>
            <a:stCxn id="6" idx="4"/>
            <a:endCxn id="10" idx="0"/>
          </p:cNvCxnSpPr>
          <p:nvPr/>
        </p:nvCxnSpPr>
        <p:spPr>
          <a:xfrm rot="5400000">
            <a:off x="2857488" y="5679297"/>
            <a:ext cx="571504" cy="21431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>
            <a:stCxn id="7" idx="5"/>
            <a:endCxn id="10" idx="1"/>
          </p:cNvCxnSpPr>
          <p:nvPr/>
        </p:nvCxnSpPr>
        <p:spPr>
          <a:xfrm rot="16200000" flipH="1">
            <a:off x="2269394" y="5484112"/>
            <a:ext cx="533246" cy="74756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>
            <a:stCxn id="9" idx="3"/>
            <a:endCxn id="10" idx="6"/>
          </p:cNvCxnSpPr>
          <p:nvPr/>
        </p:nvCxnSpPr>
        <p:spPr>
          <a:xfrm rot="5400000">
            <a:off x="3518290" y="5644848"/>
            <a:ext cx="302342" cy="90956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>
            <a:stCxn id="5" idx="2"/>
            <a:endCxn id="4" idx="7"/>
          </p:cNvCxnSpPr>
          <p:nvPr/>
        </p:nvCxnSpPr>
        <p:spPr>
          <a:xfrm rot="10800000" flipV="1">
            <a:off x="2233676" y="4250537"/>
            <a:ext cx="981003" cy="1659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>
            <a:stCxn id="5" idx="5"/>
            <a:endCxn id="8" idx="1"/>
          </p:cNvCxnSpPr>
          <p:nvPr/>
        </p:nvCxnSpPr>
        <p:spPr>
          <a:xfrm rot="16200000" flipH="1">
            <a:off x="3769592" y="4126790"/>
            <a:ext cx="247494" cy="74756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>
            <a:stCxn id="8" idx="3"/>
            <a:endCxn id="6" idx="7"/>
          </p:cNvCxnSpPr>
          <p:nvPr/>
        </p:nvCxnSpPr>
        <p:spPr>
          <a:xfrm rot="5400000">
            <a:off x="3662435" y="4591137"/>
            <a:ext cx="318932" cy="89043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>
            <a:stCxn id="8" idx="4"/>
            <a:endCxn id="9" idx="0"/>
          </p:cNvCxnSpPr>
          <p:nvPr/>
        </p:nvCxnSpPr>
        <p:spPr>
          <a:xfrm rot="5400000">
            <a:off x="3964777" y="5214950"/>
            <a:ext cx="714380" cy="14287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>
            <a:stCxn id="11" idx="3"/>
            <a:endCxn id="8" idx="7"/>
          </p:cNvCxnSpPr>
          <p:nvPr/>
        </p:nvCxnSpPr>
        <p:spPr>
          <a:xfrm rot="5400000">
            <a:off x="4698286" y="3983914"/>
            <a:ext cx="461808" cy="81899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/>
          <p:cNvCxnSpPr>
            <a:stCxn id="8" idx="6"/>
            <a:endCxn id="12" idx="2"/>
          </p:cNvCxnSpPr>
          <p:nvPr/>
        </p:nvCxnSpPr>
        <p:spPr>
          <a:xfrm>
            <a:off x="4572000" y="4750603"/>
            <a:ext cx="857256" cy="21431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/>
          <p:cNvCxnSpPr>
            <a:stCxn id="8" idx="5"/>
            <a:endCxn id="13" idx="1"/>
          </p:cNvCxnSpPr>
          <p:nvPr/>
        </p:nvCxnSpPr>
        <p:spPr>
          <a:xfrm rot="16200000" flipH="1">
            <a:off x="4591129" y="4805451"/>
            <a:ext cx="961874" cy="110475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/>
          <p:cNvCxnSpPr>
            <a:stCxn id="12" idx="5"/>
            <a:endCxn id="13" idx="0"/>
          </p:cNvCxnSpPr>
          <p:nvPr/>
        </p:nvCxnSpPr>
        <p:spPr>
          <a:xfrm rot="16200000" flipH="1">
            <a:off x="5394807" y="5430533"/>
            <a:ext cx="695251" cy="1659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>
            <a:stCxn id="11" idx="4"/>
            <a:endCxn id="12" idx="0"/>
          </p:cNvCxnSpPr>
          <p:nvPr/>
        </p:nvCxnSpPr>
        <p:spPr>
          <a:xfrm rot="16200000" flipH="1">
            <a:off x="5250661" y="4429132"/>
            <a:ext cx="571504" cy="14287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/>
          <p:cNvCxnSpPr>
            <a:stCxn id="15" idx="3"/>
            <a:endCxn id="13" idx="7"/>
          </p:cNvCxnSpPr>
          <p:nvPr/>
        </p:nvCxnSpPr>
        <p:spPr>
          <a:xfrm rot="5400000">
            <a:off x="5948451" y="5234079"/>
            <a:ext cx="533246" cy="676122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76"/>
          <p:cNvCxnSpPr>
            <a:stCxn id="12" idx="6"/>
            <a:endCxn id="15" idx="2"/>
          </p:cNvCxnSpPr>
          <p:nvPr/>
        </p:nvCxnSpPr>
        <p:spPr>
          <a:xfrm>
            <a:off x="5786446" y="4964917"/>
            <a:ext cx="714380" cy="21431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/>
          <p:cNvCxnSpPr>
            <a:stCxn id="14" idx="3"/>
            <a:endCxn id="12" idx="7"/>
          </p:cNvCxnSpPr>
          <p:nvPr/>
        </p:nvCxnSpPr>
        <p:spPr>
          <a:xfrm rot="5400000">
            <a:off x="5841294" y="4269666"/>
            <a:ext cx="461808" cy="676122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/>
          <p:cNvCxnSpPr>
            <a:stCxn id="14" idx="2"/>
            <a:endCxn id="11" idx="6"/>
          </p:cNvCxnSpPr>
          <p:nvPr/>
        </p:nvCxnSpPr>
        <p:spPr>
          <a:xfrm rot="10800000">
            <a:off x="5643570" y="4036223"/>
            <a:ext cx="714380" cy="21431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715272" y="3929066"/>
            <a:ext cx="571504" cy="369332"/>
          </a:xfrm>
          <a:prstGeom prst="rect">
            <a:avLst/>
          </a:prstGeom>
          <a:solidFill>
            <a:schemeClr val="accent5"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   1</a:t>
            </a:r>
            <a:endParaRPr lang="ru-RU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7715272" y="4357694"/>
            <a:ext cx="571504" cy="369332"/>
          </a:xfrm>
          <a:prstGeom prst="rect">
            <a:avLst/>
          </a:prstGeom>
          <a:solidFill>
            <a:srgbClr val="FF0000">
              <a:alpha val="6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   2</a:t>
            </a:r>
            <a:endParaRPr lang="ru-RU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7715272" y="4857760"/>
            <a:ext cx="571504" cy="369332"/>
          </a:xfrm>
          <a:prstGeom prst="rect">
            <a:avLst/>
          </a:prstGeom>
          <a:solidFill>
            <a:srgbClr val="00B050">
              <a:alpha val="6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   3</a:t>
            </a:r>
            <a:endParaRPr lang="ru-RU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7715272" y="5357826"/>
            <a:ext cx="571504" cy="369332"/>
          </a:xfrm>
          <a:prstGeom prst="rect">
            <a:avLst/>
          </a:prstGeom>
          <a:solidFill>
            <a:srgbClr val="FFFF00">
              <a:alpha val="6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   4</a:t>
            </a: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66CC"/>
                                      </p:to>
                                    </p:animClr>
                                    <p:set>
                                      <p:cBhvr>
                                        <p:cTn id="1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  <p:set>
                                      <p:cBhvr>
                                        <p:cTn id="1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  <p:set>
                                      <p:cBhvr>
                                        <p:cTn id="13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66"/>
                                      </p:to>
                                    </p:animClr>
                                    <p:set>
                                      <p:cBhvr>
                                        <p:cTn id="13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66CC"/>
                                      </p:to>
                                    </p:animClr>
                                    <p:set>
                                      <p:cBhvr>
                                        <p:cTn id="14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  <p:set>
                                      <p:cBhvr>
                                        <p:cTn id="14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66CC"/>
                                      </p:to>
                                    </p:animClr>
                                    <p:set>
                                      <p:cBhvr>
                                        <p:cTn id="15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  <p:set>
                                      <p:cBhvr>
                                        <p:cTn id="16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66"/>
                                      </p:to>
                                    </p:animClr>
                                    <p:set>
                                      <p:cBhvr>
                                        <p:cTn id="16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  <p:set>
                                      <p:cBhvr>
                                        <p:cTn id="17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66CC"/>
                                      </p:to>
                                    </p:animClr>
                                    <p:set>
                                      <p:cBhvr>
                                        <p:cTn id="17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66CC"/>
                                      </p:to>
                                    </p:animClr>
                                    <p:set>
                                      <p:cBhvr>
                                        <p:cTn id="18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86" grpId="0" animBg="1"/>
      <p:bldP spid="87" grpId="0" animBg="1"/>
      <p:bldP spid="88" grpId="0" animBg="1"/>
      <p:bldP spid="8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8280"/>
          </a:xfrm>
        </p:spPr>
        <p:txBody>
          <a:bodyPr>
            <a:noAutofit/>
          </a:bodyPr>
          <a:lstStyle/>
          <a:p>
            <a:r>
              <a:rPr lang="ru-RU" sz="3200" b="1" dirty="0"/>
              <a:t>Проблема четырех красок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785795"/>
            <a:ext cx="8229600" cy="271464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dirty="0"/>
              <a:t>Проблема возникла в математике в середине 19 века. </a:t>
            </a:r>
            <a:endParaRPr lang="en-US" dirty="0"/>
          </a:p>
          <a:p>
            <a:pPr>
              <a:buNone/>
            </a:pPr>
            <a:r>
              <a:rPr lang="ru-RU" dirty="0"/>
              <a:t>Первоначально вопрос формулировался так: сколько нужно красок для раскраски любой географической карты, при которой соседние страны раскрашены в разные цвета?</a:t>
            </a:r>
            <a:endParaRPr lang="en-US" dirty="0"/>
          </a:p>
          <a:p>
            <a:pPr>
              <a:buNone/>
            </a:pPr>
            <a:r>
              <a:rPr lang="ru-RU" dirty="0">
                <a:solidFill>
                  <a:srgbClr val="FF0000"/>
                </a:solidFill>
              </a:rPr>
              <a:t>Достаточно ли четырех красок для раскраски любой географической карты?</a:t>
            </a:r>
          </a:p>
          <a:p>
            <a:pPr>
              <a:buNone/>
            </a:pPr>
            <a:r>
              <a:rPr lang="ru-RU" dirty="0">
                <a:solidFill>
                  <a:srgbClr val="FF0000"/>
                </a:solidFill>
              </a:rPr>
              <a:t>Достаточно ли четырех красок, чтобы раскрасить любой планарный </a:t>
            </a:r>
            <a:r>
              <a:rPr lang="ru-RU" dirty="0"/>
              <a:t>граф (</a:t>
            </a:r>
            <a:r>
              <a:rPr lang="ru-RU" dirty="0" err="1"/>
              <a:t>граф</a:t>
            </a:r>
            <a:r>
              <a:rPr lang="ru-RU" dirty="0"/>
              <a:t>, в котором можно так расположить вершины, что ребра, соединяющие их,  не пересекаются).</a:t>
            </a:r>
          </a:p>
          <a:p>
            <a:pPr>
              <a:buNone/>
            </a:pP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" name="Полилиния 4"/>
          <p:cNvSpPr/>
          <p:nvPr/>
        </p:nvSpPr>
        <p:spPr>
          <a:xfrm>
            <a:off x="1194619" y="3819832"/>
            <a:ext cx="1729753" cy="1312607"/>
          </a:xfrm>
          <a:custGeom>
            <a:avLst/>
            <a:gdLst>
              <a:gd name="connsiteX0" fmla="*/ 147484 w 1729753"/>
              <a:gd name="connsiteY0" fmla="*/ 398207 h 1312607"/>
              <a:gd name="connsiteX1" fmla="*/ 162233 w 1729753"/>
              <a:gd name="connsiteY1" fmla="*/ 339213 h 1312607"/>
              <a:gd name="connsiteX2" fmla="*/ 309716 w 1729753"/>
              <a:gd name="connsiteY2" fmla="*/ 162233 h 1312607"/>
              <a:gd name="connsiteX3" fmla="*/ 368710 w 1729753"/>
              <a:gd name="connsiteY3" fmla="*/ 117987 h 1312607"/>
              <a:gd name="connsiteX4" fmla="*/ 457200 w 1729753"/>
              <a:gd name="connsiteY4" fmla="*/ 58994 h 1312607"/>
              <a:gd name="connsiteX5" fmla="*/ 516194 w 1729753"/>
              <a:gd name="connsiteY5" fmla="*/ 14749 h 1312607"/>
              <a:gd name="connsiteX6" fmla="*/ 560439 w 1729753"/>
              <a:gd name="connsiteY6" fmla="*/ 0 h 1312607"/>
              <a:gd name="connsiteX7" fmla="*/ 663678 w 1729753"/>
              <a:gd name="connsiteY7" fmla="*/ 29497 h 1312607"/>
              <a:gd name="connsiteX8" fmla="*/ 707923 w 1729753"/>
              <a:gd name="connsiteY8" fmla="*/ 73742 h 1312607"/>
              <a:gd name="connsiteX9" fmla="*/ 737420 w 1729753"/>
              <a:gd name="connsiteY9" fmla="*/ 162233 h 1312607"/>
              <a:gd name="connsiteX10" fmla="*/ 825910 w 1729753"/>
              <a:gd name="connsiteY10" fmla="*/ 235974 h 1312607"/>
              <a:gd name="connsiteX11" fmla="*/ 870155 w 1729753"/>
              <a:gd name="connsiteY11" fmla="*/ 265471 h 1312607"/>
              <a:gd name="connsiteX12" fmla="*/ 988142 w 1729753"/>
              <a:gd name="connsiteY12" fmla="*/ 368710 h 1312607"/>
              <a:gd name="connsiteX13" fmla="*/ 1120878 w 1729753"/>
              <a:gd name="connsiteY13" fmla="*/ 501445 h 1312607"/>
              <a:gd name="connsiteX14" fmla="*/ 1165123 w 1729753"/>
              <a:gd name="connsiteY14" fmla="*/ 516194 h 1312607"/>
              <a:gd name="connsiteX15" fmla="*/ 1268362 w 1729753"/>
              <a:gd name="connsiteY15" fmla="*/ 560439 h 1312607"/>
              <a:gd name="connsiteX16" fmla="*/ 1489587 w 1729753"/>
              <a:gd name="connsiteY16" fmla="*/ 589936 h 1312607"/>
              <a:gd name="connsiteX17" fmla="*/ 1607575 w 1729753"/>
              <a:gd name="connsiteY17" fmla="*/ 737420 h 1312607"/>
              <a:gd name="connsiteX18" fmla="*/ 1696065 w 1729753"/>
              <a:gd name="connsiteY18" fmla="*/ 855407 h 1312607"/>
              <a:gd name="connsiteX19" fmla="*/ 1725562 w 1729753"/>
              <a:gd name="connsiteY19" fmla="*/ 1061884 h 1312607"/>
              <a:gd name="connsiteX20" fmla="*/ 1696065 w 1729753"/>
              <a:gd name="connsiteY20" fmla="*/ 1209368 h 1312607"/>
              <a:gd name="connsiteX21" fmla="*/ 1563329 w 1729753"/>
              <a:gd name="connsiteY21" fmla="*/ 1283110 h 1312607"/>
              <a:gd name="connsiteX22" fmla="*/ 1371600 w 1729753"/>
              <a:gd name="connsiteY22" fmla="*/ 1297858 h 1312607"/>
              <a:gd name="connsiteX23" fmla="*/ 1017639 w 1729753"/>
              <a:gd name="connsiteY23" fmla="*/ 1312607 h 1312607"/>
              <a:gd name="connsiteX24" fmla="*/ 811162 w 1729753"/>
              <a:gd name="connsiteY24" fmla="*/ 1283110 h 1312607"/>
              <a:gd name="connsiteX25" fmla="*/ 766916 w 1729753"/>
              <a:gd name="connsiteY25" fmla="*/ 1253613 h 1312607"/>
              <a:gd name="connsiteX26" fmla="*/ 707923 w 1729753"/>
              <a:gd name="connsiteY26" fmla="*/ 1209368 h 1312607"/>
              <a:gd name="connsiteX27" fmla="*/ 619433 w 1729753"/>
              <a:gd name="connsiteY27" fmla="*/ 1179871 h 1312607"/>
              <a:gd name="connsiteX28" fmla="*/ 575187 w 1729753"/>
              <a:gd name="connsiteY28" fmla="*/ 1150374 h 1312607"/>
              <a:gd name="connsiteX29" fmla="*/ 412955 w 1729753"/>
              <a:gd name="connsiteY29" fmla="*/ 1106129 h 1312607"/>
              <a:gd name="connsiteX30" fmla="*/ 324465 w 1729753"/>
              <a:gd name="connsiteY30" fmla="*/ 1076633 h 1312607"/>
              <a:gd name="connsiteX31" fmla="*/ 221226 w 1729753"/>
              <a:gd name="connsiteY31" fmla="*/ 1047136 h 1312607"/>
              <a:gd name="connsiteX32" fmla="*/ 147484 w 1729753"/>
              <a:gd name="connsiteY32" fmla="*/ 973394 h 1312607"/>
              <a:gd name="connsiteX33" fmla="*/ 103239 w 1729753"/>
              <a:gd name="connsiteY33" fmla="*/ 840658 h 1312607"/>
              <a:gd name="connsiteX34" fmla="*/ 73742 w 1729753"/>
              <a:gd name="connsiteY34" fmla="*/ 796413 h 1312607"/>
              <a:gd name="connsiteX35" fmla="*/ 0 w 1729753"/>
              <a:gd name="connsiteY35" fmla="*/ 781665 h 1312607"/>
              <a:gd name="connsiteX36" fmla="*/ 44246 w 1729753"/>
              <a:gd name="connsiteY36" fmla="*/ 648929 h 1312607"/>
              <a:gd name="connsiteX37" fmla="*/ 88491 w 1729753"/>
              <a:gd name="connsiteY37" fmla="*/ 634181 h 1312607"/>
              <a:gd name="connsiteX38" fmla="*/ 103239 w 1729753"/>
              <a:gd name="connsiteY38" fmla="*/ 486697 h 1312607"/>
              <a:gd name="connsiteX39" fmla="*/ 147484 w 1729753"/>
              <a:gd name="connsiteY39" fmla="*/ 398207 h 1312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729753" h="1312607">
                <a:moveTo>
                  <a:pt x="147484" y="398207"/>
                </a:moveTo>
                <a:cubicBezTo>
                  <a:pt x="157316" y="373626"/>
                  <a:pt x="152020" y="356722"/>
                  <a:pt x="162233" y="339213"/>
                </a:cubicBezTo>
                <a:cubicBezTo>
                  <a:pt x="194986" y="283065"/>
                  <a:pt x="256929" y="208422"/>
                  <a:pt x="309716" y="162233"/>
                </a:cubicBezTo>
                <a:cubicBezTo>
                  <a:pt x="328215" y="146046"/>
                  <a:pt x="350047" y="133984"/>
                  <a:pt x="368710" y="117987"/>
                </a:cubicBezTo>
                <a:cubicBezTo>
                  <a:pt x="439012" y="57728"/>
                  <a:pt x="381940" y="84080"/>
                  <a:pt x="457200" y="58994"/>
                </a:cubicBezTo>
                <a:cubicBezTo>
                  <a:pt x="476865" y="44246"/>
                  <a:pt x="494852" y="26945"/>
                  <a:pt x="516194" y="14749"/>
                </a:cubicBezTo>
                <a:cubicBezTo>
                  <a:pt x="529692" y="7036"/>
                  <a:pt x="544893" y="0"/>
                  <a:pt x="560439" y="0"/>
                </a:cubicBezTo>
                <a:cubicBezTo>
                  <a:pt x="578955" y="0"/>
                  <a:pt x="642815" y="22543"/>
                  <a:pt x="663678" y="29497"/>
                </a:cubicBezTo>
                <a:cubicBezTo>
                  <a:pt x="678426" y="44245"/>
                  <a:pt x="697794" y="55509"/>
                  <a:pt x="707923" y="73742"/>
                </a:cubicBezTo>
                <a:cubicBezTo>
                  <a:pt x="723023" y="100922"/>
                  <a:pt x="711549" y="144986"/>
                  <a:pt x="737420" y="162233"/>
                </a:cubicBezTo>
                <a:cubicBezTo>
                  <a:pt x="847265" y="235461"/>
                  <a:pt x="712361" y="141349"/>
                  <a:pt x="825910" y="235974"/>
                </a:cubicBezTo>
                <a:cubicBezTo>
                  <a:pt x="839527" y="247322"/>
                  <a:pt x="855731" y="255168"/>
                  <a:pt x="870155" y="265471"/>
                </a:cubicBezTo>
                <a:cubicBezTo>
                  <a:pt x="922128" y="302595"/>
                  <a:pt x="944882" y="319269"/>
                  <a:pt x="988142" y="368710"/>
                </a:cubicBezTo>
                <a:cubicBezTo>
                  <a:pt x="1058279" y="448867"/>
                  <a:pt x="1009046" y="426890"/>
                  <a:pt x="1120878" y="501445"/>
                </a:cubicBezTo>
                <a:cubicBezTo>
                  <a:pt x="1133813" y="510068"/>
                  <a:pt x="1150689" y="510420"/>
                  <a:pt x="1165123" y="516194"/>
                </a:cubicBezTo>
                <a:cubicBezTo>
                  <a:pt x="1199885" y="530099"/>
                  <a:pt x="1233176" y="547644"/>
                  <a:pt x="1268362" y="560439"/>
                </a:cubicBezTo>
                <a:cubicBezTo>
                  <a:pt x="1333502" y="584126"/>
                  <a:pt x="1431824" y="584685"/>
                  <a:pt x="1489587" y="589936"/>
                </a:cubicBezTo>
                <a:cubicBezTo>
                  <a:pt x="1621268" y="721617"/>
                  <a:pt x="1514381" y="602807"/>
                  <a:pt x="1607575" y="737420"/>
                </a:cubicBezTo>
                <a:cubicBezTo>
                  <a:pt x="1635558" y="777840"/>
                  <a:pt x="1696065" y="855407"/>
                  <a:pt x="1696065" y="855407"/>
                </a:cubicBezTo>
                <a:cubicBezTo>
                  <a:pt x="1714198" y="927940"/>
                  <a:pt x="1729753" y="978061"/>
                  <a:pt x="1725562" y="1061884"/>
                </a:cubicBezTo>
                <a:cubicBezTo>
                  <a:pt x="1723058" y="1111956"/>
                  <a:pt x="1720939" y="1165839"/>
                  <a:pt x="1696065" y="1209368"/>
                </a:cubicBezTo>
                <a:cubicBezTo>
                  <a:pt x="1685022" y="1228693"/>
                  <a:pt x="1601571" y="1278330"/>
                  <a:pt x="1563329" y="1283110"/>
                </a:cubicBezTo>
                <a:cubicBezTo>
                  <a:pt x="1499725" y="1291060"/>
                  <a:pt x="1435605" y="1294398"/>
                  <a:pt x="1371600" y="1297858"/>
                </a:cubicBezTo>
                <a:cubicBezTo>
                  <a:pt x="1253683" y="1304232"/>
                  <a:pt x="1135626" y="1307691"/>
                  <a:pt x="1017639" y="1312607"/>
                </a:cubicBezTo>
                <a:cubicBezTo>
                  <a:pt x="976196" y="1308839"/>
                  <a:pt x="867907" y="1311482"/>
                  <a:pt x="811162" y="1283110"/>
                </a:cubicBezTo>
                <a:cubicBezTo>
                  <a:pt x="795308" y="1275183"/>
                  <a:pt x="781340" y="1263916"/>
                  <a:pt x="766916" y="1253613"/>
                </a:cubicBezTo>
                <a:cubicBezTo>
                  <a:pt x="746914" y="1239326"/>
                  <a:pt x="729908" y="1220361"/>
                  <a:pt x="707923" y="1209368"/>
                </a:cubicBezTo>
                <a:cubicBezTo>
                  <a:pt x="680113" y="1195463"/>
                  <a:pt x="645303" y="1197118"/>
                  <a:pt x="619433" y="1179871"/>
                </a:cubicBezTo>
                <a:cubicBezTo>
                  <a:pt x="604684" y="1170039"/>
                  <a:pt x="591880" y="1156336"/>
                  <a:pt x="575187" y="1150374"/>
                </a:cubicBezTo>
                <a:cubicBezTo>
                  <a:pt x="522400" y="1131522"/>
                  <a:pt x="466730" y="1121945"/>
                  <a:pt x="412955" y="1106129"/>
                </a:cubicBezTo>
                <a:cubicBezTo>
                  <a:pt x="383126" y="1097356"/>
                  <a:pt x="354246" y="1085567"/>
                  <a:pt x="324465" y="1076633"/>
                </a:cubicBezTo>
                <a:cubicBezTo>
                  <a:pt x="139277" y="1021077"/>
                  <a:pt x="369919" y="1096699"/>
                  <a:pt x="221226" y="1047136"/>
                </a:cubicBezTo>
                <a:cubicBezTo>
                  <a:pt x="182654" y="1021421"/>
                  <a:pt x="166392" y="1018773"/>
                  <a:pt x="147484" y="973394"/>
                </a:cubicBezTo>
                <a:cubicBezTo>
                  <a:pt x="129546" y="930343"/>
                  <a:pt x="129110" y="879464"/>
                  <a:pt x="103239" y="840658"/>
                </a:cubicBezTo>
                <a:cubicBezTo>
                  <a:pt x="93407" y="825910"/>
                  <a:pt x="89132" y="805207"/>
                  <a:pt x="73742" y="796413"/>
                </a:cubicBezTo>
                <a:cubicBezTo>
                  <a:pt x="51977" y="783976"/>
                  <a:pt x="24581" y="786581"/>
                  <a:pt x="0" y="781665"/>
                </a:cubicBezTo>
                <a:cubicBezTo>
                  <a:pt x="14749" y="737420"/>
                  <a:pt x="20250" y="688921"/>
                  <a:pt x="44246" y="648929"/>
                </a:cubicBezTo>
                <a:cubicBezTo>
                  <a:pt x="52244" y="635598"/>
                  <a:pt x="83178" y="648791"/>
                  <a:pt x="88491" y="634181"/>
                </a:cubicBezTo>
                <a:cubicBezTo>
                  <a:pt x="105375" y="587749"/>
                  <a:pt x="86355" y="533129"/>
                  <a:pt x="103239" y="486697"/>
                </a:cubicBezTo>
                <a:cubicBezTo>
                  <a:pt x="156812" y="339371"/>
                  <a:pt x="137652" y="422788"/>
                  <a:pt x="147484" y="398207"/>
                </a:cubicBezTo>
                <a:close/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олилиния 5"/>
          <p:cNvSpPr/>
          <p:nvPr/>
        </p:nvSpPr>
        <p:spPr>
          <a:xfrm>
            <a:off x="2550931" y="3465871"/>
            <a:ext cx="1844088" cy="1714811"/>
          </a:xfrm>
          <a:custGeom>
            <a:avLst/>
            <a:gdLst>
              <a:gd name="connsiteX0" fmla="*/ 15288 w 1844088"/>
              <a:gd name="connsiteY0" fmla="*/ 943897 h 1714811"/>
              <a:gd name="connsiteX1" fmla="*/ 44785 w 1844088"/>
              <a:gd name="connsiteY1" fmla="*/ 398206 h 1714811"/>
              <a:gd name="connsiteX2" fmla="*/ 59534 w 1844088"/>
              <a:gd name="connsiteY2" fmla="*/ 339213 h 1714811"/>
              <a:gd name="connsiteX3" fmla="*/ 103779 w 1844088"/>
              <a:gd name="connsiteY3" fmla="*/ 235974 h 1714811"/>
              <a:gd name="connsiteX4" fmla="*/ 251263 w 1844088"/>
              <a:gd name="connsiteY4" fmla="*/ 103239 h 1714811"/>
              <a:gd name="connsiteX5" fmla="*/ 295508 w 1844088"/>
              <a:gd name="connsiteY5" fmla="*/ 58994 h 1714811"/>
              <a:gd name="connsiteX6" fmla="*/ 354501 w 1844088"/>
              <a:gd name="connsiteY6" fmla="*/ 29497 h 1714811"/>
              <a:gd name="connsiteX7" fmla="*/ 442992 w 1844088"/>
              <a:gd name="connsiteY7" fmla="*/ 0 h 1714811"/>
              <a:gd name="connsiteX8" fmla="*/ 1121417 w 1844088"/>
              <a:gd name="connsiteY8" fmla="*/ 14748 h 1714811"/>
              <a:gd name="connsiteX9" fmla="*/ 1268901 w 1844088"/>
              <a:gd name="connsiteY9" fmla="*/ 29497 h 1714811"/>
              <a:gd name="connsiteX10" fmla="*/ 1814592 w 1844088"/>
              <a:gd name="connsiteY10" fmla="*/ 44245 h 1714811"/>
              <a:gd name="connsiteX11" fmla="*/ 1829340 w 1844088"/>
              <a:gd name="connsiteY11" fmla="*/ 147484 h 1714811"/>
              <a:gd name="connsiteX12" fmla="*/ 1844088 w 1844088"/>
              <a:gd name="connsiteY12" fmla="*/ 206477 h 1714811"/>
              <a:gd name="connsiteX13" fmla="*/ 1829340 w 1844088"/>
              <a:gd name="connsiteY13" fmla="*/ 368710 h 1714811"/>
              <a:gd name="connsiteX14" fmla="*/ 1667108 w 1844088"/>
              <a:gd name="connsiteY14" fmla="*/ 560439 h 1714811"/>
              <a:gd name="connsiteX15" fmla="*/ 1504875 w 1844088"/>
              <a:gd name="connsiteY15" fmla="*/ 693174 h 1714811"/>
              <a:gd name="connsiteX16" fmla="*/ 1431134 w 1844088"/>
              <a:gd name="connsiteY16" fmla="*/ 752168 h 1714811"/>
              <a:gd name="connsiteX17" fmla="*/ 1386888 w 1844088"/>
              <a:gd name="connsiteY17" fmla="*/ 781664 h 1714811"/>
              <a:gd name="connsiteX18" fmla="*/ 1283650 w 1844088"/>
              <a:gd name="connsiteY18" fmla="*/ 855406 h 1714811"/>
              <a:gd name="connsiteX19" fmla="*/ 1224656 w 1844088"/>
              <a:gd name="connsiteY19" fmla="*/ 973394 h 1714811"/>
              <a:gd name="connsiteX20" fmla="*/ 1239404 w 1844088"/>
              <a:gd name="connsiteY20" fmla="*/ 1047135 h 1714811"/>
              <a:gd name="connsiteX21" fmla="*/ 1268901 w 1844088"/>
              <a:gd name="connsiteY21" fmla="*/ 1091381 h 1714811"/>
              <a:gd name="connsiteX22" fmla="*/ 1313146 w 1844088"/>
              <a:gd name="connsiteY22" fmla="*/ 1120877 h 1714811"/>
              <a:gd name="connsiteX23" fmla="*/ 1342643 w 1844088"/>
              <a:gd name="connsiteY23" fmla="*/ 1194619 h 1714811"/>
              <a:gd name="connsiteX24" fmla="*/ 1401637 w 1844088"/>
              <a:gd name="connsiteY24" fmla="*/ 1224116 h 1714811"/>
              <a:gd name="connsiteX25" fmla="*/ 1445882 w 1844088"/>
              <a:gd name="connsiteY25" fmla="*/ 1253613 h 1714811"/>
              <a:gd name="connsiteX26" fmla="*/ 1549121 w 1844088"/>
              <a:gd name="connsiteY26" fmla="*/ 1342103 h 1714811"/>
              <a:gd name="connsiteX27" fmla="*/ 1608114 w 1844088"/>
              <a:gd name="connsiteY27" fmla="*/ 1386348 h 1714811"/>
              <a:gd name="connsiteX28" fmla="*/ 1622863 w 1844088"/>
              <a:gd name="connsiteY28" fmla="*/ 1430594 h 1714811"/>
              <a:gd name="connsiteX29" fmla="*/ 1578617 w 1844088"/>
              <a:gd name="connsiteY29" fmla="*/ 1445342 h 1714811"/>
              <a:gd name="connsiteX30" fmla="*/ 1460630 w 1844088"/>
              <a:gd name="connsiteY30" fmla="*/ 1519084 h 1714811"/>
              <a:gd name="connsiteX31" fmla="*/ 1416385 w 1844088"/>
              <a:gd name="connsiteY31" fmla="*/ 1563329 h 1714811"/>
              <a:gd name="connsiteX32" fmla="*/ 1283650 w 1844088"/>
              <a:gd name="connsiteY32" fmla="*/ 1637071 h 1714811"/>
              <a:gd name="connsiteX33" fmla="*/ 1224656 w 1844088"/>
              <a:gd name="connsiteY33" fmla="*/ 1651819 h 1714811"/>
              <a:gd name="connsiteX34" fmla="*/ 885443 w 1844088"/>
              <a:gd name="connsiteY34" fmla="*/ 1681316 h 1714811"/>
              <a:gd name="connsiteX35" fmla="*/ 841198 w 1844088"/>
              <a:gd name="connsiteY35" fmla="*/ 1710813 h 1714811"/>
              <a:gd name="connsiteX36" fmla="*/ 649469 w 1844088"/>
              <a:gd name="connsiteY36" fmla="*/ 1696064 h 1714811"/>
              <a:gd name="connsiteX37" fmla="*/ 487237 w 1844088"/>
              <a:gd name="connsiteY37" fmla="*/ 1607574 h 1714811"/>
              <a:gd name="connsiteX38" fmla="*/ 472488 w 1844088"/>
              <a:gd name="connsiteY38" fmla="*/ 1548581 h 1714811"/>
              <a:gd name="connsiteX39" fmla="*/ 383998 w 1844088"/>
              <a:gd name="connsiteY39" fmla="*/ 1504335 h 1714811"/>
              <a:gd name="connsiteX40" fmla="*/ 369250 w 1844088"/>
              <a:gd name="connsiteY40" fmla="*/ 1297858 h 1714811"/>
              <a:gd name="connsiteX41" fmla="*/ 310256 w 1844088"/>
              <a:gd name="connsiteY41" fmla="*/ 1209368 h 1714811"/>
              <a:gd name="connsiteX42" fmla="*/ 251263 w 1844088"/>
              <a:gd name="connsiteY42" fmla="*/ 1120877 h 1714811"/>
              <a:gd name="connsiteX43" fmla="*/ 177521 w 1844088"/>
              <a:gd name="connsiteY43" fmla="*/ 988142 h 1714811"/>
              <a:gd name="connsiteX44" fmla="*/ 44785 w 1844088"/>
              <a:gd name="connsiteY44" fmla="*/ 943897 h 1714811"/>
              <a:gd name="connsiteX45" fmla="*/ 15288 w 1844088"/>
              <a:gd name="connsiteY45" fmla="*/ 943897 h 1714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844088" h="1714811">
                <a:moveTo>
                  <a:pt x="15288" y="943897"/>
                </a:moveTo>
                <a:cubicBezTo>
                  <a:pt x="25610" y="613591"/>
                  <a:pt x="0" y="599735"/>
                  <a:pt x="44785" y="398206"/>
                </a:cubicBezTo>
                <a:cubicBezTo>
                  <a:pt x="49182" y="378419"/>
                  <a:pt x="52607" y="358262"/>
                  <a:pt x="59534" y="339213"/>
                </a:cubicBezTo>
                <a:cubicBezTo>
                  <a:pt x="72329" y="304027"/>
                  <a:pt x="87035" y="269462"/>
                  <a:pt x="103779" y="235974"/>
                </a:cubicBezTo>
                <a:cubicBezTo>
                  <a:pt x="144076" y="155378"/>
                  <a:pt x="164770" y="189732"/>
                  <a:pt x="251263" y="103239"/>
                </a:cubicBezTo>
                <a:cubicBezTo>
                  <a:pt x="266011" y="88491"/>
                  <a:pt x="278536" y="71117"/>
                  <a:pt x="295508" y="58994"/>
                </a:cubicBezTo>
                <a:cubicBezTo>
                  <a:pt x="313398" y="46215"/>
                  <a:pt x="334088" y="37662"/>
                  <a:pt x="354501" y="29497"/>
                </a:cubicBezTo>
                <a:cubicBezTo>
                  <a:pt x="383370" y="17949"/>
                  <a:pt x="442992" y="0"/>
                  <a:pt x="442992" y="0"/>
                </a:cubicBezTo>
                <a:lnTo>
                  <a:pt x="1121417" y="14748"/>
                </a:lnTo>
                <a:cubicBezTo>
                  <a:pt x="1170792" y="16511"/>
                  <a:pt x="1219539" y="27396"/>
                  <a:pt x="1268901" y="29497"/>
                </a:cubicBezTo>
                <a:cubicBezTo>
                  <a:pt x="1450700" y="37233"/>
                  <a:pt x="1632695" y="39329"/>
                  <a:pt x="1814592" y="44245"/>
                </a:cubicBezTo>
                <a:cubicBezTo>
                  <a:pt x="1819508" y="78658"/>
                  <a:pt x="1823122" y="113282"/>
                  <a:pt x="1829340" y="147484"/>
                </a:cubicBezTo>
                <a:cubicBezTo>
                  <a:pt x="1832966" y="167427"/>
                  <a:pt x="1844088" y="186207"/>
                  <a:pt x="1844088" y="206477"/>
                </a:cubicBezTo>
                <a:cubicBezTo>
                  <a:pt x="1844088" y="260778"/>
                  <a:pt x="1842510" y="316031"/>
                  <a:pt x="1829340" y="368710"/>
                </a:cubicBezTo>
                <a:cubicBezTo>
                  <a:pt x="1813149" y="433476"/>
                  <a:pt x="1695409" y="532138"/>
                  <a:pt x="1667108" y="560439"/>
                </a:cubicBezTo>
                <a:cubicBezTo>
                  <a:pt x="1583337" y="644210"/>
                  <a:pt x="1650777" y="580941"/>
                  <a:pt x="1504875" y="693174"/>
                </a:cubicBezTo>
                <a:cubicBezTo>
                  <a:pt x="1479924" y="712367"/>
                  <a:pt x="1457326" y="734707"/>
                  <a:pt x="1431134" y="752168"/>
                </a:cubicBezTo>
                <a:cubicBezTo>
                  <a:pt x="1416385" y="762000"/>
                  <a:pt x="1401312" y="771361"/>
                  <a:pt x="1386888" y="781664"/>
                </a:cubicBezTo>
                <a:cubicBezTo>
                  <a:pt x="1258816" y="873144"/>
                  <a:pt x="1387935" y="785884"/>
                  <a:pt x="1283650" y="855406"/>
                </a:cubicBezTo>
                <a:cubicBezTo>
                  <a:pt x="1260783" y="889707"/>
                  <a:pt x="1228901" y="930948"/>
                  <a:pt x="1224656" y="973394"/>
                </a:cubicBezTo>
                <a:cubicBezTo>
                  <a:pt x="1222162" y="998337"/>
                  <a:pt x="1230602" y="1023664"/>
                  <a:pt x="1239404" y="1047135"/>
                </a:cubicBezTo>
                <a:cubicBezTo>
                  <a:pt x="1245628" y="1063732"/>
                  <a:pt x="1256367" y="1078847"/>
                  <a:pt x="1268901" y="1091381"/>
                </a:cubicBezTo>
                <a:cubicBezTo>
                  <a:pt x="1281435" y="1103915"/>
                  <a:pt x="1298398" y="1111045"/>
                  <a:pt x="1313146" y="1120877"/>
                </a:cubicBezTo>
                <a:cubicBezTo>
                  <a:pt x="1322978" y="1145458"/>
                  <a:pt x="1325414" y="1174518"/>
                  <a:pt x="1342643" y="1194619"/>
                </a:cubicBezTo>
                <a:cubicBezTo>
                  <a:pt x="1356951" y="1211312"/>
                  <a:pt x="1382548" y="1213208"/>
                  <a:pt x="1401637" y="1224116"/>
                </a:cubicBezTo>
                <a:cubicBezTo>
                  <a:pt x="1417027" y="1232910"/>
                  <a:pt x="1431458" y="1243310"/>
                  <a:pt x="1445882" y="1253613"/>
                </a:cubicBezTo>
                <a:cubicBezTo>
                  <a:pt x="1575265" y="1346030"/>
                  <a:pt x="1441924" y="1250220"/>
                  <a:pt x="1549121" y="1342103"/>
                </a:cubicBezTo>
                <a:cubicBezTo>
                  <a:pt x="1567784" y="1358100"/>
                  <a:pt x="1588450" y="1371600"/>
                  <a:pt x="1608114" y="1386348"/>
                </a:cubicBezTo>
                <a:cubicBezTo>
                  <a:pt x="1613030" y="1401097"/>
                  <a:pt x="1629816" y="1416689"/>
                  <a:pt x="1622863" y="1430594"/>
                </a:cubicBezTo>
                <a:cubicBezTo>
                  <a:pt x="1615910" y="1444499"/>
                  <a:pt x="1591552" y="1436719"/>
                  <a:pt x="1578617" y="1445342"/>
                </a:cubicBezTo>
                <a:cubicBezTo>
                  <a:pt x="1436939" y="1539793"/>
                  <a:pt x="1653648" y="1441876"/>
                  <a:pt x="1460630" y="1519084"/>
                </a:cubicBezTo>
                <a:cubicBezTo>
                  <a:pt x="1445882" y="1533832"/>
                  <a:pt x="1433071" y="1550815"/>
                  <a:pt x="1416385" y="1563329"/>
                </a:cubicBezTo>
                <a:cubicBezTo>
                  <a:pt x="1397614" y="1577407"/>
                  <a:pt x="1311663" y="1626566"/>
                  <a:pt x="1283650" y="1637071"/>
                </a:cubicBezTo>
                <a:cubicBezTo>
                  <a:pt x="1264671" y="1644188"/>
                  <a:pt x="1244443" y="1647422"/>
                  <a:pt x="1224656" y="1651819"/>
                </a:cubicBezTo>
                <a:cubicBezTo>
                  <a:pt x="1085421" y="1682760"/>
                  <a:pt x="1100239" y="1669383"/>
                  <a:pt x="885443" y="1681316"/>
                </a:cubicBezTo>
                <a:cubicBezTo>
                  <a:pt x="870695" y="1691148"/>
                  <a:pt x="858889" y="1709707"/>
                  <a:pt x="841198" y="1710813"/>
                </a:cubicBezTo>
                <a:cubicBezTo>
                  <a:pt x="777224" y="1714811"/>
                  <a:pt x="711824" y="1710911"/>
                  <a:pt x="649469" y="1696064"/>
                </a:cubicBezTo>
                <a:cubicBezTo>
                  <a:pt x="597417" y="1683671"/>
                  <a:pt x="535098" y="1639482"/>
                  <a:pt x="487237" y="1607574"/>
                </a:cubicBezTo>
                <a:cubicBezTo>
                  <a:pt x="482321" y="1587910"/>
                  <a:pt x="483732" y="1565446"/>
                  <a:pt x="472488" y="1548581"/>
                </a:cubicBezTo>
                <a:cubicBezTo>
                  <a:pt x="456151" y="1524075"/>
                  <a:pt x="409237" y="1512748"/>
                  <a:pt x="383998" y="1504335"/>
                </a:cubicBezTo>
                <a:cubicBezTo>
                  <a:pt x="379082" y="1435509"/>
                  <a:pt x="377312" y="1366386"/>
                  <a:pt x="369250" y="1297858"/>
                </a:cubicBezTo>
                <a:cubicBezTo>
                  <a:pt x="362548" y="1240888"/>
                  <a:pt x="345849" y="1255131"/>
                  <a:pt x="310256" y="1209368"/>
                </a:cubicBezTo>
                <a:cubicBezTo>
                  <a:pt x="288491" y="1181385"/>
                  <a:pt x="262474" y="1154508"/>
                  <a:pt x="251263" y="1120877"/>
                </a:cubicBezTo>
                <a:cubicBezTo>
                  <a:pt x="238277" y="1081920"/>
                  <a:pt x="215554" y="1000820"/>
                  <a:pt x="177521" y="988142"/>
                </a:cubicBezTo>
                <a:lnTo>
                  <a:pt x="44785" y="943897"/>
                </a:lnTo>
                <a:lnTo>
                  <a:pt x="15288" y="943897"/>
                </a:lnTo>
                <a:close/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олилиния 6"/>
          <p:cNvSpPr/>
          <p:nvPr/>
        </p:nvSpPr>
        <p:spPr>
          <a:xfrm>
            <a:off x="1858297" y="4955458"/>
            <a:ext cx="2416152" cy="1821249"/>
          </a:xfrm>
          <a:custGeom>
            <a:avLst/>
            <a:gdLst>
              <a:gd name="connsiteX0" fmla="*/ 339213 w 2416152"/>
              <a:gd name="connsiteY0" fmla="*/ 235974 h 1821249"/>
              <a:gd name="connsiteX1" fmla="*/ 309716 w 2416152"/>
              <a:gd name="connsiteY1" fmla="*/ 368710 h 1821249"/>
              <a:gd name="connsiteX2" fmla="*/ 294968 w 2416152"/>
              <a:gd name="connsiteY2" fmla="*/ 427703 h 1821249"/>
              <a:gd name="connsiteX3" fmla="*/ 265471 w 2416152"/>
              <a:gd name="connsiteY3" fmla="*/ 486697 h 1821249"/>
              <a:gd name="connsiteX4" fmla="*/ 206477 w 2416152"/>
              <a:gd name="connsiteY4" fmla="*/ 604684 h 1821249"/>
              <a:gd name="connsiteX5" fmla="*/ 176980 w 2416152"/>
              <a:gd name="connsiteY5" fmla="*/ 648929 h 1821249"/>
              <a:gd name="connsiteX6" fmla="*/ 88490 w 2416152"/>
              <a:gd name="connsiteY6" fmla="*/ 707923 h 1821249"/>
              <a:gd name="connsiteX7" fmla="*/ 73742 w 2416152"/>
              <a:gd name="connsiteY7" fmla="*/ 752168 h 1821249"/>
              <a:gd name="connsiteX8" fmla="*/ 29497 w 2416152"/>
              <a:gd name="connsiteY8" fmla="*/ 781665 h 1821249"/>
              <a:gd name="connsiteX9" fmla="*/ 0 w 2416152"/>
              <a:gd name="connsiteY9" fmla="*/ 929148 h 1821249"/>
              <a:gd name="connsiteX10" fmla="*/ 29497 w 2416152"/>
              <a:gd name="connsiteY10" fmla="*/ 1165123 h 1821249"/>
              <a:gd name="connsiteX11" fmla="*/ 44245 w 2416152"/>
              <a:gd name="connsiteY11" fmla="*/ 1209368 h 1821249"/>
              <a:gd name="connsiteX12" fmla="*/ 58993 w 2416152"/>
              <a:gd name="connsiteY12" fmla="*/ 1327355 h 1821249"/>
              <a:gd name="connsiteX13" fmla="*/ 73742 w 2416152"/>
              <a:gd name="connsiteY13" fmla="*/ 1386348 h 1821249"/>
              <a:gd name="connsiteX14" fmla="*/ 132735 w 2416152"/>
              <a:gd name="connsiteY14" fmla="*/ 1430594 h 1821249"/>
              <a:gd name="connsiteX15" fmla="*/ 221226 w 2416152"/>
              <a:gd name="connsiteY15" fmla="*/ 1504336 h 1821249"/>
              <a:gd name="connsiteX16" fmla="*/ 324464 w 2416152"/>
              <a:gd name="connsiteY16" fmla="*/ 1533832 h 1821249"/>
              <a:gd name="connsiteX17" fmla="*/ 368709 w 2416152"/>
              <a:gd name="connsiteY17" fmla="*/ 1548581 h 1821249"/>
              <a:gd name="connsiteX18" fmla="*/ 589935 w 2416152"/>
              <a:gd name="connsiteY18" fmla="*/ 1578077 h 1821249"/>
              <a:gd name="connsiteX19" fmla="*/ 648929 w 2416152"/>
              <a:gd name="connsiteY19" fmla="*/ 1592826 h 1821249"/>
              <a:gd name="connsiteX20" fmla="*/ 707922 w 2416152"/>
              <a:gd name="connsiteY20" fmla="*/ 1622323 h 1821249"/>
              <a:gd name="connsiteX21" fmla="*/ 752168 w 2416152"/>
              <a:gd name="connsiteY21" fmla="*/ 1637071 h 1821249"/>
              <a:gd name="connsiteX22" fmla="*/ 796413 w 2416152"/>
              <a:gd name="connsiteY22" fmla="*/ 1681316 h 1821249"/>
              <a:gd name="connsiteX23" fmla="*/ 958645 w 2416152"/>
              <a:gd name="connsiteY23" fmla="*/ 1740310 h 1821249"/>
              <a:gd name="connsiteX24" fmla="*/ 1253613 w 2416152"/>
              <a:gd name="connsiteY24" fmla="*/ 1814052 h 1821249"/>
              <a:gd name="connsiteX25" fmla="*/ 1533832 w 2416152"/>
              <a:gd name="connsiteY25" fmla="*/ 1799303 h 1821249"/>
              <a:gd name="connsiteX26" fmla="*/ 1637071 w 2416152"/>
              <a:gd name="connsiteY26" fmla="*/ 1769807 h 1821249"/>
              <a:gd name="connsiteX27" fmla="*/ 1755058 w 2416152"/>
              <a:gd name="connsiteY27" fmla="*/ 1740310 h 1821249"/>
              <a:gd name="connsiteX28" fmla="*/ 1814051 w 2416152"/>
              <a:gd name="connsiteY28" fmla="*/ 1710813 h 1821249"/>
              <a:gd name="connsiteX29" fmla="*/ 1858297 w 2416152"/>
              <a:gd name="connsiteY29" fmla="*/ 1696065 h 1821249"/>
              <a:gd name="connsiteX30" fmla="*/ 1902542 w 2416152"/>
              <a:gd name="connsiteY30" fmla="*/ 1666568 h 1821249"/>
              <a:gd name="connsiteX31" fmla="*/ 2020529 w 2416152"/>
              <a:gd name="connsiteY31" fmla="*/ 1651819 h 1821249"/>
              <a:gd name="connsiteX32" fmla="*/ 2094271 w 2416152"/>
              <a:gd name="connsiteY32" fmla="*/ 1637071 h 1821249"/>
              <a:gd name="connsiteX33" fmla="*/ 2212258 w 2416152"/>
              <a:gd name="connsiteY33" fmla="*/ 1622323 h 1821249"/>
              <a:gd name="connsiteX34" fmla="*/ 2271251 w 2416152"/>
              <a:gd name="connsiteY34" fmla="*/ 1607574 h 1821249"/>
              <a:gd name="connsiteX35" fmla="*/ 2359742 w 2416152"/>
              <a:gd name="connsiteY35" fmla="*/ 1519084 h 1821249"/>
              <a:gd name="connsiteX36" fmla="*/ 2374490 w 2416152"/>
              <a:gd name="connsiteY36" fmla="*/ 1120877 h 1821249"/>
              <a:gd name="connsiteX37" fmla="*/ 2300748 w 2416152"/>
              <a:gd name="connsiteY37" fmla="*/ 1032387 h 1821249"/>
              <a:gd name="connsiteX38" fmla="*/ 2227006 w 2416152"/>
              <a:gd name="connsiteY38" fmla="*/ 929148 h 1821249"/>
              <a:gd name="connsiteX39" fmla="*/ 2182761 w 2416152"/>
              <a:gd name="connsiteY39" fmla="*/ 899652 h 1821249"/>
              <a:gd name="connsiteX40" fmla="*/ 2123768 w 2416152"/>
              <a:gd name="connsiteY40" fmla="*/ 811161 h 1821249"/>
              <a:gd name="connsiteX41" fmla="*/ 2094271 w 2416152"/>
              <a:gd name="connsiteY41" fmla="*/ 766916 h 1821249"/>
              <a:gd name="connsiteX42" fmla="*/ 1932038 w 2416152"/>
              <a:gd name="connsiteY42" fmla="*/ 619432 h 1821249"/>
              <a:gd name="connsiteX43" fmla="*/ 1917290 w 2416152"/>
              <a:gd name="connsiteY43" fmla="*/ 575187 h 1821249"/>
              <a:gd name="connsiteX44" fmla="*/ 1887793 w 2416152"/>
              <a:gd name="connsiteY44" fmla="*/ 530942 h 1821249"/>
              <a:gd name="connsiteX45" fmla="*/ 1858297 w 2416152"/>
              <a:gd name="connsiteY45" fmla="*/ 442452 h 1821249"/>
              <a:gd name="connsiteX46" fmla="*/ 1843548 w 2416152"/>
              <a:gd name="connsiteY46" fmla="*/ 398207 h 1821249"/>
              <a:gd name="connsiteX47" fmla="*/ 1828800 w 2416152"/>
              <a:gd name="connsiteY47" fmla="*/ 265471 h 1821249"/>
              <a:gd name="connsiteX48" fmla="*/ 1710813 w 2416152"/>
              <a:gd name="connsiteY48" fmla="*/ 191729 h 1821249"/>
              <a:gd name="connsiteX49" fmla="*/ 1253613 w 2416152"/>
              <a:gd name="connsiteY49" fmla="*/ 176981 h 1821249"/>
              <a:gd name="connsiteX50" fmla="*/ 1209368 w 2416152"/>
              <a:gd name="connsiteY50" fmla="*/ 132736 h 1821249"/>
              <a:gd name="connsiteX51" fmla="*/ 1179871 w 2416152"/>
              <a:gd name="connsiteY51" fmla="*/ 44245 h 1821249"/>
              <a:gd name="connsiteX52" fmla="*/ 1091380 w 2416152"/>
              <a:gd name="connsiteY52" fmla="*/ 0 h 1821249"/>
              <a:gd name="connsiteX53" fmla="*/ 1032387 w 2416152"/>
              <a:gd name="connsiteY53" fmla="*/ 58994 h 1821249"/>
              <a:gd name="connsiteX54" fmla="*/ 1017638 w 2416152"/>
              <a:gd name="connsiteY54" fmla="*/ 117987 h 1821249"/>
              <a:gd name="connsiteX55" fmla="*/ 796413 w 2416152"/>
              <a:gd name="connsiteY55" fmla="*/ 132736 h 1821249"/>
              <a:gd name="connsiteX56" fmla="*/ 412955 w 2416152"/>
              <a:gd name="connsiteY56" fmla="*/ 147484 h 1821249"/>
              <a:gd name="connsiteX57" fmla="*/ 339213 w 2416152"/>
              <a:gd name="connsiteY57" fmla="*/ 235974 h 1821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2416152" h="1821249">
                <a:moveTo>
                  <a:pt x="339213" y="235974"/>
                </a:moveTo>
                <a:cubicBezTo>
                  <a:pt x="322007" y="272845"/>
                  <a:pt x="319908" y="324546"/>
                  <a:pt x="309716" y="368710"/>
                </a:cubicBezTo>
                <a:cubicBezTo>
                  <a:pt x="305158" y="388460"/>
                  <a:pt x="302085" y="408724"/>
                  <a:pt x="294968" y="427703"/>
                </a:cubicBezTo>
                <a:cubicBezTo>
                  <a:pt x="287248" y="448289"/>
                  <a:pt x="274132" y="466489"/>
                  <a:pt x="265471" y="486697"/>
                </a:cubicBezTo>
                <a:cubicBezTo>
                  <a:pt x="222586" y="586761"/>
                  <a:pt x="293885" y="464831"/>
                  <a:pt x="206477" y="604684"/>
                </a:cubicBezTo>
                <a:cubicBezTo>
                  <a:pt x="197083" y="619715"/>
                  <a:pt x="190320" y="637257"/>
                  <a:pt x="176980" y="648929"/>
                </a:cubicBezTo>
                <a:cubicBezTo>
                  <a:pt x="150301" y="672274"/>
                  <a:pt x="88490" y="707923"/>
                  <a:pt x="88490" y="707923"/>
                </a:cubicBezTo>
                <a:cubicBezTo>
                  <a:pt x="83574" y="722671"/>
                  <a:pt x="83453" y="740029"/>
                  <a:pt x="73742" y="752168"/>
                </a:cubicBezTo>
                <a:cubicBezTo>
                  <a:pt x="62669" y="766009"/>
                  <a:pt x="36314" y="765303"/>
                  <a:pt x="29497" y="781665"/>
                </a:cubicBezTo>
                <a:cubicBezTo>
                  <a:pt x="10214" y="827943"/>
                  <a:pt x="0" y="929148"/>
                  <a:pt x="0" y="929148"/>
                </a:cubicBezTo>
                <a:cubicBezTo>
                  <a:pt x="5114" y="975176"/>
                  <a:pt x="18972" y="1112501"/>
                  <a:pt x="29497" y="1165123"/>
                </a:cubicBezTo>
                <a:cubicBezTo>
                  <a:pt x="32546" y="1180367"/>
                  <a:pt x="39329" y="1194620"/>
                  <a:pt x="44245" y="1209368"/>
                </a:cubicBezTo>
                <a:cubicBezTo>
                  <a:pt x="49161" y="1248697"/>
                  <a:pt x="52477" y="1288259"/>
                  <a:pt x="58993" y="1327355"/>
                </a:cubicBezTo>
                <a:cubicBezTo>
                  <a:pt x="62325" y="1347349"/>
                  <a:pt x="61961" y="1369854"/>
                  <a:pt x="73742" y="1386348"/>
                </a:cubicBezTo>
                <a:cubicBezTo>
                  <a:pt x="88029" y="1406350"/>
                  <a:pt x="114072" y="1414597"/>
                  <a:pt x="132735" y="1430594"/>
                </a:cubicBezTo>
                <a:cubicBezTo>
                  <a:pt x="164975" y="1458229"/>
                  <a:pt x="180480" y="1488038"/>
                  <a:pt x="221226" y="1504336"/>
                </a:cubicBezTo>
                <a:cubicBezTo>
                  <a:pt x="254456" y="1517628"/>
                  <a:pt x="290184" y="1523548"/>
                  <a:pt x="324464" y="1533832"/>
                </a:cubicBezTo>
                <a:cubicBezTo>
                  <a:pt x="339355" y="1538299"/>
                  <a:pt x="353465" y="1545532"/>
                  <a:pt x="368709" y="1548581"/>
                </a:cubicBezTo>
                <a:cubicBezTo>
                  <a:pt x="402628" y="1555365"/>
                  <a:pt x="561227" y="1574489"/>
                  <a:pt x="589935" y="1578077"/>
                </a:cubicBezTo>
                <a:cubicBezTo>
                  <a:pt x="609600" y="1582993"/>
                  <a:pt x="629950" y="1585709"/>
                  <a:pt x="648929" y="1592826"/>
                </a:cubicBezTo>
                <a:cubicBezTo>
                  <a:pt x="669515" y="1600546"/>
                  <a:pt x="687714" y="1613663"/>
                  <a:pt x="707922" y="1622323"/>
                </a:cubicBezTo>
                <a:cubicBezTo>
                  <a:pt x="722211" y="1628447"/>
                  <a:pt x="737419" y="1632155"/>
                  <a:pt x="752168" y="1637071"/>
                </a:cubicBezTo>
                <a:cubicBezTo>
                  <a:pt x="766916" y="1651819"/>
                  <a:pt x="779441" y="1669193"/>
                  <a:pt x="796413" y="1681316"/>
                </a:cubicBezTo>
                <a:cubicBezTo>
                  <a:pt x="847665" y="1717925"/>
                  <a:pt x="898979" y="1719251"/>
                  <a:pt x="958645" y="1740310"/>
                </a:cubicBezTo>
                <a:cubicBezTo>
                  <a:pt x="1187974" y="1821249"/>
                  <a:pt x="1019877" y="1790677"/>
                  <a:pt x="1253613" y="1814052"/>
                </a:cubicBezTo>
                <a:cubicBezTo>
                  <a:pt x="1347019" y="1809136"/>
                  <a:pt x="1440913" y="1810024"/>
                  <a:pt x="1533832" y="1799303"/>
                </a:cubicBezTo>
                <a:cubicBezTo>
                  <a:pt x="1569386" y="1795201"/>
                  <a:pt x="1602489" y="1779029"/>
                  <a:pt x="1637071" y="1769807"/>
                </a:cubicBezTo>
                <a:cubicBezTo>
                  <a:pt x="1676242" y="1759362"/>
                  <a:pt x="1755058" y="1740310"/>
                  <a:pt x="1755058" y="1740310"/>
                </a:cubicBezTo>
                <a:cubicBezTo>
                  <a:pt x="1774722" y="1730478"/>
                  <a:pt x="1793843" y="1719473"/>
                  <a:pt x="1814051" y="1710813"/>
                </a:cubicBezTo>
                <a:cubicBezTo>
                  <a:pt x="1828340" y="1704689"/>
                  <a:pt x="1844392" y="1703017"/>
                  <a:pt x="1858297" y="1696065"/>
                </a:cubicBezTo>
                <a:cubicBezTo>
                  <a:pt x="1874151" y="1688138"/>
                  <a:pt x="1885441" y="1671232"/>
                  <a:pt x="1902542" y="1666568"/>
                </a:cubicBezTo>
                <a:cubicBezTo>
                  <a:pt x="1940780" y="1656139"/>
                  <a:pt x="1981355" y="1657846"/>
                  <a:pt x="2020529" y="1651819"/>
                </a:cubicBezTo>
                <a:cubicBezTo>
                  <a:pt x="2045305" y="1648007"/>
                  <a:pt x="2069495" y="1640883"/>
                  <a:pt x="2094271" y="1637071"/>
                </a:cubicBezTo>
                <a:cubicBezTo>
                  <a:pt x="2133445" y="1631044"/>
                  <a:pt x="2172929" y="1627239"/>
                  <a:pt x="2212258" y="1622323"/>
                </a:cubicBezTo>
                <a:cubicBezTo>
                  <a:pt x="2231922" y="1617407"/>
                  <a:pt x="2254646" y="1619198"/>
                  <a:pt x="2271251" y="1607574"/>
                </a:cubicBezTo>
                <a:cubicBezTo>
                  <a:pt x="2305425" y="1583652"/>
                  <a:pt x="2359742" y="1519084"/>
                  <a:pt x="2359742" y="1519084"/>
                </a:cubicBezTo>
                <a:cubicBezTo>
                  <a:pt x="2416152" y="1349850"/>
                  <a:pt x="2409895" y="1404116"/>
                  <a:pt x="2374490" y="1120877"/>
                </a:cubicBezTo>
                <a:cubicBezTo>
                  <a:pt x="2371259" y="1095030"/>
                  <a:pt x="2313006" y="1047096"/>
                  <a:pt x="2300748" y="1032387"/>
                </a:cubicBezTo>
                <a:cubicBezTo>
                  <a:pt x="2258881" y="982147"/>
                  <a:pt x="2280132" y="982274"/>
                  <a:pt x="2227006" y="929148"/>
                </a:cubicBezTo>
                <a:cubicBezTo>
                  <a:pt x="2214472" y="916614"/>
                  <a:pt x="2197509" y="909484"/>
                  <a:pt x="2182761" y="899652"/>
                </a:cubicBezTo>
                <a:lnTo>
                  <a:pt x="2123768" y="811161"/>
                </a:lnTo>
                <a:cubicBezTo>
                  <a:pt x="2113936" y="796413"/>
                  <a:pt x="2106805" y="779450"/>
                  <a:pt x="2094271" y="766916"/>
                </a:cubicBezTo>
                <a:cubicBezTo>
                  <a:pt x="1963750" y="636395"/>
                  <a:pt x="2022562" y="679781"/>
                  <a:pt x="1932038" y="619432"/>
                </a:cubicBezTo>
                <a:cubicBezTo>
                  <a:pt x="1927122" y="604684"/>
                  <a:pt x="1924242" y="589092"/>
                  <a:pt x="1917290" y="575187"/>
                </a:cubicBezTo>
                <a:cubicBezTo>
                  <a:pt x="1909363" y="559333"/>
                  <a:pt x="1894992" y="547140"/>
                  <a:pt x="1887793" y="530942"/>
                </a:cubicBezTo>
                <a:cubicBezTo>
                  <a:pt x="1875165" y="502530"/>
                  <a:pt x="1868129" y="471949"/>
                  <a:pt x="1858297" y="442452"/>
                </a:cubicBezTo>
                <a:lnTo>
                  <a:pt x="1843548" y="398207"/>
                </a:lnTo>
                <a:cubicBezTo>
                  <a:pt x="1838632" y="353962"/>
                  <a:pt x="1839597" y="308659"/>
                  <a:pt x="1828800" y="265471"/>
                </a:cubicBezTo>
                <a:cubicBezTo>
                  <a:pt x="1816064" y="214528"/>
                  <a:pt x="1756464" y="193202"/>
                  <a:pt x="1710813" y="191729"/>
                </a:cubicBezTo>
                <a:lnTo>
                  <a:pt x="1253613" y="176981"/>
                </a:lnTo>
                <a:cubicBezTo>
                  <a:pt x="1238865" y="162233"/>
                  <a:pt x="1219497" y="150969"/>
                  <a:pt x="1209368" y="132736"/>
                </a:cubicBezTo>
                <a:cubicBezTo>
                  <a:pt x="1194268" y="105556"/>
                  <a:pt x="1205741" y="61492"/>
                  <a:pt x="1179871" y="44245"/>
                </a:cubicBezTo>
                <a:cubicBezTo>
                  <a:pt x="1122691" y="6124"/>
                  <a:pt x="1152442" y="20353"/>
                  <a:pt x="1091380" y="0"/>
                </a:cubicBezTo>
                <a:cubicBezTo>
                  <a:pt x="1035490" y="18630"/>
                  <a:pt x="1048947" y="1034"/>
                  <a:pt x="1032387" y="58994"/>
                </a:cubicBezTo>
                <a:cubicBezTo>
                  <a:pt x="1026818" y="78484"/>
                  <a:pt x="1036985" y="111941"/>
                  <a:pt x="1017638" y="117987"/>
                </a:cubicBezTo>
                <a:cubicBezTo>
                  <a:pt x="947097" y="140031"/>
                  <a:pt x="870231" y="129135"/>
                  <a:pt x="796413" y="132736"/>
                </a:cubicBezTo>
                <a:cubicBezTo>
                  <a:pt x="668651" y="138968"/>
                  <a:pt x="540774" y="142568"/>
                  <a:pt x="412955" y="147484"/>
                </a:cubicBezTo>
                <a:cubicBezTo>
                  <a:pt x="285670" y="168697"/>
                  <a:pt x="356419" y="199103"/>
                  <a:pt x="339213" y="235974"/>
                </a:cubicBezTo>
                <a:close/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олилиния 7"/>
          <p:cNvSpPr/>
          <p:nvPr/>
        </p:nvSpPr>
        <p:spPr>
          <a:xfrm>
            <a:off x="4144297" y="5191432"/>
            <a:ext cx="2909028" cy="1504336"/>
          </a:xfrm>
          <a:custGeom>
            <a:avLst/>
            <a:gdLst>
              <a:gd name="connsiteX0" fmla="*/ 0 w 2909028"/>
              <a:gd name="connsiteY0" fmla="*/ 752168 h 1504336"/>
              <a:gd name="connsiteX1" fmla="*/ 29497 w 2909028"/>
              <a:gd name="connsiteY1" fmla="*/ 678426 h 1504336"/>
              <a:gd name="connsiteX2" fmla="*/ 58993 w 2909028"/>
              <a:gd name="connsiteY2" fmla="*/ 530942 h 1504336"/>
              <a:gd name="connsiteX3" fmla="*/ 132735 w 2909028"/>
              <a:gd name="connsiteY3" fmla="*/ 442452 h 1504336"/>
              <a:gd name="connsiteX4" fmla="*/ 162232 w 2909028"/>
              <a:gd name="connsiteY4" fmla="*/ 398207 h 1504336"/>
              <a:gd name="connsiteX5" fmla="*/ 309716 w 2909028"/>
              <a:gd name="connsiteY5" fmla="*/ 265471 h 1504336"/>
              <a:gd name="connsiteX6" fmla="*/ 368709 w 2909028"/>
              <a:gd name="connsiteY6" fmla="*/ 206478 h 1504336"/>
              <a:gd name="connsiteX7" fmla="*/ 442451 w 2909028"/>
              <a:gd name="connsiteY7" fmla="*/ 176981 h 1504336"/>
              <a:gd name="connsiteX8" fmla="*/ 678426 w 2909028"/>
              <a:gd name="connsiteY8" fmla="*/ 191729 h 1504336"/>
              <a:gd name="connsiteX9" fmla="*/ 707922 w 2909028"/>
              <a:gd name="connsiteY9" fmla="*/ 235974 h 1504336"/>
              <a:gd name="connsiteX10" fmla="*/ 766916 w 2909028"/>
              <a:gd name="connsiteY10" fmla="*/ 339213 h 1504336"/>
              <a:gd name="connsiteX11" fmla="*/ 855406 w 2909028"/>
              <a:gd name="connsiteY11" fmla="*/ 427703 h 1504336"/>
              <a:gd name="connsiteX12" fmla="*/ 1194619 w 2909028"/>
              <a:gd name="connsiteY12" fmla="*/ 398207 h 1504336"/>
              <a:gd name="connsiteX13" fmla="*/ 1386348 w 2909028"/>
              <a:gd name="connsiteY13" fmla="*/ 353962 h 1504336"/>
              <a:gd name="connsiteX14" fmla="*/ 1460090 w 2909028"/>
              <a:gd name="connsiteY14" fmla="*/ 339213 h 1504336"/>
              <a:gd name="connsiteX15" fmla="*/ 1592826 w 2909028"/>
              <a:gd name="connsiteY15" fmla="*/ 309716 h 1504336"/>
              <a:gd name="connsiteX16" fmla="*/ 1622322 w 2909028"/>
              <a:gd name="connsiteY16" fmla="*/ 265471 h 1504336"/>
              <a:gd name="connsiteX17" fmla="*/ 1696064 w 2909028"/>
              <a:gd name="connsiteY17" fmla="*/ 250723 h 1504336"/>
              <a:gd name="connsiteX18" fmla="*/ 1814051 w 2909028"/>
              <a:gd name="connsiteY18" fmla="*/ 206478 h 1504336"/>
              <a:gd name="connsiteX19" fmla="*/ 1858297 w 2909028"/>
              <a:gd name="connsiteY19" fmla="*/ 191729 h 1504336"/>
              <a:gd name="connsiteX20" fmla="*/ 1902542 w 2909028"/>
              <a:gd name="connsiteY20" fmla="*/ 162233 h 1504336"/>
              <a:gd name="connsiteX21" fmla="*/ 1961535 w 2909028"/>
              <a:gd name="connsiteY21" fmla="*/ 132736 h 1504336"/>
              <a:gd name="connsiteX22" fmla="*/ 2005780 w 2909028"/>
              <a:gd name="connsiteY22" fmla="*/ 103239 h 1504336"/>
              <a:gd name="connsiteX23" fmla="*/ 2079522 w 2909028"/>
              <a:gd name="connsiteY23" fmla="*/ 73742 h 1504336"/>
              <a:gd name="connsiteX24" fmla="*/ 2153264 w 2909028"/>
              <a:gd name="connsiteY24" fmla="*/ 29497 h 1504336"/>
              <a:gd name="connsiteX25" fmla="*/ 2256503 w 2909028"/>
              <a:gd name="connsiteY25" fmla="*/ 0 h 1504336"/>
              <a:gd name="connsiteX26" fmla="*/ 2595716 w 2909028"/>
              <a:gd name="connsiteY26" fmla="*/ 14749 h 1504336"/>
              <a:gd name="connsiteX27" fmla="*/ 2698955 w 2909028"/>
              <a:gd name="connsiteY27" fmla="*/ 29497 h 1504336"/>
              <a:gd name="connsiteX28" fmla="*/ 2787445 w 2909028"/>
              <a:gd name="connsiteY28" fmla="*/ 58994 h 1504336"/>
              <a:gd name="connsiteX29" fmla="*/ 2816942 w 2909028"/>
              <a:gd name="connsiteY29" fmla="*/ 103239 h 1504336"/>
              <a:gd name="connsiteX30" fmla="*/ 2846438 w 2909028"/>
              <a:gd name="connsiteY30" fmla="*/ 221226 h 1504336"/>
              <a:gd name="connsiteX31" fmla="*/ 2905432 w 2909028"/>
              <a:gd name="connsiteY31" fmla="*/ 353962 h 1504336"/>
              <a:gd name="connsiteX32" fmla="*/ 2890684 w 2909028"/>
              <a:gd name="connsiteY32" fmla="*/ 634181 h 1504336"/>
              <a:gd name="connsiteX33" fmla="*/ 2846438 w 2909028"/>
              <a:gd name="connsiteY33" fmla="*/ 648929 h 1504336"/>
              <a:gd name="connsiteX34" fmla="*/ 2802193 w 2909028"/>
              <a:gd name="connsiteY34" fmla="*/ 678426 h 1504336"/>
              <a:gd name="connsiteX35" fmla="*/ 2684206 w 2909028"/>
              <a:gd name="connsiteY35" fmla="*/ 781665 h 1504336"/>
              <a:gd name="connsiteX36" fmla="*/ 2639961 w 2909028"/>
              <a:gd name="connsiteY36" fmla="*/ 796413 h 1504336"/>
              <a:gd name="connsiteX37" fmla="*/ 2595716 w 2909028"/>
              <a:gd name="connsiteY37" fmla="*/ 855407 h 1504336"/>
              <a:gd name="connsiteX38" fmla="*/ 2595716 w 2909028"/>
              <a:gd name="connsiteY38" fmla="*/ 1076633 h 1504336"/>
              <a:gd name="connsiteX39" fmla="*/ 2713703 w 2909028"/>
              <a:gd name="connsiteY39" fmla="*/ 1194620 h 1504336"/>
              <a:gd name="connsiteX40" fmla="*/ 2772697 w 2909028"/>
              <a:gd name="connsiteY40" fmla="*/ 1297858 h 1504336"/>
              <a:gd name="connsiteX41" fmla="*/ 2802193 w 2909028"/>
              <a:gd name="connsiteY41" fmla="*/ 1342103 h 1504336"/>
              <a:gd name="connsiteX42" fmla="*/ 2743200 w 2909028"/>
              <a:gd name="connsiteY42" fmla="*/ 1371600 h 1504336"/>
              <a:gd name="connsiteX43" fmla="*/ 2492477 w 2909028"/>
              <a:gd name="connsiteY43" fmla="*/ 1504336 h 1504336"/>
              <a:gd name="connsiteX44" fmla="*/ 2109019 w 2909028"/>
              <a:gd name="connsiteY44" fmla="*/ 1489587 h 1504336"/>
              <a:gd name="connsiteX45" fmla="*/ 2020529 w 2909028"/>
              <a:gd name="connsiteY45" fmla="*/ 1460091 h 1504336"/>
              <a:gd name="connsiteX46" fmla="*/ 1887793 w 2909028"/>
              <a:gd name="connsiteY46" fmla="*/ 1430594 h 1504336"/>
              <a:gd name="connsiteX47" fmla="*/ 1769806 w 2909028"/>
              <a:gd name="connsiteY47" fmla="*/ 1415845 h 1504336"/>
              <a:gd name="connsiteX48" fmla="*/ 1725561 w 2909028"/>
              <a:gd name="connsiteY48" fmla="*/ 1371600 h 1504336"/>
              <a:gd name="connsiteX49" fmla="*/ 1666568 w 2909028"/>
              <a:gd name="connsiteY49" fmla="*/ 1356852 h 1504336"/>
              <a:gd name="connsiteX50" fmla="*/ 1504335 w 2909028"/>
              <a:gd name="connsiteY50" fmla="*/ 1327355 h 1504336"/>
              <a:gd name="connsiteX51" fmla="*/ 1209368 w 2909028"/>
              <a:gd name="connsiteY51" fmla="*/ 1342103 h 1504336"/>
              <a:gd name="connsiteX52" fmla="*/ 943897 w 2909028"/>
              <a:gd name="connsiteY52" fmla="*/ 1371600 h 1504336"/>
              <a:gd name="connsiteX53" fmla="*/ 634180 w 2909028"/>
              <a:gd name="connsiteY53" fmla="*/ 1356852 h 1504336"/>
              <a:gd name="connsiteX54" fmla="*/ 575187 w 2909028"/>
              <a:gd name="connsiteY54" fmla="*/ 1327355 h 1504336"/>
              <a:gd name="connsiteX55" fmla="*/ 486697 w 2909028"/>
              <a:gd name="connsiteY55" fmla="*/ 1297858 h 1504336"/>
              <a:gd name="connsiteX56" fmla="*/ 250722 w 2909028"/>
              <a:gd name="connsiteY56" fmla="*/ 1312607 h 1504336"/>
              <a:gd name="connsiteX57" fmla="*/ 206477 w 2909028"/>
              <a:gd name="connsiteY57" fmla="*/ 1327355 h 1504336"/>
              <a:gd name="connsiteX58" fmla="*/ 117987 w 2909028"/>
              <a:gd name="connsiteY58" fmla="*/ 1297858 h 1504336"/>
              <a:gd name="connsiteX59" fmla="*/ 103238 w 2909028"/>
              <a:gd name="connsiteY59" fmla="*/ 899652 h 1504336"/>
              <a:gd name="connsiteX60" fmla="*/ 58993 w 2909028"/>
              <a:gd name="connsiteY60" fmla="*/ 870155 h 1504336"/>
              <a:gd name="connsiteX61" fmla="*/ 29497 w 2909028"/>
              <a:gd name="connsiteY61" fmla="*/ 781665 h 1504336"/>
              <a:gd name="connsiteX62" fmla="*/ 14748 w 2909028"/>
              <a:gd name="connsiteY62" fmla="*/ 737420 h 1504336"/>
              <a:gd name="connsiteX63" fmla="*/ 14748 w 2909028"/>
              <a:gd name="connsiteY63" fmla="*/ 693174 h 1504336"/>
              <a:gd name="connsiteX64" fmla="*/ 0 w 2909028"/>
              <a:gd name="connsiteY64" fmla="*/ 752168 h 1504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2909028" h="1504336">
                <a:moveTo>
                  <a:pt x="0" y="752168"/>
                </a:moveTo>
                <a:cubicBezTo>
                  <a:pt x="9832" y="727587"/>
                  <a:pt x="23076" y="704110"/>
                  <a:pt x="29497" y="678426"/>
                </a:cubicBezTo>
                <a:cubicBezTo>
                  <a:pt x="43084" y="624079"/>
                  <a:pt x="34755" y="579418"/>
                  <a:pt x="58993" y="530942"/>
                </a:cubicBezTo>
                <a:cubicBezTo>
                  <a:pt x="86455" y="476018"/>
                  <a:pt x="91965" y="491376"/>
                  <a:pt x="132735" y="442452"/>
                </a:cubicBezTo>
                <a:cubicBezTo>
                  <a:pt x="144083" y="428835"/>
                  <a:pt x="150456" y="411455"/>
                  <a:pt x="162232" y="398207"/>
                </a:cubicBezTo>
                <a:cubicBezTo>
                  <a:pt x="293546" y="250478"/>
                  <a:pt x="202358" y="359409"/>
                  <a:pt x="309716" y="265471"/>
                </a:cubicBezTo>
                <a:cubicBezTo>
                  <a:pt x="330645" y="247158"/>
                  <a:pt x="345570" y="221904"/>
                  <a:pt x="368709" y="206478"/>
                </a:cubicBezTo>
                <a:cubicBezTo>
                  <a:pt x="390737" y="191793"/>
                  <a:pt x="417870" y="186813"/>
                  <a:pt x="442451" y="176981"/>
                </a:cubicBezTo>
                <a:cubicBezTo>
                  <a:pt x="521109" y="181897"/>
                  <a:pt x="601491" y="174632"/>
                  <a:pt x="678426" y="191729"/>
                </a:cubicBezTo>
                <a:cubicBezTo>
                  <a:pt x="695729" y="195574"/>
                  <a:pt x="699128" y="220584"/>
                  <a:pt x="707922" y="235974"/>
                </a:cubicBezTo>
                <a:cubicBezTo>
                  <a:pt x="729288" y="273365"/>
                  <a:pt x="738170" y="306874"/>
                  <a:pt x="766916" y="339213"/>
                </a:cubicBezTo>
                <a:cubicBezTo>
                  <a:pt x="794630" y="370391"/>
                  <a:pt x="855406" y="427703"/>
                  <a:pt x="855406" y="427703"/>
                </a:cubicBezTo>
                <a:cubicBezTo>
                  <a:pt x="968477" y="417871"/>
                  <a:pt x="1081998" y="412285"/>
                  <a:pt x="1194619" y="398207"/>
                </a:cubicBezTo>
                <a:cubicBezTo>
                  <a:pt x="1260386" y="389986"/>
                  <a:pt x="1322182" y="368221"/>
                  <a:pt x="1386348" y="353962"/>
                </a:cubicBezTo>
                <a:cubicBezTo>
                  <a:pt x="1410819" y="348524"/>
                  <a:pt x="1435579" y="344465"/>
                  <a:pt x="1460090" y="339213"/>
                </a:cubicBezTo>
                <a:lnTo>
                  <a:pt x="1592826" y="309716"/>
                </a:lnTo>
                <a:cubicBezTo>
                  <a:pt x="1602658" y="294968"/>
                  <a:pt x="1606932" y="274265"/>
                  <a:pt x="1622322" y="265471"/>
                </a:cubicBezTo>
                <a:cubicBezTo>
                  <a:pt x="1644087" y="253034"/>
                  <a:pt x="1672105" y="258095"/>
                  <a:pt x="1696064" y="250723"/>
                </a:cubicBezTo>
                <a:cubicBezTo>
                  <a:pt x="1736210" y="238371"/>
                  <a:pt x="1774577" y="220832"/>
                  <a:pt x="1814051" y="206478"/>
                </a:cubicBezTo>
                <a:cubicBezTo>
                  <a:pt x="1828661" y="201165"/>
                  <a:pt x="1844392" y="198682"/>
                  <a:pt x="1858297" y="191729"/>
                </a:cubicBezTo>
                <a:cubicBezTo>
                  <a:pt x="1874151" y="183802"/>
                  <a:pt x="1887152" y="171027"/>
                  <a:pt x="1902542" y="162233"/>
                </a:cubicBezTo>
                <a:cubicBezTo>
                  <a:pt x="1921631" y="151325"/>
                  <a:pt x="1942446" y="143644"/>
                  <a:pt x="1961535" y="132736"/>
                </a:cubicBezTo>
                <a:cubicBezTo>
                  <a:pt x="1976925" y="123942"/>
                  <a:pt x="1989926" y="111166"/>
                  <a:pt x="2005780" y="103239"/>
                </a:cubicBezTo>
                <a:cubicBezTo>
                  <a:pt x="2029459" y="91399"/>
                  <a:pt x="2055843" y="85582"/>
                  <a:pt x="2079522" y="73742"/>
                </a:cubicBezTo>
                <a:cubicBezTo>
                  <a:pt x="2105161" y="60922"/>
                  <a:pt x="2127625" y="42317"/>
                  <a:pt x="2153264" y="29497"/>
                </a:cubicBezTo>
                <a:cubicBezTo>
                  <a:pt x="2174419" y="18919"/>
                  <a:pt x="2237606" y="4724"/>
                  <a:pt x="2256503" y="0"/>
                </a:cubicBezTo>
                <a:cubicBezTo>
                  <a:pt x="2369574" y="4916"/>
                  <a:pt x="2482789" y="7220"/>
                  <a:pt x="2595716" y="14749"/>
                </a:cubicBezTo>
                <a:cubicBezTo>
                  <a:pt x="2630401" y="17061"/>
                  <a:pt x="2665083" y="21680"/>
                  <a:pt x="2698955" y="29497"/>
                </a:cubicBezTo>
                <a:cubicBezTo>
                  <a:pt x="2729251" y="36488"/>
                  <a:pt x="2787445" y="58994"/>
                  <a:pt x="2787445" y="58994"/>
                </a:cubicBezTo>
                <a:cubicBezTo>
                  <a:pt x="2797277" y="73742"/>
                  <a:pt x="2809015" y="87385"/>
                  <a:pt x="2816942" y="103239"/>
                </a:cubicBezTo>
                <a:cubicBezTo>
                  <a:pt x="2836407" y="142169"/>
                  <a:pt x="2833817" y="179157"/>
                  <a:pt x="2846438" y="221226"/>
                </a:cubicBezTo>
                <a:cubicBezTo>
                  <a:pt x="2860561" y="268302"/>
                  <a:pt x="2883644" y="310386"/>
                  <a:pt x="2905432" y="353962"/>
                </a:cubicBezTo>
                <a:cubicBezTo>
                  <a:pt x="2900516" y="447368"/>
                  <a:pt x="2909028" y="542462"/>
                  <a:pt x="2890684" y="634181"/>
                </a:cubicBezTo>
                <a:cubicBezTo>
                  <a:pt x="2887635" y="649425"/>
                  <a:pt x="2860343" y="641977"/>
                  <a:pt x="2846438" y="648929"/>
                </a:cubicBezTo>
                <a:cubicBezTo>
                  <a:pt x="2830584" y="656856"/>
                  <a:pt x="2815651" y="666890"/>
                  <a:pt x="2802193" y="678426"/>
                </a:cubicBezTo>
                <a:cubicBezTo>
                  <a:pt x="2745075" y="727385"/>
                  <a:pt x="2748427" y="744967"/>
                  <a:pt x="2684206" y="781665"/>
                </a:cubicBezTo>
                <a:cubicBezTo>
                  <a:pt x="2670708" y="789378"/>
                  <a:pt x="2654709" y="791497"/>
                  <a:pt x="2639961" y="796413"/>
                </a:cubicBezTo>
                <a:cubicBezTo>
                  <a:pt x="2625213" y="816078"/>
                  <a:pt x="2605699" y="832945"/>
                  <a:pt x="2595716" y="855407"/>
                </a:cubicBezTo>
                <a:cubicBezTo>
                  <a:pt x="2570143" y="912948"/>
                  <a:pt x="2580713" y="1031624"/>
                  <a:pt x="2595716" y="1076633"/>
                </a:cubicBezTo>
                <a:cubicBezTo>
                  <a:pt x="2612237" y="1126198"/>
                  <a:pt x="2674683" y="1165355"/>
                  <a:pt x="2713703" y="1194620"/>
                </a:cubicBezTo>
                <a:cubicBezTo>
                  <a:pt x="2733368" y="1229033"/>
                  <a:pt x="2752305" y="1263871"/>
                  <a:pt x="2772697" y="1297858"/>
                </a:cubicBezTo>
                <a:cubicBezTo>
                  <a:pt x="2781817" y="1313057"/>
                  <a:pt x="2808776" y="1325646"/>
                  <a:pt x="2802193" y="1342103"/>
                </a:cubicBezTo>
                <a:cubicBezTo>
                  <a:pt x="2794028" y="1362516"/>
                  <a:pt x="2762362" y="1360821"/>
                  <a:pt x="2743200" y="1371600"/>
                </a:cubicBezTo>
                <a:cubicBezTo>
                  <a:pt x="2517732" y="1498426"/>
                  <a:pt x="2639562" y="1445502"/>
                  <a:pt x="2492477" y="1504336"/>
                </a:cubicBezTo>
                <a:cubicBezTo>
                  <a:pt x="2364658" y="1499420"/>
                  <a:pt x="2236374" y="1501527"/>
                  <a:pt x="2109019" y="1489587"/>
                </a:cubicBezTo>
                <a:cubicBezTo>
                  <a:pt x="2078063" y="1486685"/>
                  <a:pt x="2050310" y="1469025"/>
                  <a:pt x="2020529" y="1460091"/>
                </a:cubicBezTo>
                <a:cubicBezTo>
                  <a:pt x="1989615" y="1450817"/>
                  <a:pt x="1916610" y="1435027"/>
                  <a:pt x="1887793" y="1430594"/>
                </a:cubicBezTo>
                <a:cubicBezTo>
                  <a:pt x="1848619" y="1424567"/>
                  <a:pt x="1809135" y="1420761"/>
                  <a:pt x="1769806" y="1415845"/>
                </a:cubicBezTo>
                <a:cubicBezTo>
                  <a:pt x="1755058" y="1401097"/>
                  <a:pt x="1743670" y="1381948"/>
                  <a:pt x="1725561" y="1371600"/>
                </a:cubicBezTo>
                <a:cubicBezTo>
                  <a:pt x="1707962" y="1361544"/>
                  <a:pt x="1686511" y="1360478"/>
                  <a:pt x="1666568" y="1356852"/>
                </a:cubicBezTo>
                <a:cubicBezTo>
                  <a:pt x="1472799" y="1321621"/>
                  <a:pt x="1638141" y="1360805"/>
                  <a:pt x="1504335" y="1327355"/>
                </a:cubicBezTo>
                <a:lnTo>
                  <a:pt x="1209368" y="1342103"/>
                </a:lnTo>
                <a:cubicBezTo>
                  <a:pt x="1078845" y="1350524"/>
                  <a:pt x="1058428" y="1355239"/>
                  <a:pt x="943897" y="1371600"/>
                </a:cubicBezTo>
                <a:cubicBezTo>
                  <a:pt x="840658" y="1366684"/>
                  <a:pt x="736800" y="1369166"/>
                  <a:pt x="634180" y="1356852"/>
                </a:cubicBezTo>
                <a:cubicBezTo>
                  <a:pt x="612351" y="1354233"/>
                  <a:pt x="595600" y="1335520"/>
                  <a:pt x="575187" y="1327355"/>
                </a:cubicBezTo>
                <a:cubicBezTo>
                  <a:pt x="546319" y="1315807"/>
                  <a:pt x="486697" y="1297858"/>
                  <a:pt x="486697" y="1297858"/>
                </a:cubicBezTo>
                <a:cubicBezTo>
                  <a:pt x="408039" y="1302774"/>
                  <a:pt x="329101" y="1304357"/>
                  <a:pt x="250722" y="1312607"/>
                </a:cubicBezTo>
                <a:cubicBezTo>
                  <a:pt x="235261" y="1314234"/>
                  <a:pt x="221928" y="1329072"/>
                  <a:pt x="206477" y="1327355"/>
                </a:cubicBezTo>
                <a:cubicBezTo>
                  <a:pt x="175575" y="1323921"/>
                  <a:pt x="117987" y="1297858"/>
                  <a:pt x="117987" y="1297858"/>
                </a:cubicBezTo>
                <a:cubicBezTo>
                  <a:pt x="15506" y="1144139"/>
                  <a:pt x="137577" y="1346060"/>
                  <a:pt x="103238" y="899652"/>
                </a:cubicBezTo>
                <a:cubicBezTo>
                  <a:pt x="101879" y="881979"/>
                  <a:pt x="73741" y="879987"/>
                  <a:pt x="58993" y="870155"/>
                </a:cubicBezTo>
                <a:lnTo>
                  <a:pt x="29497" y="781665"/>
                </a:lnTo>
                <a:cubicBezTo>
                  <a:pt x="24581" y="766917"/>
                  <a:pt x="14748" y="752966"/>
                  <a:pt x="14748" y="737420"/>
                </a:cubicBezTo>
                <a:lnTo>
                  <a:pt x="14748" y="693174"/>
                </a:lnTo>
                <a:lnTo>
                  <a:pt x="0" y="752168"/>
                </a:lnTo>
                <a:close/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олилиния 8"/>
          <p:cNvSpPr/>
          <p:nvPr/>
        </p:nvSpPr>
        <p:spPr>
          <a:xfrm>
            <a:off x="4143372" y="3571876"/>
            <a:ext cx="2198730" cy="2050025"/>
          </a:xfrm>
          <a:custGeom>
            <a:avLst/>
            <a:gdLst>
              <a:gd name="connsiteX0" fmla="*/ 266692 w 2198730"/>
              <a:gd name="connsiteY0" fmla="*/ 309716 h 2050025"/>
              <a:gd name="connsiteX1" fmla="*/ 251943 w 2198730"/>
              <a:gd name="connsiteY1" fmla="*/ 368709 h 2050025"/>
              <a:gd name="connsiteX2" fmla="*/ 104459 w 2198730"/>
              <a:gd name="connsiteY2" fmla="*/ 442451 h 2050025"/>
              <a:gd name="connsiteX3" fmla="*/ 1221 w 2198730"/>
              <a:gd name="connsiteY3" fmla="*/ 457200 h 2050025"/>
              <a:gd name="connsiteX4" fmla="*/ 15969 w 2198730"/>
              <a:gd name="connsiteY4" fmla="*/ 619432 h 2050025"/>
              <a:gd name="connsiteX5" fmla="*/ 60214 w 2198730"/>
              <a:gd name="connsiteY5" fmla="*/ 648929 h 2050025"/>
              <a:gd name="connsiteX6" fmla="*/ 192950 w 2198730"/>
              <a:gd name="connsiteY6" fmla="*/ 707922 h 2050025"/>
              <a:gd name="connsiteX7" fmla="*/ 281440 w 2198730"/>
              <a:gd name="connsiteY7" fmla="*/ 752167 h 2050025"/>
              <a:gd name="connsiteX8" fmla="*/ 369930 w 2198730"/>
              <a:gd name="connsiteY8" fmla="*/ 796413 h 2050025"/>
              <a:gd name="connsiteX9" fmla="*/ 399427 w 2198730"/>
              <a:gd name="connsiteY9" fmla="*/ 840658 h 2050025"/>
              <a:gd name="connsiteX10" fmla="*/ 458421 w 2198730"/>
              <a:gd name="connsiteY10" fmla="*/ 973393 h 2050025"/>
              <a:gd name="connsiteX11" fmla="*/ 487918 w 2198730"/>
              <a:gd name="connsiteY11" fmla="*/ 1401096 h 2050025"/>
              <a:gd name="connsiteX12" fmla="*/ 502666 w 2198730"/>
              <a:gd name="connsiteY12" fmla="*/ 1651819 h 2050025"/>
              <a:gd name="connsiteX13" fmla="*/ 517414 w 2198730"/>
              <a:gd name="connsiteY13" fmla="*/ 1696064 h 2050025"/>
              <a:gd name="connsiteX14" fmla="*/ 561659 w 2198730"/>
              <a:gd name="connsiteY14" fmla="*/ 1710813 h 2050025"/>
              <a:gd name="connsiteX15" fmla="*/ 576408 w 2198730"/>
              <a:gd name="connsiteY15" fmla="*/ 1755058 h 2050025"/>
              <a:gd name="connsiteX16" fmla="*/ 664898 w 2198730"/>
              <a:gd name="connsiteY16" fmla="*/ 1814051 h 2050025"/>
              <a:gd name="connsiteX17" fmla="*/ 679647 w 2198730"/>
              <a:gd name="connsiteY17" fmla="*/ 1858296 h 2050025"/>
              <a:gd name="connsiteX18" fmla="*/ 753389 w 2198730"/>
              <a:gd name="connsiteY18" fmla="*/ 1932038 h 2050025"/>
              <a:gd name="connsiteX19" fmla="*/ 841879 w 2198730"/>
              <a:gd name="connsiteY19" fmla="*/ 1961535 h 2050025"/>
              <a:gd name="connsiteX20" fmla="*/ 827130 w 2198730"/>
              <a:gd name="connsiteY20" fmla="*/ 2005780 h 2050025"/>
              <a:gd name="connsiteX21" fmla="*/ 915621 w 2198730"/>
              <a:gd name="connsiteY21" fmla="*/ 2035277 h 2050025"/>
              <a:gd name="connsiteX22" fmla="*/ 959866 w 2198730"/>
              <a:gd name="connsiteY22" fmla="*/ 2050025 h 2050025"/>
              <a:gd name="connsiteX23" fmla="*/ 1461311 w 2198730"/>
              <a:gd name="connsiteY23" fmla="*/ 2035277 h 2050025"/>
              <a:gd name="connsiteX24" fmla="*/ 1608795 w 2198730"/>
              <a:gd name="connsiteY24" fmla="*/ 2005780 h 2050025"/>
              <a:gd name="connsiteX25" fmla="*/ 1697285 w 2198730"/>
              <a:gd name="connsiteY25" fmla="*/ 1976284 h 2050025"/>
              <a:gd name="connsiteX26" fmla="*/ 1653040 w 2198730"/>
              <a:gd name="connsiteY26" fmla="*/ 1961535 h 2050025"/>
              <a:gd name="connsiteX27" fmla="*/ 1476059 w 2198730"/>
              <a:gd name="connsiteY27" fmla="*/ 1991032 h 2050025"/>
              <a:gd name="connsiteX28" fmla="*/ 1505556 w 2198730"/>
              <a:gd name="connsiteY28" fmla="*/ 1946787 h 2050025"/>
              <a:gd name="connsiteX29" fmla="*/ 1638292 w 2198730"/>
              <a:gd name="connsiteY29" fmla="*/ 1902542 h 2050025"/>
              <a:gd name="connsiteX30" fmla="*/ 1697285 w 2198730"/>
              <a:gd name="connsiteY30" fmla="*/ 1873045 h 2050025"/>
              <a:gd name="connsiteX31" fmla="*/ 1756279 w 2198730"/>
              <a:gd name="connsiteY31" fmla="*/ 1858296 h 2050025"/>
              <a:gd name="connsiteX32" fmla="*/ 1844769 w 2198730"/>
              <a:gd name="connsiteY32" fmla="*/ 1828800 h 2050025"/>
              <a:gd name="connsiteX33" fmla="*/ 1844769 w 2198730"/>
              <a:gd name="connsiteY33" fmla="*/ 1828800 h 2050025"/>
              <a:gd name="connsiteX34" fmla="*/ 2007001 w 2198730"/>
              <a:gd name="connsiteY34" fmla="*/ 1769806 h 2050025"/>
              <a:gd name="connsiteX35" fmla="*/ 2080743 w 2198730"/>
              <a:gd name="connsiteY35" fmla="*/ 1755058 h 2050025"/>
              <a:gd name="connsiteX36" fmla="*/ 2124989 w 2198730"/>
              <a:gd name="connsiteY36" fmla="*/ 1725561 h 2050025"/>
              <a:gd name="connsiteX37" fmla="*/ 2154485 w 2198730"/>
              <a:gd name="connsiteY37" fmla="*/ 1681316 h 2050025"/>
              <a:gd name="connsiteX38" fmla="*/ 2198730 w 2198730"/>
              <a:gd name="connsiteY38" fmla="*/ 1637071 h 2050025"/>
              <a:gd name="connsiteX39" fmla="*/ 2183982 w 2198730"/>
              <a:gd name="connsiteY39" fmla="*/ 1209367 h 2050025"/>
              <a:gd name="connsiteX40" fmla="*/ 2154485 w 2198730"/>
              <a:gd name="connsiteY40" fmla="*/ 1091380 h 2050025"/>
              <a:gd name="connsiteX41" fmla="*/ 2124989 w 2198730"/>
              <a:gd name="connsiteY41" fmla="*/ 1047135 h 2050025"/>
              <a:gd name="connsiteX42" fmla="*/ 2110240 w 2198730"/>
              <a:gd name="connsiteY42" fmla="*/ 1002890 h 2050025"/>
              <a:gd name="connsiteX43" fmla="*/ 2051247 w 2198730"/>
              <a:gd name="connsiteY43" fmla="*/ 899651 h 2050025"/>
              <a:gd name="connsiteX44" fmla="*/ 2036498 w 2198730"/>
              <a:gd name="connsiteY44" fmla="*/ 855406 h 2050025"/>
              <a:gd name="connsiteX45" fmla="*/ 1992253 w 2198730"/>
              <a:gd name="connsiteY45" fmla="*/ 811161 h 2050025"/>
              <a:gd name="connsiteX46" fmla="*/ 1918511 w 2198730"/>
              <a:gd name="connsiteY46" fmla="*/ 737419 h 2050025"/>
              <a:gd name="connsiteX47" fmla="*/ 1800524 w 2198730"/>
              <a:gd name="connsiteY47" fmla="*/ 604684 h 2050025"/>
              <a:gd name="connsiteX48" fmla="*/ 1771027 w 2198730"/>
              <a:gd name="connsiteY48" fmla="*/ 560438 h 2050025"/>
              <a:gd name="connsiteX49" fmla="*/ 1667789 w 2198730"/>
              <a:gd name="connsiteY49" fmla="*/ 457200 h 2050025"/>
              <a:gd name="connsiteX50" fmla="*/ 1564550 w 2198730"/>
              <a:gd name="connsiteY50" fmla="*/ 339213 h 2050025"/>
              <a:gd name="connsiteX51" fmla="*/ 1490808 w 2198730"/>
              <a:gd name="connsiteY51" fmla="*/ 280219 h 2050025"/>
              <a:gd name="connsiteX52" fmla="*/ 1461311 w 2198730"/>
              <a:gd name="connsiteY52" fmla="*/ 235974 h 2050025"/>
              <a:gd name="connsiteX53" fmla="*/ 1299079 w 2198730"/>
              <a:gd name="connsiteY53" fmla="*/ 176980 h 2050025"/>
              <a:gd name="connsiteX54" fmla="*/ 1210589 w 2198730"/>
              <a:gd name="connsiteY54" fmla="*/ 147484 h 2050025"/>
              <a:gd name="connsiteX55" fmla="*/ 1077853 w 2198730"/>
              <a:gd name="connsiteY55" fmla="*/ 88490 h 2050025"/>
              <a:gd name="connsiteX56" fmla="*/ 1033608 w 2198730"/>
              <a:gd name="connsiteY56" fmla="*/ 73742 h 2050025"/>
              <a:gd name="connsiteX57" fmla="*/ 989363 w 2198730"/>
              <a:gd name="connsiteY57" fmla="*/ 58993 h 2050025"/>
              <a:gd name="connsiteX58" fmla="*/ 886124 w 2198730"/>
              <a:gd name="connsiteY58" fmla="*/ 44245 h 2050025"/>
              <a:gd name="connsiteX59" fmla="*/ 738640 w 2198730"/>
              <a:gd name="connsiteY59" fmla="*/ 14748 h 2050025"/>
              <a:gd name="connsiteX60" fmla="*/ 650150 w 2198730"/>
              <a:gd name="connsiteY60" fmla="*/ 0 h 2050025"/>
              <a:gd name="connsiteX61" fmla="*/ 296189 w 2198730"/>
              <a:gd name="connsiteY61" fmla="*/ 14748 h 2050025"/>
              <a:gd name="connsiteX62" fmla="*/ 251943 w 2198730"/>
              <a:gd name="connsiteY62" fmla="*/ 44245 h 2050025"/>
              <a:gd name="connsiteX63" fmla="*/ 266692 w 2198730"/>
              <a:gd name="connsiteY63" fmla="*/ 309716 h 205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2198730" h="2050025">
                <a:moveTo>
                  <a:pt x="266692" y="309716"/>
                </a:moveTo>
                <a:cubicBezTo>
                  <a:pt x="266692" y="363793"/>
                  <a:pt x="265291" y="353455"/>
                  <a:pt x="251943" y="368709"/>
                </a:cubicBezTo>
                <a:cubicBezTo>
                  <a:pt x="210375" y="416215"/>
                  <a:pt x="161373" y="432103"/>
                  <a:pt x="104459" y="442451"/>
                </a:cubicBezTo>
                <a:cubicBezTo>
                  <a:pt x="70258" y="448669"/>
                  <a:pt x="35634" y="452284"/>
                  <a:pt x="1221" y="457200"/>
                </a:cubicBezTo>
                <a:cubicBezTo>
                  <a:pt x="6137" y="511277"/>
                  <a:pt x="0" y="567533"/>
                  <a:pt x="15969" y="619432"/>
                </a:cubicBezTo>
                <a:cubicBezTo>
                  <a:pt x="21182" y="636374"/>
                  <a:pt x="47680" y="636395"/>
                  <a:pt x="60214" y="648929"/>
                </a:cubicBezTo>
                <a:cubicBezTo>
                  <a:pt x="137448" y="726163"/>
                  <a:pt x="16361" y="682696"/>
                  <a:pt x="192950" y="707922"/>
                </a:cubicBezTo>
                <a:cubicBezTo>
                  <a:pt x="304162" y="744994"/>
                  <a:pt x="167079" y="694987"/>
                  <a:pt x="281440" y="752167"/>
                </a:cubicBezTo>
                <a:cubicBezTo>
                  <a:pt x="403553" y="813224"/>
                  <a:pt x="243139" y="711885"/>
                  <a:pt x="369930" y="796413"/>
                </a:cubicBezTo>
                <a:cubicBezTo>
                  <a:pt x="379762" y="811161"/>
                  <a:pt x="392228" y="824460"/>
                  <a:pt x="399427" y="840658"/>
                </a:cubicBezTo>
                <a:cubicBezTo>
                  <a:pt x="469632" y="998617"/>
                  <a:pt x="391666" y="873261"/>
                  <a:pt x="458421" y="973393"/>
                </a:cubicBezTo>
                <a:cubicBezTo>
                  <a:pt x="487148" y="1203213"/>
                  <a:pt x="468260" y="1027602"/>
                  <a:pt x="487918" y="1401096"/>
                </a:cubicBezTo>
                <a:cubicBezTo>
                  <a:pt x="492318" y="1484699"/>
                  <a:pt x="494336" y="1568516"/>
                  <a:pt x="502666" y="1651819"/>
                </a:cubicBezTo>
                <a:cubicBezTo>
                  <a:pt x="504213" y="1667288"/>
                  <a:pt x="506421" y="1685071"/>
                  <a:pt x="517414" y="1696064"/>
                </a:cubicBezTo>
                <a:cubicBezTo>
                  <a:pt x="528407" y="1707057"/>
                  <a:pt x="546911" y="1705897"/>
                  <a:pt x="561659" y="1710813"/>
                </a:cubicBezTo>
                <a:cubicBezTo>
                  <a:pt x="566575" y="1725561"/>
                  <a:pt x="565415" y="1744065"/>
                  <a:pt x="576408" y="1755058"/>
                </a:cubicBezTo>
                <a:cubicBezTo>
                  <a:pt x="601475" y="1780125"/>
                  <a:pt x="664898" y="1814051"/>
                  <a:pt x="664898" y="1814051"/>
                </a:cubicBezTo>
                <a:cubicBezTo>
                  <a:pt x="669814" y="1828799"/>
                  <a:pt x="672695" y="1844391"/>
                  <a:pt x="679647" y="1858296"/>
                </a:cubicBezTo>
                <a:cubicBezTo>
                  <a:pt x="697908" y="1894819"/>
                  <a:pt x="715461" y="1915181"/>
                  <a:pt x="753389" y="1932038"/>
                </a:cubicBezTo>
                <a:cubicBezTo>
                  <a:pt x="781802" y="1944666"/>
                  <a:pt x="841879" y="1961535"/>
                  <a:pt x="841879" y="1961535"/>
                </a:cubicBezTo>
                <a:cubicBezTo>
                  <a:pt x="836963" y="1976283"/>
                  <a:pt x="816137" y="1994787"/>
                  <a:pt x="827130" y="2005780"/>
                </a:cubicBezTo>
                <a:cubicBezTo>
                  <a:pt x="849116" y="2027766"/>
                  <a:pt x="886124" y="2025445"/>
                  <a:pt x="915621" y="2035277"/>
                </a:cubicBezTo>
                <a:lnTo>
                  <a:pt x="959866" y="2050025"/>
                </a:lnTo>
                <a:cubicBezTo>
                  <a:pt x="1127014" y="2045109"/>
                  <a:pt x="1294478" y="2046652"/>
                  <a:pt x="1461311" y="2035277"/>
                </a:cubicBezTo>
                <a:cubicBezTo>
                  <a:pt x="1511330" y="2031867"/>
                  <a:pt x="1561233" y="2021634"/>
                  <a:pt x="1608795" y="2005780"/>
                </a:cubicBezTo>
                <a:lnTo>
                  <a:pt x="1697285" y="1976284"/>
                </a:lnTo>
                <a:cubicBezTo>
                  <a:pt x="1682537" y="1971368"/>
                  <a:pt x="1668586" y="1961535"/>
                  <a:pt x="1653040" y="1961535"/>
                </a:cubicBezTo>
                <a:cubicBezTo>
                  <a:pt x="1583995" y="1961535"/>
                  <a:pt x="1538189" y="1975500"/>
                  <a:pt x="1476059" y="1991032"/>
                </a:cubicBezTo>
                <a:cubicBezTo>
                  <a:pt x="1485891" y="1976284"/>
                  <a:pt x="1490525" y="1956181"/>
                  <a:pt x="1505556" y="1946787"/>
                </a:cubicBezTo>
                <a:cubicBezTo>
                  <a:pt x="1564570" y="1909904"/>
                  <a:pt x="1586662" y="1928357"/>
                  <a:pt x="1638292" y="1902542"/>
                </a:cubicBezTo>
                <a:cubicBezTo>
                  <a:pt x="1657956" y="1892710"/>
                  <a:pt x="1676699" y="1880765"/>
                  <a:pt x="1697285" y="1873045"/>
                </a:cubicBezTo>
                <a:cubicBezTo>
                  <a:pt x="1716264" y="1865928"/>
                  <a:pt x="1736864" y="1864120"/>
                  <a:pt x="1756279" y="1858296"/>
                </a:cubicBezTo>
                <a:cubicBezTo>
                  <a:pt x="1786060" y="1849362"/>
                  <a:pt x="1815272" y="1838632"/>
                  <a:pt x="1844769" y="1828800"/>
                </a:cubicBezTo>
                <a:lnTo>
                  <a:pt x="1844769" y="1828800"/>
                </a:lnTo>
                <a:cubicBezTo>
                  <a:pt x="1882890" y="1813552"/>
                  <a:pt x="1969135" y="1777379"/>
                  <a:pt x="2007001" y="1769806"/>
                </a:cubicBezTo>
                <a:lnTo>
                  <a:pt x="2080743" y="1755058"/>
                </a:lnTo>
                <a:cubicBezTo>
                  <a:pt x="2095492" y="1745226"/>
                  <a:pt x="2112455" y="1738095"/>
                  <a:pt x="2124989" y="1725561"/>
                </a:cubicBezTo>
                <a:cubicBezTo>
                  <a:pt x="2137523" y="1713027"/>
                  <a:pt x="2143138" y="1694933"/>
                  <a:pt x="2154485" y="1681316"/>
                </a:cubicBezTo>
                <a:cubicBezTo>
                  <a:pt x="2167837" y="1665293"/>
                  <a:pt x="2183982" y="1651819"/>
                  <a:pt x="2198730" y="1637071"/>
                </a:cubicBezTo>
                <a:cubicBezTo>
                  <a:pt x="2193814" y="1494503"/>
                  <a:pt x="2192359" y="1351774"/>
                  <a:pt x="2183982" y="1209367"/>
                </a:cubicBezTo>
                <a:cubicBezTo>
                  <a:pt x="2182860" y="1190289"/>
                  <a:pt x="2166820" y="1116050"/>
                  <a:pt x="2154485" y="1091380"/>
                </a:cubicBezTo>
                <a:cubicBezTo>
                  <a:pt x="2146558" y="1075526"/>
                  <a:pt x="2132916" y="1062989"/>
                  <a:pt x="2124989" y="1047135"/>
                </a:cubicBezTo>
                <a:cubicBezTo>
                  <a:pt x="2118037" y="1033230"/>
                  <a:pt x="2116364" y="1017179"/>
                  <a:pt x="2110240" y="1002890"/>
                </a:cubicBezTo>
                <a:cubicBezTo>
                  <a:pt x="2032668" y="821890"/>
                  <a:pt x="2125307" y="1047770"/>
                  <a:pt x="2051247" y="899651"/>
                </a:cubicBezTo>
                <a:cubicBezTo>
                  <a:pt x="2044295" y="885746"/>
                  <a:pt x="2045122" y="868341"/>
                  <a:pt x="2036498" y="855406"/>
                </a:cubicBezTo>
                <a:cubicBezTo>
                  <a:pt x="2024928" y="838052"/>
                  <a:pt x="2005606" y="827184"/>
                  <a:pt x="1992253" y="811161"/>
                </a:cubicBezTo>
                <a:cubicBezTo>
                  <a:pt x="1930801" y="737419"/>
                  <a:pt x="1999627" y="791497"/>
                  <a:pt x="1918511" y="737419"/>
                </a:cubicBezTo>
                <a:cubicBezTo>
                  <a:pt x="1845883" y="628477"/>
                  <a:pt x="1887879" y="670199"/>
                  <a:pt x="1800524" y="604684"/>
                </a:cubicBezTo>
                <a:cubicBezTo>
                  <a:pt x="1790692" y="589935"/>
                  <a:pt x="1782885" y="573613"/>
                  <a:pt x="1771027" y="560438"/>
                </a:cubicBezTo>
                <a:cubicBezTo>
                  <a:pt x="1738471" y="524264"/>
                  <a:pt x="1694785" y="497693"/>
                  <a:pt x="1667789" y="457200"/>
                </a:cubicBezTo>
                <a:cubicBezTo>
                  <a:pt x="1598963" y="353961"/>
                  <a:pt x="1638292" y="388373"/>
                  <a:pt x="1564550" y="339213"/>
                </a:cubicBezTo>
                <a:cubicBezTo>
                  <a:pt x="1480017" y="212412"/>
                  <a:pt x="1592575" y="361632"/>
                  <a:pt x="1490808" y="280219"/>
                </a:cubicBezTo>
                <a:cubicBezTo>
                  <a:pt x="1476967" y="269146"/>
                  <a:pt x="1473845" y="248508"/>
                  <a:pt x="1461311" y="235974"/>
                </a:cubicBezTo>
                <a:cubicBezTo>
                  <a:pt x="1414934" y="189597"/>
                  <a:pt x="1361992" y="197951"/>
                  <a:pt x="1299079" y="176980"/>
                </a:cubicBezTo>
                <a:lnTo>
                  <a:pt x="1210589" y="147484"/>
                </a:lnTo>
                <a:cubicBezTo>
                  <a:pt x="1140473" y="100741"/>
                  <a:pt x="1183158" y="123592"/>
                  <a:pt x="1077853" y="88490"/>
                </a:cubicBezTo>
                <a:lnTo>
                  <a:pt x="1033608" y="73742"/>
                </a:lnTo>
                <a:cubicBezTo>
                  <a:pt x="1018860" y="68826"/>
                  <a:pt x="1004753" y="61191"/>
                  <a:pt x="989363" y="58993"/>
                </a:cubicBezTo>
                <a:cubicBezTo>
                  <a:pt x="954950" y="54077"/>
                  <a:pt x="920357" y="50286"/>
                  <a:pt x="886124" y="44245"/>
                </a:cubicBezTo>
                <a:cubicBezTo>
                  <a:pt x="836752" y="35532"/>
                  <a:pt x="788093" y="22990"/>
                  <a:pt x="738640" y="14748"/>
                </a:cubicBezTo>
                <a:lnTo>
                  <a:pt x="650150" y="0"/>
                </a:lnTo>
                <a:cubicBezTo>
                  <a:pt x="532163" y="4916"/>
                  <a:pt x="413556" y="1707"/>
                  <a:pt x="296189" y="14748"/>
                </a:cubicBezTo>
                <a:cubicBezTo>
                  <a:pt x="278572" y="16705"/>
                  <a:pt x="254236" y="26668"/>
                  <a:pt x="251943" y="44245"/>
                </a:cubicBezTo>
                <a:cubicBezTo>
                  <a:pt x="238590" y="146616"/>
                  <a:pt x="266692" y="255639"/>
                  <a:pt x="266692" y="309716"/>
                </a:cubicBezTo>
                <a:close/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1928794" y="4429132"/>
            <a:ext cx="357190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3214678" y="4071942"/>
            <a:ext cx="357190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Овал 11"/>
          <p:cNvSpPr/>
          <p:nvPr/>
        </p:nvSpPr>
        <p:spPr>
          <a:xfrm>
            <a:off x="2786050" y="5715016"/>
            <a:ext cx="357190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" name="Овал 12"/>
          <p:cNvSpPr/>
          <p:nvPr/>
        </p:nvSpPr>
        <p:spPr>
          <a:xfrm>
            <a:off x="4000496" y="5072074"/>
            <a:ext cx="357190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Овал 13"/>
          <p:cNvSpPr/>
          <p:nvPr/>
        </p:nvSpPr>
        <p:spPr>
          <a:xfrm>
            <a:off x="5000628" y="4286256"/>
            <a:ext cx="357190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Овал 14"/>
          <p:cNvSpPr/>
          <p:nvPr/>
        </p:nvSpPr>
        <p:spPr>
          <a:xfrm>
            <a:off x="5357818" y="5857892"/>
            <a:ext cx="357190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" name="Овал 15"/>
          <p:cNvSpPr/>
          <p:nvPr/>
        </p:nvSpPr>
        <p:spPr>
          <a:xfrm>
            <a:off x="6786578" y="4000504"/>
            <a:ext cx="357190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18" name="Прямая соединительная линия 17"/>
          <p:cNvCxnSpPr>
            <a:stCxn id="10" idx="5"/>
            <a:endCxn id="12" idx="1"/>
          </p:cNvCxnSpPr>
          <p:nvPr/>
        </p:nvCxnSpPr>
        <p:spPr>
          <a:xfrm rot="16200000" flipH="1">
            <a:off x="2019361" y="4948327"/>
            <a:ext cx="1033312" cy="604684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12" idx="5"/>
            <a:endCxn id="15" idx="2"/>
          </p:cNvCxnSpPr>
          <p:nvPr/>
        </p:nvCxnSpPr>
        <p:spPr>
          <a:xfrm rot="16200000" flipH="1">
            <a:off x="4216079" y="4894748"/>
            <a:ext cx="16590" cy="2266887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stCxn id="10" idx="6"/>
            <a:endCxn id="11" idx="3"/>
          </p:cNvCxnSpPr>
          <p:nvPr/>
        </p:nvCxnSpPr>
        <p:spPr>
          <a:xfrm flipV="1">
            <a:off x="2285984" y="4376823"/>
            <a:ext cx="981003" cy="230904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>
            <a:stCxn id="11" idx="4"/>
            <a:endCxn id="12" idx="7"/>
          </p:cNvCxnSpPr>
          <p:nvPr/>
        </p:nvCxnSpPr>
        <p:spPr>
          <a:xfrm rot="5400000">
            <a:off x="2573006" y="4947057"/>
            <a:ext cx="1338193" cy="302342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11" idx="5"/>
            <a:endCxn id="13" idx="1"/>
          </p:cNvCxnSpPr>
          <p:nvPr/>
        </p:nvCxnSpPr>
        <p:spPr>
          <a:xfrm rot="16200000" flipH="1">
            <a:off x="3412402" y="4483980"/>
            <a:ext cx="747560" cy="533246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>
            <a:stCxn id="13" idx="3"/>
            <a:endCxn id="12" idx="6"/>
          </p:cNvCxnSpPr>
          <p:nvPr/>
        </p:nvCxnSpPr>
        <p:spPr>
          <a:xfrm rot="5400000">
            <a:off x="3339695" y="5180501"/>
            <a:ext cx="516656" cy="909565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>
            <a:stCxn id="15" idx="1"/>
            <a:endCxn id="13" idx="5"/>
          </p:cNvCxnSpPr>
          <p:nvPr/>
        </p:nvCxnSpPr>
        <p:spPr>
          <a:xfrm rot="16200000" flipV="1">
            <a:off x="4591129" y="5091203"/>
            <a:ext cx="533246" cy="110475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>
            <a:stCxn id="14" idx="5"/>
            <a:endCxn id="15" idx="0"/>
          </p:cNvCxnSpPr>
          <p:nvPr/>
        </p:nvCxnSpPr>
        <p:spPr>
          <a:xfrm rot="16200000" flipH="1">
            <a:off x="4787584" y="5109062"/>
            <a:ext cx="1266755" cy="230904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>
            <a:stCxn id="14" idx="3"/>
            <a:endCxn id="13" idx="7"/>
          </p:cNvCxnSpPr>
          <p:nvPr/>
        </p:nvCxnSpPr>
        <p:spPr>
          <a:xfrm rot="5400000">
            <a:off x="4412534" y="4483980"/>
            <a:ext cx="533246" cy="74756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>
            <a:stCxn id="14" idx="2"/>
            <a:endCxn id="11" idx="6"/>
          </p:cNvCxnSpPr>
          <p:nvPr/>
        </p:nvCxnSpPr>
        <p:spPr>
          <a:xfrm rot="10800000">
            <a:off x="3571868" y="4250537"/>
            <a:ext cx="1428760" cy="214314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>
            <a:stCxn id="16" idx="3"/>
            <a:endCxn id="14" idx="6"/>
          </p:cNvCxnSpPr>
          <p:nvPr/>
        </p:nvCxnSpPr>
        <p:spPr>
          <a:xfrm rot="5400000">
            <a:off x="6018620" y="3644584"/>
            <a:ext cx="159466" cy="1481069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>
            <a:stCxn id="16" idx="4"/>
            <a:endCxn id="15" idx="7"/>
          </p:cNvCxnSpPr>
          <p:nvPr/>
        </p:nvCxnSpPr>
        <p:spPr>
          <a:xfrm rot="5400000">
            <a:off x="5537683" y="4482710"/>
            <a:ext cx="1552507" cy="1302474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>
            <a:stCxn id="11" idx="7"/>
            <a:endCxn id="16" idx="2"/>
          </p:cNvCxnSpPr>
          <p:nvPr/>
        </p:nvCxnSpPr>
        <p:spPr>
          <a:xfrm rot="16200000" flipH="1">
            <a:off x="5125644" y="2518166"/>
            <a:ext cx="54848" cy="3267019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Скругленная соединительная линия 63"/>
          <p:cNvCxnSpPr>
            <a:stCxn id="10" idx="0"/>
            <a:endCxn id="16" idx="1"/>
          </p:cNvCxnSpPr>
          <p:nvPr/>
        </p:nvCxnSpPr>
        <p:spPr>
          <a:xfrm rot="5400000" flipH="1" flipV="1">
            <a:off x="4284979" y="1875224"/>
            <a:ext cx="376319" cy="4731498"/>
          </a:xfrm>
          <a:prstGeom prst="curvedConnector3">
            <a:avLst>
              <a:gd name="adj1" fmla="val 284382"/>
            </a:avLst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Скругленная соединительная линия 66"/>
          <p:cNvCxnSpPr>
            <a:stCxn id="12" idx="4"/>
            <a:endCxn id="16" idx="5"/>
          </p:cNvCxnSpPr>
          <p:nvPr/>
        </p:nvCxnSpPr>
        <p:spPr>
          <a:xfrm rot="5400000" flipH="1" flipV="1">
            <a:off x="4144641" y="3125389"/>
            <a:ext cx="1766821" cy="4126814"/>
          </a:xfrm>
          <a:prstGeom prst="curvedConnector3">
            <a:avLst>
              <a:gd name="adj1" fmla="val -36311"/>
            </a:avLst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  <p:set>
                                      <p:cBhvr>
                                        <p:cTn id="9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  <p:set>
                                      <p:cBhvr>
                                        <p:cTn id="10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66"/>
                                      </p:to>
                                    </p:animClr>
                                    <p:set>
                                      <p:cBhvr>
                                        <p:cTn id="10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66CC"/>
                                      </p:to>
                                    </p:animClr>
                                    <p:set>
                                      <p:cBhvr>
                                        <p:cTn id="11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66"/>
                                      </p:to>
                                    </p:animClr>
                                    <p:set>
                                      <p:cBhvr>
                                        <p:cTn id="11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2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3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1507</Words>
  <Application>Microsoft Office PowerPoint</Application>
  <PresentationFormat>Экран (4:3)</PresentationFormat>
  <Paragraphs>182</Paragraphs>
  <Slides>24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Тема Office</vt:lpstr>
      <vt:lpstr>Лекция 13</vt:lpstr>
      <vt:lpstr>Раскраска графов</vt:lpstr>
      <vt:lpstr>Пример</vt:lpstr>
      <vt:lpstr>Задача составления расписаний</vt:lpstr>
      <vt:lpstr>Задача распределения ресурсов</vt:lpstr>
      <vt:lpstr>Задача экономии памяти</vt:lpstr>
      <vt:lpstr>Задача экономии памяти (продолжение)</vt:lpstr>
      <vt:lpstr>Алгоритм последовательной раскраски</vt:lpstr>
      <vt:lpstr>Проблема четырех красок</vt:lpstr>
      <vt:lpstr>Проблема четырех красок</vt:lpstr>
      <vt:lpstr>Проблема четырех красок (продолжение)</vt:lpstr>
      <vt:lpstr>Эйлеровы графы</vt:lpstr>
      <vt:lpstr>Леонард Эйлер (1707-1783) первым в своей знаменитой задаче о Кёнигсбергских мостах рассмотрел вопрос о существовании таких циклов в графах.</vt:lpstr>
      <vt:lpstr> Теорема </vt:lpstr>
      <vt:lpstr>Алгоритмы поиска эйлерова цикла</vt:lpstr>
      <vt:lpstr>Алгоритм Флёри. Пример</vt:lpstr>
      <vt:lpstr>Алгоритм поиска эйлерового цикла (О(m))</vt:lpstr>
      <vt:lpstr>Алгоритм</vt:lpstr>
      <vt:lpstr>Задача о рыбе</vt:lpstr>
      <vt:lpstr>Гамильтоновы пути и циклы</vt:lpstr>
      <vt:lpstr> Алгоритм. Поиск гамильтоновых циклов </vt:lpstr>
      <vt:lpstr>Обсуждение алгоритма</vt:lpstr>
      <vt:lpstr>Связь между эйлеровыми и гамильтоновыми циклами</vt:lpstr>
      <vt:lpstr> Теорема 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12</dc:title>
  <dc:creator>Admin</dc:creator>
  <cp:lastModifiedBy>Пользователь</cp:lastModifiedBy>
  <cp:revision>59</cp:revision>
  <dcterms:created xsi:type="dcterms:W3CDTF">2009-12-13T12:08:00Z</dcterms:created>
  <dcterms:modified xsi:type="dcterms:W3CDTF">2023-05-12T03:29:33Z</dcterms:modified>
</cp:coreProperties>
</file>