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9" r:id="rId3"/>
    <p:sldId id="280" r:id="rId4"/>
    <p:sldId id="281" r:id="rId5"/>
    <p:sldId id="257" r:id="rId6"/>
    <p:sldId id="258" r:id="rId7"/>
    <p:sldId id="283" r:id="rId8"/>
    <p:sldId id="284" r:id="rId9"/>
    <p:sldId id="285" r:id="rId10"/>
    <p:sldId id="286" r:id="rId11"/>
    <p:sldId id="260" r:id="rId12"/>
    <p:sldId id="261" r:id="rId13"/>
    <p:sldId id="262" r:id="rId14"/>
    <p:sldId id="270" r:id="rId15"/>
    <p:sldId id="296" r:id="rId16"/>
    <p:sldId id="291" r:id="rId17"/>
    <p:sldId id="292" r:id="rId18"/>
    <p:sldId id="293" r:id="rId19"/>
    <p:sldId id="294" r:id="rId20"/>
    <p:sldId id="295" r:id="rId21"/>
    <p:sldId id="282" r:id="rId22"/>
    <p:sldId id="273" r:id="rId23"/>
    <p:sldId id="287" r:id="rId24"/>
    <p:sldId id="275" r:id="rId25"/>
    <p:sldId id="297" r:id="rId26"/>
    <p:sldId id="264" r:id="rId27"/>
    <p:sldId id="263" r:id="rId28"/>
    <p:sldId id="265" r:id="rId29"/>
    <p:sldId id="267" r:id="rId30"/>
    <p:sldId id="268" r:id="rId31"/>
    <p:sldId id="269" r:id="rId32"/>
    <p:sldId id="276" r:id="rId33"/>
    <p:sldId id="277" r:id="rId34"/>
    <p:sldId id="298" r:id="rId35"/>
    <p:sldId id="299" r:id="rId36"/>
    <p:sldId id="278" r:id="rId37"/>
    <p:sldId id="288" r:id="rId38"/>
    <p:sldId id="289" r:id="rId39"/>
    <p:sldId id="290" r:id="rId40"/>
    <p:sldId id="300" r:id="rId41"/>
    <p:sldId id="301" r:id="rId42"/>
    <p:sldId id="302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99A79-53BF-4885-BC45-AE13A179E411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BC6B-FC1E-45B1-ADE5-D04C1829D8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57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BC6B-FC1E-45B1-ADE5-D04C1829D87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71D5-1C43-402D-B3B1-2EB2541A7586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98B-0F23-46F4-96E2-B4BAA80B57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71D5-1C43-402D-B3B1-2EB2541A7586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98B-0F23-46F4-96E2-B4BAA80B57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71D5-1C43-402D-B3B1-2EB2541A7586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98B-0F23-46F4-96E2-B4BAA80B57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71D5-1C43-402D-B3B1-2EB2541A7586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98B-0F23-46F4-96E2-B4BAA80B57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71D5-1C43-402D-B3B1-2EB2541A7586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98B-0F23-46F4-96E2-B4BAA80B57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71D5-1C43-402D-B3B1-2EB2541A7586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98B-0F23-46F4-96E2-B4BAA80B57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71D5-1C43-402D-B3B1-2EB2541A7586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98B-0F23-46F4-96E2-B4BAA80B57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71D5-1C43-402D-B3B1-2EB2541A7586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98B-0F23-46F4-96E2-B4BAA80B57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71D5-1C43-402D-B3B1-2EB2541A7586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98B-0F23-46F4-96E2-B4BAA80B57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71D5-1C43-402D-B3B1-2EB2541A7586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98B-0F23-46F4-96E2-B4BAA80B57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71D5-1C43-402D-B3B1-2EB2541A7586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B98B-0F23-46F4-96E2-B4BAA80B57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71D5-1C43-402D-B3B1-2EB2541A7586}" type="datetimeFigureOut">
              <a:rPr lang="ru-RU" smtClean="0"/>
              <a:pPr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B98B-0F23-46F4-96E2-B4BAA80B57D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Абстрактные типы данных:</a:t>
            </a:r>
            <a:br>
              <a:rPr lang="ru-RU" dirty="0"/>
            </a:br>
            <a:r>
              <a:rPr lang="ru-RU" dirty="0"/>
              <a:t>списки, стеки, </a:t>
            </a:r>
            <a:r>
              <a:rPr lang="ru-RU" dirty="0" smtClean="0"/>
              <a:t>очереди</a:t>
            </a:r>
            <a:r>
              <a:rPr lang="en-US" dirty="0" smtClean="0"/>
              <a:t>, </a:t>
            </a:r>
            <a:r>
              <a:rPr lang="ru-RU" dirty="0" smtClean="0"/>
              <a:t>деки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z="2900" i="1" dirty="0">
                <a:solidFill>
                  <a:srgbClr val="1F497D"/>
                </a:solidFill>
              </a:rPr>
              <a:t>Реализация операций над АТД «Список» с помощью курсоров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01880" y="1758099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01880" y="2190147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96871" y="3060213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96871" y="3492261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96871" y="3924309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01880" y="2617405"/>
            <a:ext cx="1512168" cy="4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14048" y="1758099"/>
            <a:ext cx="14786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414048" y="2190147"/>
            <a:ext cx="14786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424137" y="3060213"/>
            <a:ext cx="145856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409039" y="3492261"/>
            <a:ext cx="14786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409039" y="3924309"/>
            <a:ext cx="14786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409039" y="2607279"/>
            <a:ext cx="1478668" cy="46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896871" y="4375539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896871" y="4807587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896871" y="5239635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424137" y="4375539"/>
            <a:ext cx="145856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409039" y="4807587"/>
            <a:ext cx="14786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409039" y="5239635"/>
            <a:ext cx="14786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25816" y="1758099"/>
            <a:ext cx="57105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1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2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3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4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5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6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7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8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9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10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886853" y="5671683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404030" y="5671683"/>
            <a:ext cx="14786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6093296"/>
            <a:ext cx="324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             next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1916832"/>
            <a:ext cx="4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endParaRPr lang="ru-RU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2632122"/>
            <a:ext cx="4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</a:t>
            </a:r>
            <a:endParaRPr lang="ru-RU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-34861" y="428276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Свободный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82433" y="1916832"/>
            <a:ext cx="76523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819526" y="2559822"/>
            <a:ext cx="76523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1309064" y="4251403"/>
            <a:ext cx="76523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5" name="Соединитель: изогнутый 34"/>
          <p:cNvCxnSpPr>
            <a:cxnSpLocks/>
            <a:stCxn id="31" idx="3"/>
            <a:endCxn id="18" idx="1"/>
          </p:cNvCxnSpPr>
          <p:nvPr/>
        </p:nvCxnSpPr>
        <p:spPr>
          <a:xfrm>
            <a:off x="2074295" y="4467427"/>
            <a:ext cx="2822576" cy="988232"/>
          </a:xfrm>
          <a:prstGeom prst="curvedConnector3">
            <a:avLst>
              <a:gd name="adj1" fmla="val 50000"/>
            </a:avLst>
          </a:prstGeom>
          <a:ln w="381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изогнутый 35"/>
          <p:cNvCxnSpPr>
            <a:cxnSpLocks/>
            <a:endCxn id="4" idx="1"/>
          </p:cNvCxnSpPr>
          <p:nvPr/>
        </p:nvCxnSpPr>
        <p:spPr>
          <a:xfrm flipV="1">
            <a:off x="1584757" y="1974123"/>
            <a:ext cx="3317123" cy="770576"/>
          </a:xfrm>
          <a:prstGeom prst="curvedConnector3">
            <a:avLst>
              <a:gd name="adj1" fmla="val 50000"/>
            </a:avLst>
          </a:prstGeom>
          <a:ln w="381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изогнутый 37"/>
          <p:cNvCxnSpPr>
            <a:cxnSpLocks/>
            <a:stCxn id="29" idx="3"/>
            <a:endCxn id="7" idx="1"/>
          </p:cNvCxnSpPr>
          <p:nvPr/>
        </p:nvCxnSpPr>
        <p:spPr>
          <a:xfrm>
            <a:off x="1547664" y="2132856"/>
            <a:ext cx="3349207" cy="1575429"/>
          </a:xfrm>
          <a:prstGeom prst="curvedConnector3">
            <a:avLst>
              <a:gd name="adj1" fmla="val 50000"/>
            </a:avLst>
          </a:prstGeom>
          <a:ln w="381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Стек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100013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/>
              <a:t>-  </a:t>
            </a:r>
            <a:r>
              <a:rPr lang="ru-RU" sz="4400" dirty="0"/>
              <a:t>это линейный список, в котором все включения и исключения (и всякий доступ) делаются в одном конце списка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214810" y="2214554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214810" y="3214686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214810" y="4214818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4214810" y="5143512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4214810" y="6072206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5357818" y="2357430"/>
            <a:ext cx="64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57818" y="4286256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Третий сверху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57818" y="3286124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Второй сверху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57818" y="5214950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Четвертый сверху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57818" y="621508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Низ</a:t>
            </a:r>
          </a:p>
        </p:txBody>
      </p:sp>
      <p:cxnSp>
        <p:nvCxnSpPr>
          <p:cNvPr id="37" name="Прямая со стрелкой 36"/>
          <p:cNvCxnSpPr>
            <a:stCxn id="27" idx="2"/>
            <a:endCxn id="28" idx="0"/>
          </p:cNvCxnSpPr>
          <p:nvPr/>
        </p:nvCxnSpPr>
        <p:spPr>
          <a:xfrm rot="5400000">
            <a:off x="4536281" y="300037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8" idx="2"/>
            <a:endCxn id="29" idx="0"/>
          </p:cNvCxnSpPr>
          <p:nvPr/>
        </p:nvCxnSpPr>
        <p:spPr>
          <a:xfrm rot="5400000">
            <a:off x="4536281" y="400050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9" idx="2"/>
            <a:endCxn id="30" idx="0"/>
          </p:cNvCxnSpPr>
          <p:nvPr/>
        </p:nvCxnSpPr>
        <p:spPr>
          <a:xfrm rot="5400000">
            <a:off x="4572000" y="496491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0" idx="2"/>
            <a:endCxn id="31" idx="0"/>
          </p:cNvCxnSpPr>
          <p:nvPr/>
        </p:nvCxnSpPr>
        <p:spPr>
          <a:xfrm rot="5400000">
            <a:off x="4572000" y="589361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Выноска 1 (с границей) 40"/>
          <p:cNvSpPr/>
          <p:nvPr/>
        </p:nvSpPr>
        <p:spPr>
          <a:xfrm>
            <a:off x="1428728" y="3286124"/>
            <a:ext cx="1714512" cy="714380"/>
          </a:xfrm>
          <a:prstGeom prst="accentCallout1">
            <a:avLst>
              <a:gd name="adj1" fmla="val 55911"/>
              <a:gd name="adj2" fmla="val 100914"/>
              <a:gd name="adj3" fmla="val -100144"/>
              <a:gd name="adj4" fmla="val 160376"/>
            </a:avLst>
          </a:pr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428728" y="3357562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Включить или</a:t>
            </a:r>
          </a:p>
          <a:p>
            <a:r>
              <a:rPr lang="ru-RU" dirty="0"/>
              <a:t>исключить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Очередь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118585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- </a:t>
            </a:r>
            <a:r>
              <a:rPr lang="ru-RU" sz="3600" dirty="0"/>
              <a:t>это линейный список, в котором все включения производятся на одном конце списка, все исключения – на другом его конце.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3857628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286644" y="3857628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71736" y="3857628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14810" y="3857628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715008" y="3857628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4" idx="3"/>
            <a:endCxn id="6" idx="1"/>
          </p:cNvCxnSpPr>
          <p:nvPr/>
        </p:nvCxnSpPr>
        <p:spPr>
          <a:xfrm>
            <a:off x="1785918" y="410766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  <a:endCxn id="7" idx="1"/>
          </p:cNvCxnSpPr>
          <p:nvPr/>
        </p:nvCxnSpPr>
        <p:spPr>
          <a:xfrm>
            <a:off x="3500430" y="4107661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3"/>
            <a:endCxn id="5" idx="1"/>
          </p:cNvCxnSpPr>
          <p:nvPr/>
        </p:nvCxnSpPr>
        <p:spPr>
          <a:xfrm>
            <a:off x="6643702" y="410766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3"/>
            <a:endCxn id="8" idx="1"/>
          </p:cNvCxnSpPr>
          <p:nvPr/>
        </p:nvCxnSpPr>
        <p:spPr>
          <a:xfrm>
            <a:off x="5143504" y="4107661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7224" y="442913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Начало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00298" y="4429132"/>
            <a:ext cx="88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Второй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14810" y="4429132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Третий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3570" y="4429132"/>
            <a:ext cx="123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Четвертый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8082" y="4429132"/>
            <a:ext cx="79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Конец</a:t>
            </a:r>
          </a:p>
        </p:txBody>
      </p:sp>
      <p:sp>
        <p:nvSpPr>
          <p:cNvPr id="27" name="Выноска 1 (с границей) 26"/>
          <p:cNvSpPr/>
          <p:nvPr/>
        </p:nvSpPr>
        <p:spPr>
          <a:xfrm rot="16200000" flipV="1">
            <a:off x="1300747" y="2087662"/>
            <a:ext cx="874114" cy="1390175"/>
          </a:xfrm>
          <a:prstGeom prst="accentCallout1">
            <a:avLst>
              <a:gd name="adj1" fmla="val 57214"/>
              <a:gd name="adj2" fmla="val -1892"/>
              <a:gd name="adj3" fmla="val 74981"/>
              <a:gd name="adj4" fmla="val -72975"/>
            </a:avLst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071538" y="278605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Исключить</a:t>
            </a:r>
          </a:p>
        </p:txBody>
      </p:sp>
      <p:sp>
        <p:nvSpPr>
          <p:cNvPr id="29" name="Выноска 1 (с границей) 28"/>
          <p:cNvSpPr/>
          <p:nvPr/>
        </p:nvSpPr>
        <p:spPr>
          <a:xfrm rot="16200000" flipV="1">
            <a:off x="7767417" y="2305284"/>
            <a:ext cx="571504" cy="1390175"/>
          </a:xfrm>
          <a:prstGeom prst="accentCallout1">
            <a:avLst>
              <a:gd name="adj1" fmla="val 57214"/>
              <a:gd name="adj2" fmla="val -1892"/>
              <a:gd name="adj3" fmla="val 69676"/>
              <a:gd name="adj4" fmla="val -105663"/>
            </a:avLst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500958" y="2857496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Включить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Дек (</a:t>
            </a:r>
            <a:r>
              <a:rPr lang="en-US" sz="3600" dirty="0"/>
              <a:t>double-ended queue</a:t>
            </a:r>
            <a:r>
              <a:rPr lang="ru-RU" sz="3600" dirty="0"/>
              <a:t>) </a:t>
            </a:r>
            <a:br>
              <a:rPr lang="ru-RU" sz="3600" dirty="0"/>
            </a:br>
            <a:r>
              <a:rPr lang="ru-RU" sz="3600" dirty="0"/>
              <a:t>очередь с двумя концами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135732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- </a:t>
            </a:r>
            <a:r>
              <a:rPr lang="ru-RU" sz="3600" dirty="0"/>
              <a:t>это линейный список, в котором все включения и исключения производятся на обоих концах списка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57224" y="5143512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286644" y="5143512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571736" y="5143512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214810" y="5143512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5715008" y="5143512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>
            <a:stCxn id="21" idx="3"/>
            <a:endCxn id="23" idx="1"/>
          </p:cNvCxnSpPr>
          <p:nvPr/>
        </p:nvCxnSpPr>
        <p:spPr>
          <a:xfrm>
            <a:off x="1785918" y="5393545"/>
            <a:ext cx="78581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3" idx="3"/>
            <a:endCxn id="24" idx="1"/>
          </p:cNvCxnSpPr>
          <p:nvPr/>
        </p:nvCxnSpPr>
        <p:spPr>
          <a:xfrm>
            <a:off x="3500430" y="5393545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5" idx="3"/>
            <a:endCxn id="22" idx="1"/>
          </p:cNvCxnSpPr>
          <p:nvPr/>
        </p:nvCxnSpPr>
        <p:spPr>
          <a:xfrm>
            <a:off x="6643702" y="5393545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4" idx="3"/>
            <a:endCxn id="25" idx="1"/>
          </p:cNvCxnSpPr>
          <p:nvPr/>
        </p:nvCxnSpPr>
        <p:spPr>
          <a:xfrm>
            <a:off x="5143504" y="5393545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57224" y="5715016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Левый </a:t>
            </a:r>
          </a:p>
          <a:p>
            <a:r>
              <a:rPr lang="ru-RU" dirty="0"/>
              <a:t>конец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00298" y="5715016"/>
            <a:ext cx="88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Второй</a:t>
            </a:r>
          </a:p>
          <a:p>
            <a:r>
              <a:rPr lang="ru-RU" dirty="0"/>
              <a:t>слева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14810" y="5715016"/>
            <a:ext cx="115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Третий </a:t>
            </a:r>
          </a:p>
          <a:p>
            <a:r>
              <a:rPr lang="ru-RU" dirty="0"/>
              <a:t>слева или</a:t>
            </a:r>
          </a:p>
          <a:p>
            <a:r>
              <a:rPr lang="ru-RU" dirty="0"/>
              <a:t>справа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43570" y="5715016"/>
            <a:ext cx="939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Второй </a:t>
            </a:r>
          </a:p>
          <a:p>
            <a:r>
              <a:rPr lang="ru-RU" dirty="0"/>
              <a:t>справа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58082" y="5715016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Правый</a:t>
            </a:r>
          </a:p>
          <a:p>
            <a:r>
              <a:rPr lang="ru-RU" dirty="0"/>
              <a:t>конец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00100" y="3714752"/>
            <a:ext cx="1808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Включить</a:t>
            </a:r>
          </a:p>
          <a:p>
            <a:r>
              <a:rPr lang="ru-RU" sz="2000" dirty="0"/>
              <a:t>или исключить</a:t>
            </a:r>
          </a:p>
        </p:txBody>
      </p:sp>
      <p:sp>
        <p:nvSpPr>
          <p:cNvPr id="36" name="Выноска 1 (с границей) 35"/>
          <p:cNvSpPr/>
          <p:nvPr/>
        </p:nvSpPr>
        <p:spPr>
          <a:xfrm rot="16200000" flipV="1">
            <a:off x="7767417" y="3591168"/>
            <a:ext cx="571504" cy="1390175"/>
          </a:xfrm>
          <a:prstGeom prst="accentCallout1">
            <a:avLst>
              <a:gd name="adj1" fmla="val 57214"/>
              <a:gd name="adj2" fmla="val -1892"/>
              <a:gd name="adj3" fmla="val 69676"/>
              <a:gd name="adj4" fmla="val -97921"/>
            </a:avLst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7215206" y="3786190"/>
            <a:ext cx="1701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Включить или</a:t>
            </a:r>
          </a:p>
          <a:p>
            <a:r>
              <a:rPr lang="ru-RU" sz="2000" dirty="0"/>
              <a:t>исключить</a:t>
            </a:r>
          </a:p>
        </p:txBody>
      </p:sp>
      <p:sp>
        <p:nvSpPr>
          <p:cNvPr id="38" name="Выноска 1 (с границей) 37"/>
          <p:cNvSpPr/>
          <p:nvPr/>
        </p:nvSpPr>
        <p:spPr>
          <a:xfrm rot="16200000" flipV="1">
            <a:off x="1337997" y="3519730"/>
            <a:ext cx="571504" cy="1390175"/>
          </a:xfrm>
          <a:prstGeom prst="accentCallout1">
            <a:avLst>
              <a:gd name="adj1" fmla="val 57214"/>
              <a:gd name="adj2" fmla="val -1892"/>
              <a:gd name="adj3" fmla="val 69676"/>
              <a:gd name="adj4" fmla="val -105663"/>
            </a:avLst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Стеки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US" dirty="0"/>
              <a:t>push-down </a:t>
            </a:r>
            <a:r>
              <a:rPr lang="ru-RU" dirty="0"/>
              <a:t>список</a:t>
            </a:r>
            <a:endParaRPr lang="en-US" dirty="0"/>
          </a:p>
          <a:p>
            <a:r>
              <a:rPr lang="ru-RU" dirty="0"/>
              <a:t>реверсивная память</a:t>
            </a:r>
          </a:p>
          <a:p>
            <a:r>
              <a:rPr lang="ru-RU" dirty="0"/>
              <a:t>гнездовая память</a:t>
            </a:r>
          </a:p>
          <a:p>
            <a:r>
              <a:rPr lang="ru-RU" dirty="0"/>
              <a:t>магазин</a:t>
            </a:r>
          </a:p>
          <a:p>
            <a:r>
              <a:rPr lang="en-US" dirty="0"/>
              <a:t>LIFO (last-in-first-out)</a:t>
            </a:r>
          </a:p>
          <a:p>
            <a:r>
              <a:rPr lang="ru-RU" dirty="0"/>
              <a:t>список йо-йо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работы со стеками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makenull</a:t>
            </a:r>
            <a:r>
              <a:rPr lang="en-US" dirty="0"/>
              <a:t> (S) – </a:t>
            </a:r>
            <a:r>
              <a:rPr lang="ru-RU" dirty="0"/>
              <a:t>делает стек </a:t>
            </a:r>
            <a:r>
              <a:rPr lang="en-US" dirty="0"/>
              <a:t>S </a:t>
            </a:r>
            <a:r>
              <a:rPr lang="ru-RU" dirty="0"/>
              <a:t>пустым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create() – </a:t>
            </a:r>
            <a:r>
              <a:rPr lang="ru-RU" dirty="0"/>
              <a:t>создает стек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 (S) – </a:t>
            </a:r>
            <a:r>
              <a:rPr lang="ru-RU" dirty="0"/>
              <a:t>выдает значение верхнего элемента стека, не удаляя его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pop(S)</a:t>
            </a:r>
            <a:r>
              <a:rPr lang="ru-RU" dirty="0"/>
              <a:t> – выдает значение верхнего элемента стека и удаляет его из стека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push(x, S)</a:t>
            </a:r>
            <a:r>
              <a:rPr lang="ru-RU" dirty="0"/>
              <a:t> – помещает в стек </a:t>
            </a:r>
            <a:r>
              <a:rPr lang="en-US" dirty="0"/>
              <a:t>S </a:t>
            </a:r>
            <a:r>
              <a:rPr lang="ru-RU" dirty="0"/>
              <a:t>новый элемент со значением </a:t>
            </a:r>
            <a:r>
              <a:rPr lang="en-US" dirty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empty (S) -  </a:t>
            </a:r>
            <a:r>
              <a:rPr lang="ru-RU" dirty="0"/>
              <a:t>если стек пуст, то функция возвращает 1 (истина), иначе – 0 (ложь).</a:t>
            </a:r>
          </a:p>
        </p:txBody>
      </p:sp>
    </p:spTree>
    <p:extLst>
      <p:ext uri="{BB962C8B-B14F-4D97-AF65-F5344CB8AC3E}">
        <p14:creationId xmlns:p14="http://schemas.microsoft.com/office/powerpoint/2010/main" val="356862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Стеки</a:t>
            </a:r>
            <a:r>
              <a:rPr lang="en-US" dirty="0" smtClean="0"/>
              <a:t>. </a:t>
            </a:r>
            <a:r>
              <a:rPr lang="ru-RU" dirty="0" smtClean="0"/>
              <a:t>Реализация на массиве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71980"/>
            <a:ext cx="4536504" cy="59766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Stack_Empty</a:t>
            </a:r>
            <a:r>
              <a:rPr lang="en-US" sz="2000" dirty="0" smtClean="0"/>
              <a:t> 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if top[S]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then return </a:t>
            </a:r>
            <a:r>
              <a:rPr lang="en-US" sz="2000" i="1" dirty="0" smtClean="0"/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else return </a:t>
            </a:r>
            <a:r>
              <a:rPr lang="en-US" sz="2000" i="1" dirty="0" smtClean="0"/>
              <a:t>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Push (S, </a:t>
            </a:r>
            <a:r>
              <a:rPr lang="en-US" sz="2000" dirty="0"/>
              <a:t>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top[S] </a:t>
            </a:r>
            <a:r>
              <a:rPr lang="en-US" sz="2000" dirty="0">
                <a:sym typeface="Symbol"/>
              </a:rPr>
              <a:t> </a:t>
            </a:r>
            <a:r>
              <a:rPr lang="en-US" sz="2000" dirty="0" smtClean="0">
                <a:sym typeface="Symbol"/>
              </a:rPr>
              <a:t> top[S] + 1</a:t>
            </a:r>
            <a:endParaRPr lang="en-US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S[top[S]] </a:t>
            </a:r>
            <a:r>
              <a:rPr lang="en-US" sz="2000" dirty="0">
                <a:sym typeface="Symbol"/>
              </a:rPr>
              <a:t>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Pop (S)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if </a:t>
            </a:r>
            <a:r>
              <a:rPr lang="en-US" sz="2000" dirty="0" err="1" smtClean="0"/>
              <a:t>Stack_Empty</a:t>
            </a:r>
            <a:r>
              <a:rPr lang="en-US" sz="2000" dirty="0" smtClean="0"/>
              <a:t>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then error “underflow”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top [S] 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 </a:t>
            </a:r>
            <a:r>
              <a:rPr lang="en-US" sz="2000" dirty="0" smtClean="0">
                <a:sym typeface="Symbol"/>
              </a:rPr>
              <a:t>top[S] –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		return S[top[S] + 1</a:t>
            </a:r>
            <a:endParaRPr lang="en-US" sz="200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ym typeface="Symbol"/>
              </a:rPr>
              <a:t>}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24" y="620688"/>
            <a:ext cx="3645774" cy="15121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60" y="2761579"/>
            <a:ext cx="3882752" cy="14707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60" y="4941168"/>
            <a:ext cx="3985592" cy="147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04060" y="2266006"/>
            <a:ext cx="326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 (S, 17); Push(S, 3);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62624" y="4437112"/>
            <a:ext cx="117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(S);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9364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стека с помощью динамического вектора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top [S] = size [S] </a:t>
            </a:r>
            <a:r>
              <a:rPr lang="en-US" dirty="0" smtClean="0">
                <a:sym typeface="Symbol"/>
              </a:rPr>
              <a:t> error ( “</a:t>
            </a:r>
            <a:r>
              <a:rPr lang="en-US" dirty="0" smtClean="0"/>
              <a:t>overflow”)</a:t>
            </a:r>
          </a:p>
          <a:p>
            <a:pPr marL="0" indent="0">
              <a:buNone/>
            </a:pPr>
            <a:r>
              <a:rPr lang="ru-RU" dirty="0" smtClean="0"/>
              <a:t>или расширение массива (</a:t>
            </a:r>
            <a:r>
              <a:rPr lang="en-US" dirty="0" err="1" smtClean="0"/>
              <a:t>realloc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9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1988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стека с помощью односвязного списка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49864" y="1870409"/>
            <a:ext cx="1071570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49864" y="2870541"/>
            <a:ext cx="1071570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12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49864" y="3870673"/>
            <a:ext cx="1071570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49864" y="4799367"/>
            <a:ext cx="1071570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49864" y="5728061"/>
            <a:ext cx="1071570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21435" y="1870409"/>
            <a:ext cx="368590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кругленная соединительная линия 15"/>
          <p:cNvCxnSpPr>
            <a:stCxn id="13" idx="3"/>
            <a:endCxn id="5" idx="0"/>
          </p:cNvCxnSpPr>
          <p:nvPr/>
        </p:nvCxnSpPr>
        <p:spPr>
          <a:xfrm flipH="1">
            <a:off x="2585649" y="2156161"/>
            <a:ext cx="904376" cy="714380"/>
          </a:xfrm>
          <a:prstGeom prst="curvedConnector4">
            <a:avLst>
              <a:gd name="adj1" fmla="val -25277"/>
              <a:gd name="adj2" fmla="val 70000"/>
            </a:avLst>
          </a:prstGeom>
          <a:ln w="19050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121435" y="2870541"/>
            <a:ext cx="368590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121435" y="3871467"/>
            <a:ext cx="368590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124636" y="4799367"/>
            <a:ext cx="368590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124636" y="5728855"/>
            <a:ext cx="368590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rot="5400000">
            <a:off x="3095411" y="6513085"/>
            <a:ext cx="428628" cy="158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/>
          <p:nvPr/>
        </p:nvCxnSpPr>
        <p:spPr>
          <a:xfrm flipH="1">
            <a:off x="2588850" y="3156293"/>
            <a:ext cx="904376" cy="714380"/>
          </a:xfrm>
          <a:prstGeom prst="curvedConnector4">
            <a:avLst>
              <a:gd name="adj1" fmla="val -25277"/>
              <a:gd name="adj2" fmla="val 70000"/>
            </a:avLst>
          </a:prstGeom>
          <a:ln w="19050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>
            <a:stCxn id="19" idx="3"/>
            <a:endCxn id="7" idx="0"/>
          </p:cNvCxnSpPr>
          <p:nvPr/>
        </p:nvCxnSpPr>
        <p:spPr>
          <a:xfrm flipH="1">
            <a:off x="2585649" y="4157219"/>
            <a:ext cx="904376" cy="642148"/>
          </a:xfrm>
          <a:prstGeom prst="curvedConnector4">
            <a:avLst>
              <a:gd name="adj1" fmla="val -25277"/>
              <a:gd name="adj2" fmla="val 72250"/>
            </a:avLst>
          </a:prstGeom>
          <a:ln w="19050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0" idx="3"/>
            <a:endCxn id="8" idx="0"/>
          </p:cNvCxnSpPr>
          <p:nvPr/>
        </p:nvCxnSpPr>
        <p:spPr>
          <a:xfrm flipH="1">
            <a:off x="2585649" y="5085119"/>
            <a:ext cx="907577" cy="642942"/>
          </a:xfrm>
          <a:prstGeom prst="curvedConnector4">
            <a:avLst>
              <a:gd name="adj1" fmla="val -25188"/>
              <a:gd name="adj2" fmla="val 72222"/>
            </a:avLst>
          </a:prstGeom>
          <a:ln w="19050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99720" y="1824595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Push (S, 12);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52120" y="2786791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Push (S, 5);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52120" y="3715485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Pop (S);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9512" y="3827989"/>
            <a:ext cx="11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top(s)</a:t>
            </a:r>
          </a:p>
        </p:txBody>
      </p:sp>
      <p:cxnSp>
        <p:nvCxnSpPr>
          <p:cNvPr id="38" name="Прямая со стрелкой 37"/>
          <p:cNvCxnSpPr>
            <a:stCxn id="36" idx="3"/>
            <a:endCxn id="6" idx="1"/>
          </p:cNvCxnSpPr>
          <p:nvPr/>
        </p:nvCxnSpPr>
        <p:spPr>
          <a:xfrm>
            <a:off x="1367136" y="4120377"/>
            <a:ext cx="682728" cy="36048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63888" y="6252269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93489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23959E-6 L -0.00191 -0.1424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1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96855E-6 L -0.00174 -0.1452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72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14246 L -0.00191 -0.2893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5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14523 L -0.00174 -0.2920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28958 L -0.00191 -0.14259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29209 L -0.00174 -0.1452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13" grpId="0" animBg="1"/>
      <p:bldP spid="13" grpId="1" animBg="1"/>
      <p:bldP spid="18" grpId="0" animBg="1"/>
      <p:bldP spid="19" grpId="0" animBg="1"/>
      <p:bldP spid="20" grpId="0" animBg="1"/>
      <p:bldP spid="21" grpId="0" animBg="1"/>
      <p:bldP spid="33" grpId="0"/>
      <p:bldP spid="34" grpId="0"/>
      <p:bldP spid="35" grpId="0"/>
      <p:bldP spid="36" grpId="0"/>
      <p:bldP spid="36" grpId="1"/>
      <p:bldP spid="36" grpId="2"/>
      <p:bldP spid="36" grpId="3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стека с помощью списка векторов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8172400" cy="16929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10868"/>
            <a:ext cx="8406485" cy="24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120124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i="1" dirty="0">
                <a:solidFill>
                  <a:schemeClr val="tx2"/>
                </a:solidFill>
              </a:rPr>
              <a:t>Схема процесса создания программ для решения прикладных задач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457200" y="1412776"/>
            <a:ext cx="2098576" cy="1584176"/>
            <a:chOff x="457200" y="1412776"/>
            <a:chExt cx="2098576" cy="1584176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72444" y="1412776"/>
              <a:ext cx="2083332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accent1">
                      <a:lumMod val="50000"/>
                    </a:schemeClr>
                  </a:solidFill>
                </a:rPr>
                <a:t>Математическая модель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57200" y="2204864"/>
              <a:ext cx="2098576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accent1">
                      <a:lumMod val="50000"/>
                    </a:schemeClr>
                  </a:solidFill>
                </a:rPr>
                <a:t>Неформальный алгоритм</a:t>
              </a: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3419872" y="1412776"/>
            <a:ext cx="2160240" cy="1584176"/>
            <a:chOff x="3419872" y="1412776"/>
            <a:chExt cx="2160240" cy="158417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419872" y="1412776"/>
              <a:ext cx="216024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accent1">
                      <a:lumMod val="50000"/>
                    </a:schemeClr>
                  </a:solidFill>
                </a:rPr>
                <a:t>Абстрактные типы данных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419872" y="2204864"/>
              <a:ext cx="216024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accent1">
                      <a:lumMod val="50000"/>
                    </a:schemeClr>
                  </a:solidFill>
                </a:rPr>
                <a:t>Программа на псевдоязыке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431106" y="1420343"/>
            <a:ext cx="2325742" cy="1584176"/>
            <a:chOff x="6431106" y="1420343"/>
            <a:chExt cx="2325742" cy="158417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6431106" y="1420343"/>
              <a:ext cx="2325742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accent1">
                      <a:lumMod val="50000"/>
                    </a:schemeClr>
                  </a:solidFill>
                </a:rPr>
                <a:t>Структуры данных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431106" y="2212431"/>
              <a:ext cx="2325742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accent1">
                      <a:lumMod val="50000"/>
                    </a:schemeClr>
                  </a:solidFill>
                </a:rPr>
                <a:t>Программа на языке программирования</a:t>
              </a:r>
            </a:p>
          </p:txBody>
        </p:sp>
      </p:grpSp>
      <p:sp>
        <p:nvSpPr>
          <p:cNvPr id="11" name="Стрелка: вправо 10"/>
          <p:cNvSpPr/>
          <p:nvPr/>
        </p:nvSpPr>
        <p:spPr>
          <a:xfrm>
            <a:off x="2699792" y="220486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/>
          <p:cNvSpPr/>
          <p:nvPr/>
        </p:nvSpPr>
        <p:spPr>
          <a:xfrm>
            <a:off x="5724128" y="220486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8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8816"/>
            <a:ext cx="8229600" cy="725888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/>
                </a:solidFill>
              </a:rPr>
              <a:t>Реализация стека </a:t>
            </a:r>
            <a:r>
              <a:rPr lang="ru-RU" sz="2800" i="1" dirty="0" smtClean="0">
                <a:solidFill>
                  <a:schemeClr val="tx2"/>
                </a:solidFill>
              </a:rPr>
              <a:t/>
            </a:r>
            <a:br>
              <a:rPr lang="ru-RU" sz="2800" i="1" dirty="0" smtClean="0">
                <a:solidFill>
                  <a:schemeClr val="tx2"/>
                </a:solidFill>
              </a:rPr>
            </a:br>
            <a:r>
              <a:rPr lang="ru-RU" sz="2800" i="1" dirty="0" smtClean="0">
                <a:solidFill>
                  <a:schemeClr val="tx2"/>
                </a:solidFill>
              </a:rPr>
              <a:t>(описание структуры </a:t>
            </a:r>
            <a:r>
              <a:rPr lang="ru-RU" sz="2800" i="1" dirty="0">
                <a:solidFill>
                  <a:schemeClr val="tx2"/>
                </a:solidFill>
              </a:rPr>
              <a:t>данных)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28801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i="1" dirty="0">
                <a:solidFill>
                  <a:srgbClr val="FF0000"/>
                </a:solidFill>
              </a:rPr>
              <a:t>На динамических списках</a:t>
            </a:r>
          </a:p>
          <a:p>
            <a:pPr>
              <a:buNone/>
            </a:pPr>
            <a:r>
              <a:rPr lang="en-US" dirty="0"/>
              <a:t>struct list 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>
              <a:buNone/>
            </a:pPr>
            <a:r>
              <a:rPr lang="en-US" dirty="0"/>
              <a:t>	struct list * next;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r>
              <a:rPr lang="en-US" b="1" dirty="0">
                <a:solidFill>
                  <a:srgbClr val="23409D"/>
                </a:solidFill>
              </a:rPr>
              <a:t>typedef struct stack { </a:t>
            </a:r>
            <a:endParaRPr lang="ru-RU" b="1" dirty="0">
              <a:solidFill>
                <a:srgbClr val="23409D"/>
              </a:solidFill>
            </a:endParaRPr>
          </a:p>
          <a:p>
            <a:pPr>
              <a:buNone/>
            </a:pPr>
            <a:r>
              <a:rPr lang="ru-RU" dirty="0"/>
              <a:t>		</a:t>
            </a:r>
            <a:r>
              <a:rPr lang="en-US" dirty="0"/>
              <a:t>struct list *top; </a:t>
            </a:r>
            <a:endParaRPr lang="ru-RU" dirty="0"/>
          </a:p>
          <a:p>
            <a:pPr>
              <a:buNone/>
            </a:pPr>
            <a:r>
              <a:rPr lang="en-US" b="1" dirty="0">
                <a:solidFill>
                  <a:srgbClr val="23409D"/>
                </a:solidFill>
              </a:rPr>
              <a:t>} Stack;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3789040"/>
            <a:ext cx="73448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srgbClr val="FF0000"/>
                </a:solidFill>
              </a:rPr>
              <a:t>На динамических массивах</a:t>
            </a:r>
          </a:p>
          <a:p>
            <a:r>
              <a:rPr lang="en-US" sz="2200" b="1" dirty="0" err="1" smtClean="0">
                <a:solidFill>
                  <a:srgbClr val="23409D"/>
                </a:solidFill>
              </a:rPr>
              <a:t>typedef</a:t>
            </a:r>
            <a:r>
              <a:rPr lang="en-US" sz="2200" b="1" dirty="0" smtClean="0">
                <a:solidFill>
                  <a:srgbClr val="23409D"/>
                </a:solidFill>
              </a:rPr>
              <a:t> </a:t>
            </a:r>
            <a:r>
              <a:rPr lang="en-US" sz="2200" b="1" dirty="0">
                <a:solidFill>
                  <a:srgbClr val="23409D"/>
                </a:solidFill>
              </a:rPr>
              <a:t>struct _Stack </a:t>
            </a:r>
            <a:endParaRPr lang="ru-RU" sz="2200" b="1" dirty="0">
              <a:solidFill>
                <a:srgbClr val="23409D"/>
              </a:solidFill>
            </a:endParaRPr>
          </a:p>
          <a:p>
            <a:r>
              <a:rPr lang="ru-RU" sz="2200" dirty="0"/>
              <a:t>{</a:t>
            </a:r>
          </a:p>
          <a:p>
            <a:pPr lvl="1"/>
            <a:r>
              <a:rPr lang="ru-RU" sz="2200" dirty="0"/>
              <a:t>     </a:t>
            </a:r>
            <a:r>
              <a:rPr lang="en-US" sz="2200" dirty="0" err="1"/>
              <a:t>int</a:t>
            </a:r>
            <a:r>
              <a:rPr lang="en-US" sz="2200" dirty="0"/>
              <a:t> size</a:t>
            </a:r>
            <a:r>
              <a:rPr lang="ru-RU" sz="2200" dirty="0"/>
              <a:t>; 	 // размер максимальной памяти </a:t>
            </a:r>
          </a:p>
          <a:p>
            <a:pPr lvl="1"/>
            <a:r>
              <a:rPr lang="ru-RU" sz="2200" dirty="0"/>
              <a:t>     </a:t>
            </a:r>
            <a:r>
              <a:rPr lang="en-US" sz="2200" dirty="0" err="1"/>
              <a:t>int</a:t>
            </a:r>
            <a:r>
              <a:rPr lang="en-US" sz="2200" dirty="0"/>
              <a:t> top</a:t>
            </a:r>
            <a:r>
              <a:rPr lang="ru-RU" sz="2200" dirty="0"/>
              <a:t>; 	 // текущий размер стека</a:t>
            </a:r>
          </a:p>
          <a:p>
            <a:pPr lvl="1"/>
            <a:r>
              <a:rPr lang="ru-RU" sz="2200" dirty="0"/>
              <a:t>     </a:t>
            </a:r>
            <a:r>
              <a:rPr lang="en-US" sz="2200" dirty="0" err="1"/>
              <a:t>int</a:t>
            </a:r>
            <a:r>
              <a:rPr lang="ru-RU" sz="2200" dirty="0"/>
              <a:t> * </a:t>
            </a:r>
            <a:r>
              <a:rPr lang="en-US" sz="2200" dirty="0" err="1"/>
              <a:t>arr</a:t>
            </a:r>
            <a:r>
              <a:rPr lang="ru-RU" sz="2200" dirty="0"/>
              <a:t>; 	 // адрес начала массива</a:t>
            </a:r>
          </a:p>
          <a:p>
            <a:r>
              <a:rPr lang="ru-RU" sz="2200" b="1" dirty="0">
                <a:solidFill>
                  <a:srgbClr val="23409D"/>
                </a:solidFill>
              </a:rPr>
              <a:t>} </a:t>
            </a:r>
            <a:r>
              <a:rPr lang="en-US" sz="2200" b="1" dirty="0">
                <a:solidFill>
                  <a:srgbClr val="23409D"/>
                </a:solidFill>
              </a:rPr>
              <a:t>Stack</a:t>
            </a:r>
            <a:r>
              <a:rPr lang="ru-RU" sz="2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214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80"/>
                            </p:stCondLst>
                            <p:childTnLst>
                              <p:par>
                                <p:cTn id="1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40"/>
                            </p:stCondLst>
                            <p:childTnLst>
                              <p:par>
                                <p:cTn id="2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20"/>
                            </p:stCondLst>
                            <p:childTnLst>
                              <p:par>
                                <p:cTn id="3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40"/>
                            </p:stCondLst>
                            <p:childTnLst>
                              <p:par>
                                <p:cTn id="3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40"/>
                            </p:stCondLst>
                            <p:childTnLst>
                              <p:par>
                                <p:cTn id="4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80"/>
                            </p:stCondLst>
                            <p:childTnLst>
                              <p:par>
                                <p:cTn id="4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2872" y="56099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i="1" dirty="0">
                <a:solidFill>
                  <a:srgbClr val="1F497D"/>
                </a:solidFill>
              </a:rPr>
              <a:t>Реализация стека (создание стека)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6515" y="3356992"/>
            <a:ext cx="5520572" cy="331236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200" i="1" dirty="0">
                <a:solidFill>
                  <a:srgbClr val="FF0000"/>
                </a:solidFill>
              </a:rPr>
              <a:t>На динамических массивах</a:t>
            </a:r>
          </a:p>
          <a:p>
            <a:pPr marL="0" indent="0">
              <a:buNone/>
            </a:pPr>
            <a:r>
              <a:rPr lang="en-US" sz="4500" b="1" dirty="0">
                <a:solidFill>
                  <a:srgbClr val="23409D"/>
                </a:solidFill>
              </a:rPr>
              <a:t>Stack * create </a:t>
            </a:r>
            <a:r>
              <a:rPr lang="ru-RU" sz="4500" b="1" dirty="0">
                <a:solidFill>
                  <a:srgbClr val="23409D"/>
                </a:solidFill>
              </a:rPr>
              <a:t> </a:t>
            </a:r>
            <a:r>
              <a:rPr lang="en-US" sz="4500" b="1" dirty="0">
                <a:solidFill>
                  <a:srgbClr val="23409D"/>
                </a:solidFill>
              </a:rPr>
              <a:t>(</a:t>
            </a:r>
            <a:r>
              <a:rPr lang="ru-RU" sz="4500" b="1" dirty="0">
                <a:solidFill>
                  <a:srgbClr val="23409D"/>
                </a:solidFill>
              </a:rPr>
              <a:t> </a:t>
            </a:r>
            <a:r>
              <a:rPr lang="en-US" sz="4500" b="1" dirty="0">
                <a:solidFill>
                  <a:srgbClr val="23409D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4500" dirty="0"/>
              <a:t>{</a:t>
            </a:r>
            <a:endParaRPr lang="ru-RU" sz="4500" dirty="0"/>
          </a:p>
          <a:p>
            <a:pPr marL="4000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100" dirty="0"/>
              <a:t>Stack * s;</a:t>
            </a:r>
          </a:p>
          <a:p>
            <a:pPr marL="4000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100" dirty="0"/>
              <a:t>s = (Stack *)malloc(</a:t>
            </a:r>
            <a:r>
              <a:rPr lang="en-US" sz="4100" dirty="0" err="1"/>
              <a:t>sizeof</a:t>
            </a:r>
            <a:r>
              <a:rPr lang="en-US" sz="4100" dirty="0"/>
              <a:t>(Stack));</a:t>
            </a:r>
          </a:p>
          <a:p>
            <a:pPr marL="4000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100" dirty="0"/>
              <a:t>s -&gt; top = 0;</a:t>
            </a:r>
          </a:p>
          <a:p>
            <a:pPr marL="4000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100" dirty="0"/>
              <a:t>s -&gt; size = </a:t>
            </a:r>
            <a:r>
              <a:rPr lang="ru-RU" sz="4100" dirty="0" smtClean="0"/>
              <a:t>1</a:t>
            </a:r>
            <a:r>
              <a:rPr lang="en-US" sz="4100" dirty="0" smtClean="0"/>
              <a:t>;</a:t>
            </a:r>
            <a:endParaRPr lang="en-US" sz="4100" dirty="0"/>
          </a:p>
          <a:p>
            <a:pPr marL="4000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100" dirty="0"/>
              <a:t>s -&gt; </a:t>
            </a:r>
            <a:r>
              <a:rPr lang="en-US" sz="4100" dirty="0" err="1"/>
              <a:t>arr</a:t>
            </a:r>
            <a:r>
              <a:rPr lang="en-US" sz="4100" dirty="0"/>
              <a:t> = (</a:t>
            </a:r>
            <a:r>
              <a:rPr lang="en-US" sz="4100" dirty="0" err="1"/>
              <a:t>int</a:t>
            </a:r>
            <a:r>
              <a:rPr lang="en-US" sz="4100" dirty="0"/>
              <a:t> * )malloc(</a:t>
            </a:r>
            <a:r>
              <a:rPr lang="en-US" sz="4100" dirty="0" err="1"/>
              <a:t>sizeof</a:t>
            </a:r>
            <a:r>
              <a:rPr lang="en-US" sz="4100" dirty="0"/>
              <a:t> (</a:t>
            </a:r>
            <a:r>
              <a:rPr lang="en-US" sz="4100" dirty="0" err="1"/>
              <a:t>int</a:t>
            </a:r>
            <a:r>
              <a:rPr lang="en-US" sz="4100" dirty="0"/>
              <a:t>) * </a:t>
            </a:r>
            <a:r>
              <a:rPr lang="en-US" sz="4100" dirty="0" smtClean="0"/>
              <a:t>s-&gt;size</a:t>
            </a:r>
            <a:r>
              <a:rPr lang="en-US" sz="4100" dirty="0" smtClean="0"/>
              <a:t>);</a:t>
            </a:r>
            <a:endParaRPr lang="en-US" sz="4100" dirty="0"/>
          </a:p>
          <a:p>
            <a:pPr marL="4000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100" dirty="0"/>
              <a:t>return 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}</a:t>
            </a:r>
            <a:endParaRPr lang="ru-RU" sz="4500" dirty="0"/>
          </a:p>
        </p:txBody>
      </p:sp>
      <p:sp>
        <p:nvSpPr>
          <p:cNvPr id="4" name="TextBox 3"/>
          <p:cNvSpPr txBox="1"/>
          <p:nvPr/>
        </p:nvSpPr>
        <p:spPr>
          <a:xfrm>
            <a:off x="552872" y="746522"/>
            <a:ext cx="49552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000" i="1" dirty="0">
                <a:solidFill>
                  <a:srgbClr val="FF0000"/>
                </a:solidFill>
              </a:rPr>
              <a:t>На динамических списках</a:t>
            </a:r>
          </a:p>
          <a:p>
            <a:pPr>
              <a:buNone/>
            </a:pPr>
            <a:r>
              <a:rPr lang="en-US" sz="2000" b="1" dirty="0">
                <a:solidFill>
                  <a:srgbClr val="23409D"/>
                </a:solidFill>
              </a:rPr>
              <a:t>Stack * create</a:t>
            </a:r>
            <a:r>
              <a:rPr lang="ru-RU" sz="2000" b="1" dirty="0">
                <a:solidFill>
                  <a:srgbClr val="23409D"/>
                </a:solidFill>
              </a:rPr>
              <a:t> </a:t>
            </a:r>
            <a:r>
              <a:rPr lang="en-US" sz="2000" b="1" dirty="0">
                <a:solidFill>
                  <a:srgbClr val="23409D"/>
                </a:solidFill>
              </a:rPr>
              <a:t>( )</a:t>
            </a:r>
            <a:endParaRPr lang="ru-RU" sz="2000" b="1" dirty="0">
              <a:solidFill>
                <a:srgbClr val="23409D"/>
              </a:solidFill>
            </a:endParaRPr>
          </a:p>
          <a:p>
            <a:pPr>
              <a:buNone/>
            </a:pPr>
            <a:r>
              <a:rPr lang="en-US" sz="2000" dirty="0"/>
              <a:t>{	</a:t>
            </a:r>
          </a:p>
          <a:p>
            <a:pPr>
              <a:buNone/>
            </a:pPr>
            <a:r>
              <a:rPr lang="en-US" sz="2000" dirty="0"/>
              <a:t>	Stack * S;</a:t>
            </a:r>
          </a:p>
          <a:p>
            <a:pPr>
              <a:buNone/>
            </a:pPr>
            <a:r>
              <a:rPr lang="en-US" sz="2000" dirty="0"/>
              <a:t>	S = (Stack *) malloc (</a:t>
            </a:r>
            <a:r>
              <a:rPr lang="en-US" sz="2000" dirty="0" err="1"/>
              <a:t>sizeof</a:t>
            </a:r>
            <a:r>
              <a:rPr lang="en-US" sz="2000" dirty="0"/>
              <a:t> (Stack));</a:t>
            </a:r>
          </a:p>
          <a:p>
            <a:pPr>
              <a:buNone/>
            </a:pPr>
            <a:r>
              <a:rPr lang="en-US" sz="2000" dirty="0"/>
              <a:t>	S-&gt;top = NULL;</a:t>
            </a:r>
          </a:p>
          <a:p>
            <a:pPr>
              <a:buNone/>
            </a:pPr>
            <a:r>
              <a:rPr lang="en-US" sz="2000" dirty="0"/>
              <a:t>	return S;</a:t>
            </a:r>
          </a:p>
          <a:p>
            <a:pPr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92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i="1" dirty="0">
                <a:solidFill>
                  <a:srgbClr val="1F497D"/>
                </a:solidFill>
              </a:rPr>
              <a:t>Реализация стека </a:t>
            </a:r>
            <a:r>
              <a:rPr lang="ru-RU" sz="3200" i="1" dirty="0" smtClean="0">
                <a:solidFill>
                  <a:srgbClr val="1F497D"/>
                </a:solidFill>
              </a:rPr>
              <a:t/>
            </a:r>
            <a:br>
              <a:rPr lang="ru-RU" sz="3200" i="1" dirty="0" smtClean="0">
                <a:solidFill>
                  <a:srgbClr val="1F497D"/>
                </a:solidFill>
              </a:rPr>
            </a:br>
            <a:r>
              <a:rPr lang="ru-RU" sz="3200" i="1" dirty="0" smtClean="0">
                <a:solidFill>
                  <a:srgbClr val="1F497D"/>
                </a:solidFill>
              </a:rPr>
              <a:t>(</a:t>
            </a:r>
            <a:r>
              <a:rPr lang="ru-RU" sz="3200" i="1" dirty="0">
                <a:solidFill>
                  <a:srgbClr val="1F497D"/>
                </a:solidFill>
              </a:rPr>
              <a:t>сделать стек </a:t>
            </a:r>
            <a:r>
              <a:rPr lang="ru-RU" sz="3200" i="1" dirty="0" smtClean="0">
                <a:solidFill>
                  <a:srgbClr val="1F497D"/>
                </a:solidFill>
              </a:rPr>
              <a:t>пустым</a:t>
            </a:r>
            <a:r>
              <a:rPr lang="en-US" sz="3200" i="1" dirty="0" smtClean="0">
                <a:solidFill>
                  <a:srgbClr val="1F497D"/>
                </a:solidFill>
              </a:rPr>
              <a:t>, </a:t>
            </a:r>
            <a:r>
              <a:rPr lang="ru-RU" sz="3200" i="1" dirty="0" smtClean="0">
                <a:solidFill>
                  <a:srgbClr val="1F497D"/>
                </a:solidFill>
              </a:rPr>
              <a:t>проверка на пустоту</a:t>
            </a:r>
            <a:r>
              <a:rPr lang="ru-RU" sz="3200" i="1" dirty="0" smtClean="0">
                <a:solidFill>
                  <a:srgbClr val="1F497D"/>
                </a:solidFill>
              </a:rPr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052736"/>
            <a:ext cx="3711356" cy="4392488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ru-RU" sz="2200" i="1" dirty="0">
                <a:solidFill>
                  <a:srgbClr val="FF0000"/>
                </a:solidFill>
              </a:rPr>
              <a:t>На динамических списках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23409D"/>
                </a:solidFill>
                <a:cs typeface="Courier New" panose="02070309020205020404" pitchFamily="49" charset="0"/>
              </a:rPr>
              <a:t>void </a:t>
            </a:r>
            <a:r>
              <a:rPr lang="en-US" sz="2200" b="1" dirty="0" err="1">
                <a:solidFill>
                  <a:srgbClr val="23409D"/>
                </a:solidFill>
                <a:cs typeface="Courier New" panose="02070309020205020404" pitchFamily="49" charset="0"/>
              </a:rPr>
              <a:t>makenull</a:t>
            </a:r>
            <a:r>
              <a:rPr lang="en-US" sz="2200" b="1" dirty="0">
                <a:solidFill>
                  <a:srgbClr val="23409D"/>
                </a:solidFill>
                <a:cs typeface="Courier New" panose="02070309020205020404" pitchFamily="49" charset="0"/>
              </a:rPr>
              <a:t> (Stack  *S)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ourier New" panose="02070309020205020404" pitchFamily="49" charset="0"/>
              </a:rPr>
              <a:t>{</a:t>
            </a:r>
          </a:p>
          <a:p>
            <a:pPr marL="40005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ourier New" panose="02070309020205020404" pitchFamily="49" charset="0"/>
              </a:rPr>
              <a:t>  while </a:t>
            </a:r>
            <a:r>
              <a:rPr lang="en-US" sz="2200" dirty="0">
                <a:cs typeface="Courier New" panose="02070309020205020404" pitchFamily="49" charset="0"/>
              </a:rPr>
              <a:t>(S-&gt;top</a:t>
            </a:r>
            <a:r>
              <a:rPr lang="en-US" sz="2200" dirty="0" smtClean="0">
                <a:cs typeface="Courier New" panose="02070309020205020404" pitchFamily="49" charset="0"/>
              </a:rPr>
              <a:t>) {</a:t>
            </a:r>
            <a:endParaRPr lang="en-US" sz="2200" dirty="0">
              <a:cs typeface="Courier New" panose="02070309020205020404" pitchFamily="49" charset="0"/>
            </a:endParaRPr>
          </a:p>
          <a:p>
            <a:pPr marL="80010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 smtClean="0"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cs typeface="Courier New" panose="02070309020205020404" pitchFamily="49" charset="0"/>
              </a:rPr>
              <a:t> </a:t>
            </a:r>
            <a:r>
              <a:rPr lang="en-US" sz="2200" dirty="0">
                <a:cs typeface="Courier New" panose="02070309020205020404" pitchFamily="49" charset="0"/>
              </a:rPr>
              <a:t>list *p </a:t>
            </a:r>
            <a:r>
              <a:rPr lang="en-US" sz="2200" dirty="0">
                <a:cs typeface="Courier New" panose="02070309020205020404" pitchFamily="49" charset="0"/>
              </a:rPr>
              <a:t>= S-&gt;top;</a:t>
            </a:r>
          </a:p>
          <a:p>
            <a:pPr marL="80010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ourier New" panose="02070309020205020404" pitchFamily="49" charset="0"/>
              </a:rPr>
              <a:t>S-</a:t>
            </a:r>
            <a:r>
              <a:rPr lang="en-US" sz="2200" dirty="0">
                <a:cs typeface="Courier New" panose="02070309020205020404" pitchFamily="49" charset="0"/>
              </a:rPr>
              <a:t>&gt;top = p-&gt;next;</a:t>
            </a:r>
          </a:p>
          <a:p>
            <a:pPr marL="80010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ourier New" panose="02070309020205020404" pitchFamily="49" charset="0"/>
              </a:rPr>
              <a:t>free(p);</a:t>
            </a:r>
          </a:p>
          <a:p>
            <a:pPr marL="40005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ourier New" panose="02070309020205020404" pitchFamily="49" charset="0"/>
              </a:rPr>
              <a:t>  } </a:t>
            </a:r>
            <a:endParaRPr lang="en-US" sz="2200" dirty="0">
              <a:cs typeface="Courier New" panose="02070309020205020404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solidFill>
                <a:srgbClr val="23409D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rgbClr val="23409D"/>
                </a:solidFill>
              </a:rPr>
              <a:t>int</a:t>
            </a:r>
            <a:r>
              <a:rPr lang="en-US" sz="2000" b="1" dirty="0" smtClean="0">
                <a:solidFill>
                  <a:srgbClr val="23409D"/>
                </a:solidFill>
              </a:rPr>
              <a:t> </a:t>
            </a:r>
            <a:r>
              <a:rPr lang="en-US" sz="2000" b="1" dirty="0">
                <a:solidFill>
                  <a:srgbClr val="23409D"/>
                </a:solidFill>
              </a:rPr>
              <a:t>empty (Stack *S)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857250" lvl="3">
              <a:spcBef>
                <a:spcPts val="0"/>
              </a:spcBef>
              <a:buNone/>
            </a:pPr>
            <a:r>
              <a:rPr lang="en-US" dirty="0"/>
              <a:t>return (S-&gt;top == NULL);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cs typeface="Courier New" panose="02070309020205020404" pitchFamily="49" charset="0"/>
            </a:endParaRPr>
          </a:p>
          <a:p>
            <a:pPr>
              <a:buNone/>
            </a:pPr>
            <a:endParaRPr lang="ru-RU" i="1" dirty="0">
              <a:solidFill>
                <a:schemeClr val="tx2"/>
              </a:solidFill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5148064" y="1131739"/>
            <a:ext cx="3240360" cy="4240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ru-RU" sz="2000" i="1" dirty="0">
                <a:solidFill>
                  <a:srgbClr val="FF0000"/>
                </a:solidFill>
              </a:rPr>
              <a:t>На динамических массивах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23409D"/>
                </a:solidFill>
                <a:cs typeface="Courier New" panose="02070309020205020404" pitchFamily="49" charset="0"/>
              </a:rPr>
              <a:t>void </a:t>
            </a:r>
            <a:r>
              <a:rPr lang="en-US" sz="2200" b="1" dirty="0" err="1">
                <a:solidFill>
                  <a:srgbClr val="23409D"/>
                </a:solidFill>
                <a:cs typeface="Courier New" panose="02070309020205020404" pitchFamily="49" charset="0"/>
              </a:rPr>
              <a:t>makenull</a:t>
            </a:r>
            <a:r>
              <a:rPr lang="en-US" sz="2200" b="1" dirty="0">
                <a:solidFill>
                  <a:srgbClr val="23409D"/>
                </a:solidFill>
                <a:cs typeface="Courier New" panose="02070309020205020404" pitchFamily="49" charset="0"/>
              </a:rPr>
              <a:t> (Stack * S)</a:t>
            </a:r>
            <a:endParaRPr lang="ru-RU" sz="2200" b="1" dirty="0">
              <a:solidFill>
                <a:srgbClr val="23409D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cs typeface="Courier New" panose="02070309020205020404" pitchFamily="49" charset="0"/>
              </a:rPr>
              <a:t>{</a:t>
            </a:r>
            <a:endParaRPr lang="ru-RU" sz="22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200" dirty="0">
                <a:cs typeface="Courier New" panose="02070309020205020404" pitchFamily="49" charset="0"/>
              </a:rPr>
              <a:t>	</a:t>
            </a:r>
            <a:r>
              <a:rPr lang="en-US" sz="2200" dirty="0">
                <a:cs typeface="Courier New" panose="02070309020205020404" pitchFamily="49" charset="0"/>
              </a:rPr>
              <a:t>s-&gt;top = 0;</a:t>
            </a:r>
            <a:endParaRPr lang="ru-RU" sz="22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200" dirty="0" smtClean="0">
                <a:cs typeface="Courier New" panose="02070309020205020404" pitchFamily="49" charset="0"/>
              </a:rPr>
              <a:t>}</a:t>
            </a:r>
            <a:endParaRPr lang="en-US" sz="2200" dirty="0" smtClean="0"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rgbClr val="23409D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23409D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23409D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23409D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23409D"/>
              </a:solidFill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23409D"/>
                </a:solidFill>
              </a:rPr>
              <a:t>int</a:t>
            </a:r>
            <a:r>
              <a:rPr lang="en-US" sz="2000" b="1" dirty="0" smtClean="0">
                <a:solidFill>
                  <a:srgbClr val="23409D"/>
                </a:solidFill>
              </a:rPr>
              <a:t> </a:t>
            </a:r>
            <a:r>
              <a:rPr lang="en-US" sz="2000" b="1" dirty="0">
                <a:solidFill>
                  <a:srgbClr val="23409D"/>
                </a:solidFill>
              </a:rPr>
              <a:t>empty (Stack * s)</a:t>
            </a:r>
            <a:endParaRPr lang="ru-RU" sz="2000" b="1" dirty="0">
              <a:solidFill>
                <a:srgbClr val="23409D"/>
              </a:solidFill>
            </a:endParaRPr>
          </a:p>
          <a:p>
            <a:pPr marL="0" indent="0">
              <a:buNone/>
            </a:pPr>
            <a:r>
              <a:rPr lang="en-US" sz="2000" dirty="0"/>
              <a:t>{</a:t>
            </a:r>
            <a:endParaRPr lang="ru-RU" sz="2000" dirty="0"/>
          </a:p>
          <a:p>
            <a:pPr marL="457200" lvl="1" indent="0">
              <a:buNone/>
            </a:pPr>
            <a:r>
              <a:rPr lang="en-US" sz="2000" dirty="0"/>
              <a:t>return ( S-&gt;top == 0 );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22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rgbClr val="1F497D"/>
                </a:solidFill>
              </a:rPr>
              <a:t>Реализация стека (продолжение)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3384376" cy="547260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sz="2000" i="1" dirty="0">
                <a:solidFill>
                  <a:srgbClr val="FF0000"/>
                </a:solidFill>
              </a:rPr>
              <a:t>На динамических списках</a:t>
            </a:r>
          </a:p>
          <a:p>
            <a:pPr marL="0">
              <a:spcBef>
                <a:spcPts val="0"/>
              </a:spcBef>
              <a:buNone/>
            </a:pPr>
            <a:endParaRPr lang="en-US" sz="20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23409D"/>
                </a:solidFill>
              </a:rPr>
              <a:t>int</a:t>
            </a:r>
            <a:r>
              <a:rPr lang="en-US" sz="2000" dirty="0" smtClean="0">
                <a:solidFill>
                  <a:srgbClr val="23409D"/>
                </a:solidFill>
              </a:rPr>
              <a:t> </a:t>
            </a:r>
            <a:r>
              <a:rPr lang="en-US" sz="2000" dirty="0">
                <a:solidFill>
                  <a:srgbClr val="23409D"/>
                </a:solidFill>
              </a:rPr>
              <a:t>top (Stack *S)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800100" lvl="2">
              <a:spcBef>
                <a:spcPts val="0"/>
              </a:spcBef>
              <a:buNone/>
            </a:pPr>
            <a:r>
              <a:rPr lang="en-US" sz="2000" dirty="0" smtClean="0"/>
              <a:t>return </a:t>
            </a:r>
            <a:r>
              <a:rPr lang="en-US" sz="2000" dirty="0"/>
              <a:t>(S-&gt;top-&gt;data);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/>
              <a:t>}</a:t>
            </a:r>
            <a:endParaRPr lang="ru-RU" sz="2000" dirty="0" smtClean="0"/>
          </a:p>
          <a:p>
            <a:pPr marL="0">
              <a:spcBef>
                <a:spcPts val="0"/>
              </a:spcBef>
              <a:buNone/>
            </a:pPr>
            <a:endParaRPr lang="en-US" sz="20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23409D"/>
                </a:solidFill>
              </a:rPr>
              <a:t>int</a:t>
            </a:r>
            <a:r>
              <a:rPr lang="en-US" sz="2000" dirty="0" smtClean="0">
                <a:solidFill>
                  <a:srgbClr val="23409D"/>
                </a:solidFill>
              </a:rPr>
              <a:t> </a:t>
            </a:r>
            <a:r>
              <a:rPr lang="en-US" sz="2000" dirty="0">
                <a:solidFill>
                  <a:srgbClr val="23409D"/>
                </a:solidFill>
              </a:rPr>
              <a:t>pop(Stack *S)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800100" lvl="2">
              <a:spcBef>
                <a:spcPts val="0"/>
              </a:spcBef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a;</a:t>
            </a:r>
          </a:p>
          <a:p>
            <a:pPr marL="800100" lvl="2">
              <a:spcBef>
                <a:spcPts val="0"/>
              </a:spcBef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/>
              <a:t>list *p;</a:t>
            </a:r>
          </a:p>
          <a:p>
            <a:pPr marL="800100" lvl="2">
              <a:spcBef>
                <a:spcPts val="0"/>
              </a:spcBef>
              <a:buNone/>
            </a:pPr>
            <a:r>
              <a:rPr lang="en-US" sz="2000" dirty="0" smtClean="0"/>
              <a:t>p </a:t>
            </a:r>
            <a:r>
              <a:rPr lang="en-US" sz="2000" dirty="0"/>
              <a:t>= S-&gt;top;</a:t>
            </a:r>
          </a:p>
          <a:p>
            <a:pPr marL="800100" lvl="2">
              <a:spcBef>
                <a:spcPts val="0"/>
              </a:spcBef>
              <a:buNone/>
            </a:pPr>
            <a:r>
              <a:rPr lang="en-US" sz="2000" dirty="0" smtClean="0"/>
              <a:t>a </a:t>
            </a:r>
            <a:r>
              <a:rPr lang="en-US" sz="2000" dirty="0"/>
              <a:t>= p-&gt;data;</a:t>
            </a:r>
          </a:p>
          <a:p>
            <a:pPr marL="800100" lvl="2">
              <a:spcBef>
                <a:spcPts val="0"/>
              </a:spcBef>
              <a:buNone/>
            </a:pPr>
            <a:r>
              <a:rPr lang="en-US" sz="2000" dirty="0" smtClean="0"/>
              <a:t>S-</a:t>
            </a:r>
            <a:r>
              <a:rPr lang="en-US" sz="2000" dirty="0"/>
              <a:t>&gt; top = p-&gt;next;</a:t>
            </a:r>
          </a:p>
          <a:p>
            <a:pPr marL="800100" lvl="2">
              <a:spcBef>
                <a:spcPts val="0"/>
              </a:spcBef>
              <a:buNone/>
            </a:pPr>
            <a:r>
              <a:rPr lang="en-US" sz="2000" dirty="0" smtClean="0"/>
              <a:t>free(p</a:t>
            </a:r>
            <a:r>
              <a:rPr lang="en-US" sz="2000" dirty="0"/>
              <a:t>);</a:t>
            </a:r>
          </a:p>
          <a:p>
            <a:pPr marL="800100" lvl="2">
              <a:spcBef>
                <a:spcPts val="0"/>
              </a:spcBef>
              <a:buNone/>
            </a:pPr>
            <a:r>
              <a:rPr lang="en-US" sz="2000" dirty="0" smtClean="0"/>
              <a:t>return </a:t>
            </a:r>
            <a:r>
              <a:rPr lang="en-US" sz="2000" dirty="0"/>
              <a:t>a;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/>
              <a:t>}</a:t>
            </a:r>
            <a:endParaRPr lang="ru-RU" sz="2000" dirty="0"/>
          </a:p>
          <a:p>
            <a:pPr marL="324000">
              <a:spcBef>
                <a:spcPts val="0"/>
              </a:spcBef>
              <a:buNone/>
            </a:pPr>
            <a:endParaRPr lang="en-US" sz="2000" dirty="0" smtClean="0"/>
          </a:p>
          <a:p>
            <a:pPr marL="324000">
              <a:spcBef>
                <a:spcPts val="0"/>
              </a:spcBef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32749" y="726649"/>
            <a:ext cx="4104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</a:rPr>
              <a:t>На динамических массивах</a:t>
            </a: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rgbClr val="23409D"/>
                </a:solidFill>
              </a:rPr>
              <a:t>int</a:t>
            </a:r>
            <a:r>
              <a:rPr lang="en-US" sz="2000" dirty="0" smtClean="0">
                <a:solidFill>
                  <a:srgbClr val="23409D"/>
                </a:solidFill>
              </a:rPr>
              <a:t> </a:t>
            </a:r>
            <a:r>
              <a:rPr lang="en-US" sz="2000" dirty="0">
                <a:solidFill>
                  <a:srgbClr val="23409D"/>
                </a:solidFill>
              </a:rPr>
              <a:t>top (Stack * </a:t>
            </a:r>
            <a:r>
              <a:rPr lang="en-US" sz="2000" dirty="0" smtClean="0">
                <a:solidFill>
                  <a:srgbClr val="23409D"/>
                </a:solidFill>
              </a:rPr>
              <a:t>S)</a:t>
            </a:r>
            <a:endParaRPr lang="ru-RU" sz="2000" dirty="0">
              <a:solidFill>
                <a:srgbClr val="23409D"/>
              </a:solidFill>
            </a:endParaRPr>
          </a:p>
          <a:p>
            <a:r>
              <a:rPr lang="en-US" sz="2000" dirty="0"/>
              <a:t>{</a:t>
            </a:r>
            <a:endParaRPr lang="ru-RU" sz="2000" dirty="0"/>
          </a:p>
          <a:p>
            <a:pPr lvl="1"/>
            <a:r>
              <a:rPr lang="en-US" sz="2000" dirty="0" smtClean="0"/>
              <a:t>return (S-&gt;</a:t>
            </a:r>
            <a:r>
              <a:rPr lang="en-US" sz="2000" dirty="0" err="1"/>
              <a:t>arr</a:t>
            </a:r>
            <a:r>
              <a:rPr lang="en-US" sz="2000" dirty="0"/>
              <a:t>[ </a:t>
            </a:r>
            <a:r>
              <a:rPr lang="en-US" sz="2000" dirty="0" smtClean="0"/>
              <a:t>S-&gt;</a:t>
            </a:r>
            <a:r>
              <a:rPr lang="en-US" sz="2000" dirty="0"/>
              <a:t>top - 1]);</a:t>
            </a:r>
            <a:endParaRPr lang="ru-RU" sz="2000" dirty="0"/>
          </a:p>
          <a:p>
            <a:r>
              <a:rPr lang="ru-RU" sz="2000" dirty="0" smtClean="0"/>
              <a:t>}</a:t>
            </a:r>
            <a:endParaRPr lang="en-US" sz="2000" dirty="0" smtClean="0"/>
          </a:p>
          <a:p>
            <a:pPr>
              <a:buFont typeface="Arial" pitchFamily="34" charset="0"/>
              <a:buNone/>
            </a:pPr>
            <a:endParaRPr lang="en-US" sz="2000" dirty="0" smtClean="0"/>
          </a:p>
          <a:p>
            <a:pPr>
              <a:buFont typeface="Arial" pitchFamily="34" charset="0"/>
              <a:buNone/>
            </a:pPr>
            <a:r>
              <a:rPr lang="en-US" sz="2000" dirty="0" err="1" smtClean="0">
                <a:solidFill>
                  <a:srgbClr val="23409D"/>
                </a:solidFill>
              </a:rPr>
              <a:t>int</a:t>
            </a:r>
            <a:r>
              <a:rPr lang="en-US" sz="2000" dirty="0" smtClean="0">
                <a:solidFill>
                  <a:srgbClr val="23409D"/>
                </a:solidFill>
              </a:rPr>
              <a:t> </a:t>
            </a:r>
            <a:r>
              <a:rPr lang="en-US" sz="2000" dirty="0">
                <a:solidFill>
                  <a:srgbClr val="23409D"/>
                </a:solidFill>
              </a:rPr>
              <a:t>pop(Stack *S)</a:t>
            </a:r>
          </a:p>
          <a:p>
            <a:pPr>
              <a:buFont typeface="Arial" pitchFamily="34" charset="0"/>
              <a:buNone/>
            </a:pPr>
            <a:r>
              <a:rPr lang="en-US" sz="2000" dirty="0"/>
              <a:t>{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 = </a:t>
            </a:r>
            <a:r>
              <a:rPr lang="en-US" sz="2000" dirty="0" smtClean="0"/>
              <a:t>S-</a:t>
            </a:r>
            <a:r>
              <a:rPr lang="en-US" sz="2000" dirty="0"/>
              <a:t>&gt;</a:t>
            </a:r>
            <a:r>
              <a:rPr lang="en-US" sz="2000" dirty="0" err="1"/>
              <a:t>arr</a:t>
            </a:r>
            <a:r>
              <a:rPr lang="en-US" sz="2000" dirty="0"/>
              <a:t> </a:t>
            </a:r>
            <a:r>
              <a:rPr lang="en-US" sz="2000" dirty="0" smtClean="0"/>
              <a:t>[S-</a:t>
            </a:r>
            <a:r>
              <a:rPr lang="en-US" sz="2000" dirty="0"/>
              <a:t>&gt;top - 1];</a:t>
            </a:r>
            <a:endParaRPr lang="ru-RU" sz="2000" dirty="0"/>
          </a:p>
          <a:p>
            <a:pPr lvl="1"/>
            <a:r>
              <a:rPr lang="en-US" sz="2000" dirty="0" smtClean="0"/>
              <a:t>S-</a:t>
            </a:r>
            <a:r>
              <a:rPr lang="en-US" sz="2000" dirty="0"/>
              <a:t>&gt;top --;</a:t>
            </a:r>
          </a:p>
          <a:p>
            <a:pPr lvl="1"/>
            <a:r>
              <a:rPr lang="en-US" sz="2000" dirty="0" smtClean="0"/>
              <a:t>return </a:t>
            </a:r>
            <a:r>
              <a:rPr lang="en-US" sz="2000" dirty="0"/>
              <a:t>a;</a:t>
            </a:r>
          </a:p>
          <a:p>
            <a:pPr>
              <a:buFont typeface="Arial" pitchFamily="34" charset="0"/>
              <a:buNone/>
            </a:pPr>
            <a:r>
              <a:rPr lang="en-US" sz="2000" dirty="0"/>
              <a:t>}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443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764705"/>
            <a:ext cx="5184576" cy="28083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i="1" dirty="0">
                <a:solidFill>
                  <a:srgbClr val="FF0000"/>
                </a:solidFill>
              </a:rPr>
              <a:t>На динамических списках</a:t>
            </a:r>
          </a:p>
          <a:p>
            <a:pPr>
              <a:buNone/>
            </a:pPr>
            <a:r>
              <a:rPr lang="en-US" b="1" dirty="0">
                <a:solidFill>
                  <a:srgbClr val="23409D"/>
                </a:solidFill>
              </a:rPr>
              <a:t>void </a:t>
            </a:r>
            <a:r>
              <a:rPr lang="en-US" b="1" dirty="0" smtClean="0">
                <a:solidFill>
                  <a:srgbClr val="23409D"/>
                </a:solidFill>
              </a:rPr>
              <a:t>push(Stack </a:t>
            </a:r>
            <a:r>
              <a:rPr lang="en-US" b="1" dirty="0">
                <a:solidFill>
                  <a:srgbClr val="23409D"/>
                </a:solidFill>
              </a:rPr>
              <a:t>*</a:t>
            </a:r>
            <a:r>
              <a:rPr lang="en-US" b="1" dirty="0" smtClean="0">
                <a:solidFill>
                  <a:srgbClr val="23409D"/>
                </a:solidFill>
              </a:rPr>
              <a:t>S</a:t>
            </a:r>
            <a:r>
              <a:rPr lang="ru-RU" b="1" dirty="0" smtClean="0">
                <a:solidFill>
                  <a:srgbClr val="23409D"/>
                </a:solidFill>
              </a:rPr>
              <a:t>, </a:t>
            </a:r>
            <a:r>
              <a:rPr lang="en-US" b="1" dirty="0" err="1" smtClean="0">
                <a:solidFill>
                  <a:srgbClr val="23409D"/>
                </a:solidFill>
              </a:rPr>
              <a:t>int</a:t>
            </a:r>
            <a:r>
              <a:rPr lang="en-US" b="1" dirty="0" smtClean="0">
                <a:solidFill>
                  <a:srgbClr val="23409D"/>
                </a:solidFill>
              </a:rPr>
              <a:t> a </a:t>
            </a:r>
            <a:r>
              <a:rPr lang="en-US" b="1" dirty="0">
                <a:solidFill>
                  <a:srgbClr val="23409D"/>
                </a:solidFill>
              </a:rPr>
              <a:t>)</a:t>
            </a:r>
            <a:endParaRPr lang="en-US" b="1" dirty="0">
              <a:solidFill>
                <a:srgbClr val="23409D"/>
              </a:solidFill>
            </a:endParaRP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list *p;</a:t>
            </a:r>
          </a:p>
          <a:p>
            <a:pPr>
              <a:buNone/>
            </a:pPr>
            <a:r>
              <a:rPr lang="en-US" dirty="0"/>
              <a:t>	p = (</a:t>
            </a:r>
            <a:r>
              <a:rPr lang="en-US" dirty="0" err="1"/>
              <a:t>struct</a:t>
            </a:r>
            <a:r>
              <a:rPr lang="en-US" dirty="0"/>
              <a:t> list *) </a:t>
            </a:r>
            <a:r>
              <a:rPr lang="en-US" dirty="0" err="1"/>
              <a:t>malloc</a:t>
            </a:r>
            <a:r>
              <a:rPr lang="en-US" dirty="0"/>
              <a:t> ( </a:t>
            </a:r>
            <a:r>
              <a:rPr lang="en-US" dirty="0" err="1"/>
              <a:t>sizeof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list));</a:t>
            </a:r>
          </a:p>
          <a:p>
            <a:pPr>
              <a:buNone/>
            </a:pPr>
            <a:r>
              <a:rPr lang="en-US" dirty="0"/>
              <a:t>	p-&gt;data = a;</a:t>
            </a:r>
          </a:p>
          <a:p>
            <a:pPr>
              <a:buNone/>
            </a:pPr>
            <a:r>
              <a:rPr lang="en-US" dirty="0"/>
              <a:t>	p-&gt;next = S-&gt; top;</a:t>
            </a:r>
          </a:p>
          <a:p>
            <a:pPr>
              <a:buNone/>
            </a:pPr>
            <a:r>
              <a:rPr lang="en-US" dirty="0"/>
              <a:t>	S-&gt;top = p 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3600" i="1" dirty="0">
                <a:solidFill>
                  <a:srgbClr val="1F497D"/>
                </a:solidFill>
              </a:rPr>
              <a:t>Реализация стека (продолжение)</a:t>
            </a:r>
            <a:endParaRPr 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417458" y="3526941"/>
            <a:ext cx="8042974" cy="2952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</a:rPr>
              <a:t>На динамических массивах</a:t>
            </a:r>
          </a:p>
          <a:p>
            <a:r>
              <a:rPr lang="en-US" b="1" dirty="0">
                <a:solidFill>
                  <a:srgbClr val="23409D"/>
                </a:solidFill>
              </a:rPr>
              <a:t>void push(Stack * </a:t>
            </a:r>
            <a:r>
              <a:rPr lang="en-US" b="1" dirty="0">
                <a:solidFill>
                  <a:srgbClr val="23409D"/>
                </a:solidFill>
              </a:rPr>
              <a:t>S</a:t>
            </a:r>
            <a:r>
              <a:rPr lang="en-US" b="1" dirty="0" smtClean="0">
                <a:solidFill>
                  <a:srgbClr val="23409D"/>
                </a:solidFill>
              </a:rPr>
              <a:t>, </a:t>
            </a:r>
            <a:r>
              <a:rPr lang="en-US" b="1" dirty="0" err="1">
                <a:solidFill>
                  <a:srgbClr val="23409D"/>
                </a:solidFill>
              </a:rPr>
              <a:t>int</a:t>
            </a:r>
            <a:r>
              <a:rPr lang="en-US" b="1" dirty="0">
                <a:solidFill>
                  <a:srgbClr val="23409D"/>
                </a:solidFill>
              </a:rPr>
              <a:t> a)</a:t>
            </a:r>
            <a:endParaRPr lang="ru-RU" b="1" dirty="0">
              <a:solidFill>
                <a:srgbClr val="23409D"/>
              </a:solidFill>
            </a:endParaRPr>
          </a:p>
          <a:p>
            <a:r>
              <a:rPr lang="en-US" dirty="0"/>
              <a:t>{</a:t>
            </a:r>
            <a:endParaRPr lang="ru-RU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( </a:t>
            </a:r>
            <a:r>
              <a:rPr lang="en-US" dirty="0" smtClean="0"/>
              <a:t>S-</a:t>
            </a:r>
            <a:r>
              <a:rPr lang="en-US" dirty="0"/>
              <a:t>&gt;top == </a:t>
            </a:r>
            <a:r>
              <a:rPr lang="en-US" dirty="0" smtClean="0"/>
              <a:t>S-&gt;</a:t>
            </a:r>
            <a:r>
              <a:rPr lang="en-US" dirty="0"/>
              <a:t>size )</a:t>
            </a:r>
            <a:endParaRPr lang="ru-RU" dirty="0"/>
          </a:p>
          <a:p>
            <a:pPr lvl="1"/>
            <a:r>
              <a:rPr lang="en-US" dirty="0" smtClean="0"/>
              <a:t>{</a:t>
            </a:r>
            <a:endParaRPr lang="ru-RU" dirty="0"/>
          </a:p>
          <a:p>
            <a:pPr lvl="1"/>
            <a:r>
              <a:rPr lang="ru-RU" dirty="0"/>
              <a:t>	</a:t>
            </a:r>
            <a:r>
              <a:rPr lang="en-US" dirty="0"/>
              <a:t>S</a:t>
            </a:r>
            <a:r>
              <a:rPr lang="en-US" dirty="0" smtClean="0"/>
              <a:t>-&gt;</a:t>
            </a:r>
            <a:r>
              <a:rPr lang="en-US" dirty="0"/>
              <a:t>size *= 2;</a:t>
            </a:r>
            <a:endParaRPr lang="ru-RU" dirty="0"/>
          </a:p>
          <a:p>
            <a:pPr lvl="1"/>
            <a:r>
              <a:rPr lang="ru-RU" dirty="0"/>
              <a:t>	</a:t>
            </a:r>
            <a:r>
              <a:rPr lang="en-US" dirty="0"/>
              <a:t>S</a:t>
            </a:r>
            <a:r>
              <a:rPr lang="en-US" dirty="0" smtClean="0"/>
              <a:t>-&gt;</a:t>
            </a:r>
            <a:r>
              <a:rPr lang="en-US" dirty="0" err="1"/>
              <a:t>arr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 *)</a:t>
            </a:r>
            <a:r>
              <a:rPr lang="en-US" dirty="0" err="1" smtClean="0"/>
              <a:t>realloc</a:t>
            </a:r>
            <a:r>
              <a:rPr lang="en-US" dirty="0" smtClean="0"/>
              <a:t>(S-</a:t>
            </a:r>
            <a:r>
              <a:rPr lang="en-US" dirty="0"/>
              <a:t>&gt;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)* </a:t>
            </a:r>
            <a:r>
              <a:rPr lang="en-US" dirty="0" smtClean="0"/>
              <a:t>S-&gt;</a:t>
            </a:r>
            <a:r>
              <a:rPr lang="en-US" dirty="0"/>
              <a:t>size);</a:t>
            </a:r>
            <a:endParaRPr lang="ru-RU" dirty="0"/>
          </a:p>
          <a:p>
            <a:pPr lvl="1"/>
            <a:r>
              <a:rPr lang="ru-RU" dirty="0" smtClean="0"/>
              <a:t>}</a:t>
            </a:r>
            <a:endParaRPr lang="ru-RU" dirty="0"/>
          </a:p>
          <a:p>
            <a:pPr lvl="1"/>
            <a:r>
              <a:rPr lang="en-US" dirty="0" smtClean="0"/>
              <a:t>S</a:t>
            </a:r>
            <a:r>
              <a:rPr lang="ru-RU" dirty="0" smtClean="0"/>
              <a:t>-&gt;</a:t>
            </a:r>
            <a:r>
              <a:rPr lang="en-US" dirty="0" err="1"/>
              <a:t>arr</a:t>
            </a:r>
            <a:r>
              <a:rPr lang="ru-RU" dirty="0"/>
              <a:t> [ </a:t>
            </a:r>
            <a:r>
              <a:rPr lang="en-US" dirty="0" smtClean="0"/>
              <a:t>S</a:t>
            </a:r>
            <a:r>
              <a:rPr lang="ru-RU" dirty="0" smtClean="0"/>
              <a:t>-&gt;</a:t>
            </a:r>
            <a:r>
              <a:rPr lang="en-US" dirty="0"/>
              <a:t>top</a:t>
            </a:r>
            <a:r>
              <a:rPr lang="ru-RU" dirty="0"/>
              <a:t>++ ] = </a:t>
            </a:r>
            <a:r>
              <a:rPr lang="en-US" dirty="0"/>
              <a:t>a</a:t>
            </a:r>
            <a:r>
              <a:rPr lang="ru-RU" dirty="0"/>
              <a:t>;</a:t>
            </a:r>
          </a:p>
          <a:p>
            <a:r>
              <a:rPr lang="ru-RU" dirty="0"/>
              <a:t>}</a:t>
            </a:r>
            <a:endParaRPr lang="ru-RU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78098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Задача:</a:t>
            </a:r>
            <a:br>
              <a:rPr lang="ru-RU" sz="3200" dirty="0" smtClean="0">
                <a:solidFill>
                  <a:srgbClr val="FF0000"/>
                </a:solidFill>
              </a:rPr>
            </a:br>
            <a:r>
              <a:rPr lang="ru-RU" sz="3200" dirty="0" smtClean="0">
                <a:solidFill>
                  <a:srgbClr val="FF0000"/>
                </a:solidFill>
              </a:rPr>
              <a:t>Нахождение </a:t>
            </a:r>
            <a:r>
              <a:rPr lang="ru-RU" sz="3200" dirty="0" smtClean="0">
                <a:solidFill>
                  <a:srgbClr val="FF0000"/>
                </a:solidFill>
              </a:rPr>
              <a:t>максимума в стеке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5805264"/>
            <a:ext cx="1440160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5298938"/>
            <a:ext cx="1440160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87624" y="4759158"/>
            <a:ext cx="1440160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87624" y="4241681"/>
            <a:ext cx="1440160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87624" y="3725763"/>
            <a:ext cx="1440160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87624" y="3221707"/>
            <a:ext cx="1440160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80168" y="2708874"/>
            <a:ext cx="1440160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5896" y="5805264"/>
            <a:ext cx="144016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35896" y="5298938"/>
            <a:ext cx="144016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35896" y="4759158"/>
            <a:ext cx="144016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635896" y="4241681"/>
            <a:ext cx="144016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5896" y="3725763"/>
            <a:ext cx="144016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7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635896" y="3221707"/>
            <a:ext cx="144016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628440" y="2708874"/>
            <a:ext cx="144016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321293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 (S, 10)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564560" y="372576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 (S, 15)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03114" y="422300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(S)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7604" y="1874441"/>
            <a:ext cx="406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</a:t>
            </a:r>
            <a:r>
              <a:rPr lang="en-US" sz="2400" dirty="0" smtClean="0"/>
              <a:t> S</a:t>
            </a:r>
            <a:r>
              <a:rPr lang="ru-RU" sz="2400" dirty="0" smtClean="0"/>
              <a:t>-стек</a:t>
            </a:r>
            <a:r>
              <a:rPr lang="en-US" sz="2400" dirty="0" smtClean="0"/>
              <a:t>                    </a:t>
            </a:r>
            <a:r>
              <a:rPr lang="ru-RU" sz="2400" dirty="0" smtClean="0"/>
              <a:t> </a:t>
            </a:r>
            <a:r>
              <a:rPr lang="en-US" sz="2400" dirty="0" smtClean="0"/>
              <a:t>MAX</a:t>
            </a:r>
            <a:r>
              <a:rPr lang="en-US" sz="2400" dirty="0" smtClean="0"/>
              <a:t>( S 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813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/>
              <a:t>Виды записи выражений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4929221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Префиксная</a:t>
            </a:r>
            <a:r>
              <a:rPr lang="ru-RU" dirty="0"/>
              <a:t> (операция перед операндами)</a:t>
            </a:r>
          </a:p>
          <a:p>
            <a:r>
              <a:rPr lang="ru-RU" dirty="0">
                <a:solidFill>
                  <a:srgbClr val="FF0000"/>
                </a:solidFill>
              </a:rPr>
              <a:t>Инфиксная</a:t>
            </a:r>
            <a:r>
              <a:rPr lang="ru-RU" dirty="0"/>
              <a:t> или скобочная (операция между операндами)</a:t>
            </a:r>
          </a:p>
          <a:p>
            <a:r>
              <a:rPr lang="ru-RU" dirty="0">
                <a:solidFill>
                  <a:srgbClr val="FF0000"/>
                </a:solidFill>
              </a:rPr>
              <a:t>Постфиксная</a:t>
            </a:r>
            <a:r>
              <a:rPr lang="ru-RU" dirty="0"/>
              <a:t> или обратная польская (операция после операндов)</a:t>
            </a:r>
          </a:p>
          <a:p>
            <a:pPr>
              <a:buNone/>
            </a:pPr>
            <a:r>
              <a:rPr lang="ru-RU" dirty="0"/>
              <a:t>Примеры:</a:t>
            </a:r>
          </a:p>
          <a:p>
            <a:pPr>
              <a:buNone/>
            </a:pPr>
            <a:r>
              <a:rPr lang="en-US" dirty="0"/>
              <a:t>a + (f – b * c / (z – x) + y) / (a * r – k)   - </a:t>
            </a:r>
            <a:r>
              <a:rPr lang="ru-RU" dirty="0"/>
              <a:t>инфиксная</a:t>
            </a:r>
          </a:p>
          <a:p>
            <a:pPr>
              <a:buNone/>
            </a:pPr>
            <a:r>
              <a:rPr lang="en-US" dirty="0"/>
              <a:t>+a /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dirty="0"/>
              <a:t>– f /*b c –</a:t>
            </a:r>
            <a:r>
              <a:rPr lang="ru-RU" dirty="0"/>
              <a:t> </a:t>
            </a:r>
            <a:r>
              <a:rPr lang="en-US" dirty="0"/>
              <a:t>z x y –*a r k   </a:t>
            </a:r>
            <a:r>
              <a:rPr lang="ru-RU" dirty="0"/>
              <a:t>             </a:t>
            </a:r>
            <a:r>
              <a:rPr lang="en-US" dirty="0"/>
              <a:t>- </a:t>
            </a:r>
            <a:r>
              <a:rPr lang="ru-RU" dirty="0"/>
              <a:t>префиксная</a:t>
            </a:r>
          </a:p>
          <a:p>
            <a:pPr>
              <a:buNone/>
            </a:pPr>
            <a:r>
              <a:rPr lang="en-US" dirty="0"/>
              <a:t>a </a:t>
            </a:r>
            <a:r>
              <a:rPr lang="ru-RU" dirty="0"/>
              <a:t> </a:t>
            </a:r>
            <a:r>
              <a:rPr lang="en-US" dirty="0"/>
              <a:t>f b c</a:t>
            </a:r>
            <a:r>
              <a:rPr lang="ru-RU" dirty="0"/>
              <a:t> </a:t>
            </a:r>
            <a:r>
              <a:rPr lang="en-US" dirty="0"/>
              <a:t>* z x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/>
              <a:t>y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dirty="0"/>
              <a:t>a r</a:t>
            </a:r>
            <a:r>
              <a:rPr lang="ru-RU" dirty="0"/>
              <a:t> </a:t>
            </a:r>
            <a:r>
              <a:rPr lang="en-US" dirty="0"/>
              <a:t>* k</a:t>
            </a:r>
            <a:r>
              <a:rPr lang="ru-RU" dirty="0"/>
              <a:t> </a:t>
            </a:r>
            <a:r>
              <a:rPr lang="en-US" dirty="0"/>
              <a:t>– / +  </a:t>
            </a:r>
            <a:r>
              <a:rPr lang="ru-RU" dirty="0"/>
              <a:t>        </a:t>
            </a:r>
            <a:r>
              <a:rPr lang="en-US" dirty="0"/>
              <a:t>- </a:t>
            </a:r>
            <a:r>
              <a:rPr lang="ru-RU" dirty="0"/>
              <a:t>постфиксная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3200" dirty="0"/>
              <a:t>Перевод из инфиксной формы в постфиксную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235745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Вход</a:t>
            </a:r>
            <a:r>
              <a:rPr lang="ru-RU" dirty="0"/>
              <a:t>: строка, содержащая арифметическое выражение, записанное в инфиксной форме</a:t>
            </a:r>
          </a:p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Выход</a:t>
            </a:r>
            <a:r>
              <a:rPr lang="ru-RU" dirty="0"/>
              <a:t>: строка, содержащая то же выражение, записанное в постфиксной форме (обратной польской записи).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Обозначения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ru-RU" dirty="0"/>
              <a:t>                    числа, строки (идентификаторы) – операнды;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928794" y="3571876"/>
          <a:ext cx="528641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Знаки операций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Приоритеты операций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+,  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*, 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5721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>
                <a:solidFill>
                  <a:srgbClr val="FF0000"/>
                </a:solidFill>
              </a:rPr>
              <a:t>Шаг 0: 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/>
              <a:t>      Взять первый элемент из входной строки и поместить его в </a:t>
            </a:r>
            <a:r>
              <a:rPr lang="en-US" sz="2000" dirty="0"/>
              <a:t>X.</a:t>
            </a:r>
            <a:r>
              <a:rPr lang="ru-RU" sz="2000" dirty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/>
              <a:t>      Выходная строка и стек  пусты.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ru-RU" sz="2000" dirty="0">
                <a:solidFill>
                  <a:srgbClr val="FF0000"/>
                </a:solidFill>
              </a:rPr>
              <a:t>Шаг 1: 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/>
              <a:t>	Если </a:t>
            </a:r>
            <a:r>
              <a:rPr lang="en-US" sz="2000" dirty="0"/>
              <a:t>X</a:t>
            </a:r>
            <a:r>
              <a:rPr lang="ru-RU" sz="2000" dirty="0"/>
              <a:t> – операнд, то дописать его в конец выходной строки.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/>
              <a:t>	Если </a:t>
            </a:r>
            <a:r>
              <a:rPr lang="en-US" sz="2000" dirty="0"/>
              <a:t>X</a:t>
            </a:r>
            <a:r>
              <a:rPr lang="ru-RU" sz="2000" dirty="0"/>
              <a:t> = </a:t>
            </a:r>
            <a:r>
              <a:rPr lang="en-US" sz="2000" dirty="0"/>
              <a:t>‘(‘</a:t>
            </a:r>
            <a:r>
              <a:rPr lang="ru-RU" sz="2000" dirty="0"/>
              <a:t>,  то поместить его в стек.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/>
              <a:t>	Если </a:t>
            </a:r>
            <a:r>
              <a:rPr lang="en-US" sz="2000" dirty="0"/>
              <a:t>X</a:t>
            </a:r>
            <a:r>
              <a:rPr lang="ru-RU" sz="2000" dirty="0"/>
              <a:t> = </a:t>
            </a:r>
            <a:r>
              <a:rPr lang="en-US" sz="2000" dirty="0"/>
              <a:t>‘</a:t>
            </a:r>
            <a:r>
              <a:rPr lang="ru-RU" sz="2000" dirty="0"/>
              <a:t>)</a:t>
            </a:r>
            <a:r>
              <a:rPr lang="en-US" sz="2000" dirty="0"/>
              <a:t>‘</a:t>
            </a:r>
            <a:r>
              <a:rPr lang="ru-RU" sz="2000" dirty="0"/>
              <a:t>, то вытолкнуть из стека и поместить в конец выходной 	строки все элементы до первой встреченной открывающей 	скобки. Эту скобку вытолкнуть из стека.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/>
              <a:t>        Если </a:t>
            </a:r>
            <a:r>
              <a:rPr lang="en-US" sz="2000" dirty="0"/>
              <a:t>X</a:t>
            </a:r>
            <a:r>
              <a:rPr lang="ru-RU" sz="2000" dirty="0"/>
              <a:t> – знак операции, отличный от скобок, то			пока стек не пуст, и верхний элемент стека имеет приоритет, 	больший либо равный приоритету </a:t>
            </a:r>
            <a:r>
              <a:rPr lang="en-US" sz="2000" dirty="0"/>
              <a:t>X, </a:t>
            </a:r>
            <a:r>
              <a:rPr lang="ru-RU" sz="2000" dirty="0"/>
              <a:t> вытолкнуть его из стека и 	поместить в выходную строку. 					Затем поместить  </a:t>
            </a:r>
            <a:r>
              <a:rPr lang="en-US" sz="2000" dirty="0"/>
              <a:t>X</a:t>
            </a:r>
            <a:r>
              <a:rPr lang="ru-RU" sz="2000" dirty="0"/>
              <a:t> в стек.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>
                <a:solidFill>
                  <a:srgbClr val="FF0000"/>
                </a:solidFill>
              </a:rPr>
              <a:t>Шаг 2: 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/>
              <a:t>	Если входная строка не исчерпана, то поместить в </a:t>
            </a:r>
            <a:r>
              <a:rPr lang="en-US" sz="2000" dirty="0"/>
              <a:t>X </a:t>
            </a:r>
            <a:r>
              <a:rPr lang="ru-RU" sz="2000" dirty="0"/>
              <a:t>очередной элемент входной строки и перейти на Шаг 1, иначе </a:t>
            </a:r>
          </a:p>
          <a:p>
            <a:pPr>
              <a:spcBef>
                <a:spcPts val="0"/>
              </a:spcBef>
              <a:buNone/>
            </a:pPr>
            <a:r>
              <a:rPr lang="ru-RU" sz="2000" dirty="0"/>
              <a:t>	пока стек не пуст, вытолкнуть из стека содержимое в выходную строку.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r>
              <a:rPr lang="ru-RU" sz="2600" dirty="0"/>
              <a:t>Перевод из инфиксной формы в постфиксную. Пример</a:t>
            </a: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214282" y="714357"/>
            <a:ext cx="8929718" cy="12144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Входная строка: </a:t>
            </a:r>
          </a:p>
          <a:p>
            <a:pPr>
              <a:buNone/>
            </a:pPr>
            <a:r>
              <a:rPr lang="en-US" dirty="0"/>
              <a:t>a  +  (</a:t>
            </a:r>
            <a:r>
              <a:rPr lang="ru-RU" dirty="0"/>
              <a:t> </a:t>
            </a:r>
            <a:r>
              <a:rPr lang="en-US" dirty="0"/>
              <a:t> f  – b  * </a:t>
            </a:r>
            <a:r>
              <a:rPr lang="ru-RU" dirty="0"/>
              <a:t> </a:t>
            </a:r>
            <a:r>
              <a:rPr lang="en-US" dirty="0"/>
              <a:t>c  </a:t>
            </a:r>
            <a:r>
              <a:rPr lang="ru-RU" dirty="0"/>
              <a:t> </a:t>
            </a:r>
            <a:r>
              <a:rPr lang="en-US" dirty="0"/>
              <a:t>/ 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  </a:t>
            </a:r>
            <a:r>
              <a:rPr lang="en-US" dirty="0"/>
              <a:t>z 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 </a:t>
            </a:r>
            <a:r>
              <a:rPr lang="en-US" dirty="0"/>
              <a:t>) + </a:t>
            </a:r>
            <a:r>
              <a:rPr lang="ru-RU" dirty="0"/>
              <a:t> </a:t>
            </a:r>
            <a:r>
              <a:rPr lang="en-US" dirty="0"/>
              <a:t>y</a:t>
            </a:r>
            <a:r>
              <a:rPr lang="ru-RU" dirty="0"/>
              <a:t>  </a:t>
            </a:r>
            <a:r>
              <a:rPr lang="en-US" dirty="0"/>
              <a:t>) </a:t>
            </a:r>
            <a:r>
              <a:rPr lang="ru-RU" dirty="0"/>
              <a:t> </a:t>
            </a:r>
            <a:r>
              <a:rPr lang="en-US" dirty="0"/>
              <a:t>/ 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  </a:t>
            </a:r>
            <a:r>
              <a:rPr lang="en-US" dirty="0"/>
              <a:t>a</a:t>
            </a:r>
            <a:r>
              <a:rPr lang="ru-RU" dirty="0"/>
              <a:t> </a:t>
            </a:r>
            <a:r>
              <a:rPr lang="en-US" dirty="0"/>
              <a:t> * </a:t>
            </a:r>
            <a:r>
              <a:rPr lang="ru-RU" dirty="0"/>
              <a:t> </a:t>
            </a:r>
            <a:r>
              <a:rPr lang="en-US" dirty="0"/>
              <a:t>r 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/>
              <a:t> k</a:t>
            </a:r>
            <a:r>
              <a:rPr lang="ru-RU" dirty="0"/>
              <a:t>  </a:t>
            </a:r>
            <a:r>
              <a:rPr lang="en-US" dirty="0"/>
              <a:t>) 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3786191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Выходная строка: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4429132"/>
            <a:ext cx="6572296" cy="5000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392877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678629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96438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132157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167876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203595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239314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275033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310752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346471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382190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417909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453628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489347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525066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596504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>
            <a:off x="560785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6322231" y="4679165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72396" y="2571744"/>
            <a:ext cx="1064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Стек: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358082" y="3214686"/>
            <a:ext cx="1571636" cy="3286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7429520" y="5500702"/>
            <a:ext cx="1428760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7429520" y="5000636"/>
            <a:ext cx="1428760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429520" y="4500570"/>
            <a:ext cx="1428760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7429520" y="6000768"/>
            <a:ext cx="1428760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7429520" y="4000504"/>
            <a:ext cx="1428760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7429520" y="3500438"/>
            <a:ext cx="1428760" cy="4286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214282" y="1285860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1285860"/>
            <a:ext cx="35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000100" y="128586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</a:t>
            </a:r>
            <a:endParaRPr lang="ru-RU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1285852" y="128586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  <a:endParaRPr lang="ru-RU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1571604" y="128586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−</a:t>
            </a:r>
            <a:endParaRPr lang="ru-RU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1857356" y="128586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ru-RU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2285984" y="1285860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2643174" y="1285860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ru-RU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3143240" y="128586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/</a:t>
            </a:r>
            <a:endParaRPr lang="ru-RU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00430" y="1285860"/>
            <a:ext cx="3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</a:t>
            </a:r>
            <a:endParaRPr lang="ru-RU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1285860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</a:t>
            </a:r>
            <a:endParaRPr lang="ru-RU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3372" y="12858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−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00562" y="1357298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endParaRPr lang="ru-RU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4857752" y="128586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5072066" y="12858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5429256" y="1285860"/>
            <a:ext cx="37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  <a:endParaRPr lang="ru-RU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5857884" y="128586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6143636" y="1357298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/</a:t>
            </a:r>
            <a:endParaRPr lang="ru-RU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6429388" y="1357298"/>
            <a:ext cx="3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</a:t>
            </a:r>
            <a:endParaRPr lang="ru-RU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6578" y="1285860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7143768" y="12858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7572396" y="1285860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  <a:endParaRPr lang="ru-RU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7858148" y="12858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−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86776" y="1285860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</a:t>
            </a:r>
            <a:endParaRPr lang="ru-RU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3966" y="128586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428596" y="3000372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 =</a:t>
            </a:r>
            <a:endParaRPr lang="ru-RU" sz="3600" dirty="0"/>
          </a:p>
        </p:txBody>
      </p:sp>
      <p:sp>
        <p:nvSpPr>
          <p:cNvPr id="62" name="Стрелка вверх 61"/>
          <p:cNvSpPr/>
          <p:nvPr/>
        </p:nvSpPr>
        <p:spPr>
          <a:xfrm>
            <a:off x="142844" y="1785926"/>
            <a:ext cx="428628" cy="5715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9879 0.2488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78 0.24884 L 0.01215 0.4587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4358 -0.0016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1065 L 0.06372 0.2488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71 0.24884 L 0.81962 0.6793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21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8 -0.00162 L 0.08299 -0.0016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1065 L 0.01944 0.2488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24884 L 0.77534 0.60601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7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8 -0.00162 L 0.12239 -0.0016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0.01065 L -0.01181 0.24884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1 0.24885 L -0.06702 0.4694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4 -0.00162 L 0.16164 -0.00162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04757 0.2488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57 0.24885 L 0.70052 0.53241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" y="142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64 -0.00162 L 0.19323 -0.0016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1065 L -0.07934 0.24884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34 0.24884 L -0.10295 0.4588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23 -0.00162 L 0.23264 -0.0016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605 0.25208 " pathEditMode="relative" ptsTypes="AA">
                                      <p:cBhvr>
                                        <p:cTn id="16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69 0.24885 L 0.61459 0.4588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" y="105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64 -0.00162 L 0.27188 -0.00162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01065 L -0.16684 0.24884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84 0.24885 L -0.15903 0.4588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87 -0.00162 L 0.31927 -0.00162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049 0.25208 " pathEditMode="relative" ptsTypes="AA">
                                      <p:cBhvr>
                                        <p:cTn id="19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459 0.4588 L -0.08628 0.458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" y="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684 0.24885 L 0.53906 0.4588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05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927 -0.00162 L 0.35851 -0.00162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99 0.25208 " pathEditMode="relative" ptsTypes="AA">
                                      <p:cBhvr>
                                        <p:cTn id="2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99 0.24885 L 0.4941 0.38542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" y="68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51 -0.00162 L 0.39792 -0.00162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132 0.25208 " pathEditMode="relative" ptsTypes="AA">
                                      <p:cBhvr>
                                        <p:cTn id="2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33 0.24885 L -0.2007 0.44838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792 -0.00162 L 0.42952 -0.00162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073 0.25208 " pathEditMode="relative" ptsTypes="AA">
                                      <p:cBhvr>
                                        <p:cTn id="2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82 0.24885 L 0.41146 0.31181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" y="31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52 -0.00162 L 0.47674 -0.00162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"/>
                            </p:stCondLst>
                            <p:childTnLst>
                              <p:par>
                                <p:cTn id="26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233 0.23102 " pathEditMode="relative" ptsTypes="AA">
                                      <p:cBhvr>
                                        <p:cTn id="26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632 0.23843 L -0.24826 0.44838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674 -0.00162 L 0.50816 -0.00162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000"/>
                            </p:stCondLst>
                            <p:childTnLst>
                              <p:par>
                                <p:cTn id="2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0156 0.24166 " pathEditMode="relative" ptsTypes="AA">
                                      <p:cBhvr>
                                        <p:cTn id="2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46 0.31181 L -0.16336 0.4588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" y="7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000"/>
                            </p:stCondLst>
                            <p:childTnLst>
                              <p:par>
                                <p:cTn id="28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16 -0.00162 L 0.54757 -0.00162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-0.43316 0.24166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" y="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44 0.4588 L -0.01997 0.44838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" y="-5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052 0.53241 L 0.19653 0.4588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" y="-37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038 0.24885 L 0.32552 0.54283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47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3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57 -0.00162 L 0.58698 -0.00162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000"/>
                            </p:stCondLst>
                            <p:childTnLst>
                              <p:par>
                                <p:cTn id="3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257 0.24166 " pathEditMode="relative" ptsTypes="AA">
                                      <p:cBhvr>
                                        <p:cTn id="3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823 0.24885 L -0.18472 0.44838 " pathEditMode="relative" rAng="0" ptsTypes="AA">
                                      <p:cBhvr>
                                        <p:cTn id="33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63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698 -0.00162 L 0.6184 -0.00162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181 0.2625 " pathEditMode="relative" ptsTypes="AA">
                                      <p:cBhvr>
                                        <p:cTn id="3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71 0.53241 L -0.10746 0.44838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-42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63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841 -0.00162 L 0.65 -0.00162 " pathEditMode="relative" rAng="0" ptsTypes="AA">
                                      <p:cBhvr>
                                        <p:cTn id="36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000"/>
                            </p:stCondLst>
                            <p:childTnLst>
                              <p:par>
                                <p:cTn id="3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41 0.24166 " pathEditMode="relative" ptsTypes="AA">
                                      <p:cBhvr>
                                        <p:cTn id="3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497 0.23843 L 0.22674 0.5956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" y="178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63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 -0.00162 L 0.68924 -0.00162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2000"/>
                            </p:stCondLst>
                            <p:childTnLst>
                              <p:par>
                                <p:cTn id="3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000"/>
                            </p:stCondLst>
                            <p:childTnLst>
                              <p:par>
                                <p:cTn id="38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7483 0.25208 " pathEditMode="relative" ptsTypes="AA">
                                      <p:cBhvr>
                                        <p:cTn id="38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431 0.23843 L 0.17378 0.53241 " pathEditMode="relative" rAng="0" ptsTypes="AA">
                                      <p:cBhvr>
                                        <p:cTn id="38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" y="147"/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63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923 -0.00162 L 0.72083 -0.00162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00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000"/>
                            </p:stCondLst>
                            <p:childTnLst>
                              <p:par>
                                <p:cTn id="3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61736 0.25949 " pathEditMode="relative" rAng="0" ptsTypes="AA">
                                      <p:cBhvr>
                                        <p:cTn id="39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736 0.24885 L -0.25521 0.4588 " pathEditMode="relative" rAng="0" ptsTypes="AA">
                                      <p:cBhvr>
                                        <p:cTn id="40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63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084 -0.00162 L 0.76806 -0.00162 " pathEditMode="relative" rAng="0" ptsTypes="AA">
                                      <p:cBhvr>
                                        <p:cTn id="40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000"/>
                            </p:stCondLst>
                            <p:childTnLst>
                              <p:par>
                                <p:cTn id="4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2000"/>
                            </p:stCondLst>
                            <p:childTnLst>
                              <p:par>
                                <p:cTn id="4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1065 L -0.65694 0.24884 " pathEditMode="relative" rAng="0" ptsTypes="AA">
                                      <p:cBhvr>
                                        <p:cTn id="4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694 0.24885 L 0.10695 0.4588 " pathEditMode="relative" rAng="0" ptsTypes="AA">
                                      <p:cBhvr>
                                        <p:cTn id="41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105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63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6806 -0.00162 L 0.80747 -0.00162 " pathEditMode="relative" rAng="0" ptsTypes="AA">
                                      <p:cBhvr>
                                        <p:cTn id="4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2000"/>
                            </p:stCondLst>
                            <p:childTnLst>
                              <p:par>
                                <p:cTn id="4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2000"/>
                            </p:stCondLst>
                            <p:childTnLst>
                              <p:par>
                                <p:cTn id="4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70833 0.25949 " pathEditMode="relative" rAng="0" ptsTypes="AA">
                                      <p:cBhvr>
                                        <p:cTn id="4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035 0.24885 L -0.3066 0.44838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63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747 -0.00162 L 0.83889 -0.00162 " pathEditMode="relative" rAng="0" ptsTypes="AA">
                                      <p:cBhvr>
                                        <p:cTn id="43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2000"/>
                            </p:stCondLst>
                            <p:childTnLst>
                              <p:par>
                                <p:cTn id="4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73507 0.25949 " pathEditMode="relative" rAng="0" ptsTypes="AA">
                                      <p:cBhvr>
                                        <p:cTn id="44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4 0.4588 L -0.22378 0.44838 " pathEditMode="relative" rAng="0" ptsTypes="AA">
                                      <p:cBhvr>
                                        <p:cTn id="44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-5"/>
                                    </p:animMotion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507 0.24885 L 0.02101 0.4588 " pathEditMode="relative" rAng="0" ptsTypes="AA">
                                      <p:cBhvr>
                                        <p:cTn id="45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05"/>
                                    </p:animMotion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63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3889 -0.00162 L 0.88611 -0.00162 " pathEditMode="relative" rAng="0" ptsTypes="AA">
                                      <p:cBhvr>
                                        <p:cTn id="45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2000"/>
                            </p:stCondLst>
                            <p:childTnLst>
                              <p:par>
                                <p:cTn id="4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2000"/>
                            </p:stCondLst>
                            <p:childTnLst>
                              <p:par>
                                <p:cTn id="46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0.78073 0.25949 " pathEditMode="relative" rAng="0" ptsTypes="AA">
                                      <p:cBhvr>
                                        <p:cTn id="46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073 0.24885 L -0.30035 0.44838 " pathEditMode="relative" rAng="0" ptsTypes="AA">
                                      <p:cBhvr>
                                        <p:cTn id="46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63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8611 -0.00162 L 0.92552 -0.00162 " pathEditMode="relative" rAng="0" ptsTypes="AA">
                                      <p:cBhvr>
                                        <p:cTn id="47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2000"/>
                            </p:stCondLst>
                            <p:childTnLst>
                              <p:par>
                                <p:cTn id="4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2000"/>
                            </p:stCondLst>
                            <p:childTnLst>
                              <p:par>
                                <p:cTn id="47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 L -0.81649 0.26991 " pathEditMode="relative" rAng="0" ptsTypes="AA">
                                      <p:cBhvr>
                                        <p:cTn id="47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4588 L -0.21528 0.44838 " pathEditMode="relative" rAng="0" ptsTypes="AA">
                                      <p:cBhvr>
                                        <p:cTn id="48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-5"/>
                                    </p:animMotion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94 0.5956 L 0.00608 0.44838 " pathEditMode="relative" rAng="0" ptsTypes="AA">
                                      <p:cBhvr>
                                        <p:cTn id="49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-74"/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1962 0.67939 L 0.65434 0.44838 " pathEditMode="relative" rAng="0" ptsTypes="AA">
                                      <p:cBhvr>
                                        <p:cTn id="50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-116"/>
                                    </p:animMotion>
                                  </p:childTnLst>
                                </p:cTn>
                              </p:par>
                              <p:par>
                                <p:cTn id="5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7" grpId="0" animBg="1"/>
      <p:bldP spid="28" grpId="0"/>
      <p:bldP spid="29" grpId="0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/>
      <p:bldP spid="36" grpId="1"/>
      <p:bldP spid="36" grpId="2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39" grpId="1"/>
      <p:bldP spid="39" grpId="2"/>
      <p:bldP spid="39" grpId="3"/>
      <p:bldP spid="40" grpId="0"/>
      <p:bldP spid="40" grpId="1"/>
      <p:bldP spid="40" grpId="2"/>
      <p:bldP spid="40" grpId="3"/>
      <p:bldP spid="41" grpId="0"/>
      <p:bldP spid="41" grpId="1"/>
      <p:bldP spid="41" grpId="2"/>
      <p:bldP spid="42" grpId="0"/>
      <p:bldP spid="42" grpId="1"/>
      <p:bldP spid="42" grpId="2"/>
      <p:bldP spid="42" grpId="3"/>
      <p:bldP spid="43" grpId="0"/>
      <p:bldP spid="43" grpId="1"/>
      <p:bldP spid="43" grpId="2"/>
      <p:bldP spid="44" grpId="0"/>
      <p:bldP spid="44" grpId="1"/>
      <p:bldP spid="44" grpId="2"/>
      <p:bldP spid="44" grpId="3"/>
      <p:bldP spid="45" grpId="0"/>
      <p:bldP spid="45" grpId="1"/>
      <p:bldP spid="45" grpId="2"/>
      <p:bldP spid="45" grpId="3"/>
      <p:bldP spid="46" grpId="0"/>
      <p:bldP spid="46" grpId="1"/>
      <p:bldP spid="46" grpId="2"/>
      <p:bldP spid="47" grpId="0"/>
      <p:bldP spid="47" grpId="1"/>
      <p:bldP spid="47" grpId="2"/>
      <p:bldP spid="47" grpId="3"/>
      <p:bldP spid="48" grpId="0"/>
      <p:bldP spid="48" grpId="1"/>
      <p:bldP spid="48" grpId="2"/>
      <p:bldP spid="49" grpId="0"/>
      <p:bldP spid="49" grpId="1"/>
      <p:bldP spid="49" grpId="3"/>
      <p:bldP spid="50" grpId="0"/>
      <p:bldP spid="50" grpId="1"/>
      <p:bldP spid="50" grpId="2"/>
      <p:bldP spid="50" grpId="3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53" grpId="3"/>
      <p:bldP spid="54" grpId="0"/>
      <p:bldP spid="54" grpId="1"/>
      <p:bldP spid="54" grpId="2"/>
      <p:bldP spid="54" grpId="3"/>
      <p:bldP spid="55" grpId="0"/>
      <p:bldP spid="55" grpId="1"/>
      <p:bldP spid="55" grpId="2"/>
      <p:bldP spid="56" grpId="0"/>
      <p:bldP spid="56" grpId="1"/>
      <p:bldP spid="56" grpId="2"/>
      <p:bldP spid="56" grpId="3"/>
      <p:bldP spid="57" grpId="0"/>
      <p:bldP spid="57" grpId="1"/>
      <p:bldP spid="57" grpId="2"/>
      <p:bldP spid="58" grpId="0"/>
      <p:bldP spid="58" grpId="1"/>
      <p:bldP spid="58" grpId="2"/>
      <p:bldP spid="58" grpId="3"/>
      <p:bldP spid="59" grpId="0"/>
      <p:bldP spid="59" grpId="1"/>
      <p:bldP spid="59" grpId="2"/>
      <p:bldP spid="60" grpId="0"/>
      <p:bldP spid="60" grpId="1"/>
      <p:bldP spid="61" grpId="0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2" grpId="6" animBg="1"/>
      <p:bldP spid="62" grpId="7" animBg="1"/>
      <p:bldP spid="62" grpId="8" animBg="1"/>
      <p:bldP spid="62" grpId="9" animBg="1"/>
      <p:bldP spid="62" grpId="10" animBg="1"/>
      <p:bldP spid="62" grpId="11" animBg="1"/>
      <p:bldP spid="62" grpId="12" animBg="1"/>
      <p:bldP spid="62" grpId="13" animBg="1"/>
      <p:bldP spid="62" grpId="14" animBg="1"/>
      <p:bldP spid="62" grpId="15" animBg="1"/>
      <p:bldP spid="62" grpId="16" animBg="1"/>
      <p:bldP spid="62" grpId="17" animBg="1"/>
      <p:bldP spid="62" grpId="18" animBg="1"/>
      <p:bldP spid="62" grpId="19" animBg="1"/>
      <p:bldP spid="62" grpId="20" animBg="1"/>
      <p:bldP spid="62" grpId="21" animBg="1"/>
      <p:bldP spid="62" grpId="22" animBg="1"/>
      <p:bldP spid="62" grpId="23" animBg="1"/>
      <p:bldP spid="62" grpId="2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i="1" dirty="0">
                <a:solidFill>
                  <a:schemeClr val="tx2"/>
                </a:solidFill>
              </a:rPr>
              <a:t>Абстрактные типы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rgbClr val="FF0000"/>
                </a:solidFill>
              </a:rPr>
              <a:t>Абстрактный тип данных </a:t>
            </a:r>
            <a:r>
              <a:rPr lang="ru-RU" sz="2400" dirty="0"/>
              <a:t>(</a:t>
            </a:r>
            <a:r>
              <a:rPr lang="ru-RU" sz="2400" dirty="0">
                <a:solidFill>
                  <a:srgbClr val="FF0000"/>
                </a:solidFill>
              </a:rPr>
              <a:t>АТД</a:t>
            </a:r>
            <a:r>
              <a:rPr lang="ru-RU" sz="2400" dirty="0"/>
              <a:t>) — это множество объектов, определяемое списком компонентов (операций , применимых к этим объектам, и их свойств). 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Вся внутренняя структура такого типа спрятана от разработчика программного обеспечения — в этом и заключается суть абстракции.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 Абстрактный тип данных определяет набор функций, независимых от конкретной реализации типа, для оперирования его значениями. 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Конкретные реализации АТД называются </a:t>
            </a:r>
            <a:r>
              <a:rPr lang="ru-RU" sz="2400" dirty="0">
                <a:solidFill>
                  <a:srgbClr val="FF0000"/>
                </a:solidFill>
              </a:rPr>
              <a:t>структурами данных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9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/>
              <a:t>Вычисления на стеке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Вход</a:t>
            </a:r>
            <a:r>
              <a:rPr lang="ru-RU" dirty="0"/>
              <a:t>: строка, содержащая выражение, записанное в постфиксной форме.</a:t>
            </a:r>
          </a:p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Выход:</a:t>
            </a:r>
            <a:r>
              <a:rPr lang="ru-RU" dirty="0"/>
              <a:t> число - значение заданного выражения.</a:t>
            </a:r>
          </a:p>
          <a:p>
            <a:pPr>
              <a:buNone/>
            </a:pPr>
            <a:endParaRPr lang="ru-RU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Алгоритм:</a:t>
            </a:r>
          </a:p>
          <a:p>
            <a:pPr>
              <a:spcBef>
                <a:spcPts val="0"/>
              </a:spcBef>
              <a:buNone/>
            </a:pPr>
            <a:r>
              <a:rPr lang="ru-RU" dirty="0"/>
              <a:t>Шаг 0: </a:t>
            </a:r>
          </a:p>
          <a:p>
            <a:pPr lvl="1">
              <a:spcBef>
                <a:spcPts val="0"/>
              </a:spcBef>
              <a:buNone/>
            </a:pPr>
            <a:r>
              <a:rPr lang="ru-RU" dirty="0"/>
              <a:t>Стек  пуст.</a:t>
            </a:r>
          </a:p>
          <a:p>
            <a:pPr lvl="1">
              <a:spcBef>
                <a:spcPts val="0"/>
              </a:spcBef>
              <a:buNone/>
            </a:pPr>
            <a:r>
              <a:rPr lang="ru-RU" dirty="0"/>
              <a:t>Взять первый элемент из входной строки и поместить его в </a:t>
            </a:r>
            <a:r>
              <a:rPr lang="en-US" dirty="0"/>
              <a:t>X.</a:t>
            </a:r>
            <a:endParaRPr lang="ru-RU" dirty="0"/>
          </a:p>
          <a:p>
            <a:pPr>
              <a:spcBef>
                <a:spcPts val="0"/>
              </a:spcBef>
              <a:buNone/>
            </a:pPr>
            <a:r>
              <a:rPr lang="ru-RU" dirty="0"/>
              <a:t>Шаг 1:</a:t>
            </a:r>
          </a:p>
          <a:p>
            <a:pPr lvl="1">
              <a:spcBef>
                <a:spcPts val="0"/>
              </a:spcBef>
              <a:buNone/>
            </a:pPr>
            <a:r>
              <a:rPr lang="ru-RU" dirty="0"/>
              <a:t>Если </a:t>
            </a:r>
            <a:r>
              <a:rPr lang="en-US" dirty="0"/>
              <a:t>X – </a:t>
            </a:r>
            <a:r>
              <a:rPr lang="ru-RU" dirty="0"/>
              <a:t>операнд, то поместить его в стек.</a:t>
            </a:r>
          </a:p>
          <a:p>
            <a:pPr lvl="1">
              <a:spcBef>
                <a:spcPts val="0"/>
              </a:spcBef>
              <a:buNone/>
            </a:pPr>
            <a:r>
              <a:rPr lang="ru-RU" dirty="0"/>
              <a:t>Если </a:t>
            </a:r>
            <a:r>
              <a:rPr lang="en-US" dirty="0"/>
              <a:t>X – </a:t>
            </a:r>
            <a:r>
              <a:rPr lang="ru-RU" dirty="0"/>
              <a:t>знак операции, то вытолкнуть из стека два верхних элемента, применить к ним соответствующую операцию, результат положить в стек.</a:t>
            </a:r>
          </a:p>
          <a:p>
            <a:pPr>
              <a:spcBef>
                <a:spcPts val="0"/>
              </a:spcBef>
              <a:buNone/>
            </a:pPr>
            <a:r>
              <a:rPr lang="ru-RU" dirty="0"/>
              <a:t>Шаг 2:</a:t>
            </a:r>
          </a:p>
          <a:p>
            <a:pPr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sz="2800" dirty="0"/>
              <a:t>Если входная строка не исчерпана, то  поместить в </a:t>
            </a:r>
            <a:r>
              <a:rPr lang="en-US" sz="2800" dirty="0"/>
              <a:t>X </a:t>
            </a:r>
            <a:r>
              <a:rPr lang="ru-RU" sz="2800" dirty="0"/>
              <a:t>очередной элемент входной строки и перейти на Шаг 1, иначе вытолкнуть из стека результат вычисления выражения.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/>
              <a:t>Вычисления на стеке. 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6115064" cy="1114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/>
              <a:t>Входная строка: </a:t>
            </a:r>
          </a:p>
          <a:p>
            <a:pPr>
              <a:buNone/>
            </a:pPr>
            <a:r>
              <a:rPr lang="ru-RU" dirty="0"/>
              <a:t>5 </a:t>
            </a:r>
            <a:r>
              <a:rPr lang="en-US" dirty="0"/>
              <a:t> </a:t>
            </a:r>
            <a:r>
              <a:rPr lang="ru-RU" dirty="0"/>
              <a:t> 2 </a:t>
            </a:r>
            <a:r>
              <a:rPr lang="en-US" dirty="0"/>
              <a:t> </a:t>
            </a:r>
            <a:r>
              <a:rPr lang="ru-RU" dirty="0"/>
              <a:t> 3</a:t>
            </a:r>
            <a:r>
              <a:rPr lang="en-US" dirty="0"/>
              <a:t> </a:t>
            </a:r>
            <a:r>
              <a:rPr lang="ru-RU" dirty="0"/>
              <a:t>  *</a:t>
            </a:r>
            <a:r>
              <a:rPr lang="en-US" dirty="0"/>
              <a:t> </a:t>
            </a:r>
            <a:r>
              <a:rPr lang="ru-RU" dirty="0"/>
              <a:t>  4  </a:t>
            </a:r>
            <a:r>
              <a:rPr lang="en-US" dirty="0"/>
              <a:t> </a:t>
            </a:r>
            <a:r>
              <a:rPr lang="ru-RU" dirty="0"/>
              <a:t>2  </a:t>
            </a:r>
            <a:r>
              <a:rPr lang="en-US" dirty="0"/>
              <a:t> /   −  4   /   +   1   − 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3357562"/>
            <a:ext cx="8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Стек: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3857628"/>
            <a:ext cx="1357322" cy="257176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14348" y="5929330"/>
            <a:ext cx="1214446" cy="4286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5429264"/>
            <a:ext cx="1214446" cy="4286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14348" y="4429132"/>
            <a:ext cx="1214446" cy="4286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14348" y="4929198"/>
            <a:ext cx="1214446" cy="4286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28596" y="21431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662" y="2143116"/>
            <a:ext cx="35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7356" y="214311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6050" y="214311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7290" y="214311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57422" y="214311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14744" y="214311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−</a:t>
            </a:r>
            <a:endParaRPr lang="ru-RU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86116" y="214311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/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00760" y="214311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−</a:t>
            </a:r>
            <a:endParaRPr lang="ru-RU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572132" y="214311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ru-RU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72066" y="214311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2214554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/</a:t>
            </a:r>
            <a:endParaRPr lang="ru-RU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143372" y="2143116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ru-RU" sz="32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857620" y="3857628"/>
            <a:ext cx="642942" cy="57150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572132" y="3857628"/>
            <a:ext cx="571504" cy="57150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143768" y="3857628"/>
            <a:ext cx="571504" cy="57150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714876" y="3786190"/>
            <a:ext cx="714380" cy="71438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6500826" y="38576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  <a:endParaRPr lang="ru-RU" sz="3200" dirty="0"/>
          </a:p>
        </p:txBody>
      </p:sp>
      <p:sp>
        <p:nvSpPr>
          <p:cNvPr id="28" name="Стрелка вверх 27"/>
          <p:cNvSpPr/>
          <p:nvPr/>
        </p:nvSpPr>
        <p:spPr>
          <a:xfrm>
            <a:off x="285720" y="2786058"/>
            <a:ext cx="500066" cy="285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7215206" y="3857628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ru-RU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15206" y="385762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ru-RU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7215206" y="3786190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ru-RU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7215206" y="3786190"/>
            <a:ext cx="3930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  <a:p>
            <a:endParaRPr lang="ru-RU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7215206" y="38576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  <a:endParaRPr lang="ru-RU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7215206" y="38576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C 0.08872 0.05695 0.17761 0.11435 0.21129 0.20417 C 0.24497 0.29375 0.22639 0.48148 0.20174 0.53889 C 0.17709 0.5963 0.08611 0.54653 0.06302 0.54792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06354 -0.0006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C 0.07552 0.10903 0.15104 0.21829 0.18298 0.29375 C 0.21528 0.36898 0.22135 0.42222 0.19236 0.45139 C 0.16337 0.48102 0.03958 0.46597 0.0092 0.46921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24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4 -0.00069 L 0.11076 -0.0006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C 0.06771 0.09236 0.13559 0.18472 0.16441 0.24954 C 0.19323 0.31435 0.20729 0.36505 0.17257 0.38935 C 0.13784 0.41366 -0.00764 0.39468 -0.04358 0.39583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20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069 L 0.16579 -0.0006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33837 0.2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58 0.39584 L 0.47968 0.2604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" y="-6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46922 L 0.33177 0.2604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-10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C 0.03021 0.06157 0.06076 0.12338 0.02066 0.1699 C -0.01944 0.21643 -0.12292 0.2743 -0.24028 0.27963 C -0.35747 0.28495 -0.52049 0.24351 -0.68351 0.20231 " pathEditMode="relative" rAng="0" ptsTypes="aaaA">
                                      <p:cBhvr>
                                        <p:cTn id="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" y="142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98 -0.00069 L 0.22101 -0.00069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3142 0.0956 0.06302 0.1912 0.08229 0.25694 C 0.10156 0.32245 0.15399 0.37083 0.11615 0.39421 C 0.0783 0.41782 -0.10156 0.3963 -0.14514 0.39676 " pathEditMode="relative" rAng="0" ptsTypes="aaaA">
                                      <p:cBhvr>
                                        <p:cTn id="1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20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01 -0.00069 L 0.27604 -0.0006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257 0.06181 0.04514 0.12361 0.05157 0.17199 C 0.05799 0.22037 0.08195 0.26551 0.03872 0.29028 C -0.00451 0.31505 -0.10625 0.3176 -0.20798 0.32037 " pathEditMode="relative" ptsTypes="aaaA">
                                      <p:cBhvr>
                                        <p:cTn id="1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04 -0.00069 L 0.32327 -0.00069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0.18212 0.2604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00"/>
                            </p:stCondLst>
                            <p:childTnLst>
                              <p:par>
                                <p:cTn id="13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99 0.32037 C -0.05382 0.35555 0.10052 0.39097 0.18055 0.40416 C 0.26059 0.41736 0.25052 0.42453 0.27257 0.39976 C 0.29462 0.375 0.30607 0.27986 0.31284 0.25578 " pathEditMode="relative" rAng="0" ptsTypes="aaaA">
                                      <p:cBhvr>
                                        <p:cTn id="1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95 0.39583 C -0.06389 0.45416 0.02535 0.5125 0.07292 0.52476 C 0.12049 0.53703 0.11702 0.51365 0.13264 0.46898 C 0.14827 0.4243 0.16094 0.29143 0.1665 0.25601 " pathEditMode="relative" rAng="0" ptsTypes="aaaA">
                                      <p:cBhvr>
                                        <p:cTn id="1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" y="1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C -0.00191 0.07893 -0.00364 0.1581 -0.0467 0.19792 C -0.08975 0.23773 -0.14843 0.24861 -0.25833 0.23889 C -0.3677 0.22917 -0.63038 0.15625 -0.70486 0.13981 " pathEditMode="relative" rAng="0" ptsTypes="aaaA">
                                      <p:cBhvr>
                                        <p:cTn id="1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2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27 -0.00069 L 0.37066 -0.00069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13524 0.2604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993 0.14584 C -0.575 0.15926 -0.46006 0.17292 -0.37083 0.17153 C -0.28142 0.17037 -0.18697 0.16875 -0.15347 0.13889 C -0.11979 0.10903 -0.16631 0.01621 -0.16875 -0.00833 " pathEditMode="relative" rAng="0" ptsTypes="aaaA">
                                      <p:cBhvr>
                                        <p:cTn id="1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-64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000"/>
                            </p:stCondLst>
                            <p:childTnLst>
                              <p:par>
                                <p:cTn id="17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229 0.21921 C -0.62483 0.24305 -0.56719 0.2669 -0.51128 0.27615 C -0.45538 0.28518 -0.37292 0.31898 -0.34687 0.27384 C -0.32083 0.22893 -0.35347 0.05023 -0.35486 0.00555 " pathEditMode="relative" rAng="0" ptsTypes="aaaA">
                                      <p:cBhvr>
                                        <p:cTn id="17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-57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C 0.02726 0.0581 0.05452 0.1162 0.01129 0.15926 C -0.03194 0.20231 -0.1434 0.24907 -0.25972 0.2581 C -0.37604 0.26713 -0.5316 0.24004 -0.68715 0.21296 " pathEditMode="relative" rAng="0" ptsTypes="aaaA">
                                      <p:cBhvr>
                                        <p:cTn id="1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" y="134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66 -0.00069 L 0.41806 -0.00069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34479 0.39699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" y="198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05 -0.00069 L 0.45729 -0.00069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22 0.24166 " pathEditMode="relative" ptsTypes="AA">
                                      <p:cBhvr>
                                        <p:cTn id="2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4000"/>
                            </p:stCondLst>
                            <p:childTnLst>
                              <p:par>
                                <p:cTn id="21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26 0.39583 C -0.21267 0.44745 -0.07708 0.49907 0.00174 0.51412 C 0.08056 0.52916 0.0974 0.52731 0.12431 0.48634 C 0.15122 0.44537 0.15712 0.35717 0.16302 0.26898 " pathEditMode="relative" rAng="0" ptsTypes="aaaA">
                                      <p:cBhvr>
                                        <p:cTn id="2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3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2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38 0.22963 C -0.61041 0.2669 -0.54027 0.30417 -0.48524 0.32431 C -0.43021 0.34445 -0.371 0.40093 -0.34982 0.35 C -0.32864 0.29908 -0.34323 0.1588 -0.35781 0.01875 " pathEditMode="relative" rAng="0" ptsTypes="aaaA">
                                      <p:cBhvr>
                                        <p:cTn id="2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-2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3194 C -0.01302 0.10417 -0.03021 0.24051 -0.06597 0.29329 C -0.10174 0.3463 -0.10746 0.30047 -0.2099 0.28403 C -0.3125 0.26736 -0.4967 0.23033 -0.68038 0.19375 " pathEditMode="relative" rAng="0" ptsTypes="aaaA">
                                      <p:cBhvr>
                                        <p:cTn id="2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" y="189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729 -0.00069 L 0.52031 -0.00069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000"/>
                            </p:stCondLst>
                            <p:childTnLst>
                              <p:par>
                                <p:cTn id="2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0132 0.26042 " pathEditMode="relative" rAng="0" ptsTypes="AA">
                                      <p:cBhvr>
                                        <p:cTn id="2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38 0.19375 C -0.51996 0.2382 -0.3592 0.2831 -0.27187 0.29491 C -0.18437 0.30648 -0.17396 0.31644 -0.1559 0.26366 C -0.13732 0.21111 -0.15 0.09537 -0.1625 -0.02037 " pathEditMode="relative" rAng="0" ptsTypes="aaaA">
                                      <p:cBhvr>
                                        <p:cTn id="2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" y="-46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000"/>
                            </p:stCondLst>
                            <p:childTnLst>
                              <p:par>
                                <p:cTn id="2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0.54792 C 0.11146 0.5662 0.16007 0.58472 0.20973 0.5963 C 0.25973 0.6081 0.3316 0.67338 0.36181 0.61852 C 0.39219 0.56412 0.39167 0.41736 0.39132 0.27107 " pathEditMode="relative" rAng="0" ptsTypes="aaaA">
                                      <p:cBhvr>
                                        <p:cTn id="2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-76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23 0.08565 0.03663 0.17153 0.00972 0.2345 C -0.01719 0.29746 -0.04653 0.36945 -0.16129 0.37848 C -0.27622 0.3875 -0.47761 0.33774 -0.67899 0.2882 " pathEditMode="relative" ptsTypes="aaaA">
                                      <p:cBhvr>
                                        <p:cTn id="2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031 -0.00069 L 0.57534 -0.00069 " pathEditMode="relative" rAng="0" ptsTypes="AA">
                                      <p:cBhvr>
                                        <p:cTn id="28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0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-0.49323 0.47037 " pathEditMode="relative" rAng="0" ptsTypes="AA">
                                      <p:cBhvr>
                                        <p:cTn id="2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235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534 -0.00069 L 0.63055 -0.00069 " pathEditMode="relative" rAng="0" ptsTypes="AA">
                                      <p:cBhvr>
                                        <p:cTn id="29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00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0.12257 0.26041 " pathEditMode="relative" rAng="0" ptsTypes="AA">
                                      <p:cBhvr>
                                        <p:cTn id="30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4000"/>
                            </p:stCondLst>
                            <p:childTnLst>
                              <p:par>
                                <p:cTn id="30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7 0.46922 C -0.45434 0.50533 -0.40799 0.54167 -0.33611 0.56598 C -0.26424 0.59028 -0.1257 0.66505 -0.06997 0.61551 C -0.01424 0.56598 -0.00834 0.4176 -0.00226 0.26922 " pathEditMode="relative" rAng="0" ptsTypes="aaaA">
                                      <p:cBhvr>
                                        <p:cTn id="3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" y="-2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6000"/>
                            </p:stCondLst>
                            <p:childTnLst>
                              <p:par>
                                <p:cTn id="30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917 0.29792 C -0.57205 0.31181 -0.46476 0.3257 -0.41476 0.31713 C -0.36476 0.30857 -0.38611 0.29723 -0.37917 0.2463 C -0.37222 0.19537 -0.37257 0.10348 -0.37274 0.01181 " pathEditMode="relative" rAng="0" ptsTypes="aaaA">
                                      <p:cBhvr>
                                        <p:cTn id="30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-129"/>
                                    </p:animMotion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2477 L -0.67917 0.29791 " pathEditMode="relative" rAng="0" ptsTypes="AA">
                                      <p:cBhvr>
                                        <p:cTn id="3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37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000"/>
                            </p:stCondLst>
                            <p:childTnLst>
                              <p:par>
                                <p:cTn id="32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055 -0.00069 L 0.69357 -0.00069 " pathEditMode="relative" rAng="0" ptsTypes="AA">
                                      <p:cBhvr>
                                        <p:cTn id="3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2" grpId="0"/>
      <p:bldP spid="12" grpId="1"/>
      <p:bldP spid="12" grpId="2"/>
      <p:bldP spid="13" grpId="0"/>
      <p:bldP spid="13" grpId="1"/>
      <p:bldP spid="13" grpId="2"/>
      <p:bldP spid="13" grpId="3"/>
      <p:bldP spid="14" grpId="0"/>
      <p:bldP spid="14" grpId="1"/>
      <p:bldP spid="14" grpId="2"/>
      <p:bldP spid="14" grpId="3"/>
      <p:bldP spid="15" grpId="0"/>
      <p:bldP spid="15" grpId="1"/>
      <p:bldP spid="15" grpId="2"/>
      <p:bldP spid="15" grpId="3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19" grpId="3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2" grpId="3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9" grpId="0"/>
      <p:bldP spid="29" grpId="1"/>
      <p:bldP spid="29" grpId="2"/>
      <p:bldP spid="29" grpId="3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3" grpId="0"/>
      <p:bldP spid="33" grpId="1"/>
      <p:bldP spid="33" grpId="2"/>
      <p:bldP spid="33" grpId="3"/>
      <p:bldP spid="34" grpId="0"/>
      <p:bldP spid="3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FIFO (first-in-first-out) –</a:t>
            </a:r>
            <a:r>
              <a:rPr lang="ru-RU" dirty="0"/>
              <a:t>первый вошел, первый </a:t>
            </a:r>
            <a:r>
              <a:rPr lang="ru-RU" dirty="0" smtClean="0"/>
              <a:t>вышел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Можно реализовывать через:</a:t>
            </a:r>
          </a:p>
          <a:p>
            <a:r>
              <a:rPr lang="ru-RU" dirty="0"/>
              <a:t>Односвязный список</a:t>
            </a:r>
          </a:p>
          <a:p>
            <a:r>
              <a:rPr lang="ru-RU" dirty="0"/>
              <a:t>Циклический массив</a:t>
            </a:r>
          </a:p>
          <a:p>
            <a:r>
              <a:rPr lang="ru-RU" dirty="0"/>
              <a:t>Два стека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работы с очередями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makenull</a:t>
            </a:r>
            <a:r>
              <a:rPr lang="en-US" dirty="0"/>
              <a:t> (Q) – </a:t>
            </a:r>
            <a:r>
              <a:rPr lang="ru-RU" dirty="0"/>
              <a:t>делает очередь </a:t>
            </a:r>
            <a:r>
              <a:rPr lang="en-US" dirty="0"/>
              <a:t>Q </a:t>
            </a:r>
            <a:r>
              <a:rPr lang="ru-RU" dirty="0"/>
              <a:t>пустой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</a:t>
            </a:r>
            <a:r>
              <a:rPr lang="en-US" dirty="0" smtClean="0"/>
              <a:t>() </a:t>
            </a:r>
            <a:r>
              <a:rPr lang="en-US" dirty="0"/>
              <a:t>– </a:t>
            </a:r>
            <a:r>
              <a:rPr lang="ru-RU" dirty="0"/>
              <a:t>создает очередь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(Q) – </a:t>
            </a:r>
            <a:r>
              <a:rPr lang="ru-RU" dirty="0"/>
              <a:t>выдает значение первого элемента очереди, не удаляя его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dequeue(Q)</a:t>
            </a:r>
            <a:r>
              <a:rPr lang="ru-RU" dirty="0"/>
              <a:t> – выдает значение первого элемента очереди и удаляет его из очереди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enqueue(x, Q)</a:t>
            </a:r>
            <a:r>
              <a:rPr lang="ru-RU" dirty="0"/>
              <a:t> – помещает в конец очереди </a:t>
            </a:r>
            <a:r>
              <a:rPr lang="en-US" dirty="0"/>
              <a:t>Q </a:t>
            </a:r>
            <a:r>
              <a:rPr lang="ru-RU" dirty="0"/>
              <a:t>новый элемент со значением </a:t>
            </a:r>
            <a:r>
              <a:rPr lang="en-US" dirty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empty (Q) -  </a:t>
            </a:r>
            <a:r>
              <a:rPr lang="ru-RU" dirty="0"/>
              <a:t>если очередь пуста, то функция возвращает 1 (истина), иначе – 0 (ложь).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Реализация очереди на циклическом массиве</a:t>
            </a:r>
            <a:r>
              <a:rPr lang="en-US" sz="3200" dirty="0" smtClean="0"/>
              <a:t>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dirty="0" smtClean="0"/>
              <a:t>(</a:t>
            </a:r>
            <a:r>
              <a:rPr lang="ru-RU" sz="3200" dirty="0" smtClean="0">
                <a:solidFill>
                  <a:srgbClr val="FF0000"/>
                </a:solidFill>
              </a:rPr>
              <a:t>нет проверки на пустоту и переполнение</a:t>
            </a:r>
            <a:r>
              <a:rPr lang="ru-RU" sz="3200" dirty="0" smtClean="0"/>
              <a:t>!)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3610744" cy="54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Enqueue</a:t>
            </a:r>
            <a:r>
              <a:rPr lang="en-US" dirty="0" smtClean="0"/>
              <a:t> (Q, x)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 smtClean="0"/>
              <a:t>Q[tail[Q</a:t>
            </a:r>
            <a:r>
              <a:rPr lang="en-US" dirty="0" smtClean="0"/>
              <a:t>]] </a:t>
            </a:r>
            <a:r>
              <a:rPr lang="en-US" dirty="0" smtClean="0">
                <a:sym typeface="Symbol"/>
              </a:rPr>
              <a:t> x</a:t>
            </a:r>
          </a:p>
          <a:p>
            <a:pPr marL="400050" lvl="1" indent="0">
              <a:buNone/>
            </a:pPr>
            <a:r>
              <a:rPr lang="en-US" dirty="0" smtClean="0">
                <a:sym typeface="Symbol"/>
              </a:rPr>
              <a:t>if </a:t>
            </a:r>
            <a:r>
              <a:rPr lang="en-US" dirty="0" smtClean="0">
                <a:sym typeface="Symbol"/>
              </a:rPr>
              <a:t>tail[Q] = length[Q]</a:t>
            </a:r>
          </a:p>
          <a:p>
            <a:pPr marL="400050" lvl="1" indent="0">
              <a:buNone/>
            </a:pPr>
            <a:r>
              <a:rPr lang="en-US" dirty="0" smtClean="0">
                <a:sym typeface="Symbol"/>
              </a:rPr>
              <a:t>then </a:t>
            </a:r>
            <a:r>
              <a:rPr lang="en-US" dirty="0" smtClean="0">
                <a:sym typeface="Symbol"/>
              </a:rPr>
              <a:t>tail[Q]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1</a:t>
            </a:r>
          </a:p>
          <a:p>
            <a:pPr marL="400050" lvl="1" indent="0">
              <a:buNone/>
            </a:pPr>
            <a:r>
              <a:rPr lang="en-US" dirty="0" smtClean="0"/>
              <a:t>else </a:t>
            </a:r>
            <a:r>
              <a:rPr lang="en-US" dirty="0" smtClean="0"/>
              <a:t>tail[Q]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tail[Q] + 1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 smtClean="0"/>
              <a:t>(Q)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 smtClean="0"/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Q[head[Q]]</a:t>
            </a:r>
          </a:p>
          <a:p>
            <a:pPr marL="400050" lvl="1" indent="0">
              <a:buNone/>
            </a:pPr>
            <a:r>
              <a:rPr lang="en-US" dirty="0" smtClean="0">
                <a:sym typeface="Symbol"/>
              </a:rPr>
              <a:t>if </a:t>
            </a:r>
            <a:r>
              <a:rPr lang="en-US" dirty="0" smtClean="0">
                <a:sym typeface="Symbol"/>
              </a:rPr>
              <a:t>head[Q]= length[Q]</a:t>
            </a:r>
          </a:p>
          <a:p>
            <a:pPr marL="400050" lvl="1" indent="0">
              <a:buNone/>
            </a:pPr>
            <a:r>
              <a:rPr lang="en-US" dirty="0" smtClean="0">
                <a:sym typeface="Symbol"/>
              </a:rPr>
              <a:t>then </a:t>
            </a:r>
            <a:r>
              <a:rPr lang="en-US" dirty="0" smtClean="0">
                <a:sym typeface="Symbol"/>
              </a:rPr>
              <a:t>head[Q]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 1</a:t>
            </a:r>
          </a:p>
          <a:p>
            <a:pPr marL="400050" lvl="1" indent="0">
              <a:buNone/>
            </a:pPr>
            <a:r>
              <a:rPr lang="en-US" dirty="0" smtClean="0">
                <a:sym typeface="Symbol"/>
              </a:rPr>
              <a:t>else </a:t>
            </a:r>
            <a:r>
              <a:rPr lang="en-US" dirty="0" smtClean="0">
                <a:sym typeface="Symbol"/>
              </a:rPr>
              <a:t>head[Q]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head[Q]+1</a:t>
            </a:r>
          </a:p>
          <a:p>
            <a:pPr marL="400050" lvl="1" indent="0">
              <a:buNone/>
            </a:pPr>
            <a:r>
              <a:rPr lang="en-US" dirty="0" smtClean="0">
                <a:sym typeface="Symbol"/>
              </a:rPr>
              <a:t>return </a:t>
            </a:r>
            <a:r>
              <a:rPr lang="en-US" dirty="0" smtClean="0">
                <a:sym typeface="Symbol"/>
              </a:rPr>
              <a:t>x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}</a:t>
            </a: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24744"/>
            <a:ext cx="4917927" cy="13612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866" y="3284984"/>
            <a:ext cx="4750098" cy="1401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976" y="2849497"/>
            <a:ext cx="461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(Q, 6); </a:t>
            </a:r>
            <a:r>
              <a:rPr lang="en-US" dirty="0" err="1"/>
              <a:t>Enqueue</a:t>
            </a:r>
            <a:r>
              <a:rPr lang="en-US" dirty="0"/>
              <a:t>(Q, </a:t>
            </a:r>
            <a:r>
              <a:rPr lang="en-US" dirty="0" smtClean="0"/>
              <a:t>9); </a:t>
            </a:r>
            <a:r>
              <a:rPr lang="en-US" dirty="0" err="1"/>
              <a:t>Enqueue</a:t>
            </a:r>
            <a:r>
              <a:rPr lang="en-US" dirty="0"/>
              <a:t>(Q, </a:t>
            </a:r>
            <a:r>
              <a:rPr lang="en-US" dirty="0" smtClean="0"/>
              <a:t>1);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16016" y="4866579"/>
            <a:ext cx="1454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Dequeue</a:t>
            </a:r>
            <a:r>
              <a:rPr lang="en-US" dirty="0" smtClean="0"/>
              <a:t>(Q);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62" y="5235910"/>
            <a:ext cx="4643301" cy="13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Реализация очереди с помощью двух стеков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7956376" cy="1155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2348880"/>
            <a:ext cx="78488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Enqueue</a:t>
            </a:r>
            <a:r>
              <a:rPr lang="en-US" sz="2000" dirty="0"/>
              <a:t> (Q, x)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Push (S2, x)</a:t>
            </a:r>
            <a:endParaRPr lang="en-US" sz="2000" dirty="0">
              <a:sym typeface="Symbol"/>
            </a:endParaRP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Dequeue</a:t>
            </a:r>
            <a:r>
              <a:rPr lang="en-US" sz="2000" dirty="0"/>
              <a:t> (Q)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ym typeface="Symbol"/>
              </a:rPr>
              <a:t>if </a:t>
            </a:r>
            <a:r>
              <a:rPr lang="en-US" sz="2000" dirty="0" err="1" smtClean="0">
                <a:sym typeface="Symbol"/>
              </a:rPr>
              <a:t>Stack_Empty</a:t>
            </a:r>
            <a:r>
              <a:rPr lang="en-US" sz="2000" dirty="0" smtClean="0">
                <a:sym typeface="Symbol"/>
              </a:rPr>
              <a:t> (S1)</a:t>
            </a:r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	then </a:t>
            </a:r>
            <a:r>
              <a:rPr lang="ru-RU" sz="2000" dirty="0" smtClean="0">
                <a:sym typeface="Symbol"/>
              </a:rPr>
              <a:t>Переложить все содержимое из </a:t>
            </a:r>
            <a:r>
              <a:rPr lang="en-US" sz="2000" dirty="0" smtClean="0">
                <a:sym typeface="Symbol"/>
              </a:rPr>
              <a:t>S2 </a:t>
            </a:r>
            <a:r>
              <a:rPr lang="ru-RU" sz="2000" dirty="0" smtClean="0">
                <a:sym typeface="Symbol"/>
              </a:rPr>
              <a:t>в </a:t>
            </a:r>
            <a:r>
              <a:rPr lang="en-US" sz="2000" dirty="0" smtClean="0">
                <a:sym typeface="Symbol"/>
              </a:rPr>
              <a:t>S1</a:t>
            </a:r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	</a:t>
            </a:r>
            <a:r>
              <a:rPr lang="en-US" sz="2000" dirty="0" smtClean="0">
                <a:sym typeface="Symbol"/>
              </a:rPr>
              <a:t>Pop(S1)</a:t>
            </a:r>
            <a:endParaRPr lang="en-US" sz="2000" dirty="0">
              <a:sym typeface="Symbol"/>
            </a:endParaRPr>
          </a:p>
          <a:p>
            <a:r>
              <a:rPr lang="en-US" sz="2000" dirty="0" smtClean="0">
                <a:sym typeface="Symbol"/>
              </a:rPr>
              <a:t>}</a:t>
            </a:r>
            <a:endParaRPr lang="en-US" sz="2000" dirty="0"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63" y="548926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 работы операции </a:t>
            </a:r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ru-RU" dirty="0" smtClean="0"/>
              <a:t>в учётном смысле – О(1)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866883"/>
            <a:ext cx="559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хранить максимум в очереди?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78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i="1" dirty="0">
                <a:solidFill>
                  <a:schemeClr val="tx2"/>
                </a:solidFill>
              </a:rPr>
              <a:t>Реализация очереди на динамических списках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list 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err="1"/>
              <a:t>struct</a:t>
            </a:r>
            <a:r>
              <a:rPr lang="en-US" dirty="0"/>
              <a:t> list * next;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queue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list *first;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list *end;</a:t>
            </a:r>
          </a:p>
          <a:p>
            <a:pPr>
              <a:buNone/>
            </a:pPr>
            <a:r>
              <a:rPr lang="en-US" dirty="0"/>
              <a:t>} Queue;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39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i="1" dirty="0">
                <a:solidFill>
                  <a:schemeClr val="tx2"/>
                </a:solidFill>
              </a:rPr>
              <a:t>Реализация очереди на массиве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3701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typedef struct _Queue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size; // </a:t>
            </a:r>
            <a:r>
              <a:rPr lang="ru-RU" dirty="0"/>
              <a:t>размер массива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first</a:t>
            </a:r>
            <a:r>
              <a:rPr lang="ru-RU" dirty="0"/>
              <a:t>; // номер первого элемента очереди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leng</a:t>
            </a:r>
            <a:r>
              <a:rPr lang="ru-RU" dirty="0"/>
              <a:t>;</a:t>
            </a:r>
            <a:r>
              <a:rPr lang="en-US" dirty="0"/>
              <a:t> </a:t>
            </a:r>
            <a:r>
              <a:rPr lang="ru-RU" dirty="0"/>
              <a:t>// длина очереди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ru-RU" dirty="0"/>
              <a:t> * </a:t>
            </a:r>
            <a:r>
              <a:rPr lang="en-US" dirty="0" err="1"/>
              <a:t>arr</a:t>
            </a:r>
            <a:r>
              <a:rPr lang="ru-RU" dirty="0"/>
              <a:t>;</a:t>
            </a:r>
            <a:r>
              <a:rPr lang="en-US" dirty="0"/>
              <a:t> </a:t>
            </a:r>
            <a:r>
              <a:rPr lang="ru-RU" dirty="0"/>
              <a:t>// указатель на начало массива</a:t>
            </a:r>
          </a:p>
          <a:p>
            <a:pPr marL="0" indent="0">
              <a:buNone/>
            </a:pPr>
            <a:r>
              <a:rPr lang="ru-RU" dirty="0"/>
              <a:t>} </a:t>
            </a:r>
            <a:r>
              <a:rPr lang="en-US" dirty="0"/>
              <a:t>Queue</a:t>
            </a:r>
            <a:r>
              <a:rPr lang="ru-RU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6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7766"/>
            <a:ext cx="8507288" cy="634082"/>
          </a:xfrm>
        </p:spPr>
        <p:txBody>
          <a:bodyPr>
            <a:normAutofit/>
          </a:bodyPr>
          <a:lstStyle/>
          <a:p>
            <a:r>
              <a:rPr lang="ru-RU" sz="3200" i="1" dirty="0">
                <a:solidFill>
                  <a:srgbClr val="1F497D"/>
                </a:solidFill>
              </a:rPr>
              <a:t>Реализация очереди на массиве(продолжение)</a:t>
            </a:r>
            <a:endParaRPr lang="ru-RU" sz="32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18356" y="836712"/>
            <a:ext cx="8646132" cy="48245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Queue * create() 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{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Queue *q = (Queue *) malloc ( </a:t>
            </a:r>
            <a:r>
              <a:rPr lang="en-US" dirty="0" err="1">
                <a:cs typeface="Courier New" panose="02070309020205020404" pitchFamily="49" charset="0"/>
              </a:rPr>
              <a:t>sizeof</a:t>
            </a:r>
            <a:r>
              <a:rPr lang="en-US" dirty="0">
                <a:cs typeface="Courier New" panose="02070309020205020404" pitchFamily="49" charset="0"/>
              </a:rPr>
              <a:t>( Queue ) );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q -&gt; first = 0;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q -&gt; </a:t>
            </a:r>
            <a:r>
              <a:rPr lang="en-US" dirty="0" err="1">
                <a:cs typeface="Courier New" panose="02070309020205020404" pitchFamily="49" charset="0"/>
              </a:rPr>
              <a:t>leng</a:t>
            </a:r>
            <a:r>
              <a:rPr lang="en-US" dirty="0">
                <a:cs typeface="Courier New" panose="02070309020205020404" pitchFamily="49" charset="0"/>
              </a:rPr>
              <a:t> = 0;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q -&gt; size = </a:t>
            </a:r>
            <a:r>
              <a:rPr lang="en-US" dirty="0" smtClean="0">
                <a:cs typeface="Courier New" panose="02070309020205020404" pitchFamily="49" charset="0"/>
              </a:rPr>
              <a:t>1;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q -&gt; </a:t>
            </a:r>
            <a:r>
              <a:rPr lang="en-US" dirty="0" err="1">
                <a:cs typeface="Courier New" panose="02070309020205020404" pitchFamily="49" charset="0"/>
              </a:rPr>
              <a:t>arr</a:t>
            </a:r>
            <a:r>
              <a:rPr lang="en-US" dirty="0">
                <a:cs typeface="Courier New" panose="02070309020205020404" pitchFamily="49" charset="0"/>
              </a:rPr>
              <a:t> = (</a:t>
            </a:r>
            <a:r>
              <a:rPr lang="en-US" dirty="0" err="1"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 *)malloc(</a:t>
            </a:r>
            <a:r>
              <a:rPr lang="en-US" dirty="0" err="1">
                <a:cs typeface="Courier New" panose="02070309020205020404" pitchFamily="49" charset="0"/>
              </a:rPr>
              <a:t>sizeof</a:t>
            </a:r>
            <a:r>
              <a:rPr lang="en-US" dirty="0">
                <a:cs typeface="Courier New" panose="02070309020205020404" pitchFamily="49" charset="0"/>
              </a:rPr>
              <a:t> (</a:t>
            </a:r>
            <a:r>
              <a:rPr lang="en-US" dirty="0" err="1"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) * </a:t>
            </a:r>
            <a:r>
              <a:rPr lang="en-US" dirty="0" smtClean="0">
                <a:cs typeface="Courier New" panose="02070309020205020404" pitchFamily="49" charset="0"/>
              </a:rPr>
              <a:t>q -&gt; size</a:t>
            </a:r>
            <a:r>
              <a:rPr lang="en-US" dirty="0" smtClean="0">
                <a:cs typeface="Courier New" panose="02070309020205020404" pitchFamily="49" charset="0"/>
              </a:rPr>
              <a:t>);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return q;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}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empty( Queue * q ) 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{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return (q -&gt; </a:t>
            </a:r>
            <a:r>
              <a:rPr lang="en-US" dirty="0" err="1">
                <a:cs typeface="Courier New" panose="02070309020205020404" pitchFamily="49" charset="0"/>
              </a:rPr>
              <a:t>leng</a:t>
            </a:r>
            <a:r>
              <a:rPr lang="en-US" dirty="0">
                <a:cs typeface="Courier New" panose="02070309020205020404" pitchFamily="49" charset="0"/>
              </a:rPr>
              <a:t> == 0);</a:t>
            </a:r>
            <a:endParaRPr lang="ru-R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9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828"/>
            <a:ext cx="8229600" cy="731876"/>
          </a:xfrm>
        </p:spPr>
        <p:txBody>
          <a:bodyPr>
            <a:normAutofit fontScale="90000"/>
          </a:bodyPr>
          <a:lstStyle/>
          <a:p>
            <a:r>
              <a:rPr lang="ru-RU" sz="3200" i="1" dirty="0">
                <a:solidFill>
                  <a:srgbClr val="1F497D"/>
                </a:solidFill>
              </a:rPr>
              <a:t>Реализация очереди на массиве(продолжение)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99592" y="620688"/>
            <a:ext cx="8064896" cy="612068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>
                <a:cs typeface="Courier New" panose="02070309020205020404" pitchFamily="49" charset="0"/>
              </a:rPr>
              <a:t>void enqueue(Queue * q, </a:t>
            </a:r>
            <a:r>
              <a:rPr lang="en-US" sz="4200" dirty="0" err="1">
                <a:cs typeface="Courier New" panose="02070309020205020404" pitchFamily="49" charset="0"/>
              </a:rPr>
              <a:t>int</a:t>
            </a:r>
            <a:r>
              <a:rPr lang="en-US" sz="4200" dirty="0">
                <a:cs typeface="Courier New" panose="02070309020205020404" pitchFamily="49" charset="0"/>
              </a:rPr>
              <a:t> a)</a:t>
            </a:r>
            <a:endParaRPr lang="ru-RU" sz="4200" dirty="0"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>
                <a:cs typeface="Courier New" panose="02070309020205020404" pitchFamily="49" charset="0"/>
              </a:rPr>
              <a:t>{</a:t>
            </a:r>
            <a:endParaRPr lang="ru-RU" sz="4200" dirty="0"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smtClean="0">
                <a:cs typeface="Courier New" panose="02070309020205020404" pitchFamily="49" charset="0"/>
              </a:rPr>
              <a:t>if </a:t>
            </a:r>
            <a:r>
              <a:rPr lang="en-US" sz="4200" dirty="0">
                <a:cs typeface="Courier New" panose="02070309020205020404" pitchFamily="49" charset="0"/>
              </a:rPr>
              <a:t>( q-&gt;</a:t>
            </a:r>
            <a:r>
              <a:rPr lang="en-US" sz="4200" dirty="0" err="1">
                <a:cs typeface="Courier New" panose="02070309020205020404" pitchFamily="49" charset="0"/>
              </a:rPr>
              <a:t>leng</a:t>
            </a:r>
            <a:r>
              <a:rPr lang="en-US" sz="4200" dirty="0">
                <a:cs typeface="Courier New" panose="02070309020205020404" pitchFamily="49" charset="0"/>
              </a:rPr>
              <a:t> == q-&gt;size )</a:t>
            </a:r>
            <a:endParaRPr lang="ru-RU" sz="4200" dirty="0"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smtClean="0">
                <a:cs typeface="Courier New" panose="02070309020205020404" pitchFamily="49" charset="0"/>
              </a:rPr>
              <a:t>{</a:t>
            </a:r>
            <a:endParaRPr lang="ru-RU" sz="4200" dirty="0">
              <a:cs typeface="Courier New" panose="02070309020205020404" pitchFamily="49" charset="0"/>
            </a:endParaRP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smtClean="0">
                <a:cs typeface="Courier New" panose="02070309020205020404" pitchFamily="49" charset="0"/>
              </a:rPr>
              <a:t>q-</a:t>
            </a:r>
            <a:r>
              <a:rPr lang="en-US" sz="4200" dirty="0">
                <a:cs typeface="Courier New" panose="02070309020205020404" pitchFamily="49" charset="0"/>
              </a:rPr>
              <a:t>&gt;</a:t>
            </a:r>
            <a:r>
              <a:rPr lang="en-US" sz="4200" dirty="0" err="1">
                <a:cs typeface="Courier New" panose="02070309020205020404" pitchFamily="49" charset="0"/>
              </a:rPr>
              <a:t>arr</a:t>
            </a:r>
            <a:r>
              <a:rPr lang="en-US" sz="4200" dirty="0">
                <a:cs typeface="Courier New" panose="02070309020205020404" pitchFamily="49" charset="0"/>
              </a:rPr>
              <a:t> = (</a:t>
            </a:r>
            <a:r>
              <a:rPr lang="en-US" sz="4200" dirty="0" err="1">
                <a:cs typeface="Courier New" panose="02070309020205020404" pitchFamily="49" charset="0"/>
              </a:rPr>
              <a:t>int</a:t>
            </a:r>
            <a:r>
              <a:rPr lang="en-US" sz="4200" dirty="0">
                <a:cs typeface="Courier New" panose="02070309020205020404" pitchFamily="49" charset="0"/>
              </a:rPr>
              <a:t> *)</a:t>
            </a:r>
            <a:r>
              <a:rPr lang="en-US" sz="4200" dirty="0" err="1">
                <a:cs typeface="Courier New" panose="02070309020205020404" pitchFamily="49" charset="0"/>
              </a:rPr>
              <a:t>realloc</a:t>
            </a:r>
            <a:r>
              <a:rPr lang="en-US" sz="4200" dirty="0">
                <a:cs typeface="Courier New" panose="02070309020205020404" pitchFamily="49" charset="0"/>
              </a:rPr>
              <a:t>(q-&gt;</a:t>
            </a:r>
            <a:r>
              <a:rPr lang="en-US" sz="4200" dirty="0" err="1">
                <a:cs typeface="Courier New" panose="02070309020205020404" pitchFamily="49" charset="0"/>
              </a:rPr>
              <a:t>arr</a:t>
            </a:r>
            <a:r>
              <a:rPr lang="en-US" sz="4200" dirty="0">
                <a:cs typeface="Courier New" panose="02070309020205020404" pitchFamily="49" charset="0"/>
              </a:rPr>
              <a:t>, </a:t>
            </a:r>
            <a:r>
              <a:rPr lang="en-US" sz="4200" dirty="0" smtClean="0">
                <a:cs typeface="Courier New" panose="02070309020205020404" pitchFamily="49" charset="0"/>
              </a:rPr>
              <a:t> </a:t>
            </a:r>
            <a:r>
              <a:rPr lang="en-US" sz="4200" dirty="0" err="1" smtClean="0">
                <a:cs typeface="Courier New" panose="02070309020205020404" pitchFamily="49" charset="0"/>
              </a:rPr>
              <a:t>sizeof</a:t>
            </a:r>
            <a:r>
              <a:rPr lang="en-US" sz="4200" dirty="0" smtClean="0">
                <a:cs typeface="Courier New" panose="02070309020205020404" pitchFamily="49" charset="0"/>
              </a:rPr>
              <a:t>(</a:t>
            </a:r>
            <a:r>
              <a:rPr lang="en-US" sz="4200" dirty="0" err="1" smtClean="0">
                <a:cs typeface="Courier New" panose="02070309020205020404" pitchFamily="49" charset="0"/>
              </a:rPr>
              <a:t>int</a:t>
            </a:r>
            <a:r>
              <a:rPr lang="en-US" sz="4200" dirty="0">
                <a:cs typeface="Courier New" panose="02070309020205020404" pitchFamily="49" charset="0"/>
              </a:rPr>
              <a:t>)* q-&gt;size * 2);</a:t>
            </a:r>
            <a:endParaRPr lang="ru-RU" sz="4200" dirty="0">
              <a:cs typeface="Courier New" panose="02070309020205020404" pitchFamily="49" charset="0"/>
            </a:endParaRP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smtClean="0">
                <a:cs typeface="Courier New" panose="02070309020205020404" pitchFamily="49" charset="0"/>
              </a:rPr>
              <a:t>if </a:t>
            </a:r>
            <a:r>
              <a:rPr lang="en-US" sz="4200" dirty="0">
                <a:cs typeface="Courier New" panose="02070309020205020404" pitchFamily="49" charset="0"/>
              </a:rPr>
              <a:t>(q -&gt; first &gt; 0)</a:t>
            </a:r>
            <a:endParaRPr lang="ru-RU" sz="4200" dirty="0">
              <a:cs typeface="Courier New" panose="02070309020205020404" pitchFamily="49" charset="0"/>
            </a:endParaRP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smtClean="0">
                <a:cs typeface="Courier New" panose="02070309020205020404" pitchFamily="49" charset="0"/>
              </a:rPr>
              <a:t>    </a:t>
            </a:r>
            <a:r>
              <a:rPr lang="en-US" sz="4200" dirty="0" err="1" smtClean="0">
                <a:cs typeface="Courier New" panose="02070309020205020404" pitchFamily="49" charset="0"/>
              </a:rPr>
              <a:t>memcpy</a:t>
            </a:r>
            <a:r>
              <a:rPr lang="en-US" sz="4200" dirty="0">
                <a:cs typeface="Courier New" panose="02070309020205020404" pitchFamily="49" charset="0"/>
              </a:rPr>
              <a:t>( q-&gt;</a:t>
            </a:r>
            <a:r>
              <a:rPr lang="en-US" sz="4200" dirty="0" err="1">
                <a:cs typeface="Courier New" panose="02070309020205020404" pitchFamily="49" charset="0"/>
              </a:rPr>
              <a:t>arr</a:t>
            </a:r>
            <a:r>
              <a:rPr lang="en-US" sz="4200" dirty="0">
                <a:cs typeface="Courier New" panose="02070309020205020404" pitchFamily="49" charset="0"/>
              </a:rPr>
              <a:t> + q-&gt;size, q-&gt;</a:t>
            </a:r>
            <a:r>
              <a:rPr lang="en-US" sz="4200" dirty="0" err="1">
                <a:cs typeface="Courier New" panose="02070309020205020404" pitchFamily="49" charset="0"/>
              </a:rPr>
              <a:t>arr</a:t>
            </a:r>
            <a:r>
              <a:rPr lang="en-US" sz="4200" dirty="0">
                <a:cs typeface="Courier New" panose="02070309020205020404" pitchFamily="49" charset="0"/>
              </a:rPr>
              <a:t>, </a:t>
            </a:r>
            <a:r>
              <a:rPr lang="en-US" sz="4200" dirty="0" smtClean="0">
                <a:cs typeface="Courier New" panose="02070309020205020404" pitchFamily="49" charset="0"/>
              </a:rPr>
              <a:t> (</a:t>
            </a:r>
            <a:r>
              <a:rPr lang="en-US" sz="4200" dirty="0">
                <a:cs typeface="Courier New" panose="02070309020205020404" pitchFamily="49" charset="0"/>
              </a:rPr>
              <a:t>q-&gt;size - q-&gt;first) * </a:t>
            </a:r>
            <a:r>
              <a:rPr lang="en-US" sz="4200" dirty="0" err="1">
                <a:cs typeface="Courier New" panose="02070309020205020404" pitchFamily="49" charset="0"/>
              </a:rPr>
              <a:t>sizeof</a:t>
            </a:r>
            <a:r>
              <a:rPr lang="en-US" sz="4200" dirty="0">
                <a:cs typeface="Courier New" panose="02070309020205020404" pitchFamily="49" charset="0"/>
              </a:rPr>
              <a:t>(</a:t>
            </a:r>
            <a:r>
              <a:rPr lang="en-US" sz="4200" dirty="0" err="1">
                <a:cs typeface="Courier New" panose="02070309020205020404" pitchFamily="49" charset="0"/>
              </a:rPr>
              <a:t>int</a:t>
            </a:r>
            <a:r>
              <a:rPr lang="en-US" sz="4200" dirty="0">
                <a:cs typeface="Courier New" panose="02070309020205020404" pitchFamily="49" charset="0"/>
              </a:rPr>
              <a:t>));</a:t>
            </a:r>
            <a:endParaRPr lang="ru-RU" sz="4200" dirty="0">
              <a:cs typeface="Courier New" panose="02070309020205020404" pitchFamily="49" charset="0"/>
            </a:endParaRP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smtClean="0">
                <a:cs typeface="Courier New" panose="02070309020205020404" pitchFamily="49" charset="0"/>
              </a:rPr>
              <a:t>q-</a:t>
            </a:r>
            <a:r>
              <a:rPr lang="en-US" sz="4200" dirty="0">
                <a:cs typeface="Courier New" panose="02070309020205020404" pitchFamily="49" charset="0"/>
              </a:rPr>
              <a:t>&gt;size *= 2;</a:t>
            </a:r>
            <a:endParaRPr lang="ru-RU" sz="4200" dirty="0"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smtClean="0">
                <a:cs typeface="Courier New" panose="02070309020205020404" pitchFamily="49" charset="0"/>
              </a:rPr>
              <a:t>}</a:t>
            </a:r>
            <a:endParaRPr lang="ru-RU" sz="4200" dirty="0"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smtClean="0">
                <a:cs typeface="Courier New" panose="02070309020205020404" pitchFamily="49" charset="0"/>
              </a:rPr>
              <a:t>q-</a:t>
            </a:r>
            <a:r>
              <a:rPr lang="en-US" sz="4200" dirty="0">
                <a:cs typeface="Courier New" panose="02070309020205020404" pitchFamily="49" charset="0"/>
              </a:rPr>
              <a:t>&gt;</a:t>
            </a:r>
            <a:r>
              <a:rPr lang="en-US" sz="4200" dirty="0" err="1">
                <a:cs typeface="Courier New" panose="02070309020205020404" pitchFamily="49" charset="0"/>
              </a:rPr>
              <a:t>arr</a:t>
            </a:r>
            <a:r>
              <a:rPr lang="en-US" sz="4200" dirty="0">
                <a:cs typeface="Courier New" panose="02070309020205020404" pitchFamily="49" charset="0"/>
              </a:rPr>
              <a:t> [ (q-&gt;first + q-&gt;</a:t>
            </a:r>
            <a:r>
              <a:rPr lang="en-US" sz="4200" dirty="0" err="1">
                <a:cs typeface="Courier New" panose="02070309020205020404" pitchFamily="49" charset="0"/>
              </a:rPr>
              <a:t>leng</a:t>
            </a:r>
            <a:r>
              <a:rPr lang="en-US" sz="4200" dirty="0">
                <a:cs typeface="Courier New" panose="02070309020205020404" pitchFamily="49" charset="0"/>
              </a:rPr>
              <a:t>++) % q-&gt;size ] = a;</a:t>
            </a:r>
            <a:endParaRPr lang="ru-RU" sz="4200" dirty="0"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200" dirty="0"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4200" dirty="0"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err="1">
                <a:cs typeface="Courier New" panose="02070309020205020404" pitchFamily="49" charset="0"/>
              </a:rPr>
              <a:t>int</a:t>
            </a:r>
            <a:r>
              <a:rPr lang="en-US" sz="4200" dirty="0">
                <a:cs typeface="Courier New" panose="02070309020205020404" pitchFamily="49" charset="0"/>
              </a:rPr>
              <a:t> dequeue(Queue * q)</a:t>
            </a:r>
            <a:endParaRPr lang="ru-RU" sz="4200" dirty="0"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>
                <a:cs typeface="Courier New" panose="02070309020205020404" pitchFamily="49" charset="0"/>
              </a:rPr>
              <a:t>{</a:t>
            </a:r>
            <a:endParaRPr lang="ru-RU" sz="4200" dirty="0"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err="1" smtClean="0">
                <a:cs typeface="Courier New" panose="02070309020205020404" pitchFamily="49" charset="0"/>
              </a:rPr>
              <a:t>int</a:t>
            </a:r>
            <a:r>
              <a:rPr lang="en-US" sz="4200" dirty="0" smtClean="0">
                <a:cs typeface="Courier New" panose="02070309020205020404" pitchFamily="49" charset="0"/>
              </a:rPr>
              <a:t> </a:t>
            </a:r>
            <a:r>
              <a:rPr lang="en-US" sz="4200" dirty="0">
                <a:cs typeface="Courier New" panose="02070309020205020404" pitchFamily="49" charset="0"/>
              </a:rPr>
              <a:t>a = q-&gt;</a:t>
            </a:r>
            <a:r>
              <a:rPr lang="en-US" sz="4200" dirty="0" err="1">
                <a:cs typeface="Courier New" panose="02070309020205020404" pitchFamily="49" charset="0"/>
              </a:rPr>
              <a:t>arr</a:t>
            </a:r>
            <a:r>
              <a:rPr lang="en-US" sz="4200" dirty="0">
                <a:cs typeface="Courier New" panose="02070309020205020404" pitchFamily="49" charset="0"/>
              </a:rPr>
              <a:t> [q-&gt;first++];</a:t>
            </a:r>
            <a:endParaRPr lang="ru-RU" sz="4200" dirty="0"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smtClean="0">
                <a:cs typeface="Courier New" panose="02070309020205020404" pitchFamily="49" charset="0"/>
              </a:rPr>
              <a:t>q-</a:t>
            </a:r>
            <a:r>
              <a:rPr lang="en-US" sz="4200" dirty="0">
                <a:cs typeface="Courier New" panose="02070309020205020404" pitchFamily="49" charset="0"/>
              </a:rPr>
              <a:t>&gt;first %= q-&gt;size;</a:t>
            </a:r>
            <a:endParaRPr lang="ru-RU" sz="4200" dirty="0"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smtClean="0">
                <a:cs typeface="Courier New" panose="02070309020205020404" pitchFamily="49" charset="0"/>
              </a:rPr>
              <a:t>q-</a:t>
            </a:r>
            <a:r>
              <a:rPr lang="en-US" sz="4200" dirty="0">
                <a:cs typeface="Courier New" panose="02070309020205020404" pitchFamily="49" charset="0"/>
              </a:rPr>
              <a:t>&gt;</a:t>
            </a:r>
            <a:r>
              <a:rPr lang="en-US" sz="4200" dirty="0" err="1">
                <a:cs typeface="Courier New" panose="02070309020205020404" pitchFamily="49" charset="0"/>
              </a:rPr>
              <a:t>leng</a:t>
            </a:r>
            <a:r>
              <a:rPr lang="en-US" sz="4200" dirty="0">
                <a:cs typeface="Courier New" panose="02070309020205020404" pitchFamily="49" charset="0"/>
              </a:rPr>
              <a:t> --;</a:t>
            </a:r>
            <a:endParaRPr lang="ru-RU" sz="4200" dirty="0"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smtClean="0">
                <a:cs typeface="Courier New" panose="02070309020205020404" pitchFamily="49" charset="0"/>
              </a:rPr>
              <a:t>return </a:t>
            </a:r>
            <a:r>
              <a:rPr lang="en-US" sz="4200" dirty="0">
                <a:cs typeface="Courier New" panose="02070309020205020404" pitchFamily="49" charset="0"/>
              </a:rPr>
              <a:t>a</a:t>
            </a:r>
            <a:r>
              <a:rPr lang="ru-RU" sz="4200" dirty="0" smtClean="0">
                <a:cs typeface="Courier New" panose="02070309020205020404" pitchFamily="49" charset="0"/>
              </a:rPr>
              <a:t>;</a:t>
            </a:r>
            <a:endParaRPr lang="en-US" sz="42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200" dirty="0" smtClean="0">
                <a:cs typeface="Courier New" panose="02070309020205020404" pitchFamily="49" charset="0"/>
              </a:rPr>
              <a:t>}</a:t>
            </a:r>
            <a:endParaRPr lang="ru-RU" sz="4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5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АТД -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 программировании абстрактные типы данных обычно представляются в виде </a:t>
            </a:r>
            <a:r>
              <a:rPr lang="ru-RU" dirty="0">
                <a:solidFill>
                  <a:srgbClr val="FF0000"/>
                </a:solidFill>
              </a:rPr>
              <a:t>интерфейсов</a:t>
            </a:r>
            <a:r>
              <a:rPr lang="ru-RU" dirty="0"/>
              <a:t>, которые скрывают соответствующие реализации типов.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Программисты работают с абстрактными типами данных исключительно через их интерфейсы, поскольку реализация может в будущем измениться. </a:t>
            </a:r>
          </a:p>
          <a:p>
            <a:pPr marL="0" indent="0">
              <a:buNone/>
            </a:pPr>
            <a:r>
              <a:rPr lang="ru-RU" dirty="0"/>
              <a:t>Такой подход соответствует </a:t>
            </a:r>
            <a:r>
              <a:rPr lang="ru-RU" dirty="0">
                <a:solidFill>
                  <a:srgbClr val="FF0000"/>
                </a:solidFill>
              </a:rPr>
              <a:t>принципу инкапсуляции </a:t>
            </a:r>
            <a:r>
              <a:rPr lang="ru-RU" dirty="0"/>
              <a:t>в объектно-ориентированном программировании.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Сильной стороной этой методики является именно </a:t>
            </a:r>
            <a:r>
              <a:rPr lang="ru-RU" dirty="0">
                <a:solidFill>
                  <a:srgbClr val="FF0000"/>
                </a:solidFill>
              </a:rPr>
              <a:t>сокрытие реализации</a:t>
            </a:r>
            <a:r>
              <a:rPr lang="ru-RU" dirty="0"/>
              <a:t>. Раз вовне опубликован только интерфейс, то пока структура данных поддерживает этот интерфейс, все программы, работающие с заданной структурой абстрактным типом данных, будут продолжать работать.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Разработчики структур данных стараются, не меняя внешнего интерфейса и семантики функций, постепенно дорабатывать реализации, улучшая алгоритмы по скорости, надежности и используемой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09003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dirty="0" smtClean="0"/>
              <a:t>persistence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>
                <a:solidFill>
                  <a:srgbClr val="FF0000"/>
                </a:solidFill>
              </a:rPr>
              <a:t>Персистентными структурами </a:t>
            </a:r>
            <a:r>
              <a:rPr lang="ru-RU" dirty="0">
                <a:solidFill>
                  <a:srgbClr val="FF0000"/>
                </a:solidFill>
              </a:rPr>
              <a:t>данных</a:t>
            </a:r>
            <a:r>
              <a:rPr lang="ru-RU" dirty="0"/>
              <a:t> мы будем называть такие структуры, что при всяком их изменении остается доступ ко всем </a:t>
            </a:r>
            <a:r>
              <a:rPr lang="ru-RU" dirty="0" smtClean="0"/>
              <a:t>предыдущим </a:t>
            </a:r>
            <a:r>
              <a:rPr lang="ru-RU" dirty="0"/>
              <a:t>версиям этой структуры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Immutable object </a:t>
            </a:r>
            <a:r>
              <a:rPr lang="en-US" dirty="0" smtClean="0"/>
              <a:t>– </a:t>
            </a:r>
            <a:r>
              <a:rPr lang="ru-RU" dirty="0" smtClean="0"/>
              <a:t>это объект, состояние которого нельзя менять после его </a:t>
            </a:r>
            <a:r>
              <a:rPr lang="ru-RU" dirty="0" smtClean="0"/>
              <a:t>создания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Mutable object </a:t>
            </a:r>
            <a:r>
              <a:rPr lang="en-US" dirty="0" smtClean="0"/>
              <a:t>– </a:t>
            </a:r>
            <a:r>
              <a:rPr lang="ru-RU" dirty="0" smtClean="0"/>
              <a:t>можно изменять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1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Персистентный 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Пусть в начальный момент существует один пустой стек с номером 0; </a:t>
            </a:r>
          </a:p>
          <a:p>
            <a:pPr marL="0" indent="0">
              <a:buNone/>
            </a:pPr>
            <a:r>
              <a:rPr lang="en-US" dirty="0" smtClean="0"/>
              <a:t>n = 1 – </a:t>
            </a:r>
            <a:r>
              <a:rPr lang="ru-RU" dirty="0" smtClean="0"/>
              <a:t>количество </a:t>
            </a:r>
            <a:r>
              <a:rPr lang="ru-RU" dirty="0" smtClean="0"/>
              <a:t>стеков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Требуется реализовать операции:</a:t>
            </a:r>
          </a:p>
          <a:p>
            <a:pPr marL="363538" indent="-363538" fontAlgn="base"/>
            <a:r>
              <a:rPr lang="ru-RU" dirty="0" err="1" smtClean="0">
                <a:solidFill>
                  <a:srgbClr val="FF0000"/>
                </a:solidFill>
              </a:rPr>
              <a:t>push</a:t>
            </a:r>
            <a:r>
              <a:rPr lang="ru-RU" dirty="0" smtClean="0">
                <a:solidFill>
                  <a:srgbClr val="FF0000"/>
                </a:solidFill>
              </a:rPr>
              <a:t>(i</a:t>
            </a:r>
            <a:r>
              <a:rPr lang="ru-RU" dirty="0">
                <a:solidFill>
                  <a:srgbClr val="FF0000"/>
                </a:solidFill>
              </a:rPr>
              <a:t>, x) </a:t>
            </a:r>
            <a:r>
              <a:rPr lang="ru-RU" dirty="0"/>
              <a:t>— Добавить элемент x в стек номер i. Результирующий стек будет иметь номер n + 1.</a:t>
            </a:r>
          </a:p>
          <a:p>
            <a:pPr fontAlgn="base"/>
            <a:r>
              <a:rPr lang="ru-RU" dirty="0" err="1">
                <a:solidFill>
                  <a:srgbClr val="FF0000"/>
                </a:solidFill>
              </a:rPr>
              <a:t>pop</a:t>
            </a:r>
            <a:r>
              <a:rPr lang="ru-RU" dirty="0">
                <a:solidFill>
                  <a:srgbClr val="FF0000"/>
                </a:solidFill>
              </a:rPr>
              <a:t>(i)</a:t>
            </a:r>
            <a:r>
              <a:rPr lang="ru-RU" dirty="0"/>
              <a:t> — Вернуть последний элемент стека номер i и «выкинуть его из стека». Результирующий стек будет иметь номер n + 1.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Решение</a:t>
            </a:r>
            <a:r>
              <a:rPr lang="ru-RU" dirty="0" smtClean="0"/>
              <a:t>: эмуляция – копирование каждого нового </a:t>
            </a:r>
            <a:r>
              <a:rPr lang="ru-RU" dirty="0" smtClean="0"/>
              <a:t>стека</a:t>
            </a:r>
            <a:r>
              <a:rPr lang="en-US" dirty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Сложность одной операции – О(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Память –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160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Персистентный стек. Эффективная реализация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435280" cy="2016223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ru-RU" sz="2800" dirty="0" smtClean="0"/>
              <a:t>Вместо </a:t>
            </a:r>
            <a:r>
              <a:rPr lang="ru-RU" sz="2800" i="1" dirty="0" smtClean="0"/>
              <a:t>n</a:t>
            </a:r>
            <a:r>
              <a:rPr lang="ru-RU" sz="2800" dirty="0" smtClean="0"/>
              <a:t> </a:t>
            </a:r>
            <a:r>
              <a:rPr lang="ru-RU" sz="2800" dirty="0"/>
              <a:t>копий стека хранить </a:t>
            </a:r>
            <a:r>
              <a:rPr lang="ru-RU" sz="2800" i="1" dirty="0"/>
              <a:t>n</a:t>
            </a:r>
            <a:r>
              <a:rPr lang="ru-RU" sz="2800" dirty="0"/>
              <a:t> первых элементов. </a:t>
            </a:r>
            <a:endParaRPr lang="ru-RU" sz="2800" dirty="0" smtClean="0"/>
          </a:p>
          <a:p>
            <a:pPr fontAlgn="base"/>
            <a:r>
              <a:rPr lang="ru-RU" sz="2800" dirty="0" err="1" smtClean="0"/>
              <a:t>push</a:t>
            </a:r>
            <a:r>
              <a:rPr lang="ru-RU" sz="2800" dirty="0" smtClean="0"/>
              <a:t>(x</a:t>
            </a:r>
            <a:r>
              <a:rPr lang="ru-RU" sz="2800" dirty="0"/>
              <a:t>, i) — создает новый элемент со значением x, который ссылается на элемент с номером </a:t>
            </a:r>
            <a:r>
              <a:rPr lang="ru-RU" sz="2800" dirty="0" smtClean="0"/>
              <a:t>i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ru-RU" sz="2800" dirty="0"/>
              <a:t>как на предыдущий элемент в стеке.</a:t>
            </a:r>
          </a:p>
          <a:p>
            <a:pPr fontAlgn="base"/>
            <a:r>
              <a:rPr lang="ru-RU" sz="2800" dirty="0" err="1"/>
              <a:t>pop</a:t>
            </a:r>
            <a:r>
              <a:rPr lang="ru-RU" sz="2800" dirty="0"/>
              <a:t>(i) — возвращает значение, хранящееся в элементе с номером i и копирует элемент, предыдущий для него.</a:t>
            </a:r>
          </a:p>
          <a:p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077163"/>
            <a:ext cx="792088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= 1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4077163"/>
            <a:ext cx="1080120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empty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6895" y="2812286"/>
            <a:ext cx="135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push( 1,  7)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87824" y="2996952"/>
            <a:ext cx="792088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= 2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79912" y="2996952"/>
            <a:ext cx="1080120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7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7" idx="1"/>
          </p:cNvCxnSpPr>
          <p:nvPr/>
        </p:nvCxnSpPr>
        <p:spPr>
          <a:xfrm flipH="1">
            <a:off x="2195736" y="3284984"/>
            <a:ext cx="792088" cy="9249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36096" y="3028310"/>
            <a:ext cx="792088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= 3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228184" y="3028310"/>
            <a:ext cx="1080120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997" y="3240431"/>
            <a:ext cx="13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push( 2,  4)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1" idx="1"/>
            <a:endCxn id="8" idx="3"/>
          </p:cNvCxnSpPr>
          <p:nvPr/>
        </p:nvCxnSpPr>
        <p:spPr>
          <a:xfrm flipH="1" flipV="1">
            <a:off x="4860032" y="3284984"/>
            <a:ext cx="576064" cy="313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95501" y="3756774"/>
            <a:ext cx="13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push( 1,  10)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001071" y="4131495"/>
            <a:ext cx="792088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= 4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793159" y="4131495"/>
            <a:ext cx="1080120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8" idx="1"/>
            <a:endCxn id="5" idx="3"/>
          </p:cNvCxnSpPr>
          <p:nvPr/>
        </p:nvCxnSpPr>
        <p:spPr>
          <a:xfrm flipH="1" flipV="1">
            <a:off x="2195736" y="4365195"/>
            <a:ext cx="805335" cy="543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49997" y="4278506"/>
            <a:ext cx="13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pop( 2)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732004" y="4800238"/>
            <a:ext cx="13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pop( 3)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436096" y="4209928"/>
            <a:ext cx="792088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= 5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228184" y="4209928"/>
            <a:ext cx="1080120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empty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077289" y="5301208"/>
            <a:ext cx="792088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= 6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869377" y="5301208"/>
            <a:ext cx="1080120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7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>
            <a:stCxn id="26" idx="1"/>
          </p:cNvCxnSpPr>
          <p:nvPr/>
        </p:nvCxnSpPr>
        <p:spPr>
          <a:xfrm flipH="1" flipV="1">
            <a:off x="2195736" y="4497960"/>
            <a:ext cx="881553" cy="1091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4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 animBg="1"/>
      <p:bldP spid="8" grpId="0" animBg="1"/>
      <p:bldP spid="11" grpId="0" animBg="1"/>
      <p:bldP spid="12" grpId="0" animBg="1"/>
      <p:bldP spid="13" grpId="0"/>
      <p:bldP spid="17" grpId="0"/>
      <p:bldP spid="18" grpId="0" animBg="1"/>
      <p:bldP spid="19" grpId="0" animBg="1"/>
      <p:bldP spid="22" grpId="0"/>
      <p:bldP spid="23" grpId="0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i="1" dirty="0">
                <a:solidFill>
                  <a:schemeClr val="tx2"/>
                </a:solidFill>
              </a:rPr>
              <a:t>АТД - список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- это множество, состоящее из </a:t>
            </a:r>
            <a:r>
              <a:rPr lang="en-US" dirty="0"/>
              <a:t>n </a:t>
            </a:r>
            <a:r>
              <a:rPr lang="ru-RU" dirty="0"/>
              <a:t>(</a:t>
            </a:r>
            <a:r>
              <a:rPr lang="en-US" dirty="0"/>
              <a:t>n≥0) </a:t>
            </a:r>
            <a:r>
              <a:rPr lang="ru-RU" dirty="0"/>
              <a:t>узлов</a:t>
            </a:r>
            <a:r>
              <a:rPr lang="en-US" dirty="0"/>
              <a:t> (</a:t>
            </a:r>
            <a:r>
              <a:rPr lang="ru-RU" dirty="0"/>
              <a:t>элементов) </a:t>
            </a:r>
            <a:r>
              <a:rPr lang="en-US" dirty="0"/>
              <a:t>X[1],  X[2], … , X[n], </a:t>
            </a:r>
            <a:r>
              <a:rPr lang="ru-RU" dirty="0"/>
              <a:t>структурные свойства которого ограничены линейным (одномерным) относительным положением узлов (элементов), т.е. следующими условиями:</a:t>
            </a:r>
          </a:p>
          <a:p>
            <a:r>
              <a:rPr lang="ru-RU" dirty="0"/>
              <a:t>если </a:t>
            </a:r>
            <a:r>
              <a:rPr lang="en-US" dirty="0"/>
              <a:t>n &gt; 0, </a:t>
            </a:r>
            <a:r>
              <a:rPr lang="ru-RU" dirty="0"/>
              <a:t>то </a:t>
            </a:r>
            <a:r>
              <a:rPr lang="en-US" dirty="0"/>
              <a:t>X[1] – </a:t>
            </a:r>
            <a:r>
              <a:rPr lang="ru-RU" dirty="0"/>
              <a:t>первый узел;</a:t>
            </a:r>
          </a:p>
          <a:p>
            <a:r>
              <a:rPr lang="ru-RU" dirty="0"/>
              <a:t>если 1</a:t>
            </a:r>
            <a:r>
              <a:rPr lang="en-US" dirty="0"/>
              <a:t> &lt; k &lt; n</a:t>
            </a:r>
            <a:r>
              <a:rPr lang="ru-RU" dirty="0"/>
              <a:t>, </a:t>
            </a:r>
          </a:p>
          <a:p>
            <a:pPr>
              <a:buNone/>
            </a:pPr>
            <a:r>
              <a:rPr lang="ru-RU" dirty="0"/>
              <a:t>	то </a:t>
            </a:r>
            <a:r>
              <a:rPr lang="en-US" dirty="0"/>
              <a:t>k-</a:t>
            </a:r>
            <a:r>
              <a:rPr lang="ru-RU" dirty="0" err="1"/>
              <a:t>му</a:t>
            </a:r>
            <a:r>
              <a:rPr lang="ru-RU" dirty="0"/>
              <a:t> узлу </a:t>
            </a:r>
            <a:r>
              <a:rPr lang="en-US" dirty="0"/>
              <a:t>X[k]</a:t>
            </a:r>
            <a:r>
              <a:rPr lang="ru-RU" dirty="0"/>
              <a:t> предшествует узел </a:t>
            </a:r>
            <a:r>
              <a:rPr lang="en-US" dirty="0"/>
              <a:t>X[k</a:t>
            </a:r>
            <a:r>
              <a:rPr lang="ru-RU" dirty="0"/>
              <a:t>-1</a:t>
            </a:r>
            <a:r>
              <a:rPr lang="en-US" dirty="0"/>
              <a:t>]</a:t>
            </a:r>
            <a:r>
              <a:rPr lang="ru-RU" dirty="0"/>
              <a:t>, </a:t>
            </a:r>
          </a:p>
          <a:p>
            <a:pPr>
              <a:buNone/>
            </a:pPr>
            <a:r>
              <a:rPr lang="ru-RU" dirty="0"/>
              <a:t>	а за узлом </a:t>
            </a:r>
            <a:r>
              <a:rPr lang="en-US" dirty="0"/>
              <a:t>X[k]</a:t>
            </a:r>
            <a:r>
              <a:rPr lang="ru-RU" dirty="0"/>
              <a:t> следует узел </a:t>
            </a:r>
            <a:r>
              <a:rPr lang="en-US" dirty="0"/>
              <a:t>X[k</a:t>
            </a:r>
            <a:r>
              <a:rPr lang="ru-RU" dirty="0"/>
              <a:t>+1</a:t>
            </a:r>
            <a:r>
              <a:rPr lang="en-US" dirty="0"/>
              <a:t>]</a:t>
            </a:r>
            <a:r>
              <a:rPr lang="ru-RU" dirty="0"/>
              <a:t>;</a:t>
            </a:r>
          </a:p>
          <a:p>
            <a:r>
              <a:rPr lang="en-US" dirty="0"/>
              <a:t>X[n] </a:t>
            </a:r>
            <a:r>
              <a:rPr lang="ru-RU" dirty="0"/>
              <a:t>– последний узел.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001" y="16097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4000" i="1" dirty="0">
                <a:solidFill>
                  <a:schemeClr val="tx2"/>
                </a:solidFill>
              </a:rPr>
              <a:t>Операции над АТД «список»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7001" y="578170"/>
            <a:ext cx="8507288" cy="5947173"/>
          </a:xfrm>
        </p:spPr>
        <p:txBody>
          <a:bodyPr>
            <a:noAutofit/>
          </a:bodyPr>
          <a:lstStyle/>
          <a:p>
            <a:r>
              <a:rPr lang="en-US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END(L)</a:t>
            </a:r>
            <a:r>
              <a:rPr lang="en-US" sz="2300" dirty="0"/>
              <a:t> -  </a:t>
            </a:r>
            <a:r>
              <a:rPr lang="ru-RU" sz="2300" dirty="0"/>
              <a:t>возвращает позицию, следующую за позицией </a:t>
            </a:r>
            <a:r>
              <a:rPr lang="en-US" sz="2300" dirty="0"/>
              <a:t>n </a:t>
            </a:r>
            <a:r>
              <a:rPr lang="ru-RU" sz="2300" dirty="0"/>
              <a:t>в </a:t>
            </a:r>
            <a:r>
              <a:rPr lang="en-US" sz="2300" dirty="0"/>
              <a:t>n-</a:t>
            </a:r>
            <a:r>
              <a:rPr lang="ru-RU" sz="2300" dirty="0"/>
              <a:t>элементном списке </a:t>
            </a:r>
            <a:r>
              <a:rPr lang="en-US" sz="2300" dirty="0"/>
              <a:t>L</a:t>
            </a:r>
            <a:r>
              <a:rPr lang="ru-RU" sz="2300" dirty="0"/>
              <a:t>.</a:t>
            </a:r>
          </a:p>
          <a:p>
            <a:r>
              <a:rPr lang="en-US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x,p,L</a:t>
            </a:r>
            <a:r>
              <a:rPr lang="en-US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/>
              <a:t>– </a:t>
            </a:r>
            <a:r>
              <a:rPr lang="ru-RU" sz="2300" dirty="0"/>
              <a:t>вставляет объект </a:t>
            </a:r>
            <a:r>
              <a:rPr lang="en-US" sz="2300" dirty="0"/>
              <a:t>x </a:t>
            </a:r>
            <a:r>
              <a:rPr lang="ru-RU" sz="2300" dirty="0"/>
              <a:t>в позицию </a:t>
            </a:r>
            <a:r>
              <a:rPr lang="en-US" sz="2300" dirty="0"/>
              <a:t>p </a:t>
            </a:r>
            <a:r>
              <a:rPr lang="ru-RU" sz="2300" dirty="0"/>
              <a:t>в списке </a:t>
            </a:r>
            <a:r>
              <a:rPr lang="en-US" sz="2300" dirty="0"/>
              <a:t>L</a:t>
            </a:r>
            <a:r>
              <a:rPr lang="ru-RU" sz="2300" dirty="0"/>
              <a:t>.</a:t>
            </a:r>
          </a:p>
          <a:p>
            <a:r>
              <a:rPr lang="en-US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LOCATE(x, L) </a:t>
            </a:r>
            <a:r>
              <a:rPr lang="en-US" sz="2300" dirty="0"/>
              <a:t>– </a:t>
            </a:r>
            <a:r>
              <a:rPr lang="ru-RU" sz="2300" dirty="0"/>
              <a:t>возвращает позицию элемента </a:t>
            </a:r>
            <a:r>
              <a:rPr lang="en-US" sz="2300" dirty="0"/>
              <a:t>x </a:t>
            </a:r>
            <a:r>
              <a:rPr lang="ru-RU" sz="2300" dirty="0"/>
              <a:t>в списке </a:t>
            </a:r>
            <a:r>
              <a:rPr lang="en-US" sz="2300" dirty="0"/>
              <a:t>L</a:t>
            </a:r>
            <a:r>
              <a:rPr lang="ru-RU" sz="2300" dirty="0"/>
              <a:t>.</a:t>
            </a:r>
            <a:r>
              <a:rPr lang="en-US" sz="2300" dirty="0"/>
              <a:t> </a:t>
            </a:r>
            <a:r>
              <a:rPr lang="ru-RU" sz="2300" dirty="0"/>
              <a:t>Если в списке </a:t>
            </a:r>
            <a:r>
              <a:rPr lang="en-US" sz="2300" dirty="0"/>
              <a:t>L </a:t>
            </a:r>
            <a:r>
              <a:rPr lang="ru-RU" sz="2300" dirty="0"/>
              <a:t>нет объекта </a:t>
            </a:r>
            <a:r>
              <a:rPr lang="en-US" sz="2300" dirty="0"/>
              <a:t>x, </a:t>
            </a:r>
            <a:r>
              <a:rPr lang="ru-RU" sz="2300" dirty="0"/>
              <a:t>то возвращается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END(L)</a:t>
            </a:r>
            <a:r>
              <a:rPr lang="en-US" sz="2300" dirty="0"/>
              <a:t>. </a:t>
            </a:r>
            <a:endParaRPr lang="ru-RU" sz="2300" dirty="0"/>
          </a:p>
          <a:p>
            <a:r>
              <a:rPr lang="en-US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RETRIEVE (p, L) </a:t>
            </a:r>
            <a:r>
              <a:rPr lang="en-US" sz="2300" dirty="0"/>
              <a:t>– </a:t>
            </a:r>
            <a:r>
              <a:rPr lang="ru-RU" sz="2300" dirty="0"/>
              <a:t>возвращает элемент, который стоит в позиции </a:t>
            </a:r>
            <a:r>
              <a:rPr lang="en-US" sz="2300" dirty="0"/>
              <a:t>p </a:t>
            </a:r>
            <a:r>
              <a:rPr lang="ru-RU" sz="2300" dirty="0"/>
              <a:t>в списке </a:t>
            </a:r>
            <a:r>
              <a:rPr lang="en-US" sz="2300" dirty="0"/>
              <a:t>L</a:t>
            </a:r>
            <a:r>
              <a:rPr lang="ru-RU" sz="2300" dirty="0"/>
              <a:t>.</a:t>
            </a:r>
          </a:p>
          <a:p>
            <a:r>
              <a:rPr lang="en-US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DELETE(p, L) </a:t>
            </a:r>
            <a:r>
              <a:rPr lang="en-US" sz="2300" dirty="0"/>
              <a:t>– </a:t>
            </a:r>
            <a:r>
              <a:rPr lang="ru-RU" sz="2300" dirty="0"/>
              <a:t>удаляет элемент, стоящий в позиции </a:t>
            </a:r>
            <a:r>
              <a:rPr lang="en-US" sz="2300" dirty="0"/>
              <a:t>p </a:t>
            </a:r>
            <a:r>
              <a:rPr lang="ru-RU" sz="2300" dirty="0"/>
              <a:t>в списке </a:t>
            </a:r>
            <a:r>
              <a:rPr lang="en-US" sz="2300" dirty="0"/>
              <a:t>L</a:t>
            </a:r>
            <a:r>
              <a:rPr lang="ru-RU" sz="2300" dirty="0"/>
              <a:t>.</a:t>
            </a:r>
          </a:p>
          <a:p>
            <a:r>
              <a:rPr lang="en-US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(p, L) </a:t>
            </a:r>
            <a:r>
              <a:rPr lang="en-US" sz="2300" dirty="0"/>
              <a:t>– </a:t>
            </a:r>
            <a:r>
              <a:rPr lang="ru-RU" sz="2300" dirty="0"/>
              <a:t>возвращает следующую позицию за позицией </a:t>
            </a:r>
            <a:r>
              <a:rPr lang="en-US" sz="2300" dirty="0"/>
              <a:t>p </a:t>
            </a:r>
            <a:r>
              <a:rPr lang="ru-RU" sz="2300" dirty="0"/>
              <a:t>в списке </a:t>
            </a:r>
            <a:r>
              <a:rPr lang="en-US" sz="2300" dirty="0"/>
              <a:t>L</a:t>
            </a:r>
            <a:r>
              <a:rPr lang="ru-RU" sz="2300" dirty="0"/>
              <a:t>.</a:t>
            </a:r>
          </a:p>
          <a:p>
            <a:r>
              <a:rPr lang="en-US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 (p, L) </a:t>
            </a:r>
            <a:r>
              <a:rPr lang="en-US" sz="2300" dirty="0"/>
              <a:t>– </a:t>
            </a:r>
            <a:r>
              <a:rPr lang="ru-RU" sz="2300" dirty="0"/>
              <a:t>возвращает предыдущую позицию от позиции </a:t>
            </a:r>
            <a:r>
              <a:rPr lang="en-US" sz="2300" dirty="0"/>
              <a:t>p </a:t>
            </a:r>
            <a:r>
              <a:rPr lang="ru-RU" sz="2300" dirty="0"/>
              <a:t>в списке </a:t>
            </a:r>
            <a:r>
              <a:rPr lang="en-US" sz="2300" dirty="0"/>
              <a:t>L</a:t>
            </a:r>
            <a:r>
              <a:rPr lang="ru-RU" sz="2300" dirty="0"/>
              <a:t>.</a:t>
            </a:r>
          </a:p>
          <a:p>
            <a:r>
              <a:rPr lang="en-US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MAKENULL (L)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/>
              <a:t>– делает список </a:t>
            </a:r>
            <a:r>
              <a:rPr lang="en-US" sz="2300" dirty="0"/>
              <a:t>L </a:t>
            </a:r>
            <a:r>
              <a:rPr lang="ru-RU" sz="2300" dirty="0"/>
              <a:t>пустым и возвращает </a:t>
            </a:r>
            <a:r>
              <a:rPr lang="en-US" sz="2300" dirty="0"/>
              <a:t>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END(L)</a:t>
            </a:r>
            <a:r>
              <a:rPr lang="ru-RU" sz="23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200" i="1" dirty="0">
                <a:solidFill>
                  <a:schemeClr val="tx2"/>
                </a:solidFill>
              </a:rPr>
              <a:t>Реализация операций над АТД «Список»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ru-RU" dirty="0"/>
              <a:t>На массивах</a:t>
            </a:r>
          </a:p>
          <a:p>
            <a:r>
              <a:rPr lang="ru-RU" dirty="0"/>
              <a:t>На динамических списках (с помощью указателей)</a:t>
            </a:r>
          </a:p>
          <a:p>
            <a:r>
              <a:rPr lang="ru-RU" dirty="0"/>
              <a:t>На массивах с помощью курсоров</a:t>
            </a:r>
          </a:p>
        </p:txBody>
      </p:sp>
    </p:spTree>
    <p:extLst>
      <p:ext uri="{BB962C8B-B14F-4D97-AF65-F5344CB8AC3E}">
        <p14:creationId xmlns:p14="http://schemas.microsoft.com/office/powerpoint/2010/main" val="1730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729" y="204835"/>
            <a:ext cx="8229600" cy="994122"/>
          </a:xfrm>
        </p:spPr>
        <p:txBody>
          <a:bodyPr/>
          <a:lstStyle/>
          <a:p>
            <a:r>
              <a:rPr lang="ru-RU" sz="2900" i="1" dirty="0">
                <a:solidFill>
                  <a:srgbClr val="1F497D"/>
                </a:solidFill>
              </a:rPr>
              <a:t>Реализация операций над АТД «Список» на массивах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99792" y="1772816"/>
            <a:ext cx="28083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Первый элемент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99792" y="2204864"/>
            <a:ext cx="28083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Второй элемент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99792" y="3861048"/>
            <a:ext cx="28083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Последний элемент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99792" y="4293096"/>
            <a:ext cx="28083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9792" y="4725144"/>
            <a:ext cx="28083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99792" y="2632122"/>
            <a:ext cx="2808312" cy="121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5508104" y="1772816"/>
            <a:ext cx="576064" cy="2520280"/>
          </a:xfrm>
          <a:prstGeom prst="rightBrace">
            <a:avLst>
              <a:gd name="adj1" fmla="val 8333"/>
              <a:gd name="adj2" fmla="val 513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5508104" y="4293096"/>
            <a:ext cx="576064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96281" y="3850922"/>
            <a:ext cx="62339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endCxn id="6" idx="1"/>
          </p:cNvCxnSpPr>
          <p:nvPr/>
        </p:nvCxnSpPr>
        <p:spPr>
          <a:xfrm>
            <a:off x="1275710" y="4077072"/>
            <a:ext cx="1424082" cy="0"/>
          </a:xfrm>
          <a:prstGeom prst="straightConnector1">
            <a:avLst/>
          </a:prstGeom>
          <a:ln w="381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287219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Список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6599" y="452826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Свободная память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6729" y="3850922"/>
            <a:ext cx="616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last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81409" y="4741113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maxlength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681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900" i="1" dirty="0">
                <a:solidFill>
                  <a:srgbClr val="1F497D"/>
                </a:solidFill>
              </a:rPr>
              <a:t>Реализация операций над АТД «Список» с помощью указателей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71600" y="2780928"/>
            <a:ext cx="6929486" cy="1726654"/>
            <a:chOff x="928662" y="3786190"/>
            <a:chExt cx="6929486" cy="1726654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357290" y="3786190"/>
              <a:ext cx="107157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714612" y="3786190"/>
              <a:ext cx="107157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071934" y="3786190"/>
              <a:ext cx="107157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357818" y="3786190"/>
              <a:ext cx="107157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643702" y="3786190"/>
              <a:ext cx="107157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 rot="5400000">
              <a:off x="1786712" y="4071148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rot="5400000">
              <a:off x="3144034" y="4071148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5400000">
              <a:off x="4501356" y="4071148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>
              <a:off x="5787240" y="4071148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5400000">
              <a:off x="7143768" y="4071942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endCxn id="6" idx="1"/>
            </p:cNvCxnSpPr>
            <p:nvPr/>
          </p:nvCxnSpPr>
          <p:spPr>
            <a:xfrm>
              <a:off x="2285984" y="4071942"/>
              <a:ext cx="428628" cy="1588"/>
            </a:xfrm>
            <a:prstGeom prst="straightConnector1">
              <a:avLst/>
            </a:prstGeom>
            <a:ln w="19050" cap="rnd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4929190" y="4071942"/>
              <a:ext cx="428628" cy="1588"/>
            </a:xfrm>
            <a:prstGeom prst="straightConnector1">
              <a:avLst/>
            </a:prstGeom>
            <a:ln w="19050" cap="rnd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3643306" y="4071942"/>
              <a:ext cx="428628" cy="1588"/>
            </a:xfrm>
            <a:prstGeom prst="straightConnector1">
              <a:avLst/>
            </a:prstGeom>
            <a:ln w="19050" cap="rnd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6215074" y="4071942"/>
              <a:ext cx="428628" cy="1588"/>
            </a:xfrm>
            <a:prstGeom prst="straightConnector1">
              <a:avLst/>
            </a:prstGeom>
            <a:ln w="19050" cap="rnd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rot="5400000">
              <a:off x="7358082" y="4357694"/>
              <a:ext cx="428628" cy="1588"/>
            </a:xfrm>
            <a:prstGeom prst="straightConnector1">
              <a:avLst/>
            </a:prstGeom>
            <a:ln w="19050" cap="rnd"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28662" y="5143512"/>
              <a:ext cx="83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Голова</a:t>
              </a:r>
            </a:p>
          </p:txBody>
        </p:sp>
        <p:cxnSp>
          <p:nvCxnSpPr>
            <p:cNvPr id="21" name="Прямая со стрелкой 20"/>
            <p:cNvCxnSpPr>
              <a:stCxn id="20" idx="0"/>
              <a:endCxn id="5" idx="2"/>
            </p:cNvCxnSpPr>
            <p:nvPr/>
          </p:nvCxnSpPr>
          <p:spPr>
            <a:xfrm rot="5400000" flipH="1" flipV="1">
              <a:off x="1227151" y="4477589"/>
              <a:ext cx="785818" cy="546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авая фигурная скобка 21"/>
            <p:cNvSpPr/>
            <p:nvPr/>
          </p:nvSpPr>
          <p:spPr>
            <a:xfrm rot="5400000">
              <a:off x="5036347" y="2107397"/>
              <a:ext cx="357190" cy="5286412"/>
            </a:xfrm>
            <a:prstGeom prst="rightBrace">
              <a:avLst>
                <a:gd name="adj1" fmla="val 8333"/>
                <a:gd name="adj2" fmla="val 51211"/>
              </a:avLst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6314" y="5000636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Хвост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4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2170</Words>
  <Application>Microsoft Office PowerPoint</Application>
  <PresentationFormat>Экран (4:3)</PresentationFormat>
  <Paragraphs>561</Paragraphs>
  <Slides>42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Абстрактные типы данных: списки, стеки, очереди, деки</vt:lpstr>
      <vt:lpstr>Схема процесса создания программ для решения прикладных задач</vt:lpstr>
      <vt:lpstr>Абстрактные типы данных</vt:lpstr>
      <vt:lpstr>АТД - интерфейс</vt:lpstr>
      <vt:lpstr>АТД - список</vt:lpstr>
      <vt:lpstr>Операции над АТД «список»</vt:lpstr>
      <vt:lpstr>Реализация операций над АТД «Список»</vt:lpstr>
      <vt:lpstr>Реализация операций над АТД «Список» на массивах</vt:lpstr>
      <vt:lpstr>Реализация операций над АТД «Список» с помощью указателей</vt:lpstr>
      <vt:lpstr>Реализация операций над АТД «Список» с помощью курсоров</vt:lpstr>
      <vt:lpstr>Стек</vt:lpstr>
      <vt:lpstr>Очередь</vt:lpstr>
      <vt:lpstr>Дек (double-ended queue)  очередь с двумя концами</vt:lpstr>
      <vt:lpstr>Стеки</vt:lpstr>
      <vt:lpstr>Операции работы со стеками</vt:lpstr>
      <vt:lpstr>Стеки. Реализация на массиве</vt:lpstr>
      <vt:lpstr>Реализация стека с помощью динамического вектора</vt:lpstr>
      <vt:lpstr>Реализация стека с помощью односвязного списка</vt:lpstr>
      <vt:lpstr>Реализация стека с помощью списка векторов</vt:lpstr>
      <vt:lpstr>Реализация стека  (описание структуры данных)</vt:lpstr>
      <vt:lpstr>Реализация стека (создание стека)</vt:lpstr>
      <vt:lpstr>Реализация стека  (сделать стек пустым, проверка на пустоту)</vt:lpstr>
      <vt:lpstr>Реализация стека (продолжение)</vt:lpstr>
      <vt:lpstr>Реализация стека (продолжение)</vt:lpstr>
      <vt:lpstr>Задача: Нахождение максимума в стеке</vt:lpstr>
      <vt:lpstr>Виды записи выражений</vt:lpstr>
      <vt:lpstr>Перевод из инфиксной формы в постфиксную</vt:lpstr>
      <vt:lpstr>Алгоритм</vt:lpstr>
      <vt:lpstr>Перевод из инфиксной формы в постфиксную. Пример</vt:lpstr>
      <vt:lpstr>Вычисления на стеке</vt:lpstr>
      <vt:lpstr>Вычисления на стеке. Пример</vt:lpstr>
      <vt:lpstr>Очереди</vt:lpstr>
      <vt:lpstr>Операции работы с очередями</vt:lpstr>
      <vt:lpstr>Реализация очереди на циклическом массиве  (нет проверки на пустоту и переполнение!)</vt:lpstr>
      <vt:lpstr>Реализация очереди с помощью двух стеков</vt:lpstr>
      <vt:lpstr>Реализация очереди на динамических списках</vt:lpstr>
      <vt:lpstr>Реализация очереди на массиве</vt:lpstr>
      <vt:lpstr>Реализация очереди на массиве(продолжение)</vt:lpstr>
      <vt:lpstr>Реализация очереди на массиве(продолжение)</vt:lpstr>
      <vt:lpstr>Свойство persistence</vt:lpstr>
      <vt:lpstr>Персистентный стек</vt:lpstr>
      <vt:lpstr>Персистентный стек. Эффективная реализация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Линейные списки: стеки, очереди, деки</dc:title>
  <dc:creator>nest</dc:creator>
  <cp:lastModifiedBy>Пользователь</cp:lastModifiedBy>
  <cp:revision>100</cp:revision>
  <dcterms:created xsi:type="dcterms:W3CDTF">2009-09-24T12:02:26Z</dcterms:created>
  <dcterms:modified xsi:type="dcterms:W3CDTF">2020-02-09T10:01:57Z</dcterms:modified>
</cp:coreProperties>
</file>