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75" r:id="rId3"/>
    <p:sldId id="276" r:id="rId4"/>
    <p:sldId id="277" r:id="rId5"/>
    <p:sldId id="31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8" r:id="rId14"/>
    <p:sldId id="279" r:id="rId15"/>
    <p:sldId id="280" r:id="rId16"/>
    <p:sldId id="281" r:id="rId17"/>
    <p:sldId id="311" r:id="rId18"/>
    <p:sldId id="282" r:id="rId19"/>
    <p:sldId id="283" r:id="rId20"/>
    <p:sldId id="284" r:id="rId21"/>
    <p:sldId id="292" r:id="rId22"/>
    <p:sldId id="287" r:id="rId23"/>
    <p:sldId id="289" r:id="rId24"/>
    <p:sldId id="290" r:id="rId25"/>
    <p:sldId id="295" r:id="rId26"/>
    <p:sldId id="296" r:id="rId27"/>
    <p:sldId id="291" r:id="rId28"/>
    <p:sldId id="293" r:id="rId29"/>
    <p:sldId id="294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9518C-61EF-47FD-8A5C-44A79B649137}" type="datetimeFigureOut">
              <a:rPr lang="ru-RU" smtClean="0"/>
              <a:pPr/>
              <a:t>09.03.2023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50111-2B44-460A-91B9-EFFECD4DF25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433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BE831-22CF-4B53-A94C-2DD40818915C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09.03.2023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09.03.2023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09.03.2023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09.03.2023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neerc.ifmo.ru/wiki/index.php?title=%D0%A4%D0%B0%D0%B9%D0%BB:%D0%97%D0%B8%D0%B3.png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neerc.ifmo.ru/wiki/index.php?title=%D0%A4%D0%B0%D0%B9%D0%BB:%D0%97%D0%B8%D0%B3_%D0%B7%D0%B8%D0%B3.png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neerc.ifmo.ru/wiki/index.php?title=%D0%A4%D0%B0%D0%B9%D0%BB:%D0%97%D0%B8%D0%B3_%D0%B7%D0%B0%D0%B32.png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neerc.ifmo.ru/wiki/index.php?title=%D0%A4%D0%B0%D0%B9%D0%BB:%D0%97%D0%B8%D0%B3.png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Алгоритмы и структуры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7</a:t>
            </a:r>
          </a:p>
          <a:p>
            <a:r>
              <a:rPr lang="ru-RU" dirty="0"/>
              <a:t>Деревья поиска</a:t>
            </a:r>
          </a:p>
        </p:txBody>
      </p:sp>
    </p:spTree>
    <p:extLst>
      <p:ext uri="{BB962C8B-B14F-4D97-AF65-F5344CB8AC3E}">
        <p14:creationId xmlns:p14="http://schemas.microsoft.com/office/powerpoint/2010/main" val="58313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Autofit/>
          </a:bodyPr>
          <a:lstStyle/>
          <a:p>
            <a:r>
              <a:rPr lang="ru-RU" sz="2800" dirty="0"/>
              <a:t>Пример удаления элемента из дерева поиска (окончание)</a:t>
            </a:r>
          </a:p>
        </p:txBody>
      </p:sp>
      <p:pic>
        <p:nvPicPr>
          <p:cNvPr id="4" name="Содержимое 3" descr="delete_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199" y="1458909"/>
            <a:ext cx="8554375" cy="413033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dirty="0"/>
              <a:t>Теорема (</a:t>
            </a:r>
            <a:r>
              <a:rPr lang="ru-RU" i="1" dirty="0"/>
              <a:t>Т. </a:t>
            </a:r>
            <a:r>
              <a:rPr lang="ru-RU" i="1" dirty="0" err="1"/>
              <a:t>Кормен</a:t>
            </a:r>
            <a:r>
              <a:rPr lang="ru-RU" i="1" dirty="0"/>
              <a:t> и др.</a:t>
            </a:r>
            <a:r>
              <a:rPr lang="ru-RU" dirty="0"/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>
              <a:buNone/>
            </a:pPr>
            <a:r>
              <a:rPr lang="ru-RU" dirty="0"/>
              <a:t>Математическое ожидание высоты случайного бинарного дерева поиска с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ru-RU" dirty="0"/>
              <a:t>ключами равно </a:t>
            </a:r>
            <a:r>
              <a:rPr lang="en-US" dirty="0"/>
              <a:t>O(log</a:t>
            </a:r>
            <a:r>
              <a:rPr lang="ru-RU" baseline="-25000" dirty="0"/>
              <a:t>2</a:t>
            </a:r>
            <a:r>
              <a:rPr lang="en-US" dirty="0"/>
              <a:t> n)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360040"/>
          </a:xfrm>
        </p:spPr>
        <p:txBody>
          <a:bodyPr>
            <a:noAutofit/>
          </a:bodyPr>
          <a:lstStyle/>
          <a:p>
            <a:r>
              <a:rPr lang="ru-RU" sz="3200" dirty="0"/>
              <a:t>Сбалансированные деревья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476672"/>
            <a:ext cx="8892480" cy="230425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>
                <a:solidFill>
                  <a:srgbClr val="00B050"/>
                </a:solidFill>
              </a:rPr>
              <a:t>Определение</a:t>
            </a:r>
            <a:r>
              <a:rPr lang="ru-RU" dirty="0"/>
              <a:t>  </a:t>
            </a:r>
          </a:p>
          <a:p>
            <a:pPr>
              <a:buNone/>
            </a:pPr>
            <a:r>
              <a:rPr lang="ru-RU" dirty="0"/>
              <a:t>	Дерево  называется </a:t>
            </a:r>
            <a:r>
              <a:rPr lang="ru-RU" dirty="0">
                <a:solidFill>
                  <a:srgbClr val="FF0000"/>
                </a:solidFill>
              </a:rPr>
              <a:t>сбалансированным</a:t>
            </a:r>
            <a:r>
              <a:rPr lang="ru-RU" dirty="0"/>
              <a:t> тогда и только тогда, когда высоты двух поддеревьев каждой из его вершин отличаются не более чем на единицу.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 err="1"/>
              <a:t>АВЛ-деревья</a:t>
            </a:r>
            <a:r>
              <a:rPr lang="ru-RU" dirty="0"/>
              <a:t> </a:t>
            </a:r>
          </a:p>
          <a:p>
            <a:pPr>
              <a:buNone/>
            </a:pPr>
            <a:r>
              <a:rPr lang="ru-RU" dirty="0"/>
              <a:t>(1964 г. - </a:t>
            </a:r>
            <a:r>
              <a:rPr lang="ru-RU" dirty="0" err="1"/>
              <a:t>Г.М.Адельсон-Вельский</a:t>
            </a:r>
            <a:r>
              <a:rPr lang="ru-RU" dirty="0"/>
              <a:t>, Е.М. Ландис)</a:t>
            </a:r>
          </a:p>
        </p:txBody>
      </p:sp>
      <p:pic>
        <p:nvPicPr>
          <p:cNvPr id="4" name="Рисунок 3" descr="av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2852936"/>
            <a:ext cx="4429125" cy="3819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654032"/>
          </a:xfrm>
        </p:spPr>
        <p:txBody>
          <a:bodyPr>
            <a:normAutofit/>
          </a:bodyPr>
          <a:lstStyle/>
          <a:p>
            <a:r>
              <a:rPr lang="ru-RU" sz="3200" dirty="0"/>
              <a:t>Вставка элемента в сбалансированное дерево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5900750" cy="51260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600" dirty="0"/>
              <a:t>Пусть </a:t>
            </a:r>
            <a:r>
              <a:rPr lang="en-US" sz="2600" dirty="0"/>
              <a:t>r – </a:t>
            </a:r>
            <a:r>
              <a:rPr lang="ru-RU" sz="2600" dirty="0"/>
              <a:t>корень, </a:t>
            </a:r>
            <a:r>
              <a:rPr lang="en-US" sz="2600" dirty="0"/>
              <a:t>L – </a:t>
            </a:r>
            <a:r>
              <a:rPr lang="ru-RU" sz="2600" dirty="0"/>
              <a:t>левое поддерево, </a:t>
            </a:r>
            <a:r>
              <a:rPr lang="en-US" sz="2600" dirty="0"/>
              <a:t>R – </a:t>
            </a:r>
            <a:r>
              <a:rPr lang="ru-RU" sz="2600" dirty="0"/>
              <a:t>правое поддерево. Предположим, что включение в </a:t>
            </a:r>
            <a:r>
              <a:rPr lang="en-US" sz="2600" dirty="0"/>
              <a:t>L </a:t>
            </a:r>
            <a:r>
              <a:rPr lang="ru-RU" sz="2600" dirty="0"/>
              <a:t>приведет  к увеличению высоты на 1. 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ru-RU" sz="2800" dirty="0"/>
              <a:t>Возможны три случая</a:t>
            </a:r>
            <a:r>
              <a:rPr lang="en-US" sz="2800" dirty="0"/>
              <a:t>:</a:t>
            </a:r>
          </a:p>
          <a:p>
            <a:pPr marL="514350" indent="-514350">
              <a:buAutoNum type="arabicPeriod"/>
            </a:pPr>
            <a:r>
              <a:rPr lang="en-US" sz="2800" i="1" dirty="0" err="1"/>
              <a:t>h</a:t>
            </a:r>
            <a:r>
              <a:rPr lang="en-US" sz="2800" i="1" baseline="-25000" dirty="0" err="1"/>
              <a:t>L</a:t>
            </a:r>
            <a:r>
              <a:rPr lang="en-US" sz="2800" i="1" baseline="-25000" dirty="0"/>
              <a:t> </a:t>
            </a:r>
            <a:r>
              <a:rPr lang="en-US" sz="2800" i="1" dirty="0"/>
              <a:t>= </a:t>
            </a:r>
            <a:r>
              <a:rPr lang="en-US" sz="2800" i="1" dirty="0" err="1"/>
              <a:t>h</a:t>
            </a:r>
            <a:r>
              <a:rPr lang="en-US" sz="2800" i="1" baseline="-25000" dirty="0" err="1"/>
              <a:t>R</a:t>
            </a:r>
            <a:endParaRPr lang="en-US" sz="2800" i="1" baseline="-25000" dirty="0"/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2800" i="1" dirty="0" err="1"/>
              <a:t>h</a:t>
            </a:r>
            <a:r>
              <a:rPr lang="en-US" sz="2800" i="1" baseline="-25000" dirty="0" err="1"/>
              <a:t>L</a:t>
            </a:r>
            <a:r>
              <a:rPr lang="en-US" sz="2800" i="1" baseline="-25000" dirty="0"/>
              <a:t> </a:t>
            </a:r>
            <a:r>
              <a:rPr lang="en-US" sz="2800" i="1" dirty="0"/>
              <a:t>&lt; </a:t>
            </a:r>
            <a:r>
              <a:rPr lang="en-US" sz="2800" i="1" dirty="0" err="1"/>
              <a:t>h</a:t>
            </a:r>
            <a:r>
              <a:rPr lang="en-US" sz="2800" i="1" baseline="-25000" dirty="0" err="1"/>
              <a:t>R</a:t>
            </a:r>
            <a:endParaRPr lang="en-US" sz="2800" i="1" baseline="-25000" dirty="0"/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2800" i="1" dirty="0" err="1"/>
              <a:t>h</a:t>
            </a:r>
            <a:r>
              <a:rPr lang="en-US" sz="2800" i="1" baseline="-25000" dirty="0" err="1"/>
              <a:t>L</a:t>
            </a:r>
            <a:r>
              <a:rPr lang="en-US" sz="2800" i="1" baseline="-25000" dirty="0"/>
              <a:t> </a:t>
            </a:r>
            <a:r>
              <a:rPr lang="en-US" sz="2800" i="1" dirty="0"/>
              <a:t>&gt; </a:t>
            </a:r>
            <a:r>
              <a:rPr lang="en-US" sz="2800" i="1" dirty="0" err="1"/>
              <a:t>h</a:t>
            </a:r>
            <a:r>
              <a:rPr lang="en-US" sz="2800" i="1" baseline="-25000" dirty="0" err="1"/>
              <a:t>R</a:t>
            </a:r>
            <a:r>
              <a:rPr lang="en-US" sz="2800" i="1" baseline="-25000" dirty="0"/>
              <a:t>  </a:t>
            </a:r>
            <a:r>
              <a:rPr lang="en-US" sz="2800" i="1" dirty="0"/>
              <a:t>→</a:t>
            </a:r>
            <a:r>
              <a:rPr lang="ru-RU" sz="2800" i="1" dirty="0"/>
              <a:t>нарушен принцип сбалансированности, дерево нужно перестраивать</a:t>
            </a:r>
            <a:endParaRPr lang="en-US" sz="2800" i="1" baseline="-25000" dirty="0"/>
          </a:p>
          <a:p>
            <a:pPr marL="514350" indent="-514350">
              <a:buNone/>
            </a:pPr>
            <a:endParaRPr lang="en-US" b="1" i="1" baseline="-25000" dirty="0"/>
          </a:p>
          <a:p>
            <a:pPr marL="514350" indent="-514350">
              <a:buAutoNum type="arabicPeriod"/>
            </a:pPr>
            <a:endParaRPr lang="ru-RU" b="1" i="1" baseline="-25000" dirty="0"/>
          </a:p>
          <a:p>
            <a:pPr>
              <a:buNone/>
            </a:pPr>
            <a:endParaRPr lang="ru-RU" b="1" i="1" baseline="-25000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7143768" y="2143116"/>
            <a:ext cx="357190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215206" y="2143116"/>
            <a:ext cx="27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r</a:t>
            </a:r>
            <a:endParaRPr lang="ru-RU" sz="2000" b="1" i="1" dirty="0"/>
          </a:p>
        </p:txBody>
      </p:sp>
      <p:sp>
        <p:nvSpPr>
          <p:cNvPr id="6" name="Равнобедренный треугольник 5"/>
          <p:cNvSpPr/>
          <p:nvPr/>
        </p:nvSpPr>
        <p:spPr>
          <a:xfrm>
            <a:off x="6357950" y="2857496"/>
            <a:ext cx="785818" cy="192882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/>
          <p:cNvSpPr/>
          <p:nvPr/>
        </p:nvSpPr>
        <p:spPr>
          <a:xfrm>
            <a:off x="7500958" y="2857496"/>
            <a:ext cx="785818" cy="192882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>
            <a:stCxn id="4" idx="3"/>
            <a:endCxn id="6" idx="0"/>
          </p:cNvCxnSpPr>
          <p:nvPr/>
        </p:nvCxnSpPr>
        <p:spPr>
          <a:xfrm rot="5400000">
            <a:off x="6768719" y="2430137"/>
            <a:ext cx="409499" cy="44521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7" idx="0"/>
            <a:endCxn id="4" idx="5"/>
          </p:cNvCxnSpPr>
          <p:nvPr/>
        </p:nvCxnSpPr>
        <p:spPr>
          <a:xfrm rot="16200000" flipV="1">
            <a:off x="7466509" y="2430138"/>
            <a:ext cx="409499" cy="44521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72264" y="407194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L</a:t>
            </a:r>
            <a:endParaRPr lang="ru-RU" sz="2000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7786710" y="4071942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R</a:t>
            </a:r>
            <a:endParaRPr lang="ru-RU" sz="2000" b="1" i="1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6357950" y="4786322"/>
            <a:ext cx="785818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6357950" y="4786322"/>
            <a:ext cx="785818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10800000" flipV="1">
            <a:off x="6357950" y="4786322"/>
            <a:ext cx="785818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6" idx="0"/>
          </p:cNvCxnSpPr>
          <p:nvPr/>
        </p:nvCxnSpPr>
        <p:spPr>
          <a:xfrm rot="16200000" flipV="1">
            <a:off x="6232934" y="2339570"/>
            <a:ext cx="0" cy="103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rot="10800000">
            <a:off x="5643570" y="4786322"/>
            <a:ext cx="714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rot="10800000">
            <a:off x="5643570" y="5143512"/>
            <a:ext cx="714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rot="5400000">
            <a:off x="4964909" y="3821909"/>
            <a:ext cx="192882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rot="5400000">
            <a:off x="5749933" y="4964917"/>
            <a:ext cx="357984" cy="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72132" y="3786190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/>
              <a:t>h</a:t>
            </a:r>
            <a:r>
              <a:rPr lang="en-US" sz="2000" b="1" i="1" baseline="-25000" dirty="0" err="1"/>
              <a:t>L</a:t>
            </a:r>
            <a:endParaRPr lang="ru-RU" sz="2000" b="1" i="1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5643570" y="471488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1</a:t>
            </a:r>
            <a:endParaRPr lang="ru-RU" sz="2000" b="1" i="1" dirty="0"/>
          </a:p>
        </p:txBody>
      </p:sp>
      <p:cxnSp>
        <p:nvCxnSpPr>
          <p:cNvPr id="38" name="Прямая соединительная линия 37"/>
          <p:cNvCxnSpPr>
            <a:stCxn id="7" idx="0"/>
          </p:cNvCxnSpPr>
          <p:nvPr/>
        </p:nvCxnSpPr>
        <p:spPr>
          <a:xfrm rot="5400000" flipH="1" flipV="1">
            <a:off x="8340354" y="2411009"/>
            <a:ext cx="0" cy="8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7" idx="4"/>
          </p:cNvCxnSpPr>
          <p:nvPr/>
        </p:nvCxnSpPr>
        <p:spPr>
          <a:xfrm rot="16200000" flipH="1">
            <a:off x="8608247" y="4464851"/>
            <a:ext cx="0" cy="6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rot="16200000" flipH="1">
            <a:off x="7429520" y="3786190"/>
            <a:ext cx="1928826" cy="714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429652" y="3643314"/>
            <a:ext cx="41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/>
              <a:t>h</a:t>
            </a:r>
            <a:r>
              <a:rPr lang="en-US" sz="2000" b="1" i="1" baseline="-25000" dirty="0" err="1"/>
              <a:t>R</a:t>
            </a:r>
            <a:endParaRPr lang="ru-RU" sz="2000" b="1" i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ru-RU" dirty="0"/>
              <a:t>Вставка в левое поддерево</a:t>
            </a:r>
          </a:p>
        </p:txBody>
      </p:sp>
      <p:sp>
        <p:nvSpPr>
          <p:cNvPr id="4" name="Овал 3"/>
          <p:cNvSpPr/>
          <p:nvPr/>
        </p:nvSpPr>
        <p:spPr>
          <a:xfrm>
            <a:off x="2071670" y="1500174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1428728" y="2428868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3429000"/>
            <a:ext cx="571504" cy="2143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928794" y="3429000"/>
            <a:ext cx="571504" cy="2143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000364" y="2643182"/>
            <a:ext cx="571504" cy="2143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000100" y="5572140"/>
            <a:ext cx="571504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1000100" y="5572140"/>
            <a:ext cx="571504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rot="10800000" flipV="1">
            <a:off x="1000100" y="5572140"/>
            <a:ext cx="571504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5" idx="3"/>
            <a:endCxn id="6" idx="0"/>
          </p:cNvCxnSpPr>
          <p:nvPr/>
        </p:nvCxnSpPr>
        <p:spPr>
          <a:xfrm rot="5400000">
            <a:off x="1107258" y="3034296"/>
            <a:ext cx="573299" cy="2161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endCxn id="7" idx="0"/>
          </p:cNvCxnSpPr>
          <p:nvPr/>
        </p:nvCxnSpPr>
        <p:spPr>
          <a:xfrm rot="16200000" flipH="1">
            <a:off x="1750199" y="2964652"/>
            <a:ext cx="571505" cy="3571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4" idx="3"/>
            <a:endCxn id="5" idx="0"/>
          </p:cNvCxnSpPr>
          <p:nvPr/>
        </p:nvCxnSpPr>
        <p:spPr>
          <a:xfrm rot="5400000">
            <a:off x="1660902" y="1944866"/>
            <a:ext cx="501861" cy="4661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4" idx="5"/>
            <a:endCxn id="8" idx="0"/>
          </p:cNvCxnSpPr>
          <p:nvPr/>
        </p:nvCxnSpPr>
        <p:spPr>
          <a:xfrm rot="16200000" flipH="1">
            <a:off x="2534222" y="1891287"/>
            <a:ext cx="716175" cy="7876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00166" y="2428868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  <a:endParaRPr lang="ru-RU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143108" y="150017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  <a:endParaRPr lang="ru-RU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071802" y="328612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  <a:endParaRPr lang="ru-RU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000232" y="42148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  <a:endParaRPr lang="ru-RU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071538" y="428625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  <a:endParaRPr lang="ru-RU" sz="2400" b="1" dirty="0"/>
          </a:p>
        </p:txBody>
      </p:sp>
      <p:sp>
        <p:nvSpPr>
          <p:cNvPr id="46" name="Овал 45"/>
          <p:cNvSpPr/>
          <p:nvPr/>
        </p:nvSpPr>
        <p:spPr>
          <a:xfrm>
            <a:off x="6429388" y="2285992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5786446" y="1428736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000628" y="2786058"/>
            <a:ext cx="571504" cy="2143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5929322" y="3214686"/>
            <a:ext cx="571504" cy="2143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6929454" y="3214686"/>
            <a:ext cx="571504" cy="2143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5000628" y="4929198"/>
            <a:ext cx="571504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2" name="Прямая соединительная линия 51"/>
          <p:cNvCxnSpPr/>
          <p:nvPr/>
        </p:nvCxnSpPr>
        <p:spPr>
          <a:xfrm>
            <a:off x="5000628" y="4929198"/>
            <a:ext cx="571504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rot="10800000" flipV="1">
            <a:off x="5000628" y="4929198"/>
            <a:ext cx="571504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>
            <a:stCxn id="47" idx="3"/>
            <a:endCxn id="48" idx="0"/>
          </p:cNvCxnSpPr>
          <p:nvPr/>
        </p:nvCxnSpPr>
        <p:spPr>
          <a:xfrm rot="5400000">
            <a:off x="5107786" y="2034164"/>
            <a:ext cx="930489" cy="5732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46" idx="3"/>
            <a:endCxn id="49" idx="0"/>
          </p:cNvCxnSpPr>
          <p:nvPr/>
        </p:nvCxnSpPr>
        <p:spPr>
          <a:xfrm rot="5400000">
            <a:off x="6107918" y="2819982"/>
            <a:ext cx="501861" cy="2875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46" idx="0"/>
            <a:endCxn id="47" idx="5"/>
          </p:cNvCxnSpPr>
          <p:nvPr/>
        </p:nvCxnSpPr>
        <p:spPr>
          <a:xfrm rot="16200000" flipV="1">
            <a:off x="6231139" y="1837710"/>
            <a:ext cx="430423" cy="4661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46" idx="5"/>
            <a:endCxn id="50" idx="0"/>
          </p:cNvCxnSpPr>
          <p:nvPr/>
        </p:nvCxnSpPr>
        <p:spPr>
          <a:xfrm rot="16200000" flipH="1">
            <a:off x="6784783" y="2784262"/>
            <a:ext cx="501861" cy="3589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857884" y="142873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  <a:endParaRPr lang="ru-RU" sz="2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6500826" y="2285992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endParaRPr lang="ru-RU" sz="2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7000892" y="3857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  <a:endParaRPr lang="ru-RU" sz="2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000760" y="3857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  <a:endParaRPr lang="ru-RU" sz="2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5072066" y="37861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  <a:endParaRPr lang="ru-RU" sz="2400" b="1" dirty="0"/>
          </a:p>
        </p:txBody>
      </p:sp>
      <p:sp>
        <p:nvSpPr>
          <p:cNvPr id="81" name="Стрелка вправо 80"/>
          <p:cNvSpPr/>
          <p:nvPr/>
        </p:nvSpPr>
        <p:spPr>
          <a:xfrm>
            <a:off x="4071934" y="3286124"/>
            <a:ext cx="78581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8" grpId="0"/>
      <p:bldP spid="59" grpId="0"/>
      <p:bldP spid="60" grpId="0"/>
      <p:bldP spid="61" grpId="0"/>
      <p:bldP spid="62" grpId="0"/>
      <p:bldP spid="8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ru-RU" dirty="0"/>
              <a:t>Вставка в правое поддерево</a:t>
            </a:r>
          </a:p>
        </p:txBody>
      </p:sp>
      <p:sp>
        <p:nvSpPr>
          <p:cNvPr id="4" name="Овал 3"/>
          <p:cNvSpPr/>
          <p:nvPr/>
        </p:nvSpPr>
        <p:spPr>
          <a:xfrm>
            <a:off x="1857356" y="2571744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1214414" y="1714488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5720" y="2643182"/>
            <a:ext cx="571504" cy="2143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357290" y="3571876"/>
            <a:ext cx="571504" cy="2143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428860" y="3571876"/>
            <a:ext cx="571504" cy="2143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357290" y="5286388"/>
            <a:ext cx="571504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1357290" y="5286388"/>
            <a:ext cx="571504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rot="10800000" flipV="1">
            <a:off x="1357290" y="5286388"/>
            <a:ext cx="571504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5" idx="3"/>
            <a:endCxn id="6" idx="0"/>
          </p:cNvCxnSpPr>
          <p:nvPr/>
        </p:nvCxnSpPr>
        <p:spPr>
          <a:xfrm rot="5400000">
            <a:off x="678630" y="2034164"/>
            <a:ext cx="501861" cy="7161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4" idx="3"/>
            <a:endCxn id="7" idx="0"/>
          </p:cNvCxnSpPr>
          <p:nvPr/>
        </p:nvCxnSpPr>
        <p:spPr>
          <a:xfrm rot="5400000">
            <a:off x="1500167" y="3141453"/>
            <a:ext cx="573299" cy="2875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4" idx="0"/>
            <a:endCxn id="5" idx="5"/>
          </p:cNvCxnSpPr>
          <p:nvPr/>
        </p:nvCxnSpPr>
        <p:spPr>
          <a:xfrm rot="16200000" flipV="1">
            <a:off x="1659107" y="2123462"/>
            <a:ext cx="430423" cy="4661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8" idx="0"/>
          </p:cNvCxnSpPr>
          <p:nvPr/>
        </p:nvCxnSpPr>
        <p:spPr>
          <a:xfrm rot="16200000" flipH="1">
            <a:off x="2212751" y="3070014"/>
            <a:ext cx="573299" cy="4304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85852" y="1714488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  <a:endParaRPr lang="ru-RU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28794" y="257174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  <a:endParaRPr lang="ru-RU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571736" y="43576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  <a:endParaRPr lang="ru-RU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428728" y="44291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  <a:endParaRPr lang="ru-RU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57158" y="36433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  <a:endParaRPr lang="ru-RU" sz="2400" b="1" dirty="0"/>
          </a:p>
        </p:txBody>
      </p:sp>
      <p:sp>
        <p:nvSpPr>
          <p:cNvPr id="21" name="Стрелка вправо 20"/>
          <p:cNvSpPr/>
          <p:nvPr/>
        </p:nvSpPr>
        <p:spPr>
          <a:xfrm>
            <a:off x="4143372" y="3214686"/>
            <a:ext cx="78581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2285984" y="928670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3428992" y="2428868"/>
            <a:ext cx="571504" cy="2143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единительная линия 23"/>
          <p:cNvCxnSpPr>
            <a:stCxn id="22" idx="5"/>
            <a:endCxn id="23" idx="0"/>
          </p:cNvCxnSpPr>
          <p:nvPr/>
        </p:nvCxnSpPr>
        <p:spPr>
          <a:xfrm rot="16200000" flipH="1">
            <a:off x="2677098" y="1391221"/>
            <a:ext cx="1073365" cy="10019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57422" y="92867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00430" y="36433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4</a:t>
            </a:r>
          </a:p>
        </p:txBody>
      </p:sp>
      <p:cxnSp>
        <p:nvCxnSpPr>
          <p:cNvPr id="51" name="Прямая соединительная линия 50"/>
          <p:cNvCxnSpPr>
            <a:stCxn id="22" idx="3"/>
            <a:endCxn id="5" idx="0"/>
          </p:cNvCxnSpPr>
          <p:nvPr/>
        </p:nvCxnSpPr>
        <p:spPr>
          <a:xfrm rot="5400000">
            <a:off x="1732340" y="1087610"/>
            <a:ext cx="358985" cy="8947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2428860" y="5286388"/>
            <a:ext cx="571504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>
            <a:off x="2428860" y="5286388"/>
            <a:ext cx="571504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 rot="10800000" flipV="1">
            <a:off x="2428860" y="5286388"/>
            <a:ext cx="571504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Овал 61"/>
          <p:cNvSpPr/>
          <p:nvPr/>
        </p:nvSpPr>
        <p:spPr>
          <a:xfrm>
            <a:off x="6643702" y="1071546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/>
          <p:cNvSpPr/>
          <p:nvPr/>
        </p:nvSpPr>
        <p:spPr>
          <a:xfrm>
            <a:off x="5643570" y="2357430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5072066" y="3571876"/>
            <a:ext cx="571504" cy="2143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6072198" y="3571876"/>
            <a:ext cx="571504" cy="2143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7143768" y="3571876"/>
            <a:ext cx="571504" cy="2143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6072198" y="5286388"/>
            <a:ext cx="571504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8" name="Прямая соединительная линия 67"/>
          <p:cNvCxnSpPr/>
          <p:nvPr/>
        </p:nvCxnSpPr>
        <p:spPr>
          <a:xfrm>
            <a:off x="6072198" y="5286388"/>
            <a:ext cx="571504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 rot="10800000" flipV="1">
            <a:off x="6072198" y="5286388"/>
            <a:ext cx="571504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63" idx="3"/>
            <a:endCxn id="64" idx="0"/>
          </p:cNvCxnSpPr>
          <p:nvPr/>
        </p:nvCxnSpPr>
        <p:spPr>
          <a:xfrm rot="5400000">
            <a:off x="5143505" y="2998577"/>
            <a:ext cx="787613" cy="3589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62" idx="3"/>
            <a:endCxn id="63" idx="0"/>
          </p:cNvCxnSpPr>
          <p:nvPr/>
        </p:nvCxnSpPr>
        <p:spPr>
          <a:xfrm rot="5400000">
            <a:off x="5875744" y="1516238"/>
            <a:ext cx="859051" cy="823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5" idx="0"/>
            <a:endCxn id="63" idx="5"/>
          </p:cNvCxnSpPr>
          <p:nvPr/>
        </p:nvCxnSpPr>
        <p:spPr>
          <a:xfrm rot="16200000" flipV="1">
            <a:off x="5820371" y="3034296"/>
            <a:ext cx="787613" cy="2875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2" idx="5"/>
            <a:endCxn id="79" idx="0"/>
          </p:cNvCxnSpPr>
          <p:nvPr/>
        </p:nvCxnSpPr>
        <p:spPr>
          <a:xfrm rot="16200000" flipH="1">
            <a:off x="7052676" y="1516238"/>
            <a:ext cx="787613" cy="7518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715008" y="235743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  <a:endParaRPr lang="ru-RU" sz="2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7286644" y="43576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  <a:endParaRPr lang="ru-RU" sz="24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6143636" y="44291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  <a:endParaRPr lang="ru-RU" sz="24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5143504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  <a:endParaRPr lang="ru-RU" sz="2400" b="1" dirty="0"/>
          </a:p>
        </p:txBody>
      </p:sp>
      <p:sp>
        <p:nvSpPr>
          <p:cNvPr id="79" name="Овал 78"/>
          <p:cNvSpPr/>
          <p:nvPr/>
        </p:nvSpPr>
        <p:spPr>
          <a:xfrm>
            <a:off x="7572396" y="2285992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/>
          <p:cNvSpPr/>
          <p:nvPr/>
        </p:nvSpPr>
        <p:spPr>
          <a:xfrm>
            <a:off x="8072462" y="3643314"/>
            <a:ext cx="571504" cy="2143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1" name="Прямая соединительная линия 80"/>
          <p:cNvCxnSpPr>
            <a:stCxn id="79" idx="5"/>
            <a:endCxn id="80" idx="0"/>
          </p:cNvCxnSpPr>
          <p:nvPr/>
        </p:nvCxnSpPr>
        <p:spPr>
          <a:xfrm rot="16200000" flipH="1">
            <a:off x="7713477" y="2998576"/>
            <a:ext cx="930489" cy="3589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43834" y="2285992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215338" y="44291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4</a:t>
            </a:r>
          </a:p>
        </p:txBody>
      </p:sp>
      <p:cxnSp>
        <p:nvCxnSpPr>
          <p:cNvPr id="84" name="Прямая соединительная линия 83"/>
          <p:cNvCxnSpPr>
            <a:stCxn id="79" idx="3"/>
            <a:endCxn id="66" idx="0"/>
          </p:cNvCxnSpPr>
          <p:nvPr/>
        </p:nvCxnSpPr>
        <p:spPr>
          <a:xfrm rot="5400000">
            <a:off x="7108050" y="3034296"/>
            <a:ext cx="859051" cy="2161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7143768" y="5286388"/>
            <a:ext cx="571504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6" name="Прямая соединительная линия 85"/>
          <p:cNvCxnSpPr/>
          <p:nvPr/>
        </p:nvCxnSpPr>
        <p:spPr>
          <a:xfrm>
            <a:off x="7143768" y="5286388"/>
            <a:ext cx="571504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/>
          <p:cNvCxnSpPr/>
          <p:nvPr/>
        </p:nvCxnSpPr>
        <p:spPr>
          <a:xfrm rot="10800000" flipV="1">
            <a:off x="7143768" y="5286388"/>
            <a:ext cx="571504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Прямоугольник 89"/>
          <p:cNvSpPr/>
          <p:nvPr/>
        </p:nvSpPr>
        <p:spPr>
          <a:xfrm>
            <a:off x="6715140" y="1071546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</a:rPr>
              <a:t>B</a:t>
            </a:r>
            <a:endParaRPr lang="ru-RU" sz="2400" b="1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4" grpId="0"/>
      <p:bldP spid="76" grpId="0"/>
      <p:bldP spid="77" grpId="0"/>
      <p:bldP spid="78" grpId="0"/>
      <p:bldP spid="79" grpId="0" animBg="1"/>
      <p:bldP spid="80" grpId="0" animBg="1"/>
      <p:bldP spid="82" grpId="0"/>
      <p:bldP spid="83" grpId="0"/>
      <p:bldP spid="85" grpId="0" animBg="1"/>
      <p:bldP spid="9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/>
          </p:cNvSpPr>
          <p:nvPr>
            <p:ph type="title"/>
          </p:nvPr>
        </p:nvSpPr>
        <p:spPr>
          <a:xfrm>
            <a:off x="293712" y="116632"/>
            <a:ext cx="8229600" cy="478406"/>
          </a:xfrm>
        </p:spPr>
        <p:txBody>
          <a:bodyPr>
            <a:normAutofit fontScale="90000"/>
          </a:bodyPr>
          <a:lstStyle/>
          <a:p>
            <a:pPr algn="l"/>
            <a:r>
              <a:rPr lang="ru-RU" sz="2800" dirty="0">
                <a:solidFill>
                  <a:srgbClr val="404F21"/>
                </a:solidFill>
              </a:rPr>
              <a:t>Пример построения </a:t>
            </a:r>
            <a:r>
              <a:rPr lang="ru-RU" sz="2800" dirty="0" err="1">
                <a:solidFill>
                  <a:srgbClr val="404F21"/>
                </a:solidFill>
              </a:rPr>
              <a:t>АВЛ-дерева</a:t>
            </a:r>
            <a:endParaRPr lang="ru-RU" sz="2800" dirty="0">
              <a:solidFill>
                <a:srgbClr val="404F21"/>
              </a:solidFill>
            </a:endParaRPr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20688" y="595038"/>
            <a:ext cx="7718805" cy="59499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r>
              <a:rPr lang="ru-RU" sz="3200" dirty="0"/>
              <a:t>Пример построения сбалансированного дерева двоичного поиска</a:t>
            </a:r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229600" cy="685792"/>
          </a:xfrm>
        </p:spPr>
        <p:txBody>
          <a:bodyPr/>
          <a:lstStyle/>
          <a:p>
            <a:pPr>
              <a:buNone/>
            </a:pPr>
            <a:r>
              <a:rPr lang="ru-RU" dirty="0"/>
              <a:t>Пусть </a:t>
            </a:r>
            <a:r>
              <a:rPr lang="en-US" dirty="0"/>
              <a:t>S = {1, 2, 3, 4, 5, 6, 7, 8, 9, 10}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682824" y="2200874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6" name="Овал 5"/>
          <p:cNvSpPr/>
          <p:nvPr/>
        </p:nvSpPr>
        <p:spPr>
          <a:xfrm>
            <a:off x="5239427" y="3013206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7" name="Овал 6"/>
          <p:cNvSpPr/>
          <p:nvPr/>
        </p:nvSpPr>
        <p:spPr>
          <a:xfrm>
            <a:off x="1531134" y="4138820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8" name="Овал 7"/>
          <p:cNvSpPr/>
          <p:nvPr/>
        </p:nvSpPr>
        <p:spPr>
          <a:xfrm>
            <a:off x="3111320" y="4129700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9" name="Овал 8"/>
          <p:cNvSpPr/>
          <p:nvPr/>
        </p:nvSpPr>
        <p:spPr>
          <a:xfrm>
            <a:off x="4323486" y="4241987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0" name="Овал 9"/>
          <p:cNvSpPr/>
          <p:nvPr/>
        </p:nvSpPr>
        <p:spPr>
          <a:xfrm>
            <a:off x="6980372" y="5423564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1" name="Овал 10"/>
          <p:cNvSpPr/>
          <p:nvPr/>
        </p:nvSpPr>
        <p:spPr>
          <a:xfrm>
            <a:off x="3539948" y="5344146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2" name="Овал 11"/>
          <p:cNvSpPr/>
          <p:nvPr/>
        </p:nvSpPr>
        <p:spPr>
          <a:xfrm>
            <a:off x="2451848" y="2836406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3" name="Овал 12"/>
          <p:cNvSpPr/>
          <p:nvPr/>
        </p:nvSpPr>
        <p:spPr>
          <a:xfrm>
            <a:off x="5076056" y="5373216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4" name="Овал 13"/>
          <p:cNvSpPr/>
          <p:nvPr/>
        </p:nvSpPr>
        <p:spPr>
          <a:xfrm>
            <a:off x="6300192" y="4149080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15" name="Прямая соединительная линия 14"/>
          <p:cNvCxnSpPr>
            <a:stCxn id="12" idx="3"/>
            <a:endCxn id="7" idx="0"/>
          </p:cNvCxnSpPr>
          <p:nvPr/>
        </p:nvCxnSpPr>
        <p:spPr>
          <a:xfrm flipH="1">
            <a:off x="1816886" y="3263239"/>
            <a:ext cx="718657" cy="875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5" idx="6"/>
            <a:endCxn id="6" idx="1"/>
          </p:cNvCxnSpPr>
          <p:nvPr/>
        </p:nvCxnSpPr>
        <p:spPr>
          <a:xfrm>
            <a:off x="4254328" y="2450907"/>
            <a:ext cx="1068794" cy="635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12" idx="5"/>
            <a:endCxn id="27" idx="0"/>
          </p:cNvCxnSpPr>
          <p:nvPr/>
        </p:nvCxnSpPr>
        <p:spPr>
          <a:xfrm>
            <a:off x="2939657" y="3263239"/>
            <a:ext cx="413180" cy="866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6" idx="3"/>
            <a:endCxn id="9" idx="0"/>
          </p:cNvCxnSpPr>
          <p:nvPr/>
        </p:nvCxnSpPr>
        <p:spPr>
          <a:xfrm flipH="1">
            <a:off x="4573519" y="3440039"/>
            <a:ext cx="749603" cy="801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14" idx="0"/>
          </p:cNvCxnSpPr>
          <p:nvPr/>
        </p:nvCxnSpPr>
        <p:spPr>
          <a:xfrm>
            <a:off x="5727236" y="3440039"/>
            <a:ext cx="858708" cy="709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12" idx="7"/>
            <a:endCxn id="5" idx="2"/>
          </p:cNvCxnSpPr>
          <p:nvPr/>
        </p:nvCxnSpPr>
        <p:spPr>
          <a:xfrm flipV="1">
            <a:off x="2939657" y="2450907"/>
            <a:ext cx="743167" cy="458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5"/>
            <a:endCxn id="11" idx="0"/>
          </p:cNvCxnSpPr>
          <p:nvPr/>
        </p:nvCxnSpPr>
        <p:spPr>
          <a:xfrm rot="16200000" flipH="1">
            <a:off x="3288120" y="4806565"/>
            <a:ext cx="787613" cy="287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9" idx="5"/>
            <a:endCxn id="13" idx="0"/>
          </p:cNvCxnSpPr>
          <p:nvPr/>
        </p:nvCxnSpPr>
        <p:spPr>
          <a:xfrm>
            <a:off x="4750319" y="4668820"/>
            <a:ext cx="611489" cy="70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14" idx="5"/>
            <a:endCxn id="10" idx="0"/>
          </p:cNvCxnSpPr>
          <p:nvPr/>
        </p:nvCxnSpPr>
        <p:spPr>
          <a:xfrm>
            <a:off x="6788001" y="4575913"/>
            <a:ext cx="442404" cy="847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9430" y="21877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5</a:t>
            </a:r>
            <a:endParaRPr lang="ru-RU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646807" y="41389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ru-RU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148064" y="5373216"/>
            <a:ext cx="438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7</a:t>
            </a:r>
            <a:endParaRPr lang="ru-RU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182758" y="41297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00618" y="42716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6</a:t>
            </a:r>
            <a:endParaRPr lang="ru-RU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987782" y="542812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10</a:t>
            </a:r>
            <a:endParaRPr lang="ru-RU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523286" y="29078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2</a:t>
            </a:r>
            <a:endParaRPr lang="ru-RU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665960" y="53295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4</a:t>
            </a:r>
            <a:endParaRPr lang="ru-RU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364088" y="30689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8</a:t>
            </a:r>
            <a:endParaRPr lang="ru-RU" sz="2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444208" y="42210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9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/>
          </p:cNvSpPr>
          <p:nvPr>
            <p:ph type="title"/>
          </p:nvPr>
        </p:nvSpPr>
        <p:spPr>
          <a:xfrm>
            <a:off x="395536" y="0"/>
            <a:ext cx="8572560" cy="836712"/>
          </a:xfrm>
        </p:spPr>
        <p:txBody>
          <a:bodyPr/>
          <a:lstStyle/>
          <a:p>
            <a:pPr algn="l"/>
            <a:r>
              <a:rPr lang="ru-RU" sz="3200" dirty="0">
                <a:solidFill>
                  <a:srgbClr val="404F21"/>
                </a:solidFill>
              </a:rPr>
              <a:t>Красно-чёрное дерево (</a:t>
            </a:r>
            <a:r>
              <a:rPr lang="ru-RU" sz="3200" dirty="0" err="1">
                <a:solidFill>
                  <a:srgbClr val="404F21"/>
                </a:solidFill>
              </a:rPr>
              <a:t>Red-Black-Tree</a:t>
            </a:r>
            <a:r>
              <a:rPr lang="ru-RU" sz="3200" dirty="0">
                <a:solidFill>
                  <a:srgbClr val="404F21"/>
                </a:solidFill>
              </a:rPr>
              <a:t>, </a:t>
            </a:r>
            <a:r>
              <a:rPr lang="ru-RU" sz="3200" dirty="0" err="1">
                <a:solidFill>
                  <a:srgbClr val="404F21"/>
                </a:solidFill>
              </a:rPr>
              <a:t>RB-Tree</a:t>
            </a:r>
            <a:r>
              <a:rPr lang="ru-RU" sz="3200" dirty="0">
                <a:solidFill>
                  <a:srgbClr val="404F21"/>
                </a:solidFill>
              </a:rPr>
              <a:t>)</a:t>
            </a:r>
          </a:p>
        </p:txBody>
      </p:sp>
      <p:sp>
        <p:nvSpPr>
          <p:cNvPr id="96259" name="Rectangle 3"/>
          <p:cNvSpPr>
            <a:spLocks noGrp="1"/>
          </p:cNvSpPr>
          <p:nvPr>
            <p:ph type="body" idx="1"/>
          </p:nvPr>
        </p:nvSpPr>
        <p:spPr>
          <a:xfrm>
            <a:off x="251520" y="1124744"/>
            <a:ext cx="8892480" cy="5616624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i="1" dirty="0">
                <a:solidFill>
                  <a:srgbClr val="FF0000"/>
                </a:solidFill>
              </a:rPr>
              <a:t>Красно-чёрное</a:t>
            </a:r>
            <a:r>
              <a:rPr lang="ru-RU" sz="2800" dirty="0"/>
              <a:t> дерево обладает следующими свойствами.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ru-RU" sz="2800" dirty="0"/>
              <a:t>Каждый узел либо красный либо чёрный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ru-RU" sz="2800" dirty="0"/>
              <a:t>Все листья черны. 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ru-RU" sz="2800" dirty="0"/>
              <a:t>Корень дерева – чёрный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ru-RU" sz="2800" dirty="0"/>
              <a:t>Все сыновья красных узлов черны. 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ru-RU" sz="2800" dirty="0"/>
              <a:t>Для каждого узла все пути от него до листьев, являющихся его потомками, содержат одно и то же количество черных узлов.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Для корня число чёрных узлов до листьев называется </a:t>
            </a:r>
            <a:r>
              <a:rPr lang="ru-RU" sz="2800" dirty="0">
                <a:solidFill>
                  <a:srgbClr val="FF0000"/>
                </a:solidFill>
              </a:rPr>
              <a:t>чёрной высотой</a:t>
            </a:r>
            <a:r>
              <a:rPr lang="ru-RU" sz="2800" dirty="0"/>
              <a:t> дерева.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Для удобства листьями красно-чёрного дерева считаются фиктивные «нулевые» узлы, не содержащие данных (</a:t>
            </a:r>
            <a:r>
              <a:rPr lang="en-US" sz="2800" dirty="0"/>
              <a:t>NIL</a:t>
            </a:r>
            <a:r>
              <a:rPr lang="ru-RU" sz="2800" dirty="0"/>
              <a:t>).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647700"/>
          </a:xfrm>
        </p:spPr>
        <p:txBody>
          <a:bodyPr>
            <a:normAutofit fontScale="90000"/>
          </a:bodyPr>
          <a:lstStyle/>
          <a:p>
            <a:pPr algn="l"/>
            <a:r>
              <a:rPr lang="ru-RU" sz="2800" b="1" dirty="0"/>
              <a:t/>
            </a:r>
            <a:br>
              <a:rPr lang="ru-RU" sz="2800" b="1" dirty="0"/>
            </a:br>
            <a:r>
              <a:rPr lang="ru-RU" sz="2800" dirty="0">
                <a:solidFill>
                  <a:srgbClr val="404F21"/>
                </a:solidFill>
              </a:rPr>
              <a:t>Пример</a:t>
            </a:r>
            <a:r>
              <a:rPr lang="ru-RU" sz="2800" b="1" dirty="0"/>
              <a:t> </a:t>
            </a:r>
            <a:r>
              <a:rPr lang="ru-RU" sz="4000" b="1" dirty="0"/>
              <a:t/>
            </a:r>
            <a:br>
              <a:rPr lang="ru-RU" sz="4000" b="1" dirty="0"/>
            </a:br>
            <a:endParaRPr lang="ru-RU" sz="4000" b="1" dirty="0"/>
          </a:p>
        </p:txBody>
      </p:sp>
      <p:pic>
        <p:nvPicPr>
          <p:cNvPr id="7" name="Содержимое 6" descr="RB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9936" y="900010"/>
            <a:ext cx="8760303" cy="434125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ru-RU" dirty="0"/>
              <a:t>Дерево 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>
                <a:solidFill>
                  <a:srgbClr val="00B050"/>
                </a:solidFill>
              </a:rPr>
              <a:t>Определение</a:t>
            </a:r>
            <a:r>
              <a:rPr lang="ru-RU" dirty="0"/>
              <a:t>. </a:t>
            </a:r>
            <a:r>
              <a:rPr lang="ru-RU" dirty="0">
                <a:solidFill>
                  <a:srgbClr val="FF0000"/>
                </a:solidFill>
              </a:rPr>
              <a:t>Деревом двоичного поиска </a:t>
            </a:r>
            <a:r>
              <a:rPr lang="ru-RU" dirty="0"/>
              <a:t>для множества </a:t>
            </a:r>
            <a:r>
              <a:rPr lang="en-US" i="1" dirty="0"/>
              <a:t>S</a:t>
            </a:r>
            <a:r>
              <a:rPr lang="en-US" dirty="0"/>
              <a:t> </a:t>
            </a:r>
            <a:r>
              <a:rPr lang="ru-RU" dirty="0"/>
              <a:t>называется помеченное двоичное дерево, каждый узел </a:t>
            </a:r>
            <a:r>
              <a:rPr lang="en-US" i="1" dirty="0"/>
              <a:t>v</a:t>
            </a:r>
            <a:r>
              <a:rPr lang="en-US" dirty="0"/>
              <a:t> </a:t>
            </a:r>
            <a:r>
              <a:rPr lang="ru-RU" dirty="0"/>
              <a:t>которого помечен элементом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</a:t>
            </a:r>
            <a:r>
              <a:rPr lang="en-US" dirty="0">
                <a:sym typeface="Symbol"/>
              </a:rPr>
              <a:t></a:t>
            </a:r>
            <a:r>
              <a:rPr lang="en-US" i="1" dirty="0">
                <a:sym typeface="Symbol"/>
              </a:rPr>
              <a:t>S </a:t>
            </a:r>
            <a:r>
              <a:rPr lang="ru-RU" dirty="0">
                <a:sym typeface="Symbol"/>
              </a:rPr>
              <a:t>так, что</a:t>
            </a:r>
          </a:p>
          <a:p>
            <a:pPr marL="514350" indent="-514350">
              <a:buAutoNum type="arabicParenR"/>
            </a:pPr>
            <a:r>
              <a:rPr lang="ru-RU" dirty="0"/>
              <a:t>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) &lt;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</a:t>
            </a:r>
            <a:r>
              <a:rPr lang="ru-RU" dirty="0"/>
              <a:t>для каждого узла </a:t>
            </a:r>
            <a:r>
              <a:rPr lang="en-US" dirty="0"/>
              <a:t>u </a:t>
            </a:r>
            <a:r>
              <a:rPr lang="ru-RU" dirty="0"/>
              <a:t>из левого поддерева узла </a:t>
            </a:r>
            <a:r>
              <a:rPr lang="en-US" dirty="0"/>
              <a:t>v, </a:t>
            </a:r>
          </a:p>
          <a:p>
            <a:pPr marL="514350" indent="-514350">
              <a:buFont typeface="Arial" pitchFamily="34" charset="0"/>
              <a:buAutoNum type="arabicParenR"/>
            </a:pPr>
            <a:r>
              <a:rPr lang="ru-RU" dirty="0"/>
              <a:t>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w</a:t>
            </a:r>
            <a:r>
              <a:rPr lang="en-US" dirty="0"/>
              <a:t>) &gt;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</a:t>
            </a:r>
            <a:r>
              <a:rPr lang="ru-RU" dirty="0"/>
              <a:t>для каждого узла </a:t>
            </a:r>
            <a:r>
              <a:rPr lang="en-US" i="1" dirty="0"/>
              <a:t>w</a:t>
            </a:r>
            <a:r>
              <a:rPr lang="en-US" dirty="0"/>
              <a:t> </a:t>
            </a:r>
            <a:r>
              <a:rPr lang="ru-RU" dirty="0"/>
              <a:t>из правого поддерева узла </a:t>
            </a:r>
            <a:r>
              <a:rPr lang="en-US" i="1" dirty="0"/>
              <a:t>v</a:t>
            </a:r>
            <a:r>
              <a:rPr lang="en-US" dirty="0"/>
              <a:t>, </a:t>
            </a:r>
            <a:endParaRPr lang="ru-RU" dirty="0"/>
          </a:p>
          <a:p>
            <a:pPr marL="514350" indent="-514350">
              <a:buFont typeface="Arial" pitchFamily="34" charset="0"/>
              <a:buAutoNum type="arabicParenR"/>
            </a:pPr>
            <a:r>
              <a:rPr lang="ru-RU" dirty="0"/>
              <a:t>для любого элемента </a:t>
            </a:r>
            <a:r>
              <a:rPr lang="en-US" i="1" dirty="0"/>
              <a:t>a</a:t>
            </a:r>
            <a:r>
              <a:rPr lang="en-US" dirty="0">
                <a:sym typeface="Symbol"/>
              </a:rPr>
              <a:t> </a:t>
            </a:r>
            <a:r>
              <a:rPr lang="en-US" i="1" dirty="0">
                <a:sym typeface="Symbol"/>
              </a:rPr>
              <a:t>S</a:t>
            </a:r>
            <a:r>
              <a:rPr lang="en-US" dirty="0">
                <a:sym typeface="Symbol"/>
              </a:rPr>
              <a:t> </a:t>
            </a:r>
            <a:r>
              <a:rPr lang="ru-RU" dirty="0">
                <a:sym typeface="Symbol"/>
              </a:rPr>
              <a:t>существует единственный узел </a:t>
            </a:r>
            <a:r>
              <a:rPr lang="en-US" i="1" dirty="0">
                <a:sym typeface="Symbol"/>
              </a:rPr>
              <a:t>v </a:t>
            </a:r>
            <a:r>
              <a:rPr lang="ru-RU" i="1" dirty="0">
                <a:sym typeface="Symbol"/>
              </a:rPr>
              <a:t>, </a:t>
            </a:r>
            <a:r>
              <a:rPr lang="ru-RU" dirty="0">
                <a:sym typeface="Symbol"/>
              </a:rPr>
              <a:t>такой что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</a:t>
            </a:r>
            <a:r>
              <a:rPr lang="ru-RU" dirty="0"/>
              <a:t> = </a:t>
            </a:r>
            <a:r>
              <a:rPr lang="en-US" i="1" dirty="0"/>
              <a:t>a</a:t>
            </a:r>
            <a:r>
              <a:rPr lang="en-US" dirty="0"/>
              <a:t>.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/>
          </p:cNvSpPr>
          <p:nvPr>
            <p:ph type="title"/>
          </p:nvPr>
        </p:nvSpPr>
        <p:spPr>
          <a:xfrm>
            <a:off x="285720" y="285728"/>
            <a:ext cx="8229600" cy="777875"/>
          </a:xfrm>
        </p:spPr>
        <p:txBody>
          <a:bodyPr/>
          <a:lstStyle/>
          <a:p>
            <a:pPr algn="l"/>
            <a:r>
              <a:rPr lang="ru-RU" sz="2800" dirty="0">
                <a:solidFill>
                  <a:srgbClr val="FF0000"/>
                </a:solidFill>
              </a:rPr>
              <a:t>Свойства красно-чёрного дерева </a:t>
            </a:r>
          </a:p>
        </p:txBody>
      </p:sp>
      <p:sp>
        <p:nvSpPr>
          <p:cNvPr id="100355" name="Rectangle 3"/>
          <p:cNvSpPr>
            <a:spLocks noGrp="1"/>
          </p:cNvSpPr>
          <p:nvPr>
            <p:ph type="body" idx="1"/>
          </p:nvPr>
        </p:nvSpPr>
        <p:spPr>
          <a:xfrm>
            <a:off x="323850" y="112553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b="1" dirty="0"/>
              <a:t>1.</a:t>
            </a:r>
            <a:r>
              <a:rPr lang="ru-RU" dirty="0"/>
              <a:t> Если </a:t>
            </a:r>
            <a:r>
              <a:rPr lang="ru-RU" dirty="0" err="1"/>
              <a:t>h</a:t>
            </a:r>
            <a:r>
              <a:rPr lang="ru-RU" dirty="0"/>
              <a:t> - чёрная высота дерева, то количество листьев не менее 2</a:t>
            </a:r>
            <a:r>
              <a:rPr lang="ru-RU" i="1" baseline="30000" dirty="0"/>
              <a:t>h</a:t>
            </a:r>
            <a:r>
              <a:rPr lang="ru-RU" baseline="30000" dirty="0"/>
              <a:t> − 1</a:t>
            </a:r>
            <a:r>
              <a:rPr lang="ru-RU" dirty="0"/>
              <a:t>.</a:t>
            </a:r>
          </a:p>
          <a:p>
            <a:pPr>
              <a:buFont typeface="Arial" charset="0"/>
              <a:buNone/>
            </a:pPr>
            <a:r>
              <a:rPr lang="ru-RU" b="1" dirty="0"/>
              <a:t>2.</a:t>
            </a:r>
            <a:r>
              <a:rPr lang="ru-RU" dirty="0"/>
              <a:t> Если </a:t>
            </a:r>
            <a:r>
              <a:rPr lang="ru-RU" dirty="0" err="1"/>
              <a:t>h</a:t>
            </a:r>
            <a:r>
              <a:rPr lang="ru-RU" dirty="0"/>
              <a:t> - высота дерева, то количество листьев не менее 2</a:t>
            </a:r>
            <a:r>
              <a:rPr lang="ru-RU" baseline="30000" dirty="0"/>
              <a:t>(</a:t>
            </a:r>
            <a:r>
              <a:rPr lang="ru-RU" i="1" baseline="30000" dirty="0"/>
              <a:t>h</a:t>
            </a:r>
            <a:r>
              <a:rPr lang="ru-RU" baseline="30000" dirty="0"/>
              <a:t>−1)/2</a:t>
            </a:r>
            <a:r>
              <a:rPr lang="ru-RU" dirty="0"/>
              <a:t>. </a:t>
            </a:r>
          </a:p>
          <a:p>
            <a:pPr>
              <a:buFont typeface="Arial" charset="0"/>
              <a:buNone/>
            </a:pPr>
            <a:r>
              <a:rPr lang="ru-RU" b="1" dirty="0"/>
              <a:t>3. </a:t>
            </a:r>
            <a:r>
              <a:rPr lang="ru-RU" dirty="0"/>
              <a:t>Если количество листьев </a:t>
            </a:r>
            <a:r>
              <a:rPr lang="ru-RU" i="1" dirty="0"/>
              <a:t>N</a:t>
            </a:r>
            <a:r>
              <a:rPr lang="ru-RU" dirty="0"/>
              <a:t>, высота дерева не больше 2</a:t>
            </a:r>
            <a:r>
              <a:rPr lang="ru-RU" i="1" dirty="0"/>
              <a:t>log</a:t>
            </a:r>
            <a:r>
              <a:rPr lang="ru-RU" baseline="-25000" dirty="0"/>
              <a:t>2</a:t>
            </a:r>
            <a:r>
              <a:rPr lang="ru-RU" dirty="0"/>
              <a:t>(</a:t>
            </a:r>
            <a:r>
              <a:rPr lang="ru-RU" i="1" dirty="0"/>
              <a:t>N</a:t>
            </a:r>
            <a:r>
              <a:rPr lang="ru-RU" dirty="0"/>
              <a:t> + 1)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/>
              <a:t>Повороты</a:t>
            </a:r>
          </a:p>
        </p:txBody>
      </p:sp>
      <p:pic>
        <p:nvPicPr>
          <p:cNvPr id="4" name="Содержимое 3" descr="rotat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31841" y="836712"/>
            <a:ext cx="6012160" cy="2817986"/>
          </a:xfrm>
        </p:spPr>
      </p:pic>
      <p:sp>
        <p:nvSpPr>
          <p:cNvPr id="3" name="TextBox 2"/>
          <p:cNvSpPr txBox="1"/>
          <p:nvPr/>
        </p:nvSpPr>
        <p:spPr>
          <a:xfrm>
            <a:off x="251520" y="2420888"/>
            <a:ext cx="460851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Left_Rotate</a:t>
            </a:r>
            <a:r>
              <a:rPr lang="en-US" sz="2000" dirty="0"/>
              <a:t>(T, x)</a:t>
            </a:r>
          </a:p>
          <a:p>
            <a:pPr>
              <a:tabLst>
                <a:tab pos="542925" algn="l"/>
              </a:tabLst>
            </a:pPr>
            <a:r>
              <a:rPr lang="en-US" sz="2000" dirty="0"/>
              <a:t>	y </a:t>
            </a:r>
            <a:r>
              <a:rPr lang="en-US" sz="2000" dirty="0">
                <a:sym typeface="Symbol"/>
              </a:rPr>
              <a:t> right[x]</a:t>
            </a:r>
          </a:p>
          <a:p>
            <a:pPr>
              <a:tabLst>
                <a:tab pos="542925" algn="l"/>
              </a:tabLst>
            </a:pPr>
            <a:r>
              <a:rPr lang="en-US" sz="2000" dirty="0">
                <a:sym typeface="Symbol"/>
              </a:rPr>
              <a:t>	right[x]  left[y]</a:t>
            </a:r>
          </a:p>
          <a:p>
            <a:pPr>
              <a:tabLst>
                <a:tab pos="542925" algn="l"/>
              </a:tabLst>
            </a:pPr>
            <a:r>
              <a:rPr lang="en-US" sz="2000" dirty="0">
                <a:sym typeface="Symbol"/>
              </a:rPr>
              <a:t>	if left[y] ≠ nil [T]</a:t>
            </a:r>
          </a:p>
          <a:p>
            <a:pPr>
              <a:tabLst>
                <a:tab pos="542925" algn="l"/>
              </a:tabLst>
            </a:pPr>
            <a:r>
              <a:rPr lang="en-US" sz="2000" dirty="0">
                <a:sym typeface="Symbol"/>
              </a:rPr>
              <a:t>		then p[left[y]]   x</a:t>
            </a:r>
          </a:p>
          <a:p>
            <a:pPr>
              <a:tabLst>
                <a:tab pos="542925" algn="l"/>
              </a:tabLst>
            </a:pPr>
            <a:r>
              <a:rPr lang="en-US" sz="2000" dirty="0">
                <a:sym typeface="Symbol"/>
              </a:rPr>
              <a:t>	p[y]   p[x]</a:t>
            </a:r>
          </a:p>
          <a:p>
            <a:pPr>
              <a:tabLst>
                <a:tab pos="542925" algn="l"/>
              </a:tabLst>
            </a:pPr>
            <a:r>
              <a:rPr lang="en-US" sz="2000" dirty="0">
                <a:sym typeface="Symbol"/>
              </a:rPr>
              <a:t>	if p[x] = nil [T]	</a:t>
            </a:r>
          </a:p>
          <a:p>
            <a:pPr>
              <a:tabLst>
                <a:tab pos="542925" algn="l"/>
              </a:tabLst>
            </a:pPr>
            <a:r>
              <a:rPr lang="en-US" sz="2000" dirty="0">
                <a:sym typeface="Symbol"/>
              </a:rPr>
              <a:t>		then root[T]  y</a:t>
            </a:r>
          </a:p>
          <a:p>
            <a:pPr>
              <a:tabLst>
                <a:tab pos="542925" algn="l"/>
              </a:tabLst>
            </a:pPr>
            <a:r>
              <a:rPr lang="en-US" sz="2000" dirty="0">
                <a:sym typeface="Symbol"/>
              </a:rPr>
              <a:t>		else  if x = left[p[x]]</a:t>
            </a:r>
          </a:p>
          <a:p>
            <a:pPr>
              <a:tabLst>
                <a:tab pos="542925" algn="l"/>
              </a:tabLst>
            </a:pPr>
            <a:r>
              <a:rPr lang="en-US" sz="2000" dirty="0">
                <a:sym typeface="Symbol"/>
              </a:rPr>
              <a:t>			then left[p[x]]  y</a:t>
            </a:r>
          </a:p>
          <a:p>
            <a:pPr>
              <a:tabLst>
                <a:tab pos="542925" algn="l"/>
              </a:tabLst>
            </a:pPr>
            <a:r>
              <a:rPr lang="en-US" sz="2000" dirty="0">
                <a:sym typeface="Symbol"/>
              </a:rPr>
              <a:t>			else right[p[x]]  y</a:t>
            </a:r>
          </a:p>
          <a:p>
            <a:pPr>
              <a:tabLst>
                <a:tab pos="542925" algn="l"/>
              </a:tabLst>
            </a:pPr>
            <a:r>
              <a:rPr lang="en-US" sz="2000" dirty="0">
                <a:sym typeface="Symbol"/>
              </a:rPr>
              <a:t>	left[y]  x</a:t>
            </a:r>
          </a:p>
          <a:p>
            <a:pPr>
              <a:tabLst>
                <a:tab pos="542925" algn="l"/>
              </a:tabLst>
            </a:pPr>
            <a:r>
              <a:rPr lang="en-US" sz="2000" dirty="0">
                <a:sym typeface="Symbol"/>
              </a:rPr>
              <a:t>	p[x]  y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/>
          </p:cNvSpPr>
          <p:nvPr>
            <p:ph type="title"/>
          </p:nvPr>
        </p:nvSpPr>
        <p:spPr>
          <a:xfrm>
            <a:off x="251520" y="5752"/>
            <a:ext cx="8229600" cy="561975"/>
          </a:xfrm>
        </p:spPr>
        <p:txBody>
          <a:bodyPr/>
          <a:lstStyle/>
          <a:p>
            <a:pPr algn="l"/>
            <a:r>
              <a:rPr lang="ru-RU" sz="2800" dirty="0">
                <a:solidFill>
                  <a:srgbClr val="404F21"/>
                </a:solidFill>
              </a:rPr>
              <a:t>Операция вставки</a:t>
            </a:r>
          </a:p>
        </p:txBody>
      </p:sp>
      <p:sp>
        <p:nvSpPr>
          <p:cNvPr id="106499" name="Rectangle 3"/>
          <p:cNvSpPr>
            <a:spLocks noGrp="1"/>
          </p:cNvSpPr>
          <p:nvPr>
            <p:ph type="body" idx="1"/>
          </p:nvPr>
        </p:nvSpPr>
        <p:spPr>
          <a:xfrm>
            <a:off x="251520" y="567727"/>
            <a:ext cx="8892480" cy="6290273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Чтобы вставить узел, мы сначала 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ru-RU" sz="2400" dirty="0"/>
              <a:t>ищем в дереве место, куда его следует добавить. 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ru-RU" sz="2400" dirty="0"/>
              <a:t>Новый узел всегда добавляется как лист, поэтому оба его потомка являются </a:t>
            </a:r>
            <a:r>
              <a:rPr lang="ru-RU" sz="2400" b="1" dirty="0"/>
              <a:t>N</a:t>
            </a:r>
            <a:r>
              <a:rPr lang="en-US" sz="2400" b="1" dirty="0"/>
              <a:t>UL</a:t>
            </a:r>
            <a:r>
              <a:rPr lang="ru-RU" sz="2400" b="1" dirty="0"/>
              <a:t>L</a:t>
            </a:r>
            <a:r>
              <a:rPr lang="ru-RU" sz="2400" dirty="0"/>
              <a:t>-узлами и предполагаются черными. 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ru-RU" sz="2400" dirty="0"/>
              <a:t>После вставки красим узел в красный цвет. 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ru-RU" sz="2400" dirty="0"/>
              <a:t>После этого применяем процедуру </a:t>
            </a:r>
            <a:r>
              <a:rPr lang="en-US" sz="2400" dirty="0" err="1"/>
              <a:t>Fixup</a:t>
            </a:r>
            <a:r>
              <a:rPr lang="en-US" sz="2400" dirty="0"/>
              <a:t>:</a:t>
            </a:r>
          </a:p>
          <a:p>
            <a:pPr marL="0" indent="0">
              <a:lnSpc>
                <a:spcPct val="80000"/>
              </a:lnSpc>
              <a:buNone/>
            </a:pPr>
            <a:endParaRPr lang="en-US" sz="2400" dirty="0"/>
          </a:p>
          <a:p>
            <a:pPr marL="0" indent="0">
              <a:lnSpc>
                <a:spcPct val="80000"/>
              </a:lnSpc>
              <a:buNone/>
            </a:pPr>
            <a:endParaRPr lang="en-US" sz="2400" dirty="0"/>
          </a:p>
          <a:p>
            <a:pPr marL="0" indent="0">
              <a:lnSpc>
                <a:spcPct val="80000"/>
              </a:lnSpc>
              <a:buNone/>
              <a:tabLst>
                <a:tab pos="542925" algn="l"/>
                <a:tab pos="989013" algn="l"/>
                <a:tab pos="1435100" algn="l"/>
              </a:tabLst>
            </a:pPr>
            <a:r>
              <a:rPr lang="en-US" sz="2400" dirty="0" err="1"/>
              <a:t>Fixup</a:t>
            </a:r>
            <a:r>
              <a:rPr lang="en-US" sz="2400" dirty="0"/>
              <a:t> (T, z)</a:t>
            </a:r>
          </a:p>
          <a:p>
            <a:pPr marL="0" indent="0">
              <a:lnSpc>
                <a:spcPct val="80000"/>
              </a:lnSpc>
              <a:buNone/>
              <a:tabLst>
                <a:tab pos="542925" algn="l"/>
                <a:tab pos="989013" algn="l"/>
                <a:tab pos="1435100" algn="l"/>
              </a:tabLst>
            </a:pPr>
            <a:r>
              <a:rPr lang="en-US" sz="2400" dirty="0"/>
              <a:t>	while color[p[x]] = RED</a:t>
            </a:r>
          </a:p>
          <a:p>
            <a:pPr marL="0" indent="0">
              <a:lnSpc>
                <a:spcPct val="80000"/>
              </a:lnSpc>
              <a:buNone/>
              <a:tabLst>
                <a:tab pos="542925" algn="l"/>
                <a:tab pos="989013" algn="l"/>
                <a:tab pos="1435100" algn="l"/>
              </a:tabLst>
            </a:pPr>
            <a:r>
              <a:rPr lang="en-US" sz="2400" dirty="0"/>
              <a:t>		do </a:t>
            </a:r>
            <a:r>
              <a:rPr lang="ru-RU" sz="2400" dirty="0"/>
              <a:t>  </a:t>
            </a:r>
            <a:r>
              <a:rPr lang="en-US" sz="2400" dirty="0"/>
              <a:t>if p[z] = left[p[p[z]]]</a:t>
            </a:r>
          </a:p>
          <a:p>
            <a:pPr marL="0" indent="0">
              <a:lnSpc>
                <a:spcPct val="80000"/>
              </a:lnSpc>
              <a:buNone/>
              <a:tabLst>
                <a:tab pos="542925" algn="l"/>
                <a:tab pos="989013" algn="l"/>
                <a:tab pos="1435100" algn="l"/>
              </a:tabLst>
            </a:pPr>
            <a:r>
              <a:rPr lang="en-US" sz="2400" dirty="0"/>
              <a:t>			then y </a:t>
            </a:r>
            <a:r>
              <a:rPr lang="en-US" sz="2400" dirty="0">
                <a:sym typeface="Symbol"/>
              </a:rPr>
              <a:t>right</a:t>
            </a:r>
            <a:r>
              <a:rPr lang="en-US" sz="2400" dirty="0"/>
              <a:t>[p[p[z]]]</a:t>
            </a:r>
          </a:p>
          <a:p>
            <a:pPr marL="0" indent="0">
              <a:lnSpc>
                <a:spcPct val="80000"/>
              </a:lnSpc>
              <a:buNone/>
              <a:tabLst>
                <a:tab pos="542925" algn="l"/>
                <a:tab pos="989013" algn="l"/>
                <a:tab pos="1435100" algn="l"/>
                <a:tab pos="1978025" algn="l"/>
              </a:tabLst>
            </a:pPr>
            <a:r>
              <a:rPr lang="en-US" sz="2400" dirty="0"/>
              <a:t>			</a:t>
            </a:r>
            <a:r>
              <a:rPr lang="ru-RU" sz="2400" dirty="0"/>
              <a:t>     </a:t>
            </a:r>
            <a:r>
              <a:rPr lang="en-US" sz="2400" dirty="0"/>
              <a:t>if color [y] = RED		</a:t>
            </a:r>
            <a:r>
              <a:rPr lang="ru-RU" sz="2400" dirty="0"/>
              <a:t>	              </a:t>
            </a:r>
            <a:r>
              <a:rPr lang="en-US" sz="2400" dirty="0">
                <a:solidFill>
                  <a:srgbClr val="00B050"/>
                </a:solidFill>
              </a:rPr>
              <a:t>//</a:t>
            </a:r>
            <a:r>
              <a:rPr lang="ru-RU" sz="2400" dirty="0">
                <a:solidFill>
                  <a:srgbClr val="00B050"/>
                </a:solidFill>
              </a:rPr>
              <a:t>Случай 1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lnSpc>
                <a:spcPct val="80000"/>
              </a:lnSpc>
              <a:buNone/>
              <a:tabLst>
                <a:tab pos="542925" algn="l"/>
                <a:tab pos="989013" algn="l"/>
                <a:tab pos="1435100" algn="l"/>
                <a:tab pos="1881188" algn="l"/>
                <a:tab pos="2328863" algn="l"/>
              </a:tabLst>
            </a:pPr>
            <a:r>
              <a:rPr lang="en-US" sz="2400" dirty="0"/>
              <a:t>			</a:t>
            </a:r>
            <a:r>
              <a:rPr lang="ru-RU" sz="2400" dirty="0"/>
              <a:t>     </a:t>
            </a:r>
            <a:r>
              <a:rPr lang="en-US" sz="2400" dirty="0"/>
              <a:t>then [p[z]]</a:t>
            </a:r>
            <a:r>
              <a:rPr lang="en-US" sz="2400" dirty="0">
                <a:sym typeface="Symbol"/>
              </a:rPr>
              <a:t>  BLACK</a:t>
            </a:r>
          </a:p>
          <a:p>
            <a:pPr marL="0" indent="0">
              <a:lnSpc>
                <a:spcPct val="80000"/>
              </a:lnSpc>
              <a:buNone/>
              <a:tabLst>
                <a:tab pos="542925" algn="l"/>
                <a:tab pos="989013" algn="l"/>
                <a:tab pos="1435100" algn="l"/>
              </a:tabLst>
            </a:pPr>
            <a:r>
              <a:rPr lang="en-US" sz="2400" dirty="0">
                <a:sym typeface="Symbol"/>
              </a:rPr>
              <a:t>				</a:t>
            </a:r>
            <a:r>
              <a:rPr lang="ru-RU" sz="2400" dirty="0">
                <a:sym typeface="Symbol"/>
              </a:rPr>
              <a:t>     </a:t>
            </a:r>
            <a:r>
              <a:rPr lang="en-US" sz="2400" dirty="0">
                <a:sym typeface="Symbol"/>
              </a:rPr>
              <a:t>  color [p[p[z]]]  RED</a:t>
            </a:r>
          </a:p>
          <a:p>
            <a:pPr marL="0" indent="0">
              <a:lnSpc>
                <a:spcPct val="80000"/>
              </a:lnSpc>
              <a:buNone/>
              <a:tabLst>
                <a:tab pos="542925" algn="l"/>
                <a:tab pos="989013" algn="l"/>
                <a:tab pos="1435100" algn="l"/>
              </a:tabLst>
            </a:pPr>
            <a:r>
              <a:rPr lang="en-US" sz="2400" dirty="0">
                <a:sym typeface="Symbol"/>
              </a:rPr>
              <a:t>				</a:t>
            </a:r>
            <a:r>
              <a:rPr lang="ru-RU" sz="2400" dirty="0">
                <a:sym typeface="Symbol"/>
              </a:rPr>
              <a:t>     </a:t>
            </a:r>
            <a:r>
              <a:rPr lang="en-US" sz="2400" dirty="0">
                <a:sym typeface="Symbol"/>
              </a:rPr>
              <a:t>  z p[p[z]]</a:t>
            </a:r>
          </a:p>
          <a:p>
            <a:pPr marL="0" indent="0">
              <a:lnSpc>
                <a:spcPct val="80000"/>
              </a:lnSpc>
              <a:buNone/>
              <a:tabLst>
                <a:tab pos="542925" algn="l"/>
                <a:tab pos="989013" algn="l"/>
                <a:tab pos="1435100" algn="l"/>
                <a:tab pos="2328863" algn="l"/>
              </a:tabLst>
            </a:pPr>
            <a:r>
              <a:rPr lang="en-US" sz="2400" dirty="0">
                <a:sym typeface="Symbol"/>
              </a:rPr>
              <a:t>			</a:t>
            </a:r>
            <a:r>
              <a:rPr lang="ru-RU" sz="2400" dirty="0">
                <a:sym typeface="Symbol"/>
              </a:rPr>
              <a:t>     </a:t>
            </a:r>
            <a:r>
              <a:rPr lang="en-US" sz="2400" dirty="0">
                <a:sym typeface="Symbol"/>
              </a:rPr>
              <a:t>else if z = right[p[z]]</a:t>
            </a:r>
            <a:r>
              <a:rPr lang="ru-RU" sz="2400" dirty="0">
                <a:sym typeface="Symbol"/>
              </a:rPr>
              <a:t>			</a:t>
            </a:r>
            <a:r>
              <a:rPr lang="en-US" sz="2400" dirty="0">
                <a:solidFill>
                  <a:srgbClr val="00B050"/>
                </a:solidFill>
                <a:sym typeface="Symbol"/>
              </a:rPr>
              <a:t>//</a:t>
            </a:r>
            <a:r>
              <a:rPr lang="ru-RU" sz="2400" dirty="0">
                <a:solidFill>
                  <a:srgbClr val="00B050"/>
                </a:solidFill>
                <a:sym typeface="Symbol"/>
              </a:rPr>
              <a:t> Случай 2</a:t>
            </a:r>
            <a:endParaRPr lang="en-US" sz="2400" dirty="0">
              <a:solidFill>
                <a:srgbClr val="00B050"/>
              </a:solidFill>
              <a:sym typeface="Symbol"/>
            </a:endParaRPr>
          </a:p>
          <a:p>
            <a:pPr marL="0" indent="0">
              <a:lnSpc>
                <a:spcPct val="80000"/>
              </a:lnSpc>
              <a:buNone/>
              <a:tabLst>
                <a:tab pos="542925" algn="l"/>
                <a:tab pos="989013" algn="l"/>
                <a:tab pos="1435100" algn="l"/>
                <a:tab pos="2955925" algn="l"/>
              </a:tabLst>
            </a:pPr>
            <a:r>
              <a:rPr lang="en-US" sz="2400" dirty="0">
                <a:sym typeface="Symbol"/>
              </a:rPr>
              <a:t>			</a:t>
            </a:r>
            <a:r>
              <a:rPr lang="ru-RU" sz="2400" dirty="0">
                <a:sym typeface="Symbol"/>
              </a:rPr>
              <a:t>             </a:t>
            </a:r>
            <a:r>
              <a:rPr lang="en-US" sz="2400" dirty="0">
                <a:sym typeface="Symbol"/>
              </a:rPr>
              <a:t>then z p[z]</a:t>
            </a:r>
          </a:p>
          <a:p>
            <a:pPr marL="0" indent="0">
              <a:lnSpc>
                <a:spcPct val="80000"/>
              </a:lnSpc>
              <a:buNone/>
              <a:tabLst>
                <a:tab pos="542925" algn="l"/>
                <a:tab pos="989013" algn="l"/>
                <a:tab pos="1435100" algn="l"/>
                <a:tab pos="3498850" algn="l"/>
              </a:tabLst>
            </a:pPr>
            <a:r>
              <a:rPr lang="en-US" sz="2400" dirty="0">
                <a:sym typeface="Symbol"/>
              </a:rPr>
              <a:t>			</a:t>
            </a:r>
            <a:r>
              <a:rPr lang="ru-RU" sz="2400" dirty="0">
                <a:sym typeface="Symbol"/>
              </a:rPr>
              <a:t>                      </a:t>
            </a:r>
            <a:r>
              <a:rPr lang="en-US" sz="2400" dirty="0" err="1">
                <a:sym typeface="Symbol"/>
              </a:rPr>
              <a:t>Left_Rotate</a:t>
            </a:r>
            <a:r>
              <a:rPr lang="en-US" sz="2400" dirty="0">
                <a:sym typeface="Symbol"/>
              </a:rPr>
              <a:t> (T, z)</a:t>
            </a:r>
          </a:p>
          <a:p>
            <a:pPr marL="0" indent="0">
              <a:lnSpc>
                <a:spcPct val="80000"/>
              </a:lnSpc>
              <a:buNone/>
              <a:tabLst>
                <a:tab pos="542925" algn="l"/>
                <a:tab pos="989013" algn="l"/>
                <a:tab pos="1435100" algn="l"/>
                <a:tab pos="2955925" algn="l"/>
              </a:tabLst>
            </a:pPr>
            <a:r>
              <a:rPr lang="en-US" sz="2400" dirty="0">
                <a:sym typeface="Symbol"/>
              </a:rPr>
              <a:t>			</a:t>
            </a:r>
            <a:r>
              <a:rPr lang="ru-RU" sz="2400" dirty="0">
                <a:sym typeface="Symbol"/>
              </a:rPr>
              <a:t>                     </a:t>
            </a:r>
            <a:r>
              <a:rPr lang="en-US" sz="2400" dirty="0">
                <a:sym typeface="Symbol"/>
              </a:rPr>
              <a:t>color[p[z]]  BLACK</a:t>
            </a:r>
            <a:r>
              <a:rPr lang="ru-RU" sz="2400" dirty="0">
                <a:sym typeface="Symbol"/>
              </a:rPr>
              <a:t>		</a:t>
            </a:r>
            <a:r>
              <a:rPr lang="en-US" sz="2400" dirty="0">
                <a:solidFill>
                  <a:srgbClr val="00B050"/>
                </a:solidFill>
                <a:sym typeface="Symbol"/>
              </a:rPr>
              <a:t>//</a:t>
            </a:r>
            <a:r>
              <a:rPr lang="ru-RU" sz="2400" dirty="0">
                <a:solidFill>
                  <a:srgbClr val="00B050"/>
                </a:solidFill>
                <a:sym typeface="Symbol"/>
              </a:rPr>
              <a:t> Случай 3</a:t>
            </a:r>
            <a:endParaRPr lang="en-US" sz="2400" dirty="0">
              <a:solidFill>
                <a:srgbClr val="00B050"/>
              </a:solidFill>
              <a:sym typeface="Symbol"/>
            </a:endParaRPr>
          </a:p>
          <a:p>
            <a:pPr marL="0" indent="0">
              <a:lnSpc>
                <a:spcPct val="80000"/>
              </a:lnSpc>
              <a:buNone/>
              <a:tabLst>
                <a:tab pos="542925" algn="l"/>
                <a:tab pos="989013" algn="l"/>
                <a:tab pos="1435100" algn="l"/>
                <a:tab pos="2955925" algn="l"/>
              </a:tabLst>
            </a:pPr>
            <a:r>
              <a:rPr lang="en-US" sz="2400" dirty="0">
                <a:sym typeface="Symbol"/>
              </a:rPr>
              <a:t>			</a:t>
            </a:r>
            <a:r>
              <a:rPr lang="ru-RU" sz="2400" dirty="0">
                <a:sym typeface="Symbol"/>
              </a:rPr>
              <a:t>                     </a:t>
            </a:r>
            <a:r>
              <a:rPr lang="en-US" sz="2400" dirty="0">
                <a:sym typeface="Symbol"/>
              </a:rPr>
              <a:t>color [p[p[z]]]  RED</a:t>
            </a:r>
          </a:p>
          <a:p>
            <a:pPr marL="0" indent="0">
              <a:lnSpc>
                <a:spcPct val="80000"/>
              </a:lnSpc>
              <a:buNone/>
              <a:tabLst>
                <a:tab pos="542925" algn="l"/>
                <a:tab pos="989013" algn="l"/>
                <a:tab pos="1435100" algn="l"/>
                <a:tab pos="2955925" algn="l"/>
              </a:tabLst>
            </a:pPr>
            <a:r>
              <a:rPr lang="en-US" sz="2400" dirty="0">
                <a:sym typeface="Symbol"/>
              </a:rPr>
              <a:t>			</a:t>
            </a:r>
            <a:r>
              <a:rPr lang="ru-RU" sz="2400" dirty="0">
                <a:sym typeface="Symbol"/>
              </a:rPr>
              <a:t>                      </a:t>
            </a:r>
            <a:r>
              <a:rPr lang="en-US" sz="2400" dirty="0" err="1">
                <a:sym typeface="Symbol"/>
              </a:rPr>
              <a:t>Right_Rotate</a:t>
            </a:r>
            <a:r>
              <a:rPr lang="en-US" sz="2400" dirty="0">
                <a:sym typeface="Symbol"/>
              </a:rPr>
              <a:t>(T, p[p[z]])</a:t>
            </a:r>
          </a:p>
          <a:p>
            <a:pPr marL="0" indent="0">
              <a:lnSpc>
                <a:spcPct val="80000"/>
              </a:lnSpc>
              <a:buNone/>
              <a:tabLst>
                <a:tab pos="542925" algn="l"/>
                <a:tab pos="989013" algn="l"/>
                <a:tab pos="1435100" algn="l"/>
              </a:tabLst>
            </a:pPr>
            <a:r>
              <a:rPr lang="en-US" sz="2400" dirty="0"/>
              <a:t>			else (</a:t>
            </a:r>
            <a:r>
              <a:rPr lang="ru-RU" sz="2400" dirty="0"/>
              <a:t>симметрично с </a:t>
            </a:r>
            <a:r>
              <a:rPr lang="en-US" sz="2400" dirty="0"/>
              <a:t>then)</a:t>
            </a:r>
          </a:p>
          <a:p>
            <a:pPr marL="0" indent="0">
              <a:lnSpc>
                <a:spcPct val="80000"/>
              </a:lnSpc>
              <a:buNone/>
              <a:tabLst>
                <a:tab pos="542925" algn="l"/>
                <a:tab pos="989013" algn="l"/>
                <a:tab pos="1435100" algn="l"/>
              </a:tabLst>
            </a:pPr>
            <a:r>
              <a:rPr lang="en-US" sz="2400" dirty="0"/>
              <a:t>	color[root[T]] </a:t>
            </a:r>
            <a:r>
              <a:rPr lang="en-US" sz="2400" dirty="0">
                <a:sym typeface="Symbol"/>
              </a:rPr>
              <a:t> RLACK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/>
          </p:cNvSpPr>
          <p:nvPr>
            <p:ph type="title"/>
          </p:nvPr>
        </p:nvSpPr>
        <p:spPr>
          <a:xfrm>
            <a:off x="179388" y="1"/>
            <a:ext cx="8785225" cy="620688"/>
          </a:xfrm>
        </p:spPr>
        <p:txBody>
          <a:bodyPr/>
          <a:lstStyle/>
          <a:p>
            <a:pPr algn="l"/>
            <a:r>
              <a:rPr lang="ru-RU" sz="2800" dirty="0">
                <a:solidFill>
                  <a:srgbClr val="000099"/>
                </a:solidFill>
              </a:rPr>
              <a:t>Красный предок, красный «дядя» – случай 1 </a:t>
            </a:r>
          </a:p>
        </p:txBody>
      </p:sp>
      <p:sp>
        <p:nvSpPr>
          <p:cNvPr id="108547" name="Rectangle 3"/>
          <p:cNvSpPr>
            <a:spLocks noGrp="1"/>
          </p:cNvSpPr>
          <p:nvPr>
            <p:ph type="body" idx="1"/>
          </p:nvPr>
        </p:nvSpPr>
        <p:spPr>
          <a:xfrm>
            <a:off x="395536" y="692150"/>
            <a:ext cx="8568952" cy="1080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Простое перекрашивание избавляет нас </a:t>
            </a:r>
            <a:r>
              <a:rPr lang="en-US" sz="2000" dirty="0"/>
              <a:t> </a:t>
            </a:r>
            <a:r>
              <a:rPr lang="ru-RU" sz="2000" dirty="0"/>
              <a:t>от красно-красного нарушения. После перекраски нужно проверить "дедушку" нового узла (узел </a:t>
            </a:r>
            <a:r>
              <a:rPr lang="en-US" sz="2000" dirty="0"/>
              <a:t>C</a:t>
            </a:r>
            <a:r>
              <a:rPr lang="ru-RU" sz="2000" dirty="0"/>
              <a:t>), поскольку он может оказаться красным.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988840"/>
            <a:ext cx="6481186" cy="4680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/>
          </p:cNvSpPr>
          <p:nvPr>
            <p:ph type="title"/>
          </p:nvPr>
        </p:nvSpPr>
        <p:spPr>
          <a:xfrm>
            <a:off x="250825" y="188913"/>
            <a:ext cx="8229600" cy="633412"/>
          </a:xfrm>
        </p:spPr>
        <p:txBody>
          <a:bodyPr/>
          <a:lstStyle/>
          <a:p>
            <a:pPr algn="l"/>
            <a:r>
              <a:rPr lang="ru-RU" sz="2800" dirty="0">
                <a:solidFill>
                  <a:srgbClr val="000099"/>
                </a:solidFill>
              </a:rPr>
              <a:t>Красный предок, черный «дядя» - случаи 2 и 3</a:t>
            </a:r>
            <a:endParaRPr lang="ru-RU" sz="2800" b="1" dirty="0">
              <a:solidFill>
                <a:srgbClr val="000099"/>
              </a:solidFill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1" y="2924944"/>
            <a:ext cx="9010816" cy="211649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2016224" cy="504056"/>
          </a:xfrm>
        </p:spPr>
        <p:txBody>
          <a:bodyPr>
            <a:noAutofit/>
          </a:bodyPr>
          <a:lstStyle/>
          <a:p>
            <a:pPr algn="l"/>
            <a:r>
              <a:rPr lang="ru-RU" sz="3200" dirty="0"/>
              <a:t>Пример</a:t>
            </a:r>
            <a:endParaRPr lang="ru-RU" sz="3200" dirty="0">
              <a:solidFill>
                <a:srgbClr val="00B05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3" y="188640"/>
            <a:ext cx="6259429" cy="3168352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356992"/>
            <a:ext cx="6307683" cy="33123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740" y="282136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Случай 1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1740" y="6136565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Случай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398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179" y="116632"/>
            <a:ext cx="3744416" cy="562074"/>
          </a:xfrm>
        </p:spPr>
        <p:txBody>
          <a:bodyPr>
            <a:noAutofit/>
          </a:bodyPr>
          <a:lstStyle/>
          <a:p>
            <a:pPr algn="l"/>
            <a:r>
              <a:rPr lang="ru-RU" sz="3200" dirty="0"/>
              <a:t>Пример, окончание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938" y="927684"/>
            <a:ext cx="3831923" cy="2364002"/>
          </a:xfrm>
        </p:spPr>
      </p:pic>
      <p:sp>
        <p:nvSpPr>
          <p:cNvPr id="5" name="Прямоугольник 4"/>
          <p:cNvSpPr/>
          <p:nvPr/>
        </p:nvSpPr>
        <p:spPr>
          <a:xfrm>
            <a:off x="121659" y="678706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Случай 2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0715" y="3964414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Случай 3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717032"/>
            <a:ext cx="4112457" cy="266429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4B910620-3BDD-41BB-B90D-56E8A4303C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72" y="1059438"/>
            <a:ext cx="4250830" cy="236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3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/>
          </p:cNvSpPr>
          <p:nvPr>
            <p:ph type="title"/>
          </p:nvPr>
        </p:nvSpPr>
        <p:spPr>
          <a:xfrm>
            <a:off x="285720" y="214290"/>
            <a:ext cx="8229600" cy="633412"/>
          </a:xfrm>
        </p:spPr>
        <p:txBody>
          <a:bodyPr/>
          <a:lstStyle/>
          <a:p>
            <a:pPr algn="l"/>
            <a:r>
              <a:rPr lang="ru-RU" sz="2800" dirty="0">
                <a:solidFill>
                  <a:srgbClr val="404F21"/>
                </a:solidFill>
              </a:rPr>
              <a:t>Удаление узла</a:t>
            </a:r>
          </a:p>
        </p:txBody>
      </p:sp>
      <p:sp>
        <p:nvSpPr>
          <p:cNvPr id="114691" name="Rectangle 3"/>
          <p:cNvSpPr>
            <a:spLocks noGrp="1"/>
          </p:cNvSpPr>
          <p:nvPr>
            <p:ph type="body" idx="1"/>
          </p:nvPr>
        </p:nvSpPr>
        <p:spPr>
          <a:xfrm>
            <a:off x="395288" y="981075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Если удаляемый узел красный все правила сохраняются и все прекрасно.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Если же удаляемый узел черный, требуется значительное количество кода, для поддержания дерева частично сбалансированным.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Как и в случае вставки в красно-черное дерево, здесь также существует несколько различных случаев.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/>
          </p:cNvSpPr>
          <p:nvPr>
            <p:ph type="title"/>
          </p:nvPr>
        </p:nvSpPr>
        <p:spPr>
          <a:xfrm>
            <a:off x="285720" y="214290"/>
            <a:ext cx="8229600" cy="777875"/>
          </a:xfrm>
        </p:spPr>
        <p:txBody>
          <a:bodyPr/>
          <a:lstStyle/>
          <a:p>
            <a:pPr algn="l"/>
            <a:r>
              <a:rPr lang="ru-RU" sz="2800" dirty="0">
                <a:solidFill>
                  <a:srgbClr val="FF0000"/>
                </a:solidFill>
              </a:rPr>
              <a:t>Сравнение с </a:t>
            </a:r>
            <a:r>
              <a:rPr lang="ru-RU" sz="2800" dirty="0" err="1">
                <a:solidFill>
                  <a:srgbClr val="FF0000"/>
                </a:solidFill>
              </a:rPr>
              <a:t>АВЛ-деревом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102403" name="Rectangle 3"/>
          <p:cNvSpPr>
            <a:spLocks noGrp="1"/>
          </p:cNvSpPr>
          <p:nvPr>
            <p:ph type="body" idx="1"/>
          </p:nvPr>
        </p:nvSpPr>
        <p:spPr>
          <a:xfrm>
            <a:off x="179388" y="1125538"/>
            <a:ext cx="8785225" cy="5183782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Пусть высота дерева </a:t>
            </a:r>
            <a:r>
              <a:rPr lang="ru-RU" sz="2400" i="1" dirty="0" err="1"/>
              <a:t>h</a:t>
            </a:r>
            <a:r>
              <a:rPr lang="ru-RU" sz="2400" dirty="0"/>
              <a:t>, минимальное количество листьев </a:t>
            </a:r>
            <a:r>
              <a:rPr lang="ru-RU" sz="2400" i="1" dirty="0"/>
              <a:t>N</a:t>
            </a:r>
            <a:r>
              <a:rPr lang="ru-RU" sz="2400" dirty="0"/>
              <a:t>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Тогда: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для </a:t>
            </a:r>
            <a:r>
              <a:rPr lang="ru-RU" sz="2400" dirty="0" err="1"/>
              <a:t>АВЛ-дерева</a:t>
            </a:r>
            <a:r>
              <a:rPr lang="ru-RU" sz="2400" dirty="0"/>
              <a:t> </a:t>
            </a:r>
            <a:r>
              <a:rPr lang="ru-RU" sz="2400" i="1" dirty="0"/>
              <a:t>N</a:t>
            </a:r>
            <a:r>
              <a:rPr lang="ru-RU" sz="2400" dirty="0"/>
              <a:t>(</a:t>
            </a:r>
            <a:r>
              <a:rPr lang="ru-RU" sz="2400" i="1" dirty="0" err="1"/>
              <a:t>h</a:t>
            </a:r>
            <a:r>
              <a:rPr lang="ru-RU" sz="2400" dirty="0"/>
              <a:t>) = </a:t>
            </a:r>
            <a:r>
              <a:rPr lang="ru-RU" sz="2400" i="1" dirty="0"/>
              <a:t>N</a:t>
            </a:r>
            <a:r>
              <a:rPr lang="ru-RU" sz="2400" dirty="0"/>
              <a:t>(</a:t>
            </a:r>
            <a:r>
              <a:rPr lang="ru-RU" sz="2400" i="1" dirty="0" err="1"/>
              <a:t>h</a:t>
            </a:r>
            <a:r>
              <a:rPr lang="ru-RU" sz="2400" dirty="0"/>
              <a:t> − 1) + </a:t>
            </a:r>
            <a:r>
              <a:rPr lang="ru-RU" sz="2400" i="1" dirty="0"/>
              <a:t>N</a:t>
            </a:r>
            <a:r>
              <a:rPr lang="ru-RU" sz="2400" dirty="0"/>
              <a:t>(</a:t>
            </a:r>
            <a:r>
              <a:rPr lang="ru-RU" sz="2400" i="1" dirty="0" err="1"/>
              <a:t>h</a:t>
            </a:r>
            <a:r>
              <a:rPr lang="ru-RU" sz="2400" dirty="0"/>
              <a:t> − 2).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   Поскольку </a:t>
            </a:r>
            <a:r>
              <a:rPr lang="ru-RU" sz="2400" i="1" dirty="0"/>
              <a:t>N</a:t>
            </a:r>
            <a:r>
              <a:rPr lang="ru-RU" sz="2400" dirty="0"/>
              <a:t>(0) = 1, </a:t>
            </a:r>
            <a:r>
              <a:rPr lang="ru-RU" sz="2400" i="1" dirty="0"/>
              <a:t>N</a:t>
            </a:r>
            <a:r>
              <a:rPr lang="ru-RU" sz="2400" dirty="0"/>
              <a:t>(1) = 1, N(</a:t>
            </a:r>
            <a:r>
              <a:rPr lang="ru-RU" sz="2400" dirty="0" err="1"/>
              <a:t>h</a:t>
            </a:r>
            <a:r>
              <a:rPr lang="ru-RU" sz="2400" dirty="0"/>
              <a:t>) растёт как последовательность Фибоначчи, следовательно, </a:t>
            </a:r>
            <a:r>
              <a:rPr lang="ru-RU" sz="2400" i="1" dirty="0"/>
              <a:t>N</a:t>
            </a:r>
            <a:r>
              <a:rPr lang="ru-RU" sz="2400" dirty="0"/>
              <a:t>(</a:t>
            </a:r>
            <a:r>
              <a:rPr lang="ru-RU" sz="2400" i="1" dirty="0" err="1"/>
              <a:t>h</a:t>
            </a:r>
            <a:r>
              <a:rPr lang="ru-RU" sz="2400" dirty="0"/>
              <a:t>) = Θ(</a:t>
            </a:r>
            <a:r>
              <a:rPr lang="ru-RU" sz="2400" dirty="0" err="1"/>
              <a:t>λ</a:t>
            </a:r>
            <a:r>
              <a:rPr lang="ru-RU" sz="2400" i="1" baseline="30000" dirty="0" err="1"/>
              <a:t>h</a:t>
            </a:r>
            <a:r>
              <a:rPr lang="ru-RU" sz="2400" dirty="0"/>
              <a:t>), где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/>
          </a:p>
          <a:p>
            <a:pPr>
              <a:lnSpc>
                <a:spcPct val="90000"/>
              </a:lnSpc>
            </a:pPr>
            <a:r>
              <a:rPr lang="ru-RU" sz="2400" dirty="0"/>
              <a:t>для красно-чёрного дерева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Следовательно, при том же количестве листьев красно-чёрное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дерево может быть выше </a:t>
            </a:r>
            <a:r>
              <a:rPr lang="ru-RU" sz="2400" dirty="0" err="1"/>
              <a:t>АВЛ-дерева</a:t>
            </a:r>
            <a:r>
              <a:rPr lang="ru-RU" sz="2400" dirty="0"/>
              <a:t>, но не более чем 	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				раз.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/>
          </a:p>
        </p:txBody>
      </p:sp>
      <p:pic>
        <p:nvPicPr>
          <p:cNvPr id="102404" name="Picture 4" descr="\lambda=(\sqrt{5}+1)/2\approx 1,6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213" y="3068638"/>
            <a:ext cx="2449512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05" name="Picture 5" descr="N(h)\ge 2^{(h-1)/2} = \Theta(\sqrt{2}^h)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789363"/>
            <a:ext cx="3024188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06" name="Picture 6" descr="\log \lambda / \log \sqrt{2} \approx 1,38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188" y="5589588"/>
            <a:ext cx="22320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859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561975"/>
          </a:xfrm>
        </p:spPr>
        <p:txBody>
          <a:bodyPr>
            <a:normAutofit fontScale="90000"/>
          </a:bodyPr>
          <a:lstStyle/>
          <a:p>
            <a:pPr algn="l"/>
            <a:r>
              <a:rPr lang="ru-RU" sz="2800" dirty="0">
                <a:solidFill>
                  <a:srgbClr val="404F21"/>
                </a:solidFill>
              </a:rPr>
              <a:t>Поиск, вставка, удаление</a:t>
            </a:r>
            <a:r>
              <a:rPr lang="ru-RU" sz="4000" dirty="0">
                <a:solidFill>
                  <a:srgbClr val="404F21"/>
                </a:solidFill>
              </a:rPr>
              <a:t> </a:t>
            </a:r>
          </a:p>
        </p:txBody>
      </p:sp>
      <p:sp>
        <p:nvSpPr>
          <p:cNvPr id="104451" name="Rectangle 3"/>
          <p:cNvSpPr>
            <a:spLocks noGrp="1"/>
          </p:cNvSpPr>
          <p:nvPr>
            <p:ph type="body" idx="1"/>
          </p:nvPr>
        </p:nvSpPr>
        <p:spPr>
          <a:xfrm>
            <a:off x="323850" y="1052512"/>
            <a:ext cx="8229600" cy="554483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b="1" dirty="0"/>
              <a:t>Поиск. </a:t>
            </a:r>
            <a:r>
              <a:rPr lang="ru-RU" sz="2400" dirty="0"/>
              <a:t>Поскольку красно-чёрное дерево, в худшем случае, выше, поиск в нём медленнее, но проигрыш по времени не превышает 40%.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400" b="1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b="1" dirty="0"/>
              <a:t>Вставка. </a:t>
            </a:r>
            <a:r>
              <a:rPr lang="ru-RU" sz="2400" dirty="0"/>
              <a:t>Вставка требует до 2 поворотов в обоих видах деревьев. Однако из-за большей высоты красно-чёрного дерева вставка может занимать больше времени.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400" b="1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b="1" dirty="0"/>
              <a:t>Удаление. </a:t>
            </a:r>
            <a:r>
              <a:rPr lang="ru-RU" sz="2400" dirty="0"/>
              <a:t>Удаление из красно-черного дерева требует до 3 поворотов, в </a:t>
            </a:r>
            <a:r>
              <a:rPr lang="ru-RU" sz="2400" dirty="0" err="1"/>
              <a:t>АВЛ-дереве</a:t>
            </a:r>
            <a:r>
              <a:rPr lang="ru-RU" sz="2400" dirty="0"/>
              <a:t> оно может потребовать числа поворотов до корня. Поэтому удаление из красно-чёрного дерева быстрее, чем из АВЛ-дерева.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400" b="1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b="1" dirty="0"/>
              <a:t>Память. </a:t>
            </a:r>
            <a:r>
              <a:rPr lang="ru-RU" sz="2400" dirty="0"/>
              <a:t>АВЛ-дерево в каждом узле хранит высоту (целое число). Красно-чёрное дерево в каждом узле хранит цвет (1 бит). Таким образом, красно-чёрное дерево может быть экономичнее.</a:t>
            </a:r>
          </a:p>
        </p:txBody>
      </p:sp>
    </p:spTree>
    <p:extLst>
      <p:ext uri="{BB962C8B-B14F-4D97-AF65-F5344CB8AC3E}">
        <p14:creationId xmlns:p14="http://schemas.microsoft.com/office/powerpoint/2010/main" val="252119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Дерево двоичного поиска. 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685792"/>
          </a:xfrm>
        </p:spPr>
        <p:txBody>
          <a:bodyPr/>
          <a:lstStyle/>
          <a:p>
            <a:pPr>
              <a:buNone/>
            </a:pPr>
            <a:r>
              <a:rPr lang="ru-RU" dirty="0"/>
              <a:t>Пусть </a:t>
            </a:r>
            <a:r>
              <a:rPr lang="en-US" dirty="0"/>
              <a:t>S = {1, 2, 3, 4, 5, 6, 7, 8, 9, 10}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3643306" y="1785926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" name="Овал 4"/>
          <p:cNvSpPr/>
          <p:nvPr/>
        </p:nvSpPr>
        <p:spPr>
          <a:xfrm>
            <a:off x="5199909" y="2598258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6" name="Овал 5"/>
          <p:cNvSpPr/>
          <p:nvPr/>
        </p:nvSpPr>
        <p:spPr>
          <a:xfrm>
            <a:off x="1491616" y="3723872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7" name="Овал 6"/>
          <p:cNvSpPr/>
          <p:nvPr/>
        </p:nvSpPr>
        <p:spPr>
          <a:xfrm>
            <a:off x="3071802" y="3714752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8" name="Овал 7"/>
          <p:cNvSpPr/>
          <p:nvPr/>
        </p:nvSpPr>
        <p:spPr>
          <a:xfrm>
            <a:off x="4283968" y="3827039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9" name="Овал 8"/>
          <p:cNvSpPr/>
          <p:nvPr/>
        </p:nvSpPr>
        <p:spPr>
          <a:xfrm>
            <a:off x="6940854" y="5008616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0" name="Овал 9"/>
          <p:cNvSpPr/>
          <p:nvPr/>
        </p:nvSpPr>
        <p:spPr>
          <a:xfrm>
            <a:off x="3500430" y="4929198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1" name="Овал 10"/>
          <p:cNvSpPr/>
          <p:nvPr/>
        </p:nvSpPr>
        <p:spPr>
          <a:xfrm>
            <a:off x="2412330" y="2421458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2" name="Овал 11"/>
          <p:cNvSpPr/>
          <p:nvPr/>
        </p:nvSpPr>
        <p:spPr>
          <a:xfrm>
            <a:off x="5436666" y="5013746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3" name="Овал 12"/>
          <p:cNvSpPr/>
          <p:nvPr/>
        </p:nvSpPr>
        <p:spPr>
          <a:xfrm>
            <a:off x="6268135" y="3891551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14" name="Прямая соединительная линия 13"/>
          <p:cNvCxnSpPr>
            <a:stCxn id="11" idx="3"/>
            <a:endCxn id="6" idx="0"/>
          </p:cNvCxnSpPr>
          <p:nvPr/>
        </p:nvCxnSpPr>
        <p:spPr>
          <a:xfrm flipH="1">
            <a:off x="1777368" y="2848291"/>
            <a:ext cx="718657" cy="875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>
            <a:off x="4131115" y="2212759"/>
            <a:ext cx="1152489" cy="458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11" idx="5"/>
            <a:endCxn id="26" idx="0"/>
          </p:cNvCxnSpPr>
          <p:nvPr/>
        </p:nvCxnSpPr>
        <p:spPr>
          <a:xfrm>
            <a:off x="2900139" y="2848291"/>
            <a:ext cx="413180" cy="866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flipH="1">
            <a:off x="4534001" y="3025091"/>
            <a:ext cx="749603" cy="801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13" idx="0"/>
          </p:cNvCxnSpPr>
          <p:nvPr/>
        </p:nvCxnSpPr>
        <p:spPr>
          <a:xfrm>
            <a:off x="5687718" y="3025091"/>
            <a:ext cx="866169" cy="866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11" idx="7"/>
            <a:endCxn id="4" idx="2"/>
          </p:cNvCxnSpPr>
          <p:nvPr/>
        </p:nvCxnSpPr>
        <p:spPr>
          <a:xfrm flipV="1">
            <a:off x="2900139" y="2035959"/>
            <a:ext cx="743167" cy="458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7" idx="5"/>
            <a:endCxn id="10" idx="0"/>
          </p:cNvCxnSpPr>
          <p:nvPr/>
        </p:nvCxnSpPr>
        <p:spPr>
          <a:xfrm rot="16200000" flipH="1">
            <a:off x="3248602" y="4391617"/>
            <a:ext cx="787613" cy="287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13" idx="3"/>
            <a:endCxn id="12" idx="0"/>
          </p:cNvCxnSpPr>
          <p:nvPr/>
        </p:nvCxnSpPr>
        <p:spPr>
          <a:xfrm flipH="1">
            <a:off x="5722418" y="4318384"/>
            <a:ext cx="629412" cy="695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13" idx="5"/>
            <a:endCxn id="9" idx="0"/>
          </p:cNvCxnSpPr>
          <p:nvPr/>
        </p:nvCxnSpPr>
        <p:spPr>
          <a:xfrm>
            <a:off x="6755944" y="4318384"/>
            <a:ext cx="434943" cy="690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79912" y="177281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5</a:t>
            </a:r>
            <a:endParaRPr lang="ru-RU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607289" y="37239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ru-RU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283604" y="2636660"/>
            <a:ext cx="438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7</a:t>
            </a:r>
            <a:endParaRPr lang="ru-RU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143240" y="371475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61100" y="38567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6</a:t>
            </a:r>
            <a:endParaRPr lang="ru-RU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948264" y="5013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10</a:t>
            </a:r>
            <a:endParaRPr lang="ru-RU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483768" y="24928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2</a:t>
            </a:r>
            <a:endParaRPr lang="ru-RU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626442" y="491459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4</a:t>
            </a:r>
            <a:endParaRPr lang="ru-RU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601334" y="50318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8</a:t>
            </a:r>
            <a:endParaRPr lang="ru-RU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415786" y="39438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9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en-US" dirty="0"/>
              <a:t>Splay </a:t>
            </a:r>
            <a:r>
              <a:rPr lang="ru-RU" dirty="0"/>
              <a:t>деревья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 err="1">
                <a:solidFill>
                  <a:srgbClr val="FF0000"/>
                </a:solidFill>
              </a:rPr>
              <a:t>Сплей</a:t>
            </a:r>
            <a:r>
              <a:rPr lang="ru-RU" b="1" dirty="0">
                <a:solidFill>
                  <a:srgbClr val="FF0000"/>
                </a:solidFill>
              </a:rPr>
              <a:t>-дерево (</a:t>
            </a:r>
            <a:r>
              <a:rPr lang="ru-RU" b="1" dirty="0" err="1">
                <a:solidFill>
                  <a:srgbClr val="FF0000"/>
                </a:solidFill>
              </a:rPr>
              <a:t>Splay-tree</a:t>
            </a:r>
            <a:r>
              <a:rPr lang="ru-RU" b="1" dirty="0">
                <a:solidFill>
                  <a:srgbClr val="FF0000"/>
                </a:solidFill>
              </a:rPr>
              <a:t>)</a:t>
            </a:r>
            <a:r>
              <a:rPr lang="ru-RU" dirty="0"/>
              <a:t> — это двоичное дерево поиска. </a:t>
            </a:r>
          </a:p>
          <a:p>
            <a:pPr marL="0" indent="0">
              <a:buNone/>
            </a:pPr>
            <a:r>
              <a:rPr lang="ru-RU" dirty="0"/>
              <a:t>Оно позволяет находить быстрее те данные, которые использовались недавно. </a:t>
            </a:r>
          </a:p>
          <a:p>
            <a:pPr marL="0" indent="0">
              <a:buNone/>
            </a:pPr>
            <a:r>
              <a:rPr lang="ru-RU" dirty="0"/>
              <a:t>Относится к разряду сливаемых и самобалансирующихся деревьев.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err="1"/>
              <a:t>Сплей</a:t>
            </a:r>
            <a:r>
              <a:rPr lang="ru-RU" dirty="0"/>
              <a:t>-дерево было придумано Робертом </a:t>
            </a:r>
            <a:r>
              <a:rPr lang="ru-RU" dirty="0" err="1"/>
              <a:t>Тарьяном</a:t>
            </a:r>
            <a:r>
              <a:rPr lang="ru-RU" dirty="0"/>
              <a:t> и Даниелем </a:t>
            </a:r>
            <a:r>
              <a:rPr lang="ru-RU" dirty="0" err="1"/>
              <a:t>Слейтером</a:t>
            </a:r>
            <a:r>
              <a:rPr lang="ru-RU" dirty="0"/>
              <a:t> в 1983 году.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Основная операция</a:t>
            </a:r>
            <a:r>
              <a:rPr lang="en-US" dirty="0"/>
              <a:t> Splay(Tree, x):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x </a:t>
            </a:r>
            <a:r>
              <a:rPr lang="ru-RU" dirty="0"/>
              <a:t>становится корнем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</a:t>
            </a:r>
            <a:r>
              <a:rPr lang="en-US" baseline="-25000" dirty="0" err="1"/>
              <a:t>real</a:t>
            </a:r>
            <a:r>
              <a:rPr lang="en-US" dirty="0"/>
              <a:t> = </a:t>
            </a:r>
            <a:r>
              <a:rPr lang="el-GR" dirty="0"/>
              <a:t>Θ</a:t>
            </a:r>
            <a:r>
              <a:rPr lang="en-US" dirty="0"/>
              <a:t>(depth(x))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</a:t>
            </a:r>
            <a:r>
              <a:rPr lang="en-US" baseline="-25000" dirty="0" err="1"/>
              <a:t>amort</a:t>
            </a:r>
            <a:r>
              <a:rPr lang="en-US" dirty="0"/>
              <a:t> = O(log(n))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624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/>
              <a:t>Splay(Tree, x)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5" y="836712"/>
            <a:ext cx="8523927" cy="146875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4500" b="1" dirty="0" err="1"/>
              <a:t>Zig</a:t>
            </a:r>
            <a:endParaRPr lang="ru-RU" sz="4500" dirty="0"/>
          </a:p>
          <a:p>
            <a:pPr marL="0" indent="0">
              <a:buNone/>
            </a:pPr>
            <a:r>
              <a:rPr lang="ru-RU" dirty="0"/>
              <a:t>Если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dirty="0"/>
              <a:t> — корень дерева с сыном </a:t>
            </a:r>
            <a:r>
              <a:rPr lang="en-US" i="1" dirty="0"/>
              <a:t>x</a:t>
            </a:r>
            <a:r>
              <a:rPr lang="ru-RU" dirty="0"/>
              <a:t>, то совершаем один поворот вокруг ребра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/>
              <a:t>, делая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/>
              <a:t> корнем дерева. Данный случай является крайним и выполняется только один раз в конце, если изначальная глубина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/>
              <a:t> была нечетной.</a:t>
            </a:r>
          </a:p>
        </p:txBody>
      </p:sp>
      <p:pic>
        <p:nvPicPr>
          <p:cNvPr id="4" name="Рисунок 3" descr="Zig - поворот">
            <a:hlinkClick r:id="rId2" tooltip="&quot;Zig - поворот&quot;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495" y="2924944"/>
            <a:ext cx="871296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30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/>
              <a:t>Splay(Tree, x)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15121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 err="1"/>
              <a:t>Zig-Zig</a:t>
            </a:r>
            <a:endParaRPr lang="ru-RU" dirty="0"/>
          </a:p>
          <a:p>
            <a:pPr marL="0" indent="0">
              <a:buNone/>
            </a:pPr>
            <a:r>
              <a:rPr lang="ru-RU" sz="2400" dirty="0"/>
              <a:t>Если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400" dirty="0"/>
              <a:t>  — не корень дерева, а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400" dirty="0"/>
              <a:t> и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400" dirty="0"/>
              <a:t> — оба левые или оба правые дети, то делаем поворот ребра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/>
              <a:t>, где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ru-RU" sz="2400" dirty="0"/>
              <a:t> отец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400" dirty="0"/>
              <a:t>, а затем поворот ребра 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4" name="Рисунок 3" descr="Zig-zig - поворот">
            <a:hlinkClick r:id="rId2" tooltip="&quot;Zig-zig - поворот&quot;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348880"/>
            <a:ext cx="7200800" cy="450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42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en-US" dirty="0"/>
              <a:t>Splay(Tree, x)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7"/>
            <a:ext cx="8229600" cy="16561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 dirty="0" err="1"/>
              <a:t>Zig-Zag</a:t>
            </a:r>
            <a:endParaRPr lang="en-US" b="1" dirty="0"/>
          </a:p>
          <a:p>
            <a:pPr marL="0" indent="0">
              <a:buNone/>
            </a:pPr>
            <a:r>
              <a:rPr lang="ru-RU" sz="2400" dirty="0"/>
              <a:t>Если </a:t>
            </a:r>
            <a:r>
              <a:rPr lang="en-US" sz="2400" i="1" dirty="0"/>
              <a:t>p</a:t>
            </a:r>
            <a:r>
              <a:rPr lang="ru-RU" sz="2400" dirty="0"/>
              <a:t> — не корень дерева и </a:t>
            </a:r>
            <a:r>
              <a:rPr lang="en-US" sz="2400" i="1" dirty="0"/>
              <a:t>x</a:t>
            </a:r>
            <a:r>
              <a:rPr lang="ru-RU" sz="2400" dirty="0"/>
              <a:t> — левый ребенок, а</a:t>
            </a:r>
            <a:r>
              <a:rPr lang="ru-RU" sz="2400" i="1" dirty="0"/>
              <a:t> </a:t>
            </a:r>
            <a:r>
              <a:rPr lang="en-US" sz="2400" i="1" dirty="0"/>
              <a:t>p</a:t>
            </a:r>
            <a:r>
              <a:rPr lang="ru-RU" sz="2400" dirty="0"/>
              <a:t> — правый, или наоборот, то делаем поворот вокруг ребра (</a:t>
            </a:r>
            <a:r>
              <a:rPr lang="en-US" sz="2400" i="1" dirty="0"/>
              <a:t>x</a:t>
            </a:r>
            <a:r>
              <a:rPr lang="ru-RU" sz="2400" dirty="0"/>
              <a:t>, </a:t>
            </a:r>
            <a:r>
              <a:rPr lang="en-US" sz="2400" i="1" dirty="0"/>
              <a:t>p</a:t>
            </a:r>
            <a:r>
              <a:rPr lang="ru-RU" sz="2400" dirty="0"/>
              <a:t>), а затем поворот нового ребра (</a:t>
            </a:r>
            <a:r>
              <a:rPr lang="en-US" sz="2400" i="1" dirty="0"/>
              <a:t>x</a:t>
            </a:r>
            <a:r>
              <a:rPr lang="ru-RU" sz="2400" dirty="0"/>
              <a:t>, </a:t>
            </a:r>
            <a:r>
              <a:rPr lang="en-US" sz="2400" i="1" dirty="0"/>
              <a:t>g</a:t>
            </a:r>
            <a:r>
              <a:rPr lang="ru-RU" sz="2400" dirty="0"/>
              <a:t>), где </a:t>
            </a:r>
            <a:r>
              <a:rPr lang="en-US" sz="2400" i="1" dirty="0"/>
              <a:t>g</a:t>
            </a:r>
            <a:r>
              <a:rPr lang="en-US" sz="2400" dirty="0"/>
              <a:t> </a:t>
            </a:r>
            <a:r>
              <a:rPr lang="ru-RU" sz="2400" dirty="0"/>
              <a:t>– бывший родитель </a:t>
            </a:r>
            <a:r>
              <a:rPr lang="en-US" sz="2400" dirty="0"/>
              <a:t>p</a:t>
            </a:r>
            <a:r>
              <a:rPr lang="ru-RU" sz="2400" dirty="0"/>
              <a:t>.</a:t>
            </a:r>
            <a:endParaRPr lang="ru-RU" dirty="0"/>
          </a:p>
        </p:txBody>
      </p:sp>
      <p:pic>
        <p:nvPicPr>
          <p:cNvPr id="4" name="Рисунок 3" descr="Zig-zag - поворот">
            <a:hlinkClick r:id="rId2" tooltip="&quot;Zig-zag - поворот&quot;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348880"/>
            <a:ext cx="8136904" cy="450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358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 fontScale="90000"/>
          </a:bodyPr>
          <a:lstStyle/>
          <a:p>
            <a:r>
              <a:rPr lang="ru-RU" dirty="0"/>
              <a:t>Операции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76672"/>
            <a:ext cx="8445624" cy="638132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4400" b="1" dirty="0" err="1"/>
              <a:t>Find</a:t>
            </a:r>
            <a:r>
              <a:rPr lang="ru-RU" sz="4400" b="1" dirty="0"/>
              <a:t> (</a:t>
            </a:r>
            <a:r>
              <a:rPr lang="ru-RU" sz="4400" b="1" dirty="0" err="1"/>
              <a:t>Tree</a:t>
            </a:r>
            <a:r>
              <a:rPr lang="ru-RU" sz="4400" b="1" dirty="0"/>
              <a:t>, x)</a:t>
            </a:r>
            <a:endParaRPr lang="ru-RU" sz="4400" dirty="0"/>
          </a:p>
          <a:p>
            <a:pPr marL="0" indent="0">
              <a:buNone/>
            </a:pPr>
            <a:r>
              <a:rPr lang="ru-RU" dirty="0"/>
              <a:t>Эта операция выполняется как для обычного бинарного дерева, только после нее запускается операция </a:t>
            </a:r>
            <a:r>
              <a:rPr lang="ru-RU" dirty="0" err="1"/>
              <a:t>Splay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sz="4400" b="1" dirty="0" err="1"/>
              <a:t>Merge</a:t>
            </a:r>
            <a:r>
              <a:rPr lang="ru-RU" sz="4400" b="1" dirty="0"/>
              <a:t> (Tree1, Tree2)</a:t>
            </a:r>
            <a:endParaRPr lang="ru-RU" sz="4400" dirty="0"/>
          </a:p>
          <a:p>
            <a:pPr marL="0" indent="0">
              <a:buNone/>
            </a:pPr>
            <a:r>
              <a:rPr lang="ru-RU" dirty="0"/>
              <a:t>У нас есть два дерева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1 </a:t>
            </a:r>
            <a:r>
              <a:rPr lang="ru-RU" dirty="0"/>
              <a:t>и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/>
              <a:t>, причём подразумевается, что все элементы первого дерева меньше элементов второго. </a:t>
            </a:r>
          </a:p>
          <a:p>
            <a:pPr marL="0" indent="0">
              <a:buNone/>
            </a:pPr>
            <a:r>
              <a:rPr lang="ru-RU" dirty="0"/>
              <a:t>Запускаем </a:t>
            </a:r>
            <a:r>
              <a:rPr lang="ru-RU" dirty="0" err="1"/>
              <a:t>Splay</a:t>
            </a:r>
            <a:r>
              <a:rPr lang="ru-RU" dirty="0"/>
              <a:t> от самого большого элемента в дереве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/>
              <a:t>  (пусть это элемент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dirty="0"/>
              <a:t>). После этого корень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/>
              <a:t> содержит элемент 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dirty="0"/>
              <a:t>, при этом у него нет правого ребёнка. Делаем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/>
              <a:t> правым поддеревом</a:t>
            </a:r>
            <a:r>
              <a:rPr lang="ru-RU" i="1" dirty="0"/>
              <a:t> 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/>
              <a:t>и возвращаем полученное дерево.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sz="4400" b="1" dirty="0" err="1"/>
              <a:t>Split</a:t>
            </a:r>
            <a:r>
              <a:rPr lang="ru-RU" sz="4400" b="1" dirty="0"/>
              <a:t> (</a:t>
            </a:r>
            <a:r>
              <a:rPr lang="ru-RU" sz="4400" b="1" dirty="0" err="1"/>
              <a:t>Tree</a:t>
            </a:r>
            <a:r>
              <a:rPr lang="ru-RU" sz="4400" b="1" dirty="0"/>
              <a:t>, x)</a:t>
            </a:r>
            <a:endParaRPr lang="ru-RU" sz="4400" dirty="0"/>
          </a:p>
          <a:p>
            <a:pPr marL="0" indent="0">
              <a:buNone/>
            </a:pPr>
            <a:r>
              <a:rPr lang="ru-RU" dirty="0"/>
              <a:t>Запускаем </a:t>
            </a:r>
            <a:r>
              <a:rPr lang="ru-RU" dirty="0" err="1"/>
              <a:t>Splay</a:t>
            </a:r>
            <a:r>
              <a:rPr lang="ru-RU" dirty="0"/>
              <a:t> от элемента </a:t>
            </a:r>
            <a:r>
              <a:rPr lang="en-US" i="1" dirty="0"/>
              <a:t>x</a:t>
            </a:r>
            <a:r>
              <a:rPr lang="ru-RU" dirty="0"/>
              <a:t> и возвращаем два дерева, полученные отсечением правого или левого поддерева от корня, в зависимости от того, содержит корень элемент больше или не больше, чем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sz="4400" b="1" dirty="0" err="1"/>
              <a:t>Add</a:t>
            </a:r>
            <a:r>
              <a:rPr lang="ru-RU" sz="4400" b="1" dirty="0"/>
              <a:t> (</a:t>
            </a:r>
            <a:r>
              <a:rPr lang="ru-RU" sz="4400" b="1" dirty="0" err="1"/>
              <a:t>Tree</a:t>
            </a:r>
            <a:r>
              <a:rPr lang="ru-RU" sz="4400" b="1" dirty="0"/>
              <a:t>, x)</a:t>
            </a:r>
            <a:endParaRPr lang="ru-RU" sz="4400" dirty="0"/>
          </a:p>
          <a:p>
            <a:pPr marL="0" indent="0">
              <a:buNone/>
            </a:pPr>
            <a:r>
              <a:rPr lang="ru-RU" dirty="0"/>
              <a:t>Запускаем </a:t>
            </a:r>
            <a:r>
              <a:rPr lang="ru-RU" dirty="0" err="1"/>
              <a:t>Split</a:t>
            </a:r>
            <a:r>
              <a:rPr lang="ru-RU" dirty="0"/>
              <a:t>(</a:t>
            </a:r>
            <a:r>
              <a:rPr lang="ru-RU" dirty="0" err="1"/>
              <a:t>Tree</a:t>
            </a:r>
            <a:r>
              <a:rPr lang="ru-RU" dirty="0"/>
              <a:t>, x), который нам возвращает деревья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ru-RU" dirty="0"/>
              <a:t>1 и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ru-RU" dirty="0"/>
              <a:t>2, их подвешиваем к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/>
              <a:t> как левое и правое поддеревья соответственно.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sz="4400" b="1" dirty="0" err="1"/>
              <a:t>Remove</a:t>
            </a:r>
            <a:r>
              <a:rPr lang="ru-RU" sz="4400" b="1" dirty="0"/>
              <a:t>(</a:t>
            </a:r>
            <a:r>
              <a:rPr lang="ru-RU" sz="4400" b="1" dirty="0" err="1"/>
              <a:t>Tree</a:t>
            </a:r>
            <a:r>
              <a:rPr lang="ru-RU" sz="4400" b="1" dirty="0"/>
              <a:t>, x)</a:t>
            </a:r>
            <a:endParaRPr lang="ru-RU" sz="4400" dirty="0"/>
          </a:p>
          <a:p>
            <a:pPr marL="0" indent="0">
              <a:buNone/>
            </a:pPr>
            <a:r>
              <a:rPr lang="ru-RU" dirty="0"/>
              <a:t>Запускаем </a:t>
            </a:r>
            <a:r>
              <a:rPr lang="ru-RU" dirty="0" err="1"/>
              <a:t>Splay</a:t>
            </a:r>
            <a:r>
              <a:rPr lang="ru-RU" dirty="0"/>
              <a:t> от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/>
              <a:t> элемента и возвращаем </a:t>
            </a:r>
            <a:r>
              <a:rPr lang="ru-RU" dirty="0" err="1"/>
              <a:t>Merge</a:t>
            </a:r>
            <a:r>
              <a:rPr lang="ru-RU" dirty="0"/>
              <a:t> от его детей.</a:t>
            </a:r>
          </a:p>
        </p:txBody>
      </p:sp>
    </p:spTree>
    <p:extLst>
      <p:ext uri="{BB962C8B-B14F-4D97-AF65-F5344CB8AC3E}">
        <p14:creationId xmlns:p14="http://schemas.microsoft.com/office/powerpoint/2010/main" val="38306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</a:t>
            </a:r>
            <a:r>
              <a:rPr lang="en-US" dirty="0"/>
              <a:t>Splay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446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800" dirty="0"/>
              <a:t>Амортизационный анализ </a:t>
            </a:r>
            <a:r>
              <a:rPr lang="ru-RU" sz="2800" dirty="0" err="1"/>
              <a:t>сплей</a:t>
            </a:r>
            <a:r>
              <a:rPr lang="ru-RU" sz="2800" dirty="0"/>
              <a:t>-дерева проводится с помощью метода потенциалов.</a:t>
            </a:r>
            <a:endParaRPr lang="en-US" sz="2800" dirty="0"/>
          </a:p>
          <a:p>
            <a:pPr marL="0" indent="0">
              <a:buNone/>
            </a:pPr>
            <a:r>
              <a:rPr lang="ru-RU" sz="2800" dirty="0"/>
              <a:t> </a:t>
            </a:r>
          </a:p>
          <a:p>
            <a:pPr marL="0" indent="0">
              <a:buNone/>
            </a:pPr>
            <a:r>
              <a:rPr lang="ru-RU" sz="2800" dirty="0"/>
              <a:t>Потенциалом рассматриваемого дерева назовём сумму рангов его вершин. </a:t>
            </a:r>
            <a:endParaRPr lang="en-US" sz="2800" dirty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Ранг вершины —</a:t>
            </a:r>
            <a:r>
              <a:rPr lang="en-US" sz="2800" dirty="0"/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ru-RU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800" dirty="0"/>
              <a:t>, </a:t>
            </a:r>
            <a:endParaRPr lang="en-US" sz="2800" dirty="0"/>
          </a:p>
          <a:p>
            <a:pPr marL="0" indent="0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800" dirty="0"/>
              <a:t> — количество вершин в поддереве с корнем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/>
              <a:t>.</a:t>
            </a:r>
            <a:r>
              <a:rPr lang="ru-RU" sz="2800" dirty="0"/>
              <a:t> </a:t>
            </a:r>
            <a:endParaRPr lang="en-US" sz="2800" dirty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>
                <a:solidFill>
                  <a:srgbClr val="FF0000"/>
                </a:solidFill>
              </a:rPr>
              <a:t>Лемма</a:t>
            </a:r>
          </a:p>
          <a:p>
            <a:pPr marL="0" indent="0">
              <a:buNone/>
            </a:pPr>
            <a:r>
              <a:rPr lang="ru-RU" sz="2800" dirty="0"/>
              <a:t>Амортизированное время </a:t>
            </a:r>
            <a:r>
              <a:rPr lang="ru-RU" sz="2800"/>
              <a:t>операции </a:t>
            </a:r>
            <a:r>
              <a:rPr lang="en-US" sz="2800"/>
              <a:t>S</a:t>
            </a:r>
            <a:r>
              <a:rPr lang="ru-RU" sz="2800" dirty="0" err="1"/>
              <a:t>play</a:t>
            </a:r>
            <a:r>
              <a:rPr lang="ru-RU" sz="2800" dirty="0"/>
              <a:t> вершины 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800" dirty="0"/>
              <a:t> в дереве с корнем</a:t>
            </a:r>
            <a:r>
              <a:rPr lang="ru-RU" sz="2800" i="1" dirty="0"/>
              <a:t> 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800" dirty="0"/>
              <a:t>не превосходит </a:t>
            </a:r>
          </a:p>
          <a:p>
            <a:pPr marL="0" indent="0" algn="ctr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3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+1</a:t>
            </a:r>
          </a:p>
        </p:txBody>
      </p:sp>
    </p:spTree>
    <p:extLst>
      <p:ext uri="{BB962C8B-B14F-4D97-AF65-F5344CB8AC3E}">
        <p14:creationId xmlns:p14="http://schemas.microsoft.com/office/powerpoint/2010/main" val="41667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360040"/>
          </a:xfrm>
        </p:spPr>
        <p:txBody>
          <a:bodyPr>
            <a:noAutofit/>
          </a:bodyPr>
          <a:lstStyle/>
          <a:p>
            <a:pPr algn="l"/>
            <a:r>
              <a:rPr lang="ru-RU" sz="3200" dirty="0"/>
              <a:t>Доказательство леммы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692696"/>
            <a:ext cx="8435280" cy="381642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Пусть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dirty="0"/>
              <a:t>  и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dirty="0"/>
              <a:t> — ранги вершин после шага и до него соответственно,</a:t>
            </a:r>
            <a:r>
              <a:rPr lang="ru-RU" i="1" dirty="0"/>
              <a:t>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dirty="0"/>
              <a:t> — предок вершины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/>
              <a:t>, а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ru-RU" dirty="0"/>
              <a:t> — предок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dirty="0"/>
              <a:t>, если есть.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b="1" dirty="0" err="1"/>
              <a:t>Zig</a:t>
            </a:r>
            <a:r>
              <a:rPr lang="ru-RU" dirty="0"/>
              <a:t>. Выполнен один поворот </a:t>
            </a:r>
            <a:r>
              <a:rPr lang="ru-RU" dirty="0">
                <a:sym typeface="Symbol"/>
              </a:rPr>
              <a:t></a:t>
            </a:r>
          </a:p>
          <a:p>
            <a:pPr marL="0" indent="0" algn="ctr">
              <a:buNone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amort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1 +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Ранг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/>
              <a:t> </a:t>
            </a:r>
            <a:r>
              <a:rPr lang="ru-RU" dirty="0"/>
              <a:t>уменьшился  </a:t>
            </a:r>
            <a:r>
              <a:rPr lang="ru-RU" dirty="0">
                <a:sym typeface="Symbol"/>
              </a:rPr>
              <a:t>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≤ 1 + 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–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/>
              <a:t>.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Ранг 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/>
              <a:t> увеличился </a:t>
            </a:r>
            <a:r>
              <a:rPr lang="ru-RU" dirty="0">
                <a:sym typeface="Symbol"/>
              </a:rPr>
              <a:t></a:t>
            </a:r>
            <a:r>
              <a:rPr lang="ru-RU" dirty="0"/>
              <a:t> 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–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≥ 0 </a:t>
            </a:r>
            <a:r>
              <a:rPr lang="ru-RU" dirty="0">
                <a:sym typeface="Symbol"/>
              </a:rPr>
              <a:t></a:t>
            </a:r>
            <a:r>
              <a:rPr lang="ru-RU" dirty="0"/>
              <a:t> </a:t>
            </a:r>
          </a:p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1 + 3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– 3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/>
              <a:t>.</a:t>
            </a:r>
          </a:p>
        </p:txBody>
      </p:sp>
      <p:pic>
        <p:nvPicPr>
          <p:cNvPr id="4" name="Рисунок 3" descr="Zig - поворот">
            <a:hlinkClick r:id="rId2" tooltip="&quot;Zig - поворот&quot;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5" y="4653136"/>
            <a:ext cx="8523927" cy="220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199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Доказательство леммы - </a:t>
            </a:r>
            <a:r>
              <a:rPr lang="ru-RU" b="1" dirty="0" err="1"/>
              <a:t>Zig-zig</a:t>
            </a:r>
            <a:r>
              <a:rPr lang="ru-RU" dirty="0"/>
              <a:t>. 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36713"/>
            <a:ext cx="8229600" cy="252028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0255" y="3573016"/>
                <a:ext cx="8892480" cy="3313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Выполнено два поворота </a:t>
                </a:r>
                <a:r>
                  <a:rPr lang="ru-RU" dirty="0">
                    <a:sym typeface="Symbol"/>
                  </a:rPr>
                  <a:t></a:t>
                </a:r>
                <a:r>
                  <a:rPr lang="en-US" i="1" dirty="0" err="1"/>
                  <a:t>T</a:t>
                </a:r>
                <a:r>
                  <a:rPr lang="en-US" i="1" baseline="-25000" dirty="0" err="1"/>
                  <a:t>amort</a:t>
                </a:r>
                <a:r>
                  <a:rPr lang="ru-RU" dirty="0"/>
                  <a:t> = 2 + </a:t>
                </a:r>
                <a:r>
                  <a:rPr lang="en-US" i="1" dirty="0"/>
                  <a:t>r</a:t>
                </a:r>
                <a:r>
                  <a:rPr lang="ru-RU" i="1" dirty="0"/>
                  <a:t>′</a:t>
                </a:r>
                <a:r>
                  <a:rPr lang="ru-RU" dirty="0"/>
                  <a:t> (</a:t>
                </a:r>
                <a:r>
                  <a:rPr lang="en-US" i="1" dirty="0"/>
                  <a:t>x</a:t>
                </a:r>
                <a:r>
                  <a:rPr lang="ru-RU" dirty="0"/>
                  <a:t>) + </a:t>
                </a:r>
                <a:r>
                  <a:rPr lang="en-US" i="1" dirty="0"/>
                  <a:t>r</a:t>
                </a:r>
                <a:r>
                  <a:rPr lang="ru-RU" i="1" dirty="0"/>
                  <a:t>′</a:t>
                </a:r>
                <a:r>
                  <a:rPr lang="ru-RU" dirty="0"/>
                  <a:t> (</a:t>
                </a:r>
                <a:r>
                  <a:rPr lang="en-US" i="1" dirty="0"/>
                  <a:t>p</a:t>
                </a:r>
                <a:r>
                  <a:rPr lang="ru-RU" dirty="0"/>
                  <a:t>) + </a:t>
                </a:r>
                <a:r>
                  <a:rPr lang="en-US" i="1" dirty="0"/>
                  <a:t>r</a:t>
                </a:r>
                <a:r>
                  <a:rPr lang="ru-RU" i="1" dirty="0"/>
                  <a:t>′</a:t>
                </a:r>
                <a:r>
                  <a:rPr lang="ru-RU" dirty="0"/>
                  <a:t> (</a:t>
                </a:r>
                <a:r>
                  <a:rPr lang="en-US" i="1" dirty="0"/>
                  <a:t>g</a:t>
                </a:r>
                <a:r>
                  <a:rPr lang="ru-RU" dirty="0"/>
                  <a:t>) – </a:t>
                </a:r>
                <a:r>
                  <a:rPr lang="en-US" i="1" dirty="0"/>
                  <a:t>r</a:t>
                </a:r>
                <a:r>
                  <a:rPr lang="ru-RU" dirty="0"/>
                  <a:t>(</a:t>
                </a:r>
                <a:r>
                  <a:rPr lang="en-US" i="1" dirty="0"/>
                  <a:t>x</a:t>
                </a:r>
                <a:r>
                  <a:rPr lang="ru-RU" dirty="0"/>
                  <a:t>) – </a:t>
                </a:r>
                <a:r>
                  <a:rPr lang="en-US" i="1" dirty="0"/>
                  <a:t>r</a:t>
                </a:r>
                <a:r>
                  <a:rPr lang="ru-RU" dirty="0"/>
                  <a:t>(</a:t>
                </a:r>
                <a:r>
                  <a:rPr lang="en-US" i="1" dirty="0"/>
                  <a:t>p</a:t>
                </a:r>
                <a:r>
                  <a:rPr lang="ru-RU" dirty="0"/>
                  <a:t>) – </a:t>
                </a:r>
                <a:r>
                  <a:rPr lang="en-US" i="1" dirty="0"/>
                  <a:t>r</a:t>
                </a:r>
                <a:r>
                  <a:rPr lang="ru-RU" dirty="0"/>
                  <a:t>(</a:t>
                </a:r>
                <a:r>
                  <a:rPr lang="en-US" i="1" dirty="0"/>
                  <a:t>g</a:t>
                </a:r>
                <a:r>
                  <a:rPr lang="ru-RU" dirty="0"/>
                  <a:t>) </a:t>
                </a:r>
              </a:p>
              <a:p>
                <a:r>
                  <a:rPr lang="en-US" dirty="0"/>
                  <a:t> </a:t>
                </a:r>
                <a:r>
                  <a:rPr lang="en-US" i="1" dirty="0"/>
                  <a:t>r′</a:t>
                </a:r>
                <a:r>
                  <a:rPr lang="en-US" dirty="0"/>
                  <a:t> (</a:t>
                </a:r>
                <a:r>
                  <a:rPr lang="en-US" i="1" dirty="0"/>
                  <a:t>x</a:t>
                </a:r>
                <a:r>
                  <a:rPr lang="en-US" dirty="0"/>
                  <a:t>)  </a:t>
                </a:r>
                <a:r>
                  <a:rPr lang="ru-RU" dirty="0"/>
                  <a:t>=</a:t>
                </a:r>
                <a:r>
                  <a:rPr lang="en-US" dirty="0"/>
                  <a:t> </a:t>
                </a:r>
                <a:r>
                  <a:rPr lang="en-US" i="1" dirty="0"/>
                  <a:t>r</a:t>
                </a:r>
                <a:r>
                  <a:rPr lang="en-US" dirty="0"/>
                  <a:t>(</a:t>
                </a:r>
                <a:r>
                  <a:rPr lang="en-US" i="1" dirty="0"/>
                  <a:t>g</a:t>
                </a:r>
                <a:r>
                  <a:rPr lang="en-US" dirty="0"/>
                  <a:t>) </a:t>
                </a:r>
                <a:r>
                  <a:rPr lang="ru-RU" dirty="0">
                    <a:sym typeface="Symbol"/>
                  </a:rPr>
                  <a:t></a:t>
                </a:r>
                <a:r>
                  <a:rPr lang="ru-RU" i="1" dirty="0"/>
                  <a:t> </a:t>
                </a:r>
                <a:r>
                  <a:rPr lang="en-US" i="1" dirty="0" err="1"/>
                  <a:t>T</a:t>
                </a:r>
                <a:r>
                  <a:rPr lang="en-US" i="1" baseline="-25000" dirty="0" err="1"/>
                  <a:t>amort</a:t>
                </a:r>
                <a:r>
                  <a:rPr lang="en-US" dirty="0"/>
                  <a:t> = 2 + </a:t>
                </a:r>
                <a:r>
                  <a:rPr lang="en-US" i="1" dirty="0"/>
                  <a:t>r’</a:t>
                </a:r>
                <a:r>
                  <a:rPr lang="en-US" dirty="0"/>
                  <a:t>(</a:t>
                </a:r>
                <a:r>
                  <a:rPr lang="en-US" i="1" dirty="0"/>
                  <a:t>p</a:t>
                </a:r>
                <a:r>
                  <a:rPr lang="en-US" dirty="0"/>
                  <a:t>) + </a:t>
                </a:r>
                <a:r>
                  <a:rPr lang="en-US" i="1" dirty="0"/>
                  <a:t>r′</a:t>
                </a:r>
                <a:r>
                  <a:rPr lang="en-US" dirty="0"/>
                  <a:t> (</a:t>
                </a:r>
                <a:r>
                  <a:rPr lang="en-US" i="1" dirty="0"/>
                  <a:t>g</a:t>
                </a:r>
                <a:r>
                  <a:rPr lang="en-US" dirty="0"/>
                  <a:t>) – </a:t>
                </a:r>
                <a:r>
                  <a:rPr lang="en-US" i="1" dirty="0"/>
                  <a:t>r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– </a:t>
                </a:r>
                <a:r>
                  <a:rPr lang="en-US" i="1" dirty="0"/>
                  <a:t>r</a:t>
                </a:r>
                <a:r>
                  <a:rPr lang="en-US" dirty="0"/>
                  <a:t>(</a:t>
                </a:r>
                <a:r>
                  <a:rPr lang="en-US" i="1" dirty="0"/>
                  <a:t>p</a:t>
                </a:r>
                <a:r>
                  <a:rPr lang="en-US" dirty="0"/>
                  <a:t>) </a:t>
                </a:r>
                <a:endParaRPr lang="ru-RU" dirty="0"/>
              </a:p>
              <a:p>
                <a:r>
                  <a:rPr lang="en-US" dirty="0"/>
                  <a:t> </a:t>
                </a:r>
                <a:r>
                  <a:rPr lang="en-US" i="1" dirty="0"/>
                  <a:t>r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≤  </a:t>
                </a:r>
                <a:r>
                  <a:rPr lang="en-US" i="1" dirty="0"/>
                  <a:t>r</a:t>
                </a:r>
                <a:r>
                  <a:rPr lang="en-US" dirty="0"/>
                  <a:t>(</a:t>
                </a:r>
                <a:r>
                  <a:rPr lang="en-US" i="1" dirty="0"/>
                  <a:t>p</a:t>
                </a:r>
                <a:r>
                  <a:rPr lang="en-US" dirty="0"/>
                  <a:t>)  </a:t>
                </a:r>
                <a:r>
                  <a:rPr lang="ru-RU" dirty="0">
                    <a:sym typeface="Symbol"/>
                  </a:rPr>
                  <a:t></a:t>
                </a:r>
                <a:r>
                  <a:rPr lang="ru-RU" i="1" dirty="0"/>
                  <a:t> </a:t>
                </a:r>
                <a:r>
                  <a:rPr lang="en-US" i="1" dirty="0" err="1"/>
                  <a:t>T</a:t>
                </a:r>
                <a:r>
                  <a:rPr lang="en-US" i="1" baseline="-25000" dirty="0" err="1"/>
                  <a:t>amort</a:t>
                </a:r>
                <a:r>
                  <a:rPr lang="en-US" dirty="0"/>
                  <a:t>  ≤ 2 + </a:t>
                </a:r>
                <a:r>
                  <a:rPr lang="en-US" i="1" dirty="0"/>
                  <a:t>r′</a:t>
                </a:r>
                <a:r>
                  <a:rPr lang="en-US" dirty="0"/>
                  <a:t> (</a:t>
                </a:r>
                <a:r>
                  <a:rPr lang="en-US" i="1" dirty="0"/>
                  <a:t>p</a:t>
                </a:r>
                <a:r>
                  <a:rPr lang="en-US" dirty="0"/>
                  <a:t>) + </a:t>
                </a:r>
                <a:r>
                  <a:rPr lang="en-US" i="1" dirty="0"/>
                  <a:t>r′</a:t>
                </a:r>
                <a:r>
                  <a:rPr lang="en-US" dirty="0"/>
                  <a:t> (</a:t>
                </a:r>
                <a:r>
                  <a:rPr lang="en-US" i="1" dirty="0"/>
                  <a:t>g</a:t>
                </a:r>
                <a:r>
                  <a:rPr lang="en-US" dirty="0"/>
                  <a:t>) – 2</a:t>
                </a:r>
                <a:r>
                  <a:rPr lang="en-US" i="1" dirty="0"/>
                  <a:t>r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 </a:t>
                </a:r>
                <a:endParaRPr lang="ru-RU" dirty="0"/>
              </a:p>
              <a:p>
                <a:r>
                  <a:rPr lang="en-US" i="1" dirty="0"/>
                  <a:t>r′</a:t>
                </a:r>
                <a:r>
                  <a:rPr lang="en-US" dirty="0"/>
                  <a:t> (</a:t>
                </a:r>
                <a:r>
                  <a:rPr lang="en-US" i="1" dirty="0"/>
                  <a:t>p</a:t>
                </a:r>
                <a:r>
                  <a:rPr lang="en-US" dirty="0"/>
                  <a:t>) ≤  </a:t>
                </a:r>
                <a:r>
                  <a:rPr lang="en-US" i="1" dirty="0"/>
                  <a:t>r′</a:t>
                </a:r>
                <a:r>
                  <a:rPr lang="en-US" dirty="0"/>
                  <a:t> (</a:t>
                </a:r>
                <a:r>
                  <a:rPr lang="en-US" i="1" dirty="0"/>
                  <a:t>x</a:t>
                </a:r>
                <a:r>
                  <a:rPr lang="en-US" dirty="0"/>
                  <a:t>)  </a:t>
                </a:r>
                <a:r>
                  <a:rPr lang="ru-RU" dirty="0">
                    <a:sym typeface="Symbol"/>
                  </a:rPr>
                  <a:t></a:t>
                </a:r>
                <a:r>
                  <a:rPr lang="ru-RU" i="1" dirty="0"/>
                  <a:t> </a:t>
                </a:r>
                <a:r>
                  <a:rPr lang="en-US" i="1" dirty="0" err="1"/>
                  <a:t>T</a:t>
                </a:r>
                <a:r>
                  <a:rPr lang="en-US" i="1" baseline="-25000" dirty="0" err="1"/>
                  <a:t>amort</a:t>
                </a:r>
                <a:r>
                  <a:rPr lang="en-US" dirty="0"/>
                  <a:t>  ≤ 2 + </a:t>
                </a:r>
                <a:r>
                  <a:rPr lang="en-US" i="1" dirty="0"/>
                  <a:t>r′</a:t>
                </a:r>
                <a:r>
                  <a:rPr lang="en-US" dirty="0"/>
                  <a:t> (</a:t>
                </a:r>
                <a:r>
                  <a:rPr lang="en-US" i="1" dirty="0"/>
                  <a:t>x</a:t>
                </a:r>
                <a:r>
                  <a:rPr lang="en-US" dirty="0"/>
                  <a:t>) + </a:t>
                </a:r>
                <a:r>
                  <a:rPr lang="en-US" i="1" dirty="0"/>
                  <a:t>r′</a:t>
                </a:r>
                <a:r>
                  <a:rPr lang="en-US" dirty="0"/>
                  <a:t> (</a:t>
                </a:r>
                <a:r>
                  <a:rPr lang="en-US" i="1" dirty="0"/>
                  <a:t>g</a:t>
                </a:r>
                <a:r>
                  <a:rPr lang="en-US" dirty="0"/>
                  <a:t>) – 2</a:t>
                </a:r>
                <a:r>
                  <a:rPr lang="en-US" i="1" dirty="0"/>
                  <a:t>r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 </a:t>
                </a:r>
                <a:endParaRPr lang="ru-RU" dirty="0"/>
              </a:p>
              <a:p>
                <a:r>
                  <a:rPr lang="ru-RU" dirty="0"/>
                  <a:t>Докажем, что  эта сумма не превосходит </a:t>
                </a:r>
                <a:r>
                  <a:rPr lang="ru-RU" i="1" dirty="0"/>
                  <a:t>3</a:t>
                </a:r>
                <a:r>
                  <a:rPr lang="ru-RU" dirty="0"/>
                  <a:t>(</a:t>
                </a:r>
                <a:r>
                  <a:rPr lang="en-US" i="1" dirty="0"/>
                  <a:t>r</a:t>
                </a:r>
                <a:r>
                  <a:rPr lang="ru-RU" i="1" dirty="0"/>
                  <a:t>′</a:t>
                </a:r>
                <a:r>
                  <a:rPr lang="ru-RU" dirty="0"/>
                  <a:t> (</a:t>
                </a:r>
                <a:r>
                  <a:rPr lang="en-US" i="1" dirty="0"/>
                  <a:t>x</a:t>
                </a:r>
                <a:r>
                  <a:rPr lang="ru-RU" dirty="0"/>
                  <a:t>) </a:t>
                </a:r>
                <a:r>
                  <a:rPr lang="ru-RU" i="1" dirty="0"/>
                  <a:t>– </a:t>
                </a:r>
                <a:r>
                  <a:rPr lang="en-US" i="1" dirty="0"/>
                  <a:t>r</a:t>
                </a:r>
                <a:r>
                  <a:rPr lang="ru-RU" dirty="0"/>
                  <a:t>(</a:t>
                </a:r>
                <a:r>
                  <a:rPr lang="en-US" i="1" dirty="0"/>
                  <a:t>x</a:t>
                </a:r>
                <a:r>
                  <a:rPr lang="ru-RU" dirty="0"/>
                  <a:t>))</a:t>
                </a:r>
                <a:r>
                  <a:rPr lang="ru-RU" i="1" dirty="0"/>
                  <a:t>,</a:t>
                </a:r>
                <a:r>
                  <a:rPr lang="ru-RU" dirty="0"/>
                  <a:t>  т</a:t>
                </a:r>
                <a:r>
                  <a:rPr lang="en-US" dirty="0"/>
                  <a:t>.</a:t>
                </a:r>
                <a:r>
                  <a:rPr lang="ru-RU" dirty="0"/>
                  <a:t>е</a:t>
                </a:r>
                <a:r>
                  <a:rPr lang="en-US" dirty="0"/>
                  <a:t>., </a:t>
                </a:r>
                <a:r>
                  <a:rPr lang="ru-RU" dirty="0"/>
                  <a:t>что</a:t>
                </a:r>
                <a:r>
                  <a:rPr lang="en-US" dirty="0"/>
                  <a:t> </a:t>
                </a:r>
                <a:r>
                  <a:rPr lang="en-US" i="1" dirty="0"/>
                  <a:t>r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+ </a:t>
                </a:r>
                <a:r>
                  <a:rPr lang="en-US" i="1" dirty="0"/>
                  <a:t>r′</a:t>
                </a:r>
                <a:r>
                  <a:rPr lang="en-US" dirty="0"/>
                  <a:t> (</a:t>
                </a:r>
                <a:r>
                  <a:rPr lang="en-US" i="1" dirty="0"/>
                  <a:t>g</a:t>
                </a:r>
                <a:r>
                  <a:rPr lang="en-US" dirty="0"/>
                  <a:t>) – 2</a:t>
                </a:r>
                <a:r>
                  <a:rPr lang="en-US" i="1" dirty="0"/>
                  <a:t>r′</a:t>
                </a:r>
                <a:r>
                  <a:rPr lang="en-US" dirty="0"/>
                  <a:t> (</a:t>
                </a:r>
                <a:r>
                  <a:rPr lang="en-US" i="1" dirty="0"/>
                  <a:t>x</a:t>
                </a:r>
                <a:r>
                  <a:rPr lang="en-US" dirty="0"/>
                  <a:t>) ≤  – 2. </a:t>
                </a:r>
                <a:endParaRPr lang="ru-RU" dirty="0"/>
              </a:p>
              <a:p>
                <a:r>
                  <a:rPr lang="en-US" dirty="0"/>
                  <a:t>(</a:t>
                </a:r>
                <a:r>
                  <a:rPr lang="en-US" i="1" dirty="0"/>
                  <a:t>r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– </a:t>
                </a:r>
                <a:r>
                  <a:rPr lang="en-US" i="1" dirty="0"/>
                  <a:t>r′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)) + (</a:t>
                </a:r>
                <a:r>
                  <a:rPr lang="en-US" i="1" dirty="0"/>
                  <a:t>r′</a:t>
                </a:r>
                <a:r>
                  <a:rPr lang="en-US" dirty="0"/>
                  <a:t> (</a:t>
                </a:r>
                <a:r>
                  <a:rPr lang="en-US" i="1" dirty="0"/>
                  <a:t>g</a:t>
                </a:r>
                <a:r>
                  <a:rPr lang="en-US" dirty="0"/>
                  <a:t>) – </a:t>
                </a:r>
                <a:r>
                  <a:rPr lang="en-US" i="1" dirty="0"/>
                  <a:t>r′</a:t>
                </a:r>
                <a:r>
                  <a:rPr lang="en-US" dirty="0"/>
                  <a:t> (</a:t>
                </a:r>
                <a:r>
                  <a:rPr lang="en-US" i="1" dirty="0"/>
                  <a:t>x</a:t>
                </a:r>
                <a:r>
                  <a:rPr lang="en-US" dirty="0"/>
                  <a:t>))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ru-RU" dirty="0"/>
              </a:p>
              <a:p>
                <a:r>
                  <a:rPr lang="en-US" dirty="0"/>
                  <a:t> </a:t>
                </a:r>
                <a:r>
                  <a:rPr lang="ru-RU" dirty="0"/>
                  <a:t>Из рисунка видно, что </a:t>
                </a:r>
                <a:r>
                  <a:rPr lang="en-US" dirty="0"/>
                  <a:t>w</a:t>
                </a:r>
                <a:r>
                  <a:rPr lang="ru-RU" i="1" dirty="0"/>
                  <a:t>′</a:t>
                </a:r>
                <a:r>
                  <a:rPr lang="ru-RU" dirty="0"/>
                  <a:t> (</a:t>
                </a:r>
                <a:r>
                  <a:rPr lang="en-US" dirty="0"/>
                  <a:t>g</a:t>
                </a:r>
                <a:r>
                  <a:rPr lang="ru-RU" dirty="0"/>
                  <a:t>) + </a:t>
                </a:r>
                <a:r>
                  <a:rPr lang="en-US" dirty="0"/>
                  <a:t>w</a:t>
                </a:r>
                <a:r>
                  <a:rPr lang="ru-RU" dirty="0"/>
                  <a:t>(</a:t>
                </a:r>
                <a:r>
                  <a:rPr lang="en-US" dirty="0"/>
                  <a:t>x</a:t>
                </a:r>
                <a:r>
                  <a:rPr lang="ru-RU" dirty="0"/>
                  <a:t>) ≤ </a:t>
                </a:r>
                <a:r>
                  <a:rPr lang="en-US" dirty="0"/>
                  <a:t>w</a:t>
                </a:r>
                <a:r>
                  <a:rPr lang="ru-RU" i="1" dirty="0"/>
                  <a:t>′</a:t>
                </a:r>
                <a:r>
                  <a:rPr lang="ru-RU" dirty="0"/>
                  <a:t>(</a:t>
                </a:r>
                <a:r>
                  <a:rPr lang="en-US" dirty="0"/>
                  <a:t>x</a:t>
                </a:r>
                <a:r>
                  <a:rPr lang="ru-RU" dirty="0"/>
                  <a:t>), значит, сумма выражений под логарифмами не превосходит единицы. </a:t>
                </a:r>
              </a:p>
              <a:p>
                <a:r>
                  <a:rPr lang="en-US" dirty="0"/>
                  <a:t>log</a:t>
                </a:r>
                <a:r>
                  <a:rPr lang="ru-RU" baseline="-25000" dirty="0"/>
                  <a:t>2</a:t>
                </a:r>
                <a:r>
                  <a:rPr lang="en-US" i="1" dirty="0"/>
                  <a:t>a</a:t>
                </a:r>
                <a:r>
                  <a:rPr lang="ru-RU" dirty="0"/>
                  <a:t> + </a:t>
                </a:r>
                <a:r>
                  <a:rPr lang="en-US" dirty="0"/>
                  <a:t>log</a:t>
                </a:r>
                <a:r>
                  <a:rPr lang="ru-RU" baseline="-25000" dirty="0"/>
                  <a:t>2</a:t>
                </a:r>
                <a:r>
                  <a:rPr lang="en-US" i="1" dirty="0"/>
                  <a:t>b</a:t>
                </a:r>
                <a:r>
                  <a:rPr lang="ru-RU" dirty="0"/>
                  <a:t> = </a:t>
                </a:r>
                <a:r>
                  <a:rPr lang="en-US" dirty="0"/>
                  <a:t>log</a:t>
                </a:r>
                <a:r>
                  <a:rPr lang="ru-RU" baseline="-25000" dirty="0"/>
                  <a:t>2</a:t>
                </a:r>
                <a:r>
                  <a:rPr lang="en-US" i="1" dirty="0" err="1"/>
                  <a:t>ab</a:t>
                </a:r>
                <a:r>
                  <a:rPr lang="ru-RU" dirty="0"/>
                  <a:t>, </a:t>
                </a:r>
                <a:r>
                  <a:rPr lang="en-US" i="1" dirty="0"/>
                  <a:t>a</a:t>
                </a:r>
                <a:r>
                  <a:rPr lang="ru-RU" dirty="0"/>
                  <a:t>+</a:t>
                </a:r>
                <a:r>
                  <a:rPr lang="en-US" i="1" dirty="0"/>
                  <a:t>b</a:t>
                </a:r>
                <a:r>
                  <a:rPr lang="en-US" dirty="0"/>
                  <a:t> </a:t>
                </a:r>
                <a:r>
                  <a:rPr lang="ru-RU" dirty="0"/>
                  <a:t>≤ 1, логарифм — функция возрастающая </a:t>
                </a:r>
                <a:r>
                  <a:rPr lang="ru-RU" dirty="0">
                    <a:sym typeface="Symbol"/>
                  </a:rPr>
                  <a:t></a:t>
                </a:r>
                <a:r>
                  <a:rPr lang="ru-RU" dirty="0"/>
                  <a:t> </a:t>
                </a:r>
                <a:r>
                  <a:rPr lang="en-US" i="1" dirty="0" err="1"/>
                  <a:t>ab</a:t>
                </a:r>
                <a:r>
                  <a:rPr lang="en-US" dirty="0"/>
                  <a:t> </a:t>
                </a:r>
                <a:r>
                  <a:rPr lang="ru-RU" dirty="0"/>
                  <a:t>≤ ¼ </a:t>
                </a:r>
                <a:r>
                  <a:rPr lang="ru-RU" dirty="0">
                    <a:sym typeface="Symbol"/>
                  </a:rPr>
                  <a:t></a:t>
                </a:r>
                <a:endParaRPr lang="ru-RU" dirty="0"/>
              </a:p>
              <a:p>
                <a:pPr algn="ctr"/>
                <a:r>
                  <a:rPr lang="en-US" dirty="0"/>
                  <a:t>log</a:t>
                </a:r>
                <a:r>
                  <a:rPr lang="en-US" baseline="-25000" dirty="0"/>
                  <a:t>2</a:t>
                </a:r>
                <a:r>
                  <a:rPr lang="en-US" dirty="0"/>
                  <a:t>ab ≤ –2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55" y="3573016"/>
                <a:ext cx="8892480" cy="3313664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617" t="-12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09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36004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/>
              <a:t>Доказательство леммы - окончание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3198292"/>
                <a:ext cx="9036496" cy="3659708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ru-RU" b="1" dirty="0" err="1"/>
                  <a:t>Zig-zag</a:t>
                </a:r>
                <a:r>
                  <a:rPr lang="ru-RU" dirty="0"/>
                  <a:t>. Выполнено два поворота </a:t>
                </a:r>
                <a:r>
                  <a:rPr lang="ru-RU" dirty="0">
                    <a:sym typeface="Symbol"/>
                  </a:rPr>
                  <a:t></a:t>
                </a:r>
                <a:r>
                  <a:rPr lang="en-US" i="1" dirty="0" err="1"/>
                  <a:t>T</a:t>
                </a:r>
                <a:r>
                  <a:rPr lang="en-US" i="1" baseline="-25000" dirty="0" err="1"/>
                  <a:t>amort</a:t>
                </a:r>
                <a:r>
                  <a:rPr lang="en-US" dirty="0"/>
                  <a:t> = 2 + </a:t>
                </a:r>
                <a:r>
                  <a:rPr lang="en-US" i="1" dirty="0"/>
                  <a:t>r′</a:t>
                </a:r>
                <a:r>
                  <a:rPr lang="en-US" dirty="0"/>
                  <a:t> (</a:t>
                </a:r>
                <a:r>
                  <a:rPr lang="en-US" i="1" dirty="0"/>
                  <a:t>x</a:t>
                </a:r>
                <a:r>
                  <a:rPr lang="en-US" dirty="0"/>
                  <a:t>) + </a:t>
                </a:r>
                <a:r>
                  <a:rPr lang="en-US" i="1" dirty="0"/>
                  <a:t>r′</a:t>
                </a:r>
                <a:r>
                  <a:rPr lang="en-US" dirty="0"/>
                  <a:t> (</a:t>
                </a:r>
                <a:r>
                  <a:rPr lang="en-US" i="1" dirty="0"/>
                  <a:t>p</a:t>
                </a:r>
                <a:r>
                  <a:rPr lang="en-US" dirty="0"/>
                  <a:t>) + </a:t>
                </a:r>
                <a:r>
                  <a:rPr lang="en-US" i="1" dirty="0"/>
                  <a:t>r′</a:t>
                </a:r>
                <a:r>
                  <a:rPr lang="en-US" dirty="0"/>
                  <a:t> (</a:t>
                </a:r>
                <a:r>
                  <a:rPr lang="en-US" i="1" dirty="0"/>
                  <a:t>g</a:t>
                </a:r>
                <a:r>
                  <a:rPr lang="en-US" dirty="0"/>
                  <a:t>) – </a:t>
                </a:r>
                <a:r>
                  <a:rPr lang="en-US" i="1" dirty="0"/>
                  <a:t>r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– </a:t>
                </a:r>
                <a:r>
                  <a:rPr lang="en-US" i="1" dirty="0"/>
                  <a:t>r</a:t>
                </a:r>
                <a:r>
                  <a:rPr lang="en-US" dirty="0"/>
                  <a:t>(</a:t>
                </a:r>
                <a:r>
                  <a:rPr lang="en-US" i="1" dirty="0"/>
                  <a:t>p</a:t>
                </a:r>
                <a:r>
                  <a:rPr lang="en-US" dirty="0"/>
                  <a:t>) – </a:t>
                </a:r>
                <a:r>
                  <a:rPr lang="en-US" i="1" dirty="0"/>
                  <a:t>r</a:t>
                </a:r>
                <a:r>
                  <a:rPr lang="en-US" dirty="0"/>
                  <a:t>(</a:t>
                </a:r>
                <a:r>
                  <a:rPr lang="en-US" i="1" dirty="0"/>
                  <a:t>g</a:t>
                </a:r>
                <a:r>
                  <a:rPr lang="en-US" dirty="0"/>
                  <a:t>) </a:t>
                </a:r>
                <a:endParaRPr lang="ru-RU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r>
                  <a:rPr lang="en-US" i="1" dirty="0"/>
                  <a:t>r′</a:t>
                </a:r>
                <a:r>
                  <a:rPr lang="en-US" dirty="0"/>
                  <a:t> (</a:t>
                </a:r>
                <a:r>
                  <a:rPr lang="en-US" i="1" dirty="0"/>
                  <a:t>x</a:t>
                </a:r>
                <a:r>
                  <a:rPr lang="en-US" dirty="0"/>
                  <a:t>)  = </a:t>
                </a:r>
                <a:r>
                  <a:rPr lang="en-US" i="1" dirty="0"/>
                  <a:t>r</a:t>
                </a:r>
                <a:r>
                  <a:rPr lang="en-US" dirty="0"/>
                  <a:t>(</a:t>
                </a:r>
                <a:r>
                  <a:rPr lang="en-US" i="1" dirty="0"/>
                  <a:t>g</a:t>
                </a:r>
                <a:r>
                  <a:rPr lang="en-US" dirty="0"/>
                  <a:t>) </a:t>
                </a:r>
                <a:r>
                  <a:rPr lang="ru-RU" dirty="0">
                    <a:sym typeface="Symbol"/>
                  </a:rPr>
                  <a:t></a:t>
                </a:r>
                <a:r>
                  <a:rPr lang="ru-RU" i="1" dirty="0"/>
                  <a:t> </a:t>
                </a:r>
                <a:r>
                  <a:rPr lang="en-US" i="1" dirty="0" err="1"/>
                  <a:t>T</a:t>
                </a:r>
                <a:r>
                  <a:rPr lang="en-US" i="1" baseline="-25000" dirty="0" err="1"/>
                  <a:t>amort</a:t>
                </a:r>
                <a:r>
                  <a:rPr lang="en-US" dirty="0"/>
                  <a:t> = 2 + </a:t>
                </a:r>
                <a:r>
                  <a:rPr lang="en-US" i="1" dirty="0"/>
                  <a:t>r’</a:t>
                </a:r>
                <a:r>
                  <a:rPr lang="en-US" dirty="0"/>
                  <a:t>(</a:t>
                </a:r>
                <a:r>
                  <a:rPr lang="en-US" i="1" dirty="0"/>
                  <a:t>p</a:t>
                </a:r>
                <a:r>
                  <a:rPr lang="en-US" dirty="0"/>
                  <a:t>) + </a:t>
                </a:r>
                <a:r>
                  <a:rPr lang="en-US" i="1" dirty="0"/>
                  <a:t>r′</a:t>
                </a:r>
                <a:r>
                  <a:rPr lang="en-US" dirty="0"/>
                  <a:t> (</a:t>
                </a:r>
                <a:r>
                  <a:rPr lang="en-US" i="1" dirty="0"/>
                  <a:t>g</a:t>
                </a:r>
                <a:r>
                  <a:rPr lang="en-US" dirty="0"/>
                  <a:t>) – </a:t>
                </a:r>
                <a:r>
                  <a:rPr lang="en-US" i="1" dirty="0"/>
                  <a:t>r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– </a:t>
                </a:r>
                <a:r>
                  <a:rPr lang="en-US" i="1" dirty="0"/>
                  <a:t>r</a:t>
                </a:r>
                <a:r>
                  <a:rPr lang="en-US" dirty="0"/>
                  <a:t>(</a:t>
                </a:r>
                <a:r>
                  <a:rPr lang="en-US" i="1" dirty="0"/>
                  <a:t>p</a:t>
                </a:r>
                <a:r>
                  <a:rPr lang="en-US" dirty="0"/>
                  <a:t>) </a:t>
                </a:r>
                <a:endParaRPr lang="ru-RU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r>
                  <a:rPr lang="en-US" i="1" dirty="0"/>
                  <a:t>r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≤  </a:t>
                </a:r>
                <a:r>
                  <a:rPr lang="en-US" i="1" dirty="0"/>
                  <a:t>r</a:t>
                </a:r>
                <a:r>
                  <a:rPr lang="en-US" dirty="0"/>
                  <a:t>(</a:t>
                </a:r>
                <a:r>
                  <a:rPr lang="en-US" i="1" dirty="0"/>
                  <a:t>p</a:t>
                </a:r>
                <a:r>
                  <a:rPr lang="en-US" dirty="0"/>
                  <a:t>)  </a:t>
                </a:r>
                <a:r>
                  <a:rPr lang="ru-RU" dirty="0">
                    <a:sym typeface="Symbol"/>
                  </a:rPr>
                  <a:t></a:t>
                </a:r>
                <a:r>
                  <a:rPr lang="ru-RU" i="1" dirty="0"/>
                  <a:t> </a:t>
                </a:r>
                <a:r>
                  <a:rPr lang="en-US" i="1" dirty="0" err="1"/>
                  <a:t>T</a:t>
                </a:r>
                <a:r>
                  <a:rPr lang="en-US" i="1" baseline="-25000" dirty="0" err="1"/>
                  <a:t>amort</a:t>
                </a:r>
                <a:r>
                  <a:rPr lang="en-US" dirty="0"/>
                  <a:t>  ≤ 2 + </a:t>
                </a:r>
                <a:r>
                  <a:rPr lang="en-US" i="1" dirty="0"/>
                  <a:t>r′</a:t>
                </a:r>
                <a:r>
                  <a:rPr lang="en-US" dirty="0"/>
                  <a:t> (</a:t>
                </a:r>
                <a:r>
                  <a:rPr lang="en-US" i="1" dirty="0"/>
                  <a:t>p</a:t>
                </a:r>
                <a:r>
                  <a:rPr lang="en-US" dirty="0"/>
                  <a:t>) + </a:t>
                </a:r>
                <a:r>
                  <a:rPr lang="en-US" i="1" dirty="0"/>
                  <a:t>r′</a:t>
                </a:r>
                <a:r>
                  <a:rPr lang="en-US" dirty="0"/>
                  <a:t> (</a:t>
                </a:r>
                <a:r>
                  <a:rPr lang="en-US" i="1" dirty="0"/>
                  <a:t>g</a:t>
                </a:r>
                <a:r>
                  <a:rPr lang="en-US" dirty="0"/>
                  <a:t>) – 2</a:t>
                </a:r>
                <a:r>
                  <a:rPr lang="en-US" i="1" dirty="0"/>
                  <a:t>r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 ≤  2( </a:t>
                </a:r>
                <a:r>
                  <a:rPr lang="en-US" i="1" dirty="0"/>
                  <a:t>r′</a:t>
                </a:r>
                <a:r>
                  <a:rPr lang="en-US" dirty="0"/>
                  <a:t> (</a:t>
                </a:r>
                <a:r>
                  <a:rPr lang="en-US" i="1" dirty="0"/>
                  <a:t>x</a:t>
                </a:r>
                <a:r>
                  <a:rPr lang="en-US" dirty="0"/>
                  <a:t>) – </a:t>
                </a:r>
                <a:r>
                  <a:rPr lang="en-US" i="1" dirty="0"/>
                  <a:t>r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)),</a:t>
                </a:r>
                <a:r>
                  <a:rPr lang="ru-RU" dirty="0"/>
                  <a:t> </a:t>
                </a:r>
                <a:r>
                  <a:rPr lang="en-US" dirty="0"/>
                  <a:t> –</a:t>
                </a:r>
                <a:r>
                  <a:rPr lang="ru-RU" dirty="0"/>
                  <a:t> </a:t>
                </a:r>
                <a:r>
                  <a:rPr lang="ru-RU" dirty="0">
                    <a:solidFill>
                      <a:srgbClr val="FF0000"/>
                    </a:solidFill>
                  </a:rPr>
                  <a:t>надо доказать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ru-RU" dirty="0"/>
                  <a:t>т</a:t>
                </a:r>
                <a:r>
                  <a:rPr lang="en-US" dirty="0"/>
                  <a:t>.</a:t>
                </a:r>
                <a:r>
                  <a:rPr lang="ru-RU" dirty="0"/>
                  <a:t>е</a:t>
                </a:r>
                <a:r>
                  <a:rPr lang="en-US" dirty="0"/>
                  <a:t>.  </a:t>
                </a:r>
                <a:r>
                  <a:rPr lang="en-US" i="1" dirty="0"/>
                  <a:t>r′</a:t>
                </a:r>
                <a:r>
                  <a:rPr lang="en-US" dirty="0"/>
                  <a:t> (</a:t>
                </a:r>
                <a:r>
                  <a:rPr lang="en-US" i="1" dirty="0"/>
                  <a:t>p</a:t>
                </a:r>
                <a:r>
                  <a:rPr lang="en-US" dirty="0"/>
                  <a:t>) + </a:t>
                </a:r>
                <a:r>
                  <a:rPr lang="en-US" i="1" dirty="0"/>
                  <a:t>r′</a:t>
                </a:r>
                <a:r>
                  <a:rPr lang="en-US" dirty="0"/>
                  <a:t> (</a:t>
                </a:r>
                <a:r>
                  <a:rPr lang="en-US" i="1" dirty="0"/>
                  <a:t>g</a:t>
                </a:r>
                <a:r>
                  <a:rPr lang="en-US" dirty="0"/>
                  <a:t>) – 2</a:t>
                </a:r>
                <a:r>
                  <a:rPr lang="en-US" i="1" dirty="0"/>
                  <a:t>r′</a:t>
                </a:r>
                <a:r>
                  <a:rPr lang="en-US" dirty="0"/>
                  <a:t> (</a:t>
                </a:r>
                <a:r>
                  <a:rPr lang="en-US" i="1" dirty="0"/>
                  <a:t>x</a:t>
                </a:r>
                <a:r>
                  <a:rPr lang="en-US" dirty="0"/>
                  <a:t>) ≤  – 2.</a:t>
                </a:r>
                <a:endParaRPr lang="ru-RU" dirty="0"/>
              </a:p>
              <a:p>
                <a:pPr marL="0" indent="0">
                  <a:buNone/>
                </a:pPr>
                <a:r>
                  <a:rPr lang="en-US" i="1" dirty="0"/>
                  <a:t>(r</a:t>
                </a:r>
                <a:r>
                  <a:rPr lang="en-US" dirty="0"/>
                  <a:t>(</a:t>
                </a:r>
                <a:r>
                  <a:rPr lang="en-US" i="1" dirty="0"/>
                  <a:t>p</a:t>
                </a:r>
                <a:r>
                  <a:rPr lang="en-US" dirty="0"/>
                  <a:t>) + </a:t>
                </a:r>
                <a:r>
                  <a:rPr lang="en-US" i="1" dirty="0"/>
                  <a:t>r′</a:t>
                </a:r>
                <a:r>
                  <a:rPr lang="en-US" dirty="0"/>
                  <a:t>(</a:t>
                </a:r>
                <a:r>
                  <a:rPr lang="en-US" i="1" dirty="0"/>
                  <a:t>g</a:t>
                </a:r>
                <a:r>
                  <a:rPr lang="en-US" dirty="0"/>
                  <a:t>)) – 2</a:t>
                </a:r>
                <a:r>
                  <a:rPr lang="en-US" i="1" dirty="0"/>
                  <a:t>r′</a:t>
                </a:r>
                <a:r>
                  <a:rPr lang="en-US" dirty="0"/>
                  <a:t> (</a:t>
                </a:r>
                <a:r>
                  <a:rPr lang="en-US" i="1" dirty="0"/>
                  <a:t>x</a:t>
                </a:r>
                <a:r>
                  <a:rPr lang="en-US" dirty="0"/>
                  <a:t>))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–2</a:t>
                </a:r>
                <a:endParaRPr lang="ru-RU" dirty="0"/>
              </a:p>
              <a:p>
                <a:pPr marL="0" indent="0">
                  <a:buNone/>
                </a:pPr>
                <a:endParaRPr lang="ru-RU" i="1" dirty="0"/>
              </a:p>
              <a:p>
                <a:pPr marL="0" indent="0">
                  <a:buNone/>
                </a:pPr>
                <a:r>
                  <a:rPr lang="en-US" i="1" dirty="0" err="1"/>
                  <a:t>T</a:t>
                </a:r>
                <a:r>
                  <a:rPr lang="en-US" i="1" baseline="-25000" dirty="0" err="1"/>
                  <a:t>amort</a:t>
                </a:r>
                <a:r>
                  <a:rPr lang="en-US" dirty="0"/>
                  <a:t>  ≤   2( </a:t>
                </a:r>
                <a:r>
                  <a:rPr lang="en-US" i="1" dirty="0"/>
                  <a:t>r′</a:t>
                </a:r>
                <a:r>
                  <a:rPr lang="en-US" dirty="0"/>
                  <a:t> (</a:t>
                </a:r>
                <a:r>
                  <a:rPr lang="en-US" i="1" dirty="0"/>
                  <a:t>x</a:t>
                </a:r>
                <a:r>
                  <a:rPr lang="en-US" dirty="0"/>
                  <a:t>) – </a:t>
                </a:r>
                <a:r>
                  <a:rPr lang="en-US" i="1" dirty="0"/>
                  <a:t>r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)) ≤ 3 (</a:t>
                </a:r>
                <a:r>
                  <a:rPr lang="en-US" i="1" dirty="0"/>
                  <a:t>r′</a:t>
                </a:r>
                <a:r>
                  <a:rPr lang="en-US" dirty="0"/>
                  <a:t> (</a:t>
                </a:r>
                <a:r>
                  <a:rPr lang="en-US" i="1" dirty="0"/>
                  <a:t>x</a:t>
                </a:r>
                <a:r>
                  <a:rPr lang="en-US" dirty="0"/>
                  <a:t>) – </a:t>
                </a:r>
                <a:r>
                  <a:rPr lang="en-US" i="1" dirty="0"/>
                  <a:t>r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))</a:t>
                </a:r>
                <a:endParaRPr lang="ru-RU" dirty="0"/>
              </a:p>
              <a:p>
                <a:pPr marL="0" indent="0">
                  <a:buNone/>
                </a:pPr>
                <a:endParaRPr lang="ru-RU" i="1" dirty="0"/>
              </a:p>
              <a:p>
                <a:pPr marL="0" indent="0">
                  <a:buNone/>
                </a:pPr>
                <a:r>
                  <a:rPr lang="ru-RU" i="1" dirty="0"/>
                  <a:t>	</a:t>
                </a:r>
                <a:r>
                  <a:rPr lang="en-US" i="1" dirty="0" err="1"/>
                  <a:t>T</a:t>
                </a:r>
                <a:r>
                  <a:rPr lang="en-US" i="1" baseline="-25000" dirty="0" err="1"/>
                  <a:t>splay</a:t>
                </a:r>
                <a:r>
                  <a:rPr lang="en-US" dirty="0"/>
                  <a:t>  ≤   3 </a:t>
                </a:r>
                <a:r>
                  <a:rPr lang="en-US" i="1" dirty="0"/>
                  <a:t>r</a:t>
                </a:r>
                <a:r>
                  <a:rPr lang="en-US" dirty="0"/>
                  <a:t>(</a:t>
                </a:r>
                <a:r>
                  <a:rPr lang="en-US" i="1" dirty="0"/>
                  <a:t>t</a:t>
                </a:r>
                <a:r>
                  <a:rPr lang="en-US" dirty="0"/>
                  <a:t>) – 3</a:t>
                </a:r>
                <a:r>
                  <a:rPr lang="en-US" i="1" dirty="0"/>
                  <a:t>r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+ 1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i="1" dirty="0"/>
                  <a:t>	</a:t>
                </a:r>
                <a:r>
                  <a:rPr lang="en-US" i="1" dirty="0" err="1"/>
                  <a:t>T</a:t>
                </a:r>
                <a:r>
                  <a:rPr lang="en-US" i="1" baseline="-25000" dirty="0" err="1"/>
                  <a:t>splay</a:t>
                </a:r>
                <a:r>
                  <a:rPr lang="en-US" dirty="0"/>
                  <a:t>  ≤   3 log</a:t>
                </a:r>
                <a:r>
                  <a:rPr lang="en-US" baseline="-25000" dirty="0"/>
                  <a:t>2</a:t>
                </a:r>
                <a:r>
                  <a:rPr lang="en-US" i="1" dirty="0"/>
                  <a:t>N</a:t>
                </a:r>
                <a:r>
                  <a:rPr lang="en-US" dirty="0"/>
                  <a:t> – 3 log</a:t>
                </a:r>
                <a:r>
                  <a:rPr lang="en-US" baseline="-25000" dirty="0"/>
                  <a:t>2</a:t>
                </a:r>
                <a:r>
                  <a:rPr lang="en-US" i="1" dirty="0"/>
                  <a:t>w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+ 1 = O(log</a:t>
                </a:r>
                <a:r>
                  <a:rPr lang="en-US" baseline="-25000" dirty="0"/>
                  <a:t>2</a:t>
                </a:r>
                <a:r>
                  <a:rPr lang="en-US" i="1" dirty="0"/>
                  <a:t>N</a:t>
                </a:r>
                <a:r>
                  <a:rPr lang="en-US" dirty="0"/>
                  <a:t>)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3198292"/>
                <a:ext cx="9036496" cy="3659708"/>
              </a:xfrm>
              <a:blipFill rotWithShape="1">
                <a:blip r:embed="rId2" cstate="print"/>
                <a:stretch>
                  <a:fillRect l="-742" t="-2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 descr="zigza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620688"/>
            <a:ext cx="8064896" cy="256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1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511156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Алгоритм просмотра дерева 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57216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/>
              <a:t>Вход: 	Дерево 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ru-RU" dirty="0"/>
              <a:t>двоичного поиска для множества </a:t>
            </a:r>
            <a:r>
              <a:rPr lang="en-US" i="1" dirty="0"/>
              <a:t>S</a:t>
            </a:r>
            <a:r>
              <a:rPr lang="en-US" dirty="0"/>
              <a:t>, </a:t>
            </a:r>
            <a:r>
              <a:rPr lang="ru-RU" dirty="0"/>
              <a:t>элемент </a:t>
            </a:r>
            <a:r>
              <a:rPr lang="en-US" i="1" dirty="0"/>
              <a:t>a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ru-RU" dirty="0"/>
              <a:t>Выход: 	</a:t>
            </a:r>
            <a:r>
              <a:rPr lang="en-US" i="1" dirty="0"/>
              <a:t>true</a:t>
            </a:r>
            <a:r>
              <a:rPr lang="en-US" dirty="0"/>
              <a:t> </a:t>
            </a:r>
            <a:r>
              <a:rPr lang="ru-RU" dirty="0"/>
              <a:t>если </a:t>
            </a:r>
            <a:r>
              <a:rPr lang="en-US" i="1" dirty="0" err="1"/>
              <a:t>a</a:t>
            </a:r>
            <a:r>
              <a:rPr lang="en-US" dirty="0" err="1">
                <a:sym typeface="Symbol"/>
              </a:rPr>
              <a:t></a:t>
            </a:r>
            <a:r>
              <a:rPr lang="en-US" i="1" dirty="0" err="1">
                <a:sym typeface="Symbol"/>
              </a:rPr>
              <a:t>S</a:t>
            </a:r>
            <a:r>
              <a:rPr lang="en-US" dirty="0">
                <a:sym typeface="Symbol"/>
              </a:rPr>
              <a:t>, </a:t>
            </a:r>
            <a:r>
              <a:rPr lang="en-US" i="1" dirty="0">
                <a:sym typeface="Symbol"/>
              </a:rPr>
              <a:t>false</a:t>
            </a:r>
            <a:r>
              <a:rPr lang="en-US" dirty="0">
                <a:sym typeface="Symbol"/>
              </a:rPr>
              <a:t> - </a:t>
            </a:r>
            <a:r>
              <a:rPr lang="ru-RU" dirty="0">
                <a:sym typeface="Symbol"/>
              </a:rPr>
              <a:t> в противном случае.</a:t>
            </a:r>
          </a:p>
          <a:p>
            <a:pPr>
              <a:buNone/>
            </a:pPr>
            <a:r>
              <a:rPr lang="ru-RU" dirty="0">
                <a:sym typeface="Symbol"/>
              </a:rPr>
              <a:t>Метод:  Если </a:t>
            </a:r>
            <a:r>
              <a:rPr lang="en-US" i="1" dirty="0">
                <a:sym typeface="Symbol"/>
              </a:rPr>
              <a:t>T </a:t>
            </a:r>
            <a:r>
              <a:rPr lang="en-US" dirty="0">
                <a:sym typeface="Symbol"/>
              </a:rPr>
              <a:t>= , </a:t>
            </a:r>
            <a:r>
              <a:rPr lang="ru-RU" dirty="0">
                <a:sym typeface="Symbol"/>
              </a:rPr>
              <a:t> то выдать </a:t>
            </a:r>
            <a:r>
              <a:rPr lang="en-US" i="1" dirty="0">
                <a:sym typeface="Symbol"/>
              </a:rPr>
              <a:t>false,  </a:t>
            </a:r>
            <a:r>
              <a:rPr lang="ru-RU" dirty="0">
                <a:sym typeface="Symbol"/>
              </a:rPr>
              <a:t>иначе выдать ПОИСК (</a:t>
            </a:r>
            <a:r>
              <a:rPr lang="en-US" i="1" dirty="0">
                <a:sym typeface="Symbol"/>
              </a:rPr>
              <a:t>a</a:t>
            </a:r>
            <a:r>
              <a:rPr lang="en-US" dirty="0">
                <a:sym typeface="Symbol"/>
              </a:rPr>
              <a:t>, </a:t>
            </a:r>
            <a:r>
              <a:rPr lang="en-US" i="1" dirty="0">
                <a:sym typeface="Symbol"/>
              </a:rPr>
              <a:t>r</a:t>
            </a:r>
            <a:r>
              <a:rPr lang="en-US" dirty="0">
                <a:sym typeface="Symbol"/>
              </a:rPr>
              <a:t>), </a:t>
            </a:r>
            <a:r>
              <a:rPr lang="ru-RU" dirty="0">
                <a:sym typeface="Symbol"/>
              </a:rPr>
              <a:t>где </a:t>
            </a:r>
            <a:r>
              <a:rPr lang="en-US" i="1" dirty="0">
                <a:sym typeface="Symbol"/>
              </a:rPr>
              <a:t>r</a:t>
            </a:r>
            <a:r>
              <a:rPr lang="en-US" dirty="0">
                <a:sym typeface="Symbol"/>
              </a:rPr>
              <a:t> – </a:t>
            </a:r>
            <a:r>
              <a:rPr lang="ru-RU" dirty="0">
                <a:sym typeface="Symbol"/>
              </a:rPr>
              <a:t>корень дерева </a:t>
            </a:r>
            <a:r>
              <a:rPr lang="en-US" i="1" dirty="0">
                <a:sym typeface="Symbol"/>
              </a:rPr>
              <a:t>T</a:t>
            </a:r>
            <a:r>
              <a:rPr lang="en-US" dirty="0">
                <a:sym typeface="Symbol"/>
              </a:rPr>
              <a:t>.</a:t>
            </a:r>
          </a:p>
          <a:p>
            <a:pPr>
              <a:buNone/>
            </a:pPr>
            <a:endParaRPr lang="ru-RU" dirty="0">
              <a:sym typeface="Symbol"/>
            </a:endParaRPr>
          </a:p>
          <a:p>
            <a:pPr>
              <a:buNone/>
            </a:pPr>
            <a:r>
              <a:rPr lang="ru-RU" dirty="0">
                <a:sym typeface="Symbol"/>
              </a:rPr>
              <a:t>функция ПОИСК (</a:t>
            </a:r>
            <a:r>
              <a:rPr lang="en-US" i="1" dirty="0">
                <a:sym typeface="Symbol"/>
              </a:rPr>
              <a:t>a</a:t>
            </a:r>
            <a:r>
              <a:rPr lang="en-US" dirty="0">
                <a:sym typeface="Symbol"/>
              </a:rPr>
              <a:t>, </a:t>
            </a:r>
            <a:r>
              <a:rPr lang="en-US" i="1" dirty="0">
                <a:sym typeface="Symbol"/>
              </a:rPr>
              <a:t>v</a:t>
            </a:r>
            <a:r>
              <a:rPr lang="en-US" dirty="0">
                <a:sym typeface="Symbol"/>
              </a:rPr>
              <a:t>) : </a:t>
            </a:r>
            <a:r>
              <a:rPr lang="en-US" i="1" dirty="0" err="1">
                <a:sym typeface="Symbol"/>
              </a:rPr>
              <a:t>boolean</a:t>
            </a:r>
            <a:endParaRPr lang="en-US" i="1" dirty="0">
              <a:sym typeface="Symbol"/>
            </a:endParaRPr>
          </a:p>
          <a:p>
            <a:pPr>
              <a:buNone/>
            </a:pPr>
            <a:r>
              <a:rPr lang="en-US" dirty="0">
                <a:sym typeface="Symbol"/>
              </a:rPr>
              <a:t>{</a:t>
            </a:r>
          </a:p>
          <a:p>
            <a:pPr>
              <a:buNone/>
            </a:pPr>
            <a:r>
              <a:rPr lang="en-US" dirty="0">
                <a:sym typeface="Symbol"/>
              </a:rPr>
              <a:t>	</a:t>
            </a:r>
            <a:r>
              <a:rPr lang="ru-RU" dirty="0">
                <a:sym typeface="Symbol"/>
              </a:rPr>
              <a:t>если </a:t>
            </a:r>
            <a:r>
              <a:rPr lang="en-US" i="1" dirty="0">
                <a:sym typeface="Symbol"/>
              </a:rPr>
              <a:t>a</a:t>
            </a:r>
            <a:r>
              <a:rPr lang="en-US" dirty="0">
                <a:sym typeface="Symbol"/>
              </a:rPr>
              <a:t> = </a:t>
            </a:r>
            <a:r>
              <a:rPr lang="en-US" i="1" dirty="0">
                <a:sym typeface="Symbol"/>
              </a:rPr>
              <a:t>l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v</a:t>
            </a:r>
            <a:r>
              <a:rPr lang="en-US" dirty="0">
                <a:sym typeface="Symbol"/>
              </a:rPr>
              <a:t>) </a:t>
            </a:r>
            <a:r>
              <a:rPr lang="ru-RU" dirty="0">
                <a:sym typeface="Symbol"/>
              </a:rPr>
              <a:t>то выдать </a:t>
            </a:r>
            <a:r>
              <a:rPr lang="en-US" i="1" dirty="0">
                <a:sym typeface="Symbol"/>
              </a:rPr>
              <a:t>true</a:t>
            </a:r>
          </a:p>
          <a:p>
            <a:pPr>
              <a:buNone/>
            </a:pPr>
            <a:r>
              <a:rPr lang="en-US" dirty="0">
                <a:sym typeface="Symbol"/>
              </a:rPr>
              <a:t>	</a:t>
            </a:r>
            <a:r>
              <a:rPr lang="ru-RU" dirty="0">
                <a:sym typeface="Symbol"/>
              </a:rPr>
              <a:t>иначе </a:t>
            </a:r>
          </a:p>
          <a:p>
            <a:pPr>
              <a:buNone/>
            </a:pPr>
            <a:r>
              <a:rPr lang="ru-RU" dirty="0">
                <a:sym typeface="Symbol"/>
              </a:rPr>
              <a:t>		если </a:t>
            </a:r>
            <a:r>
              <a:rPr lang="en-US" i="1" dirty="0">
                <a:sym typeface="Symbol"/>
              </a:rPr>
              <a:t>a</a:t>
            </a:r>
            <a:r>
              <a:rPr lang="ru-RU" i="1" dirty="0">
                <a:sym typeface="Symbol"/>
              </a:rPr>
              <a:t> </a:t>
            </a:r>
            <a:r>
              <a:rPr lang="en-US" i="1" dirty="0">
                <a:sym typeface="Symbol"/>
              </a:rPr>
              <a:t>&lt;</a:t>
            </a:r>
            <a:r>
              <a:rPr lang="en-US" dirty="0">
                <a:sym typeface="Symbol"/>
              </a:rPr>
              <a:t> </a:t>
            </a:r>
            <a:r>
              <a:rPr lang="en-US" i="1" dirty="0">
                <a:sym typeface="Symbol"/>
              </a:rPr>
              <a:t>l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v</a:t>
            </a:r>
            <a:r>
              <a:rPr lang="en-US" dirty="0">
                <a:sym typeface="Symbol"/>
              </a:rPr>
              <a:t>)  </a:t>
            </a:r>
            <a:r>
              <a:rPr lang="ru-RU" dirty="0">
                <a:sym typeface="Symbol"/>
              </a:rPr>
              <a:t>то</a:t>
            </a:r>
          </a:p>
          <a:p>
            <a:pPr>
              <a:buNone/>
            </a:pPr>
            <a:r>
              <a:rPr lang="ru-RU" dirty="0">
                <a:sym typeface="Symbol"/>
              </a:rPr>
              <a:t>			если </a:t>
            </a:r>
            <a:r>
              <a:rPr lang="en-US" i="1" dirty="0">
                <a:sym typeface="Symbol"/>
              </a:rPr>
              <a:t>v</a:t>
            </a:r>
            <a:r>
              <a:rPr lang="en-US" dirty="0">
                <a:sym typeface="Symbol"/>
              </a:rPr>
              <a:t> </a:t>
            </a:r>
            <a:r>
              <a:rPr lang="ru-RU" dirty="0">
                <a:sym typeface="Symbol"/>
              </a:rPr>
              <a:t>имеет левого сына </a:t>
            </a:r>
            <a:r>
              <a:rPr lang="en-US" i="1" dirty="0">
                <a:sym typeface="Symbol"/>
              </a:rPr>
              <a:t>w</a:t>
            </a:r>
            <a:r>
              <a:rPr lang="en-US" dirty="0">
                <a:sym typeface="Symbol"/>
              </a:rPr>
              <a:t> </a:t>
            </a:r>
          </a:p>
          <a:p>
            <a:pPr>
              <a:buNone/>
            </a:pPr>
            <a:r>
              <a:rPr lang="en-US" dirty="0">
                <a:sym typeface="Symbol"/>
              </a:rPr>
              <a:t>			</a:t>
            </a:r>
            <a:r>
              <a:rPr lang="ru-RU" dirty="0">
                <a:sym typeface="Symbol"/>
              </a:rPr>
              <a:t>то выдать ПОИСК (</a:t>
            </a:r>
            <a:r>
              <a:rPr lang="en-US" i="1" dirty="0">
                <a:sym typeface="Symbol"/>
              </a:rPr>
              <a:t>a</a:t>
            </a:r>
            <a:r>
              <a:rPr lang="en-US" dirty="0">
                <a:sym typeface="Symbol"/>
              </a:rPr>
              <a:t>, </a:t>
            </a:r>
            <a:r>
              <a:rPr lang="en-US" i="1" dirty="0">
                <a:sym typeface="Symbol"/>
              </a:rPr>
              <a:t>w</a:t>
            </a:r>
            <a:r>
              <a:rPr lang="en-US" dirty="0">
                <a:sym typeface="Symbol"/>
              </a:rPr>
              <a:t>)</a:t>
            </a:r>
          </a:p>
          <a:p>
            <a:pPr>
              <a:buNone/>
            </a:pPr>
            <a:r>
              <a:rPr lang="en-US" dirty="0">
                <a:sym typeface="Symbol"/>
              </a:rPr>
              <a:t>			</a:t>
            </a:r>
            <a:r>
              <a:rPr lang="ru-RU" dirty="0">
                <a:sym typeface="Symbol"/>
              </a:rPr>
              <a:t>иначе выдать </a:t>
            </a:r>
            <a:r>
              <a:rPr lang="en-US" i="1" dirty="0">
                <a:sym typeface="Symbol"/>
              </a:rPr>
              <a:t>false</a:t>
            </a:r>
            <a:r>
              <a:rPr lang="en-US" dirty="0">
                <a:sym typeface="Symbol"/>
              </a:rPr>
              <a:t>;</a:t>
            </a:r>
          </a:p>
          <a:p>
            <a:pPr>
              <a:buNone/>
            </a:pPr>
            <a:r>
              <a:rPr lang="en-US" dirty="0">
                <a:sym typeface="Symbol"/>
              </a:rPr>
              <a:t>		</a:t>
            </a:r>
            <a:r>
              <a:rPr lang="ru-RU" dirty="0">
                <a:sym typeface="Symbol"/>
              </a:rPr>
              <a:t>иначе </a:t>
            </a:r>
          </a:p>
          <a:p>
            <a:pPr>
              <a:buNone/>
            </a:pPr>
            <a:r>
              <a:rPr lang="ru-RU" dirty="0">
                <a:sym typeface="Symbol"/>
              </a:rPr>
              <a:t>			если </a:t>
            </a:r>
            <a:r>
              <a:rPr lang="en-US" i="1" dirty="0">
                <a:sym typeface="Symbol"/>
              </a:rPr>
              <a:t>v</a:t>
            </a:r>
            <a:r>
              <a:rPr lang="en-US" dirty="0">
                <a:sym typeface="Symbol"/>
              </a:rPr>
              <a:t> </a:t>
            </a:r>
            <a:r>
              <a:rPr lang="ru-RU" dirty="0">
                <a:sym typeface="Symbol"/>
              </a:rPr>
              <a:t>имеет правого сына </a:t>
            </a:r>
            <a:r>
              <a:rPr lang="en-US" i="1" dirty="0">
                <a:sym typeface="Symbol"/>
              </a:rPr>
              <a:t>w</a:t>
            </a:r>
            <a:r>
              <a:rPr lang="en-US" dirty="0">
                <a:sym typeface="Symbol"/>
              </a:rPr>
              <a:t> </a:t>
            </a:r>
          </a:p>
          <a:p>
            <a:pPr>
              <a:buNone/>
            </a:pPr>
            <a:r>
              <a:rPr lang="en-US" dirty="0">
                <a:sym typeface="Symbol"/>
              </a:rPr>
              <a:t>			</a:t>
            </a:r>
            <a:r>
              <a:rPr lang="ru-RU" dirty="0">
                <a:sym typeface="Symbol"/>
              </a:rPr>
              <a:t>то выдать ПОИСК (</a:t>
            </a:r>
            <a:r>
              <a:rPr lang="en-US" i="1" dirty="0">
                <a:sym typeface="Symbol"/>
              </a:rPr>
              <a:t>a</a:t>
            </a:r>
            <a:r>
              <a:rPr lang="en-US" dirty="0">
                <a:sym typeface="Symbol"/>
              </a:rPr>
              <a:t>, </a:t>
            </a:r>
            <a:r>
              <a:rPr lang="en-US" i="1" dirty="0">
                <a:sym typeface="Symbol"/>
              </a:rPr>
              <a:t>w</a:t>
            </a:r>
            <a:r>
              <a:rPr lang="en-US" dirty="0">
                <a:sym typeface="Symbol"/>
              </a:rPr>
              <a:t>)</a:t>
            </a:r>
          </a:p>
          <a:p>
            <a:pPr>
              <a:buNone/>
            </a:pPr>
            <a:r>
              <a:rPr lang="en-US" dirty="0">
                <a:sym typeface="Symbol"/>
              </a:rPr>
              <a:t>			</a:t>
            </a:r>
            <a:r>
              <a:rPr lang="ru-RU" dirty="0">
                <a:sym typeface="Symbol"/>
              </a:rPr>
              <a:t>иначе выдать </a:t>
            </a:r>
            <a:r>
              <a:rPr lang="en-US" i="1" dirty="0">
                <a:sym typeface="Symbol"/>
              </a:rPr>
              <a:t>false</a:t>
            </a:r>
            <a:r>
              <a:rPr lang="en-US" dirty="0">
                <a:sym typeface="Symbol"/>
              </a:rPr>
              <a:t>;</a:t>
            </a:r>
          </a:p>
          <a:p>
            <a:pPr>
              <a:buNone/>
            </a:pPr>
            <a:r>
              <a:rPr lang="en-US" dirty="0">
                <a:sym typeface="Symbol"/>
              </a:rPr>
              <a:t>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dirty="0"/>
              <a:t>Пример построения дерева двоичного поиска</a:t>
            </a:r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539552" y="692696"/>
            <a:ext cx="8229600" cy="82980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/>
              <a:t>Пусть на вход подаются числа в следующем порядке:</a:t>
            </a:r>
          </a:p>
          <a:p>
            <a:pPr>
              <a:buNone/>
            </a:pPr>
            <a:r>
              <a:rPr lang="en-US" dirty="0"/>
              <a:t>5, 1, 7, 6, 3, 2, 10,</a:t>
            </a:r>
            <a:r>
              <a:rPr lang="ru-RU" dirty="0"/>
              <a:t> </a:t>
            </a:r>
            <a:r>
              <a:rPr lang="en-US" dirty="0"/>
              <a:t>8, 4, 9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3643306" y="1785926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4857752" y="2643182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2571736" y="2571744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3071802" y="3714752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4214810" y="4000504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5500694" y="4000504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3500430" y="4929198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2285984" y="4929198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4857752" y="5000636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5572132" y="6000768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Прямая соединительная линия 43"/>
          <p:cNvCxnSpPr>
            <a:stCxn id="34" idx="3"/>
            <a:endCxn id="36" idx="0"/>
          </p:cNvCxnSpPr>
          <p:nvPr/>
        </p:nvCxnSpPr>
        <p:spPr>
          <a:xfrm rot="5400000">
            <a:off x="3112753" y="1957495"/>
            <a:ext cx="358985" cy="869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34" idx="5"/>
            <a:endCxn id="35" idx="1"/>
          </p:cNvCxnSpPr>
          <p:nvPr/>
        </p:nvCxnSpPr>
        <p:spPr>
          <a:xfrm rot="16200000" flipH="1">
            <a:off x="4284453" y="2059421"/>
            <a:ext cx="503656" cy="81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36" idx="5"/>
            <a:endCxn id="37" idx="0"/>
          </p:cNvCxnSpPr>
          <p:nvPr/>
        </p:nvCxnSpPr>
        <p:spPr>
          <a:xfrm rot="16200000" flipH="1">
            <a:off x="2832603" y="3225519"/>
            <a:ext cx="716175" cy="262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35" idx="3"/>
            <a:endCxn id="38" idx="0"/>
          </p:cNvCxnSpPr>
          <p:nvPr/>
        </p:nvCxnSpPr>
        <p:spPr>
          <a:xfrm rot="5400000">
            <a:off x="4237901" y="3296957"/>
            <a:ext cx="930489" cy="476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35" idx="5"/>
            <a:endCxn id="39" idx="0"/>
          </p:cNvCxnSpPr>
          <p:nvPr/>
        </p:nvCxnSpPr>
        <p:spPr>
          <a:xfrm rot="16200000" flipH="1">
            <a:off x="5082900" y="3332676"/>
            <a:ext cx="930489" cy="405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37" idx="3"/>
            <a:endCxn id="41" idx="0"/>
          </p:cNvCxnSpPr>
          <p:nvPr/>
        </p:nvCxnSpPr>
        <p:spPr>
          <a:xfrm rot="5400000">
            <a:off x="2464580" y="4248742"/>
            <a:ext cx="787613" cy="57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stCxn id="37" idx="5"/>
            <a:endCxn id="40" idx="0"/>
          </p:cNvCxnSpPr>
          <p:nvPr/>
        </p:nvCxnSpPr>
        <p:spPr>
          <a:xfrm rot="16200000" flipH="1">
            <a:off x="3248602" y="4391617"/>
            <a:ext cx="787613" cy="287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39" idx="3"/>
            <a:endCxn id="42" idx="0"/>
          </p:cNvCxnSpPr>
          <p:nvPr/>
        </p:nvCxnSpPr>
        <p:spPr>
          <a:xfrm rot="5400000">
            <a:off x="5072067" y="4498775"/>
            <a:ext cx="573299" cy="430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42" idx="5"/>
            <a:endCxn id="43" idx="0"/>
          </p:cNvCxnSpPr>
          <p:nvPr/>
        </p:nvCxnSpPr>
        <p:spPr>
          <a:xfrm rot="16200000" flipH="1">
            <a:off x="5315073" y="5457956"/>
            <a:ext cx="573299" cy="512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786182" y="18573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  <a:endParaRPr lang="ru-RU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714612" y="2643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endParaRPr lang="ru-RU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000628" y="27146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  <a:endParaRPr lang="ru-RU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143240" y="3714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86248" y="40719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  <a:endParaRPr lang="ru-RU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572132" y="40719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  <a:endParaRPr lang="ru-RU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357422" y="5000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  <a:endParaRPr lang="ru-RU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643306" y="5000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  <a:endParaRPr lang="ru-RU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4929190" y="50720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  <a:endParaRPr lang="ru-RU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5643570" y="60722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88640"/>
            <a:ext cx="8697144" cy="490066"/>
          </a:xfrm>
        </p:spPr>
        <p:txBody>
          <a:bodyPr>
            <a:noAutofit/>
          </a:bodyPr>
          <a:lstStyle/>
          <a:p>
            <a:r>
              <a:rPr lang="ru-RU" sz="3200" dirty="0"/>
              <a:t>Операции</a:t>
            </a:r>
            <a:r>
              <a:rPr lang="en-US" sz="3200" dirty="0"/>
              <a:t> </a:t>
            </a:r>
            <a:r>
              <a:rPr lang="ru-RU" sz="3200" dirty="0"/>
              <a:t>нахождения минимума и максимума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764704"/>
            <a:ext cx="4536504" cy="576064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min ( v ) 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v </a:t>
            </a:r>
            <a:r>
              <a:rPr lang="en-US" sz="2800" b="1" dirty="0">
                <a:latin typeface="Courier New" pitchFamily="49" charset="0"/>
                <a:cs typeface="Courier New" pitchFamily="49" charset="0"/>
                <a:sym typeface="Symbol"/>
              </a:rPr>
              <a:t> root( T );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while left(v) ≠ NIL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v</a:t>
            </a:r>
            <a:r>
              <a:rPr lang="en-US" sz="2800" b="1" dirty="0">
                <a:latin typeface="Courier New" pitchFamily="49" charset="0"/>
                <a:cs typeface="Courier New" pitchFamily="49" charset="0"/>
                <a:sym typeface="Symbol"/>
              </a:rPr>
              <a:t> 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left(v) 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return v</a:t>
            </a:r>
          </a:p>
          <a:p>
            <a:pPr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max ( v ) 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v </a:t>
            </a:r>
            <a:r>
              <a:rPr lang="en-US" sz="2800" b="1" dirty="0">
                <a:latin typeface="Courier New" pitchFamily="49" charset="0"/>
                <a:cs typeface="Courier New" pitchFamily="49" charset="0"/>
                <a:sym typeface="Symbol"/>
              </a:rPr>
              <a:t> root(T);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while right(v) ≠ NIL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v</a:t>
            </a:r>
            <a:r>
              <a:rPr lang="en-US" sz="2800" b="1" dirty="0">
                <a:latin typeface="Courier New" pitchFamily="49" charset="0"/>
                <a:cs typeface="Courier New" pitchFamily="49" charset="0"/>
                <a:sym typeface="Symbol"/>
              </a:rPr>
              <a:t> 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right(v) 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return v</a:t>
            </a:r>
          </a:p>
          <a:p>
            <a:pPr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6235594" y="2001950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" name="Овал 4"/>
          <p:cNvSpPr/>
          <p:nvPr/>
        </p:nvSpPr>
        <p:spPr>
          <a:xfrm>
            <a:off x="7309444" y="3213546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6" name="Овал 5"/>
          <p:cNvSpPr/>
          <p:nvPr/>
        </p:nvSpPr>
        <p:spPr>
          <a:xfrm>
            <a:off x="4875992" y="4587968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7" name="Овал 6"/>
          <p:cNvSpPr/>
          <p:nvPr/>
        </p:nvSpPr>
        <p:spPr>
          <a:xfrm>
            <a:off x="6012730" y="4437112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8" name="Овал 7"/>
          <p:cNvSpPr/>
          <p:nvPr/>
        </p:nvSpPr>
        <p:spPr>
          <a:xfrm>
            <a:off x="6807098" y="4288536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9" name="Овал 8"/>
          <p:cNvSpPr/>
          <p:nvPr/>
        </p:nvSpPr>
        <p:spPr>
          <a:xfrm>
            <a:off x="8460432" y="5301208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0" name="Овал 9"/>
          <p:cNvSpPr/>
          <p:nvPr/>
        </p:nvSpPr>
        <p:spPr>
          <a:xfrm>
            <a:off x="6301332" y="5445794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1" name="Овал 10"/>
          <p:cNvSpPr/>
          <p:nvPr/>
        </p:nvSpPr>
        <p:spPr>
          <a:xfrm>
            <a:off x="5364658" y="3285554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2" name="Овал 11"/>
          <p:cNvSpPr/>
          <p:nvPr/>
        </p:nvSpPr>
        <p:spPr>
          <a:xfrm>
            <a:off x="7380882" y="5301778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3" name="Овал 12"/>
          <p:cNvSpPr/>
          <p:nvPr/>
        </p:nvSpPr>
        <p:spPr>
          <a:xfrm>
            <a:off x="7956946" y="4221658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14" name="Прямая соединительная линия 13"/>
          <p:cNvCxnSpPr>
            <a:stCxn id="11" idx="3"/>
            <a:endCxn id="6" idx="0"/>
          </p:cNvCxnSpPr>
          <p:nvPr/>
        </p:nvCxnSpPr>
        <p:spPr>
          <a:xfrm flipH="1">
            <a:off x="5161744" y="3712387"/>
            <a:ext cx="286609" cy="875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0"/>
          </p:cNvCxnSpPr>
          <p:nvPr/>
        </p:nvCxnSpPr>
        <p:spPr>
          <a:xfrm>
            <a:off x="6723403" y="2428783"/>
            <a:ext cx="871793" cy="78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11" idx="5"/>
            <a:endCxn id="26" idx="0"/>
          </p:cNvCxnSpPr>
          <p:nvPr/>
        </p:nvCxnSpPr>
        <p:spPr>
          <a:xfrm>
            <a:off x="5852467" y="3712387"/>
            <a:ext cx="401780" cy="724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flipH="1">
            <a:off x="7057131" y="3640379"/>
            <a:ext cx="336008" cy="648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13" idx="0"/>
          </p:cNvCxnSpPr>
          <p:nvPr/>
        </p:nvCxnSpPr>
        <p:spPr>
          <a:xfrm>
            <a:off x="7797253" y="3640379"/>
            <a:ext cx="445445" cy="581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11" idx="0"/>
            <a:endCxn id="4" idx="3"/>
          </p:cNvCxnSpPr>
          <p:nvPr/>
        </p:nvCxnSpPr>
        <p:spPr>
          <a:xfrm flipV="1">
            <a:off x="5650410" y="2428783"/>
            <a:ext cx="668879" cy="856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7" idx="5"/>
            <a:endCxn id="10" idx="0"/>
          </p:cNvCxnSpPr>
          <p:nvPr/>
        </p:nvCxnSpPr>
        <p:spPr>
          <a:xfrm>
            <a:off x="6439563" y="4863945"/>
            <a:ext cx="147521" cy="581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13" idx="3"/>
            <a:endCxn id="12" idx="0"/>
          </p:cNvCxnSpPr>
          <p:nvPr/>
        </p:nvCxnSpPr>
        <p:spPr>
          <a:xfrm flipH="1">
            <a:off x="7666634" y="4648491"/>
            <a:ext cx="374007" cy="653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13" idx="5"/>
            <a:endCxn id="9" idx="0"/>
          </p:cNvCxnSpPr>
          <p:nvPr/>
        </p:nvCxnSpPr>
        <p:spPr>
          <a:xfrm>
            <a:off x="8444755" y="4648491"/>
            <a:ext cx="265710" cy="652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72200" y="19888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5</a:t>
            </a:r>
            <a:endParaRPr lang="ru-RU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932040" y="45811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ru-RU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452320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7</a:t>
            </a:r>
            <a:endParaRPr lang="ru-RU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084168" y="443711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76256" y="4293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6</a:t>
            </a:r>
            <a:endParaRPr lang="ru-RU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460432" y="530120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10</a:t>
            </a:r>
            <a:endParaRPr lang="ru-RU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436096" y="335699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2</a:t>
            </a:r>
            <a:endParaRPr lang="ru-RU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444208" y="55172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4</a:t>
            </a:r>
            <a:endParaRPr lang="ru-RU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452320" y="537321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8</a:t>
            </a:r>
            <a:endParaRPr lang="ru-RU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028384" y="4293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9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Операция</a:t>
            </a:r>
            <a:r>
              <a:rPr lang="en-US" dirty="0"/>
              <a:t> </a:t>
            </a:r>
            <a:r>
              <a:rPr lang="ru-RU" dirty="0"/>
              <a:t>поиска следующего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692696"/>
            <a:ext cx="6239544" cy="345638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successor (x)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if right[x] ≠ NIL then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return min (right [x])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y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/>
              </a:rPr>
              <a:t> p[x]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  <a:sym typeface="Symbol"/>
              </a:rPr>
              <a:t>	while 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≠ NIL and x = right [y]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do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x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/>
              </a:rPr>
              <a:t>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y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y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/>
              </a:rPr>
              <a:t>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p[y]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return y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6235594" y="2722030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" name="Овал 4"/>
          <p:cNvSpPr/>
          <p:nvPr/>
        </p:nvSpPr>
        <p:spPr>
          <a:xfrm>
            <a:off x="7309444" y="3933626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6" name="Овал 5"/>
          <p:cNvSpPr/>
          <p:nvPr/>
        </p:nvSpPr>
        <p:spPr>
          <a:xfrm>
            <a:off x="4875992" y="5308048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7" name="Овал 6"/>
          <p:cNvSpPr/>
          <p:nvPr/>
        </p:nvSpPr>
        <p:spPr>
          <a:xfrm>
            <a:off x="6012730" y="5157192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8" name="Овал 7"/>
          <p:cNvSpPr/>
          <p:nvPr/>
        </p:nvSpPr>
        <p:spPr>
          <a:xfrm>
            <a:off x="6807098" y="5008616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9" name="Овал 8"/>
          <p:cNvSpPr/>
          <p:nvPr/>
        </p:nvSpPr>
        <p:spPr>
          <a:xfrm>
            <a:off x="8460432" y="6021288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0" name="Овал 9"/>
          <p:cNvSpPr/>
          <p:nvPr/>
        </p:nvSpPr>
        <p:spPr>
          <a:xfrm>
            <a:off x="6301332" y="6165874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1" name="Овал 10"/>
          <p:cNvSpPr/>
          <p:nvPr/>
        </p:nvSpPr>
        <p:spPr>
          <a:xfrm>
            <a:off x="5364658" y="4005634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2" name="Овал 11"/>
          <p:cNvSpPr/>
          <p:nvPr/>
        </p:nvSpPr>
        <p:spPr>
          <a:xfrm>
            <a:off x="7380882" y="6021858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3" name="Овал 12"/>
          <p:cNvSpPr/>
          <p:nvPr/>
        </p:nvSpPr>
        <p:spPr>
          <a:xfrm>
            <a:off x="7956946" y="4941738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14" name="Прямая соединительная линия 13"/>
          <p:cNvCxnSpPr>
            <a:stCxn id="11" idx="3"/>
            <a:endCxn id="6" idx="0"/>
          </p:cNvCxnSpPr>
          <p:nvPr/>
        </p:nvCxnSpPr>
        <p:spPr>
          <a:xfrm flipH="1">
            <a:off x="5161744" y="4432467"/>
            <a:ext cx="286609" cy="875581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0"/>
          </p:cNvCxnSpPr>
          <p:nvPr/>
        </p:nvCxnSpPr>
        <p:spPr>
          <a:xfrm>
            <a:off x="6723403" y="3148863"/>
            <a:ext cx="871793" cy="78476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11" idx="5"/>
            <a:endCxn id="26" idx="0"/>
          </p:cNvCxnSpPr>
          <p:nvPr/>
        </p:nvCxnSpPr>
        <p:spPr>
          <a:xfrm>
            <a:off x="5852467" y="4432467"/>
            <a:ext cx="401780" cy="72472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flipH="1">
            <a:off x="7057131" y="4360459"/>
            <a:ext cx="336008" cy="64815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13" idx="0"/>
          </p:cNvCxnSpPr>
          <p:nvPr/>
        </p:nvCxnSpPr>
        <p:spPr>
          <a:xfrm>
            <a:off x="7797253" y="4360459"/>
            <a:ext cx="445445" cy="58127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11" idx="0"/>
            <a:endCxn id="4" idx="3"/>
          </p:cNvCxnSpPr>
          <p:nvPr/>
        </p:nvCxnSpPr>
        <p:spPr>
          <a:xfrm flipV="1">
            <a:off x="5650410" y="3148863"/>
            <a:ext cx="668879" cy="856771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7" idx="5"/>
            <a:endCxn id="10" idx="0"/>
          </p:cNvCxnSpPr>
          <p:nvPr/>
        </p:nvCxnSpPr>
        <p:spPr>
          <a:xfrm>
            <a:off x="6439563" y="5584025"/>
            <a:ext cx="147521" cy="58184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13" idx="3"/>
            <a:endCxn id="12" idx="0"/>
          </p:cNvCxnSpPr>
          <p:nvPr/>
        </p:nvCxnSpPr>
        <p:spPr>
          <a:xfrm flipH="1">
            <a:off x="7666634" y="5368571"/>
            <a:ext cx="374007" cy="65328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13" idx="5"/>
            <a:endCxn id="9" idx="0"/>
          </p:cNvCxnSpPr>
          <p:nvPr/>
        </p:nvCxnSpPr>
        <p:spPr>
          <a:xfrm>
            <a:off x="8444755" y="5368571"/>
            <a:ext cx="265710" cy="65271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72200" y="270892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5</a:t>
            </a:r>
            <a:endParaRPr lang="ru-RU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932040" y="530120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ru-RU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452320" y="40050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7</a:t>
            </a:r>
            <a:endParaRPr lang="ru-RU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084168" y="515719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76256" y="50131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6</a:t>
            </a:r>
            <a:endParaRPr lang="ru-RU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460432" y="602128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10</a:t>
            </a:r>
            <a:endParaRPr lang="ru-RU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436096" y="40770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2</a:t>
            </a:r>
            <a:endParaRPr lang="ru-RU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444208" y="623731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4</a:t>
            </a:r>
            <a:endParaRPr lang="ru-RU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452320" y="60932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8</a:t>
            </a:r>
            <a:endParaRPr lang="ru-RU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028384" y="50131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9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1A9C"/>
                                      </p:to>
                                    </p:animClr>
                                    <p:set>
                                      <p:cBhvr>
                                        <p:cTn id="1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1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1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14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1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4E1A"/>
                                      </p:to>
                                    </p:animClr>
                                    <p:set>
                                      <p:cBhvr>
                                        <p:cTn id="16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0"/>
            <a:ext cx="8507288" cy="634082"/>
          </a:xfrm>
        </p:spPr>
        <p:txBody>
          <a:bodyPr>
            <a:noAutofit/>
          </a:bodyPr>
          <a:lstStyle/>
          <a:p>
            <a:r>
              <a:rPr lang="ru-RU" sz="3200" dirty="0"/>
              <a:t>Операция удаления элемента из дерева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548680"/>
            <a:ext cx="8229600" cy="630932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Delete(T, z)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if left[z] = NIL or right[z] = NIL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then y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 z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		else y  successor (z)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	if left[y] ≠ NIL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		then x  left[y]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		else x  right[y]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	if x ≠ NIL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		p[x]  p[y]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	if p[y] = NIL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		then root[T]  x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		else if y = left[p[y]]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				then left[p[y]]  x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				else right[p[y]]  x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	if y ≠ z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		then key[z]  key[y]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			</a:t>
            </a:r>
            <a:r>
              <a:rPr lang="ru-RU" b="1" dirty="0">
                <a:latin typeface="Courier New" pitchFamily="49" charset="0"/>
                <a:cs typeface="Courier New" pitchFamily="49" charset="0"/>
                <a:sym typeface="Symbol"/>
              </a:rPr>
              <a:t>Копирование сопутствующих данных в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z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	return y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8856984" cy="274042"/>
          </a:xfrm>
        </p:spPr>
        <p:txBody>
          <a:bodyPr>
            <a:noAutofit/>
          </a:bodyPr>
          <a:lstStyle/>
          <a:p>
            <a:r>
              <a:rPr lang="ru-RU" sz="2800" dirty="0"/>
              <a:t>Пример удаления элемента из дерева поиска</a:t>
            </a:r>
          </a:p>
        </p:txBody>
      </p:sp>
      <p:pic>
        <p:nvPicPr>
          <p:cNvPr id="4" name="Содержимое 3" descr="insert_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548680"/>
            <a:ext cx="6012160" cy="3019500"/>
          </a:xfrm>
        </p:spPr>
      </p:pic>
      <p:pic>
        <p:nvPicPr>
          <p:cNvPr id="6" name="Рисунок 5" descr="delete_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0430" y="3573016"/>
            <a:ext cx="6073570" cy="32849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</TotalTime>
  <Words>991</Words>
  <Application>Microsoft Office PowerPoint</Application>
  <PresentationFormat>Экран (4:3)</PresentationFormat>
  <Paragraphs>344</Paragraphs>
  <Slides>38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39" baseType="lpstr">
      <vt:lpstr>Тема Office</vt:lpstr>
      <vt:lpstr>Алгоритмы и структуры данных</vt:lpstr>
      <vt:lpstr>Дерево двоичного поиска</vt:lpstr>
      <vt:lpstr>Дерево двоичного поиска. Пример</vt:lpstr>
      <vt:lpstr>Алгоритм просмотра дерева двоичного поиска</vt:lpstr>
      <vt:lpstr>Пример построения дерева двоичного поиска</vt:lpstr>
      <vt:lpstr>Операции нахождения минимума и максимума</vt:lpstr>
      <vt:lpstr>Операция поиска следующего </vt:lpstr>
      <vt:lpstr>Операция удаления элемента из дерева поиска</vt:lpstr>
      <vt:lpstr>Пример удаления элемента из дерева поиска</vt:lpstr>
      <vt:lpstr>Пример удаления элемента из дерева поиска (окончание)</vt:lpstr>
      <vt:lpstr>Теорема (Т. Кормен и др.)</vt:lpstr>
      <vt:lpstr>Сбалансированные деревья</vt:lpstr>
      <vt:lpstr>Вставка элемента в сбалансированное дерево</vt:lpstr>
      <vt:lpstr>Вставка в левое поддерево</vt:lpstr>
      <vt:lpstr>Вставка в правое поддерево</vt:lpstr>
      <vt:lpstr>Пример построения АВЛ-дерева</vt:lpstr>
      <vt:lpstr>Пример построения сбалансированного дерева двоичного поиска</vt:lpstr>
      <vt:lpstr>Красно-чёрное дерево (Red-Black-Tree, RB-Tree)</vt:lpstr>
      <vt:lpstr> Пример  </vt:lpstr>
      <vt:lpstr>Свойства красно-чёрного дерева </vt:lpstr>
      <vt:lpstr>Повороты</vt:lpstr>
      <vt:lpstr>Операция вставки</vt:lpstr>
      <vt:lpstr>Красный предок, красный «дядя» – случай 1 </vt:lpstr>
      <vt:lpstr>Красный предок, черный «дядя» - случаи 2 и 3</vt:lpstr>
      <vt:lpstr>Пример</vt:lpstr>
      <vt:lpstr>Пример, окончание</vt:lpstr>
      <vt:lpstr>Удаление узла</vt:lpstr>
      <vt:lpstr>Сравнение с АВЛ-деревом</vt:lpstr>
      <vt:lpstr>Поиск, вставка, удаление </vt:lpstr>
      <vt:lpstr>Splay деревья</vt:lpstr>
      <vt:lpstr>Splay(Tree, x)</vt:lpstr>
      <vt:lpstr>Splay(Tree, x)</vt:lpstr>
      <vt:lpstr>Splay(Tree, x)</vt:lpstr>
      <vt:lpstr>Операции</vt:lpstr>
      <vt:lpstr>Анализ Splay</vt:lpstr>
      <vt:lpstr>Доказательство леммы</vt:lpstr>
      <vt:lpstr>Доказательство леммы - Zig-zig. </vt:lpstr>
      <vt:lpstr>Доказательство леммы - окончание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 поиска</dc:title>
  <dc:creator>nest</dc:creator>
  <cp:lastModifiedBy>Пользователь</cp:lastModifiedBy>
  <cp:revision>44</cp:revision>
  <dcterms:created xsi:type="dcterms:W3CDTF">2013-09-26T16:43:52Z</dcterms:created>
  <dcterms:modified xsi:type="dcterms:W3CDTF">2023-03-09T12:04:35Z</dcterms:modified>
</cp:coreProperties>
</file>